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76" r:id="rId3"/>
    <p:sldId id="281" r:id="rId4"/>
    <p:sldId id="382" r:id="rId5"/>
    <p:sldId id="283" r:id="rId6"/>
    <p:sldId id="285" r:id="rId7"/>
    <p:sldId id="384" r:id="rId8"/>
    <p:sldId id="385" r:id="rId9"/>
    <p:sldId id="390" r:id="rId10"/>
    <p:sldId id="391" r:id="rId11"/>
    <p:sldId id="394" r:id="rId12"/>
    <p:sldId id="413" r:id="rId13"/>
    <p:sldId id="388" r:id="rId14"/>
    <p:sldId id="389" r:id="rId15"/>
    <p:sldId id="401" r:id="rId16"/>
    <p:sldId id="402" r:id="rId17"/>
    <p:sldId id="397" r:id="rId18"/>
    <p:sldId id="257" r:id="rId19"/>
    <p:sldId id="406" r:id="rId20"/>
    <p:sldId id="411" r:id="rId21"/>
    <p:sldId id="277" r:id="rId22"/>
    <p:sldId id="405" r:id="rId23"/>
    <p:sldId id="403" r:id="rId24"/>
    <p:sldId id="407" r:id="rId25"/>
    <p:sldId id="408" r:id="rId26"/>
    <p:sldId id="409" r:id="rId27"/>
    <p:sldId id="265" r:id="rId28"/>
    <p:sldId id="272" r:id="rId29"/>
    <p:sldId id="266" r:id="rId30"/>
    <p:sldId id="415"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5EA0C6-F810-034A-9BF2-8C1C3603F4CE}">
          <p14:sldIdLst>
            <p14:sldId id="256"/>
            <p14:sldId id="376"/>
            <p14:sldId id="281"/>
          </p14:sldIdLst>
        </p14:section>
        <p14:section name="Background" id="{24DFF019-5D71-7243-8BF2-B1D1BAA9AFD7}">
          <p14:sldIdLst>
            <p14:sldId id="382"/>
            <p14:sldId id="283"/>
            <p14:sldId id="285"/>
            <p14:sldId id="384"/>
          </p14:sldIdLst>
        </p14:section>
        <p14:section name="5IQ omparative analysis" id="{7C1E374F-2CC2-AB42-815D-131900B1B721}">
          <p14:sldIdLst>
            <p14:sldId id="385"/>
            <p14:sldId id="390"/>
            <p14:sldId id="391"/>
            <p14:sldId id="394"/>
            <p14:sldId id="413"/>
          </p14:sldIdLst>
        </p14:section>
        <p14:section name="Delphi process" id="{83095D28-AF7B-D541-88F6-C55F28E711BB}">
          <p14:sldIdLst>
            <p14:sldId id="388"/>
            <p14:sldId id="389"/>
            <p14:sldId id="401"/>
            <p14:sldId id="402"/>
            <p14:sldId id="397"/>
          </p14:sldIdLst>
        </p14:section>
        <p14:section name="The Framework" id="{01901B59-016F-1A41-9202-1D3E159EC04D}">
          <p14:sldIdLst>
            <p14:sldId id="257"/>
            <p14:sldId id="406"/>
            <p14:sldId id="411"/>
            <p14:sldId id="277"/>
            <p14:sldId id="405"/>
            <p14:sldId id="403"/>
            <p14:sldId id="407"/>
            <p14:sldId id="408"/>
            <p14:sldId id="409"/>
            <p14:sldId id="265"/>
            <p14:sldId id="272"/>
            <p14:sldId id="266"/>
            <p14:sldId id="415"/>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onah Choi" initials="YC" lastIdx="5" clrIdx="0">
    <p:extLst>
      <p:ext uri="{19B8F6BF-5375-455C-9EA6-DF929625EA0E}">
        <p15:presenceInfo xmlns:p15="http://schemas.microsoft.com/office/powerpoint/2012/main" userId="66b82646cacfcd3a" providerId="Windows Live"/>
      </p:ext>
    </p:extLst>
  </p:cmAuthor>
  <p:cmAuthor id="2" name="Manju chandran" initials="Mc" lastIdx="13" clrIdx="1">
    <p:extLst>
      <p:ext uri="{19B8F6BF-5375-455C-9EA6-DF929625EA0E}">
        <p15:presenceInfo xmlns:p15="http://schemas.microsoft.com/office/powerpoint/2012/main" userId="5d0266344a6fe4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6"/>
    <a:srgbClr val="6BBBAD"/>
    <a:srgbClr val="3FBEAC"/>
    <a:srgbClr val="DAE3F3"/>
    <a:srgbClr val="3CA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A55F3-212E-6F46-B830-74D400B925CA}" v="3" dt="2021-01-27T05:58:31.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3"/>
    <p:restoredTop sz="92109"/>
  </p:normalViewPr>
  <p:slideViewPr>
    <p:cSldViewPr snapToGrid="0" snapToObjects="1">
      <p:cViewPr>
        <p:scale>
          <a:sx n="75" d="100"/>
          <a:sy n="75" d="100"/>
        </p:scale>
        <p:origin x="792" y="9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synthesismedical-my.sharepoint.com/personal/paul_mitchell_synthesismedical_onmicrosoft_com/Documents/Publications/Curr%20Osteo%20Rep%202019/Figure%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Old age dependency</a:t>
            </a:r>
            <a:r>
              <a:rPr lang="en-US" b="1" baseline="0" dirty="0"/>
              <a:t> ratios: World and World Regions 1950-2100</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'[Figure 1.xlsx]Sheet1'!$B$1</c:f>
              <c:strCache>
                <c:ptCount val="1"/>
                <c:pt idx="0">
                  <c:v>World</c:v>
                </c:pt>
              </c:strCache>
            </c:strRef>
          </c:tx>
          <c:spPr>
            <a:ln w="19050" cap="rnd">
              <a:solidFill>
                <a:srgbClr val="3CAE49"/>
              </a:solidFill>
              <a:round/>
            </a:ln>
            <a:effectLst/>
          </c:spPr>
          <c:marker>
            <c:symbol val="circle"/>
            <c:size val="5"/>
            <c:spPr>
              <a:solidFill>
                <a:srgbClr val="3CAE49"/>
              </a:solidFill>
              <a:ln w="9525">
                <a:solidFill>
                  <a:srgbClr val="3CAE49"/>
                </a:solidFill>
              </a:ln>
              <a:effectLst/>
            </c:spPr>
          </c:marker>
          <c:xVal>
            <c:numRef>
              <c:f>'[Figure 1.xlsx]Sheet1'!$A$2:$A$13</c:f>
              <c:numCache>
                <c:formatCode>General</c:formatCode>
                <c:ptCount val="12"/>
                <c:pt idx="0">
                  <c:v>1950</c:v>
                </c:pt>
                <c:pt idx="1">
                  <c:v>1970</c:v>
                </c:pt>
                <c:pt idx="2">
                  <c:v>1990</c:v>
                </c:pt>
                <c:pt idx="3">
                  <c:v>2000</c:v>
                </c:pt>
                <c:pt idx="4">
                  <c:v>2005</c:v>
                </c:pt>
                <c:pt idx="5">
                  <c:v>2010</c:v>
                </c:pt>
                <c:pt idx="6">
                  <c:v>2015</c:v>
                </c:pt>
                <c:pt idx="7">
                  <c:v>2020</c:v>
                </c:pt>
                <c:pt idx="8">
                  <c:v>2030</c:v>
                </c:pt>
                <c:pt idx="9">
                  <c:v>2050</c:v>
                </c:pt>
                <c:pt idx="10">
                  <c:v>2075</c:v>
                </c:pt>
                <c:pt idx="11">
                  <c:v>2100</c:v>
                </c:pt>
              </c:numCache>
            </c:numRef>
          </c:xVal>
          <c:yVal>
            <c:numRef>
              <c:f>'[Figure 1.xlsx]Sheet1'!$B$2:$B$13</c:f>
              <c:numCache>
                <c:formatCode>General</c:formatCode>
                <c:ptCount val="12"/>
                <c:pt idx="0">
                  <c:v>8.4</c:v>
                </c:pt>
                <c:pt idx="1">
                  <c:v>9.3000000000000007</c:v>
                </c:pt>
                <c:pt idx="2">
                  <c:v>10.1</c:v>
                </c:pt>
                <c:pt idx="3">
                  <c:v>10.9</c:v>
                </c:pt>
                <c:pt idx="4">
                  <c:v>11.3</c:v>
                </c:pt>
                <c:pt idx="5">
                  <c:v>11.7</c:v>
                </c:pt>
                <c:pt idx="6">
                  <c:v>12.6</c:v>
                </c:pt>
                <c:pt idx="7">
                  <c:v>14.4</c:v>
                </c:pt>
                <c:pt idx="8">
                  <c:v>18</c:v>
                </c:pt>
                <c:pt idx="9">
                  <c:v>25.2</c:v>
                </c:pt>
                <c:pt idx="10">
                  <c:v>31.6</c:v>
                </c:pt>
                <c:pt idx="11">
                  <c:v>37.6</c:v>
                </c:pt>
              </c:numCache>
            </c:numRef>
          </c:yVal>
          <c:smooth val="0"/>
          <c:extLst>
            <c:ext xmlns:c16="http://schemas.microsoft.com/office/drawing/2014/chart" uri="{C3380CC4-5D6E-409C-BE32-E72D297353CC}">
              <c16:uniqueId val="{00000000-071C-1D4F-9140-E2F4E678FFC2}"/>
            </c:ext>
          </c:extLst>
        </c:ser>
        <c:ser>
          <c:idx val="2"/>
          <c:order val="1"/>
          <c:tx>
            <c:strRef>
              <c:f>'[Figure 1.xlsx]Sheet1'!$D$1</c:f>
              <c:strCache>
                <c:ptCount val="1"/>
                <c:pt idx="0">
                  <c:v>Asia</c:v>
                </c:pt>
              </c:strCache>
            </c:strRef>
          </c:tx>
          <c:spPr>
            <a:ln w="19050" cap="rnd">
              <a:solidFill>
                <a:srgbClr val="0063A6"/>
              </a:solidFill>
              <a:round/>
            </a:ln>
            <a:effectLst/>
          </c:spPr>
          <c:marker>
            <c:symbol val="circle"/>
            <c:size val="5"/>
            <c:spPr>
              <a:solidFill>
                <a:srgbClr val="0063A6"/>
              </a:solidFill>
              <a:ln w="9525">
                <a:solidFill>
                  <a:srgbClr val="0063A6"/>
                </a:solidFill>
              </a:ln>
              <a:effectLst/>
            </c:spPr>
          </c:marker>
          <c:xVal>
            <c:numRef>
              <c:f>'[Figure 1.xlsx]Sheet1'!$A$2:$A$13</c:f>
              <c:numCache>
                <c:formatCode>General</c:formatCode>
                <c:ptCount val="12"/>
                <c:pt idx="0">
                  <c:v>1950</c:v>
                </c:pt>
                <c:pt idx="1">
                  <c:v>1970</c:v>
                </c:pt>
                <c:pt idx="2">
                  <c:v>1990</c:v>
                </c:pt>
                <c:pt idx="3">
                  <c:v>2000</c:v>
                </c:pt>
                <c:pt idx="4">
                  <c:v>2005</c:v>
                </c:pt>
                <c:pt idx="5">
                  <c:v>2010</c:v>
                </c:pt>
                <c:pt idx="6">
                  <c:v>2015</c:v>
                </c:pt>
                <c:pt idx="7">
                  <c:v>2020</c:v>
                </c:pt>
                <c:pt idx="8">
                  <c:v>2030</c:v>
                </c:pt>
                <c:pt idx="9">
                  <c:v>2050</c:v>
                </c:pt>
                <c:pt idx="10">
                  <c:v>2075</c:v>
                </c:pt>
                <c:pt idx="11">
                  <c:v>2100</c:v>
                </c:pt>
              </c:numCache>
            </c:numRef>
          </c:xVal>
          <c:yVal>
            <c:numRef>
              <c:f>'[Figure 1.xlsx]Sheet1'!$D$2:$D$13</c:f>
              <c:numCache>
                <c:formatCode>General</c:formatCode>
                <c:ptCount val="12"/>
                <c:pt idx="0">
                  <c:v>6.8</c:v>
                </c:pt>
                <c:pt idx="1">
                  <c:v>6.8</c:v>
                </c:pt>
                <c:pt idx="2">
                  <c:v>8</c:v>
                </c:pt>
                <c:pt idx="3">
                  <c:v>9.1</c:v>
                </c:pt>
                <c:pt idx="4">
                  <c:v>9.6</c:v>
                </c:pt>
                <c:pt idx="5">
                  <c:v>10.1</c:v>
                </c:pt>
                <c:pt idx="6">
                  <c:v>11.2</c:v>
                </c:pt>
                <c:pt idx="7">
                  <c:v>13.2</c:v>
                </c:pt>
                <c:pt idx="8">
                  <c:v>17.5</c:v>
                </c:pt>
                <c:pt idx="9">
                  <c:v>27.8</c:v>
                </c:pt>
                <c:pt idx="10">
                  <c:v>38.200000000000003</c:v>
                </c:pt>
                <c:pt idx="11">
                  <c:v>46.3</c:v>
                </c:pt>
              </c:numCache>
            </c:numRef>
          </c:yVal>
          <c:smooth val="0"/>
          <c:extLst>
            <c:ext xmlns:c16="http://schemas.microsoft.com/office/drawing/2014/chart" uri="{C3380CC4-5D6E-409C-BE32-E72D297353CC}">
              <c16:uniqueId val="{00000001-071C-1D4F-9140-E2F4E678FFC2}"/>
            </c:ext>
          </c:extLst>
        </c:ser>
        <c:ser>
          <c:idx val="6"/>
          <c:order val="2"/>
          <c:tx>
            <c:strRef>
              <c:f>'[Figure 1.xlsx]Sheet1'!$H$1</c:f>
              <c:strCache>
                <c:ptCount val="1"/>
                <c:pt idx="0">
                  <c:v>Oceania</c:v>
                </c:pt>
              </c:strCache>
            </c:strRef>
          </c:tx>
          <c:spPr>
            <a:ln w="19050" cap="rnd">
              <a:solidFill>
                <a:srgbClr val="3FBEAC"/>
              </a:solidFill>
              <a:round/>
            </a:ln>
            <a:effectLst/>
          </c:spPr>
          <c:marker>
            <c:symbol val="circle"/>
            <c:size val="5"/>
            <c:spPr>
              <a:solidFill>
                <a:srgbClr val="3FBEAC"/>
              </a:solidFill>
              <a:ln w="9525">
                <a:solidFill>
                  <a:srgbClr val="3FBEAC"/>
                </a:solidFill>
              </a:ln>
              <a:effectLst/>
            </c:spPr>
          </c:marker>
          <c:xVal>
            <c:numRef>
              <c:f>'[Figure 1.xlsx]Sheet1'!$A$2:$A$13</c:f>
              <c:numCache>
                <c:formatCode>General</c:formatCode>
                <c:ptCount val="12"/>
                <c:pt idx="0">
                  <c:v>1950</c:v>
                </c:pt>
                <c:pt idx="1">
                  <c:v>1970</c:v>
                </c:pt>
                <c:pt idx="2">
                  <c:v>1990</c:v>
                </c:pt>
                <c:pt idx="3">
                  <c:v>2000</c:v>
                </c:pt>
                <c:pt idx="4">
                  <c:v>2005</c:v>
                </c:pt>
                <c:pt idx="5">
                  <c:v>2010</c:v>
                </c:pt>
                <c:pt idx="6">
                  <c:v>2015</c:v>
                </c:pt>
                <c:pt idx="7">
                  <c:v>2020</c:v>
                </c:pt>
                <c:pt idx="8">
                  <c:v>2030</c:v>
                </c:pt>
                <c:pt idx="9">
                  <c:v>2050</c:v>
                </c:pt>
                <c:pt idx="10">
                  <c:v>2075</c:v>
                </c:pt>
                <c:pt idx="11">
                  <c:v>2100</c:v>
                </c:pt>
              </c:numCache>
            </c:numRef>
          </c:xVal>
          <c:yVal>
            <c:numRef>
              <c:f>'[Figure 1.xlsx]Sheet1'!$H$2:$H$13</c:f>
              <c:numCache>
                <c:formatCode>General</c:formatCode>
                <c:ptCount val="12"/>
                <c:pt idx="0">
                  <c:v>11.7</c:v>
                </c:pt>
                <c:pt idx="1">
                  <c:v>11.8</c:v>
                </c:pt>
                <c:pt idx="2">
                  <c:v>14.3</c:v>
                </c:pt>
                <c:pt idx="3">
                  <c:v>15.4</c:v>
                </c:pt>
                <c:pt idx="4">
                  <c:v>15.8</c:v>
                </c:pt>
                <c:pt idx="5">
                  <c:v>16.5</c:v>
                </c:pt>
                <c:pt idx="6">
                  <c:v>18.5</c:v>
                </c:pt>
                <c:pt idx="7">
                  <c:v>20.399999999999999</c:v>
                </c:pt>
                <c:pt idx="8">
                  <c:v>24.7</c:v>
                </c:pt>
                <c:pt idx="9">
                  <c:v>29.4</c:v>
                </c:pt>
                <c:pt idx="10">
                  <c:v>35.6</c:v>
                </c:pt>
                <c:pt idx="11">
                  <c:v>43.8</c:v>
                </c:pt>
              </c:numCache>
            </c:numRef>
          </c:yVal>
          <c:smooth val="0"/>
          <c:extLst>
            <c:ext xmlns:c16="http://schemas.microsoft.com/office/drawing/2014/chart" uri="{C3380CC4-5D6E-409C-BE32-E72D297353CC}">
              <c16:uniqueId val="{00000005-071C-1D4F-9140-E2F4E678FFC2}"/>
            </c:ext>
          </c:extLst>
        </c:ser>
        <c:dLbls>
          <c:showLegendKey val="0"/>
          <c:showVal val="0"/>
          <c:showCatName val="0"/>
          <c:showSerName val="0"/>
          <c:showPercent val="0"/>
          <c:showBubbleSize val="0"/>
        </c:dLbls>
        <c:axId val="543297160"/>
        <c:axId val="543292240"/>
      </c:scatterChart>
      <c:valAx>
        <c:axId val="543297160"/>
        <c:scaling>
          <c:orientation val="minMax"/>
          <c:max val="2100"/>
          <c:min val="19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292240"/>
        <c:crosses val="autoZero"/>
        <c:crossBetween val="midCat"/>
      </c:valAx>
      <c:valAx>
        <c:axId val="54329224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2971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F2664-054C-494C-AFC9-3F8D1D24A3FD}" type="doc">
      <dgm:prSet loTypeId="urn:microsoft.com/office/officeart/2005/8/layout/process4" loCatId="process" qsTypeId="urn:microsoft.com/office/officeart/2005/8/quickstyle/simple1" qsCatId="simple" csTypeId="urn:microsoft.com/office/officeart/2005/8/colors/accent1_5" csCatId="accent1" phldr="1"/>
      <dgm:spPr/>
    </dgm:pt>
    <dgm:pt modelId="{066F3877-49A2-EA40-A94E-07D9B9A0C0B5}">
      <dgm:prSet phldrT="[Text]"/>
      <dgm:spPr>
        <a:solidFill>
          <a:srgbClr val="0063A6">
            <a:alpha val="29804"/>
          </a:srgbClr>
        </a:solidFill>
      </dgm:spPr>
      <dgm:t>
        <a:bodyPr/>
        <a:lstStyle/>
        <a:p>
          <a:r>
            <a:rPr lang="en-GB" dirty="0"/>
            <a:t>Survey of APCO members to identify national or regional clinical practice guidelines</a:t>
          </a:r>
        </a:p>
      </dgm:t>
    </dgm:pt>
    <dgm:pt modelId="{C744D3D3-C586-6942-B5A2-21A098B92581}" type="parTrans" cxnId="{0A744377-21EB-B248-90C1-7BFF41CC852C}">
      <dgm:prSet/>
      <dgm:spPr/>
      <dgm:t>
        <a:bodyPr/>
        <a:lstStyle/>
        <a:p>
          <a:endParaRPr lang="en-GB"/>
        </a:p>
      </dgm:t>
    </dgm:pt>
    <dgm:pt modelId="{0ABE1396-7CC6-B34F-B80B-AC21445C02F3}" type="sibTrans" cxnId="{0A744377-21EB-B248-90C1-7BFF41CC852C}">
      <dgm:prSet/>
      <dgm:spPr/>
      <dgm:t>
        <a:bodyPr/>
        <a:lstStyle/>
        <a:p>
          <a:endParaRPr lang="en-GB"/>
        </a:p>
      </dgm:t>
    </dgm:pt>
    <dgm:pt modelId="{86D88734-8BBF-9242-BC7F-03B23C0B6B60}">
      <dgm:prSet phldrT="[Text]"/>
      <dgm:spPr>
        <a:solidFill>
          <a:srgbClr val="0063A6">
            <a:alpha val="50196"/>
          </a:srgbClr>
        </a:solidFill>
      </dgm:spPr>
      <dgm:t>
        <a:bodyPr/>
        <a:lstStyle/>
        <a:p>
          <a:r>
            <a:rPr lang="en-GB" dirty="0"/>
            <a:t>Development of modified ‘5IQ’ template for standardized identification of guideline components</a:t>
          </a:r>
        </a:p>
      </dgm:t>
    </dgm:pt>
    <dgm:pt modelId="{6DFB15BE-2906-9146-8729-208C925C100C}" type="parTrans" cxnId="{39D1EF6E-B3F6-AA43-B737-4C98895992E2}">
      <dgm:prSet/>
      <dgm:spPr/>
      <dgm:t>
        <a:bodyPr/>
        <a:lstStyle/>
        <a:p>
          <a:endParaRPr lang="en-GB"/>
        </a:p>
      </dgm:t>
    </dgm:pt>
    <dgm:pt modelId="{9AA17ACD-68A5-954C-B827-655BC28A8074}" type="sibTrans" cxnId="{39D1EF6E-B3F6-AA43-B737-4C98895992E2}">
      <dgm:prSet/>
      <dgm:spPr/>
      <dgm:t>
        <a:bodyPr/>
        <a:lstStyle/>
        <a:p>
          <a:endParaRPr lang="en-GB"/>
        </a:p>
      </dgm:t>
    </dgm:pt>
    <dgm:pt modelId="{A1548098-D8E2-A749-A7D6-0A462BA0A3F5}">
      <dgm:prSet phldrT="[Text]"/>
      <dgm:spPr>
        <a:solidFill>
          <a:srgbClr val="0063A6">
            <a:alpha val="90000"/>
          </a:srgbClr>
        </a:solidFill>
      </dgm:spPr>
      <dgm:t>
        <a:bodyPr/>
        <a:lstStyle/>
        <a:p>
          <a:r>
            <a:rPr lang="en-GB" dirty="0"/>
            <a:t>Data extraction (100 elements from each guideline)</a:t>
          </a:r>
        </a:p>
      </dgm:t>
    </dgm:pt>
    <dgm:pt modelId="{2811D4AD-933F-2042-ABD3-82D90F208E7B}" type="parTrans" cxnId="{D293E6F8-938C-CF45-BB42-43596BBCDB1E}">
      <dgm:prSet/>
      <dgm:spPr/>
      <dgm:t>
        <a:bodyPr/>
        <a:lstStyle/>
        <a:p>
          <a:endParaRPr lang="en-GB"/>
        </a:p>
      </dgm:t>
    </dgm:pt>
    <dgm:pt modelId="{0A46BB94-9E02-1049-ABA0-DFFF0BF17ECE}" type="sibTrans" cxnId="{D293E6F8-938C-CF45-BB42-43596BBCDB1E}">
      <dgm:prSet/>
      <dgm:spPr/>
      <dgm:t>
        <a:bodyPr/>
        <a:lstStyle/>
        <a:p>
          <a:endParaRPr lang="en-GB"/>
        </a:p>
      </dgm:t>
    </dgm:pt>
    <dgm:pt modelId="{25C1FA0E-BF3A-D840-8283-AEA2E0851B4A}" type="pres">
      <dgm:prSet presAssocID="{BECF2664-054C-494C-AFC9-3F8D1D24A3FD}" presName="Name0" presStyleCnt="0">
        <dgm:presLayoutVars>
          <dgm:dir/>
          <dgm:animLvl val="lvl"/>
          <dgm:resizeHandles val="exact"/>
        </dgm:presLayoutVars>
      </dgm:prSet>
      <dgm:spPr/>
    </dgm:pt>
    <dgm:pt modelId="{7D882CEB-B39E-2043-AA45-5735344E2C2D}" type="pres">
      <dgm:prSet presAssocID="{A1548098-D8E2-A749-A7D6-0A462BA0A3F5}" presName="boxAndChildren" presStyleCnt="0"/>
      <dgm:spPr/>
    </dgm:pt>
    <dgm:pt modelId="{288C5356-823E-E243-82C9-0AD5C124CFB3}" type="pres">
      <dgm:prSet presAssocID="{A1548098-D8E2-A749-A7D6-0A462BA0A3F5}" presName="parentTextBox" presStyleLbl="node1" presStyleIdx="0" presStyleCnt="3"/>
      <dgm:spPr/>
    </dgm:pt>
    <dgm:pt modelId="{462B8E3B-03AD-6A43-AF08-910CFCA3CFA3}" type="pres">
      <dgm:prSet presAssocID="{9AA17ACD-68A5-954C-B827-655BC28A8074}" presName="sp" presStyleCnt="0"/>
      <dgm:spPr/>
    </dgm:pt>
    <dgm:pt modelId="{D5474122-F73A-3543-91DF-607CDC5C9151}" type="pres">
      <dgm:prSet presAssocID="{86D88734-8BBF-9242-BC7F-03B23C0B6B60}" presName="arrowAndChildren" presStyleCnt="0"/>
      <dgm:spPr/>
    </dgm:pt>
    <dgm:pt modelId="{16CF1E32-1FE5-264A-889D-ED49FFD3A837}" type="pres">
      <dgm:prSet presAssocID="{86D88734-8BBF-9242-BC7F-03B23C0B6B60}" presName="parentTextArrow" presStyleLbl="node1" presStyleIdx="1" presStyleCnt="3"/>
      <dgm:spPr/>
    </dgm:pt>
    <dgm:pt modelId="{5E6773B8-FC10-6C49-9580-B2EBCDA76550}" type="pres">
      <dgm:prSet presAssocID="{0ABE1396-7CC6-B34F-B80B-AC21445C02F3}" presName="sp" presStyleCnt="0"/>
      <dgm:spPr/>
    </dgm:pt>
    <dgm:pt modelId="{4718D78F-CAC3-7046-AC24-DD8DA65E7B5F}" type="pres">
      <dgm:prSet presAssocID="{066F3877-49A2-EA40-A94E-07D9B9A0C0B5}" presName="arrowAndChildren" presStyleCnt="0"/>
      <dgm:spPr/>
    </dgm:pt>
    <dgm:pt modelId="{C4B0A2A7-8137-7A4B-8969-5ACC4CF53BD4}" type="pres">
      <dgm:prSet presAssocID="{066F3877-49A2-EA40-A94E-07D9B9A0C0B5}" presName="parentTextArrow" presStyleLbl="node1" presStyleIdx="2" presStyleCnt="3"/>
      <dgm:spPr/>
    </dgm:pt>
  </dgm:ptLst>
  <dgm:cxnLst>
    <dgm:cxn modelId="{76D44404-EC32-D249-8F23-5FC79E725D64}" type="presOf" srcId="{A1548098-D8E2-A749-A7D6-0A462BA0A3F5}" destId="{288C5356-823E-E243-82C9-0AD5C124CFB3}" srcOrd="0" destOrd="0" presId="urn:microsoft.com/office/officeart/2005/8/layout/process4"/>
    <dgm:cxn modelId="{5622EF6A-A0AE-6C40-8C96-EAE0EE864639}" type="presOf" srcId="{066F3877-49A2-EA40-A94E-07D9B9A0C0B5}" destId="{C4B0A2A7-8137-7A4B-8969-5ACC4CF53BD4}" srcOrd="0" destOrd="0" presId="urn:microsoft.com/office/officeart/2005/8/layout/process4"/>
    <dgm:cxn modelId="{39D1EF6E-B3F6-AA43-B737-4C98895992E2}" srcId="{BECF2664-054C-494C-AFC9-3F8D1D24A3FD}" destId="{86D88734-8BBF-9242-BC7F-03B23C0B6B60}" srcOrd="1" destOrd="0" parTransId="{6DFB15BE-2906-9146-8729-208C925C100C}" sibTransId="{9AA17ACD-68A5-954C-B827-655BC28A8074}"/>
    <dgm:cxn modelId="{0A744377-21EB-B248-90C1-7BFF41CC852C}" srcId="{BECF2664-054C-494C-AFC9-3F8D1D24A3FD}" destId="{066F3877-49A2-EA40-A94E-07D9B9A0C0B5}" srcOrd="0" destOrd="0" parTransId="{C744D3D3-C586-6942-B5A2-21A098B92581}" sibTransId="{0ABE1396-7CC6-B34F-B80B-AC21445C02F3}"/>
    <dgm:cxn modelId="{FFDB5997-2E85-8F4E-AB84-BE46F49A8E71}" type="presOf" srcId="{BECF2664-054C-494C-AFC9-3F8D1D24A3FD}" destId="{25C1FA0E-BF3A-D840-8283-AEA2E0851B4A}" srcOrd="0" destOrd="0" presId="urn:microsoft.com/office/officeart/2005/8/layout/process4"/>
    <dgm:cxn modelId="{D293E6F8-938C-CF45-BB42-43596BBCDB1E}" srcId="{BECF2664-054C-494C-AFC9-3F8D1D24A3FD}" destId="{A1548098-D8E2-A749-A7D6-0A462BA0A3F5}" srcOrd="2" destOrd="0" parTransId="{2811D4AD-933F-2042-ABD3-82D90F208E7B}" sibTransId="{0A46BB94-9E02-1049-ABA0-DFFF0BF17ECE}"/>
    <dgm:cxn modelId="{94D674FD-1289-0A4D-B9D7-0592C8A32CCF}" type="presOf" srcId="{86D88734-8BBF-9242-BC7F-03B23C0B6B60}" destId="{16CF1E32-1FE5-264A-889D-ED49FFD3A837}" srcOrd="0" destOrd="0" presId="urn:microsoft.com/office/officeart/2005/8/layout/process4"/>
    <dgm:cxn modelId="{1CFEEE0C-F29E-2F40-A411-F10B3F8A065C}" type="presParOf" srcId="{25C1FA0E-BF3A-D840-8283-AEA2E0851B4A}" destId="{7D882CEB-B39E-2043-AA45-5735344E2C2D}" srcOrd="0" destOrd="0" presId="urn:microsoft.com/office/officeart/2005/8/layout/process4"/>
    <dgm:cxn modelId="{18136D41-CAF5-1E4C-9A27-EFFDFFDADCF0}" type="presParOf" srcId="{7D882CEB-B39E-2043-AA45-5735344E2C2D}" destId="{288C5356-823E-E243-82C9-0AD5C124CFB3}" srcOrd="0" destOrd="0" presId="urn:microsoft.com/office/officeart/2005/8/layout/process4"/>
    <dgm:cxn modelId="{315F120D-3B35-C440-8DE4-A09694A00368}" type="presParOf" srcId="{25C1FA0E-BF3A-D840-8283-AEA2E0851B4A}" destId="{462B8E3B-03AD-6A43-AF08-910CFCA3CFA3}" srcOrd="1" destOrd="0" presId="urn:microsoft.com/office/officeart/2005/8/layout/process4"/>
    <dgm:cxn modelId="{CA72ABF7-C501-7041-8049-39830AC42CF4}" type="presParOf" srcId="{25C1FA0E-BF3A-D840-8283-AEA2E0851B4A}" destId="{D5474122-F73A-3543-91DF-607CDC5C9151}" srcOrd="2" destOrd="0" presId="urn:microsoft.com/office/officeart/2005/8/layout/process4"/>
    <dgm:cxn modelId="{FAA302E0-BD5F-A04B-B62D-89A1361F2EAE}" type="presParOf" srcId="{D5474122-F73A-3543-91DF-607CDC5C9151}" destId="{16CF1E32-1FE5-264A-889D-ED49FFD3A837}" srcOrd="0" destOrd="0" presId="urn:microsoft.com/office/officeart/2005/8/layout/process4"/>
    <dgm:cxn modelId="{45820A50-7F16-E84D-B404-97B210727339}" type="presParOf" srcId="{25C1FA0E-BF3A-D840-8283-AEA2E0851B4A}" destId="{5E6773B8-FC10-6C49-9580-B2EBCDA76550}" srcOrd="3" destOrd="0" presId="urn:microsoft.com/office/officeart/2005/8/layout/process4"/>
    <dgm:cxn modelId="{53B7F51A-A96C-5447-BDB6-73236E738A0E}" type="presParOf" srcId="{25C1FA0E-BF3A-D840-8283-AEA2E0851B4A}" destId="{4718D78F-CAC3-7046-AC24-DD8DA65E7B5F}" srcOrd="4" destOrd="0" presId="urn:microsoft.com/office/officeart/2005/8/layout/process4"/>
    <dgm:cxn modelId="{AF15B847-69B0-C24F-BEB2-1C59ED755D9B}" type="presParOf" srcId="{4718D78F-CAC3-7046-AC24-DD8DA65E7B5F}" destId="{C4B0A2A7-8137-7A4B-8969-5ACC4CF53BD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EFE13-B790-5B48-B3A9-C7A9D5DB406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54F0572D-2C09-DB47-9429-405B1C6A5D1F}">
      <dgm:prSet phldrT="[Text]" custT="1"/>
      <dgm:spPr>
        <a:solidFill>
          <a:srgbClr val="3CAE49"/>
        </a:solidFill>
      </dgm:spPr>
      <dgm:t>
        <a:bodyPr/>
        <a:lstStyle/>
        <a:p>
          <a:r>
            <a:rPr lang="en-GB" sz="1800" dirty="0">
              <a:latin typeface="Candara" panose="020E0502030303020204" pitchFamily="34" charset="0"/>
            </a:rPr>
            <a:t>All new and revised osteoporosis guidelines in </a:t>
          </a:r>
          <a:br>
            <a:rPr lang="en-GB" sz="1800" dirty="0">
              <a:latin typeface="Candara" panose="020E0502030303020204" pitchFamily="34" charset="0"/>
            </a:rPr>
          </a:br>
          <a:r>
            <a:rPr lang="en-GB" sz="1800" dirty="0">
              <a:latin typeface="Candara" panose="020E0502030303020204" pitchFamily="34" charset="0"/>
            </a:rPr>
            <a:t>Asia Pacific to: </a:t>
          </a:r>
        </a:p>
      </dgm:t>
    </dgm:pt>
    <dgm:pt modelId="{5D172F25-993D-664A-9645-5905C16596BC}" type="parTrans" cxnId="{E7CCE689-0678-DD45-BDDA-86ADEBAB3E19}">
      <dgm:prSet/>
      <dgm:spPr/>
      <dgm:t>
        <a:bodyPr/>
        <a:lstStyle/>
        <a:p>
          <a:endParaRPr lang="en-GB"/>
        </a:p>
      </dgm:t>
    </dgm:pt>
    <dgm:pt modelId="{ADCA0EC8-C6C1-3B47-AD5D-78A7F356855C}" type="sibTrans" cxnId="{E7CCE689-0678-DD45-BDDA-86ADEBAB3E19}">
      <dgm:prSet/>
      <dgm:spPr/>
      <dgm:t>
        <a:bodyPr/>
        <a:lstStyle/>
        <a:p>
          <a:endParaRPr lang="en-GB"/>
        </a:p>
      </dgm:t>
    </dgm:pt>
    <dgm:pt modelId="{5E51AD20-B40A-E24D-90B9-78A2A6E4ED3B}">
      <dgm:prSet phldrT="[Text]" custT="1"/>
      <dgm:spPr>
        <a:solidFill>
          <a:schemeClr val="accent6">
            <a:lumMod val="20000"/>
            <a:lumOff val="80000"/>
            <a:alpha val="90000"/>
          </a:schemeClr>
        </a:solidFill>
        <a:ln>
          <a:noFill/>
        </a:ln>
      </dgm:spPr>
      <dgm:t>
        <a:bodyPr anchor="ctr"/>
        <a:lstStyle/>
        <a:p>
          <a:pPr>
            <a:lnSpc>
              <a:spcPct val="100000"/>
            </a:lnSpc>
            <a:spcAft>
              <a:spcPts val="600"/>
            </a:spcAft>
          </a:pPr>
          <a:r>
            <a:rPr lang="en-GB" sz="1400" dirty="0">
              <a:solidFill>
                <a:schemeClr val="tx1"/>
              </a:solidFill>
              <a:latin typeface="Candara" panose="020E0502030303020204" pitchFamily="34" charset="0"/>
            </a:rPr>
            <a:t>Be consistent with scope </a:t>
          </a:r>
          <a:r>
            <a:rPr lang="en-US" sz="1400" dirty="0">
              <a:solidFill>
                <a:schemeClr val="tx1"/>
              </a:solidFill>
              <a:latin typeface="Candara" panose="020E0502030303020204" pitchFamily="34" charset="0"/>
            </a:rPr>
            <a:t>proposed in the Framework</a:t>
          </a:r>
          <a:endParaRPr lang="en-GB" sz="1400" dirty="0">
            <a:solidFill>
              <a:schemeClr val="tx1"/>
            </a:solidFill>
            <a:latin typeface="Candara" panose="020E0502030303020204" pitchFamily="34" charset="0"/>
          </a:endParaRPr>
        </a:p>
      </dgm:t>
    </dgm:pt>
    <dgm:pt modelId="{AB02F164-3248-0A4E-BAB1-119CB44DB37C}" type="parTrans" cxnId="{F4D7DEE7-3DB4-F84A-87C2-4C6F6200D5B4}">
      <dgm:prSet/>
      <dgm:spPr/>
      <dgm:t>
        <a:bodyPr/>
        <a:lstStyle/>
        <a:p>
          <a:endParaRPr lang="en-GB"/>
        </a:p>
      </dgm:t>
    </dgm:pt>
    <dgm:pt modelId="{B7A8E340-FABF-1E42-BFE7-A3C3B37EE527}" type="sibTrans" cxnId="{F4D7DEE7-3DB4-F84A-87C2-4C6F6200D5B4}">
      <dgm:prSet/>
      <dgm:spPr/>
      <dgm:t>
        <a:bodyPr/>
        <a:lstStyle/>
        <a:p>
          <a:endParaRPr lang="en-GB"/>
        </a:p>
      </dgm:t>
    </dgm:pt>
    <dgm:pt modelId="{3A01C27F-A8B8-C94A-AF6F-3EC896CE0366}">
      <dgm:prSet phldrT="[Text]" custT="1"/>
      <dgm:spPr>
        <a:solidFill>
          <a:srgbClr val="0063A6"/>
        </a:solidFill>
      </dgm:spPr>
      <dgm:t>
        <a:bodyPr/>
        <a:lstStyle/>
        <a:p>
          <a:r>
            <a:rPr lang="en-GB" sz="1800" dirty="0">
              <a:latin typeface="Candara" panose="020E0502030303020204" pitchFamily="34" charset="0"/>
            </a:rPr>
            <a:t>APCO members to:</a:t>
          </a:r>
        </a:p>
      </dgm:t>
    </dgm:pt>
    <dgm:pt modelId="{280A0BE1-68E2-CE4F-9C17-35B40F4342F5}" type="parTrans" cxnId="{7B1CD7B0-2ACD-C448-A061-284158249BD3}">
      <dgm:prSet/>
      <dgm:spPr/>
      <dgm:t>
        <a:bodyPr/>
        <a:lstStyle/>
        <a:p>
          <a:endParaRPr lang="en-GB"/>
        </a:p>
      </dgm:t>
    </dgm:pt>
    <dgm:pt modelId="{459D5227-9D9A-EC40-BC86-11D807F26465}" type="sibTrans" cxnId="{7B1CD7B0-2ACD-C448-A061-284158249BD3}">
      <dgm:prSet/>
      <dgm:spPr/>
      <dgm:t>
        <a:bodyPr/>
        <a:lstStyle/>
        <a:p>
          <a:endParaRPr lang="en-GB"/>
        </a:p>
      </dgm:t>
    </dgm:pt>
    <dgm:pt modelId="{AA60A60C-1C51-CF46-9479-2759C19EABEC}">
      <dgm:prSet phldrT="[Text]" custT="1"/>
      <dgm:spPr>
        <a:solidFill>
          <a:srgbClr val="DAE3F3"/>
        </a:solidFill>
        <a:ln>
          <a:noFill/>
        </a:ln>
      </dgm:spPr>
      <dgm:t>
        <a:bodyPr anchor="ctr"/>
        <a:lstStyle/>
        <a:p>
          <a:pPr>
            <a:lnSpc>
              <a:spcPct val="100000"/>
            </a:lnSpc>
            <a:spcAft>
              <a:spcPts val="600"/>
            </a:spcAft>
          </a:pPr>
          <a:r>
            <a:rPr lang="en-GB" sz="1400" dirty="0">
              <a:latin typeface="Candara" panose="020E0502030303020204" pitchFamily="34" charset="0"/>
            </a:rPr>
            <a:t>Identify opportunities to share the Framework with colleagues and organizations involved in clinical practice guideline development</a:t>
          </a:r>
        </a:p>
      </dgm:t>
    </dgm:pt>
    <dgm:pt modelId="{D5A03139-4B03-AD4C-B3A6-84C540D70EBB}" type="parTrans" cxnId="{A6723029-B2E5-CA45-86B2-F4883773555F}">
      <dgm:prSet/>
      <dgm:spPr/>
      <dgm:t>
        <a:bodyPr/>
        <a:lstStyle/>
        <a:p>
          <a:endParaRPr lang="en-GB"/>
        </a:p>
      </dgm:t>
    </dgm:pt>
    <dgm:pt modelId="{2E67D7FD-9C97-9540-A1B3-7105146A78E7}" type="sibTrans" cxnId="{A6723029-B2E5-CA45-86B2-F4883773555F}">
      <dgm:prSet/>
      <dgm:spPr/>
      <dgm:t>
        <a:bodyPr/>
        <a:lstStyle/>
        <a:p>
          <a:endParaRPr lang="en-GB"/>
        </a:p>
      </dgm:t>
    </dgm:pt>
    <dgm:pt modelId="{9A42FC54-0E04-4349-8007-BC08B80FF444}">
      <dgm:prSet phldrT="[Text]" custT="1"/>
      <dgm:spPr>
        <a:solidFill>
          <a:srgbClr val="DAE3F3"/>
        </a:solidFill>
        <a:ln>
          <a:noFill/>
        </a:ln>
      </dgm:spPr>
      <dgm:t>
        <a:bodyPr anchor="ctr"/>
        <a:lstStyle/>
        <a:p>
          <a:pPr>
            <a:lnSpc>
              <a:spcPct val="100000"/>
            </a:lnSpc>
            <a:spcAft>
              <a:spcPts val="600"/>
            </a:spcAft>
          </a:pPr>
          <a:r>
            <a:rPr lang="en-GB" sz="1400" dirty="0">
              <a:latin typeface="Candara" panose="020E0502030303020204" pitchFamily="34" charset="0"/>
            </a:rPr>
            <a:t>Facilitate adoption of the clinical standards at a local, national and regional level</a:t>
          </a:r>
        </a:p>
      </dgm:t>
    </dgm:pt>
    <dgm:pt modelId="{1A30E3F2-E0E7-D147-BD65-C33A64A301D2}" type="parTrans" cxnId="{B0B47283-85DD-AE43-86CE-A6941B8A1A02}">
      <dgm:prSet/>
      <dgm:spPr/>
      <dgm:t>
        <a:bodyPr/>
        <a:lstStyle/>
        <a:p>
          <a:endParaRPr lang="en-GB"/>
        </a:p>
      </dgm:t>
    </dgm:pt>
    <dgm:pt modelId="{37D11458-51D8-0A45-97F2-0E57FE6494A1}" type="sibTrans" cxnId="{B0B47283-85DD-AE43-86CE-A6941B8A1A02}">
      <dgm:prSet/>
      <dgm:spPr/>
      <dgm:t>
        <a:bodyPr/>
        <a:lstStyle/>
        <a:p>
          <a:endParaRPr lang="en-GB"/>
        </a:p>
      </dgm:t>
    </dgm:pt>
    <dgm:pt modelId="{71023D42-F7F7-5D4E-824E-C68487904F8D}">
      <dgm:prSet phldrT="[Text]" custT="1"/>
      <dgm:spPr>
        <a:solidFill>
          <a:schemeClr val="accent6">
            <a:lumMod val="20000"/>
            <a:lumOff val="80000"/>
            <a:alpha val="90000"/>
          </a:schemeClr>
        </a:solidFill>
        <a:ln>
          <a:noFill/>
        </a:ln>
      </dgm:spPr>
      <dgm:t>
        <a:bodyPr anchor="ctr"/>
        <a:lstStyle/>
        <a:p>
          <a:pPr>
            <a:lnSpc>
              <a:spcPct val="100000"/>
            </a:lnSpc>
            <a:spcAft>
              <a:spcPts val="600"/>
            </a:spcAft>
          </a:pPr>
          <a:r>
            <a:rPr lang="en-US" sz="1400" dirty="0">
              <a:solidFill>
                <a:schemeClr val="tx1"/>
              </a:solidFill>
              <a:latin typeface="Candara" panose="020E0502030303020204" pitchFamily="34" charset="0"/>
            </a:rPr>
            <a:t>Promote the standards of care recommended in the Framework</a:t>
          </a:r>
          <a:endParaRPr lang="en-GB" sz="1400" dirty="0">
            <a:solidFill>
              <a:schemeClr val="tx1"/>
            </a:solidFill>
            <a:latin typeface="Candara" panose="020E0502030303020204" pitchFamily="34" charset="0"/>
          </a:endParaRPr>
        </a:p>
      </dgm:t>
    </dgm:pt>
    <dgm:pt modelId="{0991D0DF-AA43-9F47-8D83-34507E21C096}" type="parTrans" cxnId="{852A4DBE-3895-8047-8727-1DD98F9E9FE8}">
      <dgm:prSet/>
      <dgm:spPr/>
      <dgm:t>
        <a:bodyPr/>
        <a:lstStyle/>
        <a:p>
          <a:endParaRPr lang="en-GB"/>
        </a:p>
      </dgm:t>
    </dgm:pt>
    <dgm:pt modelId="{E77B5A7D-0994-6B43-A2C1-090FA1562A88}" type="sibTrans" cxnId="{852A4DBE-3895-8047-8727-1DD98F9E9FE8}">
      <dgm:prSet/>
      <dgm:spPr/>
      <dgm:t>
        <a:bodyPr/>
        <a:lstStyle/>
        <a:p>
          <a:endParaRPr lang="en-GB"/>
        </a:p>
      </dgm:t>
    </dgm:pt>
    <dgm:pt modelId="{F1C7A840-AE37-8E48-86EC-033B005B8488}">
      <dgm:prSet phldrT="[Text]" custT="1"/>
      <dgm:spPr>
        <a:solidFill>
          <a:schemeClr val="accent6">
            <a:lumMod val="20000"/>
            <a:lumOff val="80000"/>
            <a:alpha val="90000"/>
          </a:schemeClr>
        </a:solidFill>
        <a:ln>
          <a:noFill/>
        </a:ln>
      </dgm:spPr>
      <dgm:t>
        <a:bodyPr anchor="ctr"/>
        <a:lstStyle/>
        <a:p>
          <a:pPr>
            <a:lnSpc>
              <a:spcPct val="100000"/>
            </a:lnSpc>
            <a:spcAft>
              <a:spcPts val="600"/>
            </a:spcAft>
          </a:pPr>
          <a:r>
            <a:rPr lang="en-US" sz="1400" dirty="0">
              <a:solidFill>
                <a:schemeClr val="tx1"/>
              </a:solidFill>
              <a:latin typeface="Candara" panose="020E0502030303020204" pitchFamily="34" charset="0"/>
            </a:rPr>
            <a:t>Recommend local benchmarking against the standards recommended in the Framework</a:t>
          </a:r>
          <a:endParaRPr lang="en-GB" sz="1400" dirty="0">
            <a:solidFill>
              <a:schemeClr val="tx1"/>
            </a:solidFill>
            <a:latin typeface="Candara" panose="020E0502030303020204" pitchFamily="34" charset="0"/>
          </a:endParaRPr>
        </a:p>
      </dgm:t>
    </dgm:pt>
    <dgm:pt modelId="{BABE7C96-2769-7942-841E-D0219A413FC0}" type="parTrans" cxnId="{6356E9BE-EC87-8B4B-97C2-C0CBC0EC764D}">
      <dgm:prSet/>
      <dgm:spPr/>
      <dgm:t>
        <a:bodyPr/>
        <a:lstStyle/>
        <a:p>
          <a:endParaRPr lang="en-GB"/>
        </a:p>
      </dgm:t>
    </dgm:pt>
    <dgm:pt modelId="{850FA4F5-FF00-A046-88BD-1718E8261A02}" type="sibTrans" cxnId="{6356E9BE-EC87-8B4B-97C2-C0CBC0EC764D}">
      <dgm:prSet/>
      <dgm:spPr/>
      <dgm:t>
        <a:bodyPr/>
        <a:lstStyle/>
        <a:p>
          <a:endParaRPr lang="en-GB"/>
        </a:p>
      </dgm:t>
    </dgm:pt>
    <dgm:pt modelId="{DFC81FFD-1BFB-3448-BDDE-C846E4C1C797}" type="pres">
      <dgm:prSet presAssocID="{A78EFE13-B790-5B48-B3A9-C7A9D5DB406A}" presName="Name0" presStyleCnt="0">
        <dgm:presLayoutVars>
          <dgm:dir/>
          <dgm:animLvl val="lvl"/>
          <dgm:resizeHandles/>
        </dgm:presLayoutVars>
      </dgm:prSet>
      <dgm:spPr/>
    </dgm:pt>
    <dgm:pt modelId="{2F7D0809-C51C-1946-AEC4-B328EB49B73E}" type="pres">
      <dgm:prSet presAssocID="{54F0572D-2C09-DB47-9429-405B1C6A5D1F}" presName="linNode" presStyleCnt="0"/>
      <dgm:spPr/>
    </dgm:pt>
    <dgm:pt modelId="{09266264-9FCF-A540-B550-37A57F035397}" type="pres">
      <dgm:prSet presAssocID="{54F0572D-2C09-DB47-9429-405B1C6A5D1F}" presName="parentShp" presStyleLbl="node1" presStyleIdx="0" presStyleCnt="2" custScaleX="74219">
        <dgm:presLayoutVars>
          <dgm:bulletEnabled val="1"/>
        </dgm:presLayoutVars>
      </dgm:prSet>
      <dgm:spPr/>
    </dgm:pt>
    <dgm:pt modelId="{F47C3194-8261-A046-820F-30C7DDEEF9EE}" type="pres">
      <dgm:prSet presAssocID="{54F0572D-2C09-DB47-9429-405B1C6A5D1F}" presName="childShp" presStyleLbl="bgAccFollowNode1" presStyleIdx="0" presStyleCnt="2">
        <dgm:presLayoutVars>
          <dgm:bulletEnabled val="1"/>
        </dgm:presLayoutVars>
      </dgm:prSet>
      <dgm:spPr/>
    </dgm:pt>
    <dgm:pt modelId="{0FA0BEA5-25B9-C549-AB43-05EFB6327F8D}" type="pres">
      <dgm:prSet presAssocID="{ADCA0EC8-C6C1-3B47-AD5D-78A7F356855C}" presName="spacing" presStyleCnt="0"/>
      <dgm:spPr/>
    </dgm:pt>
    <dgm:pt modelId="{245A4B83-516D-074A-BFC8-BFFBE5E4BDB4}" type="pres">
      <dgm:prSet presAssocID="{3A01C27F-A8B8-C94A-AF6F-3EC896CE0366}" presName="linNode" presStyleCnt="0"/>
      <dgm:spPr/>
    </dgm:pt>
    <dgm:pt modelId="{491FC182-BAB0-184B-ADBA-E739E6B9AFC6}" type="pres">
      <dgm:prSet presAssocID="{3A01C27F-A8B8-C94A-AF6F-3EC896CE0366}" presName="parentShp" presStyleLbl="node1" presStyleIdx="1" presStyleCnt="2" custScaleX="74219">
        <dgm:presLayoutVars>
          <dgm:bulletEnabled val="1"/>
        </dgm:presLayoutVars>
      </dgm:prSet>
      <dgm:spPr/>
    </dgm:pt>
    <dgm:pt modelId="{CEE8D222-3577-A945-8A88-C004465EB06D}" type="pres">
      <dgm:prSet presAssocID="{3A01C27F-A8B8-C94A-AF6F-3EC896CE0366}" presName="childShp" presStyleLbl="bgAccFollowNode1" presStyleIdx="1" presStyleCnt="2">
        <dgm:presLayoutVars>
          <dgm:bulletEnabled val="1"/>
        </dgm:presLayoutVars>
      </dgm:prSet>
      <dgm:spPr/>
    </dgm:pt>
  </dgm:ptLst>
  <dgm:cxnLst>
    <dgm:cxn modelId="{D590E112-131A-9646-8247-A21FD1470F64}" type="presOf" srcId="{A78EFE13-B790-5B48-B3A9-C7A9D5DB406A}" destId="{DFC81FFD-1BFB-3448-BDDE-C846E4C1C797}" srcOrd="0" destOrd="0" presId="urn:microsoft.com/office/officeart/2005/8/layout/vList6"/>
    <dgm:cxn modelId="{47332C1D-2826-894C-B004-86395E4AE497}" type="presOf" srcId="{AA60A60C-1C51-CF46-9479-2759C19EABEC}" destId="{CEE8D222-3577-A945-8A88-C004465EB06D}" srcOrd="0" destOrd="0" presId="urn:microsoft.com/office/officeart/2005/8/layout/vList6"/>
    <dgm:cxn modelId="{A6723029-B2E5-CA45-86B2-F4883773555F}" srcId="{3A01C27F-A8B8-C94A-AF6F-3EC896CE0366}" destId="{AA60A60C-1C51-CF46-9479-2759C19EABEC}" srcOrd="0" destOrd="0" parTransId="{D5A03139-4B03-AD4C-B3A6-84C540D70EBB}" sibTransId="{2E67D7FD-9C97-9540-A1B3-7105146A78E7}"/>
    <dgm:cxn modelId="{16087A3B-63B9-174A-9B6B-683A939AA928}" type="presOf" srcId="{3A01C27F-A8B8-C94A-AF6F-3EC896CE0366}" destId="{491FC182-BAB0-184B-ADBA-E739E6B9AFC6}" srcOrd="0" destOrd="0" presId="urn:microsoft.com/office/officeart/2005/8/layout/vList6"/>
    <dgm:cxn modelId="{E19CF052-963F-1342-8533-877B81DFE67A}" type="presOf" srcId="{54F0572D-2C09-DB47-9429-405B1C6A5D1F}" destId="{09266264-9FCF-A540-B550-37A57F035397}" srcOrd="0" destOrd="0" presId="urn:microsoft.com/office/officeart/2005/8/layout/vList6"/>
    <dgm:cxn modelId="{B4EE2B64-E699-8D4C-8CDF-F9D46B2618E4}" type="presOf" srcId="{71023D42-F7F7-5D4E-824E-C68487904F8D}" destId="{F47C3194-8261-A046-820F-30C7DDEEF9EE}" srcOrd="0" destOrd="1" presId="urn:microsoft.com/office/officeart/2005/8/layout/vList6"/>
    <dgm:cxn modelId="{B0B47283-85DD-AE43-86CE-A6941B8A1A02}" srcId="{3A01C27F-A8B8-C94A-AF6F-3EC896CE0366}" destId="{9A42FC54-0E04-4349-8007-BC08B80FF444}" srcOrd="1" destOrd="0" parTransId="{1A30E3F2-E0E7-D147-BD65-C33A64A301D2}" sibTransId="{37D11458-51D8-0A45-97F2-0E57FE6494A1}"/>
    <dgm:cxn modelId="{E7CCE689-0678-DD45-BDDA-86ADEBAB3E19}" srcId="{A78EFE13-B790-5B48-B3A9-C7A9D5DB406A}" destId="{54F0572D-2C09-DB47-9429-405B1C6A5D1F}" srcOrd="0" destOrd="0" parTransId="{5D172F25-993D-664A-9645-5905C16596BC}" sibTransId="{ADCA0EC8-C6C1-3B47-AD5D-78A7F356855C}"/>
    <dgm:cxn modelId="{7B1CD7B0-2ACD-C448-A061-284158249BD3}" srcId="{A78EFE13-B790-5B48-B3A9-C7A9D5DB406A}" destId="{3A01C27F-A8B8-C94A-AF6F-3EC896CE0366}" srcOrd="1" destOrd="0" parTransId="{280A0BE1-68E2-CE4F-9C17-35B40F4342F5}" sibTransId="{459D5227-9D9A-EC40-BC86-11D807F26465}"/>
    <dgm:cxn modelId="{852A4DBE-3895-8047-8727-1DD98F9E9FE8}" srcId="{54F0572D-2C09-DB47-9429-405B1C6A5D1F}" destId="{71023D42-F7F7-5D4E-824E-C68487904F8D}" srcOrd="1" destOrd="0" parTransId="{0991D0DF-AA43-9F47-8D83-34507E21C096}" sibTransId="{E77B5A7D-0994-6B43-A2C1-090FA1562A88}"/>
    <dgm:cxn modelId="{6356E9BE-EC87-8B4B-97C2-C0CBC0EC764D}" srcId="{54F0572D-2C09-DB47-9429-405B1C6A5D1F}" destId="{F1C7A840-AE37-8E48-86EC-033B005B8488}" srcOrd="2" destOrd="0" parTransId="{BABE7C96-2769-7942-841E-D0219A413FC0}" sibTransId="{850FA4F5-FF00-A046-88BD-1718E8261A02}"/>
    <dgm:cxn modelId="{7F80A9DB-D42E-944D-A819-EBEB45F56757}" type="presOf" srcId="{9A42FC54-0E04-4349-8007-BC08B80FF444}" destId="{CEE8D222-3577-A945-8A88-C004465EB06D}" srcOrd="0" destOrd="1" presId="urn:microsoft.com/office/officeart/2005/8/layout/vList6"/>
    <dgm:cxn modelId="{F4D7DEE7-3DB4-F84A-87C2-4C6F6200D5B4}" srcId="{54F0572D-2C09-DB47-9429-405B1C6A5D1F}" destId="{5E51AD20-B40A-E24D-90B9-78A2A6E4ED3B}" srcOrd="0" destOrd="0" parTransId="{AB02F164-3248-0A4E-BAB1-119CB44DB37C}" sibTransId="{B7A8E340-FABF-1E42-BFE7-A3C3B37EE527}"/>
    <dgm:cxn modelId="{096C3EE9-C9E5-0247-AB82-9FE3ADEDA9B9}" type="presOf" srcId="{5E51AD20-B40A-E24D-90B9-78A2A6E4ED3B}" destId="{F47C3194-8261-A046-820F-30C7DDEEF9EE}" srcOrd="0" destOrd="0" presId="urn:microsoft.com/office/officeart/2005/8/layout/vList6"/>
    <dgm:cxn modelId="{1F4ABDF8-E572-0E45-92BF-2050565304C6}" type="presOf" srcId="{F1C7A840-AE37-8E48-86EC-033B005B8488}" destId="{F47C3194-8261-A046-820F-30C7DDEEF9EE}" srcOrd="0" destOrd="2" presId="urn:microsoft.com/office/officeart/2005/8/layout/vList6"/>
    <dgm:cxn modelId="{BC5402F6-0D9C-4441-8E46-41E729B4DDB7}" type="presParOf" srcId="{DFC81FFD-1BFB-3448-BDDE-C846E4C1C797}" destId="{2F7D0809-C51C-1946-AEC4-B328EB49B73E}" srcOrd="0" destOrd="0" presId="urn:microsoft.com/office/officeart/2005/8/layout/vList6"/>
    <dgm:cxn modelId="{2224F7C8-4B10-A84D-9E95-5477794BBA17}" type="presParOf" srcId="{2F7D0809-C51C-1946-AEC4-B328EB49B73E}" destId="{09266264-9FCF-A540-B550-37A57F035397}" srcOrd="0" destOrd="0" presId="urn:microsoft.com/office/officeart/2005/8/layout/vList6"/>
    <dgm:cxn modelId="{08249ED5-F440-3E42-9138-DDA80F083193}" type="presParOf" srcId="{2F7D0809-C51C-1946-AEC4-B328EB49B73E}" destId="{F47C3194-8261-A046-820F-30C7DDEEF9EE}" srcOrd="1" destOrd="0" presId="urn:microsoft.com/office/officeart/2005/8/layout/vList6"/>
    <dgm:cxn modelId="{C50FEAE9-0562-854B-8856-B1A94CED3A29}" type="presParOf" srcId="{DFC81FFD-1BFB-3448-BDDE-C846E4C1C797}" destId="{0FA0BEA5-25B9-C549-AB43-05EFB6327F8D}" srcOrd="1" destOrd="0" presId="urn:microsoft.com/office/officeart/2005/8/layout/vList6"/>
    <dgm:cxn modelId="{E3E5AD32-BAE3-114C-BF74-D11AEFB6B534}" type="presParOf" srcId="{DFC81FFD-1BFB-3448-BDDE-C846E4C1C797}" destId="{245A4B83-516D-074A-BFC8-BFFBE5E4BDB4}" srcOrd="2" destOrd="0" presId="urn:microsoft.com/office/officeart/2005/8/layout/vList6"/>
    <dgm:cxn modelId="{31706E8F-FFF9-9247-A3F7-C8D4B64A0AB3}" type="presParOf" srcId="{245A4B83-516D-074A-BFC8-BFFBE5E4BDB4}" destId="{491FC182-BAB0-184B-ADBA-E739E6B9AFC6}" srcOrd="0" destOrd="0" presId="urn:microsoft.com/office/officeart/2005/8/layout/vList6"/>
    <dgm:cxn modelId="{F3D2BC88-69DD-EF4B-92C8-734D8CEF3D99}" type="presParOf" srcId="{245A4B83-516D-074A-BFC8-BFFBE5E4BDB4}" destId="{CEE8D222-3577-A945-8A88-C004465EB06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5356-823E-E243-82C9-0AD5C124CFB3}">
      <dsp:nvSpPr>
        <dsp:cNvPr id="0" name=""/>
        <dsp:cNvSpPr/>
      </dsp:nvSpPr>
      <dsp:spPr>
        <a:xfrm>
          <a:off x="0" y="3051171"/>
          <a:ext cx="5157785" cy="1001462"/>
        </a:xfrm>
        <a:prstGeom prst="rect">
          <a:avLst/>
        </a:prstGeom>
        <a:solidFill>
          <a:srgbClr val="0063A6">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Data extraction (100 elements from each guideline)</a:t>
          </a:r>
        </a:p>
      </dsp:txBody>
      <dsp:txXfrm>
        <a:off x="0" y="3051171"/>
        <a:ext cx="5157785" cy="1001462"/>
      </dsp:txXfrm>
    </dsp:sp>
    <dsp:sp modelId="{16CF1E32-1FE5-264A-889D-ED49FFD3A837}">
      <dsp:nvSpPr>
        <dsp:cNvPr id="0" name=""/>
        <dsp:cNvSpPr/>
      </dsp:nvSpPr>
      <dsp:spPr>
        <a:xfrm rot="10800000">
          <a:off x="0" y="1525943"/>
          <a:ext cx="5157785" cy="1540249"/>
        </a:xfrm>
        <a:prstGeom prst="upArrowCallout">
          <a:avLst/>
        </a:prstGeom>
        <a:solidFill>
          <a:srgbClr val="0063A6">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Development of modified ‘5IQ’ template for standardized identification of guideline components</a:t>
          </a:r>
        </a:p>
      </dsp:txBody>
      <dsp:txXfrm rot="10800000">
        <a:off x="0" y="1525943"/>
        <a:ext cx="5157785" cy="1000808"/>
      </dsp:txXfrm>
    </dsp:sp>
    <dsp:sp modelId="{C4B0A2A7-8137-7A4B-8969-5ACC4CF53BD4}">
      <dsp:nvSpPr>
        <dsp:cNvPr id="0" name=""/>
        <dsp:cNvSpPr/>
      </dsp:nvSpPr>
      <dsp:spPr>
        <a:xfrm rot="10800000">
          <a:off x="0" y="716"/>
          <a:ext cx="5157785" cy="1540249"/>
        </a:xfrm>
        <a:prstGeom prst="upArrowCallout">
          <a:avLst/>
        </a:prstGeom>
        <a:solidFill>
          <a:srgbClr val="0063A6">
            <a:alpha val="2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Survey of APCO members to identify national or regional clinical practice guidelines</a:t>
          </a:r>
        </a:p>
      </dsp:txBody>
      <dsp:txXfrm rot="10800000">
        <a:off x="0" y="716"/>
        <a:ext cx="5157785" cy="1000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C3194-8261-A046-820F-30C7DDEEF9EE}">
      <dsp:nvSpPr>
        <dsp:cNvPr id="0" name=""/>
        <dsp:cNvSpPr/>
      </dsp:nvSpPr>
      <dsp:spPr>
        <a:xfrm>
          <a:off x="2832104" y="459"/>
          <a:ext cx="4876800" cy="1793826"/>
        </a:xfrm>
        <a:prstGeom prst="rightArrow">
          <a:avLst>
            <a:gd name="adj1" fmla="val 75000"/>
            <a:gd name="adj2" fmla="val 5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100000"/>
            </a:lnSpc>
            <a:spcBef>
              <a:spcPct val="0"/>
            </a:spcBef>
            <a:spcAft>
              <a:spcPts val="600"/>
            </a:spcAft>
            <a:buChar char="•"/>
          </a:pPr>
          <a:r>
            <a:rPr lang="en-GB" sz="1400" kern="1200" dirty="0">
              <a:solidFill>
                <a:schemeClr val="tx1"/>
              </a:solidFill>
              <a:latin typeface="Candara" panose="020E0502030303020204" pitchFamily="34" charset="0"/>
            </a:rPr>
            <a:t>Be consistent with scope </a:t>
          </a:r>
          <a:r>
            <a:rPr lang="en-US" sz="1400" kern="1200" dirty="0">
              <a:solidFill>
                <a:schemeClr val="tx1"/>
              </a:solidFill>
              <a:latin typeface="Candara" panose="020E0502030303020204" pitchFamily="34" charset="0"/>
            </a:rPr>
            <a:t>proposed in the Framework</a:t>
          </a:r>
          <a:endParaRPr lang="en-GB" sz="1400" kern="1200" dirty="0">
            <a:solidFill>
              <a:schemeClr val="tx1"/>
            </a:solidFill>
            <a:latin typeface="Candara" panose="020E0502030303020204" pitchFamily="34" charset="0"/>
          </a:endParaRPr>
        </a:p>
        <a:p>
          <a:pPr marL="114300" lvl="1" indent="-114300" algn="l" defTabSz="622300">
            <a:lnSpc>
              <a:spcPct val="100000"/>
            </a:lnSpc>
            <a:spcBef>
              <a:spcPct val="0"/>
            </a:spcBef>
            <a:spcAft>
              <a:spcPts val="600"/>
            </a:spcAft>
            <a:buChar char="•"/>
          </a:pPr>
          <a:r>
            <a:rPr lang="en-US" sz="1400" kern="1200" dirty="0">
              <a:solidFill>
                <a:schemeClr val="tx1"/>
              </a:solidFill>
              <a:latin typeface="Candara" panose="020E0502030303020204" pitchFamily="34" charset="0"/>
            </a:rPr>
            <a:t>Promote the standards of care recommended in the Framework</a:t>
          </a:r>
          <a:endParaRPr lang="en-GB" sz="1400" kern="1200" dirty="0">
            <a:solidFill>
              <a:schemeClr val="tx1"/>
            </a:solidFill>
            <a:latin typeface="Candara" panose="020E0502030303020204" pitchFamily="34" charset="0"/>
          </a:endParaRPr>
        </a:p>
        <a:p>
          <a:pPr marL="114300" lvl="1" indent="-114300" algn="l" defTabSz="622300">
            <a:lnSpc>
              <a:spcPct val="100000"/>
            </a:lnSpc>
            <a:spcBef>
              <a:spcPct val="0"/>
            </a:spcBef>
            <a:spcAft>
              <a:spcPts val="600"/>
            </a:spcAft>
            <a:buChar char="•"/>
          </a:pPr>
          <a:r>
            <a:rPr lang="en-US" sz="1400" kern="1200" dirty="0">
              <a:solidFill>
                <a:schemeClr val="tx1"/>
              </a:solidFill>
              <a:latin typeface="Candara" panose="020E0502030303020204" pitchFamily="34" charset="0"/>
            </a:rPr>
            <a:t>Recommend local benchmarking against the standards recommended in the Framework</a:t>
          </a:r>
          <a:endParaRPr lang="en-GB" sz="1400" kern="1200" dirty="0">
            <a:solidFill>
              <a:schemeClr val="tx1"/>
            </a:solidFill>
            <a:latin typeface="Candara" panose="020E0502030303020204" pitchFamily="34" charset="0"/>
          </a:endParaRPr>
        </a:p>
      </dsp:txBody>
      <dsp:txXfrm>
        <a:off x="2832104" y="224687"/>
        <a:ext cx="4204115" cy="1345370"/>
      </dsp:txXfrm>
    </dsp:sp>
    <dsp:sp modelId="{09266264-9FCF-A540-B550-37A57F035397}">
      <dsp:nvSpPr>
        <dsp:cNvPr id="0" name=""/>
        <dsp:cNvSpPr/>
      </dsp:nvSpPr>
      <dsp:spPr>
        <a:xfrm>
          <a:off x="419095" y="459"/>
          <a:ext cx="2413008" cy="1793826"/>
        </a:xfrm>
        <a:prstGeom prst="roundRect">
          <a:avLst/>
        </a:prstGeom>
        <a:solidFill>
          <a:srgbClr val="3CAE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ndara" panose="020E0502030303020204" pitchFamily="34" charset="0"/>
            </a:rPr>
            <a:t>All new and revised osteoporosis guidelines in </a:t>
          </a:r>
          <a:br>
            <a:rPr lang="en-GB" sz="1800" kern="1200" dirty="0">
              <a:latin typeface="Candara" panose="020E0502030303020204" pitchFamily="34" charset="0"/>
            </a:rPr>
          </a:br>
          <a:r>
            <a:rPr lang="en-GB" sz="1800" kern="1200" dirty="0">
              <a:latin typeface="Candara" panose="020E0502030303020204" pitchFamily="34" charset="0"/>
            </a:rPr>
            <a:t>Asia Pacific to: </a:t>
          </a:r>
        </a:p>
      </dsp:txBody>
      <dsp:txXfrm>
        <a:off x="506662" y="88026"/>
        <a:ext cx="2237874" cy="1618692"/>
      </dsp:txXfrm>
    </dsp:sp>
    <dsp:sp modelId="{CEE8D222-3577-A945-8A88-C004465EB06D}">
      <dsp:nvSpPr>
        <dsp:cNvPr id="0" name=""/>
        <dsp:cNvSpPr/>
      </dsp:nvSpPr>
      <dsp:spPr>
        <a:xfrm>
          <a:off x="2832104" y="1973669"/>
          <a:ext cx="4876800" cy="1793826"/>
        </a:xfrm>
        <a:prstGeom prst="rightArrow">
          <a:avLst>
            <a:gd name="adj1" fmla="val 75000"/>
            <a:gd name="adj2" fmla="val 50000"/>
          </a:avLst>
        </a:prstGeom>
        <a:solidFill>
          <a:srgbClr val="DAE3F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100000"/>
            </a:lnSpc>
            <a:spcBef>
              <a:spcPct val="0"/>
            </a:spcBef>
            <a:spcAft>
              <a:spcPts val="600"/>
            </a:spcAft>
            <a:buChar char="•"/>
          </a:pPr>
          <a:r>
            <a:rPr lang="en-GB" sz="1400" kern="1200" dirty="0">
              <a:latin typeface="Candara" panose="020E0502030303020204" pitchFamily="34" charset="0"/>
            </a:rPr>
            <a:t>Identify opportunities to share the Framework with colleagues and organizations involved in clinical practice guideline development</a:t>
          </a:r>
        </a:p>
        <a:p>
          <a:pPr marL="114300" lvl="1" indent="-114300" algn="l" defTabSz="622300">
            <a:lnSpc>
              <a:spcPct val="100000"/>
            </a:lnSpc>
            <a:spcBef>
              <a:spcPct val="0"/>
            </a:spcBef>
            <a:spcAft>
              <a:spcPts val="600"/>
            </a:spcAft>
            <a:buChar char="•"/>
          </a:pPr>
          <a:r>
            <a:rPr lang="en-GB" sz="1400" kern="1200" dirty="0">
              <a:latin typeface="Candara" panose="020E0502030303020204" pitchFamily="34" charset="0"/>
            </a:rPr>
            <a:t>Facilitate adoption of the clinical standards at a local, national and regional level</a:t>
          </a:r>
        </a:p>
      </dsp:txBody>
      <dsp:txXfrm>
        <a:off x="2832104" y="2197897"/>
        <a:ext cx="4204115" cy="1345370"/>
      </dsp:txXfrm>
    </dsp:sp>
    <dsp:sp modelId="{491FC182-BAB0-184B-ADBA-E739E6B9AFC6}">
      <dsp:nvSpPr>
        <dsp:cNvPr id="0" name=""/>
        <dsp:cNvSpPr/>
      </dsp:nvSpPr>
      <dsp:spPr>
        <a:xfrm>
          <a:off x="419095" y="1973669"/>
          <a:ext cx="2413008" cy="1793826"/>
        </a:xfrm>
        <a:prstGeom prst="roundRect">
          <a:avLst/>
        </a:prstGeom>
        <a:solidFill>
          <a:srgbClr val="0063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ndara" panose="020E0502030303020204" pitchFamily="34" charset="0"/>
            </a:rPr>
            <a:t>APCO members to:</a:t>
          </a:r>
        </a:p>
      </dsp:txBody>
      <dsp:txXfrm>
        <a:off x="506662" y="2061236"/>
        <a:ext cx="2237874" cy="1618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0.66569</cdr:x>
      <cdr:y>0.60853</cdr:y>
    </cdr:from>
    <cdr:to>
      <cdr:x>0.82107</cdr:x>
      <cdr:y>0.71977</cdr:y>
    </cdr:to>
    <cdr:sp macro="" textlink="">
      <cdr:nvSpPr>
        <cdr:cNvPr id="2" name="TextBox 1">
          <a:extLst xmlns:a="http://schemas.openxmlformats.org/drawingml/2006/main">
            <a:ext uri="{FF2B5EF4-FFF2-40B4-BE49-F238E27FC236}">
              <a16:creationId xmlns:a16="http://schemas.microsoft.com/office/drawing/2014/main" id="{D99487E6-CA9D-EE42-ABAD-6E925A8A4498}"/>
            </a:ext>
          </a:extLst>
        </cdr:cNvPr>
        <cdr:cNvSpPr txBox="1"/>
      </cdr:nvSpPr>
      <cdr:spPr>
        <a:xfrm xmlns:a="http://schemas.openxmlformats.org/drawingml/2006/main">
          <a:off x="3631772" y="2379453"/>
          <a:ext cx="847726" cy="434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800" b="1" dirty="0">
              <a:solidFill>
                <a:srgbClr val="0063A6"/>
              </a:solidFill>
              <a:latin typeface="Candara" panose="020E0502030303020204" pitchFamily="34" charset="0"/>
            </a:rPr>
            <a:t>~3x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83AB4-2BCC-AB40-9A60-BAF594016773}"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36AF9-B07C-9B45-B57A-0DD6DC150A99}" type="slidenum">
              <a:rPr lang="en-US" smtClean="0"/>
              <a:t>‹#›</a:t>
            </a:fld>
            <a:endParaRPr lang="en-US"/>
          </a:p>
        </p:txBody>
      </p:sp>
    </p:spTree>
    <p:extLst>
      <p:ext uri="{BB962C8B-B14F-4D97-AF65-F5344CB8AC3E}">
        <p14:creationId xmlns:p14="http://schemas.microsoft.com/office/powerpoint/2010/main" val="237596067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iapacific.unfpa.org/en/node/1520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number of people who are 60 years and over in the Asia-Pacific region is predicted to</a:t>
            </a:r>
            <a:r>
              <a:rPr lang="en-AU" dirty="0">
                <a:effectLst/>
              </a:rPr>
              <a:t> triple between 2010 and 2050.</a:t>
            </a:r>
            <a:r>
              <a:rPr lang="en-AU" baseline="30000" dirty="0">
                <a:effectLst/>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andara" panose="020E0502030303020204" pitchFamily="34" charset="0"/>
              </a:rPr>
              <a:t>Several countries in Asia will have the highest old-age dependency ratios (OADRs) in the world in 2050</a:t>
            </a:r>
            <a:r>
              <a:rPr lang="en-GB" sz="1200" baseline="30000" dirty="0">
                <a:latin typeface="Candara" panose="020E0502030303020204" pitchFamily="34" charset="0"/>
              </a:rPr>
              <a:t>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old-age dependency ratio (OADR),</a:t>
            </a:r>
            <a:r>
              <a:rPr lang="en-AU" sz="1200" kern="1200" baseline="300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is defined as the number of persons aged 65 years or over (assumed to be economically inactive) per 100 persons of working age (20 to 64 years). It provides an index of the economic dependency associated with aging populations and, is expected to nearly triple in Eastern and South-Eastern Asia between 2010 and 2050.</a:t>
            </a:r>
            <a:r>
              <a:rPr lang="en-AU" sz="1200" kern="1200" baseline="30000" dirty="0">
                <a:solidFill>
                  <a:schemeClr val="tx1"/>
                </a:solidFill>
                <a:effectLst/>
                <a:latin typeface="+mn-lt"/>
                <a:ea typeface="+mn-ea"/>
                <a:cs typeface="+mn-cs"/>
              </a:rPr>
              <a:t>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Osteoporotic hip fractures among people in the Asia Pacific region are expected to increase dramatically due to population aging, urbanization and associated sedentary lifestyles.</a:t>
            </a:r>
            <a:r>
              <a:rPr lang="en-US" sz="1200" kern="1200" baseline="30000" dirty="0">
                <a:solidFill>
                  <a:schemeClr val="tx1"/>
                </a:solidFill>
                <a:effectLst/>
                <a:latin typeface="+mn-lt"/>
                <a:ea typeface="+mn-ea"/>
                <a:cs typeface="+mn-cs"/>
              </a:rPr>
              <a:t>3</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Osteoporosis is greatly underdiagnosed and undertreated in the Asia Pacific</a:t>
            </a:r>
            <a:r>
              <a:rPr lang="en-US" sz="1200" kern="1200" baseline="30000" dirty="0">
                <a:solidFill>
                  <a:schemeClr val="tx1"/>
                </a:solidFill>
                <a:effectLst/>
                <a:latin typeface="+mn-lt"/>
                <a:ea typeface="+mn-ea"/>
                <a:cs typeface="+mn-cs"/>
              </a:rPr>
              <a:t>4,5</a:t>
            </a:r>
            <a:endParaRPr lang="en-AU" sz="1200" kern="1200" baseline="3000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References:</a:t>
            </a:r>
          </a:p>
          <a:p>
            <a:pPr marL="228600" indent="-228600">
              <a:buAutoNum type="arabicPeriod"/>
            </a:pPr>
            <a:r>
              <a:rPr lang="en-GB" sz="1200" kern="1200" dirty="0">
                <a:solidFill>
                  <a:schemeClr val="tx1"/>
                </a:solidFill>
                <a:effectLst/>
                <a:latin typeface="+mn-lt"/>
                <a:ea typeface="+mn-ea"/>
                <a:cs typeface="+mn-cs"/>
              </a:rPr>
              <a:t>United Nations Population Fund (UNFPA) Asia and the Pacific (2020) Ageing [web page]. UNFPA Asia and the Pacific. </a:t>
            </a:r>
            <a:r>
              <a:rPr lang="en-GB" sz="1200" u="sng" kern="1200" dirty="0">
                <a:solidFill>
                  <a:schemeClr val="tx1"/>
                </a:solidFill>
                <a:effectLst/>
                <a:latin typeface="+mn-lt"/>
                <a:ea typeface="+mn-ea"/>
                <a:cs typeface="+mn-cs"/>
                <a:hlinkClick r:id="rId3"/>
              </a:rPr>
              <a:t>https://asiapacific.unfpa.org/en/node/15208</a:t>
            </a:r>
            <a:r>
              <a:rPr lang="en-GB" sz="1200" kern="1200" dirty="0">
                <a:solidFill>
                  <a:schemeClr val="tx1"/>
                </a:solidFill>
                <a:effectLst/>
                <a:latin typeface="+mn-lt"/>
                <a:ea typeface="+mn-ea"/>
                <a:cs typeface="+mn-cs"/>
              </a:rPr>
              <a:t> Accessed November 2020</a:t>
            </a:r>
            <a:r>
              <a:rPr lang="en-AU" dirty="0">
                <a:effectLst/>
              </a:rPr>
              <a:t> </a:t>
            </a:r>
          </a:p>
          <a:p>
            <a:pPr marL="228600" indent="-228600">
              <a:buAutoNum type="arabicPeriod"/>
            </a:pPr>
            <a:r>
              <a:rPr lang="en-GB" sz="1200" kern="1200" dirty="0">
                <a:solidFill>
                  <a:schemeClr val="tx1"/>
                </a:solidFill>
                <a:effectLst/>
                <a:latin typeface="+mn-lt"/>
                <a:ea typeface="+mn-ea"/>
                <a:cs typeface="+mn-cs"/>
              </a:rPr>
              <a:t>United Nations Department of Economic and Social Affairs Population Division (2019) World population ageing 2019. Highlights. United Nations, New York</a:t>
            </a:r>
            <a:r>
              <a:rPr lang="en-AU" sz="1200" kern="1200" dirty="0">
                <a:solidFill>
                  <a:schemeClr val="tx1"/>
                </a:solidFill>
                <a:effectLst/>
                <a:latin typeface="+mn-lt"/>
                <a:ea typeface="+mn-ea"/>
                <a:cs typeface="+mn-cs"/>
              </a:rPr>
              <a:t>.</a:t>
            </a:r>
          </a:p>
          <a:p>
            <a:pPr marL="228600" indent="-228600">
              <a:buAutoNum type="arabicPeriod"/>
            </a:pPr>
            <a:r>
              <a:rPr lang="en-US" sz="1200" kern="1200" dirty="0">
                <a:solidFill>
                  <a:schemeClr val="tx1"/>
                </a:solidFill>
                <a:effectLst/>
                <a:latin typeface="+mn-lt"/>
                <a:ea typeface="+mn-ea"/>
                <a:cs typeface="+mn-cs"/>
              </a:rPr>
              <a:t>International Osteoporosis Foundation (2013) The Asia-Pacific regional audit. Epidemiology, costs and burden of osteoporosis in 2013. IOF, </a:t>
            </a:r>
            <a:r>
              <a:rPr lang="en-US" sz="1200" kern="1200" dirty="0" err="1">
                <a:solidFill>
                  <a:schemeClr val="tx1"/>
                </a:solidFill>
                <a:effectLst/>
                <a:latin typeface="+mn-lt"/>
                <a:ea typeface="+mn-ea"/>
                <a:cs typeface="+mn-cs"/>
              </a:rPr>
              <a:t>Nyon</a:t>
            </a:r>
            <a:r>
              <a:rPr lang="en-US" sz="1200" kern="1200" dirty="0">
                <a:solidFill>
                  <a:schemeClr val="tx1"/>
                </a:solidFill>
                <a:effectLst/>
                <a:latin typeface="+mn-lt"/>
                <a:ea typeface="+mn-ea"/>
                <a:cs typeface="+mn-cs"/>
              </a:rPr>
              <a:t>, Switzerland</a:t>
            </a:r>
            <a:endParaRPr lang="en-AU" sz="1200" kern="1200" dirty="0">
              <a:solidFill>
                <a:schemeClr val="tx1"/>
              </a:solidFill>
              <a:effectLst/>
              <a:latin typeface="+mn-lt"/>
              <a:ea typeface="+mn-ea"/>
              <a:cs typeface="+mn-cs"/>
            </a:endParaRPr>
          </a:p>
          <a:p>
            <a:pPr marL="228600" indent="-228600">
              <a:buAutoNum type="arabicPeriod"/>
            </a:pPr>
            <a:r>
              <a:rPr lang="en-AU" sz="1200" dirty="0" err="1">
                <a:solidFill>
                  <a:schemeClr val="tx1">
                    <a:lumMod val="50000"/>
                    <a:lumOff val="50000"/>
                  </a:schemeClr>
                </a:solidFill>
                <a:latin typeface="Candara" panose="020E0502030303020204" pitchFamily="34" charset="0"/>
              </a:rPr>
              <a:t>Yeap</a:t>
            </a:r>
            <a:r>
              <a:rPr lang="en-AU" sz="1200" dirty="0">
                <a:solidFill>
                  <a:schemeClr val="tx1">
                    <a:lumMod val="50000"/>
                    <a:lumOff val="50000"/>
                  </a:schemeClr>
                </a:solidFill>
                <a:latin typeface="Candara" panose="020E0502030303020204" pitchFamily="34" charset="0"/>
              </a:rPr>
              <a:t> SS et al. </a:t>
            </a:r>
            <a:r>
              <a:rPr lang="en-AU" sz="1200" i="1" dirty="0" err="1">
                <a:solidFill>
                  <a:schemeClr val="tx1">
                    <a:lumMod val="50000"/>
                    <a:lumOff val="50000"/>
                  </a:schemeClr>
                </a:solidFill>
                <a:latin typeface="Candara" panose="020E0502030303020204" pitchFamily="34" charset="0"/>
              </a:rPr>
              <a:t>Osteoporos</a:t>
            </a:r>
            <a:r>
              <a:rPr lang="en-AU" sz="1200" i="1" dirty="0">
                <a:solidFill>
                  <a:schemeClr val="tx1">
                    <a:lumMod val="50000"/>
                    <a:lumOff val="50000"/>
                  </a:schemeClr>
                </a:solidFill>
                <a:latin typeface="Candara" panose="020E0502030303020204" pitchFamily="34" charset="0"/>
              </a:rPr>
              <a:t> Sarcopenia</a:t>
            </a:r>
            <a:r>
              <a:rPr lang="en-AU" sz="1200" dirty="0">
                <a:solidFill>
                  <a:schemeClr val="tx1">
                    <a:lumMod val="50000"/>
                    <a:lumOff val="50000"/>
                  </a:schemeClr>
                </a:solidFill>
                <a:latin typeface="Candara" panose="020E0502030303020204" pitchFamily="34" charset="0"/>
              </a:rPr>
              <a:t> 2017;3:161-63</a:t>
            </a:r>
          </a:p>
          <a:p>
            <a:pPr marL="228600" indent="-228600">
              <a:buAutoNum type="arabicPeriod"/>
            </a:pPr>
            <a:r>
              <a:rPr lang="en-AU" sz="1200" dirty="0">
                <a:solidFill>
                  <a:schemeClr val="tx1">
                    <a:lumMod val="50000"/>
                    <a:lumOff val="50000"/>
                  </a:schemeClr>
                </a:solidFill>
                <a:latin typeface="Candara" panose="020E0502030303020204" pitchFamily="34" charset="0"/>
              </a:rPr>
              <a:t>Australia and New Zealand Hip Fracture Registry. ANZHFR Annual Report of Hip Fracture Care 2019. https://</a:t>
            </a:r>
            <a:r>
              <a:rPr lang="en-AU" sz="1200" dirty="0" err="1">
                <a:solidFill>
                  <a:schemeClr val="tx1">
                    <a:lumMod val="50000"/>
                    <a:lumOff val="50000"/>
                  </a:schemeClr>
                </a:solidFill>
                <a:latin typeface="Candara" panose="020E0502030303020204" pitchFamily="34" charset="0"/>
              </a:rPr>
              <a:t>anzhfr.org</a:t>
            </a:r>
            <a:r>
              <a:rPr lang="en-AU" sz="1200" dirty="0">
                <a:solidFill>
                  <a:schemeClr val="tx1">
                    <a:lumMod val="50000"/>
                    <a:lumOff val="50000"/>
                  </a:schemeClr>
                </a:solidFill>
                <a:latin typeface="Candara" panose="020E0502030303020204" pitchFamily="34" charset="0"/>
              </a:rPr>
              <a:t>/wp-content/uploads/2019/09/2019-ANZHFR-Annual-Report-FINAL.pdf. Accessed 27 March 2020</a:t>
            </a:r>
            <a:endParaRPr lang="en-AU" baseline="0" dirty="0"/>
          </a:p>
        </p:txBody>
      </p:sp>
      <p:sp>
        <p:nvSpPr>
          <p:cNvPr id="4" name="Slide Number Placeholder 3"/>
          <p:cNvSpPr>
            <a:spLocks noGrp="1"/>
          </p:cNvSpPr>
          <p:nvPr>
            <p:ph type="sldNum" sz="quarter" idx="5"/>
          </p:nvPr>
        </p:nvSpPr>
        <p:spPr/>
        <p:txBody>
          <a:bodyPr/>
          <a:lstStyle/>
          <a:p>
            <a:fld id="{09736AF9-B07C-9B45-B57A-0DD6DC150A99}" type="slidenum">
              <a:rPr lang="en-US" smtClean="0"/>
              <a:t>4</a:t>
            </a:fld>
            <a:endParaRPr lang="en-US"/>
          </a:p>
        </p:txBody>
      </p:sp>
    </p:spTree>
    <p:extLst>
      <p:ext uri="{BB962C8B-B14F-4D97-AF65-F5344CB8AC3E}">
        <p14:creationId xmlns:p14="http://schemas.microsoft.com/office/powerpoint/2010/main" val="372213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 four-round Delphi process was adopted to develop standards of care for osteoporosis risk assessment, diagnosis and management that are appropriate for the Asia Pacific region.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This structured approach ensures that the opinions of participants are equally considered, and it is particularly useful for geographically diverse groups like APCO.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Delphi process was conducted through online questionnaires.</a:t>
            </a:r>
            <a:endParaRPr lang="en-AU"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Round 1</a:t>
            </a:r>
            <a:endParaRPr lang="en-AU" sz="11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APCO members were invited to determine which aspects of care required clinical standards to be developed, based on a list informed by the findings of the 5IQ comparative analysis. The questionnaire included 32 questions under three </a:t>
            </a:r>
            <a:r>
              <a:rPr lang="en-US" sz="1100" b="0" kern="1200" dirty="0">
                <a:solidFill>
                  <a:schemeClr val="tx1"/>
                </a:solidFill>
                <a:effectLst/>
                <a:latin typeface="+mn-lt"/>
                <a:ea typeface="+mn-ea"/>
                <a:cs typeface="+mn-cs"/>
              </a:rPr>
              <a:t>domains (see Appendix 2 of article):</a:t>
            </a:r>
            <a:endParaRPr lang="en-AU" sz="1100" b="0" kern="1200" dirty="0">
              <a:solidFill>
                <a:schemeClr val="tx1"/>
              </a:solidFill>
              <a:effectLst/>
              <a:latin typeface="+mn-lt"/>
              <a:ea typeface="+mn-ea"/>
              <a:cs typeface="+mn-cs"/>
            </a:endParaRPr>
          </a:p>
          <a:p>
            <a:pPr marL="685800" lvl="1" indent="-228600">
              <a:buFont typeface="+mj-lt"/>
              <a:buAutoNum type="arabicPeriod"/>
            </a:pPr>
            <a:r>
              <a:rPr lang="en-US" sz="1100" kern="1200" dirty="0">
                <a:solidFill>
                  <a:schemeClr val="tx1"/>
                </a:solidFill>
                <a:effectLst/>
                <a:latin typeface="+mn-lt"/>
                <a:ea typeface="+mn-ea"/>
                <a:cs typeface="+mn-cs"/>
              </a:rPr>
              <a:t>Domain 1: What are the notable findings from the 5IQ Comparative analysis of osteoporosis clinical guidelines from across the Asia Pacific region? Participants were referred to specific sections within the analysis report and invited to identify important findings.</a:t>
            </a:r>
            <a:endParaRPr lang="en-AU" sz="1100" kern="1200" dirty="0">
              <a:solidFill>
                <a:schemeClr val="tx1"/>
              </a:solidFill>
              <a:effectLst/>
              <a:latin typeface="+mn-lt"/>
              <a:ea typeface="+mn-ea"/>
              <a:cs typeface="+mn-cs"/>
            </a:endParaRPr>
          </a:p>
          <a:p>
            <a:pPr marL="685800" lvl="1" indent="-228600">
              <a:buFont typeface="+mj-lt"/>
              <a:buAutoNum type="arabicPeriod"/>
            </a:pPr>
            <a:r>
              <a:rPr lang="en-US" sz="1100" kern="1200" dirty="0">
                <a:solidFill>
                  <a:schemeClr val="tx1"/>
                </a:solidFill>
                <a:effectLst/>
                <a:latin typeface="+mn-lt"/>
                <a:ea typeface="+mn-ea"/>
                <a:cs typeface="+mn-cs"/>
              </a:rPr>
              <a:t>Domain 2: How should the Framework be structured? Participants were asked to indicate how the Framework should be structured, including whether levels of attainment should be included for clinical standards to serve as potential quality performance indicators.</a:t>
            </a:r>
            <a:endParaRPr lang="en-AU" sz="1100" kern="1200" dirty="0">
              <a:solidFill>
                <a:schemeClr val="tx1"/>
              </a:solidFill>
              <a:effectLst/>
              <a:latin typeface="+mn-lt"/>
              <a:ea typeface="+mn-ea"/>
              <a:cs typeface="+mn-cs"/>
            </a:endParaRPr>
          </a:p>
          <a:p>
            <a:pPr marL="685800" lvl="1" indent="-228600">
              <a:buFont typeface="+mj-lt"/>
              <a:buAutoNum type="arabicPeriod"/>
            </a:pPr>
            <a:r>
              <a:rPr lang="en-US" sz="1100" kern="1200" dirty="0">
                <a:solidFill>
                  <a:schemeClr val="tx1"/>
                </a:solidFill>
                <a:effectLst/>
                <a:latin typeface="+mn-lt"/>
                <a:ea typeface="+mn-ea"/>
                <a:cs typeface="+mn-cs"/>
              </a:rPr>
              <a:t>Domain 3: What clinical standards are required? For each of 21 key elements identified in the 5IQ analysis of Asia-Pacific clinical practice guidelines, participants were asked their opinion on the importance of its inclusion as a clinical standard (5-point scale from ‘extremely important’ to ‘not at all important’, with optional free text comments). </a:t>
            </a:r>
          </a:p>
          <a:p>
            <a:pPr marL="228600" lvl="0" indent="-228600">
              <a:buFont typeface="Arial" panose="020B0604020202020204" pitchFamily="34" charset="0"/>
              <a:buChar char="•"/>
            </a:pPr>
            <a:r>
              <a:rPr lang="en-US" sz="1100" kern="1200" dirty="0">
                <a:solidFill>
                  <a:schemeClr val="tx1"/>
                </a:solidFill>
                <a:effectLst/>
                <a:latin typeface="+mn-lt"/>
                <a:ea typeface="+mn-ea"/>
                <a:cs typeface="+mn-cs"/>
              </a:rPr>
              <a:t>Consensus was defined as a ranking of ‘extremely important’ or ‘very important’ by at least 75% of respondents. Participants were also invited to make any general comments on development of the Framework.</a:t>
            </a:r>
            <a:endParaRPr lang="en-AU"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Round 2</a:t>
            </a:r>
            <a:endParaRPr lang="en-AU" sz="11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Members were asked to express their agreement (or not) with the wording of 16 draft clinical standards, of which several included proposed wording on levels of attainment (five-point scale from ‘strongly agree’ to ‘strongly disagree’).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For each draft standard, members were also invited to propose alternative wording or make comments.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Consensus was defined as a ranking of ‘strongly agree’ or ‘agree’ by at least 75% of respondents.</a:t>
            </a:r>
            <a:endParaRPr lang="en-AU"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Round 3</a:t>
            </a:r>
            <a:endParaRPr lang="en-AU" sz="11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wording of clinical standards and levels of attainment was amended, based on the results of Round 2.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APCO members were invited to approve amendments (yes/no options).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Consensus was defined as a ‘yes’ response to a proposed rewording by at least 75% of respondents.</a:t>
            </a:r>
            <a:endParaRPr lang="en-AU"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Round 4</a:t>
            </a:r>
            <a:endParaRPr lang="en-AU" sz="11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 fourth round was conducted after some of the standards and levels of attainment were again reworded for clarity and precision without changing their intent.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minor amendments to the wording of the standards, with commentary itemizing each change, were sent to the APCO members who had participated in one or more of the previous Delphi rounds.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Members were instructed to reply to the Chairperson by a stipulated date if they had any objection to the rewording of the standards.</a:t>
            </a:r>
            <a:endParaRPr lang="en-AU" sz="1100" kern="1200" dirty="0">
              <a:solidFill>
                <a:schemeClr val="tx1"/>
              </a:solidFill>
              <a:effectLst/>
              <a:latin typeface="+mn-lt"/>
              <a:ea typeface="+mn-ea"/>
              <a:cs typeface="+mn-cs"/>
            </a:endParaRPr>
          </a:p>
          <a:p>
            <a:endParaRPr lang="en-AU" sz="1100" dirty="0"/>
          </a:p>
        </p:txBody>
      </p:sp>
      <p:sp>
        <p:nvSpPr>
          <p:cNvPr id="4" name="Slide Number Placeholder 3"/>
          <p:cNvSpPr>
            <a:spLocks noGrp="1"/>
          </p:cNvSpPr>
          <p:nvPr>
            <p:ph type="sldNum" sz="quarter" idx="5"/>
          </p:nvPr>
        </p:nvSpPr>
        <p:spPr/>
        <p:txBody>
          <a:bodyPr/>
          <a:lstStyle/>
          <a:p>
            <a:fld id="{09736AF9-B07C-9B45-B57A-0DD6DC150A99}" type="slidenum">
              <a:rPr lang="en-US" smtClean="0"/>
              <a:t>13</a:t>
            </a:fld>
            <a:endParaRPr lang="en-US"/>
          </a:p>
        </p:txBody>
      </p:sp>
    </p:spTree>
    <p:extLst>
      <p:ext uri="{BB962C8B-B14F-4D97-AF65-F5344CB8AC3E}">
        <p14:creationId xmlns:p14="http://schemas.microsoft.com/office/powerpoint/2010/main" val="137261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At the end of Round 1 of the Delphi process, consensus was reached on the inclusion of clinical standards on the components shown on this and the next slide (i.e. those with ≥ 75% rated its inclusion as important or extremely important).</a:t>
            </a: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14</a:t>
            </a:fld>
            <a:endParaRPr lang="en-US"/>
          </a:p>
        </p:txBody>
      </p:sp>
    </p:spTree>
    <p:extLst>
      <p:ext uri="{BB962C8B-B14F-4D97-AF65-F5344CB8AC3E}">
        <p14:creationId xmlns:p14="http://schemas.microsoft.com/office/powerpoint/2010/main" val="106502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Although the initial intention was to draft levels of attainment for each standard, only a few standards proved amenable to this approach after collating respondents’ comments on priority rankings and levels of attainment.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Levels of attainment were therefore </a:t>
            </a:r>
            <a:r>
              <a:rPr lang="en-US" sz="1100" i="1" kern="1200" dirty="0">
                <a:solidFill>
                  <a:schemeClr val="tx1"/>
                </a:solidFill>
                <a:effectLst/>
                <a:latin typeface="+mn-lt"/>
                <a:ea typeface="+mn-ea"/>
                <a:cs typeface="+mn-cs"/>
              </a:rPr>
              <a:t>drafted</a:t>
            </a:r>
            <a:r>
              <a:rPr lang="en-US" sz="1100" kern="1200" dirty="0">
                <a:solidFill>
                  <a:schemeClr val="tx1"/>
                </a:solidFill>
                <a:effectLst/>
                <a:latin typeface="+mn-lt"/>
                <a:ea typeface="+mn-ea"/>
                <a:cs typeface="+mn-cs"/>
              </a:rPr>
              <a:t> initially for five standards viz for those on:</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kern="1200" dirty="0">
                <a:solidFill>
                  <a:schemeClr val="tx1"/>
                </a:solidFill>
                <a:effectLst/>
                <a:latin typeface="+mn-lt"/>
                <a:ea typeface="+mn-ea"/>
                <a:cs typeface="+mn-cs"/>
              </a:rPr>
              <a:t>identification of fragility fractures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kern="1200" dirty="0">
                <a:solidFill>
                  <a:schemeClr val="tx1"/>
                </a:solidFill>
                <a:effectLst/>
                <a:latin typeface="+mn-lt"/>
                <a:ea typeface="+mn-ea"/>
                <a:cs typeface="+mn-cs"/>
              </a:rPr>
              <a:t>identification of patients with common risk factors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kern="1200" dirty="0">
                <a:solidFill>
                  <a:schemeClr val="tx1"/>
                </a:solidFill>
                <a:effectLst/>
                <a:latin typeface="+mn-lt"/>
                <a:ea typeface="+mn-ea"/>
                <a:cs typeface="+mn-cs"/>
              </a:rPr>
              <a:t>investigation of vertebral fractures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kern="1200" dirty="0">
                <a:solidFill>
                  <a:schemeClr val="tx1"/>
                </a:solidFill>
                <a:effectLst/>
                <a:latin typeface="+mn-lt"/>
                <a:ea typeface="+mn-ea"/>
                <a:cs typeface="+mn-cs"/>
              </a:rPr>
              <a:t>assessment of adherence to pharmacological treatment</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kern="1200" dirty="0">
                <a:solidFill>
                  <a:schemeClr val="tx1"/>
                </a:solidFill>
                <a:effectLst/>
                <a:latin typeface="+mn-lt"/>
                <a:ea typeface="+mn-ea"/>
                <a:cs typeface="+mn-cs"/>
              </a:rPr>
              <a:t>quality metrics to assess clinical adherence to guidelines.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Each of these five standards had three levels of attainment, stratified according to degree of difficulty or feasibility of implementation.</a:t>
            </a:r>
            <a:endParaRPr lang="en-AU"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15</a:t>
            </a:fld>
            <a:endParaRPr lang="en-US"/>
          </a:p>
        </p:txBody>
      </p:sp>
    </p:spTree>
    <p:extLst>
      <p:ext uri="{BB962C8B-B14F-4D97-AF65-F5344CB8AC3E}">
        <p14:creationId xmlns:p14="http://schemas.microsoft.com/office/powerpoint/2010/main" val="413998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the end of Round 2, consensus was reached (i.e. ≥75% of respondents strongly agreed or agreed) on the wording of all 16 standards (see figure).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Agreement was unanimous or nearly so (&gt;90% agreement) for the wording of draft standards on:</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Proactive case identification based on medicines associated with bone loss/increased fracture risk</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use of country-specific fracture risk assessment tools, vertebral fracture assessment, and falls risk assessment</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Duration of pharmacological treatment and adherence to pharmacological treatment</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Long-term management plans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Metrics for adherence to guidelines.</a:t>
            </a:r>
            <a:endParaRPr lang="en-AU" sz="1200" kern="1200" dirty="0">
              <a:solidFill>
                <a:schemeClr val="tx1"/>
              </a:solidFill>
              <a:effectLst/>
              <a:latin typeface="+mn-lt"/>
              <a:ea typeface="+mn-ea"/>
              <a:cs typeface="+mn-cs"/>
            </a:endParaRPr>
          </a:p>
          <a:p>
            <a:endParaRPr lang="en-AU" dirty="0"/>
          </a:p>
          <a:p>
            <a:pPr marL="171450" indent="-171450">
              <a:buFont typeface="Arial" panose="020B0604020202020204" pitchFamily="34" charset="0"/>
              <a:buChar char="•"/>
            </a:pPr>
            <a:r>
              <a:rPr lang="en-US" sz="1100" kern="1200" dirty="0">
                <a:solidFill>
                  <a:schemeClr val="tx1"/>
                </a:solidFill>
                <a:effectLst/>
                <a:latin typeface="+mn-lt"/>
                <a:ea typeface="+mn-ea"/>
                <a:cs typeface="+mn-cs"/>
              </a:rPr>
              <a:t>Diversity of opinion was greatest for the wording of the draft standard on proactive case identification based on common risk factors, although consensus was reached.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volume of comments (excluding minor editing suggestions) was highest for the standards on, medicines associated with risk, assessment of vertebral fractures, intervention thresholds for osteoporosis-specific therapies, and assessment of adherence to pharmacological therapies.</a:t>
            </a:r>
            <a:r>
              <a:rPr lang="en-AU" dirty="0">
                <a:effectLst/>
              </a:rPr>
              <a:t> </a:t>
            </a: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16</a:t>
            </a:fld>
            <a:endParaRPr lang="en-US"/>
          </a:p>
        </p:txBody>
      </p:sp>
    </p:spTree>
    <p:extLst>
      <p:ext uri="{BB962C8B-B14F-4D97-AF65-F5344CB8AC3E}">
        <p14:creationId xmlns:p14="http://schemas.microsoft.com/office/powerpoint/2010/main" val="375219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At the end of Round 3, consensus was achieved on all the proposed amendments, involving six standards, and levels of attainment for two standards.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Consensus had been reached on the final Framework of minimum clinical standards.</a:t>
            </a:r>
            <a:endParaRPr lang="en-AU"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At Round 4, there were no objections to the minor amendments proposed to improve clarity and precision of the wording of some of the standards.</a:t>
            </a:r>
            <a:endParaRPr lang="en-AU" sz="11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17</a:t>
            </a:fld>
            <a:endParaRPr lang="en-US"/>
          </a:p>
        </p:txBody>
      </p:sp>
    </p:spTree>
    <p:extLst>
      <p:ext uri="{BB962C8B-B14F-4D97-AF65-F5344CB8AC3E}">
        <p14:creationId xmlns:p14="http://schemas.microsoft.com/office/powerpoint/2010/main" val="3975810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AU" dirty="0"/>
              <a:t>Clinical standard as shown on the slide</a:t>
            </a:r>
          </a:p>
        </p:txBody>
      </p:sp>
      <p:sp>
        <p:nvSpPr>
          <p:cNvPr id="4" name="Slide Number Placeholder 3"/>
          <p:cNvSpPr>
            <a:spLocks noGrp="1"/>
          </p:cNvSpPr>
          <p:nvPr>
            <p:ph type="sldNum" sz="quarter" idx="5"/>
          </p:nvPr>
        </p:nvSpPr>
        <p:spPr/>
        <p:txBody>
          <a:bodyPr/>
          <a:lstStyle/>
          <a:p>
            <a:fld id="{09736AF9-B07C-9B45-B57A-0DD6DC150A99}" type="slidenum">
              <a:rPr lang="en-US" smtClean="0"/>
              <a:t>19</a:t>
            </a:fld>
            <a:endParaRPr lang="en-US"/>
          </a:p>
        </p:txBody>
      </p:sp>
    </p:spTree>
    <p:extLst>
      <p:ext uri="{BB962C8B-B14F-4D97-AF65-F5344CB8AC3E}">
        <p14:creationId xmlns:p14="http://schemas.microsoft.com/office/powerpoint/2010/main" val="57040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standards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20</a:t>
            </a:fld>
            <a:endParaRPr lang="en-US"/>
          </a:p>
        </p:txBody>
      </p:sp>
    </p:spTree>
    <p:extLst>
      <p:ext uri="{BB962C8B-B14F-4D97-AF65-F5344CB8AC3E}">
        <p14:creationId xmlns:p14="http://schemas.microsoft.com/office/powerpoint/2010/main" val="292561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21</a:t>
            </a:fld>
            <a:endParaRPr lang="en-US"/>
          </a:p>
        </p:txBody>
      </p:sp>
    </p:spTree>
    <p:extLst>
      <p:ext uri="{BB962C8B-B14F-4D97-AF65-F5344CB8AC3E}">
        <p14:creationId xmlns:p14="http://schemas.microsoft.com/office/powerpoint/2010/main" val="91730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22</a:t>
            </a:fld>
            <a:endParaRPr lang="en-US"/>
          </a:p>
        </p:txBody>
      </p:sp>
    </p:spTree>
    <p:extLst>
      <p:ext uri="{BB962C8B-B14F-4D97-AF65-F5344CB8AC3E}">
        <p14:creationId xmlns:p14="http://schemas.microsoft.com/office/powerpoint/2010/main" val="261649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23</a:t>
            </a:fld>
            <a:endParaRPr lang="en-US"/>
          </a:p>
        </p:txBody>
      </p:sp>
    </p:spTree>
    <p:extLst>
      <p:ext uri="{BB962C8B-B14F-4D97-AF65-F5344CB8AC3E}">
        <p14:creationId xmlns:p14="http://schemas.microsoft.com/office/powerpoint/2010/main" val="31004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AU" dirty="0"/>
              <a:t>APCO made </a:t>
            </a:r>
            <a:r>
              <a:rPr lang="en-US" sz="1200" kern="1200" dirty="0">
                <a:solidFill>
                  <a:schemeClr val="tx1"/>
                </a:solidFill>
                <a:effectLst/>
                <a:latin typeface="+mn-lt"/>
                <a:ea typeface="+mn-ea"/>
                <a:cs typeface="+mn-cs"/>
              </a:rPr>
              <a:t>anecdotal observations that existing guidelines for osteoporosis management within the Asia-Pacific region are heterogeneous and vary widely in scope and recommendations. Access to primary care services and bone mineral density (BMD) assessment varies across jurisdictions and regions, and little is known about adherence to current guidelines in day-to-day clinical practice. </a:t>
            </a: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5</a:t>
            </a:fld>
            <a:endParaRPr lang="en-US"/>
          </a:p>
        </p:txBody>
      </p:sp>
    </p:spTree>
    <p:extLst>
      <p:ext uri="{BB962C8B-B14F-4D97-AF65-F5344CB8AC3E}">
        <p14:creationId xmlns:p14="http://schemas.microsoft.com/office/powerpoint/2010/main" val="702334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standards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24</a:t>
            </a:fld>
            <a:endParaRPr lang="en-US"/>
          </a:p>
        </p:txBody>
      </p:sp>
    </p:spTree>
    <p:extLst>
      <p:ext uri="{BB962C8B-B14F-4D97-AF65-F5344CB8AC3E}">
        <p14:creationId xmlns:p14="http://schemas.microsoft.com/office/powerpoint/2010/main" val="368419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standards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25</a:t>
            </a:fld>
            <a:endParaRPr lang="en-US"/>
          </a:p>
        </p:txBody>
      </p:sp>
    </p:spTree>
    <p:extLst>
      <p:ext uri="{BB962C8B-B14F-4D97-AF65-F5344CB8AC3E}">
        <p14:creationId xmlns:p14="http://schemas.microsoft.com/office/powerpoint/2010/main" val="294635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standards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26</a:t>
            </a:fld>
            <a:endParaRPr lang="en-US"/>
          </a:p>
        </p:txBody>
      </p:sp>
    </p:spTree>
    <p:extLst>
      <p:ext uri="{BB962C8B-B14F-4D97-AF65-F5344CB8AC3E}">
        <p14:creationId xmlns:p14="http://schemas.microsoft.com/office/powerpoint/2010/main" val="25560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27</a:t>
            </a:fld>
            <a:endParaRPr lang="en-US"/>
          </a:p>
        </p:txBody>
      </p:sp>
    </p:spTree>
    <p:extLst>
      <p:ext uri="{BB962C8B-B14F-4D97-AF65-F5344CB8AC3E}">
        <p14:creationId xmlns:p14="http://schemas.microsoft.com/office/powerpoint/2010/main" val="2539235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standards as shown on the slide</a:t>
            </a: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28</a:t>
            </a:fld>
            <a:endParaRPr lang="en-US"/>
          </a:p>
        </p:txBody>
      </p:sp>
    </p:spTree>
    <p:extLst>
      <p:ext uri="{BB962C8B-B14F-4D97-AF65-F5344CB8AC3E}">
        <p14:creationId xmlns:p14="http://schemas.microsoft.com/office/powerpoint/2010/main" val="116499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Clinical standard as shown on the slide</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29</a:t>
            </a:fld>
            <a:endParaRPr lang="en-US"/>
          </a:p>
        </p:txBody>
      </p:sp>
    </p:spTree>
    <p:extLst>
      <p:ext uri="{BB962C8B-B14F-4D97-AF65-F5344CB8AC3E}">
        <p14:creationId xmlns:p14="http://schemas.microsoft.com/office/powerpoint/2010/main" val="645427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Clinicians need information that is clear and readily accessible.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Osteoporosis guidelines should clearly articulate which individuals should be identified for assessment, the investigations that should be offered, appropriate indications for treatment, the pharmacological treatments and other interventions that should be offered to specific patient groups, information on self-management that should be provided to patients, how the levels of healthcare systems should be integrated to ensure seamless care, and how the quality of osteoporosis healthcare services should be monitored and improved.</a:t>
            </a:r>
            <a:endParaRPr lang="en-AU"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APCO’s goal is that all new or revised clinical practice guidelines for prevention, diagnosis, and management of osteoporosis in the Asia-Pacific region will:</a:t>
            </a:r>
            <a:endParaRPr lang="en-AU"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be consistent with the scope proposed in the Framework</a:t>
            </a:r>
            <a:endParaRPr lang="en-AU"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promote the standards of care recommended in the Framework</a:t>
            </a:r>
            <a:endParaRPr lang="en-AU"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recommend local benchmarking against the standards recommended in the Framework.</a:t>
            </a:r>
            <a:endParaRPr lang="en-AU"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To achieve this, APCO members will identify opportunities in their individual countries and regions to share the Framework with colleagues and organizations involved in clinical practice guideline development.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clinical standards will be distributed in a modular format that should allow easy adoption at the individual health care facility, national or regional level.</a:t>
            </a:r>
            <a:endParaRPr lang="en-AU"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AU" dirty="0"/>
              <a:t>Application of the Framework and achievement of the above goals will help bring APCO’s vision to fruition in the Asia Pacific region. </a:t>
            </a:r>
          </a:p>
        </p:txBody>
      </p:sp>
      <p:sp>
        <p:nvSpPr>
          <p:cNvPr id="4" name="Slide Number Placeholder 3"/>
          <p:cNvSpPr>
            <a:spLocks noGrp="1"/>
          </p:cNvSpPr>
          <p:nvPr>
            <p:ph type="sldNum" sz="quarter" idx="5"/>
          </p:nvPr>
        </p:nvSpPr>
        <p:spPr/>
        <p:txBody>
          <a:bodyPr/>
          <a:lstStyle/>
          <a:p>
            <a:fld id="{09736AF9-B07C-9B45-B57A-0DD6DC150A99}" type="slidenum">
              <a:rPr lang="en-US" smtClean="0"/>
              <a:t>30</a:t>
            </a:fld>
            <a:endParaRPr lang="en-US"/>
          </a:p>
        </p:txBody>
      </p:sp>
    </p:spTree>
    <p:extLst>
      <p:ext uri="{BB962C8B-B14F-4D97-AF65-F5344CB8AC3E}">
        <p14:creationId xmlns:p14="http://schemas.microsoft.com/office/powerpoint/2010/main" val="315651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Having identified the gaps in osteoporosis care, APCO’s first strategic priority was to develop </a:t>
            </a:r>
            <a:r>
              <a:rPr lang="en-US" sz="1200" kern="1200" dirty="0">
                <a:solidFill>
                  <a:schemeClr val="tx1"/>
                </a:solidFill>
                <a:effectLst/>
                <a:latin typeface="+mn-lt"/>
                <a:ea typeface="+mn-ea"/>
                <a:cs typeface="+mn-cs"/>
              </a:rPr>
              <a:t>clear and concise standards for the screening, diagnosis, and management of osteoporosis that are pan Asia-Pacific in their reach.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Once the Framework is published, APCO will seek broad endorsement from national and international osteoporosis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6</a:t>
            </a:fld>
            <a:endParaRPr lang="en-US"/>
          </a:p>
        </p:txBody>
      </p:sp>
    </p:spTree>
    <p:extLst>
      <p:ext uri="{BB962C8B-B14F-4D97-AF65-F5344CB8AC3E}">
        <p14:creationId xmlns:p14="http://schemas.microsoft.com/office/powerpoint/2010/main" val="95692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framework of minimum clinical care standards (the Framework) was developed in two stages: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 detailed comparative analysis of osteoporosis clinical practice guidelines in the Asia-Pacific region,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(ii) a structured consensus process to draft the standards.</a:t>
            </a:r>
            <a:r>
              <a:rPr lang="en-AU" dirty="0">
                <a:effectLst/>
              </a:rPr>
              <a:t> </a:t>
            </a: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7</a:t>
            </a:fld>
            <a:endParaRPr lang="en-US"/>
          </a:p>
        </p:txBody>
      </p:sp>
    </p:spTree>
    <p:extLst>
      <p:ext uri="{BB962C8B-B14F-4D97-AF65-F5344CB8AC3E}">
        <p14:creationId xmlns:p14="http://schemas.microsoft.com/office/powerpoint/2010/main" val="87864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Existing national or regional clinical practice guidelines and/or standards of care were identified through a survey among APCO members. A total of 18 clinical guidelines were identified (see slides 10 and 11).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structured template was developed to facilitate standardized identification of guideline components. The template was based on the ‘5IQ’ model (as shown on slide), modifications of which have been used to develop clinical standards for fracture liaison services (FLSs) in Japan, New Zealand, and in the United Kingdom.</a:t>
            </a:r>
            <a:r>
              <a:rPr lang="en-US" sz="1200" kern="1200" baseline="30000" dirty="0">
                <a:solidFill>
                  <a:schemeClr val="tx1"/>
                </a:solidFill>
                <a:effectLst/>
                <a:latin typeface="+mn-lt"/>
                <a:ea typeface="+mn-ea"/>
                <a:cs typeface="+mn-cs"/>
              </a:rPr>
              <a:t>1-3</a:t>
            </a:r>
            <a:endParaRPr lang="en-AU" sz="1200" kern="1200" baseline="300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each guideline, we identified the format in which the recommendations/information were provided and extracted details of these parameters. One-hundred data elements were extracted from each guideline.</a:t>
            </a:r>
            <a:r>
              <a:rPr lang="en-AU" dirty="0">
                <a:effectLst/>
              </a:rPr>
              <a:t> </a:t>
            </a:r>
          </a:p>
          <a:p>
            <a:endParaRPr lang="en-AU" dirty="0">
              <a:effectLst/>
            </a:endParaRPr>
          </a:p>
          <a:p>
            <a:r>
              <a:rPr lang="en-AU" dirty="0">
                <a:effectLst/>
              </a:rPr>
              <a:t>References:</a:t>
            </a:r>
          </a:p>
          <a:p>
            <a:pPr marL="228600" indent="-228600">
              <a:buFont typeface="+mj-lt"/>
              <a:buAutoNum type="arabicPeriod"/>
            </a:pPr>
            <a:r>
              <a:rPr lang="en-US" sz="1200" kern="1200" dirty="0">
                <a:solidFill>
                  <a:schemeClr val="tx1"/>
                </a:solidFill>
                <a:effectLst/>
                <a:latin typeface="+mn-lt"/>
                <a:ea typeface="+mn-ea"/>
                <a:cs typeface="+mn-cs"/>
              </a:rPr>
              <a:t>Arai H, et al. (2019) Clinical standards for fracture liaison services in Japan. Japan Osteoporosis Society and Fragility Fracture Network Japan, Tokyo</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Osteoporosis New Zealand (2017) Clinical standards for fracture liaison services in New Zealand. Osteoporosis New Zealand, Wellington</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Gittoes N, et al. (2015) Effective secondary prevention of fragility fractures: clinical standards for fracture liaison services. National Osteoporosis Society, </a:t>
            </a:r>
            <a:r>
              <a:rPr lang="en-US" sz="1200" kern="1200" dirty="0" err="1">
                <a:solidFill>
                  <a:schemeClr val="tx1"/>
                </a:solidFill>
                <a:effectLst/>
                <a:latin typeface="+mn-lt"/>
                <a:ea typeface="+mn-ea"/>
                <a:cs typeface="+mn-cs"/>
              </a:rPr>
              <a:t>Camerton</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8</a:t>
            </a:fld>
            <a:endParaRPr lang="en-US"/>
          </a:p>
        </p:txBody>
      </p:sp>
    </p:spTree>
    <p:extLst>
      <p:ext uri="{BB962C8B-B14F-4D97-AF65-F5344CB8AC3E}">
        <p14:creationId xmlns:p14="http://schemas.microsoft.com/office/powerpoint/2010/main" val="383664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template used for extracting data from clinical practice guidelines</a:t>
            </a:r>
            <a:r>
              <a:rPr lang="en-AU" dirty="0">
                <a:effectLst/>
              </a:rPr>
              <a:t> included the elements shown in the slide – for details, see Appendix 1 of the article.</a:t>
            </a:r>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9</a:t>
            </a:fld>
            <a:endParaRPr lang="en-US"/>
          </a:p>
        </p:txBody>
      </p:sp>
    </p:spTree>
    <p:extLst>
      <p:ext uri="{BB962C8B-B14F-4D97-AF65-F5344CB8AC3E}">
        <p14:creationId xmlns:p14="http://schemas.microsoft.com/office/powerpoint/2010/main" val="89769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analysis included 18 guidelines from the following regions (also see next slide): Australia,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China (three guidelines),</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Chinese Taipei,</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Hong Kong Special Administrative Region of the People's Republic of China (SAR),</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India (two guidelines),</a:t>
            </a:r>
            <a:r>
              <a:rPr lang="en-US" sz="1200" kern="1200" baseline="30000" dirty="0">
                <a:solidFill>
                  <a:schemeClr val="tx1"/>
                </a:solidFill>
                <a:effectLst/>
                <a:latin typeface="+mn-lt"/>
                <a:ea typeface="+mn-ea"/>
                <a:cs typeface="+mn-cs"/>
              </a:rPr>
              <a:t>7,8</a:t>
            </a:r>
            <a:r>
              <a:rPr lang="en-US" sz="1200" kern="1200" dirty="0">
                <a:solidFill>
                  <a:schemeClr val="tx1"/>
                </a:solidFill>
                <a:effectLst/>
                <a:latin typeface="+mn-lt"/>
                <a:ea typeface="+mn-ea"/>
                <a:cs typeface="+mn-cs"/>
              </a:rPr>
              <a:t> Indonesia,</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Japan.</a:t>
            </a:r>
            <a:r>
              <a:rPr lang="en-US" sz="1200" kern="1200" baseline="30000" dirty="0">
                <a:solidFill>
                  <a:schemeClr val="tx1"/>
                </a:solidFill>
                <a:effectLst/>
                <a:latin typeface="+mn-lt"/>
                <a:ea typeface="+mn-ea"/>
                <a:cs typeface="+mn-cs"/>
              </a:rPr>
              <a:t>10</a:t>
            </a:r>
          </a:p>
          <a:p>
            <a:endParaRPr lang="en-AU" dirty="0"/>
          </a:p>
          <a:p>
            <a:r>
              <a:rPr lang="en-AU" dirty="0"/>
              <a:t>References:</a:t>
            </a:r>
          </a:p>
          <a:p>
            <a:pPr marL="228600" indent="-228600">
              <a:buAutoNum type="arabicPeriod"/>
            </a:pPr>
            <a:r>
              <a:rPr lang="en-US" sz="1200" kern="1200" dirty="0">
                <a:solidFill>
                  <a:schemeClr val="tx1"/>
                </a:solidFill>
                <a:effectLst/>
                <a:latin typeface="+mn-lt"/>
                <a:ea typeface="+mn-ea"/>
                <a:cs typeface="+mn-cs"/>
              </a:rPr>
              <a:t>The Royal Australian College of General Practitioners, Osteoporosis Australia (2017) Osteoporosis prevention, diagnosis and management in postmenopausal women and men over 50 years of age. 2nd edition. RACGP, East Melbourne</a:t>
            </a:r>
            <a:endParaRPr lang="en-AU"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Osteoporosis and Bone Mineral Disease Branch of Chinese Medical Association (2017) Guidelines for the diagnosis and treatment of primary osteoporosis (2017). Chin J Osteo Bone Miner Res 10:413-444</a:t>
            </a:r>
            <a:endParaRPr lang="en-AU"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Workgroup of 2018 China Guideline for the Diagnosis and Treatment of Senile Osteoporosis, Osteoporosis Society of China Association of Gerontology and Geriatrics, Ma Y, et al. (2018) [2018 China guideline for the diagnosis and treatment of senile osteoporosis] [in Chinese]. Chin J Health Manage 12:484-509</a:t>
            </a:r>
            <a:endParaRPr lang="en-AU"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Osteoporosis Group </a:t>
            </a:r>
            <a:r>
              <a:rPr lang="en-US" sz="1200" kern="1200" dirty="0" err="1">
                <a:solidFill>
                  <a:schemeClr val="tx1"/>
                </a:solidFill>
                <a:effectLst/>
                <a:latin typeface="+mn-lt"/>
                <a:ea typeface="+mn-ea"/>
                <a:cs typeface="+mn-cs"/>
              </a:rPr>
              <a:t>Orthopaedic</a:t>
            </a:r>
            <a:r>
              <a:rPr lang="en-US" sz="1200" kern="1200" dirty="0">
                <a:solidFill>
                  <a:schemeClr val="tx1"/>
                </a:solidFill>
                <a:effectLst/>
                <a:latin typeface="+mn-lt"/>
                <a:ea typeface="+mn-ea"/>
                <a:cs typeface="+mn-cs"/>
              </a:rPr>
              <a:t> Branch Chinese Medical Association, Liu Q, Cao L, et al. (2017) [Guidelines for the diagnosis and treatment of osteoporotic fractures] [in Chinese]. Chinese Journal of </a:t>
            </a:r>
            <a:r>
              <a:rPr lang="en-US" sz="1200" kern="1200" dirty="0" err="1">
                <a:solidFill>
                  <a:schemeClr val="tx1"/>
                </a:solidFill>
                <a:effectLst/>
                <a:latin typeface="+mn-lt"/>
                <a:ea typeface="+mn-ea"/>
                <a:cs typeface="+mn-cs"/>
              </a:rPr>
              <a:t>Orthopaedics</a:t>
            </a:r>
            <a:r>
              <a:rPr lang="en-US" sz="1200" kern="1200" dirty="0">
                <a:solidFill>
                  <a:schemeClr val="tx1"/>
                </a:solidFill>
                <a:effectLst/>
                <a:latin typeface="+mn-lt"/>
                <a:ea typeface="+mn-ea"/>
                <a:cs typeface="+mn-cs"/>
              </a:rPr>
              <a:t> 37:1-10</a:t>
            </a:r>
            <a:endParaRPr lang="en-AU"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Huang Z, Fang Y, Wu Z, et al. (2017) 2017 Consensus and guidelines for the prevention and treatment of adult osteoporosis in Taiwan Taiwanese Osteoporosis Association, Taipei</a:t>
            </a:r>
            <a:endParaRPr lang="en-AU"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OSHK Task Group for Formulation of OSHK Guideline for Clinical Management of Postmenopausal Osteoporosis in Hong Kong, Ip TP, Cheung SK, et al. (2013) The Osteoporosis Society of Hong Kong (OSHK): 2013 OSHK guideline for clinical management of postmenopausal osteoporosis in Hong Kong. Hong Kong Med J 19 Suppl 2:1-40</a:t>
            </a:r>
            <a:endParaRPr lang="en-AU"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Singh M, </a:t>
            </a:r>
            <a:r>
              <a:rPr lang="en-US" sz="1200" kern="1200" dirty="0" err="1">
                <a:solidFill>
                  <a:schemeClr val="tx1"/>
                </a:solidFill>
                <a:effectLst/>
                <a:latin typeface="+mn-lt"/>
                <a:ea typeface="+mn-ea"/>
                <a:cs typeface="+mn-cs"/>
              </a:rPr>
              <a:t>Harinarayan</a:t>
            </a:r>
            <a:r>
              <a:rPr lang="en-US" sz="1200" kern="1200" dirty="0">
                <a:solidFill>
                  <a:schemeClr val="tx1"/>
                </a:solidFill>
                <a:effectLst/>
                <a:latin typeface="+mn-lt"/>
                <a:ea typeface="+mn-ea"/>
                <a:cs typeface="+mn-cs"/>
              </a:rPr>
              <a:t> CV, </a:t>
            </a:r>
            <a:r>
              <a:rPr lang="en-US" sz="1200" kern="1200" dirty="0" err="1">
                <a:solidFill>
                  <a:schemeClr val="tx1"/>
                </a:solidFill>
                <a:effectLst/>
                <a:latin typeface="+mn-lt"/>
                <a:ea typeface="+mn-ea"/>
                <a:cs typeface="+mn-cs"/>
              </a:rPr>
              <a:t>Marwah</a:t>
            </a:r>
            <a:r>
              <a:rPr lang="en-US" sz="1200" kern="1200" dirty="0">
                <a:solidFill>
                  <a:schemeClr val="tx1"/>
                </a:solidFill>
                <a:effectLst/>
                <a:latin typeface="+mn-lt"/>
                <a:ea typeface="+mn-ea"/>
                <a:cs typeface="+mn-cs"/>
              </a:rPr>
              <a:t> R, Sahay R, Kalra S, </a:t>
            </a:r>
            <a:r>
              <a:rPr lang="en-US" sz="1200" kern="1200" dirty="0" err="1">
                <a:solidFill>
                  <a:schemeClr val="tx1"/>
                </a:solidFill>
                <a:effectLst/>
                <a:latin typeface="+mn-lt"/>
                <a:ea typeface="+mn-ea"/>
                <a:cs typeface="+mn-cs"/>
              </a:rPr>
              <a:t>Babhulkar</a:t>
            </a:r>
            <a:r>
              <a:rPr lang="en-US" sz="1200" kern="1200" dirty="0">
                <a:solidFill>
                  <a:schemeClr val="tx1"/>
                </a:solidFill>
                <a:effectLst/>
                <a:latin typeface="+mn-lt"/>
                <a:ea typeface="+mn-ea"/>
                <a:cs typeface="+mn-cs"/>
              </a:rPr>
              <a:t> S (2020) Clinical practice guidelines on postmenopausal osteoporosis: an executive summary and recommendations - Update 2019. Indian Menopause Society, Hyderabad</a:t>
            </a:r>
            <a:endParaRPr lang="en-AU" sz="1200" kern="1200" dirty="0">
              <a:solidFill>
                <a:schemeClr val="tx1"/>
              </a:solidFill>
              <a:effectLst/>
              <a:latin typeface="+mn-lt"/>
              <a:ea typeface="+mn-ea"/>
              <a:cs typeface="+mn-cs"/>
            </a:endParaRPr>
          </a:p>
          <a:p>
            <a:pPr marL="228600" indent="-228600">
              <a:buAutoNum type="arabicPeriod"/>
            </a:pPr>
            <a:r>
              <a:rPr lang="en-US" sz="1200" kern="1200" dirty="0" err="1">
                <a:solidFill>
                  <a:schemeClr val="tx1"/>
                </a:solidFill>
                <a:effectLst/>
                <a:latin typeface="+mn-lt"/>
                <a:ea typeface="+mn-ea"/>
                <a:cs typeface="+mn-cs"/>
              </a:rPr>
              <a:t>Bhadada</a:t>
            </a:r>
            <a:r>
              <a:rPr lang="en-US" sz="1200" kern="1200" dirty="0">
                <a:solidFill>
                  <a:schemeClr val="tx1"/>
                </a:solidFill>
                <a:effectLst/>
                <a:latin typeface="+mn-lt"/>
                <a:ea typeface="+mn-ea"/>
                <a:cs typeface="+mn-cs"/>
              </a:rPr>
              <a:t> SK (2020) Indian Society for Bone and Mineral Research guidelines 2020. Indian Society for Bone and Mineral Research, New Delhi</a:t>
            </a:r>
            <a:endParaRPr lang="en-AU" sz="1200" kern="1200" dirty="0">
              <a:solidFill>
                <a:schemeClr val="tx1"/>
              </a:solidFill>
              <a:effectLst/>
              <a:latin typeface="+mn-lt"/>
              <a:ea typeface="+mn-ea"/>
              <a:cs typeface="+mn-cs"/>
            </a:endParaRPr>
          </a:p>
          <a:p>
            <a:pPr marL="228600" indent="-228600">
              <a:buAutoNum type="arabicPeriod"/>
            </a:pPr>
            <a:r>
              <a:rPr lang="en-US" sz="1200" kern="1200" dirty="0" err="1">
                <a:solidFill>
                  <a:schemeClr val="tx1"/>
                </a:solidFill>
                <a:effectLst/>
                <a:latin typeface="+mn-lt"/>
                <a:ea typeface="+mn-ea"/>
                <a:cs typeface="+mn-cs"/>
              </a:rPr>
              <a:t>Setyohadi</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Hutagalung</a:t>
            </a:r>
            <a:r>
              <a:rPr lang="en-US" sz="1200" kern="1200" dirty="0">
                <a:solidFill>
                  <a:schemeClr val="tx1"/>
                </a:solidFill>
                <a:effectLst/>
                <a:latin typeface="+mn-lt"/>
                <a:ea typeface="+mn-ea"/>
                <a:cs typeface="+mn-cs"/>
              </a:rPr>
              <a:t> EUHU, Frederik Adam JM, et al. (2012) Summary of the Indonesian guidelines for diagnosis and management of osteoporosis. JAFES 27:147</a:t>
            </a:r>
            <a:endParaRPr lang="en-AU" sz="1200" kern="1200" dirty="0">
              <a:solidFill>
                <a:schemeClr val="tx1"/>
              </a:solidFill>
              <a:effectLst/>
              <a:latin typeface="+mn-lt"/>
              <a:ea typeface="+mn-ea"/>
              <a:cs typeface="+mn-cs"/>
            </a:endParaRPr>
          </a:p>
          <a:p>
            <a:pPr marL="228600" indent="-228600">
              <a:buAutoNum type="arabicPeriod"/>
            </a:pPr>
            <a:r>
              <a:rPr lang="en-US" sz="1200" kern="1200" dirty="0" err="1">
                <a:solidFill>
                  <a:schemeClr val="tx1"/>
                </a:solidFill>
                <a:effectLst/>
                <a:latin typeface="+mn-lt"/>
                <a:ea typeface="+mn-ea"/>
                <a:cs typeface="+mn-cs"/>
              </a:rPr>
              <a:t>Orimo</a:t>
            </a:r>
            <a:r>
              <a:rPr lang="en-US" sz="1200" kern="1200" dirty="0">
                <a:solidFill>
                  <a:schemeClr val="tx1"/>
                </a:solidFill>
                <a:effectLst/>
                <a:latin typeface="+mn-lt"/>
                <a:ea typeface="+mn-ea"/>
                <a:cs typeface="+mn-cs"/>
              </a:rPr>
              <a:t> H (2015) [Japanese 2015 guidelines for the prevention and treatment of osteoporosis] [in Japanese]. Japan Osteoporosis Society, The Japanese Society for Bone and Mineral Research &amp; Japan Osteoporosis Foundation, Tokyo</a:t>
            </a:r>
          </a:p>
          <a:p>
            <a:pPr marL="2514600" lvl="5" indent="-228600">
              <a:buAutoNum type="arabicPeriod"/>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10</a:t>
            </a:fld>
            <a:endParaRPr lang="en-US"/>
          </a:p>
        </p:txBody>
      </p:sp>
    </p:spTree>
    <p:extLst>
      <p:ext uri="{BB962C8B-B14F-4D97-AF65-F5344CB8AC3E}">
        <p14:creationId xmlns:p14="http://schemas.microsoft.com/office/powerpoint/2010/main" val="303903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well as from Malaysia,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Myanmar,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New Zealand,</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the Philippines,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Singapore,</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South Korea,</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Thailand,</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and Vietnam.</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Of these, 14 (78%) were published between 2015 and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Two-thirds of the guidelines did not specify a date for planned revision.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Six stated that an update within 3–5 years was planned.</a:t>
            </a:r>
            <a:endParaRPr lang="en-AU" sz="1200" kern="1200" dirty="0">
              <a:solidFill>
                <a:schemeClr val="tx1"/>
              </a:solidFill>
              <a:effectLst/>
              <a:latin typeface="+mn-lt"/>
              <a:ea typeface="+mn-ea"/>
              <a:cs typeface="+mn-cs"/>
            </a:endParaRPr>
          </a:p>
          <a:p>
            <a:endParaRPr lang="en-AU" dirty="0"/>
          </a:p>
          <a:p>
            <a:r>
              <a:rPr lang="en-AU" dirty="0"/>
              <a:t>References:</a:t>
            </a:r>
          </a:p>
          <a:p>
            <a:pPr marL="228600" indent="-228600">
              <a:buFont typeface="+mj-lt"/>
              <a:buAutoNum type="arabicPeriod"/>
            </a:pPr>
            <a:r>
              <a:rPr lang="en-US" sz="1200" kern="1200" dirty="0">
                <a:solidFill>
                  <a:schemeClr val="tx1"/>
                </a:solidFill>
                <a:effectLst/>
                <a:latin typeface="+mn-lt"/>
                <a:ea typeface="+mn-ea"/>
                <a:cs typeface="+mn-cs"/>
              </a:rPr>
              <a:t>Chan SP, </a:t>
            </a:r>
            <a:r>
              <a:rPr lang="en-US" sz="1200" kern="1200" dirty="0" err="1">
                <a:solidFill>
                  <a:schemeClr val="tx1"/>
                </a:solidFill>
                <a:effectLst/>
                <a:latin typeface="+mn-lt"/>
                <a:ea typeface="+mn-ea"/>
                <a:cs typeface="+mn-cs"/>
              </a:rPr>
              <a:t>Yeap</a:t>
            </a:r>
            <a:r>
              <a:rPr lang="en-US" sz="1200" kern="1200" dirty="0">
                <a:solidFill>
                  <a:schemeClr val="tx1"/>
                </a:solidFill>
                <a:effectLst/>
                <a:latin typeface="+mn-lt"/>
                <a:ea typeface="+mn-ea"/>
                <a:cs typeface="+mn-cs"/>
              </a:rPr>
              <a:t> SS, Lee EGM, Chee W, Hew FL, Lee JK, Lim HH, Damodaran P, Mumtaz M (2015) Clinical guidance on management of osteoporosis, 2nd </a:t>
            </a:r>
            <a:r>
              <a:rPr lang="en-US" sz="1200" kern="1200" dirty="0" err="1">
                <a:solidFill>
                  <a:schemeClr val="tx1"/>
                </a:solidFill>
                <a:effectLst/>
                <a:latin typeface="+mn-lt"/>
                <a:ea typeface="+mn-ea"/>
                <a:cs typeface="+mn-cs"/>
              </a:rPr>
              <a:t>edn</a:t>
            </a:r>
            <a:r>
              <a:rPr lang="en-US" sz="1200" kern="1200" dirty="0">
                <a:solidFill>
                  <a:schemeClr val="tx1"/>
                </a:solidFill>
                <a:effectLst/>
                <a:latin typeface="+mn-lt"/>
                <a:ea typeface="+mn-ea"/>
                <a:cs typeface="+mn-cs"/>
              </a:rPr>
              <a:t>. Malaysian Osteoporosis Society, Academy of Medicine &amp; Ministry of Health, Malaysia, </a:t>
            </a:r>
            <a:r>
              <a:rPr lang="en-US" sz="1200" kern="1200" dirty="0" err="1">
                <a:solidFill>
                  <a:schemeClr val="tx1"/>
                </a:solidFill>
                <a:effectLst/>
                <a:latin typeface="+mn-lt"/>
                <a:ea typeface="+mn-ea"/>
                <a:cs typeface="+mn-cs"/>
              </a:rPr>
              <a:t>Petaling</a:t>
            </a:r>
            <a:r>
              <a:rPr lang="en-US" sz="1200" kern="1200" dirty="0">
                <a:solidFill>
                  <a:schemeClr val="tx1"/>
                </a:solidFill>
                <a:effectLst/>
                <a:latin typeface="+mn-lt"/>
                <a:ea typeface="+mn-ea"/>
                <a:cs typeface="+mn-cs"/>
              </a:rPr>
              <a:t> Jaya</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err="1">
                <a:solidFill>
                  <a:schemeClr val="tx1"/>
                </a:solidFill>
                <a:effectLst/>
                <a:latin typeface="+mn-lt"/>
                <a:ea typeface="+mn-ea"/>
                <a:cs typeface="+mn-cs"/>
              </a:rPr>
              <a:t>Latt</a:t>
            </a:r>
            <a:r>
              <a:rPr lang="en-US" sz="1200" kern="1200" dirty="0">
                <a:solidFill>
                  <a:schemeClr val="tx1"/>
                </a:solidFill>
                <a:effectLst/>
                <a:latin typeface="+mn-lt"/>
                <a:ea typeface="+mn-ea"/>
                <a:cs typeface="+mn-cs"/>
              </a:rPr>
              <a:t> TS, Aye TT, Ko K, </a:t>
            </a:r>
            <a:r>
              <a:rPr lang="en-US" sz="1200" kern="1200" dirty="0" err="1">
                <a:solidFill>
                  <a:schemeClr val="tx1"/>
                </a:solidFill>
                <a:effectLst/>
                <a:latin typeface="+mn-lt"/>
                <a:ea typeface="+mn-ea"/>
                <a:cs typeface="+mn-cs"/>
              </a:rPr>
              <a:t>Myint</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Hliang</a:t>
            </a:r>
            <a:r>
              <a:rPr lang="en-US" sz="1200" kern="1200" dirty="0">
                <a:solidFill>
                  <a:schemeClr val="tx1"/>
                </a:solidFill>
                <a:effectLst/>
                <a:latin typeface="+mn-lt"/>
                <a:ea typeface="+mn-ea"/>
                <a:cs typeface="+mn-cs"/>
              </a:rPr>
              <a:t> NN, </a:t>
            </a:r>
            <a:r>
              <a:rPr lang="en-US" sz="1200" kern="1200" dirty="0" err="1">
                <a:solidFill>
                  <a:schemeClr val="tx1"/>
                </a:solidFill>
                <a:effectLst/>
                <a:latin typeface="+mn-lt"/>
                <a:ea typeface="+mn-ea"/>
                <a:cs typeface="+mn-cs"/>
              </a:rPr>
              <a:t>Thaung</a:t>
            </a:r>
            <a:r>
              <a:rPr lang="en-US" sz="1200" kern="1200" dirty="0">
                <a:solidFill>
                  <a:schemeClr val="tx1"/>
                </a:solidFill>
                <a:effectLst/>
                <a:latin typeface="+mn-lt"/>
                <a:ea typeface="+mn-ea"/>
                <a:cs typeface="+mn-cs"/>
              </a:rPr>
              <a:t> M, Chit TT (2012) Myanmar clinical practice guidelines for osteoporosis. JAFES 27:151-155</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Gilchrist N, Reid IR, Sankaran S, Kim D, </a:t>
            </a:r>
            <a:r>
              <a:rPr lang="en-US" sz="1200" kern="1200" dirty="0" err="1">
                <a:solidFill>
                  <a:schemeClr val="tx1"/>
                </a:solidFill>
                <a:effectLst/>
                <a:latin typeface="+mn-lt"/>
                <a:ea typeface="+mn-ea"/>
                <a:cs typeface="+mn-cs"/>
              </a:rPr>
              <a:t>Drewry</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Toop</a:t>
            </a:r>
            <a:r>
              <a:rPr lang="en-US" sz="1200" kern="1200" dirty="0">
                <a:solidFill>
                  <a:schemeClr val="tx1"/>
                </a:solidFill>
                <a:effectLst/>
                <a:latin typeface="+mn-lt"/>
                <a:ea typeface="+mn-ea"/>
                <a:cs typeface="+mn-cs"/>
              </a:rPr>
              <a:t> L, McClure F (2017) Guidance on the diagnosis and management of osteoporosis in New Zealand. Osteoporosis New Zealand, Wellington</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Li-Yu J, Perez EC, </a:t>
            </a:r>
            <a:r>
              <a:rPr lang="en-US" sz="1200" kern="1200" dirty="0" err="1">
                <a:solidFill>
                  <a:schemeClr val="tx1"/>
                </a:solidFill>
                <a:effectLst/>
                <a:latin typeface="+mn-lt"/>
                <a:ea typeface="+mn-ea"/>
                <a:cs typeface="+mn-cs"/>
              </a:rPr>
              <a:t>Canete</a:t>
            </a:r>
            <a:r>
              <a:rPr lang="en-US" sz="1200" kern="1200" dirty="0">
                <a:solidFill>
                  <a:schemeClr val="tx1"/>
                </a:solidFill>
                <a:effectLst/>
                <a:latin typeface="+mn-lt"/>
                <a:ea typeface="+mn-ea"/>
                <a:cs typeface="+mn-cs"/>
              </a:rPr>
              <a:t> A, Bonifacio L, </a:t>
            </a:r>
            <a:r>
              <a:rPr lang="en-US" sz="1200" kern="1200" dirty="0" err="1">
                <a:solidFill>
                  <a:schemeClr val="tx1"/>
                </a:solidFill>
                <a:effectLst/>
                <a:latin typeface="+mn-lt"/>
                <a:ea typeface="+mn-ea"/>
                <a:cs typeface="+mn-cs"/>
              </a:rPr>
              <a:t>Llamado</a:t>
            </a:r>
            <a:r>
              <a:rPr lang="en-US" sz="1200" kern="1200" dirty="0">
                <a:solidFill>
                  <a:schemeClr val="tx1"/>
                </a:solidFill>
                <a:effectLst/>
                <a:latin typeface="+mn-lt"/>
                <a:ea typeface="+mn-ea"/>
                <a:cs typeface="+mn-cs"/>
              </a:rPr>
              <a:t> LQ, Martinez R, </a:t>
            </a:r>
            <a:r>
              <a:rPr lang="en-US" sz="1200" kern="1200" dirty="0" err="1">
                <a:solidFill>
                  <a:schemeClr val="tx1"/>
                </a:solidFill>
                <a:effectLst/>
                <a:latin typeface="+mn-lt"/>
                <a:ea typeface="+mn-ea"/>
                <a:cs typeface="+mn-cs"/>
              </a:rPr>
              <a:t>Lanzon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Sison</a:t>
            </a:r>
            <a:r>
              <a:rPr lang="en-US" sz="1200" kern="1200" dirty="0">
                <a:solidFill>
                  <a:schemeClr val="tx1"/>
                </a:solidFill>
                <a:effectLst/>
                <a:latin typeface="+mn-lt"/>
                <a:ea typeface="+mn-ea"/>
                <a:cs typeface="+mn-cs"/>
              </a:rPr>
              <a:t> M, Osteoporosis Society of Philippines Foundation Inc, Philippine Orthopedic Association Clinical Practice Guidelines Task Force Committee on Osteoporosis (2011) Consensus statements on osteoporosis diagnosis, prevention, and management in the Philippines. Int J Rheum Dis 14:223-238</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Chandran M, Ang SB, Au L, et al. (2018) Appropriate care guide: osteoporosis identification and management in primary care. Ministry of Health, Singapore</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Yoon HG, Jung HY, Yoon BG (2019) [KSBMR physician's guide for osteoporosis] [in Korean]. Korean Society for Bone and Mineral Research, Seoul</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err="1">
                <a:solidFill>
                  <a:schemeClr val="tx1"/>
                </a:solidFill>
                <a:effectLst/>
                <a:latin typeface="+mn-lt"/>
                <a:ea typeface="+mn-ea"/>
                <a:cs typeface="+mn-cs"/>
              </a:rPr>
              <a:t>Songpatanasilp</a:t>
            </a:r>
            <a:r>
              <a:rPr lang="en-US" sz="1200" kern="1200" dirty="0">
                <a:solidFill>
                  <a:schemeClr val="tx1"/>
                </a:solidFill>
                <a:effectLst/>
                <a:latin typeface="+mn-lt"/>
                <a:ea typeface="+mn-ea"/>
                <a:cs typeface="+mn-cs"/>
              </a:rPr>
              <a:t> T, </a:t>
            </a:r>
            <a:r>
              <a:rPr lang="en-US" sz="1200" kern="1200" dirty="0" err="1">
                <a:solidFill>
                  <a:schemeClr val="tx1"/>
                </a:solidFill>
                <a:effectLst/>
                <a:latin typeface="+mn-lt"/>
                <a:ea typeface="+mn-ea"/>
                <a:cs typeface="+mn-cs"/>
              </a:rPr>
              <a:t>Sritara</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Kittisomprayoonkul</a:t>
            </a:r>
            <a:r>
              <a:rPr lang="en-US" sz="1200" kern="1200" dirty="0">
                <a:solidFill>
                  <a:schemeClr val="tx1"/>
                </a:solidFill>
                <a:effectLst/>
                <a:latin typeface="+mn-lt"/>
                <a:ea typeface="+mn-ea"/>
                <a:cs typeface="+mn-cs"/>
              </a:rPr>
              <a:t> W, et al. (2016) Thai Osteoporosis Foundation (TOPF) position statements on management of osteoporosis. </a:t>
            </a:r>
            <a:r>
              <a:rPr lang="en-US" sz="1200" kern="1200" dirty="0" err="1">
                <a:solidFill>
                  <a:schemeClr val="tx1"/>
                </a:solidFill>
                <a:effectLst/>
                <a:latin typeface="+mn-lt"/>
                <a:ea typeface="+mn-ea"/>
                <a:cs typeface="+mn-cs"/>
              </a:rPr>
              <a:t>Osteoporos</a:t>
            </a:r>
            <a:r>
              <a:rPr lang="en-US" sz="1200" kern="1200" dirty="0">
                <a:solidFill>
                  <a:schemeClr val="tx1"/>
                </a:solidFill>
                <a:effectLst/>
                <a:latin typeface="+mn-lt"/>
                <a:ea typeface="+mn-ea"/>
                <a:cs typeface="+mn-cs"/>
              </a:rPr>
              <a:t> Sarcopenia 2:191-207</a:t>
            </a:r>
            <a:endParaRPr lang="en-AU"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Vietnam Rheumatology Association (2016) [Guidelines for the diagnosis and treatment of osteoporosis] [in Vietnamese]. Vietnam Rheumatology Association, Hanoi</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9736AF9-B07C-9B45-B57A-0DD6DC150A99}" type="slidenum">
              <a:rPr lang="en-US" smtClean="0"/>
              <a:t>11</a:t>
            </a:fld>
            <a:endParaRPr lang="en-US"/>
          </a:p>
        </p:txBody>
      </p:sp>
    </p:spTree>
    <p:extLst>
      <p:ext uri="{BB962C8B-B14F-4D97-AF65-F5344CB8AC3E}">
        <p14:creationId xmlns:p14="http://schemas.microsoft.com/office/powerpoint/2010/main" val="95355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Speaker notes: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Eleven of the guidelines were available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5IQ analysis confirmed previous anecdotal findings of marked heterogeneity among clinical practice guidelines for osteoporosis in the Asia-Pacific region – notably in guidance on risk factors, the use of biochemical bone turnover markers, self-care information for patients, indications for osteoporosis treatment, the use of fracture risk assessment tools, and protocols for monitoring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Minimal guidance was provided on long-term management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Few mentioned strategies and systems for ensuring clinical quality improvement.</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5IQ analysis of the multiple clinical practice guidelines on osteoporosis from Asia Pacific countries and regions confirmed APCO’s understanding, based on previous anecdotal reports, that existing guidelines were markedly heterogeneous in terms of their scope and recommendations.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findings enabled APCO members to prioritize and select elements through the Delphi consensus method – see next section.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736AF9-B07C-9B45-B57A-0DD6DC150A99}" type="slidenum">
              <a:rPr lang="en-US" smtClean="0"/>
              <a:t>12</a:t>
            </a:fld>
            <a:endParaRPr lang="en-US"/>
          </a:p>
        </p:txBody>
      </p:sp>
    </p:spTree>
    <p:extLst>
      <p:ext uri="{BB962C8B-B14F-4D97-AF65-F5344CB8AC3E}">
        <p14:creationId xmlns:p14="http://schemas.microsoft.com/office/powerpoint/2010/main" val="44193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B80C-5A3E-FC44-A593-C1A148499C9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5330C0-9F7E-544F-B31E-9F734E64F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E4DCCC-26CA-0A42-BB81-C469C3B24D2E}"/>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5" name="Footer Placeholder 4">
            <a:extLst>
              <a:ext uri="{FF2B5EF4-FFF2-40B4-BE49-F238E27FC236}">
                <a16:creationId xmlns:a16="http://schemas.microsoft.com/office/drawing/2014/main" id="{229729CB-47F2-3A43-BD52-BD6A8BF33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4AEC3-67B3-9741-9854-2ED81BBFF6A2}"/>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185024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B10E-BC24-5748-913B-FC5094036D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B74C60-EBDF-0642-A792-154D8F6979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E81C9E-A720-2940-81EC-9D1F03F9455D}"/>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5" name="Footer Placeholder 4">
            <a:extLst>
              <a:ext uri="{FF2B5EF4-FFF2-40B4-BE49-F238E27FC236}">
                <a16:creationId xmlns:a16="http://schemas.microsoft.com/office/drawing/2014/main" id="{C9246ADC-B1DE-A54C-991D-60A9C6936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FEE6E-B54C-D146-A3C5-A3A0F5507944}"/>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259395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27DEE4-0E60-A642-B60B-06E49028182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147710-D958-344D-BBF3-42066A41475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A30F8-7257-1944-9FAE-93DEECDD1E1B}"/>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5" name="Footer Placeholder 4">
            <a:extLst>
              <a:ext uri="{FF2B5EF4-FFF2-40B4-BE49-F238E27FC236}">
                <a16:creationId xmlns:a16="http://schemas.microsoft.com/office/drawing/2014/main" id="{1E9ECEB8-ECD4-6D42-B1FF-E4F8C9DEE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BB1EE-3CD2-6242-8E30-9C898A9DAED6}"/>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20711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26ED-DB64-6742-8CB8-CC7F003EE7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8A592AC-1240-9444-BEC1-63BCF92915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B7559E-4B12-F14D-877B-BB3B3A22C31B}"/>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5" name="Footer Placeholder 4">
            <a:extLst>
              <a:ext uri="{FF2B5EF4-FFF2-40B4-BE49-F238E27FC236}">
                <a16:creationId xmlns:a16="http://schemas.microsoft.com/office/drawing/2014/main" id="{CDA85A2B-A722-4A4C-BBF8-95ABB529C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758B8-FEC9-1D4D-A784-029A7B724445}"/>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371047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E735-A974-A649-92F3-E98A0E3D67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F5B913B-5BD1-FF48-8960-C8F896928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509487-673C-F948-8520-D35C33AB2E9A}"/>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5" name="Footer Placeholder 4">
            <a:extLst>
              <a:ext uri="{FF2B5EF4-FFF2-40B4-BE49-F238E27FC236}">
                <a16:creationId xmlns:a16="http://schemas.microsoft.com/office/drawing/2014/main" id="{5AC88CB0-2C0E-3E4F-9CD1-E8F125C46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66869-5421-854A-9B6A-3F19AC4780A5}"/>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174020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4396-A9C8-D643-B5E0-37A112F241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ECC8D1-ACDA-184E-90F9-A973A402A1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0569B4-B4A9-5E4D-8819-AA3FF2B306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B96BBED-0AE5-0949-B583-478D5856AEF0}"/>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6" name="Footer Placeholder 5">
            <a:extLst>
              <a:ext uri="{FF2B5EF4-FFF2-40B4-BE49-F238E27FC236}">
                <a16:creationId xmlns:a16="http://schemas.microsoft.com/office/drawing/2014/main" id="{DE7F5085-869F-124A-9D90-35B711DF6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91922-46D1-204D-844E-59B1817DD61C}"/>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15119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E630-BDC9-8040-AB7B-8010F2E1135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D98103-6345-E24E-B64F-CD63E59D2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0BF6FD-276C-1F4A-8819-1804D7CF1F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64AD21-70F8-E144-8893-B4DD30A0E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9FAC7C-BC58-4C43-ADD8-2485662544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FD46B96-BEBD-3445-A322-1ED0CD1C038C}"/>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8" name="Footer Placeholder 7">
            <a:extLst>
              <a:ext uri="{FF2B5EF4-FFF2-40B4-BE49-F238E27FC236}">
                <a16:creationId xmlns:a16="http://schemas.microsoft.com/office/drawing/2014/main" id="{4FB2685C-4ADF-1248-9147-2DE580657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82CBF3-7628-FD4C-93CA-480995172937}"/>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185146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062E-00D4-2B49-A02C-86F15CB42E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C75E32-7568-6F42-814C-3CFACD4AA2F4}"/>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4" name="Footer Placeholder 3">
            <a:extLst>
              <a:ext uri="{FF2B5EF4-FFF2-40B4-BE49-F238E27FC236}">
                <a16:creationId xmlns:a16="http://schemas.microsoft.com/office/drawing/2014/main" id="{723718D1-1A24-E946-A08D-03D8D0A89C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5B63E-3501-8445-A953-1BA01CB1DD00}"/>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235655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D3CD5-CF7D-A34E-9BDE-0BE6E474DF70}"/>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3" name="Footer Placeholder 2">
            <a:extLst>
              <a:ext uri="{FF2B5EF4-FFF2-40B4-BE49-F238E27FC236}">
                <a16:creationId xmlns:a16="http://schemas.microsoft.com/office/drawing/2014/main" id="{BE42B36D-C218-C84E-9B02-E12A7D4290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2853AD-D07F-2A45-A235-F83D31CE8E59}"/>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28782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CDE4-73A7-6D4F-B161-4479174EA7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798DF71-2C09-0048-AC23-E3E5A3705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334D15-E27E-A048-8D1C-B7737F4E3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099E1C-AF2D-0C4B-A8F2-0DB304AC2ECD}"/>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6" name="Footer Placeholder 5">
            <a:extLst>
              <a:ext uri="{FF2B5EF4-FFF2-40B4-BE49-F238E27FC236}">
                <a16:creationId xmlns:a16="http://schemas.microsoft.com/office/drawing/2014/main" id="{FF784EE4-48A4-DB4E-A351-33EAD0915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02C38-DE64-A54B-B389-61D333C72A7B}"/>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218335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9078-36D1-9647-864F-BD5C645E4D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2A7D08E-4710-B64C-9E6A-664A9E060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39AADE-2A2B-7F4D-BADA-EA9B50DF8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C6D67D-0A7C-7446-AF48-B594D7FBF0FE}"/>
              </a:ext>
            </a:extLst>
          </p:cNvPr>
          <p:cNvSpPr>
            <a:spLocks noGrp="1"/>
          </p:cNvSpPr>
          <p:nvPr>
            <p:ph type="dt" sz="half" idx="10"/>
          </p:nvPr>
        </p:nvSpPr>
        <p:spPr/>
        <p:txBody>
          <a:bodyPr/>
          <a:lstStyle/>
          <a:p>
            <a:fld id="{723E538F-CF9C-1943-81D6-F68F3AB2A369}" type="datetimeFigureOut">
              <a:rPr lang="en-US" smtClean="0"/>
              <a:t>1/28/21</a:t>
            </a:fld>
            <a:endParaRPr lang="en-US"/>
          </a:p>
        </p:txBody>
      </p:sp>
      <p:sp>
        <p:nvSpPr>
          <p:cNvPr id="6" name="Footer Placeholder 5">
            <a:extLst>
              <a:ext uri="{FF2B5EF4-FFF2-40B4-BE49-F238E27FC236}">
                <a16:creationId xmlns:a16="http://schemas.microsoft.com/office/drawing/2014/main" id="{8CFC74CA-3E29-E047-BA3A-F625FFD52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079E3-A0C5-8C4F-B656-C0E1B7BA9FAD}"/>
              </a:ext>
            </a:extLst>
          </p:cNvPr>
          <p:cNvSpPr>
            <a:spLocks noGrp="1"/>
          </p:cNvSpPr>
          <p:nvPr>
            <p:ph type="sldNum" sz="quarter" idx="12"/>
          </p:nvPr>
        </p:nvSpPr>
        <p:spPr/>
        <p:txBody>
          <a:bodyPr/>
          <a:lstStyle/>
          <a:p>
            <a:fld id="{4ECBF8B0-65A5-AD47-B50A-1E12EB1D1806}" type="slidenum">
              <a:rPr lang="en-US" smtClean="0"/>
              <a:t>‹#›</a:t>
            </a:fld>
            <a:endParaRPr lang="en-US"/>
          </a:p>
        </p:txBody>
      </p:sp>
    </p:spTree>
    <p:extLst>
      <p:ext uri="{BB962C8B-B14F-4D97-AF65-F5344CB8AC3E}">
        <p14:creationId xmlns:p14="http://schemas.microsoft.com/office/powerpoint/2010/main" val="147684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C3EC8-D7CA-D847-A517-F91C944E7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879217-A568-2245-B98F-CBC48538A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0F98F0-88D7-7841-B699-F65F8CE29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E538F-CF9C-1943-81D6-F68F3AB2A369}" type="datetimeFigureOut">
              <a:rPr lang="en-US" smtClean="0"/>
              <a:t>1/28/21</a:t>
            </a:fld>
            <a:endParaRPr lang="en-US"/>
          </a:p>
        </p:txBody>
      </p:sp>
      <p:sp>
        <p:nvSpPr>
          <p:cNvPr id="5" name="Footer Placeholder 4">
            <a:extLst>
              <a:ext uri="{FF2B5EF4-FFF2-40B4-BE49-F238E27FC236}">
                <a16:creationId xmlns:a16="http://schemas.microsoft.com/office/drawing/2014/main" id="{164C6B14-9885-024F-96CF-A5476D533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92C8C4-8D9C-BE46-850C-08B1497C4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BF8B0-65A5-AD47-B50A-1E12EB1D1806}" type="slidenum">
              <a:rPr lang="en-US" smtClean="0"/>
              <a:t>‹#›</a:t>
            </a:fld>
            <a:endParaRPr lang="en-US"/>
          </a:p>
        </p:txBody>
      </p:sp>
    </p:spTree>
    <p:extLst>
      <p:ext uri="{BB962C8B-B14F-4D97-AF65-F5344CB8AC3E}">
        <p14:creationId xmlns:p14="http://schemas.microsoft.com/office/powerpoint/2010/main" val="292979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ommons.wikimedia.org/wiki/File:Circular_arrow-blue_01.svg" TargetMode="External"/><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asiapacific.unfpa.org/en/node/15208" TargetMode="Externa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EFCF42-356A-AC4D-927A-FA38135989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400"/>
            <a:ext cx="12192000" cy="6832600"/>
          </a:xfrm>
          <a:prstGeom prst="rect">
            <a:avLst/>
          </a:prstGeom>
        </p:spPr>
      </p:pic>
      <p:sp>
        <p:nvSpPr>
          <p:cNvPr id="6" name="TextBox 5">
            <a:extLst>
              <a:ext uri="{FF2B5EF4-FFF2-40B4-BE49-F238E27FC236}">
                <a16:creationId xmlns:a16="http://schemas.microsoft.com/office/drawing/2014/main" id="{CAA3882D-F36C-5946-B91D-4B746260FBAE}"/>
              </a:ext>
            </a:extLst>
          </p:cNvPr>
          <p:cNvSpPr txBox="1"/>
          <p:nvPr/>
        </p:nvSpPr>
        <p:spPr>
          <a:xfrm>
            <a:off x="634064" y="2824552"/>
            <a:ext cx="9364758" cy="2062103"/>
          </a:xfrm>
          <a:prstGeom prst="rect">
            <a:avLst/>
          </a:prstGeom>
          <a:noFill/>
        </p:spPr>
        <p:txBody>
          <a:bodyPr wrap="square" rtlCol="0">
            <a:spAutoFit/>
          </a:bodyPr>
          <a:lstStyle/>
          <a:p>
            <a:r>
              <a:rPr lang="en-US" sz="3200" b="1" dirty="0">
                <a:solidFill>
                  <a:schemeClr val="bg1"/>
                </a:solidFill>
                <a:latin typeface="Candara" panose="020E0502030303020204" pitchFamily="34" charset="0"/>
              </a:rPr>
              <a:t>DEVELOPMENT OF THE APCO FRAMEWORK – </a:t>
            </a:r>
            <a:br>
              <a:rPr lang="en-US" sz="3200" b="1" dirty="0">
                <a:solidFill>
                  <a:schemeClr val="bg1"/>
                </a:solidFill>
                <a:latin typeface="Candara" panose="020E0502030303020204" pitchFamily="34" charset="0"/>
              </a:rPr>
            </a:br>
            <a:r>
              <a:rPr lang="en-US" sz="3200" b="1" dirty="0">
                <a:solidFill>
                  <a:schemeClr val="bg1"/>
                </a:solidFill>
                <a:latin typeface="Candara" panose="020E0502030303020204" pitchFamily="34" charset="0"/>
              </a:rPr>
              <a:t>Clinical standards for the screening, </a:t>
            </a:r>
            <a:br>
              <a:rPr lang="en-US" sz="3200" b="1" dirty="0">
                <a:solidFill>
                  <a:schemeClr val="bg1"/>
                </a:solidFill>
                <a:latin typeface="Candara" panose="020E0502030303020204" pitchFamily="34" charset="0"/>
              </a:rPr>
            </a:br>
            <a:r>
              <a:rPr lang="en-US" sz="3200" b="1" dirty="0">
                <a:solidFill>
                  <a:schemeClr val="bg1"/>
                </a:solidFill>
                <a:latin typeface="Candara" panose="020E0502030303020204" pitchFamily="34" charset="0"/>
              </a:rPr>
              <a:t>diagnosis &amp; management of osteoporosis </a:t>
            </a:r>
            <a:br>
              <a:rPr lang="en-US" sz="3200" b="1" dirty="0">
                <a:solidFill>
                  <a:schemeClr val="bg1"/>
                </a:solidFill>
                <a:latin typeface="Candara" panose="020E0502030303020204" pitchFamily="34" charset="0"/>
              </a:rPr>
            </a:br>
            <a:r>
              <a:rPr lang="en-US" sz="3200" b="1" dirty="0">
                <a:solidFill>
                  <a:schemeClr val="bg1"/>
                </a:solidFill>
                <a:latin typeface="Candara" panose="020E0502030303020204" pitchFamily="34" charset="0"/>
              </a:rPr>
              <a:t>in the Asia-Pacific region</a:t>
            </a:r>
          </a:p>
        </p:txBody>
      </p:sp>
      <p:sp>
        <p:nvSpPr>
          <p:cNvPr id="2" name="TextBox 1">
            <a:extLst>
              <a:ext uri="{FF2B5EF4-FFF2-40B4-BE49-F238E27FC236}">
                <a16:creationId xmlns:a16="http://schemas.microsoft.com/office/drawing/2014/main" id="{A731CA08-261C-C74A-A1B2-C8119507592C}"/>
              </a:ext>
            </a:extLst>
          </p:cNvPr>
          <p:cNvSpPr txBox="1"/>
          <p:nvPr/>
        </p:nvSpPr>
        <p:spPr>
          <a:xfrm>
            <a:off x="634064" y="5377911"/>
            <a:ext cx="8128936" cy="1384995"/>
          </a:xfrm>
          <a:prstGeom prst="rect">
            <a:avLst/>
          </a:prstGeom>
          <a:noFill/>
        </p:spPr>
        <p:txBody>
          <a:bodyPr wrap="square" rtlCol="0">
            <a:spAutoFit/>
          </a:bodyPr>
          <a:lstStyle/>
          <a:p>
            <a:r>
              <a:rPr lang="en-US" sz="1400" dirty="0">
                <a:latin typeface="Candara" panose="020E0502030303020204" pitchFamily="34" charset="0"/>
              </a:rPr>
              <a:t>M Chandran, PJ Mitchell, T </a:t>
            </a:r>
            <a:r>
              <a:rPr lang="en-US" sz="1400" dirty="0" err="1">
                <a:latin typeface="Candara" panose="020E0502030303020204" pitchFamily="34" charset="0"/>
              </a:rPr>
              <a:t>Amphansap</a:t>
            </a:r>
            <a:r>
              <a:rPr lang="en-US" sz="1400" dirty="0">
                <a:latin typeface="Candara" panose="020E0502030303020204" pitchFamily="34" charset="0"/>
              </a:rPr>
              <a:t>, SK </a:t>
            </a:r>
            <a:r>
              <a:rPr lang="en-US" sz="1400" dirty="0" err="1">
                <a:latin typeface="Candara" panose="020E0502030303020204" pitchFamily="34" charset="0"/>
              </a:rPr>
              <a:t>Bhadada</a:t>
            </a:r>
            <a:r>
              <a:rPr lang="en-US" sz="1400" dirty="0">
                <a:latin typeface="Candara" panose="020E0502030303020204" pitchFamily="34" charset="0"/>
              </a:rPr>
              <a:t>, M Chadha, DC Chan, YS Chung, P Ebeling, </a:t>
            </a:r>
            <a:br>
              <a:rPr lang="en-US" sz="1400" dirty="0">
                <a:latin typeface="Candara" panose="020E0502030303020204" pitchFamily="34" charset="0"/>
              </a:rPr>
            </a:br>
            <a:r>
              <a:rPr lang="en-US" sz="1400" dirty="0">
                <a:latin typeface="Candara" panose="020E0502030303020204" pitchFamily="34" charset="0"/>
              </a:rPr>
              <a:t>N Gilchrist, A Habib Khan, P </a:t>
            </a:r>
            <a:r>
              <a:rPr lang="en-US" sz="1400" dirty="0" err="1">
                <a:latin typeface="Candara" panose="020E0502030303020204" pitchFamily="34" charset="0"/>
              </a:rPr>
              <a:t>Halbout</a:t>
            </a:r>
            <a:r>
              <a:rPr lang="en-US" sz="1400" dirty="0">
                <a:latin typeface="Candara" panose="020E0502030303020204" pitchFamily="34" charset="0"/>
              </a:rPr>
              <a:t>, Hew FL, LT Ho-Pham, Lau TC, Lee JK, S </a:t>
            </a:r>
            <a:r>
              <a:rPr lang="en-US" sz="1400" dirty="0" err="1">
                <a:latin typeface="Candara" panose="020E0502030303020204" pitchFamily="34" charset="0"/>
              </a:rPr>
              <a:t>Lekamwasam</a:t>
            </a:r>
            <a:r>
              <a:rPr lang="en-US" sz="1400" dirty="0">
                <a:latin typeface="Candara" panose="020E0502030303020204" pitchFamily="34" charset="0"/>
              </a:rPr>
              <a:t>, </a:t>
            </a:r>
            <a:br>
              <a:rPr lang="en-US" sz="1400" dirty="0">
                <a:latin typeface="Candara" panose="020E0502030303020204" pitchFamily="34" charset="0"/>
              </a:rPr>
            </a:br>
            <a:r>
              <a:rPr lang="en-US" sz="1400" dirty="0">
                <a:latin typeface="Candara" panose="020E0502030303020204" pitchFamily="34" charset="0"/>
              </a:rPr>
              <a:t>G Lyubomirsky, LB </a:t>
            </a:r>
            <a:r>
              <a:rPr lang="en-US" sz="1400" dirty="0" err="1">
                <a:latin typeface="Candara" panose="020E0502030303020204" pitchFamily="34" charset="0"/>
              </a:rPr>
              <a:t>Mercardo-Asis</a:t>
            </a:r>
            <a:r>
              <a:rPr lang="en-US" sz="1400" dirty="0">
                <a:latin typeface="Candara" panose="020E0502030303020204" pitchFamily="34" charset="0"/>
              </a:rPr>
              <a:t>, A </a:t>
            </a:r>
            <a:r>
              <a:rPr lang="en-US" sz="1400" dirty="0" err="1">
                <a:latin typeface="Candara" panose="020E0502030303020204" pitchFamily="34" charset="0"/>
              </a:rPr>
              <a:t>Mithal</a:t>
            </a:r>
            <a:r>
              <a:rPr lang="en-US" sz="1400" dirty="0">
                <a:latin typeface="Candara" panose="020E0502030303020204" pitchFamily="34" charset="0"/>
              </a:rPr>
              <a:t>, TV Nguyen, D Pandey, I Reid, A Suzuki, TT Chit, Tiu KL, </a:t>
            </a:r>
            <a:br>
              <a:rPr lang="en-US" sz="1400" dirty="0">
                <a:latin typeface="Candara" panose="020E0502030303020204" pitchFamily="34" charset="0"/>
              </a:rPr>
            </a:br>
            <a:r>
              <a:rPr lang="en-US" sz="1400" dirty="0">
                <a:latin typeface="Candara" panose="020E0502030303020204" pitchFamily="34" charset="0"/>
              </a:rPr>
              <a:t>T </a:t>
            </a:r>
            <a:r>
              <a:rPr lang="en-US" sz="1400" dirty="0" err="1">
                <a:latin typeface="Candara" panose="020E0502030303020204" pitchFamily="34" charset="0"/>
              </a:rPr>
              <a:t>Valleenukal</a:t>
            </a:r>
            <a:r>
              <a:rPr lang="en-US" sz="1400" dirty="0">
                <a:latin typeface="Candara" panose="020E0502030303020204" pitchFamily="34" charset="0"/>
              </a:rPr>
              <a:t>, Yung CK, Zhao YL, on behalf of the Asia Pacific Consortium on Osteoporosis (APCO)</a:t>
            </a:r>
            <a:r>
              <a:rPr lang="en-AU" sz="1400" dirty="0">
                <a:latin typeface="Candara" panose="020E0502030303020204" pitchFamily="34" charset="0"/>
              </a:rPr>
              <a:t> </a:t>
            </a:r>
          </a:p>
          <a:p>
            <a:endParaRPr lang="en-AU" sz="1400" dirty="0">
              <a:latin typeface="Candara" panose="020E0502030303020204" pitchFamily="34" charset="0"/>
            </a:endParaRPr>
          </a:p>
          <a:p>
            <a:r>
              <a:rPr lang="en-AU" sz="1400" i="1" dirty="0" err="1">
                <a:latin typeface="Candara" panose="020E0502030303020204" pitchFamily="34" charset="0"/>
              </a:rPr>
              <a:t>Osteoporos</a:t>
            </a:r>
            <a:r>
              <a:rPr lang="en-AU" sz="1400" i="1" dirty="0">
                <a:latin typeface="Candara" panose="020E0502030303020204" pitchFamily="34" charset="0"/>
              </a:rPr>
              <a:t> Int </a:t>
            </a:r>
            <a:r>
              <a:rPr lang="en-AU" sz="1400" dirty="0">
                <a:latin typeface="Candara" panose="020E0502030303020204" pitchFamily="34" charset="0"/>
              </a:rPr>
              <a:t>2021; online head of print. https://</a:t>
            </a:r>
            <a:r>
              <a:rPr lang="en-AU" sz="1400" dirty="0" err="1">
                <a:latin typeface="Candara" panose="020E0502030303020204" pitchFamily="34" charset="0"/>
              </a:rPr>
              <a:t>doi.org</a:t>
            </a:r>
            <a:r>
              <a:rPr lang="en-AU" sz="1400" dirty="0">
                <a:latin typeface="Candara" panose="020E0502030303020204" pitchFamily="34" charset="0"/>
              </a:rPr>
              <a:t>/10.1007/s00198-020-05742-0</a:t>
            </a:r>
          </a:p>
        </p:txBody>
      </p:sp>
    </p:spTree>
    <p:extLst>
      <p:ext uri="{BB962C8B-B14F-4D97-AF65-F5344CB8AC3E}">
        <p14:creationId xmlns:p14="http://schemas.microsoft.com/office/powerpoint/2010/main" val="321016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461665"/>
          </a:xfrm>
          <a:prstGeom prst="rect">
            <a:avLst/>
          </a:prstGeom>
          <a:noFill/>
        </p:spPr>
        <p:txBody>
          <a:bodyPr wrap="square" rtlCol="0">
            <a:spAutoFit/>
          </a:bodyPr>
          <a:lstStyle/>
          <a:p>
            <a:r>
              <a:rPr lang="en-AU" sz="2400" b="1" dirty="0">
                <a:solidFill>
                  <a:srgbClr val="6BBBAD"/>
                </a:solidFill>
                <a:latin typeface="Candara" panose="020E0502030303020204" pitchFamily="34" charset="0"/>
              </a:rPr>
              <a:t>Osteoporosis  management clinical practice guidelines included in 5IQ analysis (1)</a:t>
            </a:r>
            <a:endParaRPr lang="en-US" sz="24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graphicFrame>
        <p:nvGraphicFramePr>
          <p:cNvPr id="7" name="Table 8">
            <a:extLst>
              <a:ext uri="{FF2B5EF4-FFF2-40B4-BE49-F238E27FC236}">
                <a16:creationId xmlns:a16="http://schemas.microsoft.com/office/drawing/2014/main" id="{EB2F67DB-3FBD-7844-9A4D-C5E29AFE4EBA}"/>
              </a:ext>
            </a:extLst>
          </p:cNvPr>
          <p:cNvGraphicFramePr>
            <a:graphicFrameLocks noGrp="1"/>
          </p:cNvGraphicFramePr>
          <p:nvPr>
            <p:ph sz="quarter" idx="4"/>
            <p:extLst>
              <p:ext uri="{D42A27DB-BD31-4B8C-83A1-F6EECF244321}">
                <p14:modId xmlns:p14="http://schemas.microsoft.com/office/powerpoint/2010/main" val="3971387307"/>
              </p:ext>
            </p:extLst>
          </p:nvPr>
        </p:nvGraphicFramePr>
        <p:xfrm>
          <a:off x="635000" y="1714697"/>
          <a:ext cx="10682288" cy="4657629"/>
        </p:xfrm>
        <a:graphic>
          <a:graphicData uri="http://schemas.openxmlformats.org/drawingml/2006/table">
            <a:tbl>
              <a:tblPr firstRow="1" bandRow="1">
                <a:tableStyleId>{5A111915-BE36-4E01-A7E5-04B1672EAD32}</a:tableStyleId>
              </a:tblPr>
              <a:tblGrid>
                <a:gridCol w="2006600">
                  <a:extLst>
                    <a:ext uri="{9D8B030D-6E8A-4147-A177-3AD203B41FA5}">
                      <a16:colId xmlns:a16="http://schemas.microsoft.com/office/drawing/2014/main" val="826248694"/>
                    </a:ext>
                  </a:extLst>
                </a:gridCol>
                <a:gridCol w="8675688">
                  <a:extLst>
                    <a:ext uri="{9D8B030D-6E8A-4147-A177-3AD203B41FA5}">
                      <a16:colId xmlns:a16="http://schemas.microsoft.com/office/drawing/2014/main" val="3427670047"/>
                    </a:ext>
                  </a:extLst>
                </a:gridCol>
              </a:tblGrid>
              <a:tr h="396389">
                <a:tc>
                  <a:txBody>
                    <a:bodyPr/>
                    <a:lstStyle/>
                    <a:p>
                      <a:r>
                        <a:rPr lang="en-AU" sz="1400" dirty="0">
                          <a:latin typeface="Candara" panose="020E0502030303020204" pitchFamily="34" charset="0"/>
                        </a:rPr>
                        <a:t>Country or region</a:t>
                      </a:r>
                    </a:p>
                  </a:txBody>
                  <a:tcPr>
                    <a:lnB w="6350" cap="flat" cmpd="sng" algn="ctr">
                      <a:noFill/>
                      <a:prstDash val="solid"/>
                      <a:miter lim="800000"/>
                    </a:lnB>
                    <a:solidFill>
                      <a:srgbClr val="0063A6"/>
                    </a:solidFill>
                  </a:tcPr>
                </a:tc>
                <a:tc>
                  <a:txBody>
                    <a:bodyPr/>
                    <a:lstStyle/>
                    <a:p>
                      <a:r>
                        <a:rPr lang="en-AU" sz="1400" dirty="0">
                          <a:latin typeface="Candara" panose="020E0502030303020204" pitchFamily="34" charset="0"/>
                        </a:rPr>
                        <a:t>Organization</a:t>
                      </a:r>
                    </a:p>
                  </a:txBody>
                  <a:tcPr>
                    <a:lnB w="6350" cap="flat" cmpd="sng" algn="ctr">
                      <a:noFill/>
                      <a:prstDash val="solid"/>
                      <a:miter lim="800000"/>
                    </a:lnB>
                    <a:solidFill>
                      <a:srgbClr val="0063A6"/>
                    </a:solidFill>
                  </a:tcPr>
                </a:tc>
                <a:extLst>
                  <a:ext uri="{0D108BD9-81ED-4DB2-BD59-A6C34878D82A}">
                    <a16:rowId xmlns:a16="http://schemas.microsoft.com/office/drawing/2014/main" val="3956991004"/>
                  </a:ext>
                </a:extLst>
              </a:tr>
              <a:tr h="396389">
                <a:tc>
                  <a:txBody>
                    <a:bodyPr/>
                    <a:lstStyle/>
                    <a:p>
                      <a:r>
                        <a:rPr lang="en-AU" sz="1600" dirty="0">
                          <a:latin typeface="Candara" panose="020E0502030303020204" pitchFamily="34" charset="0"/>
                        </a:rPr>
                        <a:t>Australia</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r>
                        <a:rPr lang="en-US" sz="1600" kern="1200" dirty="0">
                          <a:solidFill>
                            <a:schemeClr val="dk1"/>
                          </a:solidFill>
                          <a:effectLst/>
                          <a:latin typeface="Candara" panose="020E0502030303020204" pitchFamily="34" charset="0"/>
                        </a:rPr>
                        <a:t>Osteoporosis Australia &amp; The Royal Australian College of General Practitioners</a:t>
                      </a:r>
                      <a:r>
                        <a:rPr lang="en-AU" sz="1600" dirty="0">
                          <a:effectLst/>
                          <a:latin typeface="Candara" panose="020E0502030303020204" pitchFamily="34" charset="0"/>
                        </a:rPr>
                        <a:t> </a:t>
                      </a:r>
                      <a:endParaRPr lang="en-AU" sz="1600" dirty="0">
                        <a:latin typeface="Candara" panose="020E0502030303020204" pitchFamily="34" charset="0"/>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4416479"/>
                  </a:ext>
                </a:extLst>
              </a:tr>
              <a:tr h="396389">
                <a:tc rowSpan="3">
                  <a:txBody>
                    <a:bodyPr/>
                    <a:lstStyle/>
                    <a:p>
                      <a:r>
                        <a:rPr lang="en-AU" sz="1600" dirty="0">
                          <a:latin typeface="Candara" panose="020E0502030303020204" pitchFamily="34" charset="0"/>
                        </a:rPr>
                        <a:t>China</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nSpc>
                          <a:spcPct val="150000"/>
                        </a:lnSpc>
                        <a:spcBef>
                          <a:spcPts val="600"/>
                        </a:spcBef>
                      </a:pPr>
                      <a:r>
                        <a:rPr lang="en-US" sz="1600" dirty="0">
                          <a:effectLst/>
                          <a:latin typeface="Candara" panose="020E0502030303020204" pitchFamily="34" charset="0"/>
                        </a:rPr>
                        <a:t>Osteoporosis and Bone Mineral Disease Branch of Chinese Medical Association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1366715"/>
                  </a:ext>
                </a:extLst>
              </a:tr>
              <a:tr h="396389">
                <a:tc vMerge="1">
                  <a:txBody>
                    <a:bodyPr/>
                    <a:lstStyle/>
                    <a:p>
                      <a:endParaRPr lang="en-AU" sz="1600" dirty="0">
                        <a:latin typeface="Candara" panose="020E0502030303020204" pitchFamily="34" charset="0"/>
                      </a:endParaRPr>
                    </a:p>
                  </a:txBody>
                  <a:tcPr/>
                </a:tc>
                <a:tc>
                  <a:txBody>
                    <a:bodyPr/>
                    <a:lstStyle/>
                    <a:p>
                      <a:pPr>
                        <a:lnSpc>
                          <a:spcPct val="150000"/>
                        </a:lnSpc>
                        <a:spcBef>
                          <a:spcPts val="600"/>
                        </a:spcBef>
                      </a:pPr>
                      <a:r>
                        <a:rPr lang="en-US" sz="1600" dirty="0">
                          <a:effectLst/>
                          <a:latin typeface="Candara" panose="020E0502030303020204" pitchFamily="34" charset="0"/>
                        </a:rPr>
                        <a:t>Osteoporosis Society of China &amp; Association of Gerontology and Geriatrics</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56839752"/>
                  </a:ext>
                </a:extLst>
              </a:tr>
              <a:tr h="396389">
                <a:tc vMerge="1">
                  <a:txBody>
                    <a:bodyPr/>
                    <a:lstStyle/>
                    <a:p>
                      <a:endParaRPr lang="en-AU" sz="1600" dirty="0">
                        <a:latin typeface="Candara" panose="020E0502030303020204" pitchFamily="34" charset="0"/>
                      </a:endParaRPr>
                    </a:p>
                  </a:txBody>
                  <a:tcPr/>
                </a:tc>
                <a:tc>
                  <a:txBody>
                    <a:bodyPr/>
                    <a:lstStyle/>
                    <a:p>
                      <a:pPr>
                        <a:lnSpc>
                          <a:spcPct val="150000"/>
                        </a:lnSpc>
                        <a:spcBef>
                          <a:spcPts val="600"/>
                        </a:spcBef>
                      </a:pPr>
                      <a:r>
                        <a:rPr lang="en-US" sz="1600" dirty="0">
                          <a:effectLst/>
                          <a:latin typeface="Candara" panose="020E0502030303020204" pitchFamily="34" charset="0"/>
                        </a:rPr>
                        <a:t>Osteoporosis Group, Orthopedic Branch, Chinese Medical Association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170083723"/>
                  </a:ext>
                </a:extLst>
              </a:tr>
              <a:tr h="396389">
                <a:tc>
                  <a:txBody>
                    <a:bodyPr/>
                    <a:lstStyle/>
                    <a:p>
                      <a:r>
                        <a:rPr lang="en-AU" sz="1600" dirty="0">
                          <a:latin typeface="Candara" panose="020E0502030303020204" pitchFamily="34" charset="0"/>
                        </a:rPr>
                        <a:t>Hong Kong SAR</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rPr>
                        <a:t>The Osteoporosis Society of Hong Kong</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4194076"/>
                  </a:ext>
                </a:extLst>
              </a:tr>
              <a:tr h="396389">
                <a:tc>
                  <a:txBody>
                    <a:bodyPr/>
                    <a:lstStyle/>
                    <a:p>
                      <a:r>
                        <a:rPr lang="en-AU" sz="1600" dirty="0">
                          <a:latin typeface="Candara" panose="020E0502030303020204" pitchFamily="34" charset="0"/>
                        </a:rPr>
                        <a:t>Chinese Taipei</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nSpc>
                          <a:spcPct val="150000"/>
                        </a:lnSpc>
                        <a:spcBef>
                          <a:spcPts val="600"/>
                        </a:spcBef>
                      </a:pPr>
                      <a:r>
                        <a:rPr lang="en-US" sz="1600" dirty="0">
                          <a:effectLst/>
                          <a:latin typeface="Candara" panose="020E0502030303020204" pitchFamily="34" charset="0"/>
                        </a:rPr>
                        <a:t>Taiwanese Osteoporosis Association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3132860"/>
                  </a:ext>
                </a:extLst>
              </a:tr>
              <a:tr h="396389">
                <a:tc rowSpan="2">
                  <a:txBody>
                    <a:bodyPr/>
                    <a:lstStyle/>
                    <a:p>
                      <a:r>
                        <a:rPr lang="en-AU" sz="1600" dirty="0">
                          <a:latin typeface="Candara" panose="020E0502030303020204" pitchFamily="34" charset="0"/>
                        </a:rPr>
                        <a:t>India</a:t>
                      </a:r>
                    </a:p>
                  </a:txBody>
                  <a:tcPr>
                    <a:lnL w="6350" cap="flat" cmpd="sng" algn="ctr">
                      <a:noFill/>
                      <a:prstDash val="solid"/>
                      <a:miter lim="800000"/>
                    </a:lnL>
                    <a:lnR>
                      <a:noFill/>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rPr>
                        <a:t>Indian Menopause Society</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1896406"/>
                  </a:ext>
                </a:extLst>
              </a:tr>
              <a:tr h="396389">
                <a:tc vMerge="1">
                  <a:txBody>
                    <a:bodyPr/>
                    <a:lstStyle/>
                    <a:p>
                      <a:endParaRPr lang="en-AU" sz="1600" dirty="0">
                        <a:latin typeface="Candara" panose="020E0502030303020204" pitchFamily="34" charset="0"/>
                      </a:endParaRPr>
                    </a:p>
                  </a:txBody>
                  <a:tcPr/>
                </a:tc>
                <a:tc>
                  <a:txBody>
                    <a:bodyPr/>
                    <a:lstStyle/>
                    <a:p>
                      <a:pPr>
                        <a:lnSpc>
                          <a:spcPct val="150000"/>
                        </a:lnSpc>
                        <a:spcBef>
                          <a:spcPts val="600"/>
                        </a:spcBef>
                      </a:pPr>
                      <a:r>
                        <a:rPr lang="en-US" sz="1600" dirty="0">
                          <a:effectLst/>
                          <a:latin typeface="Candara" panose="020E0502030303020204" pitchFamily="34" charset="0"/>
                        </a:rPr>
                        <a:t>Indian Society for Bone and Mineral Research</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111603001"/>
                  </a:ext>
                </a:extLst>
              </a:tr>
              <a:tr h="396390">
                <a:tc>
                  <a:txBody>
                    <a:bodyPr/>
                    <a:lstStyle/>
                    <a:p>
                      <a:pPr>
                        <a:lnSpc>
                          <a:spcPct val="150000"/>
                        </a:lnSpc>
                        <a:spcBef>
                          <a:spcPts val="600"/>
                        </a:spcBef>
                      </a:pPr>
                      <a:r>
                        <a:rPr lang="en-US" sz="1600" dirty="0">
                          <a:effectLst/>
                          <a:latin typeface="Candara" panose="020E0502030303020204" pitchFamily="34" charset="0"/>
                        </a:rPr>
                        <a:t>Indonesia</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nSpc>
                          <a:spcPct val="150000"/>
                        </a:lnSpc>
                        <a:spcBef>
                          <a:spcPts val="600"/>
                        </a:spcBef>
                      </a:pPr>
                      <a:r>
                        <a:rPr lang="en-US" sz="1600" dirty="0">
                          <a:effectLst/>
                          <a:latin typeface="Candara" panose="020E0502030303020204" pitchFamily="34" charset="0"/>
                        </a:rPr>
                        <a:t>Indonesian Osteoporosis Association (</a:t>
                      </a:r>
                      <a:r>
                        <a:rPr lang="en-US" sz="1600" dirty="0" err="1">
                          <a:effectLst/>
                          <a:latin typeface="Candara" panose="020E0502030303020204" pitchFamily="34" charset="0"/>
                        </a:rPr>
                        <a:t>Perhimpunan</a:t>
                      </a:r>
                      <a:r>
                        <a:rPr lang="en-US" sz="1600" dirty="0">
                          <a:effectLst/>
                          <a:latin typeface="Candara" panose="020E0502030303020204" pitchFamily="34" charset="0"/>
                        </a:rPr>
                        <a:t> Osteoporosis Indonesia)</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30918252"/>
                  </a:ext>
                </a:extLst>
              </a:tr>
              <a:tr h="396389">
                <a:tc>
                  <a:txBody>
                    <a:bodyPr/>
                    <a:lstStyle/>
                    <a:p>
                      <a:pPr>
                        <a:lnSpc>
                          <a:spcPct val="150000"/>
                        </a:lnSpc>
                        <a:spcBef>
                          <a:spcPts val="600"/>
                        </a:spcBef>
                      </a:pPr>
                      <a:r>
                        <a:rPr lang="en-US" sz="1600" dirty="0">
                          <a:effectLst/>
                          <a:latin typeface="Candara" panose="020E0502030303020204" pitchFamily="34" charset="0"/>
                        </a:rPr>
                        <a:t>Japan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solidFill>
                        <a:srgbClr val="0063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rPr>
                        <a:t>Japan Osteoporosis Society, The Japanese Society for Bone and Mineral Research &amp; </a:t>
                      </a:r>
                      <a:br>
                        <a:rPr lang="en-US" sz="1600" dirty="0">
                          <a:effectLst/>
                          <a:latin typeface="Candara" panose="020E0502030303020204" pitchFamily="34" charset="0"/>
                        </a:rPr>
                      </a:br>
                      <a:r>
                        <a:rPr lang="en-US" sz="1600" dirty="0">
                          <a:effectLst/>
                          <a:latin typeface="Candara" panose="020E0502030303020204" pitchFamily="34" charset="0"/>
                        </a:rPr>
                        <a:t>Japan Osteoporosis Foundation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solidFill>
                        <a:srgbClr val="0063A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2503169"/>
                  </a:ext>
                </a:extLst>
              </a:tr>
            </a:tbl>
          </a:graphicData>
        </a:graphic>
      </p:graphicFrame>
      <p:sp>
        <p:nvSpPr>
          <p:cNvPr id="6" name="TextBox 5">
            <a:extLst>
              <a:ext uri="{FF2B5EF4-FFF2-40B4-BE49-F238E27FC236}">
                <a16:creationId xmlns:a16="http://schemas.microsoft.com/office/drawing/2014/main" id="{882A4078-764B-FD43-B77F-1011D2CFD098}"/>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66019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461665"/>
          </a:xfrm>
          <a:prstGeom prst="rect">
            <a:avLst/>
          </a:prstGeom>
          <a:noFill/>
        </p:spPr>
        <p:txBody>
          <a:bodyPr wrap="square" rtlCol="0">
            <a:spAutoFit/>
          </a:bodyPr>
          <a:lstStyle/>
          <a:p>
            <a:r>
              <a:rPr lang="en-AU" sz="2400" b="1" dirty="0">
                <a:solidFill>
                  <a:srgbClr val="6BBBAD"/>
                </a:solidFill>
                <a:latin typeface="Candara" panose="020E0502030303020204" pitchFamily="34" charset="0"/>
              </a:rPr>
              <a:t>Osteoporosis  management clinical practice guidelines included in 5IQ analysis (2)</a:t>
            </a:r>
            <a:endParaRPr lang="en-US" sz="24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graphicFrame>
        <p:nvGraphicFramePr>
          <p:cNvPr id="7" name="Table 8">
            <a:extLst>
              <a:ext uri="{FF2B5EF4-FFF2-40B4-BE49-F238E27FC236}">
                <a16:creationId xmlns:a16="http://schemas.microsoft.com/office/drawing/2014/main" id="{EB2F67DB-3FBD-7844-9A4D-C5E29AFE4EBA}"/>
              </a:ext>
            </a:extLst>
          </p:cNvPr>
          <p:cNvGraphicFramePr>
            <a:graphicFrameLocks noGrp="1"/>
          </p:cNvGraphicFramePr>
          <p:nvPr>
            <p:ph sz="quarter" idx="4"/>
            <p:extLst>
              <p:ext uri="{D42A27DB-BD31-4B8C-83A1-F6EECF244321}">
                <p14:modId xmlns:p14="http://schemas.microsoft.com/office/powerpoint/2010/main" val="2380093959"/>
              </p:ext>
            </p:extLst>
          </p:nvPr>
        </p:nvGraphicFramePr>
        <p:xfrm>
          <a:off x="635000" y="1714696"/>
          <a:ext cx="10682288" cy="4000303"/>
        </p:xfrm>
        <a:graphic>
          <a:graphicData uri="http://schemas.openxmlformats.org/drawingml/2006/table">
            <a:tbl>
              <a:tblPr firstRow="1" bandRow="1">
                <a:tableStyleId>{5A111915-BE36-4E01-A7E5-04B1672EAD32}</a:tableStyleId>
              </a:tblPr>
              <a:tblGrid>
                <a:gridCol w="2006600">
                  <a:extLst>
                    <a:ext uri="{9D8B030D-6E8A-4147-A177-3AD203B41FA5}">
                      <a16:colId xmlns:a16="http://schemas.microsoft.com/office/drawing/2014/main" val="826248694"/>
                    </a:ext>
                  </a:extLst>
                </a:gridCol>
                <a:gridCol w="8675688">
                  <a:extLst>
                    <a:ext uri="{9D8B030D-6E8A-4147-A177-3AD203B41FA5}">
                      <a16:colId xmlns:a16="http://schemas.microsoft.com/office/drawing/2014/main" val="3427670047"/>
                    </a:ext>
                  </a:extLst>
                </a:gridCol>
              </a:tblGrid>
              <a:tr h="444478">
                <a:tc>
                  <a:txBody>
                    <a:bodyPr/>
                    <a:lstStyle/>
                    <a:p>
                      <a:r>
                        <a:rPr lang="en-AU" sz="1600" dirty="0">
                          <a:latin typeface="Candara" panose="020E0502030303020204" pitchFamily="34" charset="0"/>
                        </a:rPr>
                        <a:t>Country or region</a:t>
                      </a:r>
                    </a:p>
                  </a:txBody>
                  <a:tcPr>
                    <a:lnB w="6350" cap="flat" cmpd="sng" algn="ctr">
                      <a:noFill/>
                      <a:prstDash val="solid"/>
                      <a:miter lim="800000"/>
                    </a:lnB>
                    <a:solidFill>
                      <a:srgbClr val="0063A6"/>
                    </a:solidFill>
                  </a:tcPr>
                </a:tc>
                <a:tc>
                  <a:txBody>
                    <a:bodyPr/>
                    <a:lstStyle/>
                    <a:p>
                      <a:r>
                        <a:rPr lang="en-AU" sz="1600" dirty="0">
                          <a:latin typeface="Candara" panose="020E0502030303020204" pitchFamily="34" charset="0"/>
                        </a:rPr>
                        <a:t>Organization</a:t>
                      </a:r>
                    </a:p>
                  </a:txBody>
                  <a:tcPr>
                    <a:lnB w="6350" cap="flat" cmpd="sng" algn="ctr">
                      <a:noFill/>
                      <a:prstDash val="solid"/>
                      <a:miter lim="800000"/>
                    </a:lnB>
                    <a:solidFill>
                      <a:srgbClr val="0063A6"/>
                    </a:solidFill>
                  </a:tcPr>
                </a:tc>
                <a:extLst>
                  <a:ext uri="{0D108BD9-81ED-4DB2-BD59-A6C34878D82A}">
                    <a16:rowId xmlns:a16="http://schemas.microsoft.com/office/drawing/2014/main" val="3956991004"/>
                  </a:ext>
                </a:extLst>
              </a:tr>
              <a:tr h="444478">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Malaysia</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Malaysian Osteoporosis Society, Academy of Medicine &amp; Ministry of Health Malaysia</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44416479"/>
                  </a:ext>
                </a:extLst>
              </a:tr>
              <a:tr h="444478">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Myanmar</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Myanmar Society of Endocrinology and Metabolism</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1366715"/>
                  </a:ext>
                </a:extLst>
              </a:tr>
              <a:tr h="444478">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New Zealand</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Osteoporosis New Zealand</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4194076"/>
                  </a:ext>
                </a:extLst>
              </a:tr>
              <a:tr h="444478">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Philippines</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Osteoporosis Society of Philippines Foundation &amp; Philippine Orthopedic Association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3132860"/>
                  </a:ext>
                </a:extLst>
              </a:tr>
              <a:tr h="444478">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Singapore</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Agency for Care Effectiveness, Ministry of Health Singapore</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1896406"/>
                  </a:ext>
                </a:extLst>
              </a:tr>
              <a:tr h="444479">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South Korea</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Korean Society for Bone and Mineral Research</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30918252"/>
                  </a:ext>
                </a:extLst>
              </a:tr>
              <a:tr h="444478">
                <a:tc>
                  <a:txBody>
                    <a:bodyPr/>
                    <a:lstStyle/>
                    <a:p>
                      <a:pPr>
                        <a:lnSpc>
                          <a:spcPct val="150000"/>
                        </a:lnSpc>
                        <a:spcBef>
                          <a:spcPts val="600"/>
                        </a:spcBef>
                      </a:pPr>
                      <a:r>
                        <a:rPr lang="en-US" sz="1600">
                          <a:effectLst/>
                          <a:latin typeface="Candara" panose="020E0502030303020204" pitchFamily="34" charset="0"/>
                          <a:ea typeface="Calibri" panose="020F0502020204030204" pitchFamily="34" charset="0"/>
                          <a:cs typeface="Latha" panose="020B0604020202020204" pitchFamily="34" charset="0"/>
                        </a:rPr>
                        <a:t>Thailand</a:t>
                      </a:r>
                      <a:endParaRPr lang="en-AU" sz="16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Thai Osteoporosis Foundation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4855230"/>
                  </a:ext>
                </a:extLst>
              </a:tr>
              <a:tr h="444478">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Vietnam</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solidFill>
                        <a:srgbClr val="0063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spcBef>
                          <a:spcPts val="600"/>
                        </a:spcBef>
                      </a:pPr>
                      <a:r>
                        <a:rPr lang="en-US" sz="1600" dirty="0">
                          <a:effectLst/>
                          <a:latin typeface="Candara" panose="020E0502030303020204" pitchFamily="34" charset="0"/>
                          <a:ea typeface="Calibri" panose="020F0502020204030204" pitchFamily="34" charset="0"/>
                          <a:cs typeface="Latha" panose="020B0604020202020204" pitchFamily="34" charset="0"/>
                        </a:rPr>
                        <a:t>Vietnam Rheumatology Association</a:t>
                      </a:r>
                      <a:endParaRPr lang="en-AU" sz="16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solidFill>
                        <a:srgbClr val="0063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503169"/>
                  </a:ext>
                </a:extLst>
              </a:tr>
            </a:tbl>
          </a:graphicData>
        </a:graphic>
      </p:graphicFrame>
      <p:sp>
        <p:nvSpPr>
          <p:cNvPr id="6" name="TextBox 5">
            <a:extLst>
              <a:ext uri="{FF2B5EF4-FFF2-40B4-BE49-F238E27FC236}">
                <a16:creationId xmlns:a16="http://schemas.microsoft.com/office/drawing/2014/main" id="{A469A536-B9F0-4E4E-B4E3-977BD01D9EBC}"/>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373381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5IQ analysis results</a:t>
            </a:r>
            <a:endParaRPr lang="en-US" sz="28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16" name="TextBox 15">
            <a:extLst>
              <a:ext uri="{FF2B5EF4-FFF2-40B4-BE49-F238E27FC236}">
                <a16:creationId xmlns:a16="http://schemas.microsoft.com/office/drawing/2014/main" id="{B0FFA5E5-30EB-4DE1-860F-D693BE3ECD56}"/>
              </a:ext>
            </a:extLst>
          </p:cNvPr>
          <p:cNvSpPr txBox="1"/>
          <p:nvPr/>
        </p:nvSpPr>
        <p:spPr>
          <a:xfrm>
            <a:off x="386858" y="1650183"/>
            <a:ext cx="11134583" cy="4801314"/>
          </a:xfrm>
          <a:prstGeom prst="rect">
            <a:avLst/>
          </a:prstGeom>
          <a:noFill/>
        </p:spPr>
        <p:txBody>
          <a:bodyPr wrap="square" rtlCol="0">
            <a:spAutoFit/>
          </a:bodyPr>
          <a:lstStyle/>
          <a:p>
            <a:pPr marL="285750" indent="-285750">
              <a:buClr>
                <a:srgbClr val="6BBBAD"/>
              </a:buClr>
              <a:buFont typeface="Arial" panose="020B0604020202020204" pitchFamily="34" charset="0"/>
              <a:buChar char="•"/>
            </a:pPr>
            <a:r>
              <a:rPr lang="en-US" dirty="0">
                <a:latin typeface="Candara" panose="020E0502030303020204" pitchFamily="34" charset="0"/>
              </a:rPr>
              <a:t>Total 18 guidelines were included (11 in English). Other languages included:</a:t>
            </a:r>
          </a:p>
          <a:p>
            <a:pPr marL="742950" lvl="1" indent="-285750">
              <a:buClr>
                <a:srgbClr val="6BBBAD"/>
              </a:buClr>
              <a:buFont typeface="Arial" panose="020B0604020202020204" pitchFamily="34" charset="0"/>
              <a:buChar char="•"/>
            </a:pPr>
            <a:r>
              <a:rPr lang="en-US" dirty="0">
                <a:latin typeface="Candara" panose="020E0502030303020204" pitchFamily="34" charset="0"/>
              </a:rPr>
              <a:t>Chinese (4 guidelines)</a:t>
            </a:r>
          </a:p>
          <a:p>
            <a:pPr marL="742950" lvl="1" indent="-285750">
              <a:buClr>
                <a:srgbClr val="6BBBAD"/>
              </a:buClr>
              <a:buFont typeface="Arial" panose="020B0604020202020204" pitchFamily="34" charset="0"/>
              <a:buChar char="•"/>
            </a:pPr>
            <a:r>
              <a:rPr lang="en-US" dirty="0">
                <a:latin typeface="Candara" panose="020E0502030303020204" pitchFamily="34" charset="0"/>
              </a:rPr>
              <a:t>Japanese (1 guideline)</a:t>
            </a:r>
          </a:p>
          <a:p>
            <a:pPr marL="742950" lvl="1" indent="-285750">
              <a:buClr>
                <a:srgbClr val="6BBBAD"/>
              </a:buClr>
              <a:buFont typeface="Arial" panose="020B0604020202020204" pitchFamily="34" charset="0"/>
              <a:buChar char="•"/>
            </a:pPr>
            <a:r>
              <a:rPr lang="en-US" dirty="0">
                <a:latin typeface="Candara" panose="020E0502030303020204" pitchFamily="34" charset="0"/>
              </a:rPr>
              <a:t>Korean (1 guideline)</a:t>
            </a:r>
          </a:p>
          <a:p>
            <a:pPr marL="742950" lvl="1" indent="-285750">
              <a:buClr>
                <a:srgbClr val="6BBBAD"/>
              </a:buClr>
              <a:buFont typeface="Arial" panose="020B0604020202020204" pitchFamily="34" charset="0"/>
              <a:buChar char="•"/>
            </a:pPr>
            <a:r>
              <a:rPr lang="en-US" dirty="0">
                <a:latin typeface="Candara" panose="020E0502030303020204" pitchFamily="34" charset="0"/>
              </a:rPr>
              <a:t>Vietnamese (1 guideline)</a:t>
            </a:r>
          </a:p>
          <a:p>
            <a:pPr lvl="1">
              <a:buClr>
                <a:srgbClr val="6BBBAD"/>
              </a:buClr>
            </a:pPr>
            <a:endParaRPr lang="en-US" dirty="0">
              <a:latin typeface="Candara" panose="020E0502030303020204" pitchFamily="34" charset="0"/>
            </a:endParaRPr>
          </a:p>
          <a:p>
            <a:pPr marL="285750" indent="-285750">
              <a:buClr>
                <a:srgbClr val="6BBBAD"/>
              </a:buClr>
              <a:buFont typeface="Arial" panose="020B0604020202020204" pitchFamily="34" charset="0"/>
              <a:buChar char="•"/>
            </a:pPr>
            <a:r>
              <a:rPr lang="en-US" dirty="0">
                <a:solidFill>
                  <a:srgbClr val="3FBEAC"/>
                </a:solidFill>
                <a:latin typeface="Candara" panose="020E0502030303020204" pitchFamily="34" charset="0"/>
              </a:rPr>
              <a:t>Marked heterogeneity</a:t>
            </a:r>
            <a:r>
              <a:rPr lang="en-US" dirty="0">
                <a:latin typeface="Candara" panose="020E0502030303020204" pitchFamily="34" charset="0"/>
              </a:rPr>
              <a:t>, notably in guidance on:</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risk factors</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use of biochemical markers</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self-care information for patients</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indications for osteoporosis treatment</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use of fracture risk assessment tools</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protocols for monitoring treatment. </a:t>
            </a:r>
          </a:p>
          <a:p>
            <a:pPr marL="285750" indent="-285750">
              <a:buClr>
                <a:srgbClr val="6BBBAD"/>
              </a:buClr>
              <a:buFont typeface="Arial" panose="020B0604020202020204" pitchFamily="34" charset="0"/>
              <a:buChar char="•"/>
            </a:pPr>
            <a:endParaRPr lang="en-US" dirty="0">
              <a:latin typeface="Candara" panose="020E0502030303020204" pitchFamily="34" charset="0"/>
            </a:endParaRPr>
          </a:p>
          <a:p>
            <a:pPr marL="285750" indent="-285750">
              <a:buClr>
                <a:srgbClr val="6BBBAD"/>
              </a:buClr>
              <a:buFont typeface="Arial" panose="020B0604020202020204" pitchFamily="34" charset="0"/>
              <a:buChar char="•"/>
            </a:pPr>
            <a:r>
              <a:rPr lang="en-US" dirty="0">
                <a:solidFill>
                  <a:srgbClr val="3FBEAC"/>
                </a:solidFill>
                <a:latin typeface="Candara" panose="020E0502030303020204" pitchFamily="34" charset="0"/>
              </a:rPr>
              <a:t>Minimal guidance </a:t>
            </a:r>
            <a:r>
              <a:rPr lang="en-US" dirty="0">
                <a:latin typeface="Candara" panose="020E0502030303020204" pitchFamily="34" charset="0"/>
              </a:rPr>
              <a:t>on:</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long-term management plans </a:t>
            </a:r>
          </a:p>
          <a:p>
            <a:pPr marL="742950" lvl="1" indent="-285750">
              <a:buClr>
                <a:srgbClr val="6BBBAD"/>
              </a:buClr>
              <a:buFont typeface="Courier New" panose="02070309020205020404" pitchFamily="49" charset="0"/>
              <a:buChar char="o"/>
            </a:pPr>
            <a:r>
              <a:rPr lang="en-US" dirty="0">
                <a:latin typeface="Candara" panose="020E0502030303020204" pitchFamily="34" charset="0"/>
              </a:rPr>
              <a:t>strategies and systems for clinical quality improvement. </a:t>
            </a:r>
            <a:endParaRPr lang="en-US" sz="1400" dirty="0">
              <a:latin typeface="Candara" panose="020E0502030303020204" pitchFamily="34" charset="0"/>
            </a:endParaRPr>
          </a:p>
        </p:txBody>
      </p:sp>
      <p:sp>
        <p:nvSpPr>
          <p:cNvPr id="6" name="TextBox 5">
            <a:extLst>
              <a:ext uri="{FF2B5EF4-FFF2-40B4-BE49-F238E27FC236}">
                <a16:creationId xmlns:a16="http://schemas.microsoft.com/office/drawing/2014/main" id="{2DF77BEE-3F4D-1B40-9800-A16FF51D6DFD}"/>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243132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GB" sz="2800" b="1" dirty="0">
                <a:solidFill>
                  <a:srgbClr val="6BBBAD"/>
                </a:solidFill>
                <a:latin typeface="Candara" panose="020E0502030303020204" pitchFamily="34" charset="0"/>
              </a:rPr>
              <a:t>Consensus process for developing the clinical care standards framework</a:t>
            </a:r>
            <a:endParaRPr lang="en-US" sz="28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16" name="TextBox 15">
            <a:extLst>
              <a:ext uri="{FF2B5EF4-FFF2-40B4-BE49-F238E27FC236}">
                <a16:creationId xmlns:a16="http://schemas.microsoft.com/office/drawing/2014/main" id="{B0FFA5E5-30EB-4DE1-860F-D693BE3ECD56}"/>
              </a:ext>
            </a:extLst>
          </p:cNvPr>
          <p:cNvSpPr txBox="1"/>
          <p:nvPr/>
        </p:nvSpPr>
        <p:spPr>
          <a:xfrm>
            <a:off x="379307" y="1650183"/>
            <a:ext cx="11289789"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ndara" panose="020E0502030303020204" pitchFamily="34" charset="0"/>
              </a:rPr>
              <a:t>The Delphi technique is well suited for consensus-building; it uses a series of questionnaires delivered in multiple iterations to collect data from a panel of participants</a:t>
            </a:r>
          </a:p>
          <a:p>
            <a:pPr marL="285750" indent="-285750">
              <a:buFont typeface="Arial" panose="020B0604020202020204" pitchFamily="34" charset="0"/>
              <a:buChar char="•"/>
            </a:pPr>
            <a:endParaRPr lang="en-GB" sz="1600" dirty="0">
              <a:latin typeface="Candara" panose="020E0502030303020204" pitchFamily="34" charset="0"/>
            </a:endParaRPr>
          </a:p>
          <a:p>
            <a:pPr marL="742950" lvl="1" indent="-285750">
              <a:buFont typeface="Wingdings" panose="05000000000000000000" pitchFamily="2" charset="2"/>
              <a:buChar char="Ø"/>
            </a:pPr>
            <a:endParaRPr lang="en-GB" sz="1600" dirty="0">
              <a:latin typeface="Candara" panose="020E0502030303020204" pitchFamily="34" charset="0"/>
            </a:endParaRPr>
          </a:p>
          <a:p>
            <a:endParaRPr lang="en-US" sz="1600" dirty="0">
              <a:latin typeface="Candara" panose="020E0502030303020204" pitchFamily="34" charset="0"/>
            </a:endParaRPr>
          </a:p>
        </p:txBody>
      </p:sp>
      <p:cxnSp>
        <p:nvCxnSpPr>
          <p:cNvPr id="14" name="Straight Arrow Connector 13">
            <a:extLst>
              <a:ext uri="{FF2B5EF4-FFF2-40B4-BE49-F238E27FC236}">
                <a16:creationId xmlns:a16="http://schemas.microsoft.com/office/drawing/2014/main" id="{E091E3B1-0352-0948-A37E-F39765932A14}"/>
              </a:ext>
            </a:extLst>
          </p:cNvPr>
          <p:cNvCxnSpPr>
            <a:cxnSpLocks/>
          </p:cNvCxnSpPr>
          <p:nvPr/>
        </p:nvCxnSpPr>
        <p:spPr>
          <a:xfrm>
            <a:off x="1760810" y="2727876"/>
            <a:ext cx="1003300" cy="0"/>
          </a:xfrm>
          <a:prstGeom prst="straightConnector1">
            <a:avLst/>
          </a:prstGeom>
          <a:ln w="123825" cap="sq">
            <a:solidFill>
              <a:srgbClr val="3CAE49">
                <a:alpha val="29804"/>
              </a:srgbClr>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1B4D01E-1F11-F249-8EF9-CAD0D6F437AD}"/>
              </a:ext>
            </a:extLst>
          </p:cNvPr>
          <p:cNvSpPr/>
          <p:nvPr/>
        </p:nvSpPr>
        <p:spPr>
          <a:xfrm>
            <a:off x="135498" y="4366112"/>
            <a:ext cx="2492260" cy="2031325"/>
          </a:xfrm>
          <a:prstGeom prst="rect">
            <a:avLst/>
          </a:prstGeom>
        </p:spPr>
        <p:txBody>
          <a:bodyPr wrap="square">
            <a:spAutoFit/>
          </a:bodyPr>
          <a:lstStyle/>
          <a:p>
            <a:r>
              <a:rPr lang="en-GB" sz="1400" b="1" dirty="0">
                <a:latin typeface="Candara" panose="020E0502030303020204" pitchFamily="34" charset="0"/>
              </a:rPr>
              <a:t>32 questions under 3 domains:</a:t>
            </a:r>
          </a:p>
          <a:p>
            <a:pPr marL="285750" indent="-285750">
              <a:buFont typeface="Wingdings" panose="05000000000000000000" pitchFamily="2" charset="2"/>
              <a:buChar char="Ø"/>
            </a:pPr>
            <a:r>
              <a:rPr lang="en-GB" sz="1400" b="1" dirty="0">
                <a:latin typeface="Candara" panose="020E0502030303020204" pitchFamily="34" charset="0"/>
              </a:rPr>
              <a:t>Domain 1: </a:t>
            </a:r>
            <a:r>
              <a:rPr lang="en-GB" sz="1400" dirty="0">
                <a:latin typeface="Candara" panose="020E0502030303020204" pitchFamily="34" charset="0"/>
              </a:rPr>
              <a:t>Notable findings from the 5IQ Comparative analysis of osteoporosis clinical guidelines</a:t>
            </a:r>
          </a:p>
          <a:p>
            <a:pPr marL="285750" indent="-285750">
              <a:buFont typeface="Wingdings" panose="05000000000000000000" pitchFamily="2" charset="2"/>
              <a:buChar char="Ø"/>
            </a:pPr>
            <a:r>
              <a:rPr lang="en-GB" sz="1400" b="1" dirty="0">
                <a:latin typeface="Candara" panose="020E0502030303020204" pitchFamily="34" charset="0"/>
              </a:rPr>
              <a:t>Domain 2: </a:t>
            </a:r>
            <a:r>
              <a:rPr lang="en-GB" sz="1400" dirty="0">
                <a:latin typeface="Candara" panose="020E0502030303020204" pitchFamily="34" charset="0"/>
              </a:rPr>
              <a:t>How should the Framework be structured?</a:t>
            </a:r>
          </a:p>
          <a:p>
            <a:pPr marL="285750" indent="-285750">
              <a:buFont typeface="Wingdings" panose="05000000000000000000" pitchFamily="2" charset="2"/>
              <a:buChar char="Ø"/>
            </a:pPr>
            <a:r>
              <a:rPr lang="en-GB" sz="1400" b="1" dirty="0">
                <a:latin typeface="Candara" panose="020E0502030303020204" pitchFamily="34" charset="0"/>
              </a:rPr>
              <a:t>Domain 3: </a:t>
            </a:r>
            <a:r>
              <a:rPr lang="en-GB" sz="1400" dirty="0">
                <a:latin typeface="Candara" panose="020E0502030303020204" pitchFamily="34" charset="0"/>
              </a:rPr>
              <a:t>What clinical standards are required?</a:t>
            </a:r>
          </a:p>
        </p:txBody>
      </p:sp>
      <p:cxnSp>
        <p:nvCxnSpPr>
          <p:cNvPr id="18" name="Straight Arrow Connector 17">
            <a:extLst>
              <a:ext uri="{FF2B5EF4-FFF2-40B4-BE49-F238E27FC236}">
                <a16:creationId xmlns:a16="http://schemas.microsoft.com/office/drawing/2014/main" id="{445ABD7A-5403-3D4E-9593-0C300154ED4A}"/>
              </a:ext>
            </a:extLst>
          </p:cNvPr>
          <p:cNvCxnSpPr>
            <a:cxnSpLocks/>
          </p:cNvCxnSpPr>
          <p:nvPr/>
        </p:nvCxnSpPr>
        <p:spPr>
          <a:xfrm>
            <a:off x="4142058" y="2727876"/>
            <a:ext cx="1003300" cy="0"/>
          </a:xfrm>
          <a:prstGeom prst="straightConnector1">
            <a:avLst/>
          </a:prstGeom>
          <a:ln w="123825" cap="sq">
            <a:solidFill>
              <a:srgbClr val="3CAE49">
                <a:alpha val="50196"/>
              </a:srgbClr>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5AE5C89-678D-0B4C-9D2E-453550374DD8}"/>
              </a:ext>
            </a:extLst>
          </p:cNvPr>
          <p:cNvCxnSpPr>
            <a:cxnSpLocks/>
          </p:cNvCxnSpPr>
          <p:nvPr/>
        </p:nvCxnSpPr>
        <p:spPr>
          <a:xfrm>
            <a:off x="6445250" y="2727876"/>
            <a:ext cx="1003300" cy="0"/>
          </a:xfrm>
          <a:prstGeom prst="straightConnector1">
            <a:avLst/>
          </a:prstGeom>
          <a:ln w="123825" cap="sq">
            <a:solidFill>
              <a:srgbClr val="3CAE49">
                <a:alpha val="69804"/>
              </a:srgbClr>
            </a:solidFill>
            <a:miter lim="800000"/>
            <a:headEnd type="none"/>
            <a:tailEnd type="arrow"/>
          </a:ln>
        </p:spPr>
        <p:style>
          <a:lnRef idx="1">
            <a:schemeClr val="accent1"/>
          </a:lnRef>
          <a:fillRef idx="0">
            <a:schemeClr val="accent1"/>
          </a:fillRef>
          <a:effectRef idx="0">
            <a:schemeClr val="accent1"/>
          </a:effectRef>
          <a:fontRef idx="minor">
            <a:schemeClr val="tx1"/>
          </a:fontRef>
        </p:style>
      </p:cxnSp>
      <p:pic>
        <p:nvPicPr>
          <p:cNvPr id="23" name="Picture 22" descr="Shape, icon&#10;&#10;Description automatically generated">
            <a:extLst>
              <a:ext uri="{FF2B5EF4-FFF2-40B4-BE49-F238E27FC236}">
                <a16:creationId xmlns:a16="http://schemas.microsoft.com/office/drawing/2014/main" id="{C00C6C11-EA6E-FF45-B0BE-29888E0BFDFC}"/>
              </a:ext>
            </a:extLst>
          </p:cNvPr>
          <p:cNvPicPr>
            <a:picLocks noChangeAspect="1"/>
          </p:cNvPicPr>
          <p:nvPr/>
        </p:nvPicPr>
        <p:blipFill>
          <a:blip r:embed="rId4">
            <a:duotone>
              <a:prstClr val="black"/>
              <a:srgbClr val="3CAE49">
                <a:tint val="45000"/>
                <a:satMod val="400000"/>
              </a:srgbClr>
            </a:duotone>
            <a:alphaModFix am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837473B0-CC2E-450A-ABE3-18F120FF3D39}">
                <a1611:picAttrSrcUrl xmlns:a1611="http://schemas.microsoft.com/office/drawing/2016/11/main" r:id="rId6"/>
              </a:ext>
            </a:extLst>
          </a:blip>
          <a:stretch>
            <a:fillRect/>
          </a:stretch>
        </p:blipFill>
        <p:spPr>
          <a:xfrm>
            <a:off x="5178441" y="2449795"/>
            <a:ext cx="1732546" cy="1732546"/>
          </a:xfrm>
          <a:prstGeom prst="rect">
            <a:avLst/>
          </a:prstGeom>
          <a:ln>
            <a:noFill/>
          </a:ln>
        </p:spPr>
      </p:pic>
      <p:cxnSp>
        <p:nvCxnSpPr>
          <p:cNvPr id="26" name="Straight Arrow Connector 25">
            <a:extLst>
              <a:ext uri="{FF2B5EF4-FFF2-40B4-BE49-F238E27FC236}">
                <a16:creationId xmlns:a16="http://schemas.microsoft.com/office/drawing/2014/main" id="{F9E60A9A-4708-C344-A5FB-9B6555132EAF}"/>
              </a:ext>
            </a:extLst>
          </p:cNvPr>
          <p:cNvCxnSpPr>
            <a:cxnSpLocks/>
          </p:cNvCxnSpPr>
          <p:nvPr/>
        </p:nvCxnSpPr>
        <p:spPr>
          <a:xfrm>
            <a:off x="8778979" y="2727876"/>
            <a:ext cx="1003300" cy="0"/>
          </a:xfrm>
          <a:prstGeom prst="straightConnector1">
            <a:avLst/>
          </a:prstGeom>
          <a:ln w="123825" cap="sq">
            <a:solidFill>
              <a:srgbClr val="3CAE49"/>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A9961E2-CDD9-7C44-B361-2DCAC9E87C48}"/>
              </a:ext>
            </a:extLst>
          </p:cNvPr>
          <p:cNvSpPr/>
          <p:nvPr/>
        </p:nvSpPr>
        <p:spPr>
          <a:xfrm>
            <a:off x="9994900" y="2449795"/>
            <a:ext cx="1244600" cy="1732546"/>
          </a:xfrm>
          <a:prstGeom prst="rect">
            <a:avLst/>
          </a:prstGeom>
          <a:solidFill>
            <a:srgbClr val="3CAE49"/>
          </a:solidFill>
          <a:ln>
            <a:solidFill>
              <a:srgbClr val="3CA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The Framework</a:t>
            </a:r>
          </a:p>
        </p:txBody>
      </p:sp>
      <p:sp>
        <p:nvSpPr>
          <p:cNvPr id="27" name="TextBox 26">
            <a:extLst>
              <a:ext uri="{FF2B5EF4-FFF2-40B4-BE49-F238E27FC236}">
                <a16:creationId xmlns:a16="http://schemas.microsoft.com/office/drawing/2014/main" id="{FD92FF25-BB6E-EC41-9F24-63D0BAC501F9}"/>
              </a:ext>
            </a:extLst>
          </p:cNvPr>
          <p:cNvSpPr txBox="1"/>
          <p:nvPr/>
        </p:nvSpPr>
        <p:spPr>
          <a:xfrm>
            <a:off x="900535" y="3190965"/>
            <a:ext cx="957313" cy="369332"/>
          </a:xfrm>
          <a:prstGeom prst="rect">
            <a:avLst/>
          </a:prstGeom>
          <a:noFill/>
        </p:spPr>
        <p:txBody>
          <a:bodyPr wrap="none" rtlCol="0">
            <a:spAutoFit/>
          </a:bodyPr>
          <a:lstStyle/>
          <a:p>
            <a:pPr algn="ctr"/>
            <a:r>
              <a:rPr lang="en-AU" dirty="0">
                <a:latin typeface="Candara" panose="020E0502030303020204" pitchFamily="34" charset="0"/>
              </a:rPr>
              <a:t>Round 1</a:t>
            </a:r>
          </a:p>
        </p:txBody>
      </p:sp>
      <p:sp>
        <p:nvSpPr>
          <p:cNvPr id="29" name="TextBox 28">
            <a:extLst>
              <a:ext uri="{FF2B5EF4-FFF2-40B4-BE49-F238E27FC236}">
                <a16:creationId xmlns:a16="http://schemas.microsoft.com/office/drawing/2014/main" id="{B889BBB9-1856-FF45-AEB7-EAEB425D0C2F}"/>
              </a:ext>
            </a:extLst>
          </p:cNvPr>
          <p:cNvSpPr txBox="1"/>
          <p:nvPr/>
        </p:nvSpPr>
        <p:spPr>
          <a:xfrm>
            <a:off x="3232078" y="3207962"/>
            <a:ext cx="984565" cy="369332"/>
          </a:xfrm>
          <a:prstGeom prst="rect">
            <a:avLst/>
          </a:prstGeom>
          <a:noFill/>
        </p:spPr>
        <p:txBody>
          <a:bodyPr wrap="none" rtlCol="0">
            <a:spAutoFit/>
          </a:bodyPr>
          <a:lstStyle/>
          <a:p>
            <a:r>
              <a:rPr lang="en-AU" dirty="0">
                <a:latin typeface="Candara" panose="020E0502030303020204" pitchFamily="34" charset="0"/>
              </a:rPr>
              <a:t>Round 2</a:t>
            </a:r>
          </a:p>
        </p:txBody>
      </p:sp>
      <p:sp>
        <p:nvSpPr>
          <p:cNvPr id="30" name="TextBox 29">
            <a:extLst>
              <a:ext uri="{FF2B5EF4-FFF2-40B4-BE49-F238E27FC236}">
                <a16:creationId xmlns:a16="http://schemas.microsoft.com/office/drawing/2014/main" id="{6784612A-562F-B94A-8A61-C8622550CA72}"/>
              </a:ext>
            </a:extLst>
          </p:cNvPr>
          <p:cNvSpPr txBox="1"/>
          <p:nvPr/>
        </p:nvSpPr>
        <p:spPr>
          <a:xfrm>
            <a:off x="5563621" y="3247265"/>
            <a:ext cx="989373" cy="369332"/>
          </a:xfrm>
          <a:prstGeom prst="rect">
            <a:avLst/>
          </a:prstGeom>
          <a:noFill/>
        </p:spPr>
        <p:txBody>
          <a:bodyPr wrap="none" rtlCol="0">
            <a:spAutoFit/>
          </a:bodyPr>
          <a:lstStyle/>
          <a:p>
            <a:r>
              <a:rPr lang="en-AU" dirty="0">
                <a:latin typeface="Candara" panose="020E0502030303020204" pitchFamily="34" charset="0"/>
              </a:rPr>
              <a:t>Round 3</a:t>
            </a:r>
          </a:p>
        </p:txBody>
      </p:sp>
      <p:sp>
        <p:nvSpPr>
          <p:cNvPr id="31" name="TextBox 30">
            <a:extLst>
              <a:ext uri="{FF2B5EF4-FFF2-40B4-BE49-F238E27FC236}">
                <a16:creationId xmlns:a16="http://schemas.microsoft.com/office/drawing/2014/main" id="{41297938-D25A-C74B-9815-CDDA6B901C78}"/>
              </a:ext>
            </a:extLst>
          </p:cNvPr>
          <p:cNvSpPr txBox="1"/>
          <p:nvPr/>
        </p:nvSpPr>
        <p:spPr>
          <a:xfrm>
            <a:off x="7895163" y="3207962"/>
            <a:ext cx="1000595" cy="369332"/>
          </a:xfrm>
          <a:prstGeom prst="rect">
            <a:avLst/>
          </a:prstGeom>
          <a:noFill/>
        </p:spPr>
        <p:txBody>
          <a:bodyPr wrap="none" rtlCol="0">
            <a:spAutoFit/>
          </a:bodyPr>
          <a:lstStyle/>
          <a:p>
            <a:r>
              <a:rPr lang="en-AU" dirty="0">
                <a:latin typeface="Candara" panose="020E0502030303020204" pitchFamily="34" charset="0"/>
              </a:rPr>
              <a:t>Round 4</a:t>
            </a:r>
          </a:p>
        </p:txBody>
      </p:sp>
      <p:sp>
        <p:nvSpPr>
          <p:cNvPr id="32" name="Rectangle 31">
            <a:extLst>
              <a:ext uri="{FF2B5EF4-FFF2-40B4-BE49-F238E27FC236}">
                <a16:creationId xmlns:a16="http://schemas.microsoft.com/office/drawing/2014/main" id="{B95D640B-C679-1845-96B9-1169AAD78679}"/>
              </a:ext>
            </a:extLst>
          </p:cNvPr>
          <p:cNvSpPr/>
          <p:nvPr/>
        </p:nvSpPr>
        <p:spPr>
          <a:xfrm>
            <a:off x="2832428" y="4392497"/>
            <a:ext cx="2492260" cy="1384995"/>
          </a:xfrm>
          <a:prstGeom prst="rect">
            <a:avLst/>
          </a:prstGeom>
        </p:spPr>
        <p:txBody>
          <a:bodyPr wrap="square">
            <a:spAutoFit/>
          </a:bodyPr>
          <a:lstStyle/>
          <a:p>
            <a:r>
              <a:rPr lang="en-GB" sz="1400" b="1" dirty="0">
                <a:latin typeface="Candara" panose="020E0502030303020204" pitchFamily="34" charset="0"/>
              </a:rPr>
              <a:t>16 clinical standards </a:t>
            </a:r>
            <a:r>
              <a:rPr lang="en-GB" sz="1400" b="1" dirty="0">
                <a:solidFill>
                  <a:srgbClr val="3CAE49"/>
                </a:solidFill>
                <a:latin typeface="Candara" panose="020E0502030303020204" pitchFamily="34" charset="0"/>
              </a:rPr>
              <a:t>drafted:</a:t>
            </a:r>
          </a:p>
          <a:p>
            <a:pPr marL="285750" indent="-285750">
              <a:buFont typeface="Wingdings" pitchFamily="2" charset="2"/>
              <a:buChar char="Ø"/>
            </a:pPr>
            <a:r>
              <a:rPr lang="en-GB" sz="1400" dirty="0">
                <a:latin typeface="Candara" panose="020E0502030303020204" pitchFamily="34" charset="0"/>
              </a:rPr>
              <a:t>Levels of agreement</a:t>
            </a:r>
          </a:p>
          <a:p>
            <a:pPr marL="285750" indent="-285750">
              <a:buFont typeface="Wingdings" pitchFamily="2" charset="2"/>
              <a:buChar char="Ø"/>
            </a:pPr>
            <a:r>
              <a:rPr lang="en-GB" sz="1400" dirty="0">
                <a:latin typeface="Candara" panose="020E0502030303020204" pitchFamily="34" charset="0"/>
              </a:rPr>
              <a:t>Consensus if ‘strongly agree’ + ‘agree’ ≥75% </a:t>
            </a:r>
            <a:br>
              <a:rPr lang="en-GB" sz="1400" dirty="0">
                <a:latin typeface="Candara" panose="020E0502030303020204" pitchFamily="34" charset="0"/>
              </a:rPr>
            </a:br>
            <a:r>
              <a:rPr lang="en-GB" sz="1400" dirty="0">
                <a:latin typeface="Candara" panose="020E0502030303020204" pitchFamily="34" charset="0"/>
              </a:rPr>
              <a:t>of respondents</a:t>
            </a:r>
          </a:p>
          <a:p>
            <a:pPr marL="285750" indent="-285750">
              <a:buFont typeface="Wingdings" pitchFamily="2" charset="2"/>
              <a:buChar char="Ø"/>
            </a:pPr>
            <a:endParaRPr lang="en-GB" sz="1400" dirty="0">
              <a:latin typeface="Candara" panose="020E0502030303020204" pitchFamily="34" charset="0"/>
            </a:endParaRPr>
          </a:p>
        </p:txBody>
      </p:sp>
      <p:sp>
        <p:nvSpPr>
          <p:cNvPr id="33" name="Rectangle 32">
            <a:extLst>
              <a:ext uri="{FF2B5EF4-FFF2-40B4-BE49-F238E27FC236}">
                <a16:creationId xmlns:a16="http://schemas.microsoft.com/office/drawing/2014/main" id="{3A9D66FD-227C-384E-B7CC-382E2D65EB5F}"/>
              </a:ext>
            </a:extLst>
          </p:cNvPr>
          <p:cNvSpPr/>
          <p:nvPr/>
        </p:nvSpPr>
        <p:spPr>
          <a:xfrm>
            <a:off x="5129064" y="4392497"/>
            <a:ext cx="2492260" cy="2031325"/>
          </a:xfrm>
          <a:prstGeom prst="rect">
            <a:avLst/>
          </a:prstGeom>
        </p:spPr>
        <p:txBody>
          <a:bodyPr wrap="square">
            <a:spAutoFit/>
          </a:bodyPr>
          <a:lstStyle/>
          <a:p>
            <a:r>
              <a:rPr lang="en-GB" sz="1400" b="1" dirty="0">
                <a:latin typeface="Candara" panose="020E0502030303020204" pitchFamily="34" charset="0"/>
              </a:rPr>
              <a:t>16 clinical standards </a:t>
            </a:r>
            <a:r>
              <a:rPr lang="en-GB" sz="1400" b="1" dirty="0">
                <a:solidFill>
                  <a:srgbClr val="3CAE49"/>
                </a:solidFill>
                <a:latin typeface="Candara" panose="020E0502030303020204" pitchFamily="34" charset="0"/>
              </a:rPr>
              <a:t>refined</a:t>
            </a:r>
            <a:r>
              <a:rPr lang="en-GB" sz="1400" b="1" dirty="0">
                <a:latin typeface="Candara" panose="020E0502030303020204" pitchFamily="34" charset="0"/>
              </a:rPr>
              <a:t>:</a:t>
            </a:r>
          </a:p>
          <a:p>
            <a:pPr marL="285750" indent="-285750">
              <a:buFont typeface="Wingdings" pitchFamily="2" charset="2"/>
              <a:buChar char="Ø"/>
            </a:pPr>
            <a:r>
              <a:rPr lang="en-GB" sz="1400" dirty="0">
                <a:latin typeface="Candara" panose="020E0502030303020204" pitchFamily="34" charset="0"/>
              </a:rPr>
              <a:t>Wording of clinical standards and levels of attainment amended based on Round 2</a:t>
            </a:r>
          </a:p>
          <a:p>
            <a:pPr marL="285750" indent="-285750">
              <a:buFont typeface="Wingdings" pitchFamily="2" charset="2"/>
              <a:buChar char="Ø"/>
            </a:pPr>
            <a:r>
              <a:rPr lang="en-GB" sz="1400" dirty="0">
                <a:latin typeface="Candara" panose="020E0502030303020204" pitchFamily="34" charset="0"/>
              </a:rPr>
              <a:t>Consensus if ‘yes’ response to proposed rewording by ≥75% </a:t>
            </a:r>
            <a:br>
              <a:rPr lang="en-GB" sz="1400" dirty="0">
                <a:latin typeface="Candara" panose="020E0502030303020204" pitchFamily="34" charset="0"/>
              </a:rPr>
            </a:br>
            <a:r>
              <a:rPr lang="en-GB" sz="1400" dirty="0">
                <a:latin typeface="Candara" panose="020E0502030303020204" pitchFamily="34" charset="0"/>
              </a:rPr>
              <a:t>of respondents</a:t>
            </a:r>
          </a:p>
        </p:txBody>
      </p:sp>
      <p:sp>
        <p:nvSpPr>
          <p:cNvPr id="34" name="Rectangle 33">
            <a:extLst>
              <a:ext uri="{FF2B5EF4-FFF2-40B4-BE49-F238E27FC236}">
                <a16:creationId xmlns:a16="http://schemas.microsoft.com/office/drawing/2014/main" id="{E4BCEB70-71DF-2146-BFB0-024EE5E23534}"/>
              </a:ext>
            </a:extLst>
          </p:cNvPr>
          <p:cNvSpPr/>
          <p:nvPr/>
        </p:nvSpPr>
        <p:spPr>
          <a:xfrm>
            <a:off x="7586128" y="4392496"/>
            <a:ext cx="2492260" cy="2462213"/>
          </a:xfrm>
          <a:prstGeom prst="rect">
            <a:avLst/>
          </a:prstGeom>
        </p:spPr>
        <p:txBody>
          <a:bodyPr wrap="square">
            <a:spAutoFit/>
          </a:bodyPr>
          <a:lstStyle/>
          <a:p>
            <a:r>
              <a:rPr lang="en-GB" sz="1400" b="1" dirty="0">
                <a:latin typeface="Candara" panose="020E0502030303020204" pitchFamily="34" charset="0"/>
              </a:rPr>
              <a:t>16 clinical standards </a:t>
            </a:r>
            <a:r>
              <a:rPr lang="en-GB" sz="1400" b="1" dirty="0">
                <a:solidFill>
                  <a:srgbClr val="3CAE49"/>
                </a:solidFill>
                <a:latin typeface="Candara" panose="020E0502030303020204" pitchFamily="34" charset="0"/>
              </a:rPr>
              <a:t>finalised</a:t>
            </a:r>
            <a:r>
              <a:rPr lang="en-GB" sz="1400" b="1" dirty="0">
                <a:latin typeface="Candara" panose="020E0502030303020204" pitchFamily="34" charset="0"/>
              </a:rPr>
              <a:t>:</a:t>
            </a:r>
          </a:p>
          <a:p>
            <a:pPr marL="285750" indent="-285750">
              <a:buFont typeface="Wingdings" pitchFamily="2" charset="2"/>
              <a:buChar char="Ø"/>
            </a:pPr>
            <a:r>
              <a:rPr lang="en-GB" sz="1400" dirty="0">
                <a:latin typeface="Candara" panose="020E0502030303020204" pitchFamily="34" charset="0"/>
              </a:rPr>
              <a:t>Rewording of clinical standards and levels of attainment amended for clarity and precision</a:t>
            </a:r>
          </a:p>
          <a:p>
            <a:pPr marL="285750" indent="-285750">
              <a:buFont typeface="Wingdings" pitchFamily="2" charset="2"/>
              <a:buChar char="Ø"/>
            </a:pPr>
            <a:r>
              <a:rPr lang="en-GB" sz="1400" dirty="0">
                <a:latin typeface="Candara" panose="020E0502030303020204" pitchFamily="34" charset="0"/>
              </a:rPr>
              <a:t>Sent to APCO members who had participated in at least one Delphi round</a:t>
            </a:r>
          </a:p>
          <a:p>
            <a:pPr marL="285750" indent="-285750">
              <a:buFont typeface="Wingdings" pitchFamily="2" charset="2"/>
              <a:buChar char="Ø"/>
            </a:pPr>
            <a:r>
              <a:rPr lang="en-GB" sz="1400" dirty="0">
                <a:latin typeface="Candara" panose="020E0502030303020204" pitchFamily="34" charset="0"/>
              </a:rPr>
              <a:t>Instructed to contact Chairperson if any objections</a:t>
            </a:r>
          </a:p>
        </p:txBody>
      </p:sp>
      <p:pic>
        <p:nvPicPr>
          <p:cNvPr id="35" name="Picture 34" descr="Shape, icon&#10;&#10;Description automatically generated">
            <a:extLst>
              <a:ext uri="{FF2B5EF4-FFF2-40B4-BE49-F238E27FC236}">
                <a16:creationId xmlns:a16="http://schemas.microsoft.com/office/drawing/2014/main" id="{CC99FDB5-2BDA-964C-83E8-7A61F95F8DF8}"/>
              </a:ext>
            </a:extLst>
          </p:cNvPr>
          <p:cNvPicPr>
            <a:picLocks noChangeAspect="1"/>
          </p:cNvPicPr>
          <p:nvPr/>
        </p:nvPicPr>
        <p:blipFill>
          <a:blip r:embed="rId4">
            <a:duotone>
              <a:prstClr val="black"/>
              <a:srgbClr val="3CAE49">
                <a:tint val="45000"/>
                <a:satMod val="400000"/>
              </a:srgbClr>
            </a:duotone>
            <a:alphaModFix/>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837473B0-CC2E-450A-ABE3-18F120FF3D39}">
                <a1611:picAttrSrcUrl xmlns:a1611="http://schemas.microsoft.com/office/drawing/2016/11/main" r:id="rId6"/>
              </a:ext>
            </a:extLst>
          </a:blip>
          <a:stretch>
            <a:fillRect/>
          </a:stretch>
        </p:blipFill>
        <p:spPr>
          <a:xfrm>
            <a:off x="7509984" y="2449795"/>
            <a:ext cx="1732546" cy="1732546"/>
          </a:xfrm>
          <a:prstGeom prst="rect">
            <a:avLst/>
          </a:prstGeom>
          <a:ln>
            <a:noFill/>
          </a:ln>
        </p:spPr>
      </p:pic>
      <p:pic>
        <p:nvPicPr>
          <p:cNvPr id="36" name="Picture 35" descr="Shape, icon&#10;&#10;Description automatically generated">
            <a:extLst>
              <a:ext uri="{FF2B5EF4-FFF2-40B4-BE49-F238E27FC236}">
                <a16:creationId xmlns:a16="http://schemas.microsoft.com/office/drawing/2014/main" id="{293B5FA5-80DB-A143-A23F-F701BB957AEC}"/>
              </a:ext>
            </a:extLst>
          </p:cNvPr>
          <p:cNvPicPr>
            <a:picLocks noChangeAspect="1"/>
          </p:cNvPicPr>
          <p:nvPr/>
        </p:nvPicPr>
        <p:blipFill>
          <a:blip r:embed="rId4">
            <a:duotone>
              <a:prstClr val="black"/>
              <a:srgbClr val="3CAE49">
                <a:tint val="45000"/>
                <a:satMod val="400000"/>
              </a:srgbClr>
            </a:duotone>
            <a:alphaModFix amt="50000"/>
            <a:extLst>
              <a:ext uri="{BEBA8EAE-BF5A-486C-A8C5-ECC9F3942E4B}">
                <a14:imgProps xmlns:a14="http://schemas.microsoft.com/office/drawing/2010/main">
                  <a14:imgLayer r:embed="rId8">
                    <a14:imgEffect>
                      <a14:colorTemperature colorTemp="1500"/>
                    </a14:imgEffect>
                    <a14:imgEffect>
                      <a14:saturation sat="0"/>
                    </a14:imgEffect>
                  </a14:imgLayer>
                </a14:imgProps>
              </a:ext>
              <a:ext uri="{837473B0-CC2E-450A-ABE3-18F120FF3D39}">
                <a1611:picAttrSrcUrl xmlns:a1611="http://schemas.microsoft.com/office/drawing/2016/11/main" r:id="rId6"/>
              </a:ext>
            </a:extLst>
          </a:blip>
          <a:stretch>
            <a:fillRect/>
          </a:stretch>
        </p:blipFill>
        <p:spPr>
          <a:xfrm>
            <a:off x="2851478" y="2465503"/>
            <a:ext cx="1732546" cy="1732546"/>
          </a:xfrm>
          <a:prstGeom prst="rect">
            <a:avLst/>
          </a:prstGeom>
          <a:ln>
            <a:noFill/>
          </a:ln>
        </p:spPr>
      </p:pic>
      <p:pic>
        <p:nvPicPr>
          <p:cNvPr id="37" name="Picture 36" descr="Shape, icon&#10;&#10;Description automatically generated">
            <a:extLst>
              <a:ext uri="{FF2B5EF4-FFF2-40B4-BE49-F238E27FC236}">
                <a16:creationId xmlns:a16="http://schemas.microsoft.com/office/drawing/2014/main" id="{4BDCA299-ED8F-7146-9EE8-482A8C5DAAD0}"/>
              </a:ext>
            </a:extLst>
          </p:cNvPr>
          <p:cNvPicPr>
            <a:picLocks noChangeAspect="1"/>
          </p:cNvPicPr>
          <p:nvPr/>
        </p:nvPicPr>
        <p:blipFill>
          <a:blip r:embed="rId4">
            <a:duotone>
              <a:prstClr val="black"/>
              <a:srgbClr val="3CAE49">
                <a:tint val="45000"/>
                <a:satMod val="400000"/>
              </a:srgbClr>
            </a:duotone>
            <a:alphaModFix amt="30000"/>
            <a:extLst>
              <a:ext uri="{BEBA8EAE-BF5A-486C-A8C5-ECC9F3942E4B}">
                <a14:imgProps xmlns:a14="http://schemas.microsoft.com/office/drawing/2010/main">
                  <a14:imgLayer r:embed="rId9">
                    <a14:imgEffect>
                      <a14:colorTemperature colorTemp="1500"/>
                    </a14:imgEffect>
                    <a14:imgEffect>
                      <a14:saturation sat="0"/>
                    </a14:imgEffect>
                  </a14:imgLayer>
                </a14:imgProps>
              </a:ext>
              <a:ext uri="{837473B0-CC2E-450A-ABE3-18F120FF3D39}">
                <a1611:picAttrSrcUrl xmlns:a1611="http://schemas.microsoft.com/office/drawing/2016/11/main" r:id="rId6"/>
              </a:ext>
            </a:extLst>
          </a:blip>
          <a:stretch>
            <a:fillRect/>
          </a:stretch>
        </p:blipFill>
        <p:spPr>
          <a:xfrm>
            <a:off x="527156" y="2465503"/>
            <a:ext cx="1732546" cy="1732546"/>
          </a:xfrm>
          <a:prstGeom prst="rect">
            <a:avLst/>
          </a:prstGeom>
          <a:ln>
            <a:noFill/>
          </a:ln>
        </p:spPr>
      </p:pic>
      <p:sp>
        <p:nvSpPr>
          <p:cNvPr id="22" name="TextBox 21">
            <a:extLst>
              <a:ext uri="{FF2B5EF4-FFF2-40B4-BE49-F238E27FC236}">
                <a16:creationId xmlns:a16="http://schemas.microsoft.com/office/drawing/2014/main" id="{B4388F36-A39C-564D-9DAD-0609013A6142}"/>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86497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Outcomes of the </a:t>
            </a:r>
            <a:r>
              <a:rPr lang="en-US" sz="2800" b="1" dirty="0">
                <a:solidFill>
                  <a:srgbClr val="6BBBAD"/>
                </a:solidFill>
                <a:latin typeface="Candara" panose="020E0502030303020204" pitchFamily="34" charset="0"/>
              </a:rPr>
              <a:t>Delphi process: Round 1</a:t>
            </a: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graphicFrame>
        <p:nvGraphicFramePr>
          <p:cNvPr id="2" name="Table 2">
            <a:extLst>
              <a:ext uri="{FF2B5EF4-FFF2-40B4-BE49-F238E27FC236}">
                <a16:creationId xmlns:a16="http://schemas.microsoft.com/office/drawing/2014/main" id="{71D08FCB-2778-7044-B3E7-F8117F57130D}"/>
              </a:ext>
            </a:extLst>
          </p:cNvPr>
          <p:cNvGraphicFramePr>
            <a:graphicFrameLocks noGrp="1"/>
          </p:cNvGraphicFramePr>
          <p:nvPr>
            <p:extLst>
              <p:ext uri="{D42A27DB-BD31-4B8C-83A1-F6EECF244321}">
                <p14:modId xmlns:p14="http://schemas.microsoft.com/office/powerpoint/2010/main" val="2827552058"/>
              </p:ext>
            </p:extLst>
          </p:nvPr>
        </p:nvGraphicFramePr>
        <p:xfrm>
          <a:off x="515354" y="2491822"/>
          <a:ext cx="5440946" cy="2328022"/>
        </p:xfrm>
        <a:graphic>
          <a:graphicData uri="http://schemas.openxmlformats.org/drawingml/2006/table">
            <a:tbl>
              <a:tblPr firstRow="1" bandRow="1">
                <a:tableStyleId>{912C8C85-51F0-491E-9774-3900AFEF0FD7}</a:tableStyleId>
              </a:tblPr>
              <a:tblGrid>
                <a:gridCol w="4247146">
                  <a:extLst>
                    <a:ext uri="{9D8B030D-6E8A-4147-A177-3AD203B41FA5}">
                      <a16:colId xmlns:a16="http://schemas.microsoft.com/office/drawing/2014/main" val="2788493069"/>
                    </a:ext>
                  </a:extLst>
                </a:gridCol>
                <a:gridCol w="1193800">
                  <a:extLst>
                    <a:ext uri="{9D8B030D-6E8A-4147-A177-3AD203B41FA5}">
                      <a16:colId xmlns:a16="http://schemas.microsoft.com/office/drawing/2014/main" val="1990706708"/>
                    </a:ext>
                  </a:extLst>
                </a:gridCol>
              </a:tblGrid>
              <a:tr h="288529">
                <a:tc>
                  <a:txBody>
                    <a:bodyPr/>
                    <a:lstStyle/>
                    <a:p>
                      <a:r>
                        <a:rPr lang="en-AU" sz="1400" dirty="0">
                          <a:latin typeface="Candara" panose="020E0502030303020204" pitchFamily="34" charset="0"/>
                        </a:rPr>
                        <a:t>Component</a:t>
                      </a:r>
                    </a:p>
                  </a:txBody>
                  <a:tcPr>
                    <a:solidFill>
                      <a:srgbClr val="3CAE49"/>
                    </a:solidFill>
                  </a:tcPr>
                </a:tc>
                <a:tc>
                  <a:txBody>
                    <a:bodyPr/>
                    <a:lstStyle/>
                    <a:p>
                      <a:pPr algn="ctr"/>
                      <a:r>
                        <a:rPr lang="en-AU" sz="1400" dirty="0">
                          <a:latin typeface="Candara" panose="020E0502030303020204" pitchFamily="34" charset="0"/>
                        </a:rPr>
                        <a:t>Consensus (%)*</a:t>
                      </a:r>
                    </a:p>
                  </a:txBody>
                  <a:tcPr>
                    <a:solidFill>
                      <a:srgbClr val="3CAE49"/>
                    </a:solidFill>
                  </a:tcPr>
                </a:tc>
                <a:extLst>
                  <a:ext uri="{0D108BD9-81ED-4DB2-BD59-A6C34878D82A}">
                    <a16:rowId xmlns:a16="http://schemas.microsoft.com/office/drawing/2014/main" val="1796980407"/>
                  </a:ext>
                </a:extLst>
              </a:tr>
              <a:tr h="288529">
                <a:tc>
                  <a:txBody>
                    <a:bodyPr/>
                    <a:lstStyle/>
                    <a:p>
                      <a:r>
                        <a:rPr lang="en-AU" sz="1400" dirty="0">
                          <a:latin typeface="Candara" panose="020E0502030303020204" pitchFamily="34" charset="0"/>
                        </a:rPr>
                        <a:t>IDENTIFICATION</a:t>
                      </a:r>
                    </a:p>
                  </a:txBody>
                  <a:tcPr>
                    <a:solidFill>
                      <a:schemeClr val="accent6">
                        <a:lumMod val="20000"/>
                        <a:lumOff val="80000"/>
                      </a:schemeClr>
                    </a:solidFill>
                  </a:tcPr>
                </a:tc>
                <a:tc>
                  <a:txBody>
                    <a:bodyPr/>
                    <a:lstStyle/>
                    <a:p>
                      <a:endParaRPr lang="en-AU" sz="1400" dirty="0">
                        <a:latin typeface="Candara" panose="020E0502030303020204" pitchFamily="34" charset="0"/>
                      </a:endParaRPr>
                    </a:p>
                  </a:txBody>
                  <a:tcPr>
                    <a:solidFill>
                      <a:schemeClr val="accent6">
                        <a:lumMod val="20000"/>
                        <a:lumOff val="80000"/>
                      </a:schemeClr>
                    </a:solidFill>
                  </a:tcPr>
                </a:tc>
                <a:extLst>
                  <a:ext uri="{0D108BD9-81ED-4DB2-BD59-A6C34878D82A}">
                    <a16:rowId xmlns:a16="http://schemas.microsoft.com/office/drawing/2014/main" val="2428600930"/>
                  </a:ext>
                </a:extLst>
              </a:tr>
              <a:tr h="288529">
                <a:tc>
                  <a:txBody>
                    <a:bodyPr/>
                    <a:lstStyle/>
                    <a:p>
                      <a:r>
                        <a:rPr lang="en-AU" sz="1400" dirty="0">
                          <a:latin typeface="Candara" panose="020E0502030303020204" pitchFamily="34" charset="0"/>
                        </a:rPr>
                        <a:t>Fragility fracture </a:t>
                      </a:r>
                    </a:p>
                  </a:txBody>
                  <a:tcPr/>
                </a:tc>
                <a:tc>
                  <a:txBody>
                    <a:bodyPr/>
                    <a:lstStyle/>
                    <a:p>
                      <a:pPr algn="ctr"/>
                      <a:r>
                        <a:rPr lang="en-AU" sz="1400" dirty="0">
                          <a:latin typeface="Candara" panose="020E0502030303020204" pitchFamily="34" charset="0"/>
                        </a:rPr>
                        <a:t>Yes (100%)</a:t>
                      </a:r>
                    </a:p>
                  </a:txBody>
                  <a:tcPr/>
                </a:tc>
                <a:extLst>
                  <a:ext uri="{0D108BD9-81ED-4DB2-BD59-A6C34878D82A}">
                    <a16:rowId xmlns:a16="http://schemas.microsoft.com/office/drawing/2014/main" val="3935145556"/>
                  </a:ext>
                </a:extLst>
              </a:tr>
              <a:tr h="288529">
                <a:tc>
                  <a:txBody>
                    <a:bodyPr/>
                    <a:lstStyle/>
                    <a:p>
                      <a:r>
                        <a:rPr lang="en-AU" sz="1400" dirty="0">
                          <a:latin typeface="Candara" panose="020E0502030303020204" pitchFamily="34" charset="0"/>
                        </a:rPr>
                        <a:t>Risk factors for osteoporosis</a:t>
                      </a:r>
                    </a:p>
                  </a:txBody>
                  <a:tcPr/>
                </a:tc>
                <a:tc>
                  <a:txBody>
                    <a:bodyPr/>
                    <a:lstStyle/>
                    <a:p>
                      <a:pPr algn="ctr">
                        <a:lnSpc>
                          <a:spcPct val="150000"/>
                        </a:lnSpc>
                        <a:spcBef>
                          <a:spcPts val="600"/>
                        </a:spcBef>
                      </a:pPr>
                      <a:r>
                        <a:rPr lang="en-US" sz="1400" dirty="0">
                          <a:effectLst/>
                          <a:latin typeface="Candara" panose="020E0502030303020204" pitchFamily="34" charset="0"/>
                        </a:rPr>
                        <a:t>Yes (92%)</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39192024"/>
                  </a:ext>
                </a:extLst>
              </a:tr>
              <a:tr h="288529">
                <a:tc>
                  <a:txBody>
                    <a:bodyPr/>
                    <a:lstStyle/>
                    <a:p>
                      <a:pPr>
                        <a:lnSpc>
                          <a:spcPct val="150000"/>
                        </a:lnSpc>
                        <a:spcBef>
                          <a:spcPts val="600"/>
                        </a:spcBef>
                      </a:pPr>
                      <a:r>
                        <a:rPr lang="en-US" sz="1400" dirty="0">
                          <a:effectLst/>
                          <a:latin typeface="Candara" panose="020E0502030303020204" pitchFamily="34" charset="0"/>
                        </a:rPr>
                        <a:t>Medicines associated with bone loss/fracture risk</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Yes (88%)</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814847931"/>
                  </a:ext>
                </a:extLst>
              </a:tr>
              <a:tr h="288529">
                <a:tc>
                  <a:txBody>
                    <a:bodyPr/>
                    <a:lstStyle/>
                    <a:p>
                      <a:pPr>
                        <a:lnSpc>
                          <a:spcPct val="150000"/>
                        </a:lnSpc>
                        <a:spcBef>
                          <a:spcPts val="600"/>
                        </a:spcBef>
                      </a:pPr>
                      <a:r>
                        <a:rPr lang="en-US" sz="1400" dirty="0">
                          <a:effectLst/>
                          <a:latin typeface="Candara" panose="020E0502030303020204" pitchFamily="34" charset="0"/>
                        </a:rPr>
                        <a:t>Medical conditions associated with bone loss/fracture risk</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Yes (84%)</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4023466505"/>
                  </a:ext>
                </a:extLst>
              </a:tr>
            </a:tbl>
          </a:graphicData>
        </a:graphic>
      </p:graphicFrame>
      <p:sp>
        <p:nvSpPr>
          <p:cNvPr id="3" name="TextBox 2">
            <a:extLst>
              <a:ext uri="{FF2B5EF4-FFF2-40B4-BE49-F238E27FC236}">
                <a16:creationId xmlns:a16="http://schemas.microsoft.com/office/drawing/2014/main" id="{915DCEF9-177A-234C-AD3B-C7C84E867E33}"/>
              </a:ext>
            </a:extLst>
          </p:cNvPr>
          <p:cNvSpPr txBox="1"/>
          <p:nvPr/>
        </p:nvSpPr>
        <p:spPr>
          <a:xfrm>
            <a:off x="515354" y="4823757"/>
            <a:ext cx="3461204" cy="276999"/>
          </a:xfrm>
          <a:prstGeom prst="rect">
            <a:avLst/>
          </a:prstGeom>
          <a:noFill/>
        </p:spPr>
        <p:txBody>
          <a:bodyPr wrap="none" rtlCol="0">
            <a:spAutoFit/>
          </a:bodyPr>
          <a:lstStyle/>
          <a:p>
            <a:r>
              <a:rPr lang="en-AU" sz="1200" dirty="0">
                <a:solidFill>
                  <a:schemeClr val="tx1">
                    <a:lumMod val="50000"/>
                    <a:lumOff val="50000"/>
                  </a:schemeClr>
                </a:solidFill>
                <a:latin typeface="Candara" panose="020E0502030303020204" pitchFamily="34" charset="0"/>
              </a:rPr>
              <a:t>*% rating as extremely or very important (i.e. ≥75%)</a:t>
            </a:r>
          </a:p>
        </p:txBody>
      </p:sp>
      <p:graphicFrame>
        <p:nvGraphicFramePr>
          <p:cNvPr id="10" name="Table 2">
            <a:extLst>
              <a:ext uri="{FF2B5EF4-FFF2-40B4-BE49-F238E27FC236}">
                <a16:creationId xmlns:a16="http://schemas.microsoft.com/office/drawing/2014/main" id="{53028ECD-6E3A-274A-A7C3-B07EAA5C2153}"/>
              </a:ext>
            </a:extLst>
          </p:cNvPr>
          <p:cNvGraphicFramePr>
            <a:graphicFrameLocks noGrp="1"/>
          </p:cNvGraphicFramePr>
          <p:nvPr>
            <p:extLst>
              <p:ext uri="{D42A27DB-BD31-4B8C-83A1-F6EECF244321}">
                <p14:modId xmlns:p14="http://schemas.microsoft.com/office/powerpoint/2010/main" val="3593638107"/>
              </p:ext>
            </p:extLst>
          </p:nvPr>
        </p:nvGraphicFramePr>
        <p:xfrm>
          <a:off x="6215450" y="2491821"/>
          <a:ext cx="5440946" cy="2842663"/>
        </p:xfrm>
        <a:graphic>
          <a:graphicData uri="http://schemas.openxmlformats.org/drawingml/2006/table">
            <a:tbl>
              <a:tblPr firstRow="1" bandRow="1">
                <a:tableStyleId>{912C8C85-51F0-491E-9774-3900AFEF0FD7}</a:tableStyleId>
              </a:tblPr>
              <a:tblGrid>
                <a:gridCol w="4247146">
                  <a:extLst>
                    <a:ext uri="{9D8B030D-6E8A-4147-A177-3AD203B41FA5}">
                      <a16:colId xmlns:a16="http://schemas.microsoft.com/office/drawing/2014/main" val="2788493069"/>
                    </a:ext>
                  </a:extLst>
                </a:gridCol>
                <a:gridCol w="1193800">
                  <a:extLst>
                    <a:ext uri="{9D8B030D-6E8A-4147-A177-3AD203B41FA5}">
                      <a16:colId xmlns:a16="http://schemas.microsoft.com/office/drawing/2014/main" val="1990706708"/>
                    </a:ext>
                  </a:extLst>
                </a:gridCol>
              </a:tblGrid>
              <a:tr h="288529">
                <a:tc>
                  <a:txBody>
                    <a:bodyPr/>
                    <a:lstStyle/>
                    <a:p>
                      <a:r>
                        <a:rPr lang="en-AU" sz="1400" dirty="0">
                          <a:latin typeface="Candara" panose="020E0502030303020204" pitchFamily="34" charset="0"/>
                        </a:rPr>
                        <a:t>Component</a:t>
                      </a:r>
                    </a:p>
                  </a:txBody>
                  <a:tcPr>
                    <a:solidFill>
                      <a:srgbClr val="3CAE49"/>
                    </a:solidFill>
                  </a:tcPr>
                </a:tc>
                <a:tc>
                  <a:txBody>
                    <a:bodyPr/>
                    <a:lstStyle/>
                    <a:p>
                      <a:pPr algn="ctr"/>
                      <a:r>
                        <a:rPr lang="en-AU" sz="1400" dirty="0">
                          <a:latin typeface="Candara" panose="020E0502030303020204" pitchFamily="34" charset="0"/>
                        </a:rPr>
                        <a:t>Consensus (%)*</a:t>
                      </a:r>
                    </a:p>
                  </a:txBody>
                  <a:tcPr>
                    <a:solidFill>
                      <a:srgbClr val="3CAE49"/>
                    </a:solidFill>
                  </a:tcPr>
                </a:tc>
                <a:extLst>
                  <a:ext uri="{0D108BD9-81ED-4DB2-BD59-A6C34878D82A}">
                    <a16:rowId xmlns:a16="http://schemas.microsoft.com/office/drawing/2014/main" val="1796980407"/>
                  </a:ext>
                </a:extLst>
              </a:tr>
              <a:tr h="288529">
                <a:tc>
                  <a:txBody>
                    <a:bodyPr/>
                    <a:lstStyle/>
                    <a:p>
                      <a:r>
                        <a:rPr lang="en-AU" sz="1400" dirty="0">
                          <a:latin typeface="Candara" panose="020E0502030303020204" pitchFamily="34" charset="0"/>
                        </a:rPr>
                        <a:t>INVESTIGATION</a:t>
                      </a:r>
                    </a:p>
                  </a:txBody>
                  <a:tcPr>
                    <a:solidFill>
                      <a:schemeClr val="accent6">
                        <a:lumMod val="20000"/>
                        <a:lumOff val="80000"/>
                      </a:schemeClr>
                    </a:solidFill>
                  </a:tcPr>
                </a:tc>
                <a:tc>
                  <a:txBody>
                    <a:bodyPr/>
                    <a:lstStyle/>
                    <a:p>
                      <a:endParaRPr lang="en-AU" sz="1400" dirty="0">
                        <a:latin typeface="Candara" panose="020E0502030303020204" pitchFamily="34" charset="0"/>
                      </a:endParaRPr>
                    </a:p>
                  </a:txBody>
                  <a:tcPr>
                    <a:solidFill>
                      <a:schemeClr val="accent6">
                        <a:lumMod val="20000"/>
                        <a:lumOff val="80000"/>
                      </a:schemeClr>
                    </a:solidFill>
                  </a:tcPr>
                </a:tc>
                <a:extLst>
                  <a:ext uri="{0D108BD9-81ED-4DB2-BD59-A6C34878D82A}">
                    <a16:rowId xmlns:a16="http://schemas.microsoft.com/office/drawing/2014/main" val="2428600930"/>
                  </a:ext>
                </a:extLst>
              </a:tr>
              <a:tr h="288529">
                <a:tc>
                  <a:txBody>
                    <a:bodyPr/>
                    <a:lstStyle/>
                    <a:p>
                      <a:pPr>
                        <a:lnSpc>
                          <a:spcPct val="150000"/>
                        </a:lnSpc>
                        <a:spcBef>
                          <a:spcPts val="600"/>
                        </a:spcBef>
                      </a:pPr>
                      <a:r>
                        <a:rPr lang="en-US" sz="1400" dirty="0">
                          <a:effectLst/>
                          <a:latin typeface="Candara" panose="020E0502030303020204" pitchFamily="34" charset="0"/>
                        </a:rPr>
                        <a:t>Biochemistry</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No</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935145556"/>
                  </a:ext>
                </a:extLst>
              </a:tr>
              <a:tr h="288529">
                <a:tc>
                  <a:txBody>
                    <a:bodyPr/>
                    <a:lstStyle/>
                    <a:p>
                      <a:pPr>
                        <a:lnSpc>
                          <a:spcPct val="150000"/>
                        </a:lnSpc>
                        <a:spcBef>
                          <a:spcPts val="600"/>
                        </a:spcBef>
                      </a:pPr>
                      <a:r>
                        <a:rPr lang="en-US" sz="1400" dirty="0">
                          <a:effectLst/>
                          <a:latin typeface="Candara" panose="020E0502030303020204" pitchFamily="34" charset="0"/>
                        </a:rPr>
                        <a:t>BMD testing</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No</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39192024"/>
                  </a:ext>
                </a:extLst>
              </a:tr>
              <a:tr h="288529">
                <a:tc>
                  <a:txBody>
                    <a:bodyPr/>
                    <a:lstStyle/>
                    <a:p>
                      <a:pPr>
                        <a:lnSpc>
                          <a:spcPct val="150000"/>
                        </a:lnSpc>
                        <a:spcBef>
                          <a:spcPts val="600"/>
                        </a:spcBef>
                      </a:pPr>
                      <a:r>
                        <a:rPr lang="en-US" sz="1400" dirty="0">
                          <a:effectLst/>
                          <a:latin typeface="Candara" panose="020E0502030303020204" pitchFamily="34" charset="0"/>
                        </a:rPr>
                        <a:t>Risk assessment tools</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Yes (84%)</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814847931"/>
                  </a:ext>
                </a:extLst>
              </a:tr>
              <a:tr h="288529">
                <a:tc>
                  <a:txBody>
                    <a:bodyPr/>
                    <a:lstStyle/>
                    <a:p>
                      <a:pPr>
                        <a:lnSpc>
                          <a:spcPct val="150000"/>
                        </a:lnSpc>
                        <a:spcBef>
                          <a:spcPts val="600"/>
                        </a:spcBef>
                      </a:pPr>
                      <a:r>
                        <a:rPr lang="en-US" sz="1400" dirty="0">
                          <a:effectLst/>
                          <a:latin typeface="Candara" panose="020E0502030303020204" pitchFamily="34" charset="0"/>
                        </a:rPr>
                        <a:t>Vertebral fracture assessment</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Yes (79%)</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4023466505"/>
                  </a:ext>
                </a:extLst>
              </a:tr>
              <a:tr h="288529">
                <a:tc>
                  <a:txBody>
                    <a:bodyPr/>
                    <a:lstStyle/>
                    <a:p>
                      <a:pPr>
                        <a:lnSpc>
                          <a:spcPct val="150000"/>
                        </a:lnSpc>
                        <a:spcBef>
                          <a:spcPts val="600"/>
                        </a:spcBef>
                      </a:pPr>
                      <a:r>
                        <a:rPr lang="en-US" sz="1400">
                          <a:effectLst/>
                          <a:latin typeface="Candara" panose="020E0502030303020204" pitchFamily="34" charset="0"/>
                        </a:rPr>
                        <a:t>Falls risk assessment</a:t>
                      </a:r>
                      <a:endParaRPr lang="en-AU" sz="14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Yes (88%)</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776018598"/>
                  </a:ext>
                </a:extLst>
              </a:tr>
              <a:tr h="288529">
                <a:tc>
                  <a:txBody>
                    <a:bodyPr/>
                    <a:lstStyle/>
                    <a:p>
                      <a:pPr>
                        <a:lnSpc>
                          <a:spcPct val="150000"/>
                        </a:lnSpc>
                        <a:spcBef>
                          <a:spcPts val="600"/>
                        </a:spcBef>
                      </a:pPr>
                      <a:r>
                        <a:rPr lang="en-US" sz="1400" dirty="0">
                          <a:effectLst/>
                          <a:latin typeface="Candara" panose="020E0502030303020204" pitchFamily="34" charset="0"/>
                        </a:rPr>
                        <a:t>Specialist referral</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No</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188540176"/>
                  </a:ext>
                </a:extLst>
              </a:tr>
              <a:tr h="288529">
                <a:tc>
                  <a:txBody>
                    <a:bodyPr/>
                    <a:lstStyle/>
                    <a:p>
                      <a:pPr>
                        <a:lnSpc>
                          <a:spcPct val="150000"/>
                        </a:lnSpc>
                        <a:spcBef>
                          <a:spcPts val="600"/>
                        </a:spcBef>
                      </a:pPr>
                      <a:r>
                        <a:rPr lang="en-US" sz="1400" dirty="0">
                          <a:effectLst/>
                          <a:latin typeface="Candara" panose="020E0502030303020204" pitchFamily="34" charset="0"/>
                        </a:rPr>
                        <a:t>Information for patients</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Yes (84%)</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571825542"/>
                  </a:ext>
                </a:extLst>
              </a:tr>
            </a:tbl>
          </a:graphicData>
        </a:graphic>
      </p:graphicFrame>
      <p:sp>
        <p:nvSpPr>
          <p:cNvPr id="12" name="TextBox 11">
            <a:extLst>
              <a:ext uri="{FF2B5EF4-FFF2-40B4-BE49-F238E27FC236}">
                <a16:creationId xmlns:a16="http://schemas.microsoft.com/office/drawing/2014/main" id="{C23BA4FC-37EB-664F-8B05-FDCACC42E450}"/>
              </a:ext>
            </a:extLst>
          </p:cNvPr>
          <p:cNvSpPr txBox="1"/>
          <p:nvPr/>
        </p:nvSpPr>
        <p:spPr>
          <a:xfrm>
            <a:off x="379307" y="1650183"/>
            <a:ext cx="11289789"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ndara" panose="020E0502030303020204" pitchFamily="34" charset="0"/>
              </a:rPr>
              <a:t>29 out of 38 APCO members participated in one or more rounds of the Delphi process</a:t>
            </a:r>
          </a:p>
          <a:p>
            <a:pPr marL="285750" indent="-285750">
              <a:buFont typeface="Arial" panose="020B0604020202020204" pitchFamily="34" charset="0"/>
              <a:buChar char="•"/>
            </a:pPr>
            <a:endParaRPr lang="en-GB" sz="1600" dirty="0">
              <a:latin typeface="Candara" panose="020E0502030303020204" pitchFamily="34" charset="0"/>
            </a:endParaRPr>
          </a:p>
        </p:txBody>
      </p:sp>
      <p:sp>
        <p:nvSpPr>
          <p:cNvPr id="13" name="TextBox 12">
            <a:extLst>
              <a:ext uri="{FF2B5EF4-FFF2-40B4-BE49-F238E27FC236}">
                <a16:creationId xmlns:a16="http://schemas.microsoft.com/office/drawing/2014/main" id="{B46D8E74-7B2D-FA4F-A6CA-09ADC55FCC34}"/>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11876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Outcomes of the </a:t>
            </a:r>
            <a:r>
              <a:rPr lang="en-US" sz="2800" b="1" dirty="0">
                <a:solidFill>
                  <a:srgbClr val="6BBBAD"/>
                </a:solidFill>
                <a:latin typeface="Candara" panose="020E0502030303020204" pitchFamily="34" charset="0"/>
              </a:rPr>
              <a:t>Delphi process: Round 1</a:t>
            </a: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graphicFrame>
        <p:nvGraphicFramePr>
          <p:cNvPr id="2" name="Table 2">
            <a:extLst>
              <a:ext uri="{FF2B5EF4-FFF2-40B4-BE49-F238E27FC236}">
                <a16:creationId xmlns:a16="http://schemas.microsoft.com/office/drawing/2014/main" id="{71D08FCB-2778-7044-B3E7-F8117F57130D}"/>
              </a:ext>
            </a:extLst>
          </p:cNvPr>
          <p:cNvGraphicFramePr>
            <a:graphicFrameLocks noGrp="1"/>
          </p:cNvGraphicFramePr>
          <p:nvPr>
            <p:extLst>
              <p:ext uri="{D42A27DB-BD31-4B8C-83A1-F6EECF244321}">
                <p14:modId xmlns:p14="http://schemas.microsoft.com/office/powerpoint/2010/main" val="3393173349"/>
              </p:ext>
            </p:extLst>
          </p:nvPr>
        </p:nvGraphicFramePr>
        <p:xfrm>
          <a:off x="515354" y="1755222"/>
          <a:ext cx="5440946" cy="4667967"/>
        </p:xfrm>
        <a:graphic>
          <a:graphicData uri="http://schemas.openxmlformats.org/drawingml/2006/table">
            <a:tbl>
              <a:tblPr firstRow="1" bandRow="1">
                <a:tableStyleId>{912C8C85-51F0-491E-9774-3900AFEF0FD7}</a:tableStyleId>
              </a:tblPr>
              <a:tblGrid>
                <a:gridCol w="4247146">
                  <a:extLst>
                    <a:ext uri="{9D8B030D-6E8A-4147-A177-3AD203B41FA5}">
                      <a16:colId xmlns:a16="http://schemas.microsoft.com/office/drawing/2014/main" val="2788493069"/>
                    </a:ext>
                  </a:extLst>
                </a:gridCol>
                <a:gridCol w="1193800">
                  <a:extLst>
                    <a:ext uri="{9D8B030D-6E8A-4147-A177-3AD203B41FA5}">
                      <a16:colId xmlns:a16="http://schemas.microsoft.com/office/drawing/2014/main" val="1990706708"/>
                    </a:ext>
                  </a:extLst>
                </a:gridCol>
              </a:tblGrid>
              <a:tr h="288529">
                <a:tc>
                  <a:txBody>
                    <a:bodyPr/>
                    <a:lstStyle/>
                    <a:p>
                      <a:r>
                        <a:rPr lang="en-AU" sz="1400" dirty="0">
                          <a:latin typeface="Candara" panose="020E0502030303020204" pitchFamily="34" charset="0"/>
                        </a:rPr>
                        <a:t>Component</a:t>
                      </a:r>
                    </a:p>
                  </a:txBody>
                  <a:tcPr>
                    <a:solidFill>
                      <a:srgbClr val="3CAE49"/>
                    </a:solidFill>
                  </a:tcPr>
                </a:tc>
                <a:tc>
                  <a:txBody>
                    <a:bodyPr/>
                    <a:lstStyle/>
                    <a:p>
                      <a:pPr algn="ctr"/>
                      <a:r>
                        <a:rPr lang="en-AU" sz="1400" dirty="0">
                          <a:latin typeface="Candara" panose="020E0502030303020204" pitchFamily="34" charset="0"/>
                        </a:rPr>
                        <a:t>Consensus (%)*</a:t>
                      </a:r>
                    </a:p>
                  </a:txBody>
                  <a:tcPr>
                    <a:solidFill>
                      <a:srgbClr val="3CAE49"/>
                    </a:solidFill>
                  </a:tcPr>
                </a:tc>
                <a:extLst>
                  <a:ext uri="{0D108BD9-81ED-4DB2-BD59-A6C34878D82A}">
                    <a16:rowId xmlns:a16="http://schemas.microsoft.com/office/drawing/2014/main" val="1796980407"/>
                  </a:ext>
                </a:extLst>
              </a:tr>
              <a:tr h="288529">
                <a:tc gridSpan="2">
                  <a:txBody>
                    <a:bodyPr/>
                    <a:lstStyle/>
                    <a:p>
                      <a:r>
                        <a:rPr lang="en-AU" sz="1400" dirty="0">
                          <a:latin typeface="Candara" panose="020E0502030303020204" pitchFamily="34" charset="0"/>
                        </a:rPr>
                        <a:t>INTERVENTION (Indications for initiating osteoporosis treatment)</a:t>
                      </a:r>
                    </a:p>
                  </a:txBody>
                  <a:tcPr>
                    <a:solidFill>
                      <a:schemeClr val="accent6">
                        <a:lumMod val="20000"/>
                        <a:lumOff val="80000"/>
                      </a:schemeClr>
                    </a:solidFill>
                  </a:tcPr>
                </a:tc>
                <a:tc hMerge="1">
                  <a:txBody>
                    <a:bodyPr/>
                    <a:lstStyle/>
                    <a:p>
                      <a:endParaRPr lang="en-AU" sz="1400" dirty="0">
                        <a:latin typeface="Candara" panose="020E0502030303020204" pitchFamily="34" charset="0"/>
                      </a:endParaRPr>
                    </a:p>
                  </a:txBody>
                  <a:tcPr>
                    <a:solidFill>
                      <a:schemeClr val="accent6">
                        <a:lumMod val="20000"/>
                        <a:lumOff val="80000"/>
                      </a:schemeClr>
                    </a:solidFill>
                  </a:tcPr>
                </a:tc>
                <a:extLst>
                  <a:ext uri="{0D108BD9-81ED-4DB2-BD59-A6C34878D82A}">
                    <a16:rowId xmlns:a16="http://schemas.microsoft.com/office/drawing/2014/main" val="2428600930"/>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Hip fracture</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a:effectLst/>
                          <a:latin typeface="Candara" panose="020E0502030303020204" pitchFamily="34" charset="0"/>
                          <a:ea typeface="Calibri" panose="020F0502020204030204" pitchFamily="34" charset="0"/>
                          <a:cs typeface="Latha" panose="020B0604020202020204" pitchFamily="34" charset="0"/>
                        </a:rPr>
                        <a:t>Yes (96%)</a:t>
                      </a:r>
                      <a:endParaRPr lang="en-AU" sz="14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935145556"/>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Vertebral fracture</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a:effectLst/>
                          <a:latin typeface="Candara" panose="020E0502030303020204" pitchFamily="34" charset="0"/>
                          <a:ea typeface="Calibri" panose="020F0502020204030204" pitchFamily="34" charset="0"/>
                          <a:cs typeface="Latha" panose="020B0604020202020204" pitchFamily="34" charset="0"/>
                        </a:rPr>
                        <a:t>Yes (96%)</a:t>
                      </a:r>
                      <a:endParaRPr lang="en-AU" sz="14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39192024"/>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Non-hip non-vertebral fracture</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Yes (80%)</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814847931"/>
                  </a:ext>
                </a:extLst>
              </a:tr>
              <a:tr h="288529">
                <a:tc>
                  <a:txBody>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BMD T-score ≤ –2.5 SD</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Osteopenia + FRAX</a:t>
                      </a:r>
                      <a:r>
                        <a:rPr lang="en-US" sz="1400" baseline="30000" dirty="0">
                          <a:effectLst/>
                          <a:latin typeface="Candara" panose="020E0502030303020204" pitchFamily="34" charset="0"/>
                          <a:ea typeface="Calibri" panose="020F0502020204030204" pitchFamily="34" charset="0"/>
                          <a:cs typeface="Latha" panose="020B0604020202020204" pitchFamily="34" charset="0"/>
                        </a:rPr>
                        <a:t>®</a:t>
                      </a:r>
                      <a:r>
                        <a:rPr lang="en-US" sz="1400" dirty="0">
                          <a:effectLst/>
                          <a:latin typeface="Candara" panose="020E0502030303020204" pitchFamily="34" charset="0"/>
                          <a:ea typeface="Calibri" panose="020F0502020204030204" pitchFamily="34" charset="0"/>
                          <a:cs typeface="Latha" panose="020B0604020202020204" pitchFamily="34" charset="0"/>
                        </a:rPr>
                        <a:t> ≥ 3% hip or ≥20% MOF</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 Osteopenia + RFs or eligible by OSTA or SCORE</a:t>
                      </a:r>
                      <a:r>
                        <a:rPr lang="en-AU" sz="1400" dirty="0">
                          <a:effectLst/>
                          <a:latin typeface="Candara" panose="020E0502030303020204" pitchFamily="34" charset="0"/>
                          <a:ea typeface="Calibri" panose="020F0502020204030204" pitchFamily="34" charset="0"/>
                          <a:cs typeface="Latha" panose="020B0604020202020204" pitchFamily="34" charset="0"/>
                        </a:rPr>
                        <a: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Osteopenia + ≥ 10 years post menopause</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FRAX</a:t>
                      </a:r>
                      <a:r>
                        <a:rPr lang="en-US" sz="1400" baseline="30000" dirty="0">
                          <a:effectLst/>
                          <a:latin typeface="Candara" panose="020E0502030303020204" pitchFamily="34" charset="0"/>
                          <a:ea typeface="Calibri" panose="020F0502020204030204" pitchFamily="34" charset="0"/>
                          <a:cs typeface="Latha" panose="020B0604020202020204" pitchFamily="34" charset="0"/>
                        </a:rPr>
                        <a:t>®</a:t>
                      </a:r>
                      <a:r>
                        <a:rPr lang="en-US" sz="1400" dirty="0">
                          <a:effectLst/>
                          <a:latin typeface="Candara" panose="020E0502030303020204" pitchFamily="34" charset="0"/>
                          <a:ea typeface="Calibri" panose="020F0502020204030204" pitchFamily="34" charset="0"/>
                          <a:cs typeface="Latha" panose="020B0604020202020204" pitchFamily="34" charset="0"/>
                        </a:rPr>
                        <a:t> or </a:t>
                      </a:r>
                      <a:r>
                        <a:rPr lang="en-US" sz="1400" dirty="0" err="1">
                          <a:effectLst/>
                          <a:latin typeface="Candara" panose="020E0502030303020204" pitchFamily="34" charset="0"/>
                          <a:ea typeface="Calibri" panose="020F0502020204030204" pitchFamily="34" charset="0"/>
                          <a:cs typeface="Latha" panose="020B0604020202020204" pitchFamily="34" charset="0"/>
                        </a:rPr>
                        <a:t>Garvan</a:t>
                      </a:r>
                      <a:r>
                        <a:rPr lang="en-US" sz="1400" dirty="0">
                          <a:effectLst/>
                          <a:latin typeface="Candara" panose="020E0502030303020204" pitchFamily="34" charset="0"/>
                          <a:ea typeface="Calibri" panose="020F0502020204030204" pitchFamily="34" charset="0"/>
                          <a:cs typeface="Latha" panose="020B0604020202020204" pitchFamily="34" charset="0"/>
                        </a:rPr>
                        <a:t> ≥ 3% hip or ≥20% MOF</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Eligible by OSTA, MORES or SCORE</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QCT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Height loss &gt;4 cm</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Androgen deprivation therapy</a:t>
                      </a:r>
                      <a:endParaRPr lang="en-AU" sz="1400" dirty="0">
                        <a:effectLst/>
                        <a:latin typeface="Candara" panose="020E0502030303020204" pitchFamily="34" charset="0"/>
                        <a:ea typeface="Calibri" panose="020F0502020204030204" pitchFamily="34" charset="0"/>
                        <a:cs typeface="Latha"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Aromatase inhibitor treatment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Glucocorticoid treatment</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Country-specific thresholds</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rPr>
                        <a:t>No</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4023466505"/>
                  </a:ext>
                </a:extLst>
              </a:tr>
            </a:tbl>
          </a:graphicData>
        </a:graphic>
      </p:graphicFrame>
      <p:sp>
        <p:nvSpPr>
          <p:cNvPr id="3" name="TextBox 2">
            <a:extLst>
              <a:ext uri="{FF2B5EF4-FFF2-40B4-BE49-F238E27FC236}">
                <a16:creationId xmlns:a16="http://schemas.microsoft.com/office/drawing/2014/main" id="{915DCEF9-177A-234C-AD3B-C7C84E867E33}"/>
              </a:ext>
            </a:extLst>
          </p:cNvPr>
          <p:cNvSpPr txBox="1"/>
          <p:nvPr/>
        </p:nvSpPr>
        <p:spPr>
          <a:xfrm>
            <a:off x="6095999" y="5869191"/>
            <a:ext cx="5440946" cy="553998"/>
          </a:xfrm>
          <a:prstGeom prst="rect">
            <a:avLst/>
          </a:prstGeom>
          <a:noFill/>
        </p:spPr>
        <p:txBody>
          <a:bodyPr wrap="square" rtlCol="0">
            <a:spAutoFit/>
          </a:bodyPr>
          <a:lstStyle/>
          <a:p>
            <a:r>
              <a:rPr lang="en-US" sz="1000" dirty="0">
                <a:solidFill>
                  <a:schemeClr val="tx1">
                    <a:lumMod val="50000"/>
                    <a:lumOff val="50000"/>
                  </a:schemeClr>
                </a:solidFill>
                <a:latin typeface="Candara" panose="020E0502030303020204" pitchFamily="34" charset="0"/>
              </a:rPr>
              <a:t>BMD: bone mineral density; MORES: Male Osteoporosis Risk Estimation Score; OSTA: Self-Assessment Tool for Asians; SCORE: Simple Calculated Osteoporosis Risk Estimation; QCT: quantitative computed tomography</a:t>
            </a:r>
            <a:endParaRPr lang="en-AU" sz="1000" dirty="0">
              <a:solidFill>
                <a:schemeClr val="tx1">
                  <a:lumMod val="50000"/>
                  <a:lumOff val="50000"/>
                </a:schemeClr>
              </a:solidFill>
              <a:latin typeface="Candara" panose="020E0502030303020204" pitchFamily="34" charset="0"/>
            </a:endParaRPr>
          </a:p>
        </p:txBody>
      </p:sp>
      <p:graphicFrame>
        <p:nvGraphicFramePr>
          <p:cNvPr id="10" name="Table 2">
            <a:extLst>
              <a:ext uri="{FF2B5EF4-FFF2-40B4-BE49-F238E27FC236}">
                <a16:creationId xmlns:a16="http://schemas.microsoft.com/office/drawing/2014/main" id="{53028ECD-6E3A-274A-A7C3-B07EAA5C2153}"/>
              </a:ext>
            </a:extLst>
          </p:cNvPr>
          <p:cNvGraphicFramePr>
            <a:graphicFrameLocks noGrp="1"/>
          </p:cNvGraphicFramePr>
          <p:nvPr>
            <p:extLst>
              <p:ext uri="{D42A27DB-BD31-4B8C-83A1-F6EECF244321}">
                <p14:modId xmlns:p14="http://schemas.microsoft.com/office/powerpoint/2010/main" val="3355969742"/>
              </p:ext>
            </p:extLst>
          </p:nvPr>
        </p:nvGraphicFramePr>
        <p:xfrm>
          <a:off x="6215450" y="1755221"/>
          <a:ext cx="5440946" cy="3996779"/>
        </p:xfrm>
        <a:graphic>
          <a:graphicData uri="http://schemas.openxmlformats.org/drawingml/2006/table">
            <a:tbl>
              <a:tblPr firstRow="1" bandRow="1">
                <a:tableStyleId>{912C8C85-51F0-491E-9774-3900AFEF0FD7}</a:tableStyleId>
              </a:tblPr>
              <a:tblGrid>
                <a:gridCol w="4247146">
                  <a:extLst>
                    <a:ext uri="{9D8B030D-6E8A-4147-A177-3AD203B41FA5}">
                      <a16:colId xmlns:a16="http://schemas.microsoft.com/office/drawing/2014/main" val="2788493069"/>
                    </a:ext>
                  </a:extLst>
                </a:gridCol>
                <a:gridCol w="1193800">
                  <a:extLst>
                    <a:ext uri="{9D8B030D-6E8A-4147-A177-3AD203B41FA5}">
                      <a16:colId xmlns:a16="http://schemas.microsoft.com/office/drawing/2014/main" val="1990706708"/>
                    </a:ext>
                  </a:extLst>
                </a:gridCol>
              </a:tblGrid>
              <a:tr h="288529">
                <a:tc>
                  <a:txBody>
                    <a:bodyPr/>
                    <a:lstStyle/>
                    <a:p>
                      <a:r>
                        <a:rPr lang="en-AU" sz="1400" dirty="0">
                          <a:latin typeface="Candara" panose="020E0502030303020204" pitchFamily="34" charset="0"/>
                        </a:rPr>
                        <a:t>Component</a:t>
                      </a:r>
                    </a:p>
                  </a:txBody>
                  <a:tcPr>
                    <a:solidFill>
                      <a:srgbClr val="3CAE49"/>
                    </a:solidFill>
                  </a:tcPr>
                </a:tc>
                <a:tc>
                  <a:txBody>
                    <a:bodyPr/>
                    <a:lstStyle/>
                    <a:p>
                      <a:pPr algn="ctr"/>
                      <a:r>
                        <a:rPr lang="en-AU" sz="1400" dirty="0">
                          <a:latin typeface="Candara" panose="020E0502030303020204" pitchFamily="34" charset="0"/>
                        </a:rPr>
                        <a:t>Consensus (%)*</a:t>
                      </a:r>
                    </a:p>
                  </a:txBody>
                  <a:tcPr>
                    <a:solidFill>
                      <a:srgbClr val="3CAE49"/>
                    </a:solidFill>
                  </a:tcPr>
                </a:tc>
                <a:extLst>
                  <a:ext uri="{0D108BD9-81ED-4DB2-BD59-A6C34878D82A}">
                    <a16:rowId xmlns:a16="http://schemas.microsoft.com/office/drawing/2014/main" val="1796980407"/>
                  </a:ext>
                </a:extLst>
              </a:tr>
              <a:tr h="288529">
                <a:tc>
                  <a:txBody>
                    <a:bodyPr/>
                    <a:lstStyle/>
                    <a:p>
                      <a:r>
                        <a:rPr lang="en-AU" sz="1400" dirty="0">
                          <a:latin typeface="Candara" panose="020E0502030303020204" pitchFamily="34" charset="0"/>
                        </a:rPr>
                        <a:t>INTERVENTION </a:t>
                      </a:r>
                    </a:p>
                  </a:txBody>
                  <a:tcPr>
                    <a:solidFill>
                      <a:schemeClr val="accent6">
                        <a:lumMod val="20000"/>
                        <a:lumOff val="80000"/>
                      </a:schemeClr>
                    </a:solidFill>
                  </a:tcPr>
                </a:tc>
                <a:tc>
                  <a:txBody>
                    <a:bodyPr/>
                    <a:lstStyle/>
                    <a:p>
                      <a:endParaRPr lang="en-AU" sz="1400" dirty="0">
                        <a:latin typeface="Candara" panose="020E0502030303020204" pitchFamily="34" charset="0"/>
                      </a:endParaRPr>
                    </a:p>
                  </a:txBody>
                  <a:tcPr>
                    <a:solidFill>
                      <a:schemeClr val="accent6">
                        <a:lumMod val="20000"/>
                        <a:lumOff val="80000"/>
                      </a:schemeClr>
                    </a:solidFill>
                  </a:tcPr>
                </a:tc>
                <a:extLst>
                  <a:ext uri="{0D108BD9-81ED-4DB2-BD59-A6C34878D82A}">
                    <a16:rowId xmlns:a16="http://schemas.microsoft.com/office/drawing/2014/main" val="2428600930"/>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Pharmacological</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Yes (88%)</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39192024"/>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Non-pharmacological</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a:effectLst/>
                          <a:latin typeface="Candara" panose="020E0502030303020204" pitchFamily="34" charset="0"/>
                          <a:ea typeface="Calibri" panose="020F0502020204030204" pitchFamily="34" charset="0"/>
                          <a:cs typeface="Latha" panose="020B0604020202020204" pitchFamily="34" charset="0"/>
                        </a:rPr>
                        <a:t>Yes (80%)</a:t>
                      </a:r>
                      <a:endParaRPr lang="en-AU" sz="140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814847931"/>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Side-effects</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Yes (84%)</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4023466505"/>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Monitoring effect</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Yes (88%)</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776018598"/>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Duration</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Yes (84%)</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188540176"/>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Adherence</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Yes (80%)</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571825542"/>
                  </a:ext>
                </a:extLst>
              </a:tr>
              <a:tr h="288529">
                <a:tc>
                  <a:txBody>
                    <a:bodyPr/>
                    <a:lstStyle/>
                    <a:p>
                      <a:pP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Falls programs</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tc>
                  <a:txBody>
                    <a:bodyPr/>
                    <a:lstStyle/>
                    <a:p>
                      <a:pPr algn="ctr">
                        <a:lnSpc>
                          <a:spcPct val="150000"/>
                        </a:lnSpc>
                        <a:spcBef>
                          <a:spcPts val="600"/>
                        </a:spcBef>
                      </a:pPr>
                      <a:r>
                        <a:rPr lang="en-US" sz="1400" dirty="0">
                          <a:effectLst/>
                          <a:latin typeface="Candara" panose="020E0502030303020204" pitchFamily="34" charset="0"/>
                          <a:ea typeface="Calibri" panose="020F0502020204030204" pitchFamily="34" charset="0"/>
                          <a:cs typeface="Latha" panose="020B0604020202020204" pitchFamily="34" charset="0"/>
                        </a:rPr>
                        <a:t>No</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1674403681"/>
                  </a:ext>
                </a:extLst>
              </a:tr>
              <a:tr h="288529">
                <a:tc>
                  <a:txBody>
                    <a:bodyPr/>
                    <a:lstStyle/>
                    <a:p>
                      <a:pPr>
                        <a:lnSpc>
                          <a:spcPct val="150000"/>
                        </a:lnSpc>
                        <a:spcBef>
                          <a:spcPts val="600"/>
                        </a:spcBef>
                      </a:pPr>
                      <a:r>
                        <a:rPr lang="en-AU" sz="1400" dirty="0">
                          <a:effectLst/>
                          <a:latin typeface="Candara" panose="020E0502030303020204" pitchFamily="34" charset="0"/>
                          <a:ea typeface="Calibri" panose="020F0502020204030204" pitchFamily="34" charset="0"/>
                          <a:cs typeface="Latha" panose="020B0604020202020204" pitchFamily="34" charset="0"/>
                        </a:rPr>
                        <a:t>INTEGRATION</a:t>
                      </a:r>
                    </a:p>
                  </a:txBody>
                  <a:tcPr marL="68580" marR="68580" marT="0" marB="0">
                    <a:solidFill>
                      <a:schemeClr val="accent6">
                        <a:lumMod val="20000"/>
                        <a:lumOff val="80000"/>
                      </a:schemeClr>
                    </a:solidFill>
                  </a:tcPr>
                </a:tc>
                <a:tc>
                  <a:txBody>
                    <a:bodyPr/>
                    <a:lstStyle/>
                    <a:p>
                      <a:pPr algn="ctr">
                        <a:lnSpc>
                          <a:spcPct val="150000"/>
                        </a:lnSpc>
                        <a:spcBef>
                          <a:spcPts val="600"/>
                        </a:spcBef>
                      </a:pP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095653809"/>
                  </a:ext>
                </a:extLst>
              </a:tr>
              <a:tr h="288529">
                <a:tc>
                  <a:txBody>
                    <a:bodyPr/>
                    <a:lstStyle/>
                    <a:p>
                      <a:pPr>
                        <a:lnSpc>
                          <a:spcPct val="150000"/>
                        </a:lnSpc>
                        <a:spcBef>
                          <a:spcPts val="600"/>
                        </a:spcBef>
                      </a:pPr>
                      <a:r>
                        <a:rPr lang="en-AU" sz="1400" dirty="0">
                          <a:effectLst/>
                          <a:latin typeface="Candara" panose="020E0502030303020204" pitchFamily="34" charset="0"/>
                          <a:ea typeface="Calibri" panose="020F0502020204030204" pitchFamily="34" charset="0"/>
                          <a:cs typeface="Latha" panose="020B0604020202020204" pitchFamily="34" charset="0"/>
                        </a:rPr>
                        <a:t>Long-term management plans</a:t>
                      </a:r>
                    </a:p>
                  </a:txBody>
                  <a:tcPr marL="68580" marR="68580" marT="0" marB="0"/>
                </a:tc>
                <a:tc>
                  <a:txBody>
                    <a:bodyPr/>
                    <a:lstStyle/>
                    <a:p>
                      <a:pPr algn="ctr">
                        <a:lnSpc>
                          <a:spcPct val="150000"/>
                        </a:lnSpc>
                        <a:spcBef>
                          <a:spcPts val="600"/>
                        </a:spcBef>
                      </a:pPr>
                      <a:r>
                        <a:rPr lang="en-AU" sz="1400" dirty="0">
                          <a:effectLst/>
                          <a:latin typeface="Candara" panose="020E0502030303020204" pitchFamily="34" charset="0"/>
                          <a:ea typeface="Calibri" panose="020F0502020204030204" pitchFamily="34" charset="0"/>
                          <a:cs typeface="Latha" panose="020B0604020202020204" pitchFamily="34" charset="0"/>
                        </a:rPr>
                        <a:t>Yes (80%)</a:t>
                      </a:r>
                    </a:p>
                  </a:txBody>
                  <a:tcPr marL="68580" marR="68580" marT="0" marB="0"/>
                </a:tc>
                <a:extLst>
                  <a:ext uri="{0D108BD9-81ED-4DB2-BD59-A6C34878D82A}">
                    <a16:rowId xmlns:a16="http://schemas.microsoft.com/office/drawing/2014/main" val="157425638"/>
                  </a:ext>
                </a:extLst>
              </a:tr>
              <a:tr h="288529">
                <a:tc>
                  <a:txBody>
                    <a:bodyPr/>
                    <a:lstStyle/>
                    <a:p>
                      <a:pPr>
                        <a:lnSpc>
                          <a:spcPct val="150000"/>
                        </a:lnSpc>
                        <a:spcBef>
                          <a:spcPts val="600"/>
                        </a:spcBef>
                      </a:pPr>
                      <a:r>
                        <a:rPr lang="en-AU" sz="1400" dirty="0">
                          <a:effectLst/>
                          <a:latin typeface="Candara" panose="020E0502030303020204" pitchFamily="34" charset="0"/>
                          <a:ea typeface="Calibri" panose="020F0502020204030204" pitchFamily="34" charset="0"/>
                          <a:cs typeface="Latha" panose="020B0604020202020204" pitchFamily="34" charset="0"/>
                        </a:rPr>
                        <a:t>QUALITY</a:t>
                      </a:r>
                    </a:p>
                  </a:txBody>
                  <a:tcPr marL="68580" marR="68580" marT="0" marB="0">
                    <a:solidFill>
                      <a:schemeClr val="accent6">
                        <a:lumMod val="20000"/>
                        <a:lumOff val="80000"/>
                      </a:schemeClr>
                    </a:solidFill>
                  </a:tcPr>
                </a:tc>
                <a:tc>
                  <a:txBody>
                    <a:bodyPr/>
                    <a:lstStyle/>
                    <a:p>
                      <a:pPr algn="ctr">
                        <a:lnSpc>
                          <a:spcPct val="150000"/>
                        </a:lnSpc>
                        <a:spcBef>
                          <a:spcPts val="600"/>
                        </a:spcBef>
                      </a:pP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51936724"/>
                  </a:ext>
                </a:extLst>
              </a:tr>
              <a:tr h="288529">
                <a:tc>
                  <a:txBody>
                    <a:bodyPr/>
                    <a:lstStyle/>
                    <a:p>
                      <a:pPr>
                        <a:lnSpc>
                          <a:spcPct val="150000"/>
                        </a:lnSpc>
                        <a:spcBef>
                          <a:spcPts val="600"/>
                        </a:spcBef>
                      </a:pPr>
                      <a:r>
                        <a:rPr lang="en-AU" sz="1400" dirty="0">
                          <a:effectLst/>
                          <a:latin typeface="Candara" panose="020E0502030303020204" pitchFamily="34" charset="0"/>
                          <a:ea typeface="Calibri" panose="020F0502020204030204" pitchFamily="34" charset="0"/>
                          <a:cs typeface="Latha" panose="020B0604020202020204" pitchFamily="34" charset="0"/>
                        </a:rPr>
                        <a:t>Adherence to guideline-based care</a:t>
                      </a:r>
                    </a:p>
                  </a:txBody>
                  <a:tcPr marL="68580" marR="68580" marT="0" marB="0"/>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n-US" sz="1400" dirty="0">
                          <a:effectLst/>
                          <a:latin typeface="Candara" panose="020E0502030303020204" pitchFamily="34" charset="0"/>
                          <a:ea typeface="Calibri" panose="020F0502020204030204" pitchFamily="34" charset="0"/>
                          <a:cs typeface="Latha" panose="020B0604020202020204" pitchFamily="34" charset="0"/>
                        </a:rPr>
                        <a:t>Yes (88%)</a:t>
                      </a:r>
                      <a:endParaRPr lang="en-AU" sz="1400" dirty="0">
                        <a:effectLst/>
                        <a:latin typeface="Candara" panose="020E0502030303020204" pitchFamily="34" charset="0"/>
                        <a:ea typeface="Calibri" panose="020F0502020204030204" pitchFamily="34" charset="0"/>
                        <a:cs typeface="Latha" panose="020B0604020202020204" pitchFamily="34" charset="0"/>
                      </a:endParaRPr>
                    </a:p>
                  </a:txBody>
                  <a:tcPr marL="68580" marR="68580" marT="0" marB="0"/>
                </a:tc>
                <a:extLst>
                  <a:ext uri="{0D108BD9-81ED-4DB2-BD59-A6C34878D82A}">
                    <a16:rowId xmlns:a16="http://schemas.microsoft.com/office/drawing/2014/main" val="3396063983"/>
                  </a:ext>
                </a:extLst>
              </a:tr>
            </a:tbl>
          </a:graphicData>
        </a:graphic>
      </p:graphicFrame>
      <p:sp>
        <p:nvSpPr>
          <p:cNvPr id="9" name="TextBox 8">
            <a:extLst>
              <a:ext uri="{FF2B5EF4-FFF2-40B4-BE49-F238E27FC236}">
                <a16:creationId xmlns:a16="http://schemas.microsoft.com/office/drawing/2014/main" id="{EC01D710-84EE-A04C-A3A3-AC5CAF048CC7}"/>
              </a:ext>
            </a:extLst>
          </p:cNvPr>
          <p:cNvSpPr txBox="1"/>
          <p:nvPr/>
        </p:nvSpPr>
        <p:spPr>
          <a:xfrm>
            <a:off x="515354" y="6423189"/>
            <a:ext cx="3461204" cy="276999"/>
          </a:xfrm>
          <a:prstGeom prst="rect">
            <a:avLst/>
          </a:prstGeom>
          <a:noFill/>
        </p:spPr>
        <p:txBody>
          <a:bodyPr wrap="none" rtlCol="0">
            <a:spAutoFit/>
          </a:bodyPr>
          <a:lstStyle/>
          <a:p>
            <a:r>
              <a:rPr lang="en-AU" sz="1200" dirty="0">
                <a:solidFill>
                  <a:schemeClr val="tx1">
                    <a:lumMod val="50000"/>
                    <a:lumOff val="50000"/>
                  </a:schemeClr>
                </a:solidFill>
                <a:latin typeface="Candara" panose="020E0502030303020204" pitchFamily="34" charset="0"/>
              </a:rPr>
              <a:t>*% rating as extremely or very important (i.e. ≥75%)</a:t>
            </a:r>
          </a:p>
        </p:txBody>
      </p:sp>
      <p:sp>
        <p:nvSpPr>
          <p:cNvPr id="13" name="TextBox 12">
            <a:extLst>
              <a:ext uri="{FF2B5EF4-FFF2-40B4-BE49-F238E27FC236}">
                <a16:creationId xmlns:a16="http://schemas.microsoft.com/office/drawing/2014/main" id="{5FCDAB6E-E88D-A646-823A-3E78139CDCFD}"/>
              </a:ext>
            </a:extLst>
          </p:cNvPr>
          <p:cNvSpPr txBox="1"/>
          <p:nvPr/>
        </p:nvSpPr>
        <p:spPr>
          <a:xfrm>
            <a:off x="386856" y="6625211"/>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8397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Outcomes of the </a:t>
            </a:r>
            <a:r>
              <a:rPr lang="en-US" sz="2800" b="1" dirty="0">
                <a:solidFill>
                  <a:srgbClr val="6BBBAD"/>
                </a:solidFill>
                <a:latin typeface="Candara" panose="020E0502030303020204" pitchFamily="34" charset="0"/>
              </a:rPr>
              <a:t>Delphi process: Round 2</a:t>
            </a: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pic>
        <p:nvPicPr>
          <p:cNvPr id="12" name="Picture 11">
            <a:extLst>
              <a:ext uri="{FF2B5EF4-FFF2-40B4-BE49-F238E27FC236}">
                <a16:creationId xmlns:a16="http://schemas.microsoft.com/office/drawing/2014/main" id="{C29ADAD7-42C1-9E42-A51E-87707737D0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04670" y="1563210"/>
            <a:ext cx="8141188" cy="4988457"/>
          </a:xfrm>
          <a:prstGeom prst="rect">
            <a:avLst/>
          </a:prstGeom>
          <a:noFill/>
        </p:spPr>
      </p:pic>
      <p:sp>
        <p:nvSpPr>
          <p:cNvPr id="6" name="TextBox 5">
            <a:extLst>
              <a:ext uri="{FF2B5EF4-FFF2-40B4-BE49-F238E27FC236}">
                <a16:creationId xmlns:a16="http://schemas.microsoft.com/office/drawing/2014/main" id="{57A14BD0-6D5D-1047-859A-F6D5C3146C2E}"/>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306236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Outcomes of the </a:t>
            </a:r>
            <a:r>
              <a:rPr lang="en-US" sz="2800" b="1" dirty="0">
                <a:solidFill>
                  <a:srgbClr val="6BBBAD"/>
                </a:solidFill>
                <a:latin typeface="Candara" panose="020E0502030303020204" pitchFamily="34" charset="0"/>
              </a:rPr>
              <a:t>Delphi process: Rounds 3 &amp; 4</a:t>
            </a: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16" name="TextBox 15">
            <a:extLst>
              <a:ext uri="{FF2B5EF4-FFF2-40B4-BE49-F238E27FC236}">
                <a16:creationId xmlns:a16="http://schemas.microsoft.com/office/drawing/2014/main" id="{B0FFA5E5-30EB-4DE1-860F-D693BE3ECD56}"/>
              </a:ext>
            </a:extLst>
          </p:cNvPr>
          <p:cNvSpPr txBox="1"/>
          <p:nvPr/>
        </p:nvSpPr>
        <p:spPr>
          <a:xfrm>
            <a:off x="386857" y="1957983"/>
            <a:ext cx="6090143" cy="104644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ndara" panose="020E0502030303020204" pitchFamily="34" charset="0"/>
              </a:rPr>
              <a:t>Consensus was achieved on all the proposed amendments</a:t>
            </a:r>
          </a:p>
          <a:p>
            <a:pPr marL="285750" indent="-285750">
              <a:buFont typeface="Arial" panose="020B0604020202020204" pitchFamily="34" charset="0"/>
              <a:buChar char="•"/>
            </a:pPr>
            <a:r>
              <a:rPr lang="en-US" sz="1600" dirty="0">
                <a:latin typeface="Candara" panose="020E0502030303020204" pitchFamily="34" charset="0"/>
              </a:rPr>
              <a:t>At the end of Round 3, consensus had been reached on the final Framework of minimum clinical standards</a:t>
            </a:r>
            <a:endParaRPr lang="en-GB" sz="1400" dirty="0">
              <a:latin typeface="Candara" panose="020E0502030303020204" pitchFamily="34" charset="0"/>
            </a:endParaRPr>
          </a:p>
          <a:p>
            <a:endParaRPr lang="en-US" sz="1400" dirty="0">
              <a:latin typeface="Candara" panose="020E0502030303020204" pitchFamily="34" charset="0"/>
            </a:endParaRPr>
          </a:p>
        </p:txBody>
      </p:sp>
      <p:sp>
        <p:nvSpPr>
          <p:cNvPr id="5" name="TextBox 4">
            <a:extLst>
              <a:ext uri="{FF2B5EF4-FFF2-40B4-BE49-F238E27FC236}">
                <a16:creationId xmlns:a16="http://schemas.microsoft.com/office/drawing/2014/main" id="{DB822F74-B0E0-C948-94EF-B25FB621F180}"/>
              </a:ext>
            </a:extLst>
          </p:cNvPr>
          <p:cNvSpPr txBox="1"/>
          <p:nvPr/>
        </p:nvSpPr>
        <p:spPr>
          <a:xfrm>
            <a:off x="386857" y="1474790"/>
            <a:ext cx="10781884" cy="369332"/>
          </a:xfrm>
          <a:prstGeom prst="rect">
            <a:avLst/>
          </a:prstGeom>
          <a:noFill/>
        </p:spPr>
        <p:txBody>
          <a:bodyPr wrap="square" rtlCol="0">
            <a:spAutoFit/>
          </a:bodyPr>
          <a:lstStyle/>
          <a:p>
            <a:pPr lvl="0">
              <a:spcAft>
                <a:spcPts val="1200"/>
              </a:spcAft>
            </a:pPr>
            <a:r>
              <a:rPr lang="en-AU" b="1" dirty="0">
                <a:solidFill>
                  <a:srgbClr val="0063A6"/>
                </a:solidFill>
                <a:latin typeface="Candara" panose="020E0502030303020204" pitchFamily="34" charset="0"/>
              </a:rPr>
              <a:t>Round 3: </a:t>
            </a:r>
            <a:endParaRPr lang="en-GB" b="1" dirty="0">
              <a:solidFill>
                <a:srgbClr val="0063A6"/>
              </a:solidFill>
              <a:latin typeface="Candara" panose="020E0502030303020204" pitchFamily="34" charset="0"/>
            </a:endParaRPr>
          </a:p>
        </p:txBody>
      </p:sp>
      <p:sp>
        <p:nvSpPr>
          <p:cNvPr id="6" name="TextBox 5">
            <a:extLst>
              <a:ext uri="{FF2B5EF4-FFF2-40B4-BE49-F238E27FC236}">
                <a16:creationId xmlns:a16="http://schemas.microsoft.com/office/drawing/2014/main" id="{B9360384-2730-904E-BCCF-DF4CBE30E884}"/>
              </a:ext>
            </a:extLst>
          </p:cNvPr>
          <p:cNvSpPr txBox="1"/>
          <p:nvPr/>
        </p:nvSpPr>
        <p:spPr>
          <a:xfrm>
            <a:off x="386857" y="3372308"/>
            <a:ext cx="6090143"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ndara" panose="020E0502030303020204" pitchFamily="34" charset="0"/>
              </a:rPr>
              <a:t>No objections to the minor amendments proposed to improve clarity and precision of the wording of some of the standards</a:t>
            </a:r>
            <a:r>
              <a:rPr lang="en-AU" sz="1600" dirty="0">
                <a:latin typeface="Candara" panose="020E0502030303020204" pitchFamily="34" charset="0"/>
              </a:rPr>
              <a:t> </a:t>
            </a:r>
            <a:endParaRPr lang="en-US" sz="1400" dirty="0">
              <a:latin typeface="Candara" panose="020E0502030303020204" pitchFamily="34" charset="0"/>
            </a:endParaRPr>
          </a:p>
        </p:txBody>
      </p:sp>
      <p:sp>
        <p:nvSpPr>
          <p:cNvPr id="7" name="TextBox 6">
            <a:extLst>
              <a:ext uri="{FF2B5EF4-FFF2-40B4-BE49-F238E27FC236}">
                <a16:creationId xmlns:a16="http://schemas.microsoft.com/office/drawing/2014/main" id="{DCC3B6FA-B8F4-8B40-BDBF-233A77F9B12E}"/>
              </a:ext>
            </a:extLst>
          </p:cNvPr>
          <p:cNvSpPr txBox="1"/>
          <p:nvPr/>
        </p:nvSpPr>
        <p:spPr>
          <a:xfrm>
            <a:off x="386857" y="2889115"/>
            <a:ext cx="10781884" cy="369332"/>
          </a:xfrm>
          <a:prstGeom prst="rect">
            <a:avLst/>
          </a:prstGeom>
          <a:noFill/>
        </p:spPr>
        <p:txBody>
          <a:bodyPr wrap="square" rtlCol="0">
            <a:spAutoFit/>
          </a:bodyPr>
          <a:lstStyle/>
          <a:p>
            <a:pPr lvl="0">
              <a:spcAft>
                <a:spcPts val="1200"/>
              </a:spcAft>
            </a:pPr>
            <a:r>
              <a:rPr lang="en-AU" b="1" dirty="0">
                <a:solidFill>
                  <a:srgbClr val="0063A6"/>
                </a:solidFill>
                <a:latin typeface="Candara" panose="020E0502030303020204" pitchFamily="34" charset="0"/>
              </a:rPr>
              <a:t>Round 4: </a:t>
            </a:r>
            <a:endParaRPr lang="en-GB" b="1" dirty="0">
              <a:solidFill>
                <a:srgbClr val="0063A6"/>
              </a:solidFill>
              <a:latin typeface="Candara" panose="020E050203030302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CBAF6912-20FD-A547-A6D5-28C7AB289E67}"/>
              </a:ext>
            </a:extLst>
          </p:cNvPr>
          <p:cNvPicPr>
            <a:picLocks noChangeAspect="1"/>
          </p:cNvPicPr>
          <p:nvPr/>
        </p:nvPicPr>
        <p:blipFill>
          <a:blip r:embed="rId4"/>
          <a:stretch>
            <a:fillRect/>
          </a:stretch>
        </p:blipFill>
        <p:spPr>
          <a:xfrm>
            <a:off x="6692900" y="2278922"/>
            <a:ext cx="4835570" cy="3223713"/>
          </a:xfrm>
          <a:prstGeom prst="rect">
            <a:avLst/>
          </a:prstGeom>
        </p:spPr>
      </p:pic>
      <p:sp>
        <p:nvSpPr>
          <p:cNvPr id="10" name="TextBox 9">
            <a:extLst>
              <a:ext uri="{FF2B5EF4-FFF2-40B4-BE49-F238E27FC236}">
                <a16:creationId xmlns:a16="http://schemas.microsoft.com/office/drawing/2014/main" id="{719BB79C-CFFA-D54A-897B-256E7A2DD673}"/>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80838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holding, bird, clock&#10;&#10;Description automatically generated">
            <a:extLst>
              <a:ext uri="{FF2B5EF4-FFF2-40B4-BE49-F238E27FC236}">
                <a16:creationId xmlns:a16="http://schemas.microsoft.com/office/drawing/2014/main" id="{C9F13502-0A84-6344-A12B-0AE8C5CD70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4" y="0"/>
            <a:ext cx="12214662" cy="6858000"/>
          </a:xfrm>
          <a:prstGeom prst="rect">
            <a:avLst/>
          </a:prstGeom>
        </p:spPr>
      </p:pic>
      <p:sp>
        <p:nvSpPr>
          <p:cNvPr id="7" name="TextBox 6">
            <a:extLst>
              <a:ext uri="{FF2B5EF4-FFF2-40B4-BE49-F238E27FC236}">
                <a16:creationId xmlns:a16="http://schemas.microsoft.com/office/drawing/2014/main" id="{1CE1C219-AC85-1249-98B5-B55AC8B768E7}"/>
              </a:ext>
            </a:extLst>
          </p:cNvPr>
          <p:cNvSpPr txBox="1"/>
          <p:nvPr/>
        </p:nvSpPr>
        <p:spPr>
          <a:xfrm>
            <a:off x="753229" y="3044279"/>
            <a:ext cx="8339505" cy="646331"/>
          </a:xfrm>
          <a:prstGeom prst="rect">
            <a:avLst/>
          </a:prstGeom>
          <a:noFill/>
        </p:spPr>
        <p:txBody>
          <a:bodyPr wrap="square" rtlCol="0">
            <a:spAutoFit/>
          </a:bodyPr>
          <a:lstStyle/>
          <a:p>
            <a:r>
              <a:rPr lang="en-US" sz="3600" b="1" dirty="0">
                <a:solidFill>
                  <a:schemeClr val="bg1"/>
                </a:solidFill>
                <a:latin typeface="Candara" panose="020E0502030303020204" pitchFamily="34" charset="0"/>
              </a:rPr>
              <a:t>The APCO Framework</a:t>
            </a:r>
          </a:p>
        </p:txBody>
      </p:sp>
    </p:spTree>
    <p:extLst>
      <p:ext uri="{BB962C8B-B14F-4D97-AF65-F5344CB8AC3E}">
        <p14:creationId xmlns:p14="http://schemas.microsoft.com/office/powerpoint/2010/main" val="342395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8" name="TextBox 7">
            <a:extLst>
              <a:ext uri="{FF2B5EF4-FFF2-40B4-BE49-F238E27FC236}">
                <a16:creationId xmlns:a16="http://schemas.microsoft.com/office/drawing/2014/main" id="{8C46A4E2-F39D-AE49-B6EF-A502080A0BD5}"/>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a:t>
            </a:r>
          </a:p>
        </p:txBody>
      </p:sp>
      <p:sp>
        <p:nvSpPr>
          <p:cNvPr id="10" name="TextBox 9">
            <a:extLst>
              <a:ext uri="{FF2B5EF4-FFF2-40B4-BE49-F238E27FC236}">
                <a16:creationId xmlns:a16="http://schemas.microsoft.com/office/drawing/2014/main" id="{0B477B5A-C9C2-F54B-8BA0-D8A00791FAFC}"/>
              </a:ext>
            </a:extLst>
          </p:cNvPr>
          <p:cNvSpPr txBox="1"/>
          <p:nvPr/>
        </p:nvSpPr>
        <p:spPr>
          <a:xfrm>
            <a:off x="386859" y="2013745"/>
            <a:ext cx="5427785" cy="1200329"/>
          </a:xfrm>
          <a:prstGeom prst="rect">
            <a:avLst/>
          </a:prstGeom>
          <a:noFill/>
        </p:spPr>
        <p:txBody>
          <a:bodyPr wrap="square" rtlCol="0">
            <a:spAutoFit/>
          </a:bodyPr>
          <a:lstStyle/>
          <a:p>
            <a:r>
              <a:rPr lang="en-US" dirty="0">
                <a:solidFill>
                  <a:srgbClr val="0063A6"/>
                </a:solidFill>
                <a:latin typeface="Candara" panose="020E0502030303020204" pitchFamily="34" charset="0"/>
              </a:rPr>
              <a:t>Men and women who </a:t>
            </a:r>
            <a:r>
              <a:rPr lang="en-US" dirty="0">
                <a:solidFill>
                  <a:srgbClr val="6BBBAD"/>
                </a:solidFill>
                <a:latin typeface="Candara" panose="020E0502030303020204" pitchFamily="34" charset="0"/>
              </a:rPr>
              <a:t>sustain a fragility fracture </a:t>
            </a:r>
            <a:r>
              <a:rPr lang="en-US" dirty="0">
                <a:solidFill>
                  <a:srgbClr val="0063A6"/>
                </a:solidFill>
                <a:latin typeface="Candara" panose="020E0502030303020204" pitchFamily="34" charset="0"/>
              </a:rPr>
              <a:t>should be systematically and proactively identified to undergo assessment of bone health and, where appropriate, falls risk.</a:t>
            </a:r>
            <a:endParaRPr lang="en-AU" dirty="0">
              <a:solidFill>
                <a:srgbClr val="0063A6"/>
              </a:solidFill>
              <a:latin typeface="Candara" panose="020E0502030303020204" pitchFamily="34" charset="0"/>
            </a:endParaRPr>
          </a:p>
        </p:txBody>
      </p:sp>
      <p:sp>
        <p:nvSpPr>
          <p:cNvPr id="14" name="TextBox 13">
            <a:extLst>
              <a:ext uri="{FF2B5EF4-FFF2-40B4-BE49-F238E27FC236}">
                <a16:creationId xmlns:a16="http://schemas.microsoft.com/office/drawing/2014/main" id="{33E1F11C-A764-D140-B98A-6792B2E1C3E9}"/>
              </a:ext>
            </a:extLst>
          </p:cNvPr>
          <p:cNvSpPr txBox="1"/>
          <p:nvPr/>
        </p:nvSpPr>
        <p:spPr>
          <a:xfrm>
            <a:off x="386859" y="3463497"/>
            <a:ext cx="5556739" cy="2831544"/>
          </a:xfrm>
          <a:prstGeom prst="rect">
            <a:avLst/>
          </a:prstGeom>
          <a:noFill/>
        </p:spPr>
        <p:txBody>
          <a:bodyPr wrap="square" rtlCol="0">
            <a:spAutoFit/>
          </a:bodyPr>
          <a:lstStyle/>
          <a:p>
            <a:r>
              <a:rPr lang="en-US" b="1" dirty="0">
                <a:solidFill>
                  <a:schemeClr val="tx1">
                    <a:lumMod val="50000"/>
                    <a:lumOff val="50000"/>
                  </a:schemeClr>
                </a:solidFill>
                <a:latin typeface="Candara" panose="020E0502030303020204" pitchFamily="34" charset="0"/>
              </a:rPr>
              <a:t>Levels of attainment </a:t>
            </a:r>
            <a:r>
              <a:rPr lang="en-US" dirty="0">
                <a:solidFill>
                  <a:schemeClr val="tx1">
                    <a:lumMod val="50000"/>
                    <a:lumOff val="50000"/>
                  </a:schemeClr>
                </a:solidFill>
                <a:latin typeface="Candara" panose="020E0502030303020204" pitchFamily="34" charset="0"/>
              </a:rPr>
              <a:t>for clinical standard 1:</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1: </a:t>
            </a:r>
            <a:r>
              <a:rPr lang="en-US" dirty="0">
                <a:solidFill>
                  <a:schemeClr val="tx1">
                    <a:lumMod val="50000"/>
                    <a:lumOff val="50000"/>
                  </a:schemeClr>
                </a:solidFill>
                <a:latin typeface="Candara" panose="020E0502030303020204" pitchFamily="34" charset="0"/>
              </a:rPr>
              <a:t>Individuals who sustain hip fractures should be identified.</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2:  </a:t>
            </a:r>
            <a:r>
              <a:rPr lang="en-US" dirty="0">
                <a:solidFill>
                  <a:schemeClr val="tx1">
                    <a:lumMod val="50000"/>
                    <a:lumOff val="50000"/>
                  </a:schemeClr>
                </a:solidFill>
                <a:latin typeface="Candara" panose="020E0502030303020204" pitchFamily="34" charset="0"/>
              </a:rPr>
              <a:t>Individuals who sustain hip and/or clinical vertebral fractures should be identified.</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3: </a:t>
            </a:r>
            <a:r>
              <a:rPr lang="en-US" dirty="0">
                <a:solidFill>
                  <a:schemeClr val="tx1">
                    <a:lumMod val="50000"/>
                    <a:lumOff val="50000"/>
                  </a:schemeClr>
                </a:solidFill>
                <a:latin typeface="Candara" panose="020E0502030303020204" pitchFamily="34" charset="0"/>
              </a:rPr>
              <a:t>Individuals who sustain hip, clinical and/or morphometric vertebral, and/or non-hip, non-vertebral major osteoporotic fractures should be identified.</a:t>
            </a:r>
            <a:endParaRPr lang="en-AU" dirty="0">
              <a:solidFill>
                <a:schemeClr val="tx1">
                  <a:lumMod val="50000"/>
                  <a:lumOff val="50000"/>
                </a:schemeClr>
              </a:solidFill>
              <a:latin typeface="Candara" panose="020E0502030303020204" pitchFamily="34" charset="0"/>
            </a:endParaRPr>
          </a:p>
          <a:p>
            <a:endParaRPr lang="en-US" sz="1600" dirty="0">
              <a:latin typeface="Candara" panose="020E0502030303020204" pitchFamily="34" charset="0"/>
            </a:endParaRPr>
          </a:p>
        </p:txBody>
      </p:sp>
      <p:pic>
        <p:nvPicPr>
          <p:cNvPr id="2" name="Picture 1">
            <a:extLst>
              <a:ext uri="{FF2B5EF4-FFF2-40B4-BE49-F238E27FC236}">
                <a16:creationId xmlns:a16="http://schemas.microsoft.com/office/drawing/2014/main" id="{F4444D79-E7D5-5D46-8CC7-F3A3BD6487C3}"/>
              </a:ext>
            </a:extLst>
          </p:cNvPr>
          <p:cNvPicPr>
            <a:picLocks noChangeAspect="1"/>
          </p:cNvPicPr>
          <p:nvPr/>
        </p:nvPicPr>
        <p:blipFill>
          <a:blip r:embed="rId4"/>
          <a:stretch>
            <a:fillRect/>
          </a:stretch>
        </p:blipFill>
        <p:spPr>
          <a:xfrm>
            <a:off x="6515099" y="2134574"/>
            <a:ext cx="4736117" cy="2666026"/>
          </a:xfrm>
          <a:prstGeom prst="rect">
            <a:avLst/>
          </a:prstGeom>
        </p:spPr>
      </p:pic>
      <p:sp>
        <p:nvSpPr>
          <p:cNvPr id="9" name="TextBox 8">
            <a:extLst>
              <a:ext uri="{FF2B5EF4-FFF2-40B4-BE49-F238E27FC236}">
                <a16:creationId xmlns:a16="http://schemas.microsoft.com/office/drawing/2014/main" id="{EF3FA798-FE88-5145-AFE3-E594B2E0D479}"/>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209571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996515"/>
            <a:ext cx="11418283" cy="523220"/>
          </a:xfrm>
          <a:prstGeom prst="rect">
            <a:avLst/>
          </a:prstGeom>
          <a:noFill/>
        </p:spPr>
        <p:txBody>
          <a:bodyPr wrap="square" rtlCol="0">
            <a:spAutoFit/>
          </a:bodyPr>
          <a:lstStyle/>
          <a:p>
            <a:r>
              <a:rPr lang="en-GB" sz="2800" b="1" dirty="0">
                <a:solidFill>
                  <a:srgbClr val="6BBBAD"/>
                </a:solidFill>
                <a:latin typeface="Candara" panose="020E0502030303020204" pitchFamily="34" charset="0"/>
              </a:rPr>
              <a:t>The APCO Membership</a:t>
            </a:r>
            <a:endParaRPr lang="en-US" sz="28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16" name="TextBox 15">
            <a:extLst>
              <a:ext uri="{FF2B5EF4-FFF2-40B4-BE49-F238E27FC236}">
                <a16:creationId xmlns:a16="http://schemas.microsoft.com/office/drawing/2014/main" id="{B0FFA5E5-30EB-4DE1-860F-D693BE3ECD56}"/>
              </a:ext>
            </a:extLst>
          </p:cNvPr>
          <p:cNvSpPr txBox="1"/>
          <p:nvPr/>
        </p:nvSpPr>
        <p:spPr>
          <a:xfrm>
            <a:off x="386858" y="1647123"/>
            <a:ext cx="10710852" cy="4893647"/>
          </a:xfrm>
          <a:prstGeom prst="rect">
            <a:avLst/>
          </a:prstGeom>
          <a:noFill/>
        </p:spPr>
        <p:txBody>
          <a:bodyPr wrap="square" numCol="2" rtlCol="0">
            <a:spAutoFit/>
          </a:bodyPr>
          <a:lstStyle/>
          <a:p>
            <a:r>
              <a:rPr lang="en-US" sz="2000" b="1" dirty="0">
                <a:solidFill>
                  <a:srgbClr val="6BBBAD"/>
                </a:solidFill>
                <a:latin typeface="Candara" panose="020E0502030303020204" pitchFamily="34" charset="0"/>
              </a:rPr>
              <a:t>Executive Committee</a:t>
            </a:r>
          </a:p>
          <a:p>
            <a:pPr marL="342900" indent="-342900">
              <a:buFont typeface="Arial" panose="020B0604020202020204" pitchFamily="34" charset="0"/>
              <a:buChar char="•"/>
            </a:pPr>
            <a:r>
              <a:rPr lang="en-US" sz="1200" dirty="0">
                <a:latin typeface="Candara" panose="020E0502030303020204" pitchFamily="34" charset="0"/>
              </a:rPr>
              <a:t>Dr. Manju Chandran, APCO Chairperson, Singapore, Singapore</a:t>
            </a:r>
          </a:p>
          <a:p>
            <a:pPr marL="342900" indent="-342900">
              <a:buFont typeface="Arial" panose="020B0604020202020204" pitchFamily="34" charset="0"/>
              <a:buChar char="•"/>
            </a:pPr>
            <a:r>
              <a:rPr lang="en-US" sz="1200" dirty="0">
                <a:latin typeface="Candara" panose="020E0502030303020204" pitchFamily="34" charset="0"/>
              </a:rPr>
              <a:t>Dr. Greg Lyubomirsky, Sydney, Australia</a:t>
            </a:r>
          </a:p>
          <a:p>
            <a:pPr marL="342900" indent="-342900">
              <a:buFont typeface="Arial" panose="020B0604020202020204" pitchFamily="34" charset="0"/>
              <a:buChar char="•"/>
            </a:pPr>
            <a:r>
              <a:rPr lang="en-US" sz="1200" dirty="0">
                <a:latin typeface="Candara" panose="020E0502030303020204" pitchFamily="34" charset="0"/>
              </a:rPr>
              <a:t>Professor Peter Ebeling, Melbourne, Australia</a:t>
            </a:r>
          </a:p>
          <a:p>
            <a:pPr marL="342900" indent="-342900">
              <a:buFont typeface="Arial" panose="020B0604020202020204" pitchFamily="34" charset="0"/>
              <a:buChar char="•"/>
            </a:pPr>
            <a:r>
              <a:rPr lang="en-US" sz="1200" dirty="0">
                <a:latin typeface="Candara" panose="020E0502030303020204" pitchFamily="34" charset="0"/>
              </a:rPr>
              <a:t>Professor Tuan Nguyen, Sydney, Australia</a:t>
            </a:r>
          </a:p>
          <a:p>
            <a:pPr marL="342900" indent="-342900">
              <a:buFont typeface="Arial" panose="020B0604020202020204" pitchFamily="34" charset="0"/>
              <a:buChar char="•"/>
            </a:pPr>
            <a:r>
              <a:rPr lang="en-US" sz="1200" dirty="0">
                <a:latin typeface="Candara" panose="020E0502030303020204" pitchFamily="34" charset="0"/>
              </a:rPr>
              <a:t>Professor Weibo Xia, Beijing, China</a:t>
            </a:r>
          </a:p>
          <a:p>
            <a:pPr marL="342900" indent="-342900">
              <a:buFont typeface="Arial" panose="020B0604020202020204" pitchFamily="34" charset="0"/>
              <a:buChar char="•"/>
            </a:pPr>
            <a:r>
              <a:rPr lang="en-US" sz="1200" dirty="0">
                <a:latin typeface="Candara" panose="020E0502030303020204" pitchFamily="34" charset="0"/>
              </a:rPr>
              <a:t>Dr Tiu Kwok Leung, Hong Kong, Hong Kong SAR</a:t>
            </a:r>
          </a:p>
          <a:p>
            <a:pPr marL="342900" indent="-342900">
              <a:buFont typeface="Arial" panose="020B0604020202020204" pitchFamily="34" charset="0"/>
              <a:buChar char="•"/>
            </a:pPr>
            <a:r>
              <a:rPr lang="en-US" sz="1200" dirty="0">
                <a:latin typeface="Candara" panose="020E0502030303020204" pitchFamily="34" charset="0"/>
              </a:rPr>
              <a:t>Professor Sanjay K Bhadada, Chandigarh, India</a:t>
            </a:r>
          </a:p>
          <a:p>
            <a:pPr marL="342900" indent="-342900">
              <a:buFont typeface="Arial" panose="020B0604020202020204" pitchFamily="34" charset="0"/>
              <a:buChar char="•"/>
            </a:pPr>
            <a:r>
              <a:rPr lang="en-US" sz="1200" dirty="0">
                <a:latin typeface="Candara" panose="020E0502030303020204" pitchFamily="34" charset="0"/>
              </a:rPr>
              <a:t>Dr Nigel Gilchrist, Christchurch, New Zealand</a:t>
            </a:r>
          </a:p>
          <a:p>
            <a:pPr marL="342900" indent="-342900">
              <a:buFont typeface="Arial" panose="020B0604020202020204" pitchFamily="34" charset="0"/>
              <a:buChar char="•"/>
            </a:pPr>
            <a:r>
              <a:rPr lang="en-US" sz="1200" dirty="0">
                <a:latin typeface="Candara" panose="020E0502030303020204" pitchFamily="34" charset="0"/>
              </a:rPr>
              <a:t>Dr. Aysha Habib Khan, Karachi, Pakistan</a:t>
            </a:r>
          </a:p>
          <a:p>
            <a:pPr marL="342900" indent="-342900">
              <a:buFont typeface="Arial" panose="020B0604020202020204" pitchFamily="34" charset="0"/>
              <a:buChar char="•"/>
            </a:pPr>
            <a:r>
              <a:rPr lang="en-US" sz="1200" dirty="0">
                <a:latin typeface="Candara" panose="020E0502030303020204" pitchFamily="34" charset="0"/>
              </a:rPr>
              <a:t>Professor Sarath Lekamwasam, </a:t>
            </a:r>
            <a:r>
              <a:rPr lang="en-US" sz="1200" dirty="0" err="1">
                <a:latin typeface="Candara" panose="020E0502030303020204" pitchFamily="34" charset="0"/>
              </a:rPr>
              <a:t>Matara</a:t>
            </a:r>
            <a:r>
              <a:rPr lang="en-US" sz="1200" dirty="0">
                <a:latin typeface="Candara" panose="020E0502030303020204" pitchFamily="34" charset="0"/>
              </a:rPr>
              <a:t>, Sri Lanka</a:t>
            </a:r>
          </a:p>
          <a:p>
            <a:pPr marL="342900" indent="-342900">
              <a:buFont typeface="Arial" panose="020B0604020202020204" pitchFamily="34" charset="0"/>
              <a:buChar char="•"/>
            </a:pPr>
            <a:r>
              <a:rPr lang="en-US" sz="1200" dirty="0">
                <a:latin typeface="Candara" panose="020E0502030303020204" pitchFamily="34" charset="0"/>
              </a:rPr>
              <a:t>Dr Philippe Halbout, </a:t>
            </a:r>
            <a:r>
              <a:rPr lang="en-US" sz="1200" dirty="0" err="1">
                <a:latin typeface="Candara" panose="020E0502030303020204" pitchFamily="34" charset="0"/>
              </a:rPr>
              <a:t>Nyon</a:t>
            </a:r>
            <a:r>
              <a:rPr lang="en-US" sz="1200" dirty="0">
                <a:latin typeface="Candara" panose="020E0502030303020204" pitchFamily="34" charset="0"/>
              </a:rPr>
              <a:t>, Switzerland</a:t>
            </a:r>
          </a:p>
          <a:p>
            <a:pPr marL="342900" indent="-342900">
              <a:buFont typeface="Arial" panose="020B0604020202020204" pitchFamily="34" charset="0"/>
              <a:buChar char="•"/>
            </a:pPr>
            <a:r>
              <a:rPr lang="en-US" sz="1200" dirty="0">
                <a:latin typeface="Candara" panose="020E0502030303020204" pitchFamily="34" charset="0"/>
              </a:rPr>
              <a:t>Dr </a:t>
            </a:r>
            <a:r>
              <a:rPr lang="en-US" sz="1200" dirty="0" err="1">
                <a:latin typeface="Candara" panose="020E0502030303020204" pitchFamily="34" charset="0"/>
              </a:rPr>
              <a:t>Cae</a:t>
            </a:r>
            <a:r>
              <a:rPr lang="en-US" sz="1200" dirty="0">
                <a:latin typeface="Candara" panose="020E0502030303020204" pitchFamily="34" charset="0"/>
              </a:rPr>
              <a:t> Tolman, Hong Kong, Hong Kong SAR (non-voting)</a:t>
            </a:r>
          </a:p>
          <a:p>
            <a:pPr marL="342900" indent="-342900">
              <a:buFont typeface="Arial" panose="020B0604020202020204" pitchFamily="34" charset="0"/>
              <a:buChar char="•"/>
            </a:pPr>
            <a:r>
              <a:rPr lang="en-US" sz="1200" dirty="0">
                <a:latin typeface="Candara" panose="020E0502030303020204" pitchFamily="34" charset="0"/>
              </a:rPr>
              <a:t>Paul Mitchell, Auckland, New Zealand (non-voting)</a:t>
            </a:r>
          </a:p>
          <a:p>
            <a:pPr marL="342900" indent="-342900">
              <a:buFont typeface="Arial" panose="020B0604020202020204" pitchFamily="34" charset="0"/>
              <a:buChar char="•"/>
            </a:pPr>
            <a:endParaRPr lang="en-US" sz="1200" dirty="0">
              <a:latin typeface="Candara" panose="020E0502030303020204" pitchFamily="34" charset="0"/>
            </a:endParaRPr>
          </a:p>
          <a:p>
            <a:pPr lvl="0"/>
            <a:r>
              <a:rPr lang="en-US" sz="2000" b="1" dirty="0">
                <a:solidFill>
                  <a:srgbClr val="6BBBAD"/>
                </a:solidFill>
                <a:latin typeface="Candara" panose="020E0502030303020204" pitchFamily="34" charset="0"/>
              </a:rPr>
              <a:t>APCO Members</a:t>
            </a:r>
            <a:endParaRPr lang="en-US" sz="1200" dirty="0">
              <a:latin typeface="Candara" panose="020E0502030303020204" pitchFamily="34" charset="0"/>
            </a:endParaRPr>
          </a:p>
          <a:p>
            <a:pPr marL="342900" indent="-342900">
              <a:buFont typeface="Arial" panose="020B0604020202020204" pitchFamily="34" charset="0"/>
              <a:buChar char="•"/>
            </a:pPr>
            <a:r>
              <a:rPr lang="en-US" sz="1200" dirty="0">
                <a:latin typeface="Candara" panose="020E0502030303020204" pitchFamily="34" charset="0"/>
              </a:rPr>
              <a:t>Dr Yung Chee Kwang, Brunei Darussalam</a:t>
            </a:r>
          </a:p>
          <a:p>
            <a:pPr marL="342900" indent="-342900">
              <a:buFont typeface="Arial" panose="020B0604020202020204" pitchFamily="34" charset="0"/>
              <a:buChar char="•"/>
            </a:pPr>
            <a:r>
              <a:rPr lang="en-US" sz="1200" dirty="0">
                <a:latin typeface="Candara" panose="020E0502030303020204" pitchFamily="34" charset="0"/>
              </a:rPr>
              <a:t>Dr Zhao </a:t>
            </a:r>
            <a:r>
              <a:rPr lang="en-US" sz="1200" dirty="0" err="1">
                <a:latin typeface="Candara" panose="020E0502030303020204" pitchFamily="34" charset="0"/>
              </a:rPr>
              <a:t>Yanling</a:t>
            </a:r>
            <a:r>
              <a:rPr lang="en-US" sz="1200" dirty="0">
                <a:latin typeface="Candara" panose="020E0502030303020204" pitchFamily="34" charset="0"/>
              </a:rPr>
              <a:t>, Beijing, China</a:t>
            </a:r>
          </a:p>
          <a:p>
            <a:pPr marL="342900" indent="-342900">
              <a:buFont typeface="Arial" panose="020B0604020202020204" pitchFamily="34" charset="0"/>
              <a:buChar char="•"/>
            </a:pPr>
            <a:r>
              <a:rPr lang="en-US" sz="1200" dirty="0">
                <a:latin typeface="Candara" panose="020E0502030303020204" pitchFamily="34" charset="0"/>
              </a:rPr>
              <a:t>Professor Liu </a:t>
            </a:r>
            <a:r>
              <a:rPr lang="en-US" sz="1200" dirty="0" err="1">
                <a:latin typeface="Candara" panose="020E0502030303020204" pitchFamily="34" charset="0"/>
              </a:rPr>
              <a:t>Jianmin</a:t>
            </a:r>
            <a:r>
              <a:rPr lang="en-US" sz="1200" dirty="0">
                <a:latin typeface="Candara" panose="020E0502030303020204" pitchFamily="34" charset="0"/>
              </a:rPr>
              <a:t>, Shanghai, China</a:t>
            </a:r>
          </a:p>
          <a:p>
            <a:pPr marL="342900" indent="-342900">
              <a:buFont typeface="Arial" panose="020B0604020202020204" pitchFamily="34" charset="0"/>
              <a:buChar char="•"/>
            </a:pPr>
            <a:r>
              <a:rPr lang="en-US" sz="1200" dirty="0">
                <a:latin typeface="Candara" panose="020E0502030303020204" pitchFamily="34" charset="0"/>
              </a:rPr>
              <a:t>Professor Ding-Chen Chan, Taipei, Chinese Taipei</a:t>
            </a:r>
          </a:p>
          <a:p>
            <a:pPr marL="342900" indent="-342900">
              <a:buFont typeface="Arial" panose="020B0604020202020204" pitchFamily="34" charset="0"/>
              <a:buChar char="•"/>
            </a:pPr>
            <a:r>
              <a:rPr lang="en-US" sz="1200" dirty="0">
                <a:latin typeface="Candara" panose="020E0502030303020204" pitchFamily="34" charset="0"/>
              </a:rPr>
              <a:t>Dr Edith Lau, Hong Kong, Hong Kong SAR</a:t>
            </a:r>
          </a:p>
          <a:p>
            <a:pPr marL="342900" indent="-342900">
              <a:buFont typeface="Arial" panose="020B0604020202020204" pitchFamily="34" charset="0"/>
              <a:buChar char="•"/>
            </a:pPr>
            <a:r>
              <a:rPr lang="en-US" sz="1200" dirty="0">
                <a:latin typeface="Candara" panose="020E0502030303020204" pitchFamily="34" charset="0"/>
              </a:rPr>
              <a:t>Professor Ambrish Mithal, New Delhi, India</a:t>
            </a:r>
          </a:p>
          <a:p>
            <a:pPr marL="342900" indent="-342900">
              <a:buFont typeface="Arial" panose="020B0604020202020204" pitchFamily="34" charset="0"/>
              <a:buChar char="•"/>
            </a:pPr>
            <a:r>
              <a:rPr lang="en-US" sz="1200" dirty="0">
                <a:latin typeface="Candara" panose="020E0502030303020204" pitchFamily="34" charset="0"/>
              </a:rPr>
              <a:t>Professor Manoj Chadha, Mumbai, India</a:t>
            </a:r>
          </a:p>
          <a:p>
            <a:pPr marL="342900" indent="-342900">
              <a:buFont typeface="Arial" panose="020B0604020202020204" pitchFamily="34" charset="0"/>
              <a:buChar char="•"/>
            </a:pPr>
            <a:r>
              <a:rPr lang="en-US" sz="1200" dirty="0">
                <a:latin typeface="Candara" panose="020E0502030303020204" pitchFamily="34" charset="0"/>
              </a:rPr>
              <a:t>Dr Gunawan Tirtarahardja, Jakarta, Indonesia</a:t>
            </a:r>
          </a:p>
          <a:p>
            <a:pPr lvl="0"/>
            <a:r>
              <a:rPr lang="en-US" sz="2000" b="1" dirty="0">
                <a:solidFill>
                  <a:srgbClr val="6BBBAD"/>
                </a:solidFill>
                <a:latin typeface="Candara" panose="020E0502030303020204" pitchFamily="34" charset="0"/>
              </a:rPr>
              <a:t>APCO Members (continued)</a:t>
            </a:r>
          </a:p>
          <a:p>
            <a:pPr marL="342900" indent="-342900">
              <a:buFont typeface="Arial" panose="020B0604020202020204" pitchFamily="34" charset="0"/>
              <a:buChar char="•"/>
            </a:pPr>
            <a:r>
              <a:rPr lang="en-US" sz="1200" dirty="0">
                <a:latin typeface="Candara" panose="020E0502030303020204" pitchFamily="34" charset="0"/>
              </a:rPr>
              <a:t>Professor Akira Taguchi, Nagano, Japan</a:t>
            </a:r>
          </a:p>
          <a:p>
            <a:pPr marL="342900" indent="-342900">
              <a:buFont typeface="Arial" panose="020B0604020202020204" pitchFamily="34" charset="0"/>
              <a:buChar char="•"/>
            </a:pPr>
            <a:r>
              <a:rPr lang="en-US" sz="1200" dirty="0">
                <a:latin typeface="Candara" panose="020E0502030303020204" pitchFamily="34" charset="0"/>
              </a:rPr>
              <a:t>Professor Atsushi Suzuki, </a:t>
            </a:r>
            <a:r>
              <a:rPr lang="en-US" sz="1200" dirty="0" err="1">
                <a:latin typeface="Candara" panose="020E0502030303020204" pitchFamily="34" charset="0"/>
              </a:rPr>
              <a:t>Toyoake</a:t>
            </a:r>
            <a:r>
              <a:rPr lang="en-US" sz="1200" dirty="0">
                <a:latin typeface="Candara" panose="020E0502030303020204" pitchFamily="34" charset="0"/>
              </a:rPr>
              <a:t>, Japan</a:t>
            </a:r>
          </a:p>
          <a:p>
            <a:pPr marL="342900" indent="-342900">
              <a:buFont typeface="Arial" panose="020B0604020202020204" pitchFamily="34" charset="0"/>
              <a:buChar char="•"/>
            </a:pPr>
            <a:r>
              <a:rPr lang="en-US" sz="1200" dirty="0">
                <a:latin typeface="Candara" panose="020E0502030303020204" pitchFamily="34" charset="0"/>
              </a:rPr>
              <a:t>Dr Hew Fen Lee, Puchong, Malaysia</a:t>
            </a:r>
          </a:p>
          <a:p>
            <a:pPr marL="342900" indent="-342900">
              <a:buFont typeface="Arial" panose="020B0604020202020204" pitchFamily="34" charset="0"/>
              <a:buChar char="•"/>
            </a:pPr>
            <a:r>
              <a:rPr lang="en-US" sz="1200" dirty="0">
                <a:latin typeface="Candara" panose="020E0502030303020204" pitchFamily="34" charset="0"/>
              </a:rPr>
              <a:t>Dato’ Dr Lee Joon Kiong, </a:t>
            </a:r>
            <a:r>
              <a:rPr lang="en-US" sz="1200" dirty="0" err="1">
                <a:latin typeface="Candara" panose="020E0502030303020204" pitchFamily="34" charset="0"/>
              </a:rPr>
              <a:t>Petaling</a:t>
            </a:r>
            <a:r>
              <a:rPr lang="en-US" sz="1200" dirty="0">
                <a:latin typeface="Candara" panose="020E0502030303020204" pitchFamily="34" charset="0"/>
              </a:rPr>
              <a:t> Jaya, Malaysia</a:t>
            </a:r>
          </a:p>
          <a:p>
            <a:pPr marL="342900" indent="-342900">
              <a:buFont typeface="Arial" panose="020B0604020202020204" pitchFamily="34" charset="0"/>
              <a:buChar char="•"/>
            </a:pPr>
            <a:r>
              <a:rPr lang="en-US" sz="1200" dirty="0">
                <a:latin typeface="Candara" panose="020E0502030303020204" pitchFamily="34" charset="0"/>
              </a:rPr>
              <a:t>Dr Tet Tun Chit, Yangon, Myanmar</a:t>
            </a:r>
          </a:p>
          <a:p>
            <a:pPr marL="342900" indent="-342900">
              <a:buFont typeface="Arial" panose="020B0604020202020204" pitchFamily="34" charset="0"/>
              <a:buChar char="•"/>
            </a:pPr>
            <a:r>
              <a:rPr lang="en-US" sz="1200" dirty="0">
                <a:latin typeface="Candara" panose="020E0502030303020204" pitchFamily="34" charset="0"/>
              </a:rPr>
              <a:t>Professor Tint Swe Latt, Yangon, Myanmar</a:t>
            </a:r>
          </a:p>
          <a:p>
            <a:pPr marL="342900" indent="-342900">
              <a:buFont typeface="Arial" panose="020B0604020202020204" pitchFamily="34" charset="0"/>
              <a:buChar char="•"/>
            </a:pPr>
            <a:r>
              <a:rPr lang="en-US" sz="1200" dirty="0">
                <a:latin typeface="Candara" panose="020E0502030303020204" pitchFamily="34" charset="0"/>
              </a:rPr>
              <a:t>Dr Dipendra Pandey, Kathmandu, Nepal</a:t>
            </a:r>
          </a:p>
          <a:p>
            <a:pPr marL="342900" indent="-342900">
              <a:buFont typeface="Arial" panose="020B0604020202020204" pitchFamily="34" charset="0"/>
              <a:buChar char="•"/>
            </a:pPr>
            <a:r>
              <a:rPr lang="en-US" sz="1200" dirty="0">
                <a:latin typeface="Candara" panose="020E0502030303020204" pitchFamily="34" charset="0"/>
              </a:rPr>
              <a:t>Professor Ian Reid, Auckland, New Zealand</a:t>
            </a:r>
          </a:p>
          <a:p>
            <a:pPr marL="342900" indent="-342900">
              <a:buFont typeface="Arial" panose="020B0604020202020204" pitchFamily="34" charset="0"/>
              <a:buChar char="•"/>
            </a:pPr>
            <a:r>
              <a:rPr lang="en-US" sz="1200" dirty="0">
                <a:latin typeface="Candara" panose="020E0502030303020204" pitchFamily="34" charset="0"/>
              </a:rPr>
              <a:t>Professor Leilani B Mercado-</a:t>
            </a:r>
            <a:r>
              <a:rPr lang="en-US" sz="1200" dirty="0" err="1">
                <a:latin typeface="Candara" panose="020E0502030303020204" pitchFamily="34" charset="0"/>
              </a:rPr>
              <a:t>Asis</a:t>
            </a:r>
            <a:r>
              <a:rPr lang="en-US" sz="1200" dirty="0">
                <a:latin typeface="Candara" panose="020E0502030303020204" pitchFamily="34" charset="0"/>
              </a:rPr>
              <a:t>, Manila, Philippines</a:t>
            </a:r>
          </a:p>
          <a:p>
            <a:pPr marL="342900" indent="-342900">
              <a:buFont typeface="Arial" panose="020B0604020202020204" pitchFamily="34" charset="0"/>
              <a:buChar char="•"/>
            </a:pPr>
            <a:r>
              <a:rPr lang="en-US" sz="1200" dirty="0">
                <a:latin typeface="Candara" panose="020E0502030303020204" pitchFamily="34" charset="0"/>
              </a:rPr>
              <a:t>Professor Yoon-</a:t>
            </a:r>
            <a:r>
              <a:rPr lang="en-US" sz="1200" dirty="0" err="1">
                <a:latin typeface="Candara" panose="020E0502030303020204" pitchFamily="34" charset="0"/>
              </a:rPr>
              <a:t>Sok</a:t>
            </a:r>
            <a:r>
              <a:rPr lang="en-US" sz="1200" dirty="0">
                <a:latin typeface="Candara" panose="020E0502030303020204" pitchFamily="34" charset="0"/>
              </a:rPr>
              <a:t> Chung, Suwon, Republic of Korea</a:t>
            </a:r>
          </a:p>
          <a:p>
            <a:pPr marL="342900" indent="-342900">
              <a:buFont typeface="Arial" panose="020B0604020202020204" pitchFamily="34" charset="0"/>
              <a:buChar char="•"/>
            </a:pPr>
            <a:r>
              <a:rPr lang="en-US" sz="1200" dirty="0">
                <a:latin typeface="Candara" panose="020E0502030303020204" pitchFamily="34" charset="0"/>
              </a:rPr>
              <a:t>Dr Dong </a:t>
            </a:r>
            <a:r>
              <a:rPr lang="en-US" sz="1200" dirty="0" err="1">
                <a:latin typeface="Candara" panose="020E0502030303020204" pitchFamily="34" charset="0"/>
              </a:rPr>
              <a:t>Ock</a:t>
            </a:r>
            <a:r>
              <a:rPr lang="en-US" sz="1200" dirty="0">
                <a:latin typeface="Candara" panose="020E0502030303020204" pitchFamily="34" charset="0"/>
              </a:rPr>
              <a:t> Lee, </a:t>
            </a:r>
            <a:r>
              <a:rPr lang="en-US" sz="1200" dirty="0" err="1">
                <a:latin typeface="Candara" panose="020E0502030303020204" pitchFamily="34" charset="0"/>
              </a:rPr>
              <a:t>Goyang</a:t>
            </a:r>
            <a:r>
              <a:rPr lang="en-US" sz="1200" dirty="0">
                <a:latin typeface="Candara" panose="020E0502030303020204" pitchFamily="34" charset="0"/>
              </a:rPr>
              <a:t>, Republic of Korea</a:t>
            </a:r>
          </a:p>
          <a:p>
            <a:pPr marL="342900" indent="-342900">
              <a:buFont typeface="Arial" panose="020B0604020202020204" pitchFamily="34" charset="0"/>
              <a:buChar char="•"/>
            </a:pPr>
            <a:r>
              <a:rPr lang="en-US" sz="1200" dirty="0">
                <a:latin typeface="Candara" panose="020E0502030303020204" pitchFamily="34" charset="0"/>
              </a:rPr>
              <a:t>Professor Kee Hyung </a:t>
            </a:r>
            <a:r>
              <a:rPr lang="en-US" sz="1200" dirty="0" err="1">
                <a:latin typeface="Candara" panose="020E0502030303020204" pitchFamily="34" charset="0"/>
              </a:rPr>
              <a:t>Rhyu</a:t>
            </a:r>
            <a:r>
              <a:rPr lang="en-US" sz="1200" dirty="0">
                <a:latin typeface="Candara" panose="020E0502030303020204" pitchFamily="34" charset="0"/>
              </a:rPr>
              <a:t>, Seoul, Republic of Korea</a:t>
            </a:r>
          </a:p>
          <a:p>
            <a:pPr marL="342900" indent="-342900">
              <a:buFont typeface="Arial" panose="020B0604020202020204" pitchFamily="34" charset="0"/>
              <a:buChar char="•"/>
            </a:pPr>
            <a:r>
              <a:rPr lang="en-US" sz="1200" dirty="0">
                <a:latin typeface="Candara" panose="020E0502030303020204" pitchFamily="34" charset="0"/>
              </a:rPr>
              <a:t>Dr Lau Tang Ching, Singapore, Singapore</a:t>
            </a:r>
          </a:p>
          <a:p>
            <a:pPr marL="342900" indent="-342900">
              <a:buFont typeface="Arial" panose="020B0604020202020204" pitchFamily="34" charset="0"/>
              <a:buChar char="•"/>
            </a:pPr>
            <a:r>
              <a:rPr lang="en-US" sz="1200" dirty="0">
                <a:latin typeface="Candara" panose="020E0502030303020204" pitchFamily="34" charset="0"/>
              </a:rPr>
              <a:t>Dr Tanawat Amphansap, Bangkok, Thailand</a:t>
            </a:r>
          </a:p>
          <a:p>
            <a:pPr marL="342900" indent="-342900">
              <a:buFont typeface="Arial" panose="020B0604020202020204" pitchFamily="34" charset="0"/>
              <a:buChar char="•"/>
            </a:pPr>
            <a:r>
              <a:rPr lang="en-US" sz="1200" dirty="0">
                <a:latin typeface="Candara" panose="020E0502030303020204" pitchFamily="34" charset="0"/>
              </a:rPr>
              <a:t>Dr </a:t>
            </a:r>
            <a:r>
              <a:rPr lang="en-US" sz="1200" dirty="0" err="1">
                <a:latin typeface="Candara" panose="020E0502030303020204" pitchFamily="34" charset="0"/>
              </a:rPr>
              <a:t>Thanut</a:t>
            </a:r>
            <a:r>
              <a:rPr lang="en-US" sz="1200" dirty="0">
                <a:latin typeface="Candara" panose="020E0502030303020204" pitchFamily="34" charset="0"/>
              </a:rPr>
              <a:t> </a:t>
            </a:r>
            <a:r>
              <a:rPr lang="en-US" sz="1200" dirty="0" err="1">
                <a:latin typeface="Candara" panose="020E0502030303020204" pitchFamily="34" charset="0"/>
              </a:rPr>
              <a:t>Valleenukul</a:t>
            </a:r>
            <a:r>
              <a:rPr lang="en-US" sz="1200" dirty="0">
                <a:latin typeface="Candara" panose="020E0502030303020204" pitchFamily="34" charset="0"/>
              </a:rPr>
              <a:t>, Bangkok, Thailand</a:t>
            </a:r>
          </a:p>
          <a:p>
            <a:pPr marL="342900" indent="-342900">
              <a:buFont typeface="Arial" panose="020B0604020202020204" pitchFamily="34" charset="0"/>
              <a:buChar char="•"/>
            </a:pPr>
            <a:r>
              <a:rPr lang="en-US" sz="1200" dirty="0">
                <a:latin typeface="Candara" panose="020E0502030303020204" pitchFamily="34" charset="0"/>
              </a:rPr>
              <a:t>Associate Professor Vu Thanh Thuy, Hanoi, Vietnam</a:t>
            </a:r>
          </a:p>
          <a:p>
            <a:pPr marL="342900" indent="-342900">
              <a:buFont typeface="Arial" panose="020B0604020202020204" pitchFamily="34" charset="0"/>
              <a:buChar char="•"/>
            </a:pPr>
            <a:r>
              <a:rPr lang="en-US" sz="1200" dirty="0">
                <a:latin typeface="Candara" panose="020E0502030303020204" pitchFamily="34" charset="0"/>
              </a:rPr>
              <a:t>Dr Lan T Ho-Pham, Ho Chi Minh City, Vietnam</a:t>
            </a:r>
          </a:p>
        </p:txBody>
      </p:sp>
    </p:spTree>
    <p:extLst>
      <p:ext uri="{BB962C8B-B14F-4D97-AF65-F5344CB8AC3E}">
        <p14:creationId xmlns:p14="http://schemas.microsoft.com/office/powerpoint/2010/main" val="195491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7" name="TextBox 6">
            <a:extLst>
              <a:ext uri="{FF2B5EF4-FFF2-40B4-BE49-F238E27FC236}">
                <a16:creationId xmlns:a16="http://schemas.microsoft.com/office/drawing/2014/main" id="{1127ABD3-46BB-9840-B0E4-B0C73C2A724E}"/>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2</a:t>
            </a:r>
          </a:p>
        </p:txBody>
      </p:sp>
      <p:sp>
        <p:nvSpPr>
          <p:cNvPr id="9" name="TextBox 8">
            <a:extLst>
              <a:ext uri="{FF2B5EF4-FFF2-40B4-BE49-F238E27FC236}">
                <a16:creationId xmlns:a16="http://schemas.microsoft.com/office/drawing/2014/main" id="{7FAFE3A5-7B30-4449-BAC8-0FEC58475598}"/>
              </a:ext>
            </a:extLst>
          </p:cNvPr>
          <p:cNvSpPr txBox="1"/>
          <p:nvPr/>
        </p:nvSpPr>
        <p:spPr>
          <a:xfrm>
            <a:off x="386859" y="2013745"/>
            <a:ext cx="5427785" cy="2585323"/>
          </a:xfrm>
          <a:prstGeom prst="rect">
            <a:avLst/>
          </a:prstGeom>
          <a:noFill/>
        </p:spPr>
        <p:txBody>
          <a:bodyPr wrap="square" rtlCol="0">
            <a:spAutoFit/>
          </a:bodyPr>
          <a:lstStyle/>
          <a:p>
            <a:r>
              <a:rPr lang="en-US" dirty="0">
                <a:solidFill>
                  <a:srgbClr val="0063A6"/>
                </a:solidFill>
              </a:rPr>
              <a:t>Men and women with </a:t>
            </a:r>
            <a:r>
              <a:rPr lang="en-US" dirty="0">
                <a:solidFill>
                  <a:srgbClr val="6BBBAD"/>
                </a:solidFill>
              </a:rPr>
              <a:t>common risk factors </a:t>
            </a:r>
            <a:r>
              <a:rPr lang="en-US" dirty="0">
                <a:solidFill>
                  <a:srgbClr val="0063A6"/>
                </a:solidFill>
              </a:rPr>
              <a:t>for osteoporosis should be proactively identified to undergo assessment of bone health and, where appropriate, falls risk. </a:t>
            </a:r>
          </a:p>
          <a:p>
            <a:endParaRPr lang="en-US" dirty="0">
              <a:solidFill>
                <a:srgbClr val="0063A6"/>
              </a:solidFill>
            </a:endParaRPr>
          </a:p>
          <a:p>
            <a:r>
              <a:rPr lang="en-US" dirty="0">
                <a:solidFill>
                  <a:srgbClr val="0063A6"/>
                </a:solidFill>
              </a:rPr>
              <a:t>A sex-specific age threshold for assessment should be determined for each country or region and should be included in new or revised osteoporosis clinical guidelines.</a:t>
            </a:r>
            <a:endParaRPr lang="en-AU" dirty="0">
              <a:solidFill>
                <a:srgbClr val="0063A6"/>
              </a:solidFill>
            </a:endParaRPr>
          </a:p>
        </p:txBody>
      </p:sp>
      <p:sp>
        <p:nvSpPr>
          <p:cNvPr id="12" name="TextBox 11">
            <a:extLst>
              <a:ext uri="{FF2B5EF4-FFF2-40B4-BE49-F238E27FC236}">
                <a16:creationId xmlns:a16="http://schemas.microsoft.com/office/drawing/2014/main" id="{12D335DE-BEE6-6F41-BEA6-1F0B53C21476}"/>
              </a:ext>
            </a:extLst>
          </p:cNvPr>
          <p:cNvSpPr txBox="1"/>
          <p:nvPr/>
        </p:nvSpPr>
        <p:spPr>
          <a:xfrm>
            <a:off x="6248404"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3</a:t>
            </a:r>
          </a:p>
        </p:txBody>
      </p:sp>
      <p:sp>
        <p:nvSpPr>
          <p:cNvPr id="13" name="TextBox 12">
            <a:extLst>
              <a:ext uri="{FF2B5EF4-FFF2-40B4-BE49-F238E27FC236}">
                <a16:creationId xmlns:a16="http://schemas.microsoft.com/office/drawing/2014/main" id="{1DB33C67-DAEB-FC4B-9607-CDD9C5F71012}"/>
              </a:ext>
            </a:extLst>
          </p:cNvPr>
          <p:cNvSpPr txBox="1"/>
          <p:nvPr/>
        </p:nvSpPr>
        <p:spPr>
          <a:xfrm>
            <a:off x="6248404" y="2013745"/>
            <a:ext cx="5427785" cy="2585323"/>
          </a:xfrm>
          <a:prstGeom prst="rect">
            <a:avLst/>
          </a:prstGeom>
          <a:noFill/>
        </p:spPr>
        <p:txBody>
          <a:bodyPr wrap="square" rtlCol="0">
            <a:spAutoFit/>
          </a:bodyPr>
          <a:lstStyle/>
          <a:p>
            <a:r>
              <a:rPr lang="en-US" dirty="0">
                <a:solidFill>
                  <a:srgbClr val="0063A6"/>
                </a:solidFill>
              </a:rPr>
              <a:t>Men and women who take </a:t>
            </a:r>
            <a:r>
              <a:rPr lang="en-US" dirty="0">
                <a:solidFill>
                  <a:srgbClr val="3FBEAC"/>
                </a:solidFill>
              </a:rPr>
              <a:t>medicines</a:t>
            </a:r>
            <a:r>
              <a:rPr lang="en-US" dirty="0">
                <a:solidFill>
                  <a:srgbClr val="0063A6"/>
                </a:solidFill>
              </a:rPr>
              <a:t> that are associated with bone loss and/or increased fracture risk should be proactively identified to undergo assessment of bone health and, where appropriate, falls risk. </a:t>
            </a:r>
          </a:p>
          <a:p>
            <a:endParaRPr lang="en-US" dirty="0">
              <a:solidFill>
                <a:srgbClr val="0063A6"/>
              </a:solidFill>
            </a:endParaRPr>
          </a:p>
          <a:p>
            <a:r>
              <a:rPr lang="en-US" dirty="0">
                <a:solidFill>
                  <a:srgbClr val="0063A6"/>
                </a:solidFill>
              </a:rPr>
              <a:t>A commentary should be included in new or revised osteoporosis clinical guidelines to highlight commonly used medicines that are associated with bone loss and/or increased fracture risk.</a:t>
            </a:r>
            <a:endParaRPr lang="en-AU" dirty="0">
              <a:solidFill>
                <a:srgbClr val="0063A6"/>
              </a:solidFill>
            </a:endParaRPr>
          </a:p>
        </p:txBody>
      </p:sp>
      <p:pic>
        <p:nvPicPr>
          <p:cNvPr id="3" name="Picture 2" descr="A picture containing table, sitting, counter, ball&#10;&#10;Description automatically generated">
            <a:extLst>
              <a:ext uri="{FF2B5EF4-FFF2-40B4-BE49-F238E27FC236}">
                <a16:creationId xmlns:a16="http://schemas.microsoft.com/office/drawing/2014/main" id="{F82B8826-159E-BB42-8576-E4DA72C10DE2}"/>
              </a:ext>
            </a:extLst>
          </p:cNvPr>
          <p:cNvPicPr>
            <a:picLocks noChangeAspect="1"/>
          </p:cNvPicPr>
          <p:nvPr/>
        </p:nvPicPr>
        <p:blipFill>
          <a:blip r:embed="rId4"/>
          <a:stretch>
            <a:fillRect/>
          </a:stretch>
        </p:blipFill>
        <p:spPr>
          <a:xfrm>
            <a:off x="6377358" y="4599068"/>
            <a:ext cx="4279900" cy="1905435"/>
          </a:xfrm>
          <a:prstGeom prst="rect">
            <a:avLst/>
          </a:prstGeom>
        </p:spPr>
      </p:pic>
      <p:sp>
        <p:nvSpPr>
          <p:cNvPr id="10" name="TextBox 9">
            <a:extLst>
              <a:ext uri="{FF2B5EF4-FFF2-40B4-BE49-F238E27FC236}">
                <a16:creationId xmlns:a16="http://schemas.microsoft.com/office/drawing/2014/main" id="{6C443A24-69B9-3F47-B864-205D4236AC68}"/>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421217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air, different, table, white&#10;&#10;Description automatically generated">
            <a:extLst>
              <a:ext uri="{FF2B5EF4-FFF2-40B4-BE49-F238E27FC236}">
                <a16:creationId xmlns:a16="http://schemas.microsoft.com/office/drawing/2014/main" id="{080B54E3-5866-A54A-98B2-FABD77476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4" y="0"/>
            <a:ext cx="12237324" cy="6858000"/>
          </a:xfrm>
          <a:prstGeom prst="rect">
            <a:avLst/>
          </a:prstGeom>
        </p:spPr>
      </p:pic>
      <p:sp>
        <p:nvSpPr>
          <p:cNvPr id="8" name="TextBox 7">
            <a:extLst>
              <a:ext uri="{FF2B5EF4-FFF2-40B4-BE49-F238E27FC236}">
                <a16:creationId xmlns:a16="http://schemas.microsoft.com/office/drawing/2014/main" id="{7E31E74B-79BE-2743-B89B-D7729E39D26E}"/>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4</a:t>
            </a:r>
          </a:p>
        </p:txBody>
      </p:sp>
      <p:sp>
        <p:nvSpPr>
          <p:cNvPr id="11" name="TextBox 10">
            <a:extLst>
              <a:ext uri="{FF2B5EF4-FFF2-40B4-BE49-F238E27FC236}">
                <a16:creationId xmlns:a16="http://schemas.microsoft.com/office/drawing/2014/main" id="{AA1F9A6E-DA5D-864A-90C4-601D4401FA95}"/>
              </a:ext>
            </a:extLst>
          </p:cNvPr>
          <p:cNvSpPr txBox="1"/>
          <p:nvPr/>
        </p:nvSpPr>
        <p:spPr>
          <a:xfrm>
            <a:off x="386859" y="2013745"/>
            <a:ext cx="5427785" cy="2308324"/>
          </a:xfrm>
          <a:prstGeom prst="rect">
            <a:avLst/>
          </a:prstGeom>
          <a:noFill/>
        </p:spPr>
        <p:txBody>
          <a:bodyPr wrap="square" rtlCol="0">
            <a:spAutoFit/>
          </a:bodyPr>
          <a:lstStyle/>
          <a:p>
            <a:r>
              <a:rPr lang="en-US" dirty="0">
                <a:solidFill>
                  <a:srgbClr val="0063A6"/>
                </a:solidFill>
                <a:latin typeface="Candara" panose="020E0502030303020204" pitchFamily="34" charset="0"/>
              </a:rPr>
              <a:t>Men and women who have </a:t>
            </a:r>
            <a:r>
              <a:rPr lang="en-US" dirty="0">
                <a:solidFill>
                  <a:srgbClr val="3FBEAC"/>
                </a:solidFill>
                <a:latin typeface="Candara" panose="020E0502030303020204" pitchFamily="34" charset="0"/>
              </a:rPr>
              <a:t>conditions</a:t>
            </a:r>
            <a:r>
              <a:rPr lang="en-US" dirty="0">
                <a:solidFill>
                  <a:srgbClr val="0063A6"/>
                </a:solidFill>
                <a:latin typeface="Candara" panose="020E0502030303020204" pitchFamily="34" charset="0"/>
              </a:rPr>
              <a:t> associated with bone loss and/or increased fracture risk should be proactively identified to undergo assessment of bone health. </a:t>
            </a:r>
          </a:p>
          <a:p>
            <a:endParaRPr lang="en-US" dirty="0">
              <a:solidFill>
                <a:srgbClr val="0063A6"/>
              </a:solidFill>
              <a:latin typeface="Candara" panose="020E0502030303020204" pitchFamily="34" charset="0"/>
            </a:endParaRPr>
          </a:p>
          <a:p>
            <a:r>
              <a:rPr lang="en-US" dirty="0">
                <a:solidFill>
                  <a:srgbClr val="0063A6"/>
                </a:solidFill>
                <a:latin typeface="Candara" panose="020E0502030303020204" pitchFamily="34" charset="0"/>
              </a:rPr>
              <a:t>A commentary should be included in new or revised osteoporosis clinical guidelines to highlight common prevalent conditions in the country or region.</a:t>
            </a:r>
            <a:r>
              <a:rPr lang="en-AU" dirty="0">
                <a:solidFill>
                  <a:srgbClr val="0063A6"/>
                </a:solidFill>
                <a:latin typeface="Candara" panose="020E0502030303020204" pitchFamily="34" charset="0"/>
              </a:rPr>
              <a:t> </a:t>
            </a:r>
          </a:p>
        </p:txBody>
      </p:sp>
      <p:sp>
        <p:nvSpPr>
          <p:cNvPr id="6" name="TextBox 5">
            <a:extLst>
              <a:ext uri="{FF2B5EF4-FFF2-40B4-BE49-F238E27FC236}">
                <a16:creationId xmlns:a16="http://schemas.microsoft.com/office/drawing/2014/main" id="{12AC50C1-8F46-6F4E-889D-30F859DB8193}"/>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33843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7" name="TextBox 6">
            <a:extLst>
              <a:ext uri="{FF2B5EF4-FFF2-40B4-BE49-F238E27FC236}">
                <a16:creationId xmlns:a16="http://schemas.microsoft.com/office/drawing/2014/main" id="{1127ABD3-46BB-9840-B0E4-B0C73C2A724E}"/>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5</a:t>
            </a:r>
          </a:p>
        </p:txBody>
      </p:sp>
      <p:sp>
        <p:nvSpPr>
          <p:cNvPr id="9" name="TextBox 8">
            <a:extLst>
              <a:ext uri="{FF2B5EF4-FFF2-40B4-BE49-F238E27FC236}">
                <a16:creationId xmlns:a16="http://schemas.microsoft.com/office/drawing/2014/main" id="{7FAFE3A5-7B30-4449-BAC8-0FEC58475598}"/>
              </a:ext>
            </a:extLst>
          </p:cNvPr>
          <p:cNvSpPr txBox="1"/>
          <p:nvPr/>
        </p:nvSpPr>
        <p:spPr>
          <a:xfrm>
            <a:off x="386859" y="2013745"/>
            <a:ext cx="5427785" cy="1754326"/>
          </a:xfrm>
          <a:prstGeom prst="rect">
            <a:avLst/>
          </a:prstGeom>
          <a:noFill/>
        </p:spPr>
        <p:txBody>
          <a:bodyPr wrap="square" rtlCol="0">
            <a:spAutoFit/>
          </a:bodyPr>
          <a:lstStyle/>
          <a:p>
            <a:r>
              <a:rPr lang="en-US" dirty="0">
                <a:solidFill>
                  <a:srgbClr val="0063A6"/>
                </a:solidFill>
                <a:latin typeface="Candara" panose="020E0502030303020204" pitchFamily="34" charset="0"/>
              </a:rPr>
              <a:t>The use of country-specific (if available) </a:t>
            </a:r>
            <a:r>
              <a:rPr lang="en-US" dirty="0">
                <a:solidFill>
                  <a:srgbClr val="3FBEAC"/>
                </a:solidFill>
                <a:latin typeface="Candara" panose="020E0502030303020204" pitchFamily="34" charset="0"/>
              </a:rPr>
              <a:t>fracture risk assessment tools </a:t>
            </a:r>
            <a:r>
              <a:rPr lang="en-US" dirty="0">
                <a:solidFill>
                  <a:srgbClr val="0063A6"/>
                </a:solidFill>
                <a:latin typeface="Candara" panose="020E0502030303020204" pitchFamily="34" charset="0"/>
              </a:rPr>
              <a:t>(e.g. FRAX</a:t>
            </a:r>
            <a:r>
              <a:rPr lang="en-US" baseline="30000" dirty="0">
                <a:solidFill>
                  <a:srgbClr val="0063A6"/>
                </a:solidFill>
                <a:latin typeface="Candara" panose="020E0502030303020204" pitchFamily="34" charset="0"/>
              </a:rPr>
              <a:t>®</a:t>
            </a:r>
            <a:r>
              <a:rPr lang="en-US" dirty="0">
                <a:solidFill>
                  <a:srgbClr val="0063A6"/>
                </a:solidFill>
                <a:latin typeface="Candara" panose="020E0502030303020204" pitchFamily="34" charset="0"/>
              </a:rPr>
              <a:t>, </a:t>
            </a:r>
            <a:r>
              <a:rPr lang="en-US" dirty="0" err="1">
                <a:solidFill>
                  <a:srgbClr val="0063A6"/>
                </a:solidFill>
                <a:latin typeface="Candara" panose="020E0502030303020204" pitchFamily="34" charset="0"/>
              </a:rPr>
              <a:t>Garvan</a:t>
            </a:r>
            <a:r>
              <a:rPr lang="en-US" dirty="0">
                <a:solidFill>
                  <a:srgbClr val="0063A6"/>
                </a:solidFill>
                <a:latin typeface="Candara" panose="020E0502030303020204" pitchFamily="34" charset="0"/>
              </a:rPr>
              <a:t>, etc.) or </a:t>
            </a:r>
            <a:r>
              <a:rPr lang="en-US" dirty="0">
                <a:solidFill>
                  <a:srgbClr val="3FBEAC"/>
                </a:solidFill>
                <a:latin typeface="Candara" panose="020E0502030303020204" pitchFamily="34" charset="0"/>
              </a:rPr>
              <a:t>osteoporosis screening tools </a:t>
            </a:r>
            <a:r>
              <a:rPr lang="en-US" dirty="0">
                <a:solidFill>
                  <a:srgbClr val="0063A6"/>
                </a:solidFill>
                <a:latin typeface="Candara" panose="020E0502030303020204" pitchFamily="34" charset="0"/>
              </a:rPr>
              <a:t>(e.g. OSTA) should be a standard component of investigation of an individual’s bone health and prediction of future fracture risk and/or osteoporosis risk.</a:t>
            </a:r>
            <a:endParaRPr lang="en-AU" dirty="0">
              <a:solidFill>
                <a:srgbClr val="0063A6"/>
              </a:solidFill>
              <a:latin typeface="Candara" panose="020E0502030303020204" pitchFamily="34" charset="0"/>
            </a:endParaRPr>
          </a:p>
        </p:txBody>
      </p:sp>
      <p:pic>
        <p:nvPicPr>
          <p:cNvPr id="3" name="Picture 2">
            <a:extLst>
              <a:ext uri="{FF2B5EF4-FFF2-40B4-BE49-F238E27FC236}">
                <a16:creationId xmlns:a16="http://schemas.microsoft.com/office/drawing/2014/main" id="{A99E038D-3C23-FD43-A694-DFF51E21EA1E}"/>
              </a:ext>
            </a:extLst>
          </p:cNvPr>
          <p:cNvPicPr>
            <a:picLocks noChangeAspect="1"/>
          </p:cNvPicPr>
          <p:nvPr/>
        </p:nvPicPr>
        <p:blipFill>
          <a:blip r:embed="rId4"/>
          <a:stretch>
            <a:fillRect/>
          </a:stretch>
        </p:blipFill>
        <p:spPr>
          <a:xfrm>
            <a:off x="6675315" y="837487"/>
            <a:ext cx="4470400" cy="330200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399DD03-462B-B545-B157-F21489AA7F95}"/>
              </a:ext>
            </a:extLst>
          </p:cNvPr>
          <p:cNvPicPr>
            <a:picLocks noChangeAspect="1"/>
          </p:cNvPicPr>
          <p:nvPr/>
        </p:nvPicPr>
        <p:blipFill>
          <a:blip r:embed="rId5"/>
          <a:stretch>
            <a:fillRect/>
          </a:stretch>
        </p:blipFill>
        <p:spPr>
          <a:xfrm>
            <a:off x="6096000" y="2688836"/>
            <a:ext cx="2662115" cy="370500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94B591C-6D70-AC41-B75F-8C5C9E0E65D5}"/>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400753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using a computer&#10;&#10;Description automatically generated">
            <a:extLst>
              <a:ext uri="{FF2B5EF4-FFF2-40B4-BE49-F238E27FC236}">
                <a16:creationId xmlns:a16="http://schemas.microsoft.com/office/drawing/2014/main" id="{FC943A53-37B3-9140-A2EC-E4AD36B809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4" y="0"/>
            <a:ext cx="12237324" cy="6858000"/>
          </a:xfrm>
          <a:prstGeom prst="rect">
            <a:avLst/>
          </a:prstGeom>
        </p:spPr>
      </p:pic>
      <p:sp>
        <p:nvSpPr>
          <p:cNvPr id="7" name="TextBox 6">
            <a:extLst>
              <a:ext uri="{FF2B5EF4-FFF2-40B4-BE49-F238E27FC236}">
                <a16:creationId xmlns:a16="http://schemas.microsoft.com/office/drawing/2014/main" id="{5005F6FD-416F-E049-BB91-95B49D9F214B}"/>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6</a:t>
            </a:r>
          </a:p>
        </p:txBody>
      </p:sp>
      <p:sp>
        <p:nvSpPr>
          <p:cNvPr id="9" name="TextBox 8">
            <a:extLst>
              <a:ext uri="{FF2B5EF4-FFF2-40B4-BE49-F238E27FC236}">
                <a16:creationId xmlns:a16="http://schemas.microsoft.com/office/drawing/2014/main" id="{F53243AC-A681-6140-B086-52AA9C57EE20}"/>
              </a:ext>
            </a:extLst>
          </p:cNvPr>
          <p:cNvSpPr txBox="1"/>
          <p:nvPr/>
        </p:nvSpPr>
        <p:spPr>
          <a:xfrm>
            <a:off x="386859" y="2013745"/>
            <a:ext cx="5427785" cy="1477328"/>
          </a:xfrm>
          <a:prstGeom prst="rect">
            <a:avLst/>
          </a:prstGeom>
          <a:noFill/>
        </p:spPr>
        <p:txBody>
          <a:bodyPr wrap="square" rtlCol="0">
            <a:spAutoFit/>
          </a:bodyPr>
          <a:lstStyle/>
          <a:p>
            <a:r>
              <a:rPr lang="en-US" dirty="0">
                <a:solidFill>
                  <a:srgbClr val="0063A6"/>
                </a:solidFill>
              </a:rPr>
              <a:t>Assessment for presence of </a:t>
            </a:r>
            <a:r>
              <a:rPr lang="en-US" dirty="0">
                <a:solidFill>
                  <a:srgbClr val="3FBEAC"/>
                </a:solidFill>
              </a:rPr>
              <a:t>vertebral fracture(s) </a:t>
            </a:r>
            <a:r>
              <a:rPr lang="en-US" dirty="0">
                <a:solidFill>
                  <a:srgbClr val="0063A6"/>
                </a:solidFill>
              </a:rPr>
              <a:t>either by X-ray (or other radiological investigations such as CT or MRI) or DXA-based vertebral fracture assessment (VFA) should be a </a:t>
            </a:r>
            <a:r>
              <a:rPr lang="en-US" dirty="0">
                <a:solidFill>
                  <a:srgbClr val="3FBEAC"/>
                </a:solidFill>
              </a:rPr>
              <a:t>standard component </a:t>
            </a:r>
            <a:r>
              <a:rPr lang="en-US" dirty="0">
                <a:solidFill>
                  <a:srgbClr val="0063A6"/>
                </a:solidFill>
              </a:rPr>
              <a:t>of investigation of osteoporosis and prediction of future fracture risk.</a:t>
            </a:r>
            <a:endParaRPr lang="en-AU" dirty="0">
              <a:solidFill>
                <a:srgbClr val="0063A6"/>
              </a:solidFill>
            </a:endParaRPr>
          </a:p>
        </p:txBody>
      </p:sp>
      <p:sp>
        <p:nvSpPr>
          <p:cNvPr id="10" name="TextBox 9">
            <a:extLst>
              <a:ext uri="{FF2B5EF4-FFF2-40B4-BE49-F238E27FC236}">
                <a16:creationId xmlns:a16="http://schemas.microsoft.com/office/drawing/2014/main" id="{603C92C0-B236-4B7F-B6E3-E5E6D70068B8}"/>
              </a:ext>
            </a:extLst>
          </p:cNvPr>
          <p:cNvSpPr txBox="1"/>
          <p:nvPr/>
        </p:nvSpPr>
        <p:spPr>
          <a:xfrm>
            <a:off x="386859" y="3528919"/>
            <a:ext cx="5556739" cy="3139321"/>
          </a:xfrm>
          <a:prstGeom prst="rect">
            <a:avLst/>
          </a:prstGeom>
          <a:noFill/>
        </p:spPr>
        <p:txBody>
          <a:bodyPr wrap="square" rtlCol="0">
            <a:spAutoFit/>
          </a:bodyPr>
          <a:lstStyle/>
          <a:p>
            <a:r>
              <a:rPr lang="en-US" b="1" dirty="0">
                <a:solidFill>
                  <a:schemeClr val="tx1">
                    <a:lumMod val="50000"/>
                    <a:lumOff val="50000"/>
                  </a:schemeClr>
                </a:solidFill>
                <a:latin typeface="Candara" panose="020E0502030303020204" pitchFamily="34" charset="0"/>
              </a:rPr>
              <a:t>Levels of attainment </a:t>
            </a:r>
            <a:r>
              <a:rPr lang="en-US" dirty="0">
                <a:solidFill>
                  <a:schemeClr val="tx1">
                    <a:lumMod val="50000"/>
                    <a:lumOff val="50000"/>
                  </a:schemeClr>
                </a:solidFill>
                <a:latin typeface="Candara" panose="020E0502030303020204" pitchFamily="34" charset="0"/>
              </a:rPr>
              <a:t>for clinical standard 6:</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1: </a:t>
            </a:r>
            <a:r>
              <a:rPr lang="en-US" dirty="0">
                <a:solidFill>
                  <a:schemeClr val="tx1">
                    <a:lumMod val="50000"/>
                    <a:lumOff val="50000"/>
                  </a:schemeClr>
                </a:solidFill>
                <a:latin typeface="Candara" panose="020E0502030303020204" pitchFamily="34" charset="0"/>
              </a:rPr>
              <a:t>Individuals presenting with clinical vertebral fractures should undergo assessment for osteoporosis.</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2: </a:t>
            </a:r>
            <a:r>
              <a:rPr lang="en-US" dirty="0">
                <a:solidFill>
                  <a:schemeClr val="tx1">
                    <a:lumMod val="50000"/>
                    <a:lumOff val="50000"/>
                  </a:schemeClr>
                </a:solidFill>
                <a:latin typeface="Candara" panose="020E0502030303020204" pitchFamily="34" charset="0"/>
              </a:rPr>
              <a:t>Individuals with incidentally detected vertebral fractures on X-ray and/or other radiological investigations should be assessed for osteoporosis.</a:t>
            </a:r>
            <a:endParaRPr lang="en-AU" dirty="0">
              <a:solidFill>
                <a:schemeClr val="tx1">
                  <a:lumMod val="50000"/>
                  <a:lumOff val="50000"/>
                </a:schemeClr>
              </a:solidFill>
              <a:latin typeface="Candara" panose="020E0502030303020204" pitchFamily="34" charset="0"/>
            </a:endParaRPr>
          </a:p>
          <a:p>
            <a:pPr marL="285750" indent="-285750">
              <a:buFont typeface="Arial" panose="020B0604020202020204" pitchFamily="34" charset="0"/>
              <a:buChar char="•"/>
            </a:pPr>
            <a:r>
              <a:rPr lang="en-US" dirty="0">
                <a:solidFill>
                  <a:srgbClr val="3FBEAC"/>
                </a:solidFill>
                <a:latin typeface="Candara" panose="020E0502030303020204" pitchFamily="34" charset="0"/>
              </a:rPr>
              <a:t>Level 3: </a:t>
            </a:r>
            <a:r>
              <a:rPr lang="en-US" dirty="0">
                <a:solidFill>
                  <a:schemeClr val="tx1">
                    <a:lumMod val="50000"/>
                    <a:lumOff val="50000"/>
                  </a:schemeClr>
                </a:solidFill>
                <a:latin typeface="Candara" panose="020E0502030303020204" pitchFamily="34" charset="0"/>
              </a:rPr>
              <a:t>Individuals being assessed for osteoporosis should undergo spinal imaging with X-ray or other appropriate radiological modalities, or with DXA-based VFA.</a:t>
            </a:r>
            <a:endParaRPr lang="en-AU" dirty="0">
              <a:solidFill>
                <a:schemeClr val="tx1">
                  <a:lumMod val="50000"/>
                  <a:lumOff val="50000"/>
                </a:schemeClr>
              </a:solidFill>
              <a:latin typeface="Candara" panose="020E0502030303020204" pitchFamily="34" charset="0"/>
            </a:endParaRPr>
          </a:p>
        </p:txBody>
      </p:sp>
      <p:sp>
        <p:nvSpPr>
          <p:cNvPr id="11" name="TextBox 10">
            <a:extLst>
              <a:ext uri="{FF2B5EF4-FFF2-40B4-BE49-F238E27FC236}">
                <a16:creationId xmlns:a16="http://schemas.microsoft.com/office/drawing/2014/main" id="{64A2F948-5F90-4A46-9CB8-2F5FA878A9EB}"/>
              </a:ext>
            </a:extLst>
          </p:cNvPr>
          <p:cNvSpPr txBox="1"/>
          <p:nvPr/>
        </p:nvSpPr>
        <p:spPr>
          <a:xfrm>
            <a:off x="386856" y="654418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65734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7" name="TextBox 6">
            <a:extLst>
              <a:ext uri="{FF2B5EF4-FFF2-40B4-BE49-F238E27FC236}">
                <a16:creationId xmlns:a16="http://schemas.microsoft.com/office/drawing/2014/main" id="{1127ABD3-46BB-9840-B0E4-B0C73C2A724E}"/>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7</a:t>
            </a:r>
          </a:p>
        </p:txBody>
      </p:sp>
      <p:sp>
        <p:nvSpPr>
          <p:cNvPr id="9" name="TextBox 8">
            <a:extLst>
              <a:ext uri="{FF2B5EF4-FFF2-40B4-BE49-F238E27FC236}">
                <a16:creationId xmlns:a16="http://schemas.microsoft.com/office/drawing/2014/main" id="{7FAFE3A5-7B30-4449-BAC8-0FEC58475598}"/>
              </a:ext>
            </a:extLst>
          </p:cNvPr>
          <p:cNvSpPr txBox="1"/>
          <p:nvPr/>
        </p:nvSpPr>
        <p:spPr>
          <a:xfrm>
            <a:off x="386859" y="2013745"/>
            <a:ext cx="5427785" cy="646331"/>
          </a:xfrm>
          <a:prstGeom prst="rect">
            <a:avLst/>
          </a:prstGeom>
          <a:noFill/>
        </p:spPr>
        <p:txBody>
          <a:bodyPr wrap="square" rtlCol="0">
            <a:spAutoFit/>
          </a:bodyPr>
          <a:lstStyle/>
          <a:p>
            <a:r>
              <a:rPr lang="en-US" dirty="0">
                <a:solidFill>
                  <a:srgbClr val="0063A6"/>
                </a:solidFill>
              </a:rPr>
              <a:t>A </a:t>
            </a:r>
            <a:r>
              <a:rPr lang="en-US" dirty="0">
                <a:solidFill>
                  <a:srgbClr val="3FBEAC"/>
                </a:solidFill>
              </a:rPr>
              <a:t>falls risk assessment </a:t>
            </a:r>
            <a:r>
              <a:rPr lang="en-US" dirty="0">
                <a:solidFill>
                  <a:srgbClr val="0063A6"/>
                </a:solidFill>
              </a:rPr>
              <a:t>should be a standard component of investigation of an individual’s future fracture risk.</a:t>
            </a:r>
            <a:endParaRPr lang="en-AU" dirty="0">
              <a:solidFill>
                <a:srgbClr val="0063A6"/>
              </a:solidFill>
            </a:endParaRPr>
          </a:p>
        </p:txBody>
      </p:sp>
      <p:sp>
        <p:nvSpPr>
          <p:cNvPr id="12" name="TextBox 11">
            <a:extLst>
              <a:ext uri="{FF2B5EF4-FFF2-40B4-BE49-F238E27FC236}">
                <a16:creationId xmlns:a16="http://schemas.microsoft.com/office/drawing/2014/main" id="{12D335DE-BEE6-6F41-BEA6-1F0B53C21476}"/>
              </a:ext>
            </a:extLst>
          </p:cNvPr>
          <p:cNvSpPr txBox="1"/>
          <p:nvPr/>
        </p:nvSpPr>
        <p:spPr>
          <a:xfrm>
            <a:off x="6248404"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8</a:t>
            </a:r>
          </a:p>
        </p:txBody>
      </p:sp>
      <p:sp>
        <p:nvSpPr>
          <p:cNvPr id="13" name="TextBox 12">
            <a:extLst>
              <a:ext uri="{FF2B5EF4-FFF2-40B4-BE49-F238E27FC236}">
                <a16:creationId xmlns:a16="http://schemas.microsoft.com/office/drawing/2014/main" id="{1DB33C67-DAEB-FC4B-9607-CDD9C5F71012}"/>
              </a:ext>
            </a:extLst>
          </p:cNvPr>
          <p:cNvSpPr txBox="1"/>
          <p:nvPr/>
        </p:nvSpPr>
        <p:spPr>
          <a:xfrm>
            <a:off x="6248404" y="2013745"/>
            <a:ext cx="5427785" cy="1200329"/>
          </a:xfrm>
          <a:prstGeom prst="rect">
            <a:avLst/>
          </a:prstGeom>
          <a:noFill/>
        </p:spPr>
        <p:txBody>
          <a:bodyPr wrap="square" rtlCol="0">
            <a:spAutoFit/>
          </a:bodyPr>
          <a:lstStyle/>
          <a:p>
            <a:r>
              <a:rPr lang="en-US" dirty="0">
                <a:solidFill>
                  <a:srgbClr val="0063A6"/>
                </a:solidFill>
                <a:latin typeface="Candara" panose="020E0502030303020204" pitchFamily="34" charset="0"/>
              </a:rPr>
              <a:t>In order to engage individuals in their </a:t>
            </a:r>
            <a:r>
              <a:rPr lang="en-US" dirty="0">
                <a:solidFill>
                  <a:srgbClr val="3FBEAC"/>
                </a:solidFill>
                <a:latin typeface="Candara" panose="020E0502030303020204" pitchFamily="34" charset="0"/>
              </a:rPr>
              <a:t>own care</a:t>
            </a:r>
            <a:r>
              <a:rPr lang="en-US" dirty="0">
                <a:solidFill>
                  <a:srgbClr val="0063A6"/>
                </a:solidFill>
                <a:latin typeface="Candara" panose="020E0502030303020204" pitchFamily="34" charset="0"/>
              </a:rPr>
              <a:t>, </a:t>
            </a:r>
            <a:r>
              <a:rPr lang="en-US" dirty="0">
                <a:solidFill>
                  <a:srgbClr val="3FBEAC"/>
                </a:solidFill>
                <a:latin typeface="Candara" panose="020E0502030303020204" pitchFamily="34" charset="0"/>
              </a:rPr>
              <a:t>information</a:t>
            </a:r>
            <a:r>
              <a:rPr lang="en-US" dirty="0">
                <a:solidFill>
                  <a:srgbClr val="0063A6"/>
                </a:solidFill>
                <a:latin typeface="Candara" panose="020E0502030303020204" pitchFamily="34" charset="0"/>
              </a:rPr>
              <a:t> should be provided on calcium and vitamin D intake, sun exposure, exercise, and the relationship between osteoporosis and fracture risk.</a:t>
            </a:r>
            <a:endParaRPr lang="en-AU" dirty="0">
              <a:solidFill>
                <a:srgbClr val="0063A6"/>
              </a:solidFill>
              <a:latin typeface="Candara" panose="020E0502030303020204" pitchFamily="34" charset="0"/>
            </a:endParaRPr>
          </a:p>
        </p:txBody>
      </p:sp>
      <p:pic>
        <p:nvPicPr>
          <p:cNvPr id="2" name="Picture 1">
            <a:extLst>
              <a:ext uri="{FF2B5EF4-FFF2-40B4-BE49-F238E27FC236}">
                <a16:creationId xmlns:a16="http://schemas.microsoft.com/office/drawing/2014/main" id="{D181E946-1657-4D4B-A261-6633F2793594}"/>
              </a:ext>
            </a:extLst>
          </p:cNvPr>
          <p:cNvPicPr>
            <a:picLocks noChangeAspect="1"/>
          </p:cNvPicPr>
          <p:nvPr/>
        </p:nvPicPr>
        <p:blipFill>
          <a:blip r:embed="rId4"/>
          <a:stretch>
            <a:fillRect/>
          </a:stretch>
        </p:blipFill>
        <p:spPr>
          <a:xfrm>
            <a:off x="824527" y="3061673"/>
            <a:ext cx="4102353" cy="3290429"/>
          </a:xfrm>
          <a:prstGeom prst="rect">
            <a:avLst/>
          </a:prstGeom>
        </p:spPr>
      </p:pic>
      <p:sp>
        <p:nvSpPr>
          <p:cNvPr id="10" name="TextBox 9">
            <a:extLst>
              <a:ext uri="{FF2B5EF4-FFF2-40B4-BE49-F238E27FC236}">
                <a16:creationId xmlns:a16="http://schemas.microsoft.com/office/drawing/2014/main" id="{EA2E1635-D1FC-2F4E-885E-E82BA74FAFE7}"/>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3667382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7" name="TextBox 6">
            <a:extLst>
              <a:ext uri="{FF2B5EF4-FFF2-40B4-BE49-F238E27FC236}">
                <a16:creationId xmlns:a16="http://schemas.microsoft.com/office/drawing/2014/main" id="{1127ABD3-46BB-9840-B0E4-B0C73C2A724E}"/>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9</a:t>
            </a:r>
          </a:p>
        </p:txBody>
      </p:sp>
      <p:sp>
        <p:nvSpPr>
          <p:cNvPr id="9" name="TextBox 8">
            <a:extLst>
              <a:ext uri="{FF2B5EF4-FFF2-40B4-BE49-F238E27FC236}">
                <a16:creationId xmlns:a16="http://schemas.microsoft.com/office/drawing/2014/main" id="{7FAFE3A5-7B30-4449-BAC8-0FEC58475598}"/>
              </a:ext>
            </a:extLst>
          </p:cNvPr>
          <p:cNvSpPr txBox="1"/>
          <p:nvPr/>
        </p:nvSpPr>
        <p:spPr>
          <a:xfrm>
            <a:off x="386859" y="2013745"/>
            <a:ext cx="5427785" cy="3139321"/>
          </a:xfrm>
          <a:prstGeom prst="rect">
            <a:avLst/>
          </a:prstGeom>
          <a:noFill/>
        </p:spPr>
        <p:txBody>
          <a:bodyPr wrap="square" rtlCol="0">
            <a:spAutoFit/>
          </a:bodyPr>
          <a:lstStyle/>
          <a:p>
            <a:r>
              <a:rPr lang="en-US" dirty="0">
                <a:solidFill>
                  <a:srgbClr val="0063A6"/>
                </a:solidFill>
                <a:latin typeface="Candara" panose="020E0502030303020204" pitchFamily="34" charset="0"/>
              </a:rPr>
              <a:t>The decision to treat with osteoporosis-specific therapies and the choice of therapy should be informed as much as possible by country‑specific and cost‑effective intervention thresholds. </a:t>
            </a:r>
          </a:p>
          <a:p>
            <a:endParaRPr lang="en-US" dirty="0">
              <a:solidFill>
                <a:srgbClr val="0063A6"/>
              </a:solidFill>
              <a:latin typeface="Candara" panose="020E0502030303020204" pitchFamily="34" charset="0"/>
            </a:endParaRPr>
          </a:p>
          <a:p>
            <a:r>
              <a:rPr lang="en-US" dirty="0">
                <a:solidFill>
                  <a:srgbClr val="3FBEAC"/>
                </a:solidFill>
                <a:latin typeface="Candara" panose="020E0502030303020204" pitchFamily="34" charset="0"/>
              </a:rPr>
              <a:t>Intervention thresholds </a:t>
            </a:r>
            <a:r>
              <a:rPr lang="en-US" dirty="0">
                <a:solidFill>
                  <a:srgbClr val="0063A6"/>
                </a:solidFill>
                <a:latin typeface="Candara" panose="020E0502030303020204" pitchFamily="34" charset="0"/>
              </a:rPr>
              <a:t>that can be considered include:</a:t>
            </a:r>
            <a:endParaRPr lang="en-AU" dirty="0">
              <a:solidFill>
                <a:srgbClr val="0063A6"/>
              </a:solidFill>
              <a:latin typeface="Candara" panose="020E0502030303020204" pitchFamily="34" charset="0"/>
            </a:endParaRPr>
          </a:p>
          <a:p>
            <a:pPr marL="285750" lvl="0" indent="-285750">
              <a:buFont typeface="Arial" panose="020B0604020202020204" pitchFamily="34" charset="0"/>
              <a:buChar char="•"/>
            </a:pPr>
            <a:r>
              <a:rPr lang="en-US" dirty="0">
                <a:solidFill>
                  <a:srgbClr val="0063A6"/>
                </a:solidFill>
                <a:latin typeface="Candara" panose="020E0502030303020204" pitchFamily="34" charset="0"/>
              </a:rPr>
              <a:t>History of fragility fracture</a:t>
            </a:r>
            <a:endParaRPr lang="en-AU" dirty="0">
              <a:solidFill>
                <a:srgbClr val="0063A6"/>
              </a:solidFill>
              <a:latin typeface="Candara" panose="020E0502030303020204" pitchFamily="34" charset="0"/>
            </a:endParaRPr>
          </a:p>
          <a:p>
            <a:pPr marL="285750" lvl="0" indent="-285750">
              <a:buFont typeface="Arial" panose="020B0604020202020204" pitchFamily="34" charset="0"/>
              <a:buChar char="•"/>
            </a:pPr>
            <a:r>
              <a:rPr lang="en-US" dirty="0">
                <a:solidFill>
                  <a:srgbClr val="0063A6"/>
                </a:solidFill>
                <a:latin typeface="Candara" panose="020E0502030303020204" pitchFamily="34" charset="0"/>
              </a:rPr>
              <a:t>BMD T-Score ≤ –2.5 S.D.</a:t>
            </a:r>
            <a:endParaRPr lang="en-AU" dirty="0">
              <a:solidFill>
                <a:srgbClr val="0063A6"/>
              </a:solidFill>
              <a:latin typeface="Candara" panose="020E0502030303020204" pitchFamily="34" charset="0"/>
            </a:endParaRPr>
          </a:p>
          <a:p>
            <a:pPr marL="285750" lvl="0" indent="-285750">
              <a:buFont typeface="Arial" panose="020B0604020202020204" pitchFamily="34" charset="0"/>
              <a:buChar char="•"/>
            </a:pPr>
            <a:r>
              <a:rPr lang="en-US" dirty="0">
                <a:solidFill>
                  <a:srgbClr val="0063A6"/>
                </a:solidFill>
                <a:latin typeface="Candara" panose="020E0502030303020204" pitchFamily="34" charset="0"/>
              </a:rPr>
              <a:t>High fracture risk as assessed by country-specific intervention thresholds.</a:t>
            </a:r>
            <a:endParaRPr lang="en-AU" dirty="0">
              <a:solidFill>
                <a:srgbClr val="0063A6"/>
              </a:solidFill>
              <a:latin typeface="Candara" panose="020E0502030303020204" pitchFamily="34" charset="0"/>
            </a:endParaRPr>
          </a:p>
        </p:txBody>
      </p:sp>
      <p:sp>
        <p:nvSpPr>
          <p:cNvPr id="12" name="TextBox 11">
            <a:extLst>
              <a:ext uri="{FF2B5EF4-FFF2-40B4-BE49-F238E27FC236}">
                <a16:creationId xmlns:a16="http://schemas.microsoft.com/office/drawing/2014/main" id="{12D335DE-BEE6-6F41-BEA6-1F0B53C21476}"/>
              </a:ext>
            </a:extLst>
          </p:cNvPr>
          <p:cNvSpPr txBox="1"/>
          <p:nvPr/>
        </p:nvSpPr>
        <p:spPr>
          <a:xfrm>
            <a:off x="6248404"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10</a:t>
            </a:r>
          </a:p>
        </p:txBody>
      </p:sp>
      <p:sp>
        <p:nvSpPr>
          <p:cNvPr id="13" name="TextBox 12">
            <a:extLst>
              <a:ext uri="{FF2B5EF4-FFF2-40B4-BE49-F238E27FC236}">
                <a16:creationId xmlns:a16="http://schemas.microsoft.com/office/drawing/2014/main" id="{1DB33C67-DAEB-FC4B-9607-CDD9C5F71012}"/>
              </a:ext>
            </a:extLst>
          </p:cNvPr>
          <p:cNvSpPr txBox="1"/>
          <p:nvPr/>
        </p:nvSpPr>
        <p:spPr>
          <a:xfrm>
            <a:off x="6248404" y="2013745"/>
            <a:ext cx="5427785" cy="1200329"/>
          </a:xfrm>
          <a:prstGeom prst="rect">
            <a:avLst/>
          </a:prstGeom>
          <a:noFill/>
        </p:spPr>
        <p:txBody>
          <a:bodyPr wrap="square" rtlCol="0">
            <a:spAutoFit/>
          </a:bodyPr>
          <a:lstStyle/>
          <a:p>
            <a:r>
              <a:rPr lang="en-US" dirty="0">
                <a:solidFill>
                  <a:srgbClr val="0063A6"/>
                </a:solidFill>
                <a:latin typeface="Candara" panose="020E0502030303020204" pitchFamily="34" charset="0"/>
              </a:rPr>
              <a:t>New or revised osteoporosis clinical guidelines should include a commentary on the </a:t>
            </a:r>
            <a:r>
              <a:rPr lang="en-US" dirty="0">
                <a:solidFill>
                  <a:srgbClr val="3FBEAC"/>
                </a:solidFill>
                <a:latin typeface="Candara" panose="020E0502030303020204" pitchFamily="34" charset="0"/>
              </a:rPr>
              <a:t>common side effects </a:t>
            </a:r>
            <a:r>
              <a:rPr lang="en-US" dirty="0">
                <a:solidFill>
                  <a:srgbClr val="0063A6"/>
                </a:solidFill>
                <a:latin typeface="Candara" panose="020E0502030303020204" pitchFamily="34" charset="0"/>
              </a:rPr>
              <a:t>of pharmacological treatments that are recommended in the guidelines.</a:t>
            </a:r>
            <a:endParaRPr lang="en-AU" dirty="0">
              <a:solidFill>
                <a:srgbClr val="0063A6"/>
              </a:solidFill>
              <a:latin typeface="Candara" panose="020E0502030303020204" pitchFamily="34" charset="0"/>
            </a:endParaRPr>
          </a:p>
        </p:txBody>
      </p:sp>
      <p:sp>
        <p:nvSpPr>
          <p:cNvPr id="10" name="TextBox 9">
            <a:extLst>
              <a:ext uri="{FF2B5EF4-FFF2-40B4-BE49-F238E27FC236}">
                <a16:creationId xmlns:a16="http://schemas.microsoft.com/office/drawing/2014/main" id="{56EC026C-B709-AB4D-A8C8-0E875FACA7CD}"/>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278075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7" name="TextBox 6">
            <a:extLst>
              <a:ext uri="{FF2B5EF4-FFF2-40B4-BE49-F238E27FC236}">
                <a16:creationId xmlns:a16="http://schemas.microsoft.com/office/drawing/2014/main" id="{1127ABD3-46BB-9840-B0E4-B0C73C2A724E}"/>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11</a:t>
            </a:r>
          </a:p>
        </p:txBody>
      </p:sp>
      <p:sp>
        <p:nvSpPr>
          <p:cNvPr id="9" name="TextBox 8">
            <a:extLst>
              <a:ext uri="{FF2B5EF4-FFF2-40B4-BE49-F238E27FC236}">
                <a16:creationId xmlns:a16="http://schemas.microsoft.com/office/drawing/2014/main" id="{7FAFE3A5-7B30-4449-BAC8-0FEC58475598}"/>
              </a:ext>
            </a:extLst>
          </p:cNvPr>
          <p:cNvSpPr txBox="1"/>
          <p:nvPr/>
        </p:nvSpPr>
        <p:spPr>
          <a:xfrm>
            <a:off x="386859" y="2013745"/>
            <a:ext cx="5427785" cy="2031325"/>
          </a:xfrm>
          <a:prstGeom prst="rect">
            <a:avLst/>
          </a:prstGeom>
          <a:noFill/>
        </p:spPr>
        <p:txBody>
          <a:bodyPr wrap="square" rtlCol="0">
            <a:spAutoFit/>
          </a:bodyPr>
          <a:lstStyle/>
          <a:p>
            <a:r>
              <a:rPr lang="en-US" dirty="0">
                <a:solidFill>
                  <a:srgbClr val="0063A6"/>
                </a:solidFill>
                <a:latin typeface="Candara" panose="020E0502030303020204" pitchFamily="34" charset="0"/>
              </a:rPr>
              <a:t>New or revised osteoporosis clinical guidelines should provide a commentary on </a:t>
            </a:r>
            <a:r>
              <a:rPr lang="en-US" dirty="0">
                <a:solidFill>
                  <a:srgbClr val="3FBEAC"/>
                </a:solidFill>
                <a:latin typeface="Candara" panose="020E0502030303020204" pitchFamily="34" charset="0"/>
              </a:rPr>
              <a:t>monitoring</a:t>
            </a:r>
            <a:r>
              <a:rPr lang="en-US" dirty="0">
                <a:solidFill>
                  <a:srgbClr val="0063A6"/>
                </a:solidFill>
                <a:latin typeface="Candara" panose="020E0502030303020204" pitchFamily="34" charset="0"/>
              </a:rPr>
              <a:t> of </a:t>
            </a:r>
            <a:r>
              <a:rPr lang="en-US" dirty="0">
                <a:solidFill>
                  <a:srgbClr val="3FBEAC"/>
                </a:solidFill>
                <a:latin typeface="Candara" panose="020E0502030303020204" pitchFamily="34" charset="0"/>
              </a:rPr>
              <a:t>pharmacological treatments</a:t>
            </a:r>
            <a:r>
              <a:rPr lang="en-US" dirty="0">
                <a:solidFill>
                  <a:srgbClr val="0063A6"/>
                </a:solidFill>
                <a:latin typeface="Candara" panose="020E0502030303020204" pitchFamily="34" charset="0"/>
              </a:rPr>
              <a:t>. </a:t>
            </a:r>
          </a:p>
          <a:p>
            <a:endParaRPr lang="en-US" dirty="0">
              <a:solidFill>
                <a:srgbClr val="0063A6"/>
              </a:solidFill>
              <a:latin typeface="Candara" panose="020E0502030303020204" pitchFamily="34" charset="0"/>
            </a:endParaRPr>
          </a:p>
          <a:p>
            <a:r>
              <a:rPr lang="en-US" dirty="0">
                <a:solidFill>
                  <a:srgbClr val="0063A6"/>
                </a:solidFill>
                <a:latin typeface="Candara" panose="020E0502030303020204" pitchFamily="34" charset="0"/>
              </a:rPr>
              <a:t>This could include, e.g. the role of biochemical markers of bone turnover and bone mineral density measurement.</a:t>
            </a:r>
            <a:endParaRPr lang="en-AU" dirty="0">
              <a:solidFill>
                <a:srgbClr val="0063A6"/>
              </a:solidFill>
              <a:latin typeface="Candara" panose="020E0502030303020204" pitchFamily="34" charset="0"/>
            </a:endParaRPr>
          </a:p>
        </p:txBody>
      </p:sp>
      <p:sp>
        <p:nvSpPr>
          <p:cNvPr id="12" name="TextBox 11">
            <a:extLst>
              <a:ext uri="{FF2B5EF4-FFF2-40B4-BE49-F238E27FC236}">
                <a16:creationId xmlns:a16="http://schemas.microsoft.com/office/drawing/2014/main" id="{12D335DE-BEE6-6F41-BEA6-1F0B53C21476}"/>
              </a:ext>
            </a:extLst>
          </p:cNvPr>
          <p:cNvSpPr txBox="1"/>
          <p:nvPr/>
        </p:nvSpPr>
        <p:spPr>
          <a:xfrm>
            <a:off x="6248404"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12</a:t>
            </a:r>
          </a:p>
        </p:txBody>
      </p:sp>
      <p:sp>
        <p:nvSpPr>
          <p:cNvPr id="13" name="TextBox 12">
            <a:extLst>
              <a:ext uri="{FF2B5EF4-FFF2-40B4-BE49-F238E27FC236}">
                <a16:creationId xmlns:a16="http://schemas.microsoft.com/office/drawing/2014/main" id="{1DB33C67-DAEB-FC4B-9607-CDD9C5F71012}"/>
              </a:ext>
            </a:extLst>
          </p:cNvPr>
          <p:cNvSpPr txBox="1"/>
          <p:nvPr/>
        </p:nvSpPr>
        <p:spPr>
          <a:xfrm>
            <a:off x="6248404" y="2013745"/>
            <a:ext cx="5427785" cy="2308324"/>
          </a:xfrm>
          <a:prstGeom prst="rect">
            <a:avLst/>
          </a:prstGeom>
          <a:noFill/>
        </p:spPr>
        <p:txBody>
          <a:bodyPr wrap="square" rtlCol="0">
            <a:spAutoFit/>
          </a:bodyPr>
          <a:lstStyle/>
          <a:p>
            <a:r>
              <a:rPr lang="en-US" dirty="0">
                <a:solidFill>
                  <a:srgbClr val="0063A6"/>
                </a:solidFill>
              </a:rPr>
              <a:t>New or revised osteoporosis clinical guidelines should provide a commentary on the </a:t>
            </a:r>
            <a:r>
              <a:rPr lang="en-US" dirty="0">
                <a:solidFill>
                  <a:srgbClr val="3FBEAC"/>
                </a:solidFill>
              </a:rPr>
              <a:t>duration</a:t>
            </a:r>
            <a:r>
              <a:rPr lang="en-US" dirty="0">
                <a:solidFill>
                  <a:srgbClr val="0063A6"/>
                </a:solidFill>
              </a:rPr>
              <a:t> of </a:t>
            </a:r>
            <a:r>
              <a:rPr lang="en-US" dirty="0">
                <a:solidFill>
                  <a:srgbClr val="3FBEAC"/>
                </a:solidFill>
              </a:rPr>
              <a:t>pharmacological treatments</a:t>
            </a:r>
            <a:r>
              <a:rPr lang="en-US" dirty="0">
                <a:solidFill>
                  <a:srgbClr val="0063A6"/>
                </a:solidFill>
              </a:rPr>
              <a:t> that are recommended in the guidelines. </a:t>
            </a:r>
          </a:p>
          <a:p>
            <a:endParaRPr lang="en-US" dirty="0">
              <a:solidFill>
                <a:srgbClr val="0063A6"/>
              </a:solidFill>
            </a:endParaRPr>
          </a:p>
          <a:p>
            <a:r>
              <a:rPr lang="en-US" dirty="0">
                <a:solidFill>
                  <a:srgbClr val="0063A6"/>
                </a:solidFill>
              </a:rPr>
              <a:t>This should include a discussion on the appropriate order of sequential treatment with available therapies and the role of ‘drug holidays’.</a:t>
            </a:r>
            <a:endParaRPr lang="en-AU" dirty="0">
              <a:solidFill>
                <a:srgbClr val="0063A6"/>
              </a:solidFill>
              <a:latin typeface="Candara" panose="020E0502030303020204" pitchFamily="34" charset="0"/>
            </a:endParaRPr>
          </a:p>
        </p:txBody>
      </p:sp>
      <p:sp>
        <p:nvSpPr>
          <p:cNvPr id="10" name="TextBox 9">
            <a:extLst>
              <a:ext uri="{FF2B5EF4-FFF2-40B4-BE49-F238E27FC236}">
                <a16:creationId xmlns:a16="http://schemas.microsoft.com/office/drawing/2014/main" id="{DA0C98DB-4497-374F-88A1-68CA3E8A5FD2}"/>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212504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table&#10;&#10;Description automatically generated">
            <a:extLst>
              <a:ext uri="{FF2B5EF4-FFF2-40B4-BE49-F238E27FC236}">
                <a16:creationId xmlns:a16="http://schemas.microsoft.com/office/drawing/2014/main" id="{88677608-2EB1-594A-A5B1-5F0B6F40CE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237323" cy="6858000"/>
          </a:xfrm>
          <a:prstGeom prst="rect">
            <a:avLst/>
          </a:prstGeom>
        </p:spPr>
      </p:pic>
      <p:sp>
        <p:nvSpPr>
          <p:cNvPr id="8" name="TextBox 7">
            <a:extLst>
              <a:ext uri="{FF2B5EF4-FFF2-40B4-BE49-F238E27FC236}">
                <a16:creationId xmlns:a16="http://schemas.microsoft.com/office/drawing/2014/main" id="{517CDBB6-46A3-F448-B4BF-BC2F70326A07}"/>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13</a:t>
            </a:r>
          </a:p>
        </p:txBody>
      </p:sp>
      <p:sp>
        <p:nvSpPr>
          <p:cNvPr id="11" name="TextBox 10">
            <a:extLst>
              <a:ext uri="{FF2B5EF4-FFF2-40B4-BE49-F238E27FC236}">
                <a16:creationId xmlns:a16="http://schemas.microsoft.com/office/drawing/2014/main" id="{33D66A85-B3E8-7B4E-A901-F268392FCE04}"/>
              </a:ext>
            </a:extLst>
          </p:cNvPr>
          <p:cNvSpPr txBox="1"/>
          <p:nvPr/>
        </p:nvSpPr>
        <p:spPr>
          <a:xfrm>
            <a:off x="386859" y="2013745"/>
            <a:ext cx="5427785" cy="1754326"/>
          </a:xfrm>
          <a:prstGeom prst="rect">
            <a:avLst/>
          </a:prstGeom>
          <a:noFill/>
        </p:spPr>
        <p:txBody>
          <a:bodyPr wrap="square" rtlCol="0">
            <a:spAutoFit/>
          </a:bodyPr>
          <a:lstStyle/>
          <a:p>
            <a:r>
              <a:rPr lang="en-US" dirty="0">
                <a:solidFill>
                  <a:srgbClr val="0063A6"/>
                </a:solidFill>
                <a:latin typeface="Candara" panose="020E0502030303020204" pitchFamily="34" charset="0"/>
              </a:rPr>
              <a:t>Assessment of </a:t>
            </a:r>
            <a:r>
              <a:rPr lang="en-US" dirty="0">
                <a:solidFill>
                  <a:srgbClr val="3FBEAC"/>
                </a:solidFill>
                <a:latin typeface="Candara" panose="020E0502030303020204" pitchFamily="34" charset="0"/>
              </a:rPr>
              <a:t>adherence to pharmacological </a:t>
            </a:r>
            <a:r>
              <a:rPr lang="en-US" dirty="0">
                <a:solidFill>
                  <a:srgbClr val="0063A6"/>
                </a:solidFill>
                <a:latin typeface="Candara" panose="020E0502030303020204" pitchFamily="34" charset="0"/>
              </a:rPr>
              <a:t>treatments that are recommended in new or revised osteoporosis clinical guidelines should be undertaken on an ongoing basis after initiation of therapy, and appropriate corrective action be taken if treated individuals have become non-adherent.</a:t>
            </a:r>
            <a:endParaRPr lang="en-AU" dirty="0">
              <a:solidFill>
                <a:srgbClr val="0063A6"/>
              </a:solidFill>
              <a:latin typeface="Candara" panose="020E0502030303020204" pitchFamily="34" charset="0"/>
            </a:endParaRPr>
          </a:p>
        </p:txBody>
      </p:sp>
      <p:sp>
        <p:nvSpPr>
          <p:cNvPr id="7" name="TextBox 6">
            <a:extLst>
              <a:ext uri="{FF2B5EF4-FFF2-40B4-BE49-F238E27FC236}">
                <a16:creationId xmlns:a16="http://schemas.microsoft.com/office/drawing/2014/main" id="{0B730D95-EBA2-BE4B-9A22-2F4C61819039}"/>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048930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holding, woman, standing&#10;&#10;Description automatically generated">
            <a:extLst>
              <a:ext uri="{FF2B5EF4-FFF2-40B4-BE49-F238E27FC236}">
                <a16:creationId xmlns:a16="http://schemas.microsoft.com/office/drawing/2014/main" id="{75BA3988-73FB-7A4C-8844-9601014E9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4" y="0"/>
            <a:ext cx="12237324" cy="6858000"/>
          </a:xfrm>
          <a:prstGeom prst="rect">
            <a:avLst/>
          </a:prstGeom>
        </p:spPr>
      </p:pic>
      <p:sp>
        <p:nvSpPr>
          <p:cNvPr id="8" name="TextBox 7">
            <a:extLst>
              <a:ext uri="{FF2B5EF4-FFF2-40B4-BE49-F238E27FC236}">
                <a16:creationId xmlns:a16="http://schemas.microsoft.com/office/drawing/2014/main" id="{F3233A1C-8BC8-D840-98A8-5ABC9AF6343F}"/>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14</a:t>
            </a:r>
          </a:p>
        </p:txBody>
      </p:sp>
      <p:sp>
        <p:nvSpPr>
          <p:cNvPr id="11" name="TextBox 10">
            <a:extLst>
              <a:ext uri="{FF2B5EF4-FFF2-40B4-BE49-F238E27FC236}">
                <a16:creationId xmlns:a16="http://schemas.microsoft.com/office/drawing/2014/main" id="{5E29ABC2-C32E-3B4C-9342-1E740457E4C5}"/>
              </a:ext>
            </a:extLst>
          </p:cNvPr>
          <p:cNvSpPr txBox="1"/>
          <p:nvPr/>
        </p:nvSpPr>
        <p:spPr>
          <a:xfrm>
            <a:off x="386859" y="1924845"/>
            <a:ext cx="5427785" cy="1477328"/>
          </a:xfrm>
          <a:prstGeom prst="rect">
            <a:avLst/>
          </a:prstGeom>
          <a:noFill/>
        </p:spPr>
        <p:txBody>
          <a:bodyPr wrap="square" rtlCol="0">
            <a:spAutoFit/>
          </a:bodyPr>
          <a:lstStyle/>
          <a:p>
            <a:r>
              <a:rPr lang="en-US" dirty="0">
                <a:solidFill>
                  <a:srgbClr val="0063A6"/>
                </a:solidFill>
              </a:rPr>
              <a:t>New and revised osteoporosis clinical guidelines should provide a commentary on recommended </a:t>
            </a:r>
            <a:r>
              <a:rPr lang="en-US" dirty="0">
                <a:solidFill>
                  <a:srgbClr val="3FBEAC"/>
                </a:solidFill>
              </a:rPr>
              <a:t>non-pharmacological interventions</a:t>
            </a:r>
            <a:r>
              <a:rPr lang="en-US" dirty="0">
                <a:solidFill>
                  <a:srgbClr val="0063A6"/>
                </a:solidFill>
              </a:rPr>
              <a:t>, such as exercise and nutrition (including dietary calcium intake) and other non-pharmacological interventions (e.g. hip protectors).</a:t>
            </a:r>
            <a:endParaRPr lang="en-AU" dirty="0">
              <a:solidFill>
                <a:srgbClr val="0063A6"/>
              </a:solidFill>
              <a:latin typeface="Candara" panose="020E0502030303020204" pitchFamily="34" charset="0"/>
            </a:endParaRPr>
          </a:p>
        </p:txBody>
      </p:sp>
      <p:sp>
        <p:nvSpPr>
          <p:cNvPr id="14" name="TextBox 13">
            <a:extLst>
              <a:ext uri="{FF2B5EF4-FFF2-40B4-BE49-F238E27FC236}">
                <a16:creationId xmlns:a16="http://schemas.microsoft.com/office/drawing/2014/main" id="{0AACDEBF-775D-BC41-B6C2-B9D8C7470AAB}"/>
              </a:ext>
            </a:extLst>
          </p:cNvPr>
          <p:cNvSpPr txBox="1"/>
          <p:nvPr/>
        </p:nvSpPr>
        <p:spPr>
          <a:xfrm>
            <a:off x="386859" y="3740496"/>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15</a:t>
            </a:r>
          </a:p>
        </p:txBody>
      </p:sp>
      <p:sp>
        <p:nvSpPr>
          <p:cNvPr id="15" name="TextBox 14">
            <a:extLst>
              <a:ext uri="{FF2B5EF4-FFF2-40B4-BE49-F238E27FC236}">
                <a16:creationId xmlns:a16="http://schemas.microsoft.com/office/drawing/2014/main" id="{F2BF6016-6C05-7B43-B0A5-D1A1965B9B77}"/>
              </a:ext>
            </a:extLst>
          </p:cNvPr>
          <p:cNvSpPr txBox="1"/>
          <p:nvPr/>
        </p:nvSpPr>
        <p:spPr>
          <a:xfrm>
            <a:off x="386859" y="4547350"/>
            <a:ext cx="5427785" cy="2031325"/>
          </a:xfrm>
          <a:prstGeom prst="rect">
            <a:avLst/>
          </a:prstGeom>
          <a:noFill/>
        </p:spPr>
        <p:txBody>
          <a:bodyPr wrap="square" rtlCol="0">
            <a:spAutoFit/>
          </a:bodyPr>
          <a:lstStyle/>
          <a:p>
            <a:r>
              <a:rPr lang="en-US" dirty="0">
                <a:solidFill>
                  <a:srgbClr val="0063A6"/>
                </a:solidFill>
                <a:latin typeface="Candara" panose="020E0502030303020204" pitchFamily="34" charset="0"/>
              </a:rPr>
              <a:t>In collaboration with the patient, the treating clinician (hospital specialist and/or primary care provider) should develop a </a:t>
            </a:r>
            <a:r>
              <a:rPr lang="en-US" dirty="0">
                <a:solidFill>
                  <a:srgbClr val="3FBEAC"/>
                </a:solidFill>
                <a:latin typeface="Candara" panose="020E0502030303020204" pitchFamily="34" charset="0"/>
              </a:rPr>
              <a:t>long-term management plan</a:t>
            </a:r>
            <a:r>
              <a:rPr lang="en-US" dirty="0">
                <a:solidFill>
                  <a:srgbClr val="0063A6"/>
                </a:solidFill>
                <a:latin typeface="Candara" panose="020E0502030303020204" pitchFamily="34" charset="0"/>
              </a:rPr>
              <a:t>, that, provides recommendations on pharmacological and non-pharmacological interventions to improve bone health and, where appropriate, measures to reduce falls risk.</a:t>
            </a:r>
            <a:r>
              <a:rPr lang="en-AU" dirty="0">
                <a:solidFill>
                  <a:srgbClr val="0063A6"/>
                </a:solidFill>
                <a:latin typeface="Candara" panose="020E0502030303020204" pitchFamily="34" charset="0"/>
              </a:rPr>
              <a:t> </a:t>
            </a:r>
          </a:p>
        </p:txBody>
      </p:sp>
      <p:sp>
        <p:nvSpPr>
          <p:cNvPr id="10" name="TextBox 9">
            <a:extLst>
              <a:ext uri="{FF2B5EF4-FFF2-40B4-BE49-F238E27FC236}">
                <a16:creationId xmlns:a16="http://schemas.microsoft.com/office/drawing/2014/main" id="{C367192D-6DA3-2D48-8162-49B6938D0037}"/>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209236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computer&#10;&#10;Description automatically generated">
            <a:extLst>
              <a:ext uri="{FF2B5EF4-FFF2-40B4-BE49-F238E27FC236}">
                <a16:creationId xmlns:a16="http://schemas.microsoft.com/office/drawing/2014/main" id="{67E0670E-1369-B14B-B8B7-1A16B2E771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4" y="0"/>
            <a:ext cx="12237324" cy="6858000"/>
          </a:xfrm>
          <a:prstGeom prst="rect">
            <a:avLst/>
          </a:prstGeom>
        </p:spPr>
      </p:pic>
      <p:sp>
        <p:nvSpPr>
          <p:cNvPr id="8" name="TextBox 7">
            <a:extLst>
              <a:ext uri="{FF2B5EF4-FFF2-40B4-BE49-F238E27FC236}">
                <a16:creationId xmlns:a16="http://schemas.microsoft.com/office/drawing/2014/main" id="{2DEEB3D7-DE92-2047-A1C4-24B6E73E90D5}"/>
              </a:ext>
            </a:extLst>
          </p:cNvPr>
          <p:cNvSpPr txBox="1"/>
          <p:nvPr/>
        </p:nvSpPr>
        <p:spPr>
          <a:xfrm>
            <a:off x="386859" y="11179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Clinical standard 16</a:t>
            </a:r>
          </a:p>
        </p:txBody>
      </p:sp>
      <p:sp>
        <p:nvSpPr>
          <p:cNvPr id="11" name="TextBox 10">
            <a:extLst>
              <a:ext uri="{FF2B5EF4-FFF2-40B4-BE49-F238E27FC236}">
                <a16:creationId xmlns:a16="http://schemas.microsoft.com/office/drawing/2014/main" id="{670F0288-8FD7-8E45-B25C-EDD9F514019B}"/>
              </a:ext>
            </a:extLst>
          </p:cNvPr>
          <p:cNvSpPr txBox="1"/>
          <p:nvPr/>
        </p:nvSpPr>
        <p:spPr>
          <a:xfrm>
            <a:off x="386859" y="2013745"/>
            <a:ext cx="5427785" cy="1200329"/>
          </a:xfrm>
          <a:prstGeom prst="rect">
            <a:avLst/>
          </a:prstGeom>
          <a:noFill/>
        </p:spPr>
        <p:txBody>
          <a:bodyPr wrap="square" rtlCol="0">
            <a:spAutoFit/>
          </a:bodyPr>
          <a:lstStyle/>
          <a:p>
            <a:r>
              <a:rPr lang="en-US" dirty="0">
                <a:solidFill>
                  <a:srgbClr val="0063A6"/>
                </a:solidFill>
                <a:latin typeface="Candara" panose="020E0502030303020204" pitchFamily="34" charset="0"/>
              </a:rPr>
              <a:t>New or revised osteoporosis clinical guidelines should provide a commentary on what </a:t>
            </a:r>
            <a:r>
              <a:rPr lang="en-US" dirty="0">
                <a:solidFill>
                  <a:srgbClr val="3FBEAC"/>
                </a:solidFill>
                <a:latin typeface="Candara" panose="020E0502030303020204" pitchFamily="34" charset="0"/>
              </a:rPr>
              <a:t>quality metrics </a:t>
            </a:r>
            <a:r>
              <a:rPr lang="en-US" dirty="0">
                <a:solidFill>
                  <a:srgbClr val="0063A6"/>
                </a:solidFill>
                <a:latin typeface="Candara" panose="020E0502030303020204" pitchFamily="34" charset="0"/>
              </a:rPr>
              <a:t>should be in place to assess adherence with guideline‑based care.</a:t>
            </a:r>
            <a:r>
              <a:rPr lang="en-AU" dirty="0">
                <a:solidFill>
                  <a:srgbClr val="0063A6"/>
                </a:solidFill>
                <a:latin typeface="Candara" panose="020E0502030303020204" pitchFamily="34" charset="0"/>
              </a:rPr>
              <a:t> </a:t>
            </a:r>
          </a:p>
        </p:txBody>
      </p:sp>
      <p:sp>
        <p:nvSpPr>
          <p:cNvPr id="12" name="TextBox 11">
            <a:extLst>
              <a:ext uri="{FF2B5EF4-FFF2-40B4-BE49-F238E27FC236}">
                <a16:creationId xmlns:a16="http://schemas.microsoft.com/office/drawing/2014/main" id="{AED46AD6-A11B-BF46-A6D9-6EC32913728A}"/>
              </a:ext>
            </a:extLst>
          </p:cNvPr>
          <p:cNvSpPr txBox="1"/>
          <p:nvPr/>
        </p:nvSpPr>
        <p:spPr>
          <a:xfrm>
            <a:off x="386859" y="3463497"/>
            <a:ext cx="5556739" cy="2585323"/>
          </a:xfrm>
          <a:prstGeom prst="rect">
            <a:avLst/>
          </a:prstGeom>
          <a:noFill/>
        </p:spPr>
        <p:txBody>
          <a:bodyPr wrap="square" rtlCol="0">
            <a:spAutoFit/>
          </a:bodyPr>
          <a:lstStyle/>
          <a:p>
            <a:r>
              <a:rPr lang="en-US" b="1" dirty="0">
                <a:solidFill>
                  <a:schemeClr val="tx1">
                    <a:lumMod val="50000"/>
                    <a:lumOff val="50000"/>
                  </a:schemeClr>
                </a:solidFill>
                <a:latin typeface="Candara" panose="020E0502030303020204" pitchFamily="34" charset="0"/>
              </a:rPr>
              <a:t>Levels of attainment </a:t>
            </a:r>
            <a:r>
              <a:rPr lang="en-US" dirty="0">
                <a:solidFill>
                  <a:schemeClr val="tx1">
                    <a:lumMod val="50000"/>
                    <a:lumOff val="50000"/>
                  </a:schemeClr>
                </a:solidFill>
                <a:latin typeface="Candara" panose="020E0502030303020204" pitchFamily="34" charset="0"/>
              </a:rPr>
              <a:t>for clinical standard 16:</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1: </a:t>
            </a:r>
            <a:r>
              <a:rPr lang="en-US" dirty="0">
                <a:solidFill>
                  <a:schemeClr val="tx1">
                    <a:lumMod val="50000"/>
                    <a:lumOff val="50000"/>
                  </a:schemeClr>
                </a:solidFill>
                <a:latin typeface="Candara" panose="020E0502030303020204" pitchFamily="34" charset="0"/>
              </a:rPr>
              <a:t>Conduct a local ‘pathfinder audit’ in a hospital or primary care practice to assess adherence to APCO Framework Clinical Standards </a:t>
            </a:r>
            <a:br>
              <a:rPr lang="en-US" dirty="0">
                <a:solidFill>
                  <a:schemeClr val="tx1">
                    <a:lumMod val="50000"/>
                    <a:lumOff val="50000"/>
                  </a:schemeClr>
                </a:solidFill>
                <a:latin typeface="Candara" panose="020E0502030303020204" pitchFamily="34" charset="0"/>
              </a:rPr>
            </a:br>
            <a:r>
              <a:rPr lang="en-US" dirty="0">
                <a:solidFill>
                  <a:schemeClr val="tx1">
                    <a:lumMod val="50000"/>
                    <a:lumOff val="50000"/>
                  </a:schemeClr>
                </a:solidFill>
                <a:latin typeface="Candara" panose="020E0502030303020204" pitchFamily="34" charset="0"/>
              </a:rPr>
              <a:t>1–9, 13 and 15.</a:t>
            </a:r>
            <a:endParaRPr lang="en-AU" dirty="0">
              <a:solidFill>
                <a:schemeClr val="tx1">
                  <a:lumMod val="50000"/>
                  <a:lumOff val="50000"/>
                </a:schemeClr>
              </a:solidFill>
              <a:latin typeface="Candara" panose="020E0502030303020204" pitchFamily="34" charset="0"/>
            </a:endParaRPr>
          </a:p>
          <a:p>
            <a:pPr marL="285750" lvl="0" indent="-285750">
              <a:buFont typeface="Arial" panose="020B0604020202020204" pitchFamily="34" charset="0"/>
              <a:buChar char="•"/>
            </a:pPr>
            <a:r>
              <a:rPr lang="en-US" dirty="0">
                <a:solidFill>
                  <a:srgbClr val="3FBEAC"/>
                </a:solidFill>
                <a:latin typeface="Candara" panose="020E0502030303020204" pitchFamily="34" charset="0"/>
              </a:rPr>
              <a:t>Level 2: </a:t>
            </a:r>
            <a:r>
              <a:rPr lang="en-US" dirty="0">
                <a:solidFill>
                  <a:schemeClr val="tx1">
                    <a:lumMod val="50000"/>
                    <a:lumOff val="50000"/>
                  </a:schemeClr>
                </a:solidFill>
                <a:latin typeface="Candara" panose="020E0502030303020204" pitchFamily="34" charset="0"/>
              </a:rPr>
              <a:t>Contribute to a local fracture/osteoporosis registry.</a:t>
            </a:r>
            <a:endParaRPr lang="en-AU" dirty="0">
              <a:solidFill>
                <a:schemeClr val="tx1">
                  <a:lumMod val="50000"/>
                  <a:lumOff val="50000"/>
                </a:schemeClr>
              </a:solidFill>
              <a:latin typeface="Candara" panose="020E0502030303020204" pitchFamily="34" charset="0"/>
            </a:endParaRPr>
          </a:p>
          <a:p>
            <a:pPr marL="285750" indent="-285750">
              <a:buFont typeface="Arial" panose="020B0604020202020204" pitchFamily="34" charset="0"/>
              <a:buChar char="•"/>
            </a:pPr>
            <a:r>
              <a:rPr lang="en-US" dirty="0">
                <a:solidFill>
                  <a:srgbClr val="3FBEAC"/>
                </a:solidFill>
                <a:latin typeface="Candara" panose="020E0502030303020204" pitchFamily="34" charset="0"/>
              </a:rPr>
              <a:t>Level 3: </a:t>
            </a:r>
            <a:r>
              <a:rPr lang="en-US" dirty="0">
                <a:solidFill>
                  <a:schemeClr val="tx1">
                    <a:lumMod val="50000"/>
                    <a:lumOff val="50000"/>
                  </a:schemeClr>
                </a:solidFill>
                <a:latin typeface="Candara" panose="020E0502030303020204" pitchFamily="34" charset="0"/>
              </a:rPr>
              <a:t>Contribute to a fracture/osteoporosis registry for your country or region.</a:t>
            </a:r>
            <a:r>
              <a:rPr lang="en-AU" dirty="0">
                <a:solidFill>
                  <a:schemeClr val="tx1">
                    <a:lumMod val="50000"/>
                    <a:lumOff val="50000"/>
                  </a:schemeClr>
                </a:solidFill>
                <a:latin typeface="Candara" panose="020E0502030303020204" pitchFamily="34" charset="0"/>
              </a:rPr>
              <a:t> </a:t>
            </a:r>
            <a:endParaRPr lang="en-US" sz="1600" dirty="0">
              <a:solidFill>
                <a:schemeClr val="tx1">
                  <a:lumMod val="50000"/>
                  <a:lumOff val="50000"/>
                </a:schemeClr>
              </a:solidFill>
              <a:latin typeface="Candara" panose="020E0502030303020204" pitchFamily="34" charset="0"/>
            </a:endParaRPr>
          </a:p>
        </p:txBody>
      </p:sp>
      <p:sp>
        <p:nvSpPr>
          <p:cNvPr id="9" name="TextBox 8">
            <a:extLst>
              <a:ext uri="{FF2B5EF4-FFF2-40B4-BE49-F238E27FC236}">
                <a16:creationId xmlns:a16="http://schemas.microsoft.com/office/drawing/2014/main" id="{B0E7345C-F286-F347-9376-82337519EFCE}"/>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82159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715A1-42E7-B547-BE0F-42BB47264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9" name="TextBox 8">
            <a:extLst>
              <a:ext uri="{FF2B5EF4-FFF2-40B4-BE49-F238E27FC236}">
                <a16:creationId xmlns:a16="http://schemas.microsoft.com/office/drawing/2014/main" id="{5BD9E7D3-F938-EC4C-B44E-C00972F1C775}"/>
              </a:ext>
            </a:extLst>
          </p:cNvPr>
          <p:cNvSpPr txBox="1"/>
          <p:nvPr/>
        </p:nvSpPr>
        <p:spPr>
          <a:xfrm>
            <a:off x="386859" y="2192293"/>
            <a:ext cx="5798041" cy="2970044"/>
          </a:xfrm>
          <a:prstGeom prst="rect">
            <a:avLst/>
          </a:prstGeom>
          <a:noFill/>
        </p:spPr>
        <p:txBody>
          <a:bodyPr wrap="square" rtlCol="0">
            <a:spAutoFit/>
          </a:bodyPr>
          <a:lstStyle/>
          <a:p>
            <a:pPr marL="285750" indent="-285750">
              <a:spcAft>
                <a:spcPts val="600"/>
              </a:spcAft>
              <a:buClr>
                <a:srgbClr val="6BBBAD"/>
              </a:buClr>
              <a:buFont typeface="Arial" panose="020B0604020202020204" pitchFamily="34" charset="0"/>
              <a:buChar char="•"/>
            </a:pPr>
            <a:r>
              <a:rPr lang="en-US" dirty="0">
                <a:latin typeface="Candara" panose="020E0502030303020204" pitchFamily="34" charset="0"/>
              </a:rPr>
              <a:t>Background</a:t>
            </a:r>
          </a:p>
          <a:p>
            <a:pPr marL="285750" indent="-285750">
              <a:spcAft>
                <a:spcPts val="600"/>
              </a:spcAft>
              <a:buClr>
                <a:srgbClr val="6BBBAD"/>
              </a:buClr>
              <a:buFont typeface="Arial" panose="020B0604020202020204" pitchFamily="34" charset="0"/>
              <a:buChar char="•"/>
            </a:pPr>
            <a:r>
              <a:rPr lang="en-AU" dirty="0">
                <a:latin typeface="Candara" panose="020E0502030303020204" pitchFamily="34" charset="0"/>
              </a:rPr>
              <a:t>Comparative analysis of osteoporosis guidelines in the Asia Pacific</a:t>
            </a:r>
            <a:endParaRPr lang="en-US" dirty="0">
              <a:latin typeface="Candara" panose="020E0502030303020204" pitchFamily="34" charset="0"/>
            </a:endParaRPr>
          </a:p>
          <a:p>
            <a:pPr marL="285750" indent="-285750">
              <a:spcAft>
                <a:spcPts val="600"/>
              </a:spcAft>
              <a:buClr>
                <a:srgbClr val="6BBBAD"/>
              </a:buClr>
              <a:buFont typeface="Arial" panose="020B0604020202020204" pitchFamily="34" charset="0"/>
              <a:buChar char="•"/>
            </a:pPr>
            <a:r>
              <a:rPr lang="en-GB" dirty="0">
                <a:latin typeface="Candara" panose="020E0502030303020204" pitchFamily="34" charset="0"/>
              </a:rPr>
              <a:t>Consensus process for developing the clinical care standards framework</a:t>
            </a:r>
          </a:p>
          <a:p>
            <a:pPr marL="285750" indent="-285750">
              <a:spcAft>
                <a:spcPts val="600"/>
              </a:spcAft>
              <a:buClr>
                <a:srgbClr val="6BBBAD"/>
              </a:buClr>
              <a:buFont typeface="Arial" panose="020B0604020202020204" pitchFamily="34" charset="0"/>
              <a:buChar char="•"/>
            </a:pPr>
            <a:r>
              <a:rPr lang="en-GB" dirty="0">
                <a:latin typeface="Candara" panose="020E0502030303020204" pitchFamily="34" charset="0"/>
              </a:rPr>
              <a:t>The APCO Framework</a:t>
            </a:r>
          </a:p>
          <a:p>
            <a:pPr marL="285750" indent="-285750">
              <a:spcAft>
                <a:spcPts val="600"/>
              </a:spcAft>
              <a:buClr>
                <a:srgbClr val="6BBBAD"/>
              </a:buClr>
              <a:buFont typeface="Arial" panose="020B0604020202020204" pitchFamily="34" charset="0"/>
              <a:buChar char="•"/>
            </a:pPr>
            <a:r>
              <a:rPr lang="en-GB" dirty="0">
                <a:latin typeface="Candara" panose="020E0502030303020204" pitchFamily="34" charset="0"/>
              </a:rPr>
              <a:t>Application of the Framework to clinical practice guidelines</a:t>
            </a:r>
            <a:endParaRPr lang="en-US" dirty="0">
              <a:latin typeface="Candara" panose="020E0502030303020204" pitchFamily="34" charset="0"/>
            </a:endParaRPr>
          </a:p>
          <a:p>
            <a:pPr marL="285750" indent="-285750">
              <a:spcAft>
                <a:spcPts val="600"/>
              </a:spcAft>
              <a:buFont typeface="Arial" panose="020B0604020202020204" pitchFamily="34" charset="0"/>
              <a:buChar char="•"/>
            </a:pPr>
            <a:endParaRPr lang="en-US" dirty="0">
              <a:latin typeface="Candara" panose="020E0502030303020204" pitchFamily="34" charset="0"/>
            </a:endParaRPr>
          </a:p>
        </p:txBody>
      </p:sp>
      <p:sp>
        <p:nvSpPr>
          <p:cNvPr id="10" name="TextBox 9">
            <a:extLst>
              <a:ext uri="{FF2B5EF4-FFF2-40B4-BE49-F238E27FC236}">
                <a16:creationId xmlns:a16="http://schemas.microsoft.com/office/drawing/2014/main" id="{84718EF4-9C9B-4F45-A531-829C86E299AA}"/>
              </a:ext>
            </a:extLst>
          </p:cNvPr>
          <p:cNvSpPr txBox="1"/>
          <p:nvPr/>
        </p:nvSpPr>
        <p:spPr>
          <a:xfrm>
            <a:off x="386859" y="1498991"/>
            <a:ext cx="5427785" cy="523220"/>
          </a:xfrm>
          <a:prstGeom prst="rect">
            <a:avLst/>
          </a:prstGeom>
          <a:noFill/>
        </p:spPr>
        <p:txBody>
          <a:bodyPr wrap="square" rtlCol="0">
            <a:spAutoFit/>
          </a:bodyPr>
          <a:lstStyle/>
          <a:p>
            <a:r>
              <a:rPr lang="en-US" sz="2800" b="1" dirty="0">
                <a:solidFill>
                  <a:srgbClr val="6BBBAD"/>
                </a:solidFill>
                <a:latin typeface="Candara" panose="020E0502030303020204" pitchFamily="34" charset="0"/>
              </a:rPr>
              <a:t>Outline</a:t>
            </a:r>
          </a:p>
        </p:txBody>
      </p:sp>
      <p:pic>
        <p:nvPicPr>
          <p:cNvPr id="2" name="Picture 1">
            <a:extLst>
              <a:ext uri="{FF2B5EF4-FFF2-40B4-BE49-F238E27FC236}">
                <a16:creationId xmlns:a16="http://schemas.microsoft.com/office/drawing/2014/main" id="{0A477597-3AD0-554D-8950-ABFC6D2C4C68}"/>
              </a:ext>
            </a:extLst>
          </p:cNvPr>
          <p:cNvPicPr>
            <a:picLocks noChangeAspect="1"/>
          </p:cNvPicPr>
          <p:nvPr/>
        </p:nvPicPr>
        <p:blipFill>
          <a:blip r:embed="rId3"/>
          <a:stretch>
            <a:fillRect/>
          </a:stretch>
        </p:blipFill>
        <p:spPr>
          <a:xfrm>
            <a:off x="7006167" y="1124615"/>
            <a:ext cx="3835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154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7" name="TextBox 6">
            <a:extLst>
              <a:ext uri="{FF2B5EF4-FFF2-40B4-BE49-F238E27FC236}">
                <a16:creationId xmlns:a16="http://schemas.microsoft.com/office/drawing/2014/main" id="{727B3A04-BCF5-D04C-A028-29472B52D2FA}"/>
              </a:ext>
            </a:extLst>
          </p:cNvPr>
          <p:cNvSpPr txBox="1"/>
          <p:nvPr/>
        </p:nvSpPr>
        <p:spPr>
          <a:xfrm>
            <a:off x="386859" y="1117991"/>
            <a:ext cx="11418282" cy="584775"/>
          </a:xfrm>
          <a:prstGeom prst="rect">
            <a:avLst/>
          </a:prstGeom>
          <a:noFill/>
        </p:spPr>
        <p:txBody>
          <a:bodyPr wrap="square" rtlCol="0">
            <a:spAutoFit/>
          </a:bodyPr>
          <a:lstStyle/>
          <a:p>
            <a:r>
              <a:rPr lang="en-US" sz="3200" b="1" dirty="0">
                <a:solidFill>
                  <a:srgbClr val="6BBBAD"/>
                </a:solidFill>
                <a:latin typeface="Candara" panose="020E0502030303020204" pitchFamily="34" charset="0"/>
              </a:rPr>
              <a:t>Application of the Framework to clinical practice guidelines</a:t>
            </a:r>
          </a:p>
        </p:txBody>
      </p:sp>
      <p:graphicFrame>
        <p:nvGraphicFramePr>
          <p:cNvPr id="2" name="Diagram 1">
            <a:extLst>
              <a:ext uri="{FF2B5EF4-FFF2-40B4-BE49-F238E27FC236}">
                <a16:creationId xmlns:a16="http://schemas.microsoft.com/office/drawing/2014/main" id="{EA294130-C9CB-A340-9DC1-0343BB7766BB}"/>
              </a:ext>
            </a:extLst>
          </p:cNvPr>
          <p:cNvGraphicFramePr/>
          <p:nvPr>
            <p:extLst>
              <p:ext uri="{D42A27DB-BD31-4B8C-83A1-F6EECF244321}">
                <p14:modId xmlns:p14="http://schemas.microsoft.com/office/powerpoint/2010/main" val="1045129148"/>
              </p:ext>
            </p:extLst>
          </p:nvPr>
        </p:nvGraphicFramePr>
        <p:xfrm>
          <a:off x="342900" y="2383078"/>
          <a:ext cx="8128000" cy="3767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B7D03BF8-8CFF-D442-BDD9-5B37C8C23183}"/>
              </a:ext>
            </a:extLst>
          </p:cNvPr>
          <p:cNvSpPr txBox="1"/>
          <p:nvPr/>
        </p:nvSpPr>
        <p:spPr>
          <a:xfrm>
            <a:off x="762000" y="2013745"/>
            <a:ext cx="2349500" cy="369332"/>
          </a:xfrm>
          <a:prstGeom prst="rect">
            <a:avLst/>
          </a:prstGeom>
          <a:noFill/>
        </p:spPr>
        <p:txBody>
          <a:bodyPr wrap="square" rtlCol="0">
            <a:spAutoFit/>
          </a:bodyPr>
          <a:lstStyle/>
          <a:p>
            <a:pPr algn="ctr"/>
            <a:r>
              <a:rPr lang="en-AU" b="1" dirty="0">
                <a:solidFill>
                  <a:srgbClr val="0063A6"/>
                </a:solidFill>
                <a:latin typeface="Candara" panose="020E0502030303020204" pitchFamily="34" charset="0"/>
              </a:rPr>
              <a:t>APCO’s goals:</a:t>
            </a:r>
            <a:r>
              <a:rPr lang="en-AU" b="1" baseline="30000" dirty="0">
                <a:solidFill>
                  <a:srgbClr val="0063A6"/>
                </a:solidFill>
                <a:latin typeface="Candara" panose="020E0502030303020204" pitchFamily="34" charset="0"/>
              </a:rPr>
              <a:t>1</a:t>
            </a:r>
            <a:r>
              <a:rPr lang="en-AU" b="1" dirty="0">
                <a:solidFill>
                  <a:srgbClr val="0063A6"/>
                </a:solidFill>
                <a:latin typeface="Candara" panose="020E0502030303020204" pitchFamily="34" charset="0"/>
              </a:rPr>
              <a:t> </a:t>
            </a:r>
          </a:p>
        </p:txBody>
      </p:sp>
      <p:sp>
        <p:nvSpPr>
          <p:cNvPr id="3" name="Oval 2">
            <a:extLst>
              <a:ext uri="{FF2B5EF4-FFF2-40B4-BE49-F238E27FC236}">
                <a16:creationId xmlns:a16="http://schemas.microsoft.com/office/drawing/2014/main" id="{A9A9DABC-69E9-6840-9383-4F2BEAD2BE9E}"/>
              </a:ext>
            </a:extLst>
          </p:cNvPr>
          <p:cNvSpPr/>
          <p:nvPr/>
        </p:nvSpPr>
        <p:spPr>
          <a:xfrm>
            <a:off x="8153400" y="2765035"/>
            <a:ext cx="3004041" cy="3004041"/>
          </a:xfrm>
          <a:prstGeom prst="ellipse">
            <a:avLst/>
          </a:prstGeom>
          <a:solidFill>
            <a:srgbClr val="6BB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andara" panose="020E0502030303020204" pitchFamily="34" charset="0"/>
              </a:rPr>
              <a:t>APCO’s vision: </a:t>
            </a:r>
          </a:p>
          <a:p>
            <a:pPr algn="ctr"/>
            <a:r>
              <a:rPr lang="en-AU" b="1" dirty="0">
                <a:latin typeface="Candara" panose="020E0502030303020204" pitchFamily="34" charset="0"/>
              </a:rPr>
              <a:t>To reduce the burden of osteoporosis and fragility fractures in the Asia Pacific region</a:t>
            </a:r>
            <a:r>
              <a:rPr lang="en-AU" b="1" baseline="30000" dirty="0">
                <a:latin typeface="Candara" panose="020E0502030303020204" pitchFamily="34" charset="0"/>
              </a:rPr>
              <a:t>2</a:t>
            </a:r>
          </a:p>
        </p:txBody>
      </p:sp>
      <p:sp>
        <p:nvSpPr>
          <p:cNvPr id="8" name="TextBox 7">
            <a:extLst>
              <a:ext uri="{FF2B5EF4-FFF2-40B4-BE49-F238E27FC236}">
                <a16:creationId xmlns:a16="http://schemas.microsoft.com/office/drawing/2014/main" id="{F5C72D04-6D8D-644D-8E20-078072FC8F8C}"/>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1. Chandran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 2. APCO Strategic Plan 2019–2022.</a:t>
            </a:r>
          </a:p>
        </p:txBody>
      </p:sp>
    </p:spTree>
    <p:extLst>
      <p:ext uri="{BB962C8B-B14F-4D97-AF65-F5344CB8AC3E}">
        <p14:creationId xmlns:p14="http://schemas.microsoft.com/office/powerpoint/2010/main" val="224988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CF3DC-566E-FC4E-B010-B653497902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CD8D6D1-5BEC-6048-8807-B0A86A2FE2CF}"/>
              </a:ext>
            </a:extLst>
          </p:cNvPr>
          <p:cNvSpPr txBox="1"/>
          <p:nvPr/>
        </p:nvSpPr>
        <p:spPr>
          <a:xfrm>
            <a:off x="1295400" y="3136612"/>
            <a:ext cx="2401619" cy="584775"/>
          </a:xfrm>
          <a:prstGeom prst="rect">
            <a:avLst/>
          </a:prstGeom>
          <a:noFill/>
        </p:spPr>
        <p:txBody>
          <a:bodyPr wrap="none" rtlCol="0">
            <a:spAutoFit/>
          </a:bodyPr>
          <a:lstStyle/>
          <a:p>
            <a:r>
              <a:rPr lang="en-AU" sz="3200" b="1" dirty="0">
                <a:solidFill>
                  <a:schemeClr val="bg1"/>
                </a:solidFill>
                <a:latin typeface="Candara" panose="020E0502030303020204" pitchFamily="34" charset="0"/>
              </a:rPr>
              <a:t>THANK YOU </a:t>
            </a:r>
          </a:p>
        </p:txBody>
      </p:sp>
    </p:spTree>
    <p:extLst>
      <p:ext uri="{BB962C8B-B14F-4D97-AF65-F5344CB8AC3E}">
        <p14:creationId xmlns:p14="http://schemas.microsoft.com/office/powerpoint/2010/main" val="254099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The aging population and increasing fracture burden</a:t>
            </a:r>
            <a:endParaRPr lang="en-US" sz="28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16" name="TextBox 15">
            <a:extLst>
              <a:ext uri="{FF2B5EF4-FFF2-40B4-BE49-F238E27FC236}">
                <a16:creationId xmlns:a16="http://schemas.microsoft.com/office/drawing/2014/main" id="{B0FFA5E5-30EB-4DE1-860F-D693BE3ECD56}"/>
              </a:ext>
            </a:extLst>
          </p:cNvPr>
          <p:cNvSpPr txBox="1"/>
          <p:nvPr/>
        </p:nvSpPr>
        <p:spPr>
          <a:xfrm>
            <a:off x="386858" y="2084983"/>
            <a:ext cx="5524086" cy="4001095"/>
          </a:xfrm>
          <a:prstGeom prst="rect">
            <a:avLst/>
          </a:prstGeom>
          <a:noFill/>
        </p:spPr>
        <p:txBody>
          <a:bodyPr wrap="square" rtlCol="0">
            <a:spAutoFit/>
          </a:bodyPr>
          <a:lstStyle/>
          <a:p>
            <a:pPr marL="285750" lvl="0" indent="-285750">
              <a:spcAft>
                <a:spcPts val="600"/>
              </a:spcAft>
              <a:buClr>
                <a:srgbClr val="6BBBAD"/>
              </a:buClr>
              <a:buFont typeface="Arial" panose="020B0604020202020204" pitchFamily="34" charset="0"/>
              <a:buChar char="•"/>
            </a:pPr>
            <a:r>
              <a:rPr lang="en-AU" sz="1600" dirty="0">
                <a:latin typeface="Candara" panose="020E0502030303020204" pitchFamily="34" charset="0"/>
              </a:rPr>
              <a:t>3x increase in people aged ≥ 60 years in Asia by 2050, compared to 2010</a:t>
            </a:r>
            <a:r>
              <a:rPr lang="en-AU" sz="1600" baseline="30000" dirty="0">
                <a:latin typeface="Candara" panose="020E0502030303020204" pitchFamily="34" charset="0"/>
              </a:rPr>
              <a:t>1</a:t>
            </a:r>
            <a:endParaRPr lang="en-AU" sz="1600" dirty="0">
              <a:latin typeface="Candara" panose="020E0502030303020204" pitchFamily="34" charset="0"/>
            </a:endParaRPr>
          </a:p>
          <a:p>
            <a:pPr marL="285750" indent="-285750">
              <a:spcAft>
                <a:spcPts val="600"/>
              </a:spcAft>
              <a:buClr>
                <a:srgbClr val="6BBBAD"/>
              </a:buClr>
              <a:buFont typeface="Arial" panose="020B0604020202020204" pitchFamily="34" charset="0"/>
              <a:buChar char="•"/>
            </a:pPr>
            <a:r>
              <a:rPr lang="en-GB" sz="1600" dirty="0">
                <a:latin typeface="Candara" panose="020E0502030303020204" pitchFamily="34" charset="0"/>
              </a:rPr>
              <a:t>Several countries in Asia will have the highest old-age dependency ratios (OADRs) in the world in 2050</a:t>
            </a:r>
            <a:r>
              <a:rPr lang="en-GB" sz="1600" baseline="30000" dirty="0">
                <a:latin typeface="Candara" panose="020E0502030303020204" pitchFamily="34" charset="0"/>
              </a:rPr>
              <a:t>2</a:t>
            </a:r>
          </a:p>
          <a:p>
            <a:pPr marL="742950" lvl="1" indent="-285750">
              <a:spcAft>
                <a:spcPts val="600"/>
              </a:spcAft>
              <a:buClr>
                <a:srgbClr val="6BBBAD"/>
              </a:buClr>
              <a:buFont typeface="Courier New" panose="02070309020205020404" pitchFamily="49" charset="0"/>
              <a:buChar char="o"/>
            </a:pPr>
            <a:r>
              <a:rPr lang="en-AU" sz="1400" dirty="0">
                <a:latin typeface="Candara" panose="020E0502030303020204" pitchFamily="34" charset="0"/>
              </a:rPr>
              <a:t>OADR: the number of persons aged 65 years or over (assumed to be economically inactive) per 100 persons of working age (20 to 64 years).</a:t>
            </a:r>
            <a:endParaRPr lang="en-GB" sz="1400" dirty="0">
              <a:latin typeface="Candara" panose="020E0502030303020204" pitchFamily="34" charset="0"/>
            </a:endParaRPr>
          </a:p>
          <a:p>
            <a:pPr marL="285750" lvl="0" indent="-285750">
              <a:spcAft>
                <a:spcPts val="600"/>
              </a:spcAft>
              <a:buClr>
                <a:srgbClr val="6BBBAD"/>
              </a:buClr>
              <a:buFont typeface="Arial" panose="020B0604020202020204" pitchFamily="34" charset="0"/>
              <a:buChar char="•"/>
            </a:pPr>
            <a:r>
              <a:rPr lang="en-AU" sz="1600" dirty="0">
                <a:latin typeface="Candara" panose="020E0502030303020204" pitchFamily="34" charset="0"/>
              </a:rPr>
              <a:t>Over 50% of all osteoporotic hip fractures will occur in </a:t>
            </a:r>
            <a:br>
              <a:rPr lang="en-AU" sz="1600" dirty="0">
                <a:latin typeface="Candara" panose="020E0502030303020204" pitchFamily="34" charset="0"/>
              </a:rPr>
            </a:br>
            <a:r>
              <a:rPr lang="en-AU" sz="1600" dirty="0">
                <a:latin typeface="Candara" panose="020E0502030303020204" pitchFamily="34" charset="0"/>
              </a:rPr>
              <a:t>Asia Pacific by the year 2050</a:t>
            </a:r>
            <a:r>
              <a:rPr lang="en-AU" sz="1600" baseline="30000" dirty="0">
                <a:latin typeface="Candara" panose="020E0502030303020204" pitchFamily="34" charset="0"/>
              </a:rPr>
              <a:t>3</a:t>
            </a:r>
          </a:p>
          <a:p>
            <a:pPr marL="285750" lvl="0" indent="-285750">
              <a:spcAft>
                <a:spcPts val="600"/>
              </a:spcAft>
              <a:buClr>
                <a:srgbClr val="6BBBAD"/>
              </a:buClr>
              <a:buFont typeface="Arial" panose="020B0604020202020204" pitchFamily="34" charset="0"/>
              <a:buChar char="•"/>
            </a:pPr>
            <a:r>
              <a:rPr lang="en-AU" sz="1600" dirty="0">
                <a:latin typeface="Candara" panose="020E0502030303020204" pitchFamily="34" charset="0"/>
              </a:rPr>
              <a:t>Osteoporosis is greatly underdiagnosed and undertreated in Asia Pacific</a:t>
            </a:r>
          </a:p>
          <a:p>
            <a:pPr marL="742950" lvl="1" indent="-285750">
              <a:spcAft>
                <a:spcPts val="600"/>
              </a:spcAft>
              <a:buClr>
                <a:srgbClr val="6BBBAD"/>
              </a:buClr>
              <a:buFont typeface="Courier New" panose="02070309020205020404" pitchFamily="49" charset="0"/>
              <a:buChar char="o"/>
            </a:pPr>
            <a:r>
              <a:rPr lang="en-AU" sz="1600" dirty="0">
                <a:latin typeface="Candara" panose="020E0502030303020204" pitchFamily="34" charset="0"/>
              </a:rPr>
              <a:t>Even in the most high-risk patients who have already fractured are not treated.</a:t>
            </a:r>
            <a:r>
              <a:rPr lang="en-AU" sz="1600" baseline="30000" dirty="0">
                <a:latin typeface="Candara" panose="020E0502030303020204" pitchFamily="34" charset="0"/>
              </a:rPr>
              <a:t>4,5</a:t>
            </a:r>
            <a:endParaRPr lang="en-AU" sz="1600" dirty="0">
              <a:latin typeface="Candara" panose="020E0502030303020204" pitchFamily="34" charset="0"/>
            </a:endParaRPr>
          </a:p>
          <a:p>
            <a:endParaRPr lang="en-US" sz="1600" dirty="0">
              <a:latin typeface="Candara" panose="020E0502030303020204" pitchFamily="34" charset="0"/>
            </a:endParaRPr>
          </a:p>
        </p:txBody>
      </p:sp>
      <p:graphicFrame>
        <p:nvGraphicFramePr>
          <p:cNvPr id="5" name="Chart 4">
            <a:extLst>
              <a:ext uri="{FF2B5EF4-FFF2-40B4-BE49-F238E27FC236}">
                <a16:creationId xmlns:a16="http://schemas.microsoft.com/office/drawing/2014/main" id="{1AB1C6D7-FC50-0E49-801B-455AA94B3C6F}"/>
              </a:ext>
            </a:extLst>
          </p:cNvPr>
          <p:cNvGraphicFramePr>
            <a:graphicFrameLocks/>
          </p:cNvGraphicFramePr>
          <p:nvPr>
            <p:extLst>
              <p:ext uri="{D42A27DB-BD31-4B8C-83A1-F6EECF244321}">
                <p14:modId xmlns:p14="http://schemas.microsoft.com/office/powerpoint/2010/main" val="2688940827"/>
              </p:ext>
            </p:extLst>
          </p:nvPr>
        </p:nvGraphicFramePr>
        <p:xfrm>
          <a:off x="6253550" y="1563210"/>
          <a:ext cx="5455666" cy="391015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820934D-4E04-F040-8B1C-C954D6438C7A}"/>
              </a:ext>
            </a:extLst>
          </p:cNvPr>
          <p:cNvSpPr txBox="1"/>
          <p:nvPr/>
        </p:nvSpPr>
        <p:spPr>
          <a:xfrm>
            <a:off x="6777987" y="5516692"/>
            <a:ext cx="4931229" cy="553998"/>
          </a:xfrm>
          <a:prstGeom prst="rect">
            <a:avLst/>
          </a:prstGeom>
          <a:noFill/>
        </p:spPr>
        <p:txBody>
          <a:bodyPr wrap="square" rtlCol="0">
            <a:spAutoFit/>
          </a:bodyPr>
          <a:lstStyle/>
          <a:p>
            <a:r>
              <a:rPr lang="en-NZ" sz="1000" i="1" dirty="0">
                <a:solidFill>
                  <a:schemeClr val="tx1">
                    <a:lumMod val="50000"/>
                    <a:lumOff val="50000"/>
                  </a:schemeClr>
                </a:solidFill>
                <a:latin typeface="Candara" panose="020E0502030303020204" pitchFamily="34" charset="0"/>
              </a:rPr>
              <a:t>From World Population Prospects: Volume II: Demographic Profiles 2017 Revision. ST/ESA/SER.A/400,by Department of Economic and Social Affairs, Population Division, </a:t>
            </a:r>
            <a:r>
              <a:rPr lang="en-NZ" sz="1000" i="1" baseline="30000" dirty="0">
                <a:solidFill>
                  <a:schemeClr val="tx1">
                    <a:lumMod val="50000"/>
                    <a:lumOff val="50000"/>
                  </a:schemeClr>
                </a:solidFill>
                <a:latin typeface="Candara" panose="020E0502030303020204" pitchFamily="34" charset="0"/>
              </a:rPr>
              <a:t>©</a:t>
            </a:r>
            <a:r>
              <a:rPr lang="en-NZ" sz="1000" i="1" dirty="0">
                <a:solidFill>
                  <a:schemeClr val="tx1">
                    <a:lumMod val="50000"/>
                    <a:lumOff val="50000"/>
                  </a:schemeClr>
                </a:solidFill>
                <a:latin typeface="Candara" panose="020E0502030303020204" pitchFamily="34" charset="0"/>
              </a:rPr>
              <a:t>2017 United Nations. Reprinted with the permission of the United Nations.</a:t>
            </a:r>
            <a:endParaRPr lang="en-US" sz="1000" dirty="0">
              <a:solidFill>
                <a:schemeClr val="tx1">
                  <a:lumMod val="50000"/>
                  <a:lumOff val="50000"/>
                </a:schemeClr>
              </a:solidFill>
              <a:latin typeface="Candara" panose="020E0502030303020204" pitchFamily="34" charset="0"/>
            </a:endParaRPr>
          </a:p>
        </p:txBody>
      </p:sp>
      <p:sp>
        <p:nvSpPr>
          <p:cNvPr id="7" name="TextBox 6">
            <a:extLst>
              <a:ext uri="{FF2B5EF4-FFF2-40B4-BE49-F238E27FC236}">
                <a16:creationId xmlns:a16="http://schemas.microsoft.com/office/drawing/2014/main" id="{B241680B-D34D-E947-904F-413B424C1AF2}"/>
              </a:ext>
            </a:extLst>
          </p:cNvPr>
          <p:cNvSpPr txBox="1"/>
          <p:nvPr/>
        </p:nvSpPr>
        <p:spPr>
          <a:xfrm>
            <a:off x="406584" y="5901412"/>
            <a:ext cx="6220770" cy="923330"/>
          </a:xfrm>
          <a:prstGeom prst="rect">
            <a:avLst/>
          </a:prstGeom>
          <a:noFill/>
        </p:spPr>
        <p:txBody>
          <a:bodyPr wrap="square" rtlCol="0">
            <a:spAutoFit/>
          </a:bodyPr>
          <a:lstStyle/>
          <a:p>
            <a:r>
              <a:rPr lang="en-GB" sz="900" dirty="0">
                <a:solidFill>
                  <a:schemeClr val="tx1">
                    <a:lumMod val="50000"/>
                    <a:lumOff val="50000"/>
                  </a:schemeClr>
                </a:solidFill>
                <a:latin typeface="Candara" panose="020E0502030303020204" pitchFamily="34" charset="0"/>
              </a:rPr>
              <a:t>1. United Nations Population Fund (UNFPA) Asia and the Pacific (2020) Ageing [web page]. UNFPA Asia and the Pacific. </a:t>
            </a:r>
            <a:r>
              <a:rPr lang="en-GB" sz="900" u="sng" dirty="0">
                <a:solidFill>
                  <a:schemeClr val="tx1">
                    <a:lumMod val="50000"/>
                    <a:lumOff val="50000"/>
                  </a:schemeClr>
                </a:solidFill>
                <a:latin typeface="Candara" panose="020E0502030303020204" pitchFamily="34" charset="0"/>
                <a:hlinkClick r:id="rId5">
                  <a:extLst>
                    <a:ext uri="{A12FA001-AC4F-418D-AE19-62706E023703}">
                      <ahyp:hlinkClr xmlns:ahyp="http://schemas.microsoft.com/office/drawing/2018/hyperlinkcolor" val="tx"/>
                    </a:ext>
                  </a:extLst>
                </a:hlinkClick>
              </a:rPr>
              <a:t>https://asiapacific.unfpa.org/en/node/15208</a:t>
            </a:r>
            <a:r>
              <a:rPr lang="en-GB" sz="900" dirty="0">
                <a:solidFill>
                  <a:schemeClr val="tx1">
                    <a:lumMod val="50000"/>
                    <a:lumOff val="50000"/>
                  </a:schemeClr>
                </a:solidFill>
                <a:latin typeface="Candara" panose="020E0502030303020204" pitchFamily="34" charset="0"/>
              </a:rPr>
              <a:t> Accessed November 2020</a:t>
            </a:r>
            <a:r>
              <a:rPr lang="en-AU" sz="900" dirty="0">
                <a:solidFill>
                  <a:schemeClr val="tx1">
                    <a:lumMod val="50000"/>
                    <a:lumOff val="50000"/>
                  </a:schemeClr>
                </a:solidFill>
                <a:latin typeface="Candara" panose="020E0502030303020204" pitchFamily="34" charset="0"/>
              </a:rPr>
              <a:t> </a:t>
            </a:r>
            <a:r>
              <a:rPr lang="en-GB" sz="900" dirty="0">
                <a:solidFill>
                  <a:schemeClr val="tx1">
                    <a:lumMod val="50000"/>
                    <a:lumOff val="50000"/>
                  </a:schemeClr>
                </a:solidFill>
                <a:latin typeface="Candara" panose="020E0502030303020204" pitchFamily="34" charset="0"/>
              </a:rPr>
              <a:t>; </a:t>
            </a:r>
            <a:r>
              <a:rPr lang="en-AU" sz="900" dirty="0">
                <a:solidFill>
                  <a:schemeClr val="tx1">
                    <a:lumMod val="50000"/>
                    <a:lumOff val="50000"/>
                  </a:schemeClr>
                </a:solidFill>
                <a:latin typeface="Candara" panose="020E0502030303020204" pitchFamily="34" charset="0"/>
              </a:rPr>
              <a:t>2. </a:t>
            </a:r>
            <a:r>
              <a:rPr lang="en-GB" sz="900" dirty="0">
                <a:solidFill>
                  <a:schemeClr val="tx1">
                    <a:lumMod val="50000"/>
                    <a:lumOff val="50000"/>
                  </a:schemeClr>
                </a:solidFill>
                <a:latin typeface="Candara" panose="020E0502030303020204" pitchFamily="34" charset="0"/>
              </a:rPr>
              <a:t>United Nations Department of Economic and Social Affairs Population Division (2019) World population ageing 2019. Highlights. United Nations, New York</a:t>
            </a:r>
            <a:r>
              <a:rPr lang="en-AU" sz="900" dirty="0">
                <a:solidFill>
                  <a:schemeClr val="tx1">
                    <a:lumMod val="50000"/>
                    <a:lumOff val="50000"/>
                  </a:schemeClr>
                </a:solidFill>
                <a:latin typeface="Candara" panose="020E0502030303020204" pitchFamily="34" charset="0"/>
              </a:rPr>
              <a:t>; 3. Cheung et al. </a:t>
            </a:r>
            <a:r>
              <a:rPr lang="en-AU" sz="900" i="1" dirty="0">
                <a:solidFill>
                  <a:schemeClr val="tx1">
                    <a:lumMod val="50000"/>
                    <a:lumOff val="50000"/>
                  </a:schemeClr>
                </a:solidFill>
                <a:latin typeface="Candara" panose="020E0502030303020204" pitchFamily="34" charset="0"/>
              </a:rPr>
              <a:t>Osteo </a:t>
            </a:r>
            <a:r>
              <a:rPr lang="en-AU" sz="900" i="1" dirty="0" err="1">
                <a:solidFill>
                  <a:schemeClr val="tx1">
                    <a:lumMod val="50000"/>
                    <a:lumOff val="50000"/>
                  </a:schemeClr>
                </a:solidFill>
                <a:latin typeface="Candara" panose="020E0502030303020204" pitchFamily="34" charset="0"/>
              </a:rPr>
              <a:t>Sarc</a:t>
            </a:r>
            <a:r>
              <a:rPr lang="en-AU" sz="900" dirty="0">
                <a:solidFill>
                  <a:schemeClr val="tx1">
                    <a:lumMod val="50000"/>
                    <a:lumOff val="50000"/>
                  </a:schemeClr>
                </a:solidFill>
                <a:latin typeface="Candara" panose="020E0502030303020204" pitchFamily="34" charset="0"/>
              </a:rPr>
              <a:t> 2018; 4:16–21; 4. </a:t>
            </a:r>
            <a:r>
              <a:rPr lang="en-AU" sz="900" dirty="0" err="1">
                <a:solidFill>
                  <a:schemeClr val="tx1">
                    <a:lumMod val="50000"/>
                    <a:lumOff val="50000"/>
                  </a:schemeClr>
                </a:solidFill>
                <a:latin typeface="Candara" panose="020E0502030303020204" pitchFamily="34" charset="0"/>
              </a:rPr>
              <a:t>Yeap</a:t>
            </a:r>
            <a:r>
              <a:rPr lang="en-AU" sz="900" dirty="0">
                <a:solidFill>
                  <a:schemeClr val="tx1">
                    <a:lumMod val="50000"/>
                    <a:lumOff val="50000"/>
                  </a:schemeClr>
                </a:solidFill>
                <a:latin typeface="Candara" panose="020E0502030303020204" pitchFamily="34" charset="0"/>
              </a:rPr>
              <a:t> SS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Sarcopenia</a:t>
            </a:r>
            <a:r>
              <a:rPr lang="en-AU" sz="900" dirty="0">
                <a:solidFill>
                  <a:schemeClr val="tx1">
                    <a:lumMod val="50000"/>
                    <a:lumOff val="50000"/>
                  </a:schemeClr>
                </a:solidFill>
                <a:latin typeface="Candara" panose="020E0502030303020204" pitchFamily="34" charset="0"/>
              </a:rPr>
              <a:t> 2017;3:161-63; 5. Australia and New Zealand Hip Fracture Registry. ANZHFR Annual Report of Hip Fracture Care 2019. https://</a:t>
            </a:r>
            <a:r>
              <a:rPr lang="en-AU" sz="900" dirty="0" err="1">
                <a:solidFill>
                  <a:schemeClr val="tx1">
                    <a:lumMod val="50000"/>
                    <a:lumOff val="50000"/>
                  </a:schemeClr>
                </a:solidFill>
                <a:latin typeface="Candara" panose="020E0502030303020204" pitchFamily="34" charset="0"/>
              </a:rPr>
              <a:t>anzhfr.org</a:t>
            </a:r>
            <a:r>
              <a:rPr lang="en-AU" sz="900" dirty="0">
                <a:solidFill>
                  <a:schemeClr val="tx1">
                    <a:lumMod val="50000"/>
                    <a:lumOff val="50000"/>
                  </a:schemeClr>
                </a:solidFill>
                <a:latin typeface="Candara" panose="020E0502030303020204" pitchFamily="34" charset="0"/>
              </a:rPr>
              <a:t>/wp-content/uploads/2019/09/2019-ANZHFR-Annual-Report-FINAL.pdf. Accessed 27 March 2020.</a:t>
            </a:r>
          </a:p>
        </p:txBody>
      </p:sp>
      <p:cxnSp>
        <p:nvCxnSpPr>
          <p:cNvPr id="3" name="Straight Connector 2">
            <a:extLst>
              <a:ext uri="{FF2B5EF4-FFF2-40B4-BE49-F238E27FC236}">
                <a16:creationId xmlns:a16="http://schemas.microsoft.com/office/drawing/2014/main" id="{DAE15B0C-C44C-DC4A-9624-95DAF9C195FC}"/>
              </a:ext>
            </a:extLst>
          </p:cNvPr>
          <p:cNvCxnSpPr/>
          <p:nvPr/>
        </p:nvCxnSpPr>
        <p:spPr>
          <a:xfrm>
            <a:off x="8512175" y="4425950"/>
            <a:ext cx="1311275" cy="0"/>
          </a:xfrm>
          <a:prstGeom prst="line">
            <a:avLst/>
          </a:prstGeom>
          <a:ln w="19050">
            <a:solidFill>
              <a:srgbClr val="0063A6"/>
            </a:solidFill>
            <a:prstDash val="dash"/>
          </a:ln>
        </p:spPr>
        <p:style>
          <a:lnRef idx="1">
            <a:schemeClr val="accent1"/>
          </a:lnRef>
          <a:fillRef idx="0">
            <a:schemeClr val="accent1"/>
          </a:fillRef>
          <a:effectRef idx="0">
            <a:schemeClr val="accent1"/>
          </a:effectRef>
          <a:fontRef idx="minor">
            <a:schemeClr val="tx1"/>
          </a:fontRef>
        </p:style>
      </p:cxnSp>
      <p:sp>
        <p:nvSpPr>
          <p:cNvPr id="4" name="Up Arrow 3">
            <a:extLst>
              <a:ext uri="{FF2B5EF4-FFF2-40B4-BE49-F238E27FC236}">
                <a16:creationId xmlns:a16="http://schemas.microsoft.com/office/drawing/2014/main" id="{01A0EA05-4258-E447-B8BE-6A15B8A17D34}"/>
              </a:ext>
            </a:extLst>
          </p:cNvPr>
          <p:cNvSpPr/>
          <p:nvPr/>
        </p:nvSpPr>
        <p:spPr>
          <a:xfrm>
            <a:off x="9640717" y="3702051"/>
            <a:ext cx="365466" cy="736599"/>
          </a:xfrm>
          <a:prstGeom prst="upArrow">
            <a:avLst/>
          </a:prstGeom>
          <a:solidFill>
            <a:srgbClr val="0063A6"/>
          </a:solidFill>
          <a:ln>
            <a:solidFill>
              <a:srgbClr val="006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5600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9" y="1498991"/>
            <a:ext cx="10171604" cy="523220"/>
          </a:xfrm>
          <a:prstGeom prst="rect">
            <a:avLst/>
          </a:prstGeom>
          <a:noFill/>
        </p:spPr>
        <p:txBody>
          <a:bodyPr wrap="square" rtlCol="0">
            <a:spAutoFit/>
          </a:bodyPr>
          <a:lstStyle/>
          <a:p>
            <a:r>
              <a:rPr lang="en-US" sz="2800" b="1" dirty="0">
                <a:solidFill>
                  <a:srgbClr val="6BBBAD"/>
                </a:solidFill>
                <a:latin typeface="Candara" panose="020E0502030303020204" pitchFamily="34" charset="0"/>
              </a:rPr>
              <a:t>Critical gaps in osteoporosis care in the Asia Pacific</a:t>
            </a: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6" name="TextBox 5">
            <a:extLst>
              <a:ext uri="{FF2B5EF4-FFF2-40B4-BE49-F238E27FC236}">
                <a16:creationId xmlns:a16="http://schemas.microsoft.com/office/drawing/2014/main" id="{74E34986-E1AF-4B41-B6D6-B0E529EC6031}"/>
              </a:ext>
            </a:extLst>
          </p:cNvPr>
          <p:cNvSpPr txBox="1"/>
          <p:nvPr/>
        </p:nvSpPr>
        <p:spPr>
          <a:xfrm>
            <a:off x="386859" y="2527719"/>
            <a:ext cx="10781884" cy="2215991"/>
          </a:xfrm>
          <a:prstGeom prst="rect">
            <a:avLst/>
          </a:prstGeom>
          <a:noFill/>
        </p:spPr>
        <p:txBody>
          <a:bodyPr wrap="square" rtlCol="0">
            <a:spAutoFit/>
          </a:bodyPr>
          <a:lstStyle/>
          <a:p>
            <a:pPr lvl="0">
              <a:spcAft>
                <a:spcPts val="1200"/>
              </a:spcAft>
            </a:pPr>
            <a:r>
              <a:rPr lang="en-AU" dirty="0">
                <a:latin typeface="Candara" panose="020E0502030303020204" pitchFamily="34" charset="0"/>
              </a:rPr>
              <a:t>APCO identified the following as key gaps: </a:t>
            </a:r>
            <a:endParaRPr lang="en-GB" dirty="0">
              <a:latin typeface="Candara" panose="020E0502030303020204" pitchFamily="34" charset="0"/>
            </a:endParaRPr>
          </a:p>
          <a:p>
            <a:pPr marL="285750" lvl="0" indent="-285750">
              <a:spcAft>
                <a:spcPts val="1200"/>
              </a:spcAft>
              <a:buFont typeface="Arial" panose="020B0604020202020204" pitchFamily="34" charset="0"/>
              <a:buChar char="•"/>
            </a:pPr>
            <a:r>
              <a:rPr lang="en-GB" dirty="0">
                <a:latin typeface="Candara" panose="020E0502030303020204" pitchFamily="34" charset="0"/>
              </a:rPr>
              <a:t>Clinical guidelines relating to osteoporosis in the Asia Pacific are heterogenous in terms of scope and recommendations made</a:t>
            </a:r>
            <a:endParaRPr lang="en-AU" dirty="0">
              <a:latin typeface="Candara" panose="020E0502030303020204" pitchFamily="34" charset="0"/>
            </a:endParaRPr>
          </a:p>
          <a:p>
            <a:pPr marL="285750" lvl="0" indent="-285750">
              <a:spcAft>
                <a:spcPts val="1200"/>
              </a:spcAft>
              <a:buFont typeface="Arial" panose="020B0604020202020204" pitchFamily="34" charset="0"/>
              <a:buChar char="•"/>
            </a:pPr>
            <a:r>
              <a:rPr lang="en-GB" dirty="0">
                <a:latin typeface="Candara" panose="020E0502030303020204" pitchFamily="34" charset="0"/>
              </a:rPr>
              <a:t>A significant proportion of current national guidelines were published more than five years ago.</a:t>
            </a:r>
            <a:endParaRPr lang="en-AU" dirty="0">
              <a:latin typeface="Candara" panose="020E0502030303020204" pitchFamily="34" charset="0"/>
            </a:endParaRPr>
          </a:p>
          <a:p>
            <a:pPr marL="285750" indent="-285750">
              <a:spcAft>
                <a:spcPts val="1200"/>
              </a:spcAft>
              <a:buFont typeface="Arial" panose="020B0604020202020204" pitchFamily="34" charset="0"/>
              <a:buChar char="•"/>
            </a:pPr>
            <a:r>
              <a:rPr lang="en-GB" dirty="0">
                <a:latin typeface="Candara" panose="020E0502030303020204" pitchFamily="34" charset="0"/>
              </a:rPr>
              <a:t>There is a paucity of information on adherence with national guidelines in day-to-day clinical practice across the region</a:t>
            </a:r>
            <a:r>
              <a:rPr lang="en-AU" sz="1600" dirty="0">
                <a:latin typeface="Candara" panose="020E0502030303020204" pitchFamily="34" charset="0"/>
              </a:rPr>
              <a:t> </a:t>
            </a:r>
            <a:endParaRPr lang="en-US" sz="1600" dirty="0">
              <a:latin typeface="Candara" panose="020E0502030303020204" pitchFamily="34" charset="0"/>
            </a:endParaRPr>
          </a:p>
        </p:txBody>
      </p:sp>
    </p:spTree>
    <p:extLst>
      <p:ext uri="{BB962C8B-B14F-4D97-AF65-F5344CB8AC3E}">
        <p14:creationId xmlns:p14="http://schemas.microsoft.com/office/powerpoint/2010/main" val="351062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8631"/>
            <a:ext cx="11030442" cy="523220"/>
          </a:xfrm>
          <a:prstGeom prst="rect">
            <a:avLst/>
          </a:prstGeom>
          <a:noFill/>
        </p:spPr>
        <p:txBody>
          <a:bodyPr wrap="square" rtlCol="0">
            <a:spAutoFit/>
          </a:bodyPr>
          <a:lstStyle/>
          <a:p>
            <a:r>
              <a:rPr lang="en-US" sz="2800" b="1" dirty="0">
                <a:solidFill>
                  <a:srgbClr val="6BBBAD"/>
                </a:solidFill>
                <a:latin typeface="Candara" panose="020E0502030303020204" pitchFamily="34" charset="0"/>
              </a:rPr>
              <a:t>APCO Strategic priority 1: Clinical excellence </a:t>
            </a:r>
          </a:p>
        </p:txBody>
      </p:sp>
      <p:sp>
        <p:nvSpPr>
          <p:cNvPr id="10" name="TextBox 9">
            <a:extLst>
              <a:ext uri="{FF2B5EF4-FFF2-40B4-BE49-F238E27FC236}">
                <a16:creationId xmlns:a16="http://schemas.microsoft.com/office/drawing/2014/main" id="{8863D034-E461-2649-8A40-04E2BFD5618F}"/>
              </a:ext>
            </a:extLst>
          </p:cNvPr>
          <p:cNvSpPr txBox="1"/>
          <p:nvPr/>
        </p:nvSpPr>
        <p:spPr>
          <a:xfrm>
            <a:off x="386858" y="1749719"/>
            <a:ext cx="10901627" cy="646331"/>
          </a:xfrm>
          <a:prstGeom prst="rect">
            <a:avLst/>
          </a:prstGeom>
          <a:noFill/>
        </p:spPr>
        <p:txBody>
          <a:bodyPr wrap="square" rtlCol="0">
            <a:spAutoFit/>
          </a:bodyPr>
          <a:lstStyle/>
          <a:p>
            <a:r>
              <a:rPr lang="en-AU" dirty="0">
                <a:solidFill>
                  <a:srgbClr val="6BBBAD"/>
                </a:solidFill>
                <a:latin typeface="Candara" panose="020E0502030303020204" pitchFamily="34" charset="0"/>
              </a:rPr>
              <a:t>Develop and disseminate an evidence-based set of clinical standards of care (the Framework) </a:t>
            </a:r>
            <a:br>
              <a:rPr lang="en-AU" dirty="0">
                <a:solidFill>
                  <a:srgbClr val="6BBBAD"/>
                </a:solidFill>
                <a:latin typeface="Candara" panose="020E0502030303020204" pitchFamily="34" charset="0"/>
              </a:rPr>
            </a:br>
            <a:r>
              <a:rPr lang="en-AU" dirty="0">
                <a:solidFill>
                  <a:srgbClr val="6BBBAD"/>
                </a:solidFill>
                <a:latin typeface="Candara" panose="020E0502030303020204" pitchFamily="34" charset="0"/>
              </a:rPr>
              <a:t>for the screening, diagnosis and management of osteoporosis</a:t>
            </a:r>
            <a:endParaRPr lang="en-US"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6" name="TextBox 5">
            <a:extLst>
              <a:ext uri="{FF2B5EF4-FFF2-40B4-BE49-F238E27FC236}">
                <a16:creationId xmlns:a16="http://schemas.microsoft.com/office/drawing/2014/main" id="{74E34986-E1AF-4B41-B6D6-B0E529EC6031}"/>
              </a:ext>
            </a:extLst>
          </p:cNvPr>
          <p:cNvSpPr txBox="1"/>
          <p:nvPr/>
        </p:nvSpPr>
        <p:spPr>
          <a:xfrm>
            <a:off x="386856" y="2828835"/>
            <a:ext cx="5709141" cy="1200329"/>
          </a:xfrm>
          <a:prstGeom prst="rect">
            <a:avLst/>
          </a:prstGeom>
          <a:noFill/>
        </p:spPr>
        <p:txBody>
          <a:bodyPr wrap="square" rtlCol="0">
            <a:spAutoFit/>
          </a:bodyPr>
          <a:lstStyle/>
          <a:p>
            <a:r>
              <a:rPr lang="en-AU" b="1" dirty="0">
                <a:latin typeface="Candara" panose="020E0502030303020204" pitchFamily="34" charset="0"/>
              </a:rPr>
              <a:t>Goal #1: </a:t>
            </a:r>
            <a:r>
              <a:rPr lang="en-AU" dirty="0">
                <a:latin typeface="Candara" panose="020E0502030303020204" pitchFamily="34" charset="0"/>
              </a:rPr>
              <a:t>During 2020, develop a pan-Asia Pacific framework with minimum clinical standards for the screening, diagnosis and management of osteoporosis for groups at high risk of fracture. </a:t>
            </a:r>
          </a:p>
        </p:txBody>
      </p:sp>
      <p:sp>
        <p:nvSpPr>
          <p:cNvPr id="9" name="TextBox 8">
            <a:extLst>
              <a:ext uri="{FF2B5EF4-FFF2-40B4-BE49-F238E27FC236}">
                <a16:creationId xmlns:a16="http://schemas.microsoft.com/office/drawing/2014/main" id="{91F6B4C5-D53E-1F47-B1BF-C6BA2285D8CE}"/>
              </a:ext>
            </a:extLst>
          </p:cNvPr>
          <p:cNvSpPr txBox="1"/>
          <p:nvPr/>
        </p:nvSpPr>
        <p:spPr>
          <a:xfrm>
            <a:off x="386857" y="4573350"/>
            <a:ext cx="5709141" cy="923330"/>
          </a:xfrm>
          <a:prstGeom prst="rect">
            <a:avLst/>
          </a:prstGeom>
          <a:noFill/>
        </p:spPr>
        <p:txBody>
          <a:bodyPr wrap="square" rtlCol="0">
            <a:spAutoFit/>
          </a:bodyPr>
          <a:lstStyle/>
          <a:p>
            <a:r>
              <a:rPr lang="en-AU" b="1" dirty="0">
                <a:latin typeface="Candara" panose="020E0502030303020204" pitchFamily="34" charset="0"/>
              </a:rPr>
              <a:t>Goal #2:</a:t>
            </a:r>
            <a:r>
              <a:rPr lang="en-AU" dirty="0">
                <a:latin typeface="Candara" panose="020E0502030303020204" pitchFamily="34" charset="0"/>
              </a:rPr>
              <a:t> During 2020, publish the Framework in a peer-reviewed osteoporosis journal</a:t>
            </a:r>
            <a:r>
              <a:rPr lang="en-AU" i="1" dirty="0">
                <a:latin typeface="Candara" panose="020E0502030303020204" pitchFamily="34" charset="0"/>
              </a:rPr>
              <a:t> </a:t>
            </a:r>
            <a:r>
              <a:rPr lang="en-AU" dirty="0">
                <a:latin typeface="Candara" panose="020E0502030303020204" pitchFamily="34" charset="0"/>
              </a:rPr>
              <a:t>and</a:t>
            </a:r>
            <a:r>
              <a:rPr lang="en-AU" i="1" dirty="0">
                <a:latin typeface="Candara" panose="020E0502030303020204" pitchFamily="34" charset="0"/>
              </a:rPr>
              <a:t> </a:t>
            </a:r>
            <a:r>
              <a:rPr lang="en-AU" dirty="0">
                <a:latin typeface="Candara" panose="020E0502030303020204" pitchFamily="34" charset="0"/>
              </a:rPr>
              <a:t>maximise awareness of the Framework</a:t>
            </a:r>
            <a:r>
              <a:rPr lang="en-AU" i="1" dirty="0">
                <a:latin typeface="Candara" panose="020E0502030303020204" pitchFamily="34" charset="0"/>
              </a:rPr>
              <a:t>. </a:t>
            </a:r>
            <a:endParaRPr lang="en-AU" dirty="0">
              <a:latin typeface="Candara" panose="020E0502030303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25D45109-2529-0246-9B50-94B70EE381BB}"/>
              </a:ext>
            </a:extLst>
          </p:cNvPr>
          <p:cNvPicPr>
            <a:picLocks noChangeAspect="1"/>
          </p:cNvPicPr>
          <p:nvPr/>
        </p:nvPicPr>
        <p:blipFill>
          <a:blip r:embed="rId4"/>
          <a:stretch>
            <a:fillRect/>
          </a:stretch>
        </p:blipFill>
        <p:spPr>
          <a:xfrm>
            <a:off x="6235700" y="2396050"/>
            <a:ext cx="4716807" cy="3709489"/>
          </a:xfrm>
          <a:prstGeom prst="rect">
            <a:avLst/>
          </a:prstGeom>
        </p:spPr>
      </p:pic>
      <p:sp>
        <p:nvSpPr>
          <p:cNvPr id="12" name="TextBox 11">
            <a:extLst>
              <a:ext uri="{FF2B5EF4-FFF2-40B4-BE49-F238E27FC236}">
                <a16:creationId xmlns:a16="http://schemas.microsoft.com/office/drawing/2014/main" id="{65A332C0-9448-934C-B410-494B75FC4D09}"/>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APCO Strategic Plan 2019–2022.</a:t>
            </a:r>
          </a:p>
        </p:txBody>
      </p:sp>
    </p:spTree>
    <p:extLst>
      <p:ext uri="{BB962C8B-B14F-4D97-AF65-F5344CB8AC3E}">
        <p14:creationId xmlns:p14="http://schemas.microsoft.com/office/powerpoint/2010/main" val="291316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9" y="1219591"/>
            <a:ext cx="5427785" cy="646331"/>
          </a:xfrm>
          <a:prstGeom prst="rect">
            <a:avLst/>
          </a:prstGeom>
          <a:noFill/>
        </p:spPr>
        <p:txBody>
          <a:bodyPr wrap="square" rtlCol="0">
            <a:spAutoFit/>
          </a:bodyPr>
          <a:lstStyle/>
          <a:p>
            <a:r>
              <a:rPr lang="en-US" sz="3600" b="1" dirty="0">
                <a:solidFill>
                  <a:srgbClr val="6BBBAD"/>
                </a:solidFill>
                <a:latin typeface="Candara" panose="020E0502030303020204" pitchFamily="34" charset="0"/>
              </a:rPr>
              <a:t>The Framework project</a:t>
            </a: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sp>
        <p:nvSpPr>
          <p:cNvPr id="6" name="TextBox 5">
            <a:extLst>
              <a:ext uri="{FF2B5EF4-FFF2-40B4-BE49-F238E27FC236}">
                <a16:creationId xmlns:a16="http://schemas.microsoft.com/office/drawing/2014/main" id="{74E34986-E1AF-4B41-B6D6-B0E529EC6031}"/>
              </a:ext>
            </a:extLst>
          </p:cNvPr>
          <p:cNvSpPr txBox="1"/>
          <p:nvPr/>
        </p:nvSpPr>
        <p:spPr>
          <a:xfrm>
            <a:off x="386859" y="2132496"/>
            <a:ext cx="10781884" cy="369332"/>
          </a:xfrm>
          <a:prstGeom prst="rect">
            <a:avLst/>
          </a:prstGeom>
          <a:noFill/>
        </p:spPr>
        <p:txBody>
          <a:bodyPr wrap="square" rtlCol="0">
            <a:spAutoFit/>
          </a:bodyPr>
          <a:lstStyle/>
          <a:p>
            <a:pPr lvl="0">
              <a:spcAft>
                <a:spcPts val="1200"/>
              </a:spcAft>
            </a:pPr>
            <a:r>
              <a:rPr lang="en-AU" b="1" dirty="0">
                <a:solidFill>
                  <a:srgbClr val="0063A6"/>
                </a:solidFill>
                <a:latin typeface="Candara" panose="020E0502030303020204" pitchFamily="34" charset="0"/>
              </a:rPr>
              <a:t>A two-step process: </a:t>
            </a:r>
            <a:endParaRPr lang="en-GB" b="1" dirty="0">
              <a:solidFill>
                <a:srgbClr val="0063A6"/>
              </a:solidFill>
              <a:latin typeface="Candara" panose="020E0502030303020204" pitchFamily="34" charset="0"/>
            </a:endParaRPr>
          </a:p>
        </p:txBody>
      </p:sp>
      <p:sp>
        <p:nvSpPr>
          <p:cNvPr id="4" name="Freeform 3">
            <a:extLst>
              <a:ext uri="{FF2B5EF4-FFF2-40B4-BE49-F238E27FC236}">
                <a16:creationId xmlns:a16="http://schemas.microsoft.com/office/drawing/2014/main" id="{5C5FEEEE-EB1A-5740-901A-9DA6150A9E2B}"/>
              </a:ext>
            </a:extLst>
          </p:cNvPr>
          <p:cNvSpPr/>
          <p:nvPr/>
        </p:nvSpPr>
        <p:spPr>
          <a:xfrm>
            <a:off x="1100138" y="2782161"/>
            <a:ext cx="9059862" cy="655200"/>
          </a:xfrm>
          <a:custGeom>
            <a:avLst/>
            <a:gdLst>
              <a:gd name="connsiteX0" fmla="*/ 0 w 9059862"/>
              <a:gd name="connsiteY0" fmla="*/ 109202 h 655200"/>
              <a:gd name="connsiteX1" fmla="*/ 109202 w 9059862"/>
              <a:gd name="connsiteY1" fmla="*/ 0 h 655200"/>
              <a:gd name="connsiteX2" fmla="*/ 8950660 w 9059862"/>
              <a:gd name="connsiteY2" fmla="*/ 0 h 655200"/>
              <a:gd name="connsiteX3" fmla="*/ 9059862 w 9059862"/>
              <a:gd name="connsiteY3" fmla="*/ 109202 h 655200"/>
              <a:gd name="connsiteX4" fmla="*/ 9059862 w 9059862"/>
              <a:gd name="connsiteY4" fmla="*/ 545998 h 655200"/>
              <a:gd name="connsiteX5" fmla="*/ 8950660 w 9059862"/>
              <a:gd name="connsiteY5" fmla="*/ 655200 h 655200"/>
              <a:gd name="connsiteX6" fmla="*/ 109202 w 9059862"/>
              <a:gd name="connsiteY6" fmla="*/ 655200 h 655200"/>
              <a:gd name="connsiteX7" fmla="*/ 0 w 9059862"/>
              <a:gd name="connsiteY7" fmla="*/ 545998 h 655200"/>
              <a:gd name="connsiteX8" fmla="*/ 0 w 9059862"/>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862" h="655200">
                <a:moveTo>
                  <a:pt x="0" y="109202"/>
                </a:moveTo>
                <a:cubicBezTo>
                  <a:pt x="0" y="48891"/>
                  <a:pt x="48891" y="0"/>
                  <a:pt x="109202" y="0"/>
                </a:cubicBezTo>
                <a:lnTo>
                  <a:pt x="8950660" y="0"/>
                </a:lnTo>
                <a:cubicBezTo>
                  <a:pt x="9010971" y="0"/>
                  <a:pt x="9059862" y="48891"/>
                  <a:pt x="9059862" y="109202"/>
                </a:cubicBezTo>
                <a:lnTo>
                  <a:pt x="9059862" y="545998"/>
                </a:lnTo>
                <a:cubicBezTo>
                  <a:pt x="9059862" y="606309"/>
                  <a:pt x="9010971" y="655200"/>
                  <a:pt x="8950660" y="655200"/>
                </a:cubicBezTo>
                <a:lnTo>
                  <a:pt x="109202" y="655200"/>
                </a:lnTo>
                <a:cubicBezTo>
                  <a:pt x="48891" y="655200"/>
                  <a:pt x="0" y="606309"/>
                  <a:pt x="0" y="545998"/>
                </a:cubicBezTo>
                <a:lnTo>
                  <a:pt x="0" y="109202"/>
                </a:lnTo>
                <a:close/>
              </a:path>
            </a:pathLst>
          </a:custGeom>
          <a:solidFill>
            <a:srgbClr val="0063A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08184" tIns="108184" rIns="108184" bIns="108184" numCol="1" spcCol="1270" anchor="ctr" anchorCtr="0">
            <a:noAutofit/>
          </a:bodyPr>
          <a:lstStyle/>
          <a:p>
            <a:pPr marL="0" lvl="0" indent="0" algn="l" defTabSz="889000">
              <a:lnSpc>
                <a:spcPct val="90000"/>
              </a:lnSpc>
              <a:spcBef>
                <a:spcPct val="0"/>
              </a:spcBef>
              <a:spcAft>
                <a:spcPct val="35000"/>
              </a:spcAft>
              <a:buNone/>
            </a:pPr>
            <a:r>
              <a:rPr lang="en-GB" sz="2000" b="0" kern="1200" dirty="0">
                <a:latin typeface="Candara" panose="020E0502030303020204" pitchFamily="34" charset="0"/>
              </a:rPr>
              <a:t>1. Comparative analysis of osteoporosis guidelines in the Asia Pacific region</a:t>
            </a:r>
          </a:p>
        </p:txBody>
      </p:sp>
      <p:sp>
        <p:nvSpPr>
          <p:cNvPr id="5" name="Freeform 4">
            <a:extLst>
              <a:ext uri="{FF2B5EF4-FFF2-40B4-BE49-F238E27FC236}">
                <a16:creationId xmlns:a16="http://schemas.microsoft.com/office/drawing/2014/main" id="{F1158D3A-6B27-1A46-B577-2EEA302C82D4}"/>
              </a:ext>
            </a:extLst>
          </p:cNvPr>
          <p:cNvSpPr/>
          <p:nvPr/>
        </p:nvSpPr>
        <p:spPr>
          <a:xfrm>
            <a:off x="1100138" y="3437361"/>
            <a:ext cx="9059862" cy="579600"/>
          </a:xfrm>
          <a:custGeom>
            <a:avLst/>
            <a:gdLst>
              <a:gd name="connsiteX0" fmla="*/ 0 w 9059862"/>
              <a:gd name="connsiteY0" fmla="*/ 0 h 579600"/>
              <a:gd name="connsiteX1" fmla="*/ 9059862 w 9059862"/>
              <a:gd name="connsiteY1" fmla="*/ 0 h 579600"/>
              <a:gd name="connsiteX2" fmla="*/ 9059862 w 9059862"/>
              <a:gd name="connsiteY2" fmla="*/ 579600 h 579600"/>
              <a:gd name="connsiteX3" fmla="*/ 0 w 9059862"/>
              <a:gd name="connsiteY3" fmla="*/ 579600 h 579600"/>
              <a:gd name="connsiteX4" fmla="*/ 0 w 9059862"/>
              <a:gd name="connsiteY4" fmla="*/ 0 h 5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862" h="579600">
                <a:moveTo>
                  <a:pt x="0" y="0"/>
                </a:moveTo>
                <a:lnTo>
                  <a:pt x="9059862" y="0"/>
                </a:lnTo>
                <a:lnTo>
                  <a:pt x="9059862" y="579600"/>
                </a:lnTo>
                <a:lnTo>
                  <a:pt x="0" y="579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765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Candara" panose="020E0502030303020204" pitchFamily="34" charset="0"/>
              </a:rPr>
              <a:t>5IQ: Identification, investigation, information, intervention, integration, quality</a:t>
            </a:r>
          </a:p>
        </p:txBody>
      </p:sp>
      <p:sp>
        <p:nvSpPr>
          <p:cNvPr id="7" name="Freeform 6">
            <a:extLst>
              <a:ext uri="{FF2B5EF4-FFF2-40B4-BE49-F238E27FC236}">
                <a16:creationId xmlns:a16="http://schemas.microsoft.com/office/drawing/2014/main" id="{901B4FF2-C01D-2546-A08E-20AAC84D49BE}"/>
              </a:ext>
            </a:extLst>
          </p:cNvPr>
          <p:cNvSpPr/>
          <p:nvPr/>
        </p:nvSpPr>
        <p:spPr>
          <a:xfrm>
            <a:off x="1100138" y="4345577"/>
            <a:ext cx="9059862" cy="655200"/>
          </a:xfrm>
          <a:custGeom>
            <a:avLst/>
            <a:gdLst>
              <a:gd name="connsiteX0" fmla="*/ 0 w 9059862"/>
              <a:gd name="connsiteY0" fmla="*/ 109202 h 655200"/>
              <a:gd name="connsiteX1" fmla="*/ 109202 w 9059862"/>
              <a:gd name="connsiteY1" fmla="*/ 0 h 655200"/>
              <a:gd name="connsiteX2" fmla="*/ 8950660 w 9059862"/>
              <a:gd name="connsiteY2" fmla="*/ 0 h 655200"/>
              <a:gd name="connsiteX3" fmla="*/ 9059862 w 9059862"/>
              <a:gd name="connsiteY3" fmla="*/ 109202 h 655200"/>
              <a:gd name="connsiteX4" fmla="*/ 9059862 w 9059862"/>
              <a:gd name="connsiteY4" fmla="*/ 545998 h 655200"/>
              <a:gd name="connsiteX5" fmla="*/ 8950660 w 9059862"/>
              <a:gd name="connsiteY5" fmla="*/ 655200 h 655200"/>
              <a:gd name="connsiteX6" fmla="*/ 109202 w 9059862"/>
              <a:gd name="connsiteY6" fmla="*/ 655200 h 655200"/>
              <a:gd name="connsiteX7" fmla="*/ 0 w 9059862"/>
              <a:gd name="connsiteY7" fmla="*/ 545998 h 655200"/>
              <a:gd name="connsiteX8" fmla="*/ 0 w 9059862"/>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9862" h="655200">
                <a:moveTo>
                  <a:pt x="0" y="109202"/>
                </a:moveTo>
                <a:cubicBezTo>
                  <a:pt x="0" y="48891"/>
                  <a:pt x="48891" y="0"/>
                  <a:pt x="109202" y="0"/>
                </a:cubicBezTo>
                <a:lnTo>
                  <a:pt x="8950660" y="0"/>
                </a:lnTo>
                <a:cubicBezTo>
                  <a:pt x="9010971" y="0"/>
                  <a:pt x="9059862" y="48891"/>
                  <a:pt x="9059862" y="109202"/>
                </a:cubicBezTo>
                <a:lnTo>
                  <a:pt x="9059862" y="545998"/>
                </a:lnTo>
                <a:cubicBezTo>
                  <a:pt x="9059862" y="606309"/>
                  <a:pt x="9010971" y="655200"/>
                  <a:pt x="8950660" y="655200"/>
                </a:cubicBezTo>
                <a:lnTo>
                  <a:pt x="109202" y="655200"/>
                </a:lnTo>
                <a:cubicBezTo>
                  <a:pt x="48891" y="655200"/>
                  <a:pt x="0" y="606309"/>
                  <a:pt x="0" y="545998"/>
                </a:cubicBezTo>
                <a:lnTo>
                  <a:pt x="0" y="109202"/>
                </a:lnTo>
                <a:close/>
              </a:path>
            </a:pathLst>
          </a:custGeom>
          <a:solidFill>
            <a:srgbClr val="3CAE49"/>
          </a:solidFill>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txBody>
          <a:bodyPr spcFirstLastPara="0" vert="horz" wrap="square" lIns="108184" tIns="108184" rIns="108184" bIns="108184"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andara" panose="020E0502030303020204" pitchFamily="34" charset="0"/>
              </a:rPr>
              <a:t>2. Consensus process for developing the clinical care standards framework</a:t>
            </a:r>
          </a:p>
        </p:txBody>
      </p:sp>
      <p:sp>
        <p:nvSpPr>
          <p:cNvPr id="9" name="Freeform 8">
            <a:extLst>
              <a:ext uri="{FF2B5EF4-FFF2-40B4-BE49-F238E27FC236}">
                <a16:creationId xmlns:a16="http://schemas.microsoft.com/office/drawing/2014/main" id="{26BA9F09-DF33-A34B-9552-C18F57B23D05}"/>
              </a:ext>
            </a:extLst>
          </p:cNvPr>
          <p:cNvSpPr/>
          <p:nvPr/>
        </p:nvSpPr>
        <p:spPr>
          <a:xfrm>
            <a:off x="1100138" y="5000777"/>
            <a:ext cx="9059862" cy="579600"/>
          </a:xfrm>
          <a:custGeom>
            <a:avLst/>
            <a:gdLst>
              <a:gd name="connsiteX0" fmla="*/ 0 w 9059862"/>
              <a:gd name="connsiteY0" fmla="*/ 0 h 579600"/>
              <a:gd name="connsiteX1" fmla="*/ 9059862 w 9059862"/>
              <a:gd name="connsiteY1" fmla="*/ 0 h 579600"/>
              <a:gd name="connsiteX2" fmla="*/ 9059862 w 9059862"/>
              <a:gd name="connsiteY2" fmla="*/ 579600 h 579600"/>
              <a:gd name="connsiteX3" fmla="*/ 0 w 9059862"/>
              <a:gd name="connsiteY3" fmla="*/ 579600 h 579600"/>
              <a:gd name="connsiteX4" fmla="*/ 0 w 9059862"/>
              <a:gd name="connsiteY4" fmla="*/ 0 h 5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9862" h="579600">
                <a:moveTo>
                  <a:pt x="0" y="0"/>
                </a:moveTo>
                <a:lnTo>
                  <a:pt x="9059862" y="0"/>
                </a:lnTo>
                <a:lnTo>
                  <a:pt x="9059862" y="579600"/>
                </a:lnTo>
                <a:lnTo>
                  <a:pt x="0" y="579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765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Candara" panose="020E0502030303020204" pitchFamily="34" charset="0"/>
              </a:rPr>
              <a:t>4-round Delphi process</a:t>
            </a:r>
          </a:p>
        </p:txBody>
      </p:sp>
      <p:sp>
        <p:nvSpPr>
          <p:cNvPr id="13" name="Triangle 12">
            <a:extLst>
              <a:ext uri="{FF2B5EF4-FFF2-40B4-BE49-F238E27FC236}">
                <a16:creationId xmlns:a16="http://schemas.microsoft.com/office/drawing/2014/main" id="{4805E41A-0E5A-4B4D-A155-781082906EA9}"/>
              </a:ext>
            </a:extLst>
          </p:cNvPr>
          <p:cNvSpPr/>
          <p:nvPr/>
        </p:nvSpPr>
        <p:spPr>
          <a:xfrm flipH="1" flipV="1">
            <a:off x="4729956" y="3872061"/>
            <a:ext cx="1800225" cy="289800"/>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3EF3DE40-4243-3443-9F9E-6CDD3E1901D5}"/>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266559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Comparative analysis of osteoporosis guidelines in the Asia Pacific</a:t>
            </a:r>
            <a:endParaRPr lang="en-US" sz="28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graphicFrame>
        <p:nvGraphicFramePr>
          <p:cNvPr id="2" name="Diagram 1">
            <a:extLst>
              <a:ext uri="{FF2B5EF4-FFF2-40B4-BE49-F238E27FC236}">
                <a16:creationId xmlns:a16="http://schemas.microsoft.com/office/drawing/2014/main" id="{0452F6F9-0C90-7C4E-BB4E-E6291B772121}"/>
              </a:ext>
            </a:extLst>
          </p:cNvPr>
          <p:cNvGraphicFramePr/>
          <p:nvPr>
            <p:extLst>
              <p:ext uri="{D42A27DB-BD31-4B8C-83A1-F6EECF244321}">
                <p14:modId xmlns:p14="http://schemas.microsoft.com/office/powerpoint/2010/main" val="1496703908"/>
              </p:ext>
            </p:extLst>
          </p:nvPr>
        </p:nvGraphicFramePr>
        <p:xfrm>
          <a:off x="673100" y="1996083"/>
          <a:ext cx="5157786" cy="4053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ontent Placeholder 18">
            <a:extLst>
              <a:ext uri="{FF2B5EF4-FFF2-40B4-BE49-F238E27FC236}">
                <a16:creationId xmlns:a16="http://schemas.microsoft.com/office/drawing/2014/main" id="{B23F3CED-BBD2-1140-8F71-ACF556876700}"/>
              </a:ext>
            </a:extLst>
          </p:cNvPr>
          <p:cNvSpPr>
            <a:spLocks noGrp="1"/>
          </p:cNvSpPr>
          <p:nvPr>
            <p:ph sz="quarter" idx="4"/>
          </p:nvPr>
        </p:nvSpPr>
        <p:spPr>
          <a:xfrm>
            <a:off x="6769100" y="2136313"/>
            <a:ext cx="4586288" cy="4053350"/>
          </a:xfrm>
        </p:spPr>
        <p:txBody>
          <a:bodyPr>
            <a:normAutofit fontScale="92500"/>
          </a:bodyPr>
          <a:lstStyle/>
          <a:p>
            <a:pPr marL="0" indent="0">
              <a:buNone/>
            </a:pPr>
            <a:r>
              <a:rPr lang="en-AU" sz="2000" dirty="0">
                <a:latin typeface="Candara" panose="020E0502030303020204" pitchFamily="34" charset="0"/>
              </a:rPr>
              <a:t>18 Clinical guidelines identified from the Asia Pacific</a:t>
            </a:r>
            <a:endParaRPr lang="en-AU" sz="1600" dirty="0">
              <a:latin typeface="Candara" panose="020E0502030303020204" pitchFamily="34" charset="0"/>
            </a:endParaRPr>
          </a:p>
          <a:p>
            <a:pPr marL="0" indent="0">
              <a:buNone/>
            </a:pPr>
            <a:endParaRPr lang="en-AU" sz="1700" dirty="0">
              <a:latin typeface="Candara" panose="020E0502030303020204" pitchFamily="34" charset="0"/>
            </a:endParaRPr>
          </a:p>
          <a:p>
            <a:pPr marL="0" indent="0">
              <a:buNone/>
            </a:pPr>
            <a:endParaRPr lang="en-AU" sz="1700" dirty="0">
              <a:latin typeface="Candara" panose="020E0502030303020204" pitchFamily="34" charset="0"/>
            </a:endParaRPr>
          </a:p>
          <a:p>
            <a:pPr marL="0" indent="0">
              <a:buNone/>
            </a:pPr>
            <a:endParaRPr lang="en-AU" sz="1700" dirty="0">
              <a:latin typeface="Candara" panose="020E0502030303020204" pitchFamily="34" charset="0"/>
            </a:endParaRPr>
          </a:p>
          <a:p>
            <a:pPr marL="0" indent="0">
              <a:buNone/>
            </a:pPr>
            <a:r>
              <a:rPr lang="en-AU" sz="2000" dirty="0">
                <a:latin typeface="Candara" panose="020E0502030303020204" pitchFamily="34" charset="0"/>
              </a:rPr>
              <a:t>(see next slide)</a:t>
            </a:r>
          </a:p>
          <a:p>
            <a:pPr marL="0" indent="0">
              <a:buNone/>
            </a:pPr>
            <a:endParaRPr lang="en-AU" sz="1900" dirty="0">
              <a:latin typeface="Candara" panose="020E0502030303020204" pitchFamily="34" charset="0"/>
            </a:endParaRPr>
          </a:p>
          <a:p>
            <a:pPr marL="0" indent="0">
              <a:buNone/>
            </a:pPr>
            <a:endParaRPr lang="en-AU" sz="2000" dirty="0">
              <a:latin typeface="Candara" panose="020E0502030303020204" pitchFamily="34" charset="0"/>
            </a:endParaRPr>
          </a:p>
          <a:p>
            <a:pPr marL="0" indent="0">
              <a:buNone/>
            </a:pPr>
            <a:r>
              <a:rPr lang="en-AU" sz="2000" dirty="0" err="1">
                <a:latin typeface="Candara" panose="020E0502030303020204" pitchFamily="34" charset="0"/>
              </a:rPr>
              <a:t>Analyzed</a:t>
            </a:r>
            <a:r>
              <a:rPr lang="en-AU" sz="2000" dirty="0">
                <a:latin typeface="Candara" panose="020E0502030303020204" pitchFamily="34" charset="0"/>
              </a:rPr>
              <a:t> for:</a:t>
            </a:r>
          </a:p>
          <a:p>
            <a:r>
              <a:rPr lang="en-AU" sz="2000" dirty="0">
                <a:latin typeface="Candara" panose="020E0502030303020204" pitchFamily="34" charset="0"/>
              </a:rPr>
              <a:t>Newer guidelines (published 2015–2020) </a:t>
            </a:r>
          </a:p>
          <a:p>
            <a:r>
              <a:rPr lang="en-AU" sz="2000" dirty="0">
                <a:latin typeface="Candara" panose="020E0502030303020204" pitchFamily="34" charset="0"/>
              </a:rPr>
              <a:t>Older guidelines (published before 2015) </a:t>
            </a:r>
          </a:p>
        </p:txBody>
      </p:sp>
      <p:sp>
        <p:nvSpPr>
          <p:cNvPr id="20" name="Right Arrow 19">
            <a:extLst>
              <a:ext uri="{FF2B5EF4-FFF2-40B4-BE49-F238E27FC236}">
                <a16:creationId xmlns:a16="http://schemas.microsoft.com/office/drawing/2014/main" id="{A1BB9335-0D6B-164C-AD9D-75E5B78E513B}"/>
              </a:ext>
            </a:extLst>
          </p:cNvPr>
          <p:cNvSpPr/>
          <p:nvPr/>
        </p:nvSpPr>
        <p:spPr>
          <a:xfrm>
            <a:off x="6103143" y="2235199"/>
            <a:ext cx="393700" cy="457200"/>
          </a:xfrm>
          <a:prstGeom prst="rightArrow">
            <a:avLst/>
          </a:prstGeom>
          <a:solidFill>
            <a:srgbClr val="0063A6">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a:extLst>
              <a:ext uri="{FF2B5EF4-FFF2-40B4-BE49-F238E27FC236}">
                <a16:creationId xmlns:a16="http://schemas.microsoft.com/office/drawing/2014/main" id="{F35736AE-9FCD-0A48-A2E3-1AF3641F7950}"/>
              </a:ext>
            </a:extLst>
          </p:cNvPr>
          <p:cNvSpPr/>
          <p:nvPr/>
        </p:nvSpPr>
        <p:spPr>
          <a:xfrm>
            <a:off x="6103143" y="3794158"/>
            <a:ext cx="393700" cy="457200"/>
          </a:xfrm>
          <a:prstGeom prst="rightArrow">
            <a:avLst/>
          </a:prstGeom>
          <a:solidFill>
            <a:srgbClr val="0063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a:extLst>
              <a:ext uri="{FF2B5EF4-FFF2-40B4-BE49-F238E27FC236}">
                <a16:creationId xmlns:a16="http://schemas.microsoft.com/office/drawing/2014/main" id="{B2F676A6-C632-9B46-90E4-3B10A3FF4B7D}"/>
              </a:ext>
            </a:extLst>
          </p:cNvPr>
          <p:cNvSpPr/>
          <p:nvPr/>
        </p:nvSpPr>
        <p:spPr>
          <a:xfrm>
            <a:off x="6103143" y="5289616"/>
            <a:ext cx="393700" cy="457200"/>
          </a:xfrm>
          <a:prstGeom prst="rightArrow">
            <a:avLst/>
          </a:prstGeom>
          <a:solidFill>
            <a:srgbClr val="006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7BDF3AB7-BCC7-EA4C-A4C4-F183E102B3C6}"/>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169787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34D7E1-F1A8-7B48-ADAB-428DB1F563DC}"/>
              </a:ext>
            </a:extLst>
          </p:cNvPr>
          <p:cNvSpPr txBox="1"/>
          <p:nvPr/>
        </p:nvSpPr>
        <p:spPr>
          <a:xfrm>
            <a:off x="386858" y="1039990"/>
            <a:ext cx="11418283" cy="523220"/>
          </a:xfrm>
          <a:prstGeom prst="rect">
            <a:avLst/>
          </a:prstGeom>
          <a:noFill/>
        </p:spPr>
        <p:txBody>
          <a:bodyPr wrap="square" rtlCol="0">
            <a:spAutoFit/>
          </a:bodyPr>
          <a:lstStyle/>
          <a:p>
            <a:r>
              <a:rPr lang="en-AU" sz="2800" b="1" dirty="0">
                <a:solidFill>
                  <a:srgbClr val="6BBBAD"/>
                </a:solidFill>
                <a:latin typeface="Candara" panose="020E0502030303020204" pitchFamily="34" charset="0"/>
              </a:rPr>
              <a:t>Comparative analysis of osteoporosis guidelines in the Asia Pacific</a:t>
            </a:r>
            <a:endParaRPr lang="en-US" sz="2800" b="1" dirty="0">
              <a:solidFill>
                <a:srgbClr val="6BBBAD"/>
              </a:solidFill>
              <a:latin typeface="Candara" panose="020E0502030303020204" pitchFamily="34" charset="0"/>
            </a:endParaRPr>
          </a:p>
        </p:txBody>
      </p:sp>
      <p:pic>
        <p:nvPicPr>
          <p:cNvPr id="11" name="Picture 10">
            <a:extLst>
              <a:ext uri="{FF2B5EF4-FFF2-40B4-BE49-F238E27FC236}">
                <a16:creationId xmlns:a16="http://schemas.microsoft.com/office/drawing/2014/main" id="{66E53E43-4D7C-4D4B-BDC0-90C61A7509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71"/>
          <a:stretch/>
        </p:blipFill>
        <p:spPr>
          <a:xfrm>
            <a:off x="271850" y="196991"/>
            <a:ext cx="11963400" cy="756026"/>
          </a:xfrm>
          <a:prstGeom prst="rect">
            <a:avLst/>
          </a:prstGeom>
        </p:spPr>
      </p:pic>
      <p:graphicFrame>
        <p:nvGraphicFramePr>
          <p:cNvPr id="17" name="Table 17">
            <a:extLst>
              <a:ext uri="{FF2B5EF4-FFF2-40B4-BE49-F238E27FC236}">
                <a16:creationId xmlns:a16="http://schemas.microsoft.com/office/drawing/2014/main" id="{F1034491-21F8-3547-B021-49FAFB472893}"/>
              </a:ext>
            </a:extLst>
          </p:cNvPr>
          <p:cNvGraphicFramePr>
            <a:graphicFrameLocks noGrp="1"/>
          </p:cNvGraphicFramePr>
          <p:nvPr>
            <p:ph sz="quarter" idx="4"/>
            <p:extLst>
              <p:ext uri="{D42A27DB-BD31-4B8C-83A1-F6EECF244321}">
                <p14:modId xmlns:p14="http://schemas.microsoft.com/office/powerpoint/2010/main" val="4192130425"/>
              </p:ext>
            </p:extLst>
          </p:nvPr>
        </p:nvGraphicFramePr>
        <p:xfrm>
          <a:off x="673100" y="1996083"/>
          <a:ext cx="10682288" cy="4186763"/>
        </p:xfrm>
        <a:graphic>
          <a:graphicData uri="http://schemas.openxmlformats.org/drawingml/2006/table">
            <a:tbl>
              <a:tblPr firstRow="1" bandRow="1">
                <a:tableStyleId>{69012ECD-51FC-41F1-AA8D-1B2483CD663E}</a:tableStyleId>
              </a:tblPr>
              <a:tblGrid>
                <a:gridCol w="8255000">
                  <a:extLst>
                    <a:ext uri="{9D8B030D-6E8A-4147-A177-3AD203B41FA5}">
                      <a16:colId xmlns:a16="http://schemas.microsoft.com/office/drawing/2014/main" val="2179868355"/>
                    </a:ext>
                  </a:extLst>
                </a:gridCol>
                <a:gridCol w="2427288">
                  <a:extLst>
                    <a:ext uri="{9D8B030D-6E8A-4147-A177-3AD203B41FA5}">
                      <a16:colId xmlns:a16="http://schemas.microsoft.com/office/drawing/2014/main" val="2542698301"/>
                    </a:ext>
                  </a:extLst>
                </a:gridCol>
              </a:tblGrid>
              <a:tr h="506669">
                <a:tc gridSpan="2">
                  <a:txBody>
                    <a:bodyPr/>
                    <a:lstStyle/>
                    <a:p>
                      <a:r>
                        <a:rPr lang="en-AU" dirty="0">
                          <a:latin typeface="Candara" panose="020E0502030303020204" pitchFamily="34" charset="0"/>
                        </a:rPr>
                        <a:t>Template parameters for data extraction based on ‘5IQ’</a:t>
                      </a:r>
                    </a:p>
                  </a:txBody>
                  <a:tcPr>
                    <a:solidFill>
                      <a:srgbClr val="0063A6"/>
                    </a:solidFill>
                  </a:tcPr>
                </a:tc>
                <a:tc hMerge="1">
                  <a:txBody>
                    <a:bodyPr/>
                    <a:lstStyle/>
                    <a:p>
                      <a:endParaRPr lang="en-AU" dirty="0"/>
                    </a:p>
                  </a:txBody>
                  <a:tcPr/>
                </a:tc>
                <a:extLst>
                  <a:ext uri="{0D108BD9-81ED-4DB2-BD59-A6C34878D82A}">
                    <a16:rowId xmlns:a16="http://schemas.microsoft.com/office/drawing/2014/main" val="2977695212"/>
                  </a:ext>
                </a:extLst>
              </a:tr>
              <a:tr h="506669">
                <a:tc>
                  <a:txBody>
                    <a:bodyPr/>
                    <a:lstStyle/>
                    <a:p>
                      <a:r>
                        <a:rPr lang="en-AU" dirty="0">
                          <a:latin typeface="Candara" panose="020E0502030303020204" pitchFamily="34" charset="0"/>
                        </a:rPr>
                        <a:t>Guideline publication information</a:t>
                      </a:r>
                    </a:p>
                  </a:txBody>
                  <a:tcPr/>
                </a:tc>
                <a:tc>
                  <a:txBody>
                    <a:bodyPr/>
                    <a:lstStyle/>
                    <a:p>
                      <a:r>
                        <a:rPr lang="en-AU" dirty="0">
                          <a:latin typeface="Candara" panose="020E0502030303020204" pitchFamily="34" charset="0"/>
                        </a:rPr>
                        <a:t>8 elements</a:t>
                      </a:r>
                    </a:p>
                  </a:txBody>
                  <a:tcPr/>
                </a:tc>
                <a:extLst>
                  <a:ext uri="{0D108BD9-81ED-4DB2-BD59-A6C34878D82A}">
                    <a16:rowId xmlns:a16="http://schemas.microsoft.com/office/drawing/2014/main" val="1021473561"/>
                  </a:ext>
                </a:extLst>
              </a:tr>
              <a:tr h="506669">
                <a:tc>
                  <a:txBody>
                    <a:bodyPr/>
                    <a:lstStyle/>
                    <a:p>
                      <a:r>
                        <a:rPr lang="en-AU" dirty="0">
                          <a:latin typeface="Candara" panose="020E0502030303020204" pitchFamily="34" charset="0"/>
                        </a:rPr>
                        <a:t>Case </a:t>
                      </a:r>
                      <a:r>
                        <a:rPr lang="en-AU" b="1" dirty="0">
                          <a:solidFill>
                            <a:srgbClr val="3FBEAC"/>
                          </a:solidFill>
                          <a:latin typeface="Candara" panose="020E0502030303020204" pitchFamily="34" charset="0"/>
                        </a:rPr>
                        <a:t>identification</a:t>
                      </a:r>
                    </a:p>
                  </a:txBody>
                  <a:tcPr/>
                </a:tc>
                <a:tc>
                  <a:txBody>
                    <a:bodyPr/>
                    <a:lstStyle/>
                    <a:p>
                      <a:r>
                        <a:rPr lang="en-AU" dirty="0">
                          <a:latin typeface="Candara" panose="020E0502030303020204" pitchFamily="34" charset="0"/>
                        </a:rPr>
                        <a:t>34 elements</a:t>
                      </a:r>
                    </a:p>
                  </a:txBody>
                  <a:tcPr/>
                </a:tc>
                <a:extLst>
                  <a:ext uri="{0D108BD9-81ED-4DB2-BD59-A6C34878D82A}">
                    <a16:rowId xmlns:a16="http://schemas.microsoft.com/office/drawing/2014/main" val="818045987"/>
                  </a:ext>
                </a:extLst>
              </a:tr>
              <a:tr h="506669">
                <a:tc>
                  <a:txBody>
                    <a:bodyPr/>
                    <a:lstStyle/>
                    <a:p>
                      <a:r>
                        <a:rPr lang="en-AU" b="1" dirty="0">
                          <a:solidFill>
                            <a:srgbClr val="3FBEAC"/>
                          </a:solidFill>
                          <a:latin typeface="Candara" panose="020E0502030303020204" pitchFamily="34" charset="0"/>
                        </a:rPr>
                        <a:t>Investigation</a:t>
                      </a:r>
                      <a:r>
                        <a:rPr lang="en-AU" dirty="0">
                          <a:latin typeface="Candara" panose="020E0502030303020204" pitchFamily="34" charset="0"/>
                        </a:rPr>
                        <a:t> </a:t>
                      </a:r>
                    </a:p>
                  </a:txBody>
                  <a:tcPr/>
                </a:tc>
                <a:tc>
                  <a:txBody>
                    <a:bodyPr/>
                    <a:lstStyle/>
                    <a:p>
                      <a:r>
                        <a:rPr lang="en-AU" dirty="0">
                          <a:latin typeface="Candara" panose="020E0502030303020204" pitchFamily="34" charset="0"/>
                        </a:rPr>
                        <a:t>21 elements</a:t>
                      </a:r>
                    </a:p>
                  </a:txBody>
                  <a:tcPr/>
                </a:tc>
                <a:extLst>
                  <a:ext uri="{0D108BD9-81ED-4DB2-BD59-A6C34878D82A}">
                    <a16:rowId xmlns:a16="http://schemas.microsoft.com/office/drawing/2014/main" val="996225727"/>
                  </a:ext>
                </a:extLst>
              </a:tr>
              <a:tr h="506669">
                <a:tc>
                  <a:txBody>
                    <a:bodyPr/>
                    <a:lstStyle/>
                    <a:p>
                      <a:r>
                        <a:rPr lang="en-AU" b="1" dirty="0">
                          <a:solidFill>
                            <a:srgbClr val="3FBEAC"/>
                          </a:solidFill>
                          <a:latin typeface="Candara" panose="020E0502030303020204" pitchFamily="34" charset="0"/>
                        </a:rPr>
                        <a:t>Information</a:t>
                      </a:r>
                      <a:r>
                        <a:rPr lang="en-AU" dirty="0">
                          <a:latin typeface="Candara" panose="020E0502030303020204" pitchFamily="34" charset="0"/>
                        </a:rPr>
                        <a:t> for patients</a:t>
                      </a:r>
                    </a:p>
                  </a:txBody>
                  <a:tcPr/>
                </a:tc>
                <a:tc>
                  <a:txBody>
                    <a:bodyPr/>
                    <a:lstStyle/>
                    <a:p>
                      <a:r>
                        <a:rPr lang="en-AU" dirty="0">
                          <a:latin typeface="Candara" panose="020E0502030303020204" pitchFamily="34" charset="0"/>
                        </a:rPr>
                        <a:t>5 elements</a:t>
                      </a:r>
                    </a:p>
                  </a:txBody>
                  <a:tcPr/>
                </a:tc>
                <a:extLst>
                  <a:ext uri="{0D108BD9-81ED-4DB2-BD59-A6C34878D82A}">
                    <a16:rowId xmlns:a16="http://schemas.microsoft.com/office/drawing/2014/main" val="3875230910"/>
                  </a:ext>
                </a:extLst>
              </a:tr>
              <a:tr h="506669">
                <a:tc>
                  <a:txBody>
                    <a:bodyPr/>
                    <a:lstStyle/>
                    <a:p>
                      <a:r>
                        <a:rPr lang="en-AU" b="1" dirty="0">
                          <a:solidFill>
                            <a:srgbClr val="3FBEAC"/>
                          </a:solidFill>
                          <a:latin typeface="Candara" panose="020E0502030303020204" pitchFamily="34" charset="0"/>
                        </a:rPr>
                        <a:t>Interventions</a:t>
                      </a:r>
                      <a:r>
                        <a:rPr lang="en-AU" b="1" dirty="0">
                          <a:latin typeface="Candara" panose="020E0502030303020204" pitchFamily="34" charset="0"/>
                        </a:rPr>
                        <a:t> </a:t>
                      </a:r>
                    </a:p>
                  </a:txBody>
                  <a:tcPr/>
                </a:tc>
                <a:tc>
                  <a:txBody>
                    <a:bodyPr/>
                    <a:lstStyle/>
                    <a:p>
                      <a:r>
                        <a:rPr lang="en-AU" dirty="0">
                          <a:latin typeface="Candara" panose="020E0502030303020204" pitchFamily="34" charset="0"/>
                        </a:rPr>
                        <a:t>28 elements</a:t>
                      </a:r>
                    </a:p>
                  </a:txBody>
                  <a:tcPr/>
                </a:tc>
                <a:extLst>
                  <a:ext uri="{0D108BD9-81ED-4DB2-BD59-A6C34878D82A}">
                    <a16:rowId xmlns:a16="http://schemas.microsoft.com/office/drawing/2014/main" val="3501408345"/>
                  </a:ext>
                </a:extLst>
              </a:tr>
              <a:tr h="506669">
                <a:tc>
                  <a:txBody>
                    <a:bodyPr/>
                    <a:lstStyle/>
                    <a:p>
                      <a:r>
                        <a:rPr lang="en-AU" dirty="0">
                          <a:latin typeface="Candara" panose="020E0502030303020204" pitchFamily="34" charset="0"/>
                        </a:rPr>
                        <a:t>Strategies for long-term management and </a:t>
                      </a:r>
                      <a:r>
                        <a:rPr lang="en-AU" b="1" dirty="0">
                          <a:solidFill>
                            <a:srgbClr val="3FBEAC"/>
                          </a:solidFill>
                          <a:latin typeface="Candara" panose="020E0502030303020204" pitchFamily="34" charset="0"/>
                        </a:rPr>
                        <a:t>integration</a:t>
                      </a:r>
                      <a:r>
                        <a:rPr lang="en-AU" dirty="0">
                          <a:latin typeface="Candara" panose="020E0502030303020204" pitchFamily="34" charset="0"/>
                        </a:rPr>
                        <a:t> of osteoporosis care </a:t>
                      </a:r>
                      <a:br>
                        <a:rPr lang="en-AU" dirty="0">
                          <a:latin typeface="Candara" panose="020E0502030303020204" pitchFamily="34" charset="0"/>
                        </a:rPr>
                      </a:br>
                      <a:r>
                        <a:rPr lang="en-AU" dirty="0">
                          <a:latin typeface="Candara" panose="020E0502030303020204" pitchFamily="34" charset="0"/>
                        </a:rPr>
                        <a:t>into the health system </a:t>
                      </a:r>
                    </a:p>
                  </a:txBody>
                  <a:tcPr/>
                </a:tc>
                <a:tc>
                  <a:txBody>
                    <a:bodyPr/>
                    <a:lstStyle/>
                    <a:p>
                      <a:r>
                        <a:rPr lang="en-AU" dirty="0">
                          <a:latin typeface="Candara" panose="020E0502030303020204" pitchFamily="34" charset="0"/>
                        </a:rPr>
                        <a:t>2 elements</a:t>
                      </a:r>
                    </a:p>
                  </a:txBody>
                  <a:tcPr/>
                </a:tc>
                <a:extLst>
                  <a:ext uri="{0D108BD9-81ED-4DB2-BD59-A6C34878D82A}">
                    <a16:rowId xmlns:a16="http://schemas.microsoft.com/office/drawing/2014/main" val="1471995952"/>
                  </a:ext>
                </a:extLst>
              </a:tr>
              <a:tr h="506669">
                <a:tc>
                  <a:txBody>
                    <a:bodyPr/>
                    <a:lstStyle/>
                    <a:p>
                      <a:r>
                        <a:rPr lang="en-AU" dirty="0">
                          <a:latin typeface="Candara" panose="020E0502030303020204" pitchFamily="34" charset="0"/>
                        </a:rPr>
                        <a:t>Strategies to promote the </a:t>
                      </a:r>
                      <a:r>
                        <a:rPr lang="en-AU" b="1" dirty="0">
                          <a:solidFill>
                            <a:srgbClr val="3FBEAC"/>
                          </a:solidFill>
                          <a:latin typeface="Candara" panose="020E0502030303020204" pitchFamily="34" charset="0"/>
                        </a:rPr>
                        <a:t>quality</a:t>
                      </a:r>
                      <a:r>
                        <a:rPr lang="en-AU" dirty="0">
                          <a:latin typeface="Candara" panose="020E0502030303020204" pitchFamily="34" charset="0"/>
                        </a:rPr>
                        <a:t> of clinical care</a:t>
                      </a:r>
                    </a:p>
                  </a:txBody>
                  <a:tcPr/>
                </a:tc>
                <a:tc>
                  <a:txBody>
                    <a:bodyPr/>
                    <a:lstStyle/>
                    <a:p>
                      <a:r>
                        <a:rPr lang="en-AU" dirty="0">
                          <a:latin typeface="Candara" panose="020E0502030303020204" pitchFamily="34" charset="0"/>
                        </a:rPr>
                        <a:t>2 elements</a:t>
                      </a:r>
                    </a:p>
                  </a:txBody>
                  <a:tcPr/>
                </a:tc>
                <a:extLst>
                  <a:ext uri="{0D108BD9-81ED-4DB2-BD59-A6C34878D82A}">
                    <a16:rowId xmlns:a16="http://schemas.microsoft.com/office/drawing/2014/main" val="3297894904"/>
                  </a:ext>
                </a:extLst>
              </a:tr>
            </a:tbl>
          </a:graphicData>
        </a:graphic>
      </p:graphicFrame>
      <p:sp>
        <p:nvSpPr>
          <p:cNvPr id="6" name="TextBox 5">
            <a:extLst>
              <a:ext uri="{FF2B5EF4-FFF2-40B4-BE49-F238E27FC236}">
                <a16:creationId xmlns:a16="http://schemas.microsoft.com/office/drawing/2014/main" id="{79FF356A-83D0-174A-9BF5-50B4D6050308}"/>
              </a:ext>
            </a:extLst>
          </p:cNvPr>
          <p:cNvSpPr txBox="1"/>
          <p:nvPr/>
        </p:nvSpPr>
        <p:spPr>
          <a:xfrm>
            <a:off x="386856" y="6521038"/>
            <a:ext cx="11536887" cy="230832"/>
          </a:xfrm>
          <a:prstGeom prst="rect">
            <a:avLst/>
          </a:prstGeom>
          <a:noFill/>
        </p:spPr>
        <p:txBody>
          <a:bodyPr wrap="square" rtlCol="0">
            <a:spAutoFit/>
          </a:bodyPr>
          <a:lstStyle/>
          <a:p>
            <a:r>
              <a:rPr lang="en-AU" sz="900" dirty="0">
                <a:solidFill>
                  <a:schemeClr val="tx1">
                    <a:lumMod val="50000"/>
                    <a:lumOff val="50000"/>
                  </a:schemeClr>
                </a:solidFill>
                <a:latin typeface="Candara" panose="020E0502030303020204" pitchFamily="34" charset="0"/>
              </a:rPr>
              <a:t>Chandran M, et al. </a:t>
            </a:r>
            <a:r>
              <a:rPr lang="en-AU" sz="900" i="1" dirty="0" err="1">
                <a:solidFill>
                  <a:schemeClr val="tx1">
                    <a:lumMod val="50000"/>
                    <a:lumOff val="50000"/>
                  </a:schemeClr>
                </a:solidFill>
                <a:latin typeface="Candara" panose="020E0502030303020204" pitchFamily="34" charset="0"/>
              </a:rPr>
              <a:t>Osteoporos</a:t>
            </a:r>
            <a:r>
              <a:rPr lang="en-AU" sz="900" i="1" dirty="0">
                <a:solidFill>
                  <a:schemeClr val="tx1">
                    <a:lumMod val="50000"/>
                    <a:lumOff val="50000"/>
                  </a:schemeClr>
                </a:solidFill>
                <a:latin typeface="Candara" panose="020E0502030303020204" pitchFamily="34" charset="0"/>
              </a:rPr>
              <a:t> Int </a:t>
            </a:r>
            <a:r>
              <a:rPr lang="en-AU" sz="900" dirty="0">
                <a:solidFill>
                  <a:schemeClr val="tx1">
                    <a:lumMod val="50000"/>
                    <a:lumOff val="50000"/>
                  </a:schemeClr>
                </a:solidFill>
                <a:latin typeface="Candara" panose="020E0502030303020204" pitchFamily="34" charset="0"/>
              </a:rPr>
              <a:t>2021; online head of print. DOI: https://</a:t>
            </a:r>
            <a:r>
              <a:rPr lang="en-AU" sz="900" dirty="0" err="1">
                <a:solidFill>
                  <a:schemeClr val="tx1">
                    <a:lumMod val="50000"/>
                    <a:lumOff val="50000"/>
                  </a:schemeClr>
                </a:solidFill>
                <a:latin typeface="Candara" panose="020E0502030303020204" pitchFamily="34" charset="0"/>
              </a:rPr>
              <a:t>doi.org</a:t>
            </a:r>
            <a:r>
              <a:rPr lang="en-AU" sz="900" dirty="0">
                <a:solidFill>
                  <a:schemeClr val="tx1">
                    <a:lumMod val="50000"/>
                    <a:lumOff val="50000"/>
                  </a:schemeClr>
                </a:solidFill>
                <a:latin typeface="Candara" panose="020E0502030303020204" pitchFamily="34" charset="0"/>
              </a:rPr>
              <a:t>/10.1007/s00198-020-05742-0</a:t>
            </a:r>
          </a:p>
        </p:txBody>
      </p:sp>
    </p:spTree>
    <p:extLst>
      <p:ext uri="{BB962C8B-B14F-4D97-AF65-F5344CB8AC3E}">
        <p14:creationId xmlns:p14="http://schemas.microsoft.com/office/powerpoint/2010/main" val="3217775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8108</TotalTime>
  <Words>6638</Words>
  <Application>Microsoft Macintosh PowerPoint</Application>
  <PresentationFormat>Widescreen</PresentationFormat>
  <Paragraphs>543</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Candara</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Yoonah Choi</dc:creator>
  <cp:lastModifiedBy>Yoonah Choi</cp:lastModifiedBy>
  <cp:revision>94</cp:revision>
  <dcterms:created xsi:type="dcterms:W3CDTF">2020-05-28T17:48:22Z</dcterms:created>
  <dcterms:modified xsi:type="dcterms:W3CDTF">2021-01-27T21:00:36Z</dcterms:modified>
</cp:coreProperties>
</file>