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36"/>
  </p:notesMasterIdLst>
  <p:sldIdLst>
    <p:sldId id="256" r:id="rId3"/>
    <p:sldId id="416" r:id="rId4"/>
    <p:sldId id="265982" r:id="rId5"/>
    <p:sldId id="406" r:id="rId6"/>
    <p:sldId id="265760" r:id="rId7"/>
    <p:sldId id="425" r:id="rId8"/>
    <p:sldId id="442" r:id="rId9"/>
    <p:sldId id="426" r:id="rId10"/>
    <p:sldId id="432" r:id="rId11"/>
    <p:sldId id="265792" r:id="rId12"/>
    <p:sldId id="472" r:id="rId13"/>
    <p:sldId id="427" r:id="rId14"/>
    <p:sldId id="265978" r:id="rId15"/>
    <p:sldId id="265759" r:id="rId16"/>
    <p:sldId id="265758" r:id="rId17"/>
    <p:sldId id="430" r:id="rId18"/>
    <p:sldId id="444" r:id="rId19"/>
    <p:sldId id="265948" r:id="rId20"/>
    <p:sldId id="411" r:id="rId21"/>
    <p:sldId id="265766" r:id="rId22"/>
    <p:sldId id="448" r:id="rId23"/>
    <p:sldId id="265763" r:id="rId24"/>
    <p:sldId id="265764" r:id="rId25"/>
    <p:sldId id="265761" r:id="rId26"/>
    <p:sldId id="455" r:id="rId27"/>
    <p:sldId id="265771" r:id="rId28"/>
    <p:sldId id="453" r:id="rId29"/>
    <p:sldId id="265772" r:id="rId30"/>
    <p:sldId id="265879" r:id="rId31"/>
    <p:sldId id="265773" r:id="rId32"/>
    <p:sldId id="265794" r:id="rId33"/>
    <p:sldId id="265775" r:id="rId34"/>
    <p:sldId id="265776" r:id="rId35"/>
    <p:sldId id="265974" r:id="rId36"/>
    <p:sldId id="265779" r:id="rId37"/>
    <p:sldId id="265780" r:id="rId38"/>
    <p:sldId id="265789" r:id="rId39"/>
    <p:sldId id="265790" r:id="rId40"/>
    <p:sldId id="265791" r:id="rId41"/>
    <p:sldId id="265769" r:id="rId42"/>
    <p:sldId id="265768" r:id="rId43"/>
    <p:sldId id="265880" r:id="rId44"/>
    <p:sldId id="456" r:id="rId45"/>
    <p:sldId id="277" r:id="rId46"/>
    <p:sldId id="265793" r:id="rId47"/>
    <p:sldId id="458" r:id="rId48"/>
    <p:sldId id="459" r:id="rId49"/>
    <p:sldId id="461" r:id="rId50"/>
    <p:sldId id="265952" r:id="rId51"/>
    <p:sldId id="265953" r:id="rId52"/>
    <p:sldId id="265955" r:id="rId53"/>
    <p:sldId id="265956" r:id="rId54"/>
    <p:sldId id="357" r:id="rId55"/>
    <p:sldId id="265813" r:id="rId56"/>
    <p:sldId id="457" r:id="rId57"/>
    <p:sldId id="265960" r:id="rId58"/>
    <p:sldId id="265959" r:id="rId59"/>
    <p:sldId id="265965" r:id="rId60"/>
    <p:sldId id="265980" r:id="rId61"/>
    <p:sldId id="265979" r:id="rId62"/>
    <p:sldId id="265964" r:id="rId63"/>
    <p:sldId id="265967" r:id="rId64"/>
    <p:sldId id="265968" r:id="rId65"/>
    <p:sldId id="265969" r:id="rId66"/>
    <p:sldId id="265971" r:id="rId67"/>
    <p:sldId id="265840" r:id="rId68"/>
    <p:sldId id="265842" r:id="rId69"/>
    <p:sldId id="265843" r:id="rId70"/>
    <p:sldId id="405" r:id="rId71"/>
    <p:sldId id="463" r:id="rId72"/>
    <p:sldId id="265800" r:id="rId73"/>
    <p:sldId id="467" r:id="rId74"/>
    <p:sldId id="465" r:id="rId75"/>
    <p:sldId id="265802" r:id="rId76"/>
    <p:sldId id="468" r:id="rId77"/>
    <p:sldId id="265972" r:id="rId78"/>
    <p:sldId id="466" r:id="rId79"/>
    <p:sldId id="265864" r:id="rId80"/>
    <p:sldId id="265799" r:id="rId81"/>
    <p:sldId id="403" r:id="rId82"/>
    <p:sldId id="265781" r:id="rId83"/>
    <p:sldId id="417" r:id="rId84"/>
    <p:sldId id="418" r:id="rId85"/>
    <p:sldId id="473" r:id="rId86"/>
    <p:sldId id="266011" r:id="rId87"/>
    <p:sldId id="265984" r:id="rId88"/>
    <p:sldId id="420" r:id="rId89"/>
    <p:sldId id="492" r:id="rId90"/>
    <p:sldId id="265975" r:id="rId91"/>
    <p:sldId id="474" r:id="rId92"/>
    <p:sldId id="419" r:id="rId93"/>
    <p:sldId id="421" r:id="rId94"/>
    <p:sldId id="422" r:id="rId95"/>
    <p:sldId id="490" r:id="rId96"/>
    <p:sldId id="265804" r:id="rId97"/>
    <p:sldId id="265782" r:id="rId98"/>
    <p:sldId id="265783" r:id="rId99"/>
    <p:sldId id="265784" r:id="rId100"/>
    <p:sldId id="428" r:id="rId101"/>
    <p:sldId id="265785" r:id="rId102"/>
    <p:sldId id="265807" r:id="rId103"/>
    <p:sldId id="265786" r:id="rId104"/>
    <p:sldId id="265787" r:id="rId105"/>
    <p:sldId id="265788" r:id="rId106"/>
    <p:sldId id="435" r:id="rId107"/>
    <p:sldId id="478" r:id="rId108"/>
    <p:sldId id="408" r:id="rId109"/>
    <p:sldId id="265976" r:id="rId110"/>
    <p:sldId id="265950" r:id="rId111"/>
    <p:sldId id="494" r:id="rId112"/>
    <p:sldId id="265882" r:id="rId113"/>
    <p:sldId id="495" r:id="rId114"/>
    <p:sldId id="496" r:id="rId115"/>
    <p:sldId id="497" r:id="rId116"/>
    <p:sldId id="500" r:id="rId117"/>
    <p:sldId id="501" r:id="rId118"/>
    <p:sldId id="502" r:id="rId119"/>
    <p:sldId id="505" r:id="rId120"/>
    <p:sldId id="503" r:id="rId121"/>
    <p:sldId id="265883" r:id="rId122"/>
    <p:sldId id="265806" r:id="rId123"/>
    <p:sldId id="480" r:id="rId124"/>
    <p:sldId id="481" r:id="rId125"/>
    <p:sldId id="482" r:id="rId126"/>
    <p:sldId id="483" r:id="rId127"/>
    <p:sldId id="484" r:id="rId128"/>
    <p:sldId id="485" r:id="rId129"/>
    <p:sldId id="486" r:id="rId130"/>
    <p:sldId id="487" r:id="rId131"/>
    <p:sldId id="488" r:id="rId132"/>
    <p:sldId id="489" r:id="rId133"/>
    <p:sldId id="265808" r:id="rId134"/>
    <p:sldId id="265890" r:id="rId135"/>
    <p:sldId id="265889" r:id="rId136"/>
    <p:sldId id="265885" r:id="rId137"/>
    <p:sldId id="265817" r:id="rId138"/>
    <p:sldId id="265818" r:id="rId139"/>
    <p:sldId id="265819" r:id="rId140"/>
    <p:sldId id="265898" r:id="rId141"/>
    <p:sldId id="265899" r:id="rId142"/>
    <p:sldId id="265896" r:id="rId143"/>
    <p:sldId id="265901" r:id="rId144"/>
    <p:sldId id="265822" r:id="rId145"/>
    <p:sldId id="265902" r:id="rId146"/>
    <p:sldId id="265823" r:id="rId147"/>
    <p:sldId id="265824" r:id="rId148"/>
    <p:sldId id="265906" r:id="rId149"/>
    <p:sldId id="265827" r:id="rId150"/>
    <p:sldId id="265805" r:id="rId151"/>
    <p:sldId id="265903" r:id="rId152"/>
    <p:sldId id="265829" r:id="rId153"/>
    <p:sldId id="265884" r:id="rId154"/>
    <p:sldId id="265831" r:id="rId155"/>
    <p:sldId id="265907" r:id="rId156"/>
    <p:sldId id="265833" r:id="rId157"/>
    <p:sldId id="265834" r:id="rId158"/>
    <p:sldId id="265835" r:id="rId159"/>
    <p:sldId id="265811" r:id="rId160"/>
    <p:sldId id="265908" r:id="rId161"/>
    <p:sldId id="265909" r:id="rId162"/>
    <p:sldId id="272" r:id="rId163"/>
    <p:sldId id="265865" r:id="rId164"/>
    <p:sldId id="265866" r:id="rId165"/>
    <p:sldId id="265977" r:id="rId166"/>
    <p:sldId id="265868" r:id="rId167"/>
    <p:sldId id="265848" r:id="rId168"/>
    <p:sldId id="265838" r:id="rId169"/>
    <p:sldId id="265881" r:id="rId170"/>
    <p:sldId id="265871" r:id="rId171"/>
    <p:sldId id="265846" r:id="rId172"/>
    <p:sldId id="265847" r:id="rId173"/>
    <p:sldId id="265851" r:id="rId174"/>
    <p:sldId id="265849" r:id="rId175"/>
    <p:sldId id="266" r:id="rId176"/>
    <p:sldId id="265852" r:id="rId177"/>
    <p:sldId id="265853" r:id="rId178"/>
    <p:sldId id="265854" r:id="rId179"/>
    <p:sldId id="265856" r:id="rId180"/>
    <p:sldId id="265855" r:id="rId181"/>
    <p:sldId id="265857" r:id="rId182"/>
    <p:sldId id="265858" r:id="rId183"/>
    <p:sldId id="265937" r:id="rId184"/>
    <p:sldId id="265873" r:id="rId185"/>
    <p:sldId id="265859" r:id="rId186"/>
    <p:sldId id="265878" r:id="rId187"/>
    <p:sldId id="265757" r:id="rId188"/>
    <p:sldId id="265924" r:id="rId189"/>
    <p:sldId id="265925" r:id="rId190"/>
    <p:sldId id="265861" r:id="rId191"/>
    <p:sldId id="265874" r:id="rId192"/>
    <p:sldId id="265875" r:id="rId193"/>
    <p:sldId id="265876" r:id="rId194"/>
    <p:sldId id="265938" r:id="rId195"/>
    <p:sldId id="265926" r:id="rId196"/>
    <p:sldId id="265927" r:id="rId197"/>
    <p:sldId id="265928" r:id="rId198"/>
    <p:sldId id="265929" r:id="rId199"/>
    <p:sldId id="265930" r:id="rId200"/>
    <p:sldId id="265934" r:id="rId201"/>
    <p:sldId id="265932" r:id="rId202"/>
    <p:sldId id="265921" r:id="rId203"/>
    <p:sldId id="265894" r:id="rId204"/>
    <p:sldId id="266012" r:id="rId205"/>
    <p:sldId id="265941" r:id="rId206"/>
    <p:sldId id="265923" r:id="rId207"/>
    <p:sldId id="265942" r:id="rId208"/>
    <p:sldId id="265943" r:id="rId209"/>
    <p:sldId id="265944" r:id="rId210"/>
    <p:sldId id="265940" r:id="rId211"/>
    <p:sldId id="265922" r:id="rId212"/>
    <p:sldId id="265935" r:id="rId213"/>
    <p:sldId id="266013" r:id="rId214"/>
    <p:sldId id="265983" r:id="rId215"/>
    <p:sldId id="265985" r:id="rId216"/>
    <p:sldId id="265994" r:id="rId217"/>
    <p:sldId id="265986" r:id="rId218"/>
    <p:sldId id="265995" r:id="rId219"/>
    <p:sldId id="265987" r:id="rId220"/>
    <p:sldId id="265996" r:id="rId221"/>
    <p:sldId id="265997" r:id="rId222"/>
    <p:sldId id="265998" r:id="rId223"/>
    <p:sldId id="265999" r:id="rId224"/>
    <p:sldId id="266000" r:id="rId225"/>
    <p:sldId id="266001" r:id="rId226"/>
    <p:sldId id="266002" r:id="rId227"/>
    <p:sldId id="266003" r:id="rId228"/>
    <p:sldId id="266004" r:id="rId229"/>
    <p:sldId id="266005" r:id="rId230"/>
    <p:sldId id="266006" r:id="rId231"/>
    <p:sldId id="266007" r:id="rId232"/>
    <p:sldId id="266010" r:id="rId233"/>
    <p:sldId id="266008" r:id="rId234"/>
    <p:sldId id="266009" r:id="rId2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ju chandran" initials="Mc" lastIdx="164" clrIdx="0">
    <p:extLst>
      <p:ext uri="{19B8F6BF-5375-455C-9EA6-DF929625EA0E}">
        <p15:presenceInfo xmlns:p15="http://schemas.microsoft.com/office/powerpoint/2012/main" userId="5d0266344a6fe436" providerId="Windows Live"/>
      </p:ext>
    </p:extLst>
  </p:cmAuthor>
  <p:cmAuthor id="2" name="Yoonah Choi" initials="YC" lastIdx="142" clrIdx="1">
    <p:extLst>
      <p:ext uri="{19B8F6BF-5375-455C-9EA6-DF929625EA0E}">
        <p15:presenceInfo xmlns:p15="http://schemas.microsoft.com/office/powerpoint/2012/main" userId="66b82646cacfcd3a" providerId="Windows Live"/>
      </p:ext>
    </p:extLst>
  </p:cmAuthor>
  <p:cmAuthor id="3" name="Evidencia" initials="E" lastIdx="73" clrIdx="2"/>
  <p:cmAuthor id="4" name="Tuan Van Nguyen" initials="TVN" lastIdx="2" clrIdx="3">
    <p:extLst>
      <p:ext uri="{19B8F6BF-5375-455C-9EA6-DF929625EA0E}">
        <p15:presenceInfo xmlns:p15="http://schemas.microsoft.com/office/powerpoint/2012/main" userId="S::tuanvan.nguyen@uts.edu.au::33995c64-ca7d-4c9a-9e42-89a294c44620" providerId="AD"/>
      </p:ext>
    </p:extLst>
  </p:cmAuthor>
  <p:cmAuthor id="5" name="정 윤석" initials="정윤" lastIdx="8" clrIdx="4">
    <p:extLst>
      <p:ext uri="{19B8F6BF-5375-455C-9EA6-DF929625EA0E}">
        <p15:presenceInfo xmlns:p15="http://schemas.microsoft.com/office/powerpoint/2012/main" userId="ff40b17a57396b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4A7"/>
    <a:srgbClr val="8ECDC1"/>
    <a:srgbClr val="48B8A9"/>
    <a:srgbClr val="D3E7CB"/>
    <a:srgbClr val="FBD7C8"/>
    <a:srgbClr val="FFEAC1"/>
    <a:srgbClr val="FDD261"/>
    <a:srgbClr val="FFFFFF"/>
    <a:srgbClr val="89C37B"/>
    <a:srgbClr val="41AC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84" autoAdjust="0"/>
    <p:restoredTop sz="95073" autoAdjust="0"/>
  </p:normalViewPr>
  <p:slideViewPr>
    <p:cSldViewPr snapToGrid="0">
      <p:cViewPr varScale="1">
        <p:scale>
          <a:sx n="59" d="100"/>
          <a:sy n="59" d="100"/>
        </p:scale>
        <p:origin x="72" y="198"/>
      </p:cViewPr>
      <p:guideLst/>
    </p:cSldViewPr>
  </p:slideViewPr>
  <p:notesTextViewPr>
    <p:cViewPr>
      <p:scale>
        <a:sx n="100" d="100"/>
        <a:sy n="100" d="100"/>
      </p:scale>
      <p:origin x="0" y="0"/>
    </p:cViewPr>
  </p:notesTextViewPr>
  <p:sorterViewPr>
    <p:cViewPr>
      <p:scale>
        <a:sx n="1" d="1"/>
        <a:sy n="1" d="1"/>
      </p:scale>
      <p:origin x="0" y="-5499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commentAuthors" Target="commentAuthor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customXml" Target="../customXml/item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presProps" Target="pres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viewProps" Target="viewProp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theme" Target="theme/theme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notesMaster" Target="notesMasters/notesMaster1.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ve%20Hardie\Dropbox\Osteoporosis%20Australia\Summary%20of%20outcomes.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63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82-9747-8577-7871CD63C62D}"/>
              </c:ext>
            </c:extLst>
          </c:dPt>
          <c:dPt>
            <c:idx val="1"/>
            <c:bubble3D val="0"/>
            <c:spPr>
              <a:solidFill>
                <a:schemeClr val="bg2">
                  <a:lumMod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0582-9747-8577-7871CD63C62D}"/>
              </c:ext>
            </c:extLst>
          </c:dPt>
          <c:dLbls>
            <c:delete val="1"/>
          </c:dLbls>
          <c:cat>
            <c:strRef>
              <c:f>Sheet1!$A$2:$A$3</c:f>
              <c:strCache>
                <c:ptCount val="2"/>
                <c:pt idx="0">
                  <c:v>1st Qtr</c:v>
                </c:pt>
                <c:pt idx="1">
                  <c:v>2nd Qtr</c:v>
                </c:pt>
              </c:strCache>
            </c:strRef>
          </c:cat>
          <c:val>
            <c:numRef>
              <c:f>Sheet1!$B$2:$B$3</c:f>
              <c:numCache>
                <c:formatCode>General</c:formatCode>
                <c:ptCount val="2"/>
                <c:pt idx="0">
                  <c:v>0.6</c:v>
                </c:pt>
                <c:pt idx="1">
                  <c:v>0.4</c:v>
                </c:pt>
              </c:numCache>
            </c:numRef>
          </c:val>
          <c:extLst>
            <c:ext xmlns:c16="http://schemas.microsoft.com/office/drawing/2014/chart" uri="{C3380CC4-5D6E-409C-BE32-E72D297353CC}">
              <c16:uniqueId val="{00000000-0582-9747-8577-7871CD63C62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368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Candara" panose="020E05020303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Lower risk</c:v>
                </c:pt>
                <c:pt idx="1">
                  <c:v>About the same</c:v>
                </c:pt>
                <c:pt idx="2">
                  <c:v>Higher risk</c:v>
                </c:pt>
              </c:strCache>
            </c:strRef>
          </c:cat>
          <c:val>
            <c:numRef>
              <c:f>Sheet1!$B$2:$B$4</c:f>
              <c:numCache>
                <c:formatCode>0</c:formatCode>
                <c:ptCount val="3"/>
                <c:pt idx="0">
                  <c:v>11</c:v>
                </c:pt>
                <c:pt idx="1">
                  <c:v>48.6</c:v>
                </c:pt>
                <c:pt idx="2">
                  <c:v>40.4</c:v>
                </c:pt>
              </c:numCache>
            </c:numRef>
          </c:val>
          <c:extLst>
            <c:ext xmlns:c16="http://schemas.microsoft.com/office/drawing/2014/chart" uri="{C3380CC4-5D6E-409C-BE32-E72D297353CC}">
              <c16:uniqueId val="{00000000-FCAD-D548-95F7-9B072F2EAE4D}"/>
            </c:ext>
          </c:extLst>
        </c:ser>
        <c:dLbls>
          <c:showLegendKey val="0"/>
          <c:showVal val="1"/>
          <c:showCatName val="0"/>
          <c:showSerName val="0"/>
          <c:showPercent val="0"/>
          <c:showBubbleSize val="0"/>
        </c:dLbls>
        <c:gapWidth val="75"/>
        <c:axId val="615221504"/>
        <c:axId val="615226600"/>
      </c:barChart>
      <c:catAx>
        <c:axId val="61522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615226600"/>
        <c:crosses val="autoZero"/>
        <c:auto val="1"/>
        <c:lblAlgn val="ctr"/>
        <c:lblOffset val="100"/>
        <c:noMultiLvlLbl val="0"/>
      </c:catAx>
      <c:valAx>
        <c:axId val="615226600"/>
        <c:scaling>
          <c:orientation val="minMax"/>
        </c:scaling>
        <c:delete val="0"/>
        <c:axPos val="l"/>
        <c:title>
          <c:tx>
            <c:rich>
              <a:bodyPr rot="-5400000" spcFirstLastPara="1" vertOverflow="ellipsis" vert="horz" wrap="square" anchor="ctr" anchorCtr="1"/>
              <a:lstStyle/>
              <a:p>
                <a:pPr>
                  <a:defRPr sz="1330" b="1" i="0" u="none" strike="noStrike" kern="1200" baseline="0">
                    <a:solidFill>
                      <a:srgbClr val="595959"/>
                    </a:solidFill>
                    <a:latin typeface="Candara" panose="020E0502030303020204" pitchFamily="34" charset="0"/>
                    <a:ea typeface="+mn-ea"/>
                    <a:cs typeface="+mn-cs"/>
                  </a:defRPr>
                </a:pPr>
                <a:r>
                  <a:rPr lang="en-AU" b="1" dirty="0">
                    <a:solidFill>
                      <a:srgbClr val="595959"/>
                    </a:solidFill>
                    <a:latin typeface="Candara" panose="020E0502030303020204" pitchFamily="34" charset="0"/>
                  </a:rPr>
                  <a:t>Participants</a:t>
                </a:r>
                <a:r>
                  <a:rPr lang="en-AU" b="1" baseline="0" dirty="0">
                    <a:solidFill>
                      <a:srgbClr val="595959"/>
                    </a:solidFill>
                    <a:latin typeface="Candara" panose="020E0502030303020204" pitchFamily="34" charset="0"/>
                  </a:rPr>
                  <a:t> choosing risk rating (%)</a:t>
                </a:r>
                <a:endParaRPr lang="en-AU" b="1" dirty="0">
                  <a:solidFill>
                    <a:srgbClr val="595959"/>
                  </a:solidFill>
                  <a:latin typeface="Candara" panose="020E0502030303020204" pitchFamily="34" charset="0"/>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rgbClr val="595959"/>
                  </a:solidFill>
                  <a:latin typeface="Candara" panose="020E0502030303020204" pitchFamily="34"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5221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Patient self-report</c:v>
                </c:pt>
              </c:strCache>
            </c:strRef>
          </c:tx>
          <c:spPr>
            <a:solidFill>
              <a:schemeClr val="accent1"/>
            </a:solidFill>
            <a:ln>
              <a:noFill/>
            </a:ln>
            <a:effectLst/>
          </c:spPr>
          <c:invertIfNegative val="0"/>
          <c:cat>
            <c:numRef>
              <c:f>Sheet1!$A$2:$A$4</c:f>
              <c:numCache>
                <c:formatCode>General</c:formatCode>
                <c:ptCount val="3"/>
                <c:pt idx="0">
                  <c:v>12</c:v>
                </c:pt>
                <c:pt idx="1">
                  <c:v>24</c:v>
                </c:pt>
                <c:pt idx="2">
                  <c:v>36</c:v>
                </c:pt>
              </c:numCache>
            </c:numRef>
          </c:cat>
          <c:val>
            <c:numRef>
              <c:f>Sheet1!$B$2:$B$4</c:f>
              <c:numCache>
                <c:formatCode>General</c:formatCode>
                <c:ptCount val="3"/>
                <c:pt idx="0">
                  <c:v>81</c:v>
                </c:pt>
                <c:pt idx="1">
                  <c:v>78</c:v>
                </c:pt>
                <c:pt idx="2">
                  <c:v>77</c:v>
                </c:pt>
              </c:numCache>
            </c:numRef>
          </c:val>
          <c:extLst>
            <c:ext xmlns:c16="http://schemas.microsoft.com/office/drawing/2014/chart" uri="{C3380CC4-5D6E-409C-BE32-E72D297353CC}">
              <c16:uniqueId val="{00000000-0533-7646-A7BB-BF0D3BB004F6}"/>
            </c:ext>
          </c:extLst>
        </c:ser>
        <c:ser>
          <c:idx val="1"/>
          <c:order val="1"/>
          <c:tx>
            <c:strRef>
              <c:f>Sheet1!$C$1</c:f>
              <c:strCache>
                <c:ptCount val="1"/>
                <c:pt idx="0">
                  <c:v>MPR+patient report</c:v>
                </c:pt>
              </c:strCache>
            </c:strRef>
          </c:tx>
          <c:spPr>
            <a:solidFill>
              <a:srgbClr val="3CAE49"/>
            </a:solidFill>
            <a:ln>
              <a:noFill/>
            </a:ln>
            <a:effectLst/>
          </c:spPr>
          <c:invertIfNegative val="0"/>
          <c:cat>
            <c:numRef>
              <c:f>Sheet1!$A$2:$A$4</c:f>
              <c:numCache>
                <c:formatCode>General</c:formatCode>
                <c:ptCount val="3"/>
                <c:pt idx="0">
                  <c:v>12</c:v>
                </c:pt>
                <c:pt idx="1">
                  <c:v>24</c:v>
                </c:pt>
                <c:pt idx="2">
                  <c:v>36</c:v>
                </c:pt>
              </c:numCache>
            </c:numRef>
          </c:cat>
          <c:val>
            <c:numRef>
              <c:f>Sheet1!$C$2:$C$4</c:f>
              <c:numCache>
                <c:formatCode>General</c:formatCode>
                <c:ptCount val="3"/>
                <c:pt idx="0">
                  <c:v>56</c:v>
                </c:pt>
                <c:pt idx="1">
                  <c:v>48</c:v>
                </c:pt>
                <c:pt idx="2">
                  <c:v>35</c:v>
                </c:pt>
              </c:numCache>
            </c:numRef>
          </c:val>
          <c:extLst>
            <c:ext xmlns:c16="http://schemas.microsoft.com/office/drawing/2014/chart" uri="{C3380CC4-5D6E-409C-BE32-E72D297353CC}">
              <c16:uniqueId val="{00000001-0533-7646-A7BB-BF0D3BB004F6}"/>
            </c:ext>
          </c:extLst>
        </c:ser>
        <c:dLbls>
          <c:showLegendKey val="0"/>
          <c:showVal val="0"/>
          <c:showCatName val="0"/>
          <c:showSerName val="0"/>
          <c:showPercent val="0"/>
          <c:showBubbleSize val="0"/>
        </c:dLbls>
        <c:gapWidth val="219"/>
        <c:overlap val="-27"/>
        <c:axId val="617270792"/>
        <c:axId val="617271184"/>
      </c:barChart>
      <c:catAx>
        <c:axId val="617270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617271184"/>
        <c:crosses val="autoZero"/>
        <c:auto val="1"/>
        <c:lblAlgn val="ctr"/>
        <c:lblOffset val="100"/>
        <c:noMultiLvlLbl val="0"/>
      </c:catAx>
      <c:valAx>
        <c:axId val="617271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Percentage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617270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ndara" panose="020E0502030303020204" pitchFamily="34" charset="0"/>
                <a:ea typeface="+mn-ea"/>
                <a:cs typeface="+mn-cs"/>
              </a:defRPr>
            </a:pPr>
            <a:r>
              <a:rPr lang="en-US" b="1" dirty="0">
                <a:latin typeface="Candara" panose="020E0502030303020204" pitchFamily="34" charset="0"/>
              </a:rPr>
              <a:t>Japanese</a:t>
            </a:r>
            <a:r>
              <a:rPr lang="en-US" b="1" baseline="0" dirty="0">
                <a:latin typeface="Candara" panose="020E0502030303020204" pitchFamily="34" charset="0"/>
              </a:rPr>
              <a:t> hip fracture patients ≥75 years (2014–2018) </a:t>
            </a:r>
            <a:endParaRPr lang="en-US" b="1" dirty="0">
              <a:latin typeface="Candara" panose="020E0502030303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ndara" panose="020E0502030303020204" pitchFamily="34" charset="0"/>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Tested/Treated</c:v>
                </c:pt>
              </c:strCache>
            </c:strRef>
          </c:tx>
          <c:spPr>
            <a:solidFill>
              <a:schemeClr val="accent1"/>
            </a:solidFill>
            <a:ln>
              <a:noFill/>
            </a:ln>
            <a:effectLst/>
          </c:spPr>
          <c:invertIfNegative val="0"/>
          <c:cat>
            <c:strRef>
              <c:f>Sheet1!$A$2:$A$9</c:f>
              <c:strCache>
                <c:ptCount val="8"/>
                <c:pt idx="0">
                  <c:v>Post-Fx (Male OP Tx) </c:v>
                </c:pt>
                <c:pt idx="1">
                  <c:v>Pre-Fx (Male OP Tx)</c:v>
                </c:pt>
                <c:pt idx="2">
                  <c:v>Post-Fx (Female OP Tx) </c:v>
                </c:pt>
                <c:pt idx="3">
                  <c:v>Pre-Fx (Female OP Tx)</c:v>
                </c:pt>
                <c:pt idx="4">
                  <c:v>Post-Fx (Male BMD) </c:v>
                </c:pt>
                <c:pt idx="5">
                  <c:v>Pre-Fx (Male BMD)</c:v>
                </c:pt>
                <c:pt idx="6">
                  <c:v>Post-Fx (Female BMD) </c:v>
                </c:pt>
                <c:pt idx="7">
                  <c:v>Pre-Fx (Female BMD)</c:v>
                </c:pt>
              </c:strCache>
            </c:strRef>
          </c:cat>
          <c:val>
            <c:numRef>
              <c:f>Sheet1!$B$2:$B$9</c:f>
              <c:numCache>
                <c:formatCode>General</c:formatCode>
                <c:ptCount val="8"/>
                <c:pt idx="0">
                  <c:v>18.8</c:v>
                </c:pt>
                <c:pt idx="1">
                  <c:v>4.7</c:v>
                </c:pt>
                <c:pt idx="2">
                  <c:v>35.9</c:v>
                </c:pt>
                <c:pt idx="3">
                  <c:v>21.4</c:v>
                </c:pt>
                <c:pt idx="4">
                  <c:v>16.5</c:v>
                </c:pt>
                <c:pt idx="5">
                  <c:v>0.2</c:v>
                </c:pt>
                <c:pt idx="6">
                  <c:v>20.700000000000003</c:v>
                </c:pt>
                <c:pt idx="7">
                  <c:v>0.3</c:v>
                </c:pt>
              </c:numCache>
            </c:numRef>
          </c:val>
          <c:extLst>
            <c:ext xmlns:c16="http://schemas.microsoft.com/office/drawing/2014/chart" uri="{C3380CC4-5D6E-409C-BE32-E72D297353CC}">
              <c16:uniqueId val="{00000000-546D-5641-BAD2-5EA5A672701D}"/>
            </c:ext>
          </c:extLst>
        </c:ser>
        <c:ser>
          <c:idx val="1"/>
          <c:order val="1"/>
          <c:tx>
            <c:strRef>
              <c:f>Sheet1!$C$1</c:f>
              <c:strCache>
                <c:ptCount val="1"/>
                <c:pt idx="0">
                  <c:v>Care Gap</c:v>
                </c:pt>
              </c:strCache>
            </c:strRef>
          </c:tx>
          <c:spPr>
            <a:solidFill>
              <a:schemeClr val="accent2"/>
            </a:solidFill>
            <a:ln>
              <a:noFill/>
            </a:ln>
            <a:effectLst/>
          </c:spPr>
          <c:invertIfNegative val="0"/>
          <c:cat>
            <c:strRef>
              <c:f>Sheet1!$A$2:$A$9</c:f>
              <c:strCache>
                <c:ptCount val="8"/>
                <c:pt idx="0">
                  <c:v>Post-Fx (Male OP Tx) </c:v>
                </c:pt>
                <c:pt idx="1">
                  <c:v>Pre-Fx (Male OP Tx)</c:v>
                </c:pt>
                <c:pt idx="2">
                  <c:v>Post-Fx (Female OP Tx) </c:v>
                </c:pt>
                <c:pt idx="3">
                  <c:v>Pre-Fx (Female OP Tx)</c:v>
                </c:pt>
                <c:pt idx="4">
                  <c:v>Post-Fx (Male BMD) </c:v>
                </c:pt>
                <c:pt idx="5">
                  <c:v>Pre-Fx (Male BMD)</c:v>
                </c:pt>
                <c:pt idx="6">
                  <c:v>Post-Fx (Female BMD) </c:v>
                </c:pt>
                <c:pt idx="7">
                  <c:v>Pre-Fx (Female BMD)</c:v>
                </c:pt>
              </c:strCache>
            </c:strRef>
          </c:cat>
          <c:val>
            <c:numRef>
              <c:f>Sheet1!$C$2:$C$9</c:f>
              <c:numCache>
                <c:formatCode>General</c:formatCode>
                <c:ptCount val="8"/>
                <c:pt idx="0">
                  <c:v>81.2</c:v>
                </c:pt>
                <c:pt idx="1">
                  <c:v>95.3</c:v>
                </c:pt>
                <c:pt idx="2">
                  <c:v>64.099999999999994</c:v>
                </c:pt>
                <c:pt idx="3">
                  <c:v>78.599999999999994</c:v>
                </c:pt>
                <c:pt idx="4">
                  <c:v>83.5</c:v>
                </c:pt>
                <c:pt idx="5">
                  <c:v>99.8</c:v>
                </c:pt>
                <c:pt idx="6">
                  <c:v>79.3</c:v>
                </c:pt>
                <c:pt idx="7">
                  <c:v>99.7</c:v>
                </c:pt>
              </c:numCache>
            </c:numRef>
          </c:val>
          <c:extLst>
            <c:ext xmlns:c16="http://schemas.microsoft.com/office/drawing/2014/chart" uri="{C3380CC4-5D6E-409C-BE32-E72D297353CC}">
              <c16:uniqueId val="{00000001-546D-5641-BAD2-5EA5A672701D}"/>
            </c:ext>
          </c:extLst>
        </c:ser>
        <c:dLbls>
          <c:showLegendKey val="0"/>
          <c:showVal val="0"/>
          <c:showCatName val="0"/>
          <c:showSerName val="0"/>
          <c:showPercent val="0"/>
          <c:showBubbleSize val="0"/>
        </c:dLbls>
        <c:gapWidth val="150"/>
        <c:overlap val="100"/>
        <c:axId val="594735696"/>
        <c:axId val="594737656"/>
      </c:barChart>
      <c:catAx>
        <c:axId val="594735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594737656"/>
        <c:crosses val="autoZero"/>
        <c:auto val="1"/>
        <c:lblAlgn val="ctr"/>
        <c:lblOffset val="100"/>
        <c:noMultiLvlLbl val="0"/>
      </c:catAx>
      <c:valAx>
        <c:axId val="594737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94735696"/>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graphs!$B$5</c:f>
              <c:strCache>
                <c:ptCount val="1"/>
                <c:pt idx="0">
                  <c:v>Approx number of MTF per year</c:v>
                </c:pt>
              </c:strCache>
            </c:strRef>
          </c:tx>
          <c:spPr>
            <a:solidFill>
              <a:srgbClr val="0063A6"/>
            </a:solidFill>
            <a:ln>
              <a:noFill/>
            </a:ln>
            <a:effectLst/>
          </c:spPr>
          <c:invertIfNegative val="0"/>
          <c:dLbls>
            <c:dLbl>
              <c:idx val="6"/>
              <c:layout>
                <c:manualLayout>
                  <c:x val="4.892966360856179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A0-5448-BCDA-E284DCCCC69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graphs!$C$4:$J$4</c:f>
              <c:strCache>
                <c:ptCount val="8"/>
                <c:pt idx="0">
                  <c:v>Coffs Harbour</c:v>
                </c:pt>
                <c:pt idx="1">
                  <c:v>Concord</c:v>
                </c:pt>
                <c:pt idx="2">
                  <c:v>Grafton</c:v>
                </c:pt>
                <c:pt idx="3">
                  <c:v>John Hunter</c:v>
                </c:pt>
                <c:pt idx="4">
                  <c:v>Lismore</c:v>
                </c:pt>
                <c:pt idx="5">
                  <c:v>St Vincents</c:v>
                </c:pt>
                <c:pt idx="6">
                  <c:v>Tweed Heads</c:v>
                </c:pt>
                <c:pt idx="7">
                  <c:v>Wagga Wagga</c:v>
                </c:pt>
              </c:strCache>
            </c:strRef>
          </c:cat>
          <c:val>
            <c:numRef>
              <c:f>graphs!$C$5:$J$5</c:f>
              <c:numCache>
                <c:formatCode>General</c:formatCode>
                <c:ptCount val="8"/>
                <c:pt idx="0">
                  <c:v>600</c:v>
                </c:pt>
                <c:pt idx="1">
                  <c:v>400</c:v>
                </c:pt>
                <c:pt idx="2">
                  <c:v>350</c:v>
                </c:pt>
                <c:pt idx="3">
                  <c:v>1200</c:v>
                </c:pt>
                <c:pt idx="4">
                  <c:v>600</c:v>
                </c:pt>
                <c:pt idx="5">
                  <c:v>1500</c:v>
                </c:pt>
                <c:pt idx="6">
                  <c:v>620</c:v>
                </c:pt>
                <c:pt idx="7">
                  <c:v>480</c:v>
                </c:pt>
              </c:numCache>
            </c:numRef>
          </c:val>
          <c:extLst>
            <c:ext xmlns:c16="http://schemas.microsoft.com/office/drawing/2014/chart" uri="{C3380CC4-5D6E-409C-BE32-E72D297353CC}">
              <c16:uniqueId val="{00000001-E0A0-5448-BCDA-E284DCCCC69E}"/>
            </c:ext>
          </c:extLst>
        </c:ser>
        <c:ser>
          <c:idx val="1"/>
          <c:order val="1"/>
          <c:tx>
            <c:strRef>
              <c:f>graphs!$B$6</c:f>
              <c:strCache>
                <c:ptCount val="1"/>
                <c:pt idx="0">
                  <c:v>Number of MTF patients assessed</c:v>
                </c:pt>
              </c:strCache>
            </c:strRef>
          </c:tx>
          <c:spPr>
            <a:solidFill>
              <a:srgbClr val="3CAE49"/>
            </a:solidFill>
            <a:ln>
              <a:noFill/>
            </a:ln>
            <a:effectLst/>
          </c:spPr>
          <c:invertIfNegative val="0"/>
          <c:dLbls>
            <c:dLbl>
              <c:idx val="0"/>
              <c:layout>
                <c:manualLayout>
                  <c:x val="1.2232415902140673E-2"/>
                  <c:y val="0"/>
                </c:manualLayout>
              </c:layout>
              <c:tx>
                <c:rich>
                  <a:bodyPr/>
                  <a:lstStyle/>
                  <a:p>
                    <a:fld id="{58B072F4-56D5-473A-8D25-0CADD8A05EA4}" type="VALUE">
                      <a:rPr lang="en-US" altLang="ko-KR" sz="800" b="1">
                        <a:latin typeface="+mn-lt"/>
                      </a:rPr>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0A0-5448-BCDA-E284DCCCC69E}"/>
                </c:ext>
              </c:extLst>
            </c:dLbl>
            <c:dLbl>
              <c:idx val="1"/>
              <c:layout>
                <c:manualLayout>
                  <c:x val="1.4678899082568808E-2"/>
                  <c:y val="-7.3849432215705091E-17"/>
                </c:manualLayout>
              </c:layout>
              <c:tx>
                <c:rich>
                  <a:bodyPr/>
                  <a:lstStyle/>
                  <a:p>
                    <a:r>
                      <a:rPr lang="en-US" sz="800" b="1"/>
                      <a:t>220</a:t>
                    </a:r>
                    <a:r>
                      <a:rPr lang="en-US"/>
                      <a:t>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0A0-5448-BCDA-E284DCCCC69E}"/>
                </c:ext>
              </c:extLst>
            </c:dLbl>
            <c:dLbl>
              <c:idx val="2"/>
              <c:layout>
                <c:manualLayout>
                  <c:x val="1.4678899082568763E-2"/>
                  <c:y val="0"/>
                </c:manualLayout>
              </c:layout>
              <c:tx>
                <c:rich>
                  <a:bodyPr/>
                  <a:lstStyle/>
                  <a:p>
                    <a:fld id="{C290E2DC-9591-4343-AFE1-863E7A55464E}" type="VALUE">
                      <a:rPr lang="en-US" altLang="ko-KR" sz="800" b="1"/>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0A0-5448-BCDA-E284DCCCC69E}"/>
                </c:ext>
              </c:extLst>
            </c:dLbl>
            <c:dLbl>
              <c:idx val="3"/>
              <c:layout>
                <c:manualLayout>
                  <c:x val="1.2232415902140673E-2"/>
                  <c:y val="-4.02819738167170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A0-5448-BCDA-E284DCCCC69E}"/>
                </c:ext>
              </c:extLst>
            </c:dLbl>
            <c:dLbl>
              <c:idx val="4"/>
              <c:layout>
                <c:manualLayout>
                  <c:x val="9.7859327217125376E-3"/>
                  <c:y val="-1.208459214501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A0-5448-BCDA-E284DCCCC69E}"/>
                </c:ext>
              </c:extLst>
            </c:dLbl>
            <c:dLbl>
              <c:idx val="5"/>
              <c:layout>
                <c:manualLayout>
                  <c:x val="1.4678899082568808E-2"/>
                  <c:y val="-8.05639476334340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A0-5448-BCDA-E284DCCCC69E}"/>
                </c:ext>
              </c:extLst>
            </c:dLbl>
            <c:dLbl>
              <c:idx val="6"/>
              <c:layout>
                <c:manualLayout>
                  <c:x val="1.4678899082568718E-2"/>
                  <c:y val="-7.384943221570509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A0-5448-BCDA-E284DCCCC69E}"/>
                </c:ext>
              </c:extLst>
            </c:dLbl>
            <c:dLbl>
              <c:idx val="7"/>
              <c:layout>
                <c:manualLayout>
                  <c:x val="1.7125382262996942E-2"/>
                  <c:y val="-4.02819738167177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A0-5448-BCDA-E284DCCCC69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graphs!$C$4:$J$4</c:f>
              <c:strCache>
                <c:ptCount val="8"/>
                <c:pt idx="0">
                  <c:v>Coffs Harbour</c:v>
                </c:pt>
                <c:pt idx="1">
                  <c:v>Concord</c:v>
                </c:pt>
                <c:pt idx="2">
                  <c:v>Grafton</c:v>
                </c:pt>
                <c:pt idx="3">
                  <c:v>John Hunter</c:v>
                </c:pt>
                <c:pt idx="4">
                  <c:v>Lismore</c:v>
                </c:pt>
                <c:pt idx="5">
                  <c:v>St Vincents</c:v>
                </c:pt>
                <c:pt idx="6">
                  <c:v>Tweed Heads</c:v>
                </c:pt>
                <c:pt idx="7">
                  <c:v>Wagga Wagga</c:v>
                </c:pt>
              </c:strCache>
            </c:strRef>
          </c:cat>
          <c:val>
            <c:numRef>
              <c:f>graphs!$C$6:$J$6</c:f>
              <c:numCache>
                <c:formatCode>General</c:formatCode>
                <c:ptCount val="8"/>
                <c:pt idx="0">
                  <c:v>145</c:v>
                </c:pt>
                <c:pt idx="1">
                  <c:v>220</c:v>
                </c:pt>
                <c:pt idx="2">
                  <c:v>95</c:v>
                </c:pt>
                <c:pt idx="3">
                  <c:v>360</c:v>
                </c:pt>
                <c:pt idx="4">
                  <c:v>67</c:v>
                </c:pt>
                <c:pt idx="5">
                  <c:v>780</c:v>
                </c:pt>
                <c:pt idx="6">
                  <c:v>220</c:v>
                </c:pt>
                <c:pt idx="7">
                  <c:v>140</c:v>
                </c:pt>
              </c:numCache>
            </c:numRef>
          </c:val>
          <c:extLst>
            <c:ext xmlns:c16="http://schemas.microsoft.com/office/drawing/2014/chart" uri="{C3380CC4-5D6E-409C-BE32-E72D297353CC}">
              <c16:uniqueId val="{0000000A-E0A0-5448-BCDA-E284DCCCC69E}"/>
            </c:ext>
          </c:extLst>
        </c:ser>
        <c:dLbls>
          <c:showLegendKey val="0"/>
          <c:showVal val="1"/>
          <c:showCatName val="0"/>
          <c:showSerName val="0"/>
          <c:showPercent val="0"/>
          <c:showBubbleSize val="0"/>
        </c:dLbls>
        <c:gapWidth val="150"/>
        <c:axId val="375700176"/>
        <c:axId val="375695864"/>
      </c:barChart>
      <c:catAx>
        <c:axId val="3757001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75695864"/>
        <c:crosses val="autoZero"/>
        <c:auto val="1"/>
        <c:lblAlgn val="ctr"/>
        <c:lblOffset val="100"/>
        <c:noMultiLvlLbl val="0"/>
      </c:catAx>
      <c:valAx>
        <c:axId val="375695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7570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2F958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Candara" panose="020E05020303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 radiology report</c:v>
                </c:pt>
                <c:pt idx="1">
                  <c:v>In radiologist impression summary</c:v>
                </c:pt>
                <c:pt idx="2">
                  <c:v>Vertebral fracture diagnosis</c:v>
                </c:pt>
                <c:pt idx="3">
                  <c:v>Osteoporosis treatment prescribed</c:v>
                </c:pt>
              </c:strCache>
            </c:strRef>
          </c:cat>
          <c:val>
            <c:numRef>
              <c:f>Sheet1!$B$2:$B$5</c:f>
              <c:numCache>
                <c:formatCode>0</c:formatCode>
                <c:ptCount val="4"/>
                <c:pt idx="0">
                  <c:v>51.587301587301596</c:v>
                </c:pt>
                <c:pt idx="1">
                  <c:v>23.015873015873016</c:v>
                </c:pt>
                <c:pt idx="2">
                  <c:v>17.424242424242426</c:v>
                </c:pt>
                <c:pt idx="3">
                  <c:v>5.3030303030303028</c:v>
                </c:pt>
              </c:numCache>
            </c:numRef>
          </c:val>
          <c:extLst>
            <c:ext xmlns:c16="http://schemas.microsoft.com/office/drawing/2014/chart" uri="{C3380CC4-5D6E-409C-BE32-E72D297353CC}">
              <c16:uniqueId val="{00000000-2B03-3942-8E96-9270F99667D5}"/>
            </c:ext>
          </c:extLst>
        </c:ser>
        <c:dLbls>
          <c:showLegendKey val="0"/>
          <c:showVal val="1"/>
          <c:showCatName val="0"/>
          <c:showSerName val="0"/>
          <c:showPercent val="0"/>
          <c:showBubbleSize val="0"/>
        </c:dLbls>
        <c:gapWidth val="75"/>
        <c:axId val="587440304"/>
        <c:axId val="587438344"/>
      </c:barChart>
      <c:catAx>
        <c:axId val="58744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587438344"/>
        <c:crosses val="autoZero"/>
        <c:auto val="1"/>
        <c:lblAlgn val="ctr"/>
        <c:lblOffset val="100"/>
        <c:noMultiLvlLbl val="0"/>
      </c:catAx>
      <c:valAx>
        <c:axId val="587438344"/>
        <c:scaling>
          <c:orientation val="minMax"/>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Candara" panose="020E0502030303020204" pitchFamily="34" charset="0"/>
                    <a:ea typeface="+mn-ea"/>
                    <a:cs typeface="+mn-cs"/>
                  </a:defRPr>
                </a:pPr>
                <a:r>
                  <a:rPr lang="en-AU" b="1" dirty="0">
                    <a:latin typeface="Candara" panose="020E0502030303020204" pitchFamily="34" charset="0"/>
                  </a:rPr>
                  <a:t>Patients with moderate/severe</a:t>
                </a:r>
                <a:br>
                  <a:rPr lang="en-AU" b="1" dirty="0">
                    <a:latin typeface="Candara" panose="020E0502030303020204" pitchFamily="34" charset="0"/>
                  </a:rPr>
                </a:br>
                <a:r>
                  <a:rPr lang="en-AU" b="1" baseline="0" dirty="0">
                    <a:latin typeface="Candara" panose="020E0502030303020204" pitchFamily="34" charset="0"/>
                  </a:rPr>
                  <a:t> vertebral fracture (%)</a:t>
                </a:r>
                <a:endParaRPr lang="en-AU" b="1" dirty="0">
                  <a:latin typeface="Candara" panose="020E0502030303020204" pitchFamily="34" charset="0"/>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87440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85000"/>
                    <a:lumOff val="15000"/>
                  </a:schemeClr>
                </a:solidFill>
                <a:latin typeface="Candara" panose="020E0502030303020204" pitchFamily="34" charset="0"/>
                <a:ea typeface="+mn-ea"/>
                <a:cs typeface="+mn-cs"/>
              </a:defRPr>
            </a:pPr>
            <a:r>
              <a:rPr lang="ko-KR" altLang="en-US" dirty="0">
                <a:solidFill>
                  <a:schemeClr val="tx1">
                    <a:lumMod val="85000"/>
                    <a:lumOff val="15000"/>
                  </a:schemeClr>
                </a:solidFill>
              </a:rPr>
              <a:t>한국</a:t>
            </a:r>
            <a:endParaRPr lang="en-US" altLang="ko-KR" dirty="0">
              <a:solidFill>
                <a:schemeClr val="tx1">
                  <a:lumMod val="85000"/>
                  <a:lumOff val="15000"/>
                </a:schemeClr>
              </a:solidFill>
            </a:endParaRP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85000"/>
                  <a:lumOff val="15000"/>
                </a:schemeClr>
              </a:solidFill>
              <a:latin typeface="Candara" panose="020E0502030303020204" pitchFamily="34" charset="0"/>
              <a:ea typeface="+mn-ea"/>
              <a:cs typeface="+mn-cs"/>
            </a:defRPr>
          </a:pPr>
          <a:endParaRPr lang="en-US"/>
        </a:p>
      </c:txPr>
    </c:title>
    <c:autoTitleDeleted val="0"/>
    <c:plotArea>
      <c:layout/>
      <c:pieChart>
        <c:varyColors val="1"/>
        <c:ser>
          <c:idx val="0"/>
          <c:order val="0"/>
          <c:tx>
            <c:strRef>
              <c:f>Sheet1!$B$1</c:f>
              <c:strCache>
                <c:ptCount val="1"/>
                <c:pt idx="0">
                  <c:v>Korea</c:v>
                </c:pt>
              </c:strCache>
            </c:strRef>
          </c:tx>
          <c:dPt>
            <c:idx val="0"/>
            <c:bubble3D val="0"/>
            <c:spPr>
              <a:solidFill>
                <a:srgbClr val="0063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4DBB-6E48-99A7-A7B2DA8F518E}"/>
              </c:ext>
            </c:extLst>
          </c:dPt>
          <c:dPt>
            <c:idx val="1"/>
            <c:bubble3D val="0"/>
            <c:spPr>
              <a:solidFill>
                <a:srgbClr val="DAE3F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DBB-6E48-99A7-A7B2DA8F518E}"/>
              </c:ext>
            </c:extLst>
          </c:dPt>
          <c:dLbls>
            <c:delete val="1"/>
          </c:dLbls>
          <c:cat>
            <c:strRef>
              <c:f>Sheet1!$A$2:$A$3</c:f>
              <c:strCache>
                <c:ptCount val="2"/>
                <c:pt idx="0">
                  <c:v>1st Qtr</c:v>
                </c:pt>
                <c:pt idx="1">
                  <c:v>2nd Qtr</c:v>
                </c:pt>
              </c:strCache>
            </c:strRef>
          </c:cat>
          <c:val>
            <c:numRef>
              <c:f>Sheet1!$B$2:$B$3</c:f>
              <c:numCache>
                <c:formatCode>General</c:formatCode>
                <c:ptCount val="2"/>
                <c:pt idx="0">
                  <c:v>46.8</c:v>
                </c:pt>
                <c:pt idx="1">
                  <c:v>53.2</c:v>
                </c:pt>
              </c:numCache>
            </c:numRef>
          </c:val>
          <c:extLst>
            <c:ext xmlns:c16="http://schemas.microsoft.com/office/drawing/2014/chart" uri="{C3380CC4-5D6E-409C-BE32-E72D297353CC}">
              <c16:uniqueId val="{00000000-4DBB-6E48-99A7-A7B2DA8F518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85000"/>
                    <a:lumOff val="15000"/>
                  </a:schemeClr>
                </a:solidFill>
                <a:latin typeface="Candara" panose="020E0502030303020204" pitchFamily="34" charset="0"/>
                <a:ea typeface="+mn-ea"/>
                <a:cs typeface="+mn-cs"/>
              </a:defRPr>
            </a:pPr>
            <a:r>
              <a:rPr lang="ko-KR" altLang="en-US" dirty="0">
                <a:solidFill>
                  <a:schemeClr val="tx1">
                    <a:lumMod val="85000"/>
                    <a:lumOff val="15000"/>
                  </a:schemeClr>
                </a:solidFill>
              </a:rPr>
              <a:t>호주</a:t>
            </a:r>
            <a:endParaRPr lang="en-US" altLang="ko-KR" dirty="0">
              <a:solidFill>
                <a:schemeClr val="tx1">
                  <a:lumMod val="85000"/>
                  <a:lumOff val="15000"/>
                </a:schemeClr>
              </a:solidFill>
            </a:endParaRP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85000"/>
                  <a:lumOff val="15000"/>
                </a:schemeClr>
              </a:solidFill>
              <a:latin typeface="Candara" panose="020E0502030303020204" pitchFamily="34" charset="0"/>
              <a:ea typeface="+mn-ea"/>
              <a:cs typeface="+mn-cs"/>
            </a:defRPr>
          </a:pPr>
          <a:endParaRPr lang="en-US"/>
        </a:p>
      </c:txPr>
    </c:title>
    <c:autoTitleDeleted val="0"/>
    <c:plotArea>
      <c:layout/>
      <c:pieChart>
        <c:varyColors val="1"/>
        <c:ser>
          <c:idx val="0"/>
          <c:order val="0"/>
          <c:tx>
            <c:strRef>
              <c:f>Sheet1!$B$1</c:f>
              <c:strCache>
                <c:ptCount val="1"/>
                <c:pt idx="0">
                  <c:v>Australia</c:v>
                </c:pt>
              </c:strCache>
            </c:strRef>
          </c:tx>
          <c:dPt>
            <c:idx val="0"/>
            <c:bubble3D val="0"/>
            <c:spPr>
              <a:solidFill>
                <a:srgbClr val="0063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C0-DA4A-82C7-9D6161384B6B}"/>
              </c:ext>
            </c:extLst>
          </c:dPt>
          <c:dPt>
            <c:idx val="1"/>
            <c:bubble3D val="0"/>
            <c:spPr>
              <a:solidFill>
                <a:srgbClr val="DAE3F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0C0-DA4A-82C7-9D6161384B6B}"/>
              </c:ext>
            </c:extLst>
          </c:dPt>
          <c:dLbls>
            <c:delete val="1"/>
          </c:dLbls>
          <c:cat>
            <c:strRef>
              <c:f>Sheet1!$A$2:$A$3</c:f>
              <c:strCache>
                <c:ptCount val="2"/>
                <c:pt idx="0">
                  <c:v>1st Qtr</c:v>
                </c:pt>
                <c:pt idx="1">
                  <c:v>2nd Qtr</c:v>
                </c:pt>
              </c:strCache>
            </c:strRef>
          </c:cat>
          <c:val>
            <c:numRef>
              <c:f>Sheet1!$B$2:$B$3</c:f>
              <c:numCache>
                <c:formatCode>General</c:formatCode>
                <c:ptCount val="2"/>
                <c:pt idx="0">
                  <c:v>21.2</c:v>
                </c:pt>
                <c:pt idx="1">
                  <c:v>78.8</c:v>
                </c:pt>
              </c:numCache>
            </c:numRef>
          </c:val>
          <c:extLst>
            <c:ext xmlns:c16="http://schemas.microsoft.com/office/drawing/2014/chart" uri="{C3380CC4-5D6E-409C-BE32-E72D297353CC}">
              <c16:uniqueId val="{00000004-50C0-DA4A-82C7-9D6161384B6B}"/>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85000"/>
                    <a:lumOff val="15000"/>
                  </a:schemeClr>
                </a:solidFill>
                <a:latin typeface="Candara" panose="020E0502030303020204" pitchFamily="34" charset="0"/>
                <a:ea typeface="+mn-ea"/>
                <a:cs typeface="+mn-cs"/>
              </a:defRPr>
            </a:pPr>
            <a:r>
              <a:rPr lang="ko-KR" altLang="en-US" dirty="0">
                <a:solidFill>
                  <a:schemeClr val="tx1">
                    <a:lumMod val="85000"/>
                    <a:lumOff val="15000"/>
                  </a:schemeClr>
                </a:solidFill>
              </a:rPr>
              <a:t>베트남</a:t>
            </a:r>
            <a:endParaRPr lang="en-US" altLang="ko-KR" dirty="0">
              <a:solidFill>
                <a:schemeClr val="tx1">
                  <a:lumMod val="85000"/>
                  <a:lumOff val="15000"/>
                </a:schemeClr>
              </a:solidFill>
            </a:endParaRP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85000"/>
                  <a:lumOff val="15000"/>
                </a:schemeClr>
              </a:solidFill>
              <a:latin typeface="Candara" panose="020E0502030303020204" pitchFamily="34" charset="0"/>
              <a:ea typeface="+mn-ea"/>
              <a:cs typeface="+mn-cs"/>
            </a:defRPr>
          </a:pPr>
          <a:endParaRPr lang="en-US"/>
        </a:p>
      </c:txPr>
    </c:title>
    <c:autoTitleDeleted val="0"/>
    <c:plotArea>
      <c:layout/>
      <c:pieChart>
        <c:varyColors val="1"/>
        <c:ser>
          <c:idx val="0"/>
          <c:order val="0"/>
          <c:tx>
            <c:strRef>
              <c:f>Sheet1!$B$1</c:f>
              <c:strCache>
                <c:ptCount val="1"/>
                <c:pt idx="0">
                  <c:v>Vietnam</c:v>
                </c:pt>
              </c:strCache>
            </c:strRef>
          </c:tx>
          <c:dPt>
            <c:idx val="0"/>
            <c:bubble3D val="0"/>
            <c:spPr>
              <a:solidFill>
                <a:srgbClr val="0063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87E-9547-A512-361DB9649224}"/>
              </c:ext>
            </c:extLst>
          </c:dPt>
          <c:dPt>
            <c:idx val="1"/>
            <c:bubble3D val="0"/>
            <c:spPr>
              <a:solidFill>
                <a:srgbClr val="DAE3F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87E-9547-A512-361DB9649224}"/>
              </c:ext>
            </c:extLst>
          </c:dPt>
          <c:dLbls>
            <c:delete val="1"/>
          </c:dLbls>
          <c:cat>
            <c:strRef>
              <c:f>Sheet1!$A$2:$A$3</c:f>
              <c:strCache>
                <c:ptCount val="2"/>
                <c:pt idx="0">
                  <c:v>1st Qtr</c:v>
                </c:pt>
                <c:pt idx="1">
                  <c:v>2nd Qtr</c:v>
                </c:pt>
              </c:strCache>
            </c:strRef>
          </c:cat>
          <c:val>
            <c:numRef>
              <c:f>Sheet1!$B$2:$B$3</c:f>
              <c:numCache>
                <c:formatCode>General</c:formatCode>
                <c:ptCount val="2"/>
                <c:pt idx="0">
                  <c:v>41.8</c:v>
                </c:pt>
                <c:pt idx="1">
                  <c:v>58.2</c:v>
                </c:pt>
              </c:numCache>
            </c:numRef>
          </c:val>
          <c:extLst>
            <c:ext xmlns:c16="http://schemas.microsoft.com/office/drawing/2014/chart" uri="{C3380CC4-5D6E-409C-BE32-E72D297353CC}">
              <c16:uniqueId val="{00000004-B87E-9547-A512-361DB964922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Sheet1!$B$1</c:f>
              <c:strCache>
                <c:ptCount val="1"/>
                <c:pt idx="0">
                  <c:v>JAPAN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08-CE4A-A1BB-D9CE02123423}"/>
              </c:ext>
            </c:extLst>
          </c:dPt>
          <c:dPt>
            <c:idx val="1"/>
            <c:bubble3D val="0"/>
            <c:spPr>
              <a:solidFill>
                <a:srgbClr val="DAE3F3"/>
              </a:solidFill>
              <a:ln w="19050">
                <a:solidFill>
                  <a:schemeClr val="lt1"/>
                </a:solidFill>
              </a:ln>
              <a:effectLst/>
            </c:spPr>
            <c:extLst>
              <c:ext xmlns:c16="http://schemas.microsoft.com/office/drawing/2014/chart" uri="{C3380CC4-5D6E-409C-BE32-E72D297353CC}">
                <c16:uniqueId val="{00000003-0D08-CE4A-A1BB-D9CE0212342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0D08-CE4A-A1BB-D9CE02123423}"/>
              </c:ext>
            </c:extLst>
          </c:dPt>
          <c:dPt>
            <c:idx val="3"/>
            <c:bubble3D val="0"/>
            <c:spPr>
              <a:solidFill>
                <a:srgbClr val="6BBBAD"/>
              </a:solidFill>
              <a:ln w="19050">
                <a:solidFill>
                  <a:schemeClr val="lt1"/>
                </a:solidFill>
              </a:ln>
              <a:effectLst/>
            </c:spPr>
            <c:extLst>
              <c:ext xmlns:c16="http://schemas.microsoft.com/office/drawing/2014/chart" uri="{C3380CC4-5D6E-409C-BE32-E72D297353CC}">
                <c16:uniqueId val="{00000007-0D08-CE4A-A1BB-D9CE02123423}"/>
              </c:ext>
            </c:extLst>
          </c:dPt>
          <c:dPt>
            <c:idx val="4"/>
            <c:bubble3D val="0"/>
            <c:spPr>
              <a:solidFill>
                <a:srgbClr val="0063A6"/>
              </a:solidFill>
              <a:ln w="19050">
                <a:solidFill>
                  <a:schemeClr val="lt1"/>
                </a:solidFill>
              </a:ln>
              <a:effectLst/>
            </c:spPr>
            <c:extLst>
              <c:ext xmlns:c16="http://schemas.microsoft.com/office/drawing/2014/chart" uri="{C3380CC4-5D6E-409C-BE32-E72D297353CC}">
                <c16:uniqueId val="{00000009-0D08-CE4A-A1BB-D9CE0212342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0</c:v>
                </c:pt>
                <c:pt idx="1">
                  <c:v>57</c:v>
                </c:pt>
                <c:pt idx="2">
                  <c:v>27.72</c:v>
                </c:pt>
                <c:pt idx="3">
                  <c:v>16.28</c:v>
                </c:pt>
              </c:numCache>
            </c:numRef>
          </c:val>
          <c:extLst>
            <c:ext xmlns:c16="http://schemas.microsoft.com/office/drawing/2014/chart" uri="{C3380CC4-5D6E-409C-BE32-E72D297353CC}">
              <c16:uniqueId val="{0000000A-0D08-CE4A-A1BB-D9CE02123423}"/>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Coeliac Disease</c:v>
                </c:pt>
              </c:strCache>
            </c:strRef>
          </c:tx>
          <c:dPt>
            <c:idx val="0"/>
            <c:bubble3D val="0"/>
            <c:spPr>
              <a:solidFill>
                <a:srgbClr val="0063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825-554F-ADC6-B7801E2C88FE}"/>
              </c:ext>
            </c:extLst>
          </c:dPt>
          <c:dPt>
            <c:idx val="1"/>
            <c:bubble3D val="0"/>
            <c:spPr>
              <a:solidFill>
                <a:srgbClr val="DAE3F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825-554F-ADC6-B7801E2C88FE}"/>
              </c:ext>
            </c:extLst>
          </c:dPt>
          <c:dLbls>
            <c:delete val="1"/>
          </c:dLbls>
          <c:cat>
            <c:strRef>
              <c:f>Sheet1!$A$2:$A$3</c:f>
              <c:strCache>
                <c:ptCount val="2"/>
                <c:pt idx="0">
                  <c:v>1st Qtr</c:v>
                </c:pt>
                <c:pt idx="1">
                  <c:v>2nd Qtr</c:v>
                </c:pt>
              </c:strCache>
            </c:strRef>
          </c:cat>
          <c:val>
            <c:numRef>
              <c:f>Sheet1!$B$2:$B$3</c:f>
              <c:numCache>
                <c:formatCode>General</c:formatCode>
                <c:ptCount val="2"/>
                <c:pt idx="0">
                  <c:v>33.299999999999997</c:v>
                </c:pt>
                <c:pt idx="1">
                  <c:v>66.7</c:v>
                </c:pt>
              </c:numCache>
            </c:numRef>
          </c:val>
          <c:extLst>
            <c:ext xmlns:c16="http://schemas.microsoft.com/office/drawing/2014/chart" uri="{C3380CC4-5D6E-409C-BE32-E72D297353CC}">
              <c16:uniqueId val="{00000004-F825-554F-ADC6-B7801E2C88F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No fracture</c:v>
                </c:pt>
              </c:strCache>
            </c:strRef>
          </c:tx>
          <c:spPr>
            <a:solidFill>
              <a:srgbClr val="3CAE49"/>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1525-2E47-ACD9-6EC5442A5C08}"/>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1525-2E47-ACD9-6EC5442A5C08}"/>
              </c:ext>
            </c:extLst>
          </c:dPt>
          <c:cat>
            <c:strRef>
              <c:f>Sheet1!$B$1:$E$1</c:f>
              <c:strCache>
                <c:ptCount val="4"/>
                <c:pt idx="0">
                  <c:v>Major (Op)</c:v>
                </c:pt>
                <c:pt idx="1">
                  <c:v>Major (Op)75</c:v>
                </c:pt>
                <c:pt idx="2">
                  <c:v>Major (OP)2</c:v>
                </c:pt>
                <c:pt idx="3">
                  <c:v>Major (OP)752</c:v>
                </c:pt>
              </c:strCache>
            </c:strRef>
          </c:cat>
          <c:val>
            <c:numRef>
              <c:f>Sheet1!$B$2:$E$2</c:f>
              <c:numCache>
                <c:formatCode>General</c:formatCode>
                <c:ptCount val="4"/>
                <c:pt idx="0">
                  <c:v>3.2</c:v>
                </c:pt>
                <c:pt idx="1">
                  <c:v>7.7</c:v>
                </c:pt>
                <c:pt idx="2">
                  <c:v>4.5999999999999996</c:v>
                </c:pt>
                <c:pt idx="3">
                  <c:v>13</c:v>
                </c:pt>
              </c:numCache>
            </c:numRef>
          </c:val>
          <c:extLst>
            <c:ext xmlns:c16="http://schemas.microsoft.com/office/drawing/2014/chart" uri="{C3380CC4-5D6E-409C-BE32-E72D297353CC}">
              <c16:uniqueId val="{00000004-1525-2E47-ACD9-6EC5442A5C08}"/>
            </c:ext>
          </c:extLst>
        </c:ser>
        <c:ser>
          <c:idx val="1"/>
          <c:order val="1"/>
          <c:tx>
            <c:strRef>
              <c:f>Sheet1!$A$3</c:f>
              <c:strCache>
                <c:ptCount val="1"/>
                <c:pt idx="0">
                  <c:v>Prior fracture</c:v>
                </c:pt>
              </c:strCache>
            </c:strRef>
          </c:tx>
          <c:spPr>
            <a:solidFill>
              <a:srgbClr val="0063A6"/>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1525-2E47-ACD9-6EC5442A5C0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8-1525-2E47-ACD9-6EC5442A5C08}"/>
              </c:ext>
            </c:extLst>
          </c:dPt>
          <c:cat>
            <c:strRef>
              <c:f>Sheet1!$B$1:$E$1</c:f>
              <c:strCache>
                <c:ptCount val="4"/>
                <c:pt idx="0">
                  <c:v>Major (Op)</c:v>
                </c:pt>
                <c:pt idx="1">
                  <c:v>Major (Op)75</c:v>
                </c:pt>
                <c:pt idx="2">
                  <c:v>Major (OP)2</c:v>
                </c:pt>
                <c:pt idx="3">
                  <c:v>Major (OP)752</c:v>
                </c:pt>
              </c:strCache>
            </c:strRef>
          </c:cat>
          <c:val>
            <c:numRef>
              <c:f>Sheet1!$B$3:$E$3</c:f>
              <c:numCache>
                <c:formatCode>General</c:formatCode>
                <c:ptCount val="4"/>
                <c:pt idx="0">
                  <c:v>5.8</c:v>
                </c:pt>
                <c:pt idx="1">
                  <c:v>12</c:v>
                </c:pt>
                <c:pt idx="2">
                  <c:v>8.4</c:v>
                </c:pt>
                <c:pt idx="3">
                  <c:v>20</c:v>
                </c:pt>
              </c:numCache>
            </c:numRef>
          </c:val>
          <c:extLst>
            <c:ext xmlns:c16="http://schemas.microsoft.com/office/drawing/2014/chart" uri="{C3380CC4-5D6E-409C-BE32-E72D297353CC}">
              <c16:uniqueId val="{00000009-1525-2E47-ACD9-6EC5442A5C08}"/>
            </c:ext>
          </c:extLst>
        </c:ser>
        <c:dLbls>
          <c:showLegendKey val="0"/>
          <c:showVal val="0"/>
          <c:showCatName val="0"/>
          <c:showSerName val="0"/>
          <c:showPercent val="0"/>
          <c:showBubbleSize val="0"/>
        </c:dLbls>
        <c:gapWidth val="150"/>
        <c:axId val="589875776"/>
        <c:axId val="589877344"/>
      </c:barChart>
      <c:catAx>
        <c:axId val="589875776"/>
        <c:scaling>
          <c:orientation val="minMax"/>
        </c:scaling>
        <c:delete val="1"/>
        <c:axPos val="b"/>
        <c:numFmt formatCode="General" sourceLinked="1"/>
        <c:majorTickMark val="none"/>
        <c:minorTickMark val="none"/>
        <c:tickLblPos val="nextTo"/>
        <c:crossAx val="589877344"/>
        <c:crosses val="autoZero"/>
        <c:auto val="1"/>
        <c:lblAlgn val="ctr"/>
        <c:lblOffset val="100"/>
        <c:noMultiLvlLbl val="0"/>
      </c:catAx>
      <c:valAx>
        <c:axId val="589877344"/>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andara" panose="020E0502030303020204" pitchFamily="34" charset="0"/>
                    <a:ea typeface="+mn-ea"/>
                    <a:cs typeface="+mn-cs"/>
                  </a:defRPr>
                </a:pPr>
                <a:r>
                  <a:rPr lang="en-US" sz="1600" b="1" dirty="0">
                    <a:latin typeface="Candara" panose="020E0502030303020204" pitchFamily="34" charset="0"/>
                  </a:rPr>
                  <a:t>10-year fracture risk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5898757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368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Candara" panose="020E05020303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 radiology report</c:v>
                </c:pt>
                <c:pt idx="1">
                  <c:v>In radiologist impression summary</c:v>
                </c:pt>
                <c:pt idx="2">
                  <c:v>Vertebral fracture diagnosis</c:v>
                </c:pt>
                <c:pt idx="3">
                  <c:v>Osteoporosis treatment prescribed</c:v>
                </c:pt>
              </c:strCache>
            </c:strRef>
          </c:cat>
          <c:val>
            <c:numRef>
              <c:f>Sheet1!$B$2:$B$5</c:f>
              <c:numCache>
                <c:formatCode>0</c:formatCode>
                <c:ptCount val="4"/>
                <c:pt idx="0">
                  <c:v>51.587301587301596</c:v>
                </c:pt>
                <c:pt idx="1">
                  <c:v>23.015873015873016</c:v>
                </c:pt>
                <c:pt idx="2">
                  <c:v>17.424242424242426</c:v>
                </c:pt>
                <c:pt idx="3">
                  <c:v>5.3030303030303028</c:v>
                </c:pt>
              </c:numCache>
            </c:numRef>
          </c:val>
          <c:extLst>
            <c:ext xmlns:c16="http://schemas.microsoft.com/office/drawing/2014/chart" uri="{C3380CC4-5D6E-409C-BE32-E72D297353CC}">
              <c16:uniqueId val="{00000000-ADD7-F94A-89E5-3562809E5ABF}"/>
            </c:ext>
          </c:extLst>
        </c:ser>
        <c:dLbls>
          <c:showLegendKey val="0"/>
          <c:showVal val="1"/>
          <c:showCatName val="0"/>
          <c:showSerName val="0"/>
          <c:showPercent val="0"/>
          <c:showBubbleSize val="0"/>
        </c:dLbls>
        <c:gapWidth val="75"/>
        <c:axId val="588000032"/>
        <c:axId val="588003952"/>
      </c:barChart>
      <c:catAx>
        <c:axId val="58800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ndara" panose="020E0502030303020204" pitchFamily="34" charset="0"/>
                <a:ea typeface="+mn-ea"/>
                <a:cs typeface="+mn-cs"/>
              </a:defRPr>
            </a:pPr>
            <a:endParaRPr lang="en-US"/>
          </a:p>
        </c:txPr>
        <c:crossAx val="588003952"/>
        <c:crosses val="autoZero"/>
        <c:auto val="1"/>
        <c:lblAlgn val="ctr"/>
        <c:lblOffset val="100"/>
        <c:noMultiLvlLbl val="0"/>
      </c:catAx>
      <c:valAx>
        <c:axId val="58800395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Candara" panose="020E0502030303020204" pitchFamily="34" charset="0"/>
                    <a:ea typeface="+mn-ea"/>
                    <a:cs typeface="+mn-cs"/>
                  </a:defRPr>
                </a:pPr>
                <a:r>
                  <a:rPr lang="en-AU" dirty="0">
                    <a:solidFill>
                      <a:schemeClr val="tx1"/>
                    </a:solidFill>
                    <a:latin typeface="Candara" panose="020E0502030303020204" pitchFamily="34" charset="0"/>
                  </a:rPr>
                  <a:t>Patients with moderate/severe</a:t>
                </a:r>
                <a:br>
                  <a:rPr lang="en-AU" dirty="0">
                    <a:solidFill>
                      <a:schemeClr val="tx1"/>
                    </a:solidFill>
                    <a:latin typeface="Candara" panose="020E0502030303020204" pitchFamily="34" charset="0"/>
                  </a:rPr>
                </a:br>
                <a:r>
                  <a:rPr lang="en-AU" baseline="0" dirty="0">
                    <a:solidFill>
                      <a:schemeClr val="tx1"/>
                    </a:solidFill>
                    <a:latin typeface="Candara" panose="020E0502030303020204" pitchFamily="34" charset="0"/>
                  </a:rPr>
                  <a:t> vertebral fracture (%)</a:t>
                </a:r>
                <a:endParaRPr lang="en-AU" dirty="0">
                  <a:solidFill>
                    <a:schemeClr val="tx1"/>
                  </a:solidFill>
                  <a:latin typeface="Candara" panose="020E0502030303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Candara" panose="020E0502030303020204" pitchFamily="34"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800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1" Type="http://schemas.openxmlformats.org/officeDocument/2006/relationships/image" Target="../media/image91.png"/></Relationships>
</file>

<file path=ppt/diagrams/_rels/data5.xml.rels><?xml version="1.0" encoding="UTF-8" standalone="yes"?>
<Relationships xmlns="http://schemas.openxmlformats.org/package/2006/relationships"><Relationship Id="rId1" Type="http://schemas.openxmlformats.org/officeDocument/2006/relationships/image" Target="../media/image91.png"/></Relationships>
</file>

<file path=ppt/diagrams/_rels/data6.xml.rels><?xml version="1.0" encoding="UTF-8" standalone="yes"?>
<Relationships xmlns="http://schemas.openxmlformats.org/package/2006/relationships"><Relationship Id="rId1" Type="http://schemas.openxmlformats.org/officeDocument/2006/relationships/image" Target="../media/image91.png"/></Relationships>
</file>

<file path=ppt/diagrams/_rels/data9.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9.xml.rels><?xml version="1.0" encoding="UTF-8" standalone="yes"?>
<Relationships xmlns="http://schemas.openxmlformats.org/package/2006/relationships"><Relationship Id="rId1"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3AA58A-FBA8-F945-A342-AA37A77520A5}" type="doc">
      <dgm:prSet loTypeId="urn:microsoft.com/office/officeart/2005/8/layout/equation2" loCatId="" qsTypeId="urn:microsoft.com/office/officeart/2005/8/quickstyle/simple1" qsCatId="simple" csTypeId="urn:microsoft.com/office/officeart/2005/8/colors/accent1_2" csCatId="accent1" phldr="1"/>
      <dgm:spPr/>
    </dgm:pt>
    <dgm:pt modelId="{D7142498-29A7-4042-985D-B8B85937BF52}">
      <dgm:prSet phldrT="[Text]"/>
      <dgm:spPr>
        <a:solidFill>
          <a:srgbClr val="0063A6"/>
        </a:solidFill>
      </dgm:spPr>
      <dgm:t>
        <a:bodyPr/>
        <a:lstStyle/>
        <a:p>
          <a:r>
            <a:rPr lang="en-GB" b="1">
              <a:solidFill>
                <a:schemeClr val="bg1"/>
              </a:solidFill>
            </a:rPr>
            <a:t>고관절 / 척추 골절</a:t>
          </a:r>
        </a:p>
      </dgm:t>
    </dgm:pt>
    <dgm:pt modelId="{B7389350-0E6E-AB41-9381-2BDCFF2370A4}" type="parTrans" cxnId="{DCF19AB8-B46C-E34A-BE53-0719A98B3449}">
      <dgm:prSet/>
      <dgm:spPr/>
      <dgm:t>
        <a:bodyPr/>
        <a:lstStyle/>
        <a:p>
          <a:endParaRPr lang="en-GB"/>
        </a:p>
      </dgm:t>
    </dgm:pt>
    <dgm:pt modelId="{F0C89BE9-1990-B14A-9517-19D3967EAB47}" type="sibTrans" cxnId="{DCF19AB8-B46C-E34A-BE53-0719A98B3449}">
      <dgm:prSet/>
      <dgm:spPr>
        <a:solidFill>
          <a:schemeClr val="accent3">
            <a:lumMod val="60000"/>
            <a:lumOff val="40000"/>
          </a:schemeClr>
        </a:solidFill>
      </dgm:spPr>
      <dgm:t>
        <a:bodyPr/>
        <a:lstStyle/>
        <a:p>
          <a:endParaRPr lang="en-GB"/>
        </a:p>
      </dgm:t>
    </dgm:pt>
    <dgm:pt modelId="{10FF75F8-96A0-134E-8403-B3FFFFD6ADB1}">
      <dgm:prSet phldrT="[Text]"/>
      <dgm:spPr>
        <a:solidFill>
          <a:schemeClr val="tx1">
            <a:lumMod val="50000"/>
            <a:lumOff val="50000"/>
          </a:schemeClr>
        </a:solidFill>
      </dgm:spPr>
      <dgm:t>
        <a:bodyPr/>
        <a:lstStyle/>
        <a:p>
          <a:r>
            <a:rPr lang="en-GB" b="1">
              <a:solidFill>
                <a:schemeClr val="bg1"/>
              </a:solidFill>
            </a:rPr>
            <a:t>50세 이상</a:t>
          </a:r>
        </a:p>
      </dgm:t>
    </dgm:pt>
    <dgm:pt modelId="{28347FA2-81A4-2642-9262-171A480CD69F}" type="parTrans" cxnId="{D66CCE52-EFEE-424E-86C2-E5BE6C36B89C}">
      <dgm:prSet/>
      <dgm:spPr/>
      <dgm:t>
        <a:bodyPr/>
        <a:lstStyle/>
        <a:p>
          <a:endParaRPr lang="en-GB"/>
        </a:p>
      </dgm:t>
    </dgm:pt>
    <dgm:pt modelId="{DC7A7826-397F-4A4E-888E-28AC2DF6D486}" type="sibTrans" cxnId="{D66CCE52-EFEE-424E-86C2-E5BE6C36B89C}">
      <dgm:prSet/>
      <dgm:spPr>
        <a:solidFill>
          <a:schemeClr val="accent3">
            <a:lumMod val="60000"/>
            <a:lumOff val="40000"/>
          </a:schemeClr>
        </a:solidFill>
      </dgm:spPr>
      <dgm:t>
        <a:bodyPr/>
        <a:lstStyle/>
        <a:p>
          <a:endParaRPr lang="en-GB"/>
        </a:p>
      </dgm:t>
    </dgm:pt>
    <dgm:pt modelId="{3E052009-90D0-D440-958E-12813C3B84FD}">
      <dgm:prSet phldrT="[Text]" custT="1"/>
      <dgm:spPr>
        <a:solidFill>
          <a:srgbClr val="6BBBAD"/>
        </a:solidFill>
      </dgm:spPr>
      <dgm:t>
        <a:bodyPr/>
        <a:lstStyle/>
        <a:p>
          <a:r>
            <a:rPr lang="en-GB" sz="3500" b="1" dirty="0" err="1"/>
            <a:t>골다공</a:t>
          </a:r>
          <a:r>
            <a:rPr lang="ko-KR" altLang="en-US" sz="3500" b="1"/>
            <a:t>증</a:t>
          </a:r>
          <a:endParaRPr lang="en-GB" sz="3500" b="1" dirty="0"/>
        </a:p>
      </dgm:t>
    </dgm:pt>
    <dgm:pt modelId="{8491F777-AC94-F14A-BA72-C654B059FDEB}" type="parTrans" cxnId="{8CAF77B1-7897-6646-AFF8-3AD68875BDF3}">
      <dgm:prSet/>
      <dgm:spPr/>
      <dgm:t>
        <a:bodyPr/>
        <a:lstStyle/>
        <a:p>
          <a:endParaRPr lang="en-GB"/>
        </a:p>
      </dgm:t>
    </dgm:pt>
    <dgm:pt modelId="{98647714-15AF-A841-BE98-A4F180EECF15}" type="sibTrans" cxnId="{8CAF77B1-7897-6646-AFF8-3AD68875BDF3}">
      <dgm:prSet/>
      <dgm:spPr/>
      <dgm:t>
        <a:bodyPr/>
        <a:lstStyle/>
        <a:p>
          <a:endParaRPr lang="en-GB"/>
        </a:p>
      </dgm:t>
    </dgm:pt>
    <dgm:pt modelId="{ACD4C7A4-B302-8B45-AAF3-946883C7DFC8}" type="pres">
      <dgm:prSet presAssocID="{0B3AA58A-FBA8-F945-A342-AA37A77520A5}" presName="Name0" presStyleCnt="0">
        <dgm:presLayoutVars>
          <dgm:dir/>
          <dgm:resizeHandles val="exact"/>
        </dgm:presLayoutVars>
      </dgm:prSet>
      <dgm:spPr/>
    </dgm:pt>
    <dgm:pt modelId="{353E7A01-F915-EA47-861F-BD8F14E93CAE}" type="pres">
      <dgm:prSet presAssocID="{0B3AA58A-FBA8-F945-A342-AA37A77520A5}" presName="vNodes" presStyleCnt="0"/>
      <dgm:spPr/>
    </dgm:pt>
    <dgm:pt modelId="{0A82B316-A309-DD46-9A19-C1313A20417D}" type="pres">
      <dgm:prSet presAssocID="{D7142498-29A7-4042-985D-B8B85937BF52}" presName="node" presStyleLbl="node1" presStyleIdx="0" presStyleCnt="3">
        <dgm:presLayoutVars>
          <dgm:bulletEnabled val="1"/>
        </dgm:presLayoutVars>
      </dgm:prSet>
      <dgm:spPr/>
    </dgm:pt>
    <dgm:pt modelId="{5FFD0696-F096-6445-A38A-43019FE1A8B9}" type="pres">
      <dgm:prSet presAssocID="{F0C89BE9-1990-B14A-9517-19D3967EAB47}" presName="spacerT" presStyleCnt="0"/>
      <dgm:spPr/>
    </dgm:pt>
    <dgm:pt modelId="{2C43C181-80E6-5448-B077-210B88BF4997}" type="pres">
      <dgm:prSet presAssocID="{F0C89BE9-1990-B14A-9517-19D3967EAB47}" presName="sibTrans" presStyleLbl="sibTrans2D1" presStyleIdx="0" presStyleCnt="2"/>
      <dgm:spPr/>
    </dgm:pt>
    <dgm:pt modelId="{6B68B9FF-352F-864C-8BEB-66B0536AACAC}" type="pres">
      <dgm:prSet presAssocID="{F0C89BE9-1990-B14A-9517-19D3967EAB47}" presName="spacerB" presStyleCnt="0"/>
      <dgm:spPr/>
    </dgm:pt>
    <dgm:pt modelId="{669BF324-6A05-F148-AF07-334CD50637C5}" type="pres">
      <dgm:prSet presAssocID="{10FF75F8-96A0-134E-8403-B3FFFFD6ADB1}" presName="node" presStyleLbl="node1" presStyleIdx="1" presStyleCnt="3">
        <dgm:presLayoutVars>
          <dgm:bulletEnabled val="1"/>
        </dgm:presLayoutVars>
      </dgm:prSet>
      <dgm:spPr/>
    </dgm:pt>
    <dgm:pt modelId="{3F5AEC40-B02C-AA42-A94D-750063499DBA}" type="pres">
      <dgm:prSet presAssocID="{0B3AA58A-FBA8-F945-A342-AA37A77520A5}" presName="sibTransLast" presStyleLbl="sibTrans2D1" presStyleIdx="1" presStyleCnt="2"/>
      <dgm:spPr/>
    </dgm:pt>
    <dgm:pt modelId="{3AD7D382-080E-B04D-8F8C-995CE42061BE}" type="pres">
      <dgm:prSet presAssocID="{0B3AA58A-FBA8-F945-A342-AA37A77520A5}" presName="connectorText" presStyleLbl="sibTrans2D1" presStyleIdx="1" presStyleCnt="2"/>
      <dgm:spPr/>
    </dgm:pt>
    <dgm:pt modelId="{609D16C2-8634-0549-86C4-7AF88C79260C}" type="pres">
      <dgm:prSet presAssocID="{0B3AA58A-FBA8-F945-A342-AA37A77520A5}" presName="lastNode" presStyleLbl="node1" presStyleIdx="2" presStyleCnt="3">
        <dgm:presLayoutVars>
          <dgm:bulletEnabled val="1"/>
        </dgm:presLayoutVars>
      </dgm:prSet>
      <dgm:spPr/>
    </dgm:pt>
  </dgm:ptLst>
  <dgm:cxnLst>
    <dgm:cxn modelId="{652C8309-7392-CD4D-899F-ECF3CB835F23}" type="presOf" srcId="{F0C89BE9-1990-B14A-9517-19D3967EAB47}" destId="{2C43C181-80E6-5448-B077-210B88BF4997}" srcOrd="0" destOrd="0" presId="urn:microsoft.com/office/officeart/2005/8/layout/equation2"/>
    <dgm:cxn modelId="{98329F15-1F8D-924E-8A8D-2EC45576D305}" type="presOf" srcId="{D7142498-29A7-4042-985D-B8B85937BF52}" destId="{0A82B316-A309-DD46-9A19-C1313A20417D}" srcOrd="0" destOrd="0" presId="urn:microsoft.com/office/officeart/2005/8/layout/equation2"/>
    <dgm:cxn modelId="{B3FF613D-A6B5-A040-B62B-85888F92904B}" type="presOf" srcId="{DC7A7826-397F-4A4E-888E-28AC2DF6D486}" destId="{3F5AEC40-B02C-AA42-A94D-750063499DBA}" srcOrd="0" destOrd="0" presId="urn:microsoft.com/office/officeart/2005/8/layout/equation2"/>
    <dgm:cxn modelId="{BE9F116C-16F2-EB4D-AA54-5D7FE4C4F2DE}" type="presOf" srcId="{DC7A7826-397F-4A4E-888E-28AC2DF6D486}" destId="{3AD7D382-080E-B04D-8F8C-995CE42061BE}" srcOrd="1" destOrd="0" presId="urn:microsoft.com/office/officeart/2005/8/layout/equation2"/>
    <dgm:cxn modelId="{D66CCE52-EFEE-424E-86C2-E5BE6C36B89C}" srcId="{0B3AA58A-FBA8-F945-A342-AA37A77520A5}" destId="{10FF75F8-96A0-134E-8403-B3FFFFD6ADB1}" srcOrd="1" destOrd="0" parTransId="{28347FA2-81A4-2642-9262-171A480CD69F}" sibTransId="{DC7A7826-397F-4A4E-888E-28AC2DF6D486}"/>
    <dgm:cxn modelId="{EA582E53-FFED-6A43-B4BC-D39CEA999982}" type="presOf" srcId="{10FF75F8-96A0-134E-8403-B3FFFFD6ADB1}" destId="{669BF324-6A05-F148-AF07-334CD50637C5}" srcOrd="0" destOrd="0" presId="urn:microsoft.com/office/officeart/2005/8/layout/equation2"/>
    <dgm:cxn modelId="{BFF9107D-D7FF-274E-9456-6AF8224EB46D}" type="presOf" srcId="{3E052009-90D0-D440-958E-12813C3B84FD}" destId="{609D16C2-8634-0549-86C4-7AF88C79260C}" srcOrd="0" destOrd="0" presId="urn:microsoft.com/office/officeart/2005/8/layout/equation2"/>
    <dgm:cxn modelId="{8CAF77B1-7897-6646-AFF8-3AD68875BDF3}" srcId="{0B3AA58A-FBA8-F945-A342-AA37A77520A5}" destId="{3E052009-90D0-D440-958E-12813C3B84FD}" srcOrd="2" destOrd="0" parTransId="{8491F777-AC94-F14A-BA72-C654B059FDEB}" sibTransId="{98647714-15AF-A841-BE98-A4F180EECF15}"/>
    <dgm:cxn modelId="{DCF19AB8-B46C-E34A-BE53-0719A98B3449}" srcId="{0B3AA58A-FBA8-F945-A342-AA37A77520A5}" destId="{D7142498-29A7-4042-985D-B8B85937BF52}" srcOrd="0" destOrd="0" parTransId="{B7389350-0E6E-AB41-9381-2BDCFF2370A4}" sibTransId="{F0C89BE9-1990-B14A-9517-19D3967EAB47}"/>
    <dgm:cxn modelId="{2B8461EE-4171-8648-930F-9DE2282000D0}" type="presOf" srcId="{0B3AA58A-FBA8-F945-A342-AA37A77520A5}" destId="{ACD4C7A4-B302-8B45-AAF3-946883C7DFC8}" srcOrd="0" destOrd="0" presId="urn:microsoft.com/office/officeart/2005/8/layout/equation2"/>
    <dgm:cxn modelId="{27A4B21C-926B-9D4B-8659-1BA7690BCDA8}" type="presParOf" srcId="{ACD4C7A4-B302-8B45-AAF3-946883C7DFC8}" destId="{353E7A01-F915-EA47-861F-BD8F14E93CAE}" srcOrd="0" destOrd="0" presId="urn:microsoft.com/office/officeart/2005/8/layout/equation2"/>
    <dgm:cxn modelId="{B720AB7F-39D5-B647-96FD-255DA85EF46F}" type="presParOf" srcId="{353E7A01-F915-EA47-861F-BD8F14E93CAE}" destId="{0A82B316-A309-DD46-9A19-C1313A20417D}" srcOrd="0" destOrd="0" presId="urn:microsoft.com/office/officeart/2005/8/layout/equation2"/>
    <dgm:cxn modelId="{63DBC3FE-FB15-6240-A481-6764A24C8AC6}" type="presParOf" srcId="{353E7A01-F915-EA47-861F-BD8F14E93CAE}" destId="{5FFD0696-F096-6445-A38A-43019FE1A8B9}" srcOrd="1" destOrd="0" presId="urn:microsoft.com/office/officeart/2005/8/layout/equation2"/>
    <dgm:cxn modelId="{58C47B21-4727-7449-B193-705360D2F74B}" type="presParOf" srcId="{353E7A01-F915-EA47-861F-BD8F14E93CAE}" destId="{2C43C181-80E6-5448-B077-210B88BF4997}" srcOrd="2" destOrd="0" presId="urn:microsoft.com/office/officeart/2005/8/layout/equation2"/>
    <dgm:cxn modelId="{FE088E63-25A9-6E48-A25A-E68C983D0C5B}" type="presParOf" srcId="{353E7A01-F915-EA47-861F-BD8F14E93CAE}" destId="{6B68B9FF-352F-864C-8BEB-66B0536AACAC}" srcOrd="3" destOrd="0" presId="urn:microsoft.com/office/officeart/2005/8/layout/equation2"/>
    <dgm:cxn modelId="{DC76D1B9-26BC-8146-91B3-1C9BCA2C35E7}" type="presParOf" srcId="{353E7A01-F915-EA47-861F-BD8F14E93CAE}" destId="{669BF324-6A05-F148-AF07-334CD50637C5}" srcOrd="4" destOrd="0" presId="urn:microsoft.com/office/officeart/2005/8/layout/equation2"/>
    <dgm:cxn modelId="{F0D6C158-497A-5649-B321-F7DF61104F1B}" type="presParOf" srcId="{ACD4C7A4-B302-8B45-AAF3-946883C7DFC8}" destId="{3F5AEC40-B02C-AA42-A94D-750063499DBA}" srcOrd="1" destOrd="0" presId="urn:microsoft.com/office/officeart/2005/8/layout/equation2"/>
    <dgm:cxn modelId="{4E3781E2-2BAA-7B40-A8A9-24F0237F6550}" type="presParOf" srcId="{3F5AEC40-B02C-AA42-A94D-750063499DBA}" destId="{3AD7D382-080E-B04D-8F8C-995CE42061BE}" srcOrd="0" destOrd="0" presId="urn:microsoft.com/office/officeart/2005/8/layout/equation2"/>
    <dgm:cxn modelId="{E182B983-0B25-FE45-9781-C9F4D964DF5D}" type="presParOf" srcId="{ACD4C7A4-B302-8B45-AAF3-946883C7DFC8}" destId="{609D16C2-8634-0549-86C4-7AF88C79260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8299DA-122A-3C43-9C5A-C74BEE89600F}" type="doc">
      <dgm:prSet loTypeId="urn:microsoft.com/office/officeart/2005/8/layout/process2" loCatId="" qsTypeId="urn:microsoft.com/office/officeart/2005/8/quickstyle/simple1" qsCatId="simple" csTypeId="urn:microsoft.com/office/officeart/2005/8/colors/accent5_3" csCatId="accent5" phldr="1"/>
      <dgm:spPr/>
    </dgm:pt>
    <dgm:pt modelId="{86D516A6-47EC-B140-A02B-BFEDD0E540CE}">
      <dgm:prSet phldrT="[Text]"/>
      <dgm:spPr/>
      <dgm:t>
        <a:bodyPr/>
        <a:lstStyle/>
        <a:p>
          <a:r>
            <a:rPr lang="en-GB" b="1">
              <a:solidFill>
                <a:schemeClr val="tx1"/>
              </a:solidFill>
              <a:latin typeface="Candara" panose="020E0502030303020204" pitchFamily="34" charset="0"/>
            </a:rPr>
            <a:t>칼슘 흡수 감소</a:t>
          </a:r>
        </a:p>
      </dgm:t>
    </dgm:pt>
    <dgm:pt modelId="{3C911018-7A1C-EA47-9265-D3FA89528E81}" type="parTrans" cxnId="{11C73668-D200-EA4F-8F7F-5A1B10399D35}">
      <dgm:prSet/>
      <dgm:spPr/>
      <dgm:t>
        <a:bodyPr/>
        <a:lstStyle/>
        <a:p>
          <a:endParaRPr lang="en-GB" b="1">
            <a:latin typeface="Candara" panose="020E0502030303020204" pitchFamily="34" charset="0"/>
          </a:endParaRPr>
        </a:p>
      </dgm:t>
    </dgm:pt>
    <dgm:pt modelId="{1D07D083-3D58-2649-80CD-51F653BB7047}" type="sibTrans" cxnId="{11C73668-D200-EA4F-8F7F-5A1B10399D35}">
      <dgm:prSet/>
      <dgm:spPr/>
      <dgm:t>
        <a:bodyPr/>
        <a:lstStyle/>
        <a:p>
          <a:endParaRPr lang="en-GB" b="1">
            <a:latin typeface="Candara" panose="020E0502030303020204" pitchFamily="34" charset="0"/>
          </a:endParaRPr>
        </a:p>
      </dgm:t>
    </dgm:pt>
    <dgm:pt modelId="{D5AD3C3E-5F2F-E74E-81CC-BFB607EA16C2}">
      <dgm:prSet phldrT="[Text]"/>
      <dgm:spPr/>
      <dgm:t>
        <a:bodyPr/>
        <a:lstStyle/>
        <a:p>
          <a:r>
            <a:rPr lang="ko-KR" altLang="en-US" b="1" dirty="0" err="1">
              <a:solidFill>
                <a:schemeClr val="tx1"/>
              </a:solidFill>
              <a:latin typeface="Candara" panose="020E0502030303020204" pitchFamily="34" charset="0"/>
            </a:rPr>
            <a:t>이차성</a:t>
          </a:r>
          <a:r>
            <a:rPr lang="en-GB" b="1" dirty="0">
              <a:solidFill>
                <a:schemeClr val="tx1"/>
              </a:solidFill>
              <a:latin typeface="Candara" panose="020E0502030303020204" pitchFamily="34" charset="0"/>
            </a:rPr>
            <a:t> </a:t>
          </a:r>
          <a:r>
            <a:rPr lang="en-GB" b="1" dirty="0" err="1">
              <a:solidFill>
                <a:schemeClr val="tx1"/>
              </a:solidFill>
              <a:latin typeface="Candara" panose="020E0502030303020204" pitchFamily="34" charset="0"/>
            </a:rPr>
            <a:t>부갑상선</a:t>
          </a:r>
          <a:r>
            <a:rPr lang="en-GB" b="1" dirty="0">
              <a:solidFill>
                <a:schemeClr val="tx1"/>
              </a:solidFill>
              <a:latin typeface="Candara" panose="020E0502030303020204" pitchFamily="34" charset="0"/>
            </a:rPr>
            <a:t> </a:t>
          </a:r>
          <a:r>
            <a:rPr lang="en-GB" b="1" dirty="0" err="1">
              <a:solidFill>
                <a:schemeClr val="tx1"/>
              </a:solidFill>
              <a:latin typeface="Candara" panose="020E0502030303020204" pitchFamily="34" charset="0"/>
            </a:rPr>
            <a:t>기능</a:t>
          </a:r>
          <a:r>
            <a:rPr lang="en-GB" b="1" dirty="0">
              <a:solidFill>
                <a:schemeClr val="tx1"/>
              </a:solidFill>
              <a:latin typeface="Candara" panose="020E0502030303020204" pitchFamily="34" charset="0"/>
            </a:rPr>
            <a:t> </a:t>
          </a:r>
          <a:r>
            <a:rPr lang="en-GB" b="1" dirty="0" err="1">
              <a:solidFill>
                <a:schemeClr val="tx1"/>
              </a:solidFill>
              <a:latin typeface="Candara" panose="020E0502030303020204" pitchFamily="34" charset="0"/>
            </a:rPr>
            <a:t>항진증</a:t>
          </a:r>
          <a:endParaRPr lang="en-GB" b="1" dirty="0">
            <a:solidFill>
              <a:schemeClr val="tx1"/>
            </a:solidFill>
            <a:latin typeface="Candara" panose="020E0502030303020204" pitchFamily="34" charset="0"/>
          </a:endParaRPr>
        </a:p>
      </dgm:t>
    </dgm:pt>
    <dgm:pt modelId="{BB66045E-3DBF-9F4D-8B5F-E2DEC4765925}" type="parTrans" cxnId="{5FD053A6-4702-404F-8705-549E5E17F596}">
      <dgm:prSet/>
      <dgm:spPr/>
      <dgm:t>
        <a:bodyPr/>
        <a:lstStyle/>
        <a:p>
          <a:endParaRPr lang="en-GB" b="1">
            <a:latin typeface="Candara" panose="020E0502030303020204" pitchFamily="34" charset="0"/>
          </a:endParaRPr>
        </a:p>
      </dgm:t>
    </dgm:pt>
    <dgm:pt modelId="{853F924C-3640-2144-97F7-44EEB5ADAFA9}" type="sibTrans" cxnId="{5FD053A6-4702-404F-8705-549E5E17F596}">
      <dgm:prSet/>
      <dgm:spPr/>
      <dgm:t>
        <a:bodyPr/>
        <a:lstStyle/>
        <a:p>
          <a:endParaRPr lang="en-GB" b="1">
            <a:latin typeface="Candara" panose="020E0502030303020204" pitchFamily="34" charset="0"/>
          </a:endParaRPr>
        </a:p>
      </dgm:t>
    </dgm:pt>
    <dgm:pt modelId="{A0A88427-AD2E-4243-A87E-D0CB9564235A}">
      <dgm:prSet phldrT="[Text]"/>
      <dgm:spPr/>
      <dgm:t>
        <a:bodyPr/>
        <a:lstStyle/>
        <a:p>
          <a:r>
            <a:rPr lang="en-GB" b="1">
              <a:solidFill>
                <a:schemeClr val="tx1"/>
              </a:solidFill>
              <a:latin typeface="Candara" panose="020E0502030303020204" pitchFamily="34" charset="0"/>
            </a:rPr>
            <a:t>염증성 사이토카인의 증가(예:</a:t>
          </a:r>
          <a:r>
            <a:rPr lang="en-AU" b="1">
              <a:solidFill>
                <a:schemeClr val="tx1"/>
              </a:solidFill>
              <a:latin typeface="Candara" panose="020E0502030303020204" pitchFamily="34" charset="0"/>
              <a:ea typeface="Times New Roman" panose="02020603050405020304" pitchFamily="18" charset="0"/>
            </a:rPr>
            <a:t> TNF-α, IL-1 및 IL-6)</a:t>
          </a:r>
          <a:endParaRPr lang="en-GB" b="1">
            <a:solidFill>
              <a:schemeClr val="tx1"/>
            </a:solidFill>
            <a:latin typeface="Candara" panose="020E0502030303020204" pitchFamily="34" charset="0"/>
          </a:endParaRPr>
        </a:p>
      </dgm:t>
    </dgm:pt>
    <dgm:pt modelId="{1D766B31-F679-D94B-AB9E-1C066CCCDC9B}" type="parTrans" cxnId="{48145B67-2910-8741-90B5-13C8B8F46134}">
      <dgm:prSet/>
      <dgm:spPr/>
      <dgm:t>
        <a:bodyPr/>
        <a:lstStyle/>
        <a:p>
          <a:endParaRPr lang="en-GB" b="1">
            <a:latin typeface="Candara" panose="020E0502030303020204" pitchFamily="34" charset="0"/>
          </a:endParaRPr>
        </a:p>
      </dgm:t>
    </dgm:pt>
    <dgm:pt modelId="{BA713F60-7F4E-734A-9705-350E96D619D3}" type="sibTrans" cxnId="{48145B67-2910-8741-90B5-13C8B8F46134}">
      <dgm:prSet/>
      <dgm:spPr/>
      <dgm:t>
        <a:bodyPr/>
        <a:lstStyle/>
        <a:p>
          <a:endParaRPr lang="en-GB" b="1">
            <a:latin typeface="Candara" panose="020E0502030303020204" pitchFamily="34" charset="0"/>
          </a:endParaRPr>
        </a:p>
      </dgm:t>
    </dgm:pt>
    <dgm:pt modelId="{71C7324D-9E09-0540-BA90-359118215849}">
      <dgm:prSet/>
      <dgm:spPr/>
      <dgm:t>
        <a:bodyPr/>
        <a:lstStyle/>
        <a:p>
          <a:r>
            <a:rPr lang="en-GB" b="1">
              <a:solidFill>
                <a:schemeClr val="tx1"/>
              </a:solidFill>
              <a:latin typeface="Candara" panose="020E0502030303020204" pitchFamily="34" charset="0"/>
            </a:rPr>
            <a:t>골 재흡수 증가</a:t>
          </a:r>
        </a:p>
      </dgm:t>
    </dgm:pt>
    <dgm:pt modelId="{9BE8EBC8-2C8B-8C4F-B610-12D57C001306}" type="parTrans" cxnId="{28F4F538-0DA3-C840-AF03-6BCC90B71D90}">
      <dgm:prSet/>
      <dgm:spPr/>
      <dgm:t>
        <a:bodyPr/>
        <a:lstStyle/>
        <a:p>
          <a:endParaRPr lang="en-GB" b="1">
            <a:latin typeface="Candara" panose="020E0502030303020204" pitchFamily="34" charset="0"/>
          </a:endParaRPr>
        </a:p>
      </dgm:t>
    </dgm:pt>
    <dgm:pt modelId="{CD092B4B-85C3-5048-8152-285F87A5A1B0}" type="sibTrans" cxnId="{28F4F538-0DA3-C840-AF03-6BCC90B71D90}">
      <dgm:prSet/>
      <dgm:spPr/>
      <dgm:t>
        <a:bodyPr/>
        <a:lstStyle/>
        <a:p>
          <a:endParaRPr lang="en-GB" b="1">
            <a:latin typeface="Candara" panose="020E0502030303020204" pitchFamily="34" charset="0"/>
          </a:endParaRPr>
        </a:p>
      </dgm:t>
    </dgm:pt>
    <dgm:pt modelId="{10C838A8-D0DA-8D4E-A453-A401A29400C2}" type="pres">
      <dgm:prSet presAssocID="{488299DA-122A-3C43-9C5A-C74BEE89600F}" presName="linearFlow" presStyleCnt="0">
        <dgm:presLayoutVars>
          <dgm:resizeHandles val="exact"/>
        </dgm:presLayoutVars>
      </dgm:prSet>
      <dgm:spPr/>
    </dgm:pt>
    <dgm:pt modelId="{51ED3E3D-ED77-204C-A2DD-A8F4FD628ACC}" type="pres">
      <dgm:prSet presAssocID="{86D516A6-47EC-B140-A02B-BFEDD0E540CE}" presName="node" presStyleLbl="node1" presStyleIdx="0" presStyleCnt="4" custScaleX="238699">
        <dgm:presLayoutVars>
          <dgm:bulletEnabled val="1"/>
        </dgm:presLayoutVars>
      </dgm:prSet>
      <dgm:spPr/>
    </dgm:pt>
    <dgm:pt modelId="{610EDEEC-489C-6A4D-9383-3E00AEEF8295}" type="pres">
      <dgm:prSet presAssocID="{1D07D083-3D58-2649-80CD-51F653BB7047}" presName="sibTrans" presStyleLbl="sibTrans2D1" presStyleIdx="0" presStyleCnt="3"/>
      <dgm:spPr/>
    </dgm:pt>
    <dgm:pt modelId="{6F48846B-63FF-FB43-9589-E5E7B38AED66}" type="pres">
      <dgm:prSet presAssocID="{1D07D083-3D58-2649-80CD-51F653BB7047}" presName="connectorText" presStyleLbl="sibTrans2D1" presStyleIdx="0" presStyleCnt="3"/>
      <dgm:spPr/>
    </dgm:pt>
    <dgm:pt modelId="{DE551BBD-A010-B04E-B27E-3BE1CE0AA139}" type="pres">
      <dgm:prSet presAssocID="{D5AD3C3E-5F2F-E74E-81CC-BFB607EA16C2}" presName="node" presStyleLbl="node1" presStyleIdx="1" presStyleCnt="4" custScaleX="238699">
        <dgm:presLayoutVars>
          <dgm:bulletEnabled val="1"/>
        </dgm:presLayoutVars>
      </dgm:prSet>
      <dgm:spPr/>
    </dgm:pt>
    <dgm:pt modelId="{B883EB1E-FDC0-6042-871B-74950062AA89}" type="pres">
      <dgm:prSet presAssocID="{853F924C-3640-2144-97F7-44EEB5ADAFA9}" presName="sibTrans" presStyleLbl="sibTrans2D1" presStyleIdx="1" presStyleCnt="3"/>
      <dgm:spPr/>
    </dgm:pt>
    <dgm:pt modelId="{4B693741-8B51-9D4C-B7AF-30ACDF60E7E0}" type="pres">
      <dgm:prSet presAssocID="{853F924C-3640-2144-97F7-44EEB5ADAFA9}" presName="connectorText" presStyleLbl="sibTrans2D1" presStyleIdx="1" presStyleCnt="3"/>
      <dgm:spPr/>
    </dgm:pt>
    <dgm:pt modelId="{69650BF6-9C19-1648-B146-FE1A06591983}" type="pres">
      <dgm:prSet presAssocID="{A0A88427-AD2E-4243-A87E-D0CB9564235A}" presName="node" presStyleLbl="node1" presStyleIdx="2" presStyleCnt="4" custScaleX="238699">
        <dgm:presLayoutVars>
          <dgm:bulletEnabled val="1"/>
        </dgm:presLayoutVars>
      </dgm:prSet>
      <dgm:spPr/>
    </dgm:pt>
    <dgm:pt modelId="{865A83EC-9FB1-2345-B496-7A5458F5020E}" type="pres">
      <dgm:prSet presAssocID="{BA713F60-7F4E-734A-9705-350E96D619D3}" presName="sibTrans" presStyleLbl="sibTrans2D1" presStyleIdx="2" presStyleCnt="3"/>
      <dgm:spPr/>
    </dgm:pt>
    <dgm:pt modelId="{C987CA1A-57D8-A841-A33E-358E3959F23D}" type="pres">
      <dgm:prSet presAssocID="{BA713F60-7F4E-734A-9705-350E96D619D3}" presName="connectorText" presStyleLbl="sibTrans2D1" presStyleIdx="2" presStyleCnt="3"/>
      <dgm:spPr/>
    </dgm:pt>
    <dgm:pt modelId="{B722FAAF-7028-3B4E-81E7-98D703E24CFB}" type="pres">
      <dgm:prSet presAssocID="{71C7324D-9E09-0540-BA90-359118215849}" presName="node" presStyleLbl="node1" presStyleIdx="3" presStyleCnt="4" custScaleX="234261">
        <dgm:presLayoutVars>
          <dgm:bulletEnabled val="1"/>
        </dgm:presLayoutVars>
      </dgm:prSet>
      <dgm:spPr/>
    </dgm:pt>
  </dgm:ptLst>
  <dgm:cxnLst>
    <dgm:cxn modelId="{7E360E1E-CAC3-8A4A-BAD3-2235E4BE72F7}" type="presOf" srcId="{853F924C-3640-2144-97F7-44EEB5ADAFA9}" destId="{B883EB1E-FDC0-6042-871B-74950062AA89}" srcOrd="0" destOrd="0" presId="urn:microsoft.com/office/officeart/2005/8/layout/process2"/>
    <dgm:cxn modelId="{EB404424-E244-AD4E-ACD7-A9ED974E7F57}" type="presOf" srcId="{A0A88427-AD2E-4243-A87E-D0CB9564235A}" destId="{69650BF6-9C19-1648-B146-FE1A06591983}" srcOrd="0" destOrd="0" presId="urn:microsoft.com/office/officeart/2005/8/layout/process2"/>
    <dgm:cxn modelId="{9A832927-4790-5F44-8EFB-F2F094686B48}" type="presOf" srcId="{1D07D083-3D58-2649-80CD-51F653BB7047}" destId="{6F48846B-63FF-FB43-9589-E5E7B38AED66}" srcOrd="1" destOrd="0" presId="urn:microsoft.com/office/officeart/2005/8/layout/process2"/>
    <dgm:cxn modelId="{28F4F538-0DA3-C840-AF03-6BCC90B71D90}" srcId="{488299DA-122A-3C43-9C5A-C74BEE89600F}" destId="{71C7324D-9E09-0540-BA90-359118215849}" srcOrd="3" destOrd="0" parTransId="{9BE8EBC8-2C8B-8C4F-B610-12D57C001306}" sibTransId="{CD092B4B-85C3-5048-8152-285F87A5A1B0}"/>
    <dgm:cxn modelId="{05C50C40-F819-2144-9ED7-A868C959E0F3}" type="presOf" srcId="{BA713F60-7F4E-734A-9705-350E96D619D3}" destId="{865A83EC-9FB1-2345-B496-7A5458F5020E}" srcOrd="0" destOrd="0" presId="urn:microsoft.com/office/officeart/2005/8/layout/process2"/>
    <dgm:cxn modelId="{36AFB15C-12C6-FF4B-9BA6-0A8ABA83A62C}" type="presOf" srcId="{488299DA-122A-3C43-9C5A-C74BEE89600F}" destId="{10C838A8-D0DA-8D4E-A453-A401A29400C2}" srcOrd="0" destOrd="0" presId="urn:microsoft.com/office/officeart/2005/8/layout/process2"/>
    <dgm:cxn modelId="{48145B67-2910-8741-90B5-13C8B8F46134}" srcId="{488299DA-122A-3C43-9C5A-C74BEE89600F}" destId="{A0A88427-AD2E-4243-A87E-D0CB9564235A}" srcOrd="2" destOrd="0" parTransId="{1D766B31-F679-D94B-AB9E-1C066CCCDC9B}" sibTransId="{BA713F60-7F4E-734A-9705-350E96D619D3}"/>
    <dgm:cxn modelId="{11C73668-D200-EA4F-8F7F-5A1B10399D35}" srcId="{488299DA-122A-3C43-9C5A-C74BEE89600F}" destId="{86D516A6-47EC-B140-A02B-BFEDD0E540CE}" srcOrd="0" destOrd="0" parTransId="{3C911018-7A1C-EA47-9265-D3FA89528E81}" sibTransId="{1D07D083-3D58-2649-80CD-51F653BB7047}"/>
    <dgm:cxn modelId="{CECE4A54-C274-7644-8B33-23740420E210}" type="presOf" srcId="{D5AD3C3E-5F2F-E74E-81CC-BFB607EA16C2}" destId="{DE551BBD-A010-B04E-B27E-3BE1CE0AA139}" srcOrd="0" destOrd="0" presId="urn:microsoft.com/office/officeart/2005/8/layout/process2"/>
    <dgm:cxn modelId="{BBEB7455-2B85-A948-8351-F3832E8A0E18}" type="presOf" srcId="{853F924C-3640-2144-97F7-44EEB5ADAFA9}" destId="{4B693741-8B51-9D4C-B7AF-30ACDF60E7E0}" srcOrd="1" destOrd="0" presId="urn:microsoft.com/office/officeart/2005/8/layout/process2"/>
    <dgm:cxn modelId="{8EFF1883-DD8F-5A46-8D21-A9308C5419CE}" type="presOf" srcId="{1D07D083-3D58-2649-80CD-51F653BB7047}" destId="{610EDEEC-489C-6A4D-9383-3E00AEEF8295}" srcOrd="0" destOrd="0" presId="urn:microsoft.com/office/officeart/2005/8/layout/process2"/>
    <dgm:cxn modelId="{5FD053A6-4702-404F-8705-549E5E17F596}" srcId="{488299DA-122A-3C43-9C5A-C74BEE89600F}" destId="{D5AD3C3E-5F2F-E74E-81CC-BFB607EA16C2}" srcOrd="1" destOrd="0" parTransId="{BB66045E-3DBF-9F4D-8B5F-E2DEC4765925}" sibTransId="{853F924C-3640-2144-97F7-44EEB5ADAFA9}"/>
    <dgm:cxn modelId="{7CAADDA7-8C37-F945-B7F9-AF3FC6B71AF4}" type="presOf" srcId="{86D516A6-47EC-B140-A02B-BFEDD0E540CE}" destId="{51ED3E3D-ED77-204C-A2DD-A8F4FD628ACC}" srcOrd="0" destOrd="0" presId="urn:microsoft.com/office/officeart/2005/8/layout/process2"/>
    <dgm:cxn modelId="{C70D07BC-C088-A449-9E7A-5C89EB5E68B9}" type="presOf" srcId="{71C7324D-9E09-0540-BA90-359118215849}" destId="{B722FAAF-7028-3B4E-81E7-98D703E24CFB}" srcOrd="0" destOrd="0" presId="urn:microsoft.com/office/officeart/2005/8/layout/process2"/>
    <dgm:cxn modelId="{032238BF-2C06-A04E-A431-4E65741A98BC}" type="presOf" srcId="{BA713F60-7F4E-734A-9705-350E96D619D3}" destId="{C987CA1A-57D8-A841-A33E-358E3959F23D}" srcOrd="1" destOrd="0" presId="urn:microsoft.com/office/officeart/2005/8/layout/process2"/>
    <dgm:cxn modelId="{9C608349-88C6-CD41-89B0-FBA8FB5D57D4}" type="presParOf" srcId="{10C838A8-D0DA-8D4E-A453-A401A29400C2}" destId="{51ED3E3D-ED77-204C-A2DD-A8F4FD628ACC}" srcOrd="0" destOrd="0" presId="urn:microsoft.com/office/officeart/2005/8/layout/process2"/>
    <dgm:cxn modelId="{3B1860F5-0D61-DE44-9FA2-0C41F1812BC1}" type="presParOf" srcId="{10C838A8-D0DA-8D4E-A453-A401A29400C2}" destId="{610EDEEC-489C-6A4D-9383-3E00AEEF8295}" srcOrd="1" destOrd="0" presId="urn:microsoft.com/office/officeart/2005/8/layout/process2"/>
    <dgm:cxn modelId="{0D28AB3C-BB1A-114A-BADC-EBFD87C74AC2}" type="presParOf" srcId="{610EDEEC-489C-6A4D-9383-3E00AEEF8295}" destId="{6F48846B-63FF-FB43-9589-E5E7B38AED66}" srcOrd="0" destOrd="0" presId="urn:microsoft.com/office/officeart/2005/8/layout/process2"/>
    <dgm:cxn modelId="{B5126A59-EFE9-2447-A721-26DE199C6D4E}" type="presParOf" srcId="{10C838A8-D0DA-8D4E-A453-A401A29400C2}" destId="{DE551BBD-A010-B04E-B27E-3BE1CE0AA139}" srcOrd="2" destOrd="0" presId="urn:microsoft.com/office/officeart/2005/8/layout/process2"/>
    <dgm:cxn modelId="{967BA274-FAA2-C74B-928D-0C5A106F1BE7}" type="presParOf" srcId="{10C838A8-D0DA-8D4E-A453-A401A29400C2}" destId="{B883EB1E-FDC0-6042-871B-74950062AA89}" srcOrd="3" destOrd="0" presId="urn:microsoft.com/office/officeart/2005/8/layout/process2"/>
    <dgm:cxn modelId="{455AE7E4-79E5-8147-9591-2A2D6785A861}" type="presParOf" srcId="{B883EB1E-FDC0-6042-871B-74950062AA89}" destId="{4B693741-8B51-9D4C-B7AF-30ACDF60E7E0}" srcOrd="0" destOrd="0" presId="urn:microsoft.com/office/officeart/2005/8/layout/process2"/>
    <dgm:cxn modelId="{62CEBDE6-FF83-DE41-92D4-3248F7E52423}" type="presParOf" srcId="{10C838A8-D0DA-8D4E-A453-A401A29400C2}" destId="{69650BF6-9C19-1648-B146-FE1A06591983}" srcOrd="4" destOrd="0" presId="urn:microsoft.com/office/officeart/2005/8/layout/process2"/>
    <dgm:cxn modelId="{B81B0D53-2DAC-5243-96AD-F2A5094B4B27}" type="presParOf" srcId="{10C838A8-D0DA-8D4E-A453-A401A29400C2}" destId="{865A83EC-9FB1-2345-B496-7A5458F5020E}" srcOrd="5" destOrd="0" presId="urn:microsoft.com/office/officeart/2005/8/layout/process2"/>
    <dgm:cxn modelId="{033F0DB2-356F-7342-B551-AD56DEEF62C3}" type="presParOf" srcId="{865A83EC-9FB1-2345-B496-7A5458F5020E}" destId="{C987CA1A-57D8-A841-A33E-358E3959F23D}" srcOrd="0" destOrd="0" presId="urn:microsoft.com/office/officeart/2005/8/layout/process2"/>
    <dgm:cxn modelId="{158D1FDE-AD67-6C41-AC3B-CD1859EDD280}" type="presParOf" srcId="{10C838A8-D0DA-8D4E-A453-A401A29400C2}" destId="{B722FAAF-7028-3B4E-81E7-98D703E24CFB}"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3AA58A-FBA8-F945-A342-AA37A77520A5}" type="doc">
      <dgm:prSet loTypeId="urn:microsoft.com/office/officeart/2005/8/layout/equation2" loCatId="" qsTypeId="urn:microsoft.com/office/officeart/2005/8/quickstyle/simple1" qsCatId="simple" csTypeId="urn:microsoft.com/office/officeart/2005/8/colors/accent1_2" csCatId="accent1" phldr="1"/>
      <dgm:spPr/>
    </dgm:pt>
    <dgm:pt modelId="{D7142498-29A7-4042-985D-B8B85937BF52}">
      <dgm:prSet phldrT="[Text]"/>
      <dgm:spPr>
        <a:solidFill>
          <a:srgbClr val="0063A6"/>
        </a:solidFill>
      </dgm:spPr>
      <dgm:t>
        <a:bodyPr/>
        <a:lstStyle/>
        <a:p>
          <a:r>
            <a:rPr lang="en-GB" b="1">
              <a:solidFill>
                <a:schemeClr val="bg1"/>
              </a:solidFill>
              <a:latin typeface="Candara" panose="020E0502030303020204" pitchFamily="34" charset="0"/>
            </a:rPr>
            <a:t>고관절 / 척추 골절</a:t>
          </a:r>
        </a:p>
      </dgm:t>
    </dgm:pt>
    <dgm:pt modelId="{B7389350-0E6E-AB41-9381-2BDCFF2370A4}" type="parTrans" cxnId="{DCF19AB8-B46C-E34A-BE53-0719A98B3449}">
      <dgm:prSet/>
      <dgm:spPr/>
      <dgm:t>
        <a:bodyPr/>
        <a:lstStyle/>
        <a:p>
          <a:endParaRPr lang="en-GB"/>
        </a:p>
      </dgm:t>
    </dgm:pt>
    <dgm:pt modelId="{F0C89BE9-1990-B14A-9517-19D3967EAB47}" type="sibTrans" cxnId="{DCF19AB8-B46C-E34A-BE53-0719A98B3449}">
      <dgm:prSet/>
      <dgm:spPr>
        <a:solidFill>
          <a:schemeClr val="accent3">
            <a:lumMod val="60000"/>
            <a:lumOff val="40000"/>
          </a:schemeClr>
        </a:solidFill>
      </dgm:spPr>
      <dgm:t>
        <a:bodyPr/>
        <a:lstStyle/>
        <a:p>
          <a:endParaRPr lang="en-GB"/>
        </a:p>
      </dgm:t>
    </dgm:pt>
    <dgm:pt modelId="{10FF75F8-96A0-134E-8403-B3FFFFD6ADB1}">
      <dgm:prSet phldrT="[Text]"/>
      <dgm:spPr>
        <a:solidFill>
          <a:schemeClr val="tx1">
            <a:lumMod val="50000"/>
            <a:lumOff val="50000"/>
          </a:schemeClr>
        </a:solidFill>
      </dgm:spPr>
      <dgm:t>
        <a:bodyPr/>
        <a:lstStyle/>
        <a:p>
          <a:r>
            <a:rPr lang="en-GB" b="1">
              <a:solidFill>
                <a:schemeClr val="bg1"/>
              </a:solidFill>
              <a:latin typeface="Candara" panose="020E0502030303020204" pitchFamily="34" charset="0"/>
            </a:rPr>
            <a:t>50세 이상</a:t>
          </a:r>
        </a:p>
      </dgm:t>
    </dgm:pt>
    <dgm:pt modelId="{28347FA2-81A4-2642-9262-171A480CD69F}" type="parTrans" cxnId="{D66CCE52-EFEE-424E-86C2-E5BE6C36B89C}">
      <dgm:prSet/>
      <dgm:spPr/>
      <dgm:t>
        <a:bodyPr/>
        <a:lstStyle/>
        <a:p>
          <a:endParaRPr lang="en-GB"/>
        </a:p>
      </dgm:t>
    </dgm:pt>
    <dgm:pt modelId="{DC7A7826-397F-4A4E-888E-28AC2DF6D486}" type="sibTrans" cxnId="{D66CCE52-EFEE-424E-86C2-E5BE6C36B89C}">
      <dgm:prSet/>
      <dgm:spPr>
        <a:solidFill>
          <a:schemeClr val="accent3">
            <a:lumMod val="60000"/>
            <a:lumOff val="40000"/>
          </a:schemeClr>
        </a:solidFill>
      </dgm:spPr>
      <dgm:t>
        <a:bodyPr/>
        <a:lstStyle/>
        <a:p>
          <a:endParaRPr lang="en-GB"/>
        </a:p>
      </dgm:t>
    </dgm:pt>
    <dgm:pt modelId="{3E052009-90D0-D440-958E-12813C3B84FD}">
      <dgm:prSet phldrT="[Text]"/>
      <dgm:spPr>
        <a:solidFill>
          <a:srgbClr val="6BBBAD"/>
        </a:solidFill>
      </dgm:spPr>
      <dgm:t>
        <a:bodyPr/>
        <a:lstStyle/>
        <a:p>
          <a:r>
            <a:rPr lang="en-GB" b="1" dirty="0" err="1">
              <a:latin typeface="Candara" panose="020E0502030303020204" pitchFamily="34" charset="0"/>
            </a:rPr>
            <a:t>골다공증</a:t>
          </a:r>
          <a:endParaRPr lang="en-GB" b="1" dirty="0">
            <a:latin typeface="Candara" panose="020E0502030303020204" pitchFamily="34" charset="0"/>
          </a:endParaRPr>
        </a:p>
      </dgm:t>
    </dgm:pt>
    <dgm:pt modelId="{8491F777-AC94-F14A-BA72-C654B059FDEB}" type="parTrans" cxnId="{8CAF77B1-7897-6646-AFF8-3AD68875BDF3}">
      <dgm:prSet/>
      <dgm:spPr/>
      <dgm:t>
        <a:bodyPr/>
        <a:lstStyle/>
        <a:p>
          <a:endParaRPr lang="en-GB"/>
        </a:p>
      </dgm:t>
    </dgm:pt>
    <dgm:pt modelId="{98647714-15AF-A841-BE98-A4F180EECF15}" type="sibTrans" cxnId="{8CAF77B1-7897-6646-AFF8-3AD68875BDF3}">
      <dgm:prSet/>
      <dgm:spPr/>
      <dgm:t>
        <a:bodyPr/>
        <a:lstStyle/>
        <a:p>
          <a:endParaRPr lang="en-GB"/>
        </a:p>
      </dgm:t>
    </dgm:pt>
    <dgm:pt modelId="{ACD4C7A4-B302-8B45-AAF3-946883C7DFC8}" type="pres">
      <dgm:prSet presAssocID="{0B3AA58A-FBA8-F945-A342-AA37A77520A5}" presName="Name0" presStyleCnt="0">
        <dgm:presLayoutVars>
          <dgm:dir/>
          <dgm:resizeHandles val="exact"/>
        </dgm:presLayoutVars>
      </dgm:prSet>
      <dgm:spPr/>
    </dgm:pt>
    <dgm:pt modelId="{353E7A01-F915-EA47-861F-BD8F14E93CAE}" type="pres">
      <dgm:prSet presAssocID="{0B3AA58A-FBA8-F945-A342-AA37A77520A5}" presName="vNodes" presStyleCnt="0"/>
      <dgm:spPr/>
    </dgm:pt>
    <dgm:pt modelId="{0A82B316-A309-DD46-9A19-C1313A20417D}" type="pres">
      <dgm:prSet presAssocID="{D7142498-29A7-4042-985D-B8B85937BF52}" presName="node" presStyleLbl="node1" presStyleIdx="0" presStyleCnt="3">
        <dgm:presLayoutVars>
          <dgm:bulletEnabled val="1"/>
        </dgm:presLayoutVars>
      </dgm:prSet>
      <dgm:spPr/>
    </dgm:pt>
    <dgm:pt modelId="{5FFD0696-F096-6445-A38A-43019FE1A8B9}" type="pres">
      <dgm:prSet presAssocID="{F0C89BE9-1990-B14A-9517-19D3967EAB47}" presName="spacerT" presStyleCnt="0"/>
      <dgm:spPr/>
    </dgm:pt>
    <dgm:pt modelId="{2C43C181-80E6-5448-B077-210B88BF4997}" type="pres">
      <dgm:prSet presAssocID="{F0C89BE9-1990-B14A-9517-19D3967EAB47}" presName="sibTrans" presStyleLbl="sibTrans2D1" presStyleIdx="0" presStyleCnt="2"/>
      <dgm:spPr/>
    </dgm:pt>
    <dgm:pt modelId="{6B68B9FF-352F-864C-8BEB-66B0536AACAC}" type="pres">
      <dgm:prSet presAssocID="{F0C89BE9-1990-B14A-9517-19D3967EAB47}" presName="spacerB" presStyleCnt="0"/>
      <dgm:spPr/>
    </dgm:pt>
    <dgm:pt modelId="{669BF324-6A05-F148-AF07-334CD50637C5}" type="pres">
      <dgm:prSet presAssocID="{10FF75F8-96A0-134E-8403-B3FFFFD6ADB1}" presName="node" presStyleLbl="node1" presStyleIdx="1" presStyleCnt="3">
        <dgm:presLayoutVars>
          <dgm:bulletEnabled val="1"/>
        </dgm:presLayoutVars>
      </dgm:prSet>
      <dgm:spPr/>
    </dgm:pt>
    <dgm:pt modelId="{3F5AEC40-B02C-AA42-A94D-750063499DBA}" type="pres">
      <dgm:prSet presAssocID="{0B3AA58A-FBA8-F945-A342-AA37A77520A5}" presName="sibTransLast" presStyleLbl="sibTrans2D1" presStyleIdx="1" presStyleCnt="2"/>
      <dgm:spPr/>
    </dgm:pt>
    <dgm:pt modelId="{3AD7D382-080E-B04D-8F8C-995CE42061BE}" type="pres">
      <dgm:prSet presAssocID="{0B3AA58A-FBA8-F945-A342-AA37A77520A5}" presName="connectorText" presStyleLbl="sibTrans2D1" presStyleIdx="1" presStyleCnt="2"/>
      <dgm:spPr/>
    </dgm:pt>
    <dgm:pt modelId="{609D16C2-8634-0549-86C4-7AF88C79260C}" type="pres">
      <dgm:prSet presAssocID="{0B3AA58A-FBA8-F945-A342-AA37A77520A5}" presName="lastNode" presStyleLbl="node1" presStyleIdx="2" presStyleCnt="3">
        <dgm:presLayoutVars>
          <dgm:bulletEnabled val="1"/>
        </dgm:presLayoutVars>
      </dgm:prSet>
      <dgm:spPr/>
    </dgm:pt>
  </dgm:ptLst>
  <dgm:cxnLst>
    <dgm:cxn modelId="{652C8309-7392-CD4D-899F-ECF3CB835F23}" type="presOf" srcId="{F0C89BE9-1990-B14A-9517-19D3967EAB47}" destId="{2C43C181-80E6-5448-B077-210B88BF4997}" srcOrd="0" destOrd="0" presId="urn:microsoft.com/office/officeart/2005/8/layout/equation2"/>
    <dgm:cxn modelId="{98329F15-1F8D-924E-8A8D-2EC45576D305}" type="presOf" srcId="{D7142498-29A7-4042-985D-B8B85937BF52}" destId="{0A82B316-A309-DD46-9A19-C1313A20417D}" srcOrd="0" destOrd="0" presId="urn:microsoft.com/office/officeart/2005/8/layout/equation2"/>
    <dgm:cxn modelId="{B3FF613D-A6B5-A040-B62B-85888F92904B}" type="presOf" srcId="{DC7A7826-397F-4A4E-888E-28AC2DF6D486}" destId="{3F5AEC40-B02C-AA42-A94D-750063499DBA}" srcOrd="0" destOrd="0" presId="urn:microsoft.com/office/officeart/2005/8/layout/equation2"/>
    <dgm:cxn modelId="{BE9F116C-16F2-EB4D-AA54-5D7FE4C4F2DE}" type="presOf" srcId="{DC7A7826-397F-4A4E-888E-28AC2DF6D486}" destId="{3AD7D382-080E-B04D-8F8C-995CE42061BE}" srcOrd="1" destOrd="0" presId="urn:microsoft.com/office/officeart/2005/8/layout/equation2"/>
    <dgm:cxn modelId="{D66CCE52-EFEE-424E-86C2-E5BE6C36B89C}" srcId="{0B3AA58A-FBA8-F945-A342-AA37A77520A5}" destId="{10FF75F8-96A0-134E-8403-B3FFFFD6ADB1}" srcOrd="1" destOrd="0" parTransId="{28347FA2-81A4-2642-9262-171A480CD69F}" sibTransId="{DC7A7826-397F-4A4E-888E-28AC2DF6D486}"/>
    <dgm:cxn modelId="{EA582E53-FFED-6A43-B4BC-D39CEA999982}" type="presOf" srcId="{10FF75F8-96A0-134E-8403-B3FFFFD6ADB1}" destId="{669BF324-6A05-F148-AF07-334CD50637C5}" srcOrd="0" destOrd="0" presId="urn:microsoft.com/office/officeart/2005/8/layout/equation2"/>
    <dgm:cxn modelId="{BFF9107D-D7FF-274E-9456-6AF8224EB46D}" type="presOf" srcId="{3E052009-90D0-D440-958E-12813C3B84FD}" destId="{609D16C2-8634-0549-86C4-7AF88C79260C}" srcOrd="0" destOrd="0" presId="urn:microsoft.com/office/officeart/2005/8/layout/equation2"/>
    <dgm:cxn modelId="{8CAF77B1-7897-6646-AFF8-3AD68875BDF3}" srcId="{0B3AA58A-FBA8-F945-A342-AA37A77520A5}" destId="{3E052009-90D0-D440-958E-12813C3B84FD}" srcOrd="2" destOrd="0" parTransId="{8491F777-AC94-F14A-BA72-C654B059FDEB}" sibTransId="{98647714-15AF-A841-BE98-A4F180EECF15}"/>
    <dgm:cxn modelId="{DCF19AB8-B46C-E34A-BE53-0719A98B3449}" srcId="{0B3AA58A-FBA8-F945-A342-AA37A77520A5}" destId="{D7142498-29A7-4042-985D-B8B85937BF52}" srcOrd="0" destOrd="0" parTransId="{B7389350-0E6E-AB41-9381-2BDCFF2370A4}" sibTransId="{F0C89BE9-1990-B14A-9517-19D3967EAB47}"/>
    <dgm:cxn modelId="{2B8461EE-4171-8648-930F-9DE2282000D0}" type="presOf" srcId="{0B3AA58A-FBA8-F945-A342-AA37A77520A5}" destId="{ACD4C7A4-B302-8B45-AAF3-946883C7DFC8}" srcOrd="0" destOrd="0" presId="urn:microsoft.com/office/officeart/2005/8/layout/equation2"/>
    <dgm:cxn modelId="{27A4B21C-926B-9D4B-8659-1BA7690BCDA8}" type="presParOf" srcId="{ACD4C7A4-B302-8B45-AAF3-946883C7DFC8}" destId="{353E7A01-F915-EA47-861F-BD8F14E93CAE}" srcOrd="0" destOrd="0" presId="urn:microsoft.com/office/officeart/2005/8/layout/equation2"/>
    <dgm:cxn modelId="{B720AB7F-39D5-B647-96FD-255DA85EF46F}" type="presParOf" srcId="{353E7A01-F915-EA47-861F-BD8F14E93CAE}" destId="{0A82B316-A309-DD46-9A19-C1313A20417D}" srcOrd="0" destOrd="0" presId="urn:microsoft.com/office/officeart/2005/8/layout/equation2"/>
    <dgm:cxn modelId="{63DBC3FE-FB15-6240-A481-6764A24C8AC6}" type="presParOf" srcId="{353E7A01-F915-EA47-861F-BD8F14E93CAE}" destId="{5FFD0696-F096-6445-A38A-43019FE1A8B9}" srcOrd="1" destOrd="0" presId="urn:microsoft.com/office/officeart/2005/8/layout/equation2"/>
    <dgm:cxn modelId="{58C47B21-4727-7449-B193-705360D2F74B}" type="presParOf" srcId="{353E7A01-F915-EA47-861F-BD8F14E93CAE}" destId="{2C43C181-80E6-5448-B077-210B88BF4997}" srcOrd="2" destOrd="0" presId="urn:microsoft.com/office/officeart/2005/8/layout/equation2"/>
    <dgm:cxn modelId="{FE088E63-25A9-6E48-A25A-E68C983D0C5B}" type="presParOf" srcId="{353E7A01-F915-EA47-861F-BD8F14E93CAE}" destId="{6B68B9FF-352F-864C-8BEB-66B0536AACAC}" srcOrd="3" destOrd="0" presId="urn:microsoft.com/office/officeart/2005/8/layout/equation2"/>
    <dgm:cxn modelId="{DC76D1B9-26BC-8146-91B3-1C9BCA2C35E7}" type="presParOf" srcId="{353E7A01-F915-EA47-861F-BD8F14E93CAE}" destId="{669BF324-6A05-F148-AF07-334CD50637C5}" srcOrd="4" destOrd="0" presId="urn:microsoft.com/office/officeart/2005/8/layout/equation2"/>
    <dgm:cxn modelId="{F0D6C158-497A-5649-B321-F7DF61104F1B}" type="presParOf" srcId="{ACD4C7A4-B302-8B45-AAF3-946883C7DFC8}" destId="{3F5AEC40-B02C-AA42-A94D-750063499DBA}" srcOrd="1" destOrd="0" presId="urn:microsoft.com/office/officeart/2005/8/layout/equation2"/>
    <dgm:cxn modelId="{4E3781E2-2BAA-7B40-A8A9-24F0237F6550}" type="presParOf" srcId="{3F5AEC40-B02C-AA42-A94D-750063499DBA}" destId="{3AD7D382-080E-B04D-8F8C-995CE42061BE}" srcOrd="0" destOrd="0" presId="urn:microsoft.com/office/officeart/2005/8/layout/equation2"/>
    <dgm:cxn modelId="{E182B983-0B25-FE45-9781-C9F4D964DF5D}" type="presParOf" srcId="{ACD4C7A4-B302-8B45-AAF3-946883C7DFC8}" destId="{609D16C2-8634-0549-86C4-7AF88C79260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89D98A-906B-1648-9C71-04BED4B5CABD}"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US"/>
        </a:p>
      </dgm:t>
    </dgm:pt>
    <dgm:pt modelId="{04EEF758-E8E7-8940-BBC7-16DE63A3A6EB}">
      <dgm:prSet phldrT="[Text]" custT="1"/>
      <dgm:spPr>
        <a:solidFill>
          <a:srgbClr val="42AD4E"/>
        </a:solidFill>
      </dgm:spPr>
      <dgm:t>
        <a:bodyPr/>
        <a:lstStyle/>
        <a:p>
          <a:r>
            <a:rPr lang="en-US" sz="1200" b="1" kern="1200" dirty="0" err="1"/>
            <a:t>낮은</a:t>
          </a:r>
          <a:r>
            <a:rPr lang="en-US" sz="1200" b="1" kern="1200" dirty="0"/>
            <a:t>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err="1">
              <a:solidFill>
                <a:prstClr val="white"/>
              </a:solidFill>
              <a:latin typeface="Calibri" panose="020F0502020204030204"/>
              <a:ea typeface="+mn-ea"/>
              <a:cs typeface="+mn-cs"/>
            </a:rPr>
            <a:t>저위험군</a:t>
          </a:r>
          <a:r>
            <a:rPr lang="en-US" altLang="ko-KR" sz="1200" b="1" kern="1200" dirty="0">
              <a:solidFill>
                <a:prstClr val="white"/>
              </a:solidFill>
              <a:latin typeface="Calibri" panose="020F0502020204030204"/>
              <a:ea typeface="+mn-ea"/>
              <a:cs typeface="+mn-cs"/>
            </a:rPr>
            <a:t>)</a:t>
          </a:r>
          <a:endParaRPr lang="en-US" sz="1200" b="1" kern="1200" dirty="0">
            <a:solidFill>
              <a:prstClr val="white"/>
            </a:solidFill>
            <a:latin typeface="Calibri" panose="020F0502020204030204"/>
            <a:ea typeface="+mn-ea"/>
            <a:cs typeface="+mn-cs"/>
          </a:endParaRPr>
        </a:p>
      </dgm:t>
    </dgm:pt>
    <dgm:pt modelId="{323B7496-B590-B948-A343-5B977878824B}" type="parTrans" cxnId="{02DD1A58-ADCB-F044-BCCE-CE47C72230EB}">
      <dgm:prSet/>
      <dgm:spPr>
        <a:ln>
          <a:solidFill>
            <a:srgbClr val="595959"/>
          </a:solidFill>
        </a:ln>
      </dgm:spPr>
      <dgm:t>
        <a:bodyPr/>
        <a:lstStyle/>
        <a:p>
          <a:endParaRPr lang="en-US"/>
        </a:p>
      </dgm:t>
    </dgm:pt>
    <dgm:pt modelId="{1296C6D8-BE76-FC4A-AF7F-2BC9D1E0B656}" type="sibTrans" cxnId="{02DD1A58-ADCB-F044-BCCE-CE47C72230EB}">
      <dgm:prSet/>
      <dgm:spPr/>
      <dgm:t>
        <a:bodyPr/>
        <a:lstStyle/>
        <a:p>
          <a:endParaRPr lang="en-US"/>
        </a:p>
      </dgm:t>
    </dgm:pt>
    <dgm:pt modelId="{2C244D19-8FAE-4448-B3F5-6FDBF3826761}">
      <dgm:prSet phldrT="[Text]" custT="1"/>
      <dgm:spPr>
        <a:solidFill>
          <a:schemeClr val="accent2"/>
        </a:solidFill>
      </dgm:spPr>
      <dgm:t>
        <a:bodyPr/>
        <a:lstStyle/>
        <a:p>
          <a:r>
            <a:rPr lang="ko-KR" altLang="en-US" sz="1200" b="1" kern="1200" dirty="0">
              <a:solidFill>
                <a:prstClr val="white"/>
              </a:solidFill>
              <a:latin typeface="Calibri" panose="020F0502020204030204"/>
              <a:ea typeface="+mn-ea"/>
              <a:cs typeface="+mn-cs"/>
            </a:rPr>
            <a:t>높은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a:solidFill>
                <a:prstClr val="white"/>
              </a:solidFill>
              <a:latin typeface="Calibri" panose="020F0502020204030204"/>
              <a:ea typeface="맑은 고딕" panose="020B0503020000020004" pitchFamily="34" charset="-127"/>
              <a:cs typeface="+mn-cs"/>
            </a:rPr>
            <a:t>고위험군</a:t>
          </a:r>
          <a:r>
            <a:rPr lang="en-US" altLang="ko-KR" sz="1200" b="1" kern="1200" dirty="0">
              <a:solidFill>
                <a:prstClr val="white"/>
              </a:solidFill>
              <a:latin typeface="Calibri" panose="020F0502020204030204"/>
              <a:ea typeface="맑은 고딕" panose="020B0503020000020004" pitchFamily="34" charset="-127"/>
              <a:cs typeface="+mn-cs"/>
            </a:rPr>
            <a:t>)</a:t>
          </a:r>
          <a:endParaRPr lang="en-US" sz="1200" b="1" kern="1200" dirty="0">
            <a:solidFill>
              <a:prstClr val="white"/>
            </a:solidFill>
            <a:latin typeface="Calibri" panose="020F0502020204030204"/>
            <a:ea typeface="맑은 고딕" panose="020B0503020000020004" pitchFamily="34" charset="-127"/>
            <a:cs typeface="+mn-cs"/>
          </a:endParaRPr>
        </a:p>
      </dgm:t>
    </dgm:pt>
    <dgm:pt modelId="{1C61BA7C-BA89-5045-B3E2-B606E8DDAA50}" type="parTrans" cxnId="{53B95655-A725-DD4E-9A86-DD859A0E3DE3}">
      <dgm:prSet/>
      <dgm:spPr>
        <a:ln>
          <a:solidFill>
            <a:srgbClr val="595959"/>
          </a:solidFill>
        </a:ln>
      </dgm:spPr>
      <dgm:t>
        <a:bodyPr/>
        <a:lstStyle/>
        <a:p>
          <a:endParaRPr lang="en-US"/>
        </a:p>
      </dgm:t>
    </dgm:pt>
    <dgm:pt modelId="{F265D223-65A9-AE4B-8084-FF7150A5D489}" type="sibTrans" cxnId="{53B95655-A725-DD4E-9A86-DD859A0E3DE3}">
      <dgm:prSet/>
      <dgm:spPr/>
      <dgm:t>
        <a:bodyPr/>
        <a:lstStyle/>
        <a:p>
          <a:endParaRPr lang="en-US"/>
        </a:p>
      </dgm:t>
    </dgm:pt>
    <dgm:pt modelId="{8DE28CB0-451D-EB4A-9E55-9D8156139AE2}">
      <dgm:prSet phldrT="[Text]" custT="1"/>
      <dgm:spPr>
        <a:solidFill>
          <a:srgbClr val="FF0000"/>
        </a:solidFill>
      </dgm:spPr>
      <dgm:t>
        <a:bodyPr/>
        <a:lstStyle/>
        <a:p>
          <a:r>
            <a:rPr lang="en-US" sz="1000" b="1" kern="1200" dirty="0" err="1"/>
            <a:t>매우</a:t>
          </a:r>
          <a:r>
            <a:rPr lang="en-US" sz="1000" b="1" kern="1200" dirty="0"/>
            <a:t> </a:t>
          </a:r>
          <a:r>
            <a:rPr lang="en-US" sz="1000" b="1" kern="1200" dirty="0" err="1">
              <a:solidFill>
                <a:prstClr val="white"/>
              </a:solidFill>
              <a:latin typeface="Calibri" panose="020F0502020204030204"/>
              <a:ea typeface="+mn-ea"/>
              <a:cs typeface="+mn-cs"/>
            </a:rPr>
            <a:t>높은</a:t>
          </a:r>
          <a:r>
            <a:rPr lang="en-US" sz="1000" b="1" kern="1200" dirty="0">
              <a:solidFill>
                <a:prstClr val="white"/>
              </a:solidFill>
              <a:latin typeface="Calibri" panose="020F0502020204030204"/>
              <a:ea typeface="+mn-ea"/>
              <a:cs typeface="+mn-cs"/>
            </a:rPr>
            <a:t> </a:t>
          </a:r>
          <a:br>
            <a:rPr lang="en-US" sz="1000" b="1" kern="1200" dirty="0">
              <a:solidFill>
                <a:prstClr val="white"/>
              </a:solidFill>
              <a:latin typeface="Calibri" panose="020F0502020204030204"/>
              <a:ea typeface="+mn-ea"/>
              <a:cs typeface="+mn-cs"/>
            </a:rPr>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C7C63EF7-1AD6-624F-9449-0D5C784FD926}" type="parTrans" cxnId="{08DC96E1-0A59-664C-9B05-832051EB306D}">
      <dgm:prSet/>
      <dgm:spPr>
        <a:ln>
          <a:solidFill>
            <a:srgbClr val="595959"/>
          </a:solidFill>
        </a:ln>
      </dgm:spPr>
      <dgm:t>
        <a:bodyPr/>
        <a:lstStyle/>
        <a:p>
          <a:endParaRPr lang="en-US"/>
        </a:p>
      </dgm:t>
    </dgm:pt>
    <dgm:pt modelId="{A4C1FD5C-1530-1A43-BEA8-7F01BF89B661}" type="sibTrans" cxnId="{08DC96E1-0A59-664C-9B05-832051EB306D}">
      <dgm:prSet/>
      <dgm:spPr/>
      <dgm:t>
        <a:bodyPr/>
        <a:lstStyle/>
        <a:p>
          <a:endParaRPr lang="en-US"/>
        </a:p>
      </dgm:t>
    </dgm:pt>
    <dgm:pt modelId="{5EE92459-2986-E94C-82DF-9E9886FD84EC}" type="pres">
      <dgm:prSet presAssocID="{1589D98A-906B-1648-9C71-04BED4B5CABD}" presName="composite" presStyleCnt="0">
        <dgm:presLayoutVars>
          <dgm:chMax val="5"/>
          <dgm:dir/>
          <dgm:animLvl val="ctr"/>
          <dgm:resizeHandles val="exact"/>
        </dgm:presLayoutVars>
      </dgm:prSet>
      <dgm:spPr/>
    </dgm:pt>
    <dgm:pt modelId="{7DC7D03C-FDE2-7346-8F58-99295C0F02D8}" type="pres">
      <dgm:prSet presAssocID="{1589D98A-906B-1648-9C71-04BED4B5CABD}" presName="cycle" presStyleCnt="0"/>
      <dgm:spPr/>
    </dgm:pt>
    <dgm:pt modelId="{A814A120-1EE9-FC4B-A2D1-19E0E217C29C}" type="pres">
      <dgm:prSet presAssocID="{1589D98A-906B-1648-9C71-04BED4B5CABD}" presName="centerShape" presStyleCnt="0"/>
      <dgm:spPr/>
    </dgm:pt>
    <dgm:pt modelId="{DFB80E92-BE4B-E34B-8879-780F2630544B}" type="pres">
      <dgm:prSet presAssocID="{1589D98A-906B-1648-9C71-04BED4B5CABD}" presName="connSite" presStyleLbl="node1" presStyleIdx="0" presStyleCnt="4"/>
      <dgm:spPr/>
    </dgm:pt>
    <dgm:pt modelId="{B2BC2D46-E523-F04A-9561-BDA6FF98F618}" type="pres">
      <dgm:prSet presAssocID="{1589D98A-906B-1648-9C71-04BED4B5CABD}" presName="visible"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A4225FE-3ACF-4146-893E-D4B7BE0BE015}" type="pres">
      <dgm:prSet presAssocID="{323B7496-B590-B948-A343-5B977878824B}" presName="Name25" presStyleLbl="parChTrans1D1" presStyleIdx="0" presStyleCnt="3"/>
      <dgm:spPr/>
    </dgm:pt>
    <dgm:pt modelId="{EBCAF6FF-D320-2B41-A543-47AF85AD682F}" type="pres">
      <dgm:prSet presAssocID="{04EEF758-E8E7-8940-BBC7-16DE63A3A6EB}" presName="node" presStyleCnt="0"/>
      <dgm:spPr/>
    </dgm:pt>
    <dgm:pt modelId="{D4CD7627-BE9E-5F4A-9E8F-00C63479B771}" type="pres">
      <dgm:prSet presAssocID="{04EEF758-E8E7-8940-BBC7-16DE63A3A6EB}" presName="parentNode" presStyleLbl="node1" presStyleIdx="1" presStyleCnt="4">
        <dgm:presLayoutVars>
          <dgm:chMax val="1"/>
          <dgm:bulletEnabled val="1"/>
        </dgm:presLayoutVars>
      </dgm:prSet>
      <dgm:spPr/>
    </dgm:pt>
    <dgm:pt modelId="{7A1B7D8E-CEA1-D145-9C19-C17DC1209B7C}" type="pres">
      <dgm:prSet presAssocID="{04EEF758-E8E7-8940-BBC7-16DE63A3A6EB}" presName="childNode" presStyleLbl="revTx" presStyleIdx="0" presStyleCnt="0">
        <dgm:presLayoutVars>
          <dgm:bulletEnabled val="1"/>
        </dgm:presLayoutVars>
      </dgm:prSet>
      <dgm:spPr/>
    </dgm:pt>
    <dgm:pt modelId="{B7101719-FE42-4245-A892-CAC1C302BFEA}" type="pres">
      <dgm:prSet presAssocID="{1C61BA7C-BA89-5045-B3E2-B606E8DDAA50}" presName="Name25" presStyleLbl="parChTrans1D1" presStyleIdx="1" presStyleCnt="3"/>
      <dgm:spPr/>
    </dgm:pt>
    <dgm:pt modelId="{FB2FAC3F-A371-F541-B652-DF1A6CF60B69}" type="pres">
      <dgm:prSet presAssocID="{2C244D19-8FAE-4448-B3F5-6FDBF3826761}" presName="node" presStyleCnt="0"/>
      <dgm:spPr/>
    </dgm:pt>
    <dgm:pt modelId="{85D52278-86F3-E54C-8109-2018DAB13643}" type="pres">
      <dgm:prSet presAssocID="{2C244D19-8FAE-4448-B3F5-6FDBF3826761}" presName="parentNode" presStyleLbl="node1" presStyleIdx="2" presStyleCnt="4">
        <dgm:presLayoutVars>
          <dgm:chMax val="1"/>
          <dgm:bulletEnabled val="1"/>
        </dgm:presLayoutVars>
      </dgm:prSet>
      <dgm:spPr/>
    </dgm:pt>
    <dgm:pt modelId="{7E0C1F30-368D-D049-934B-633D37145EAE}" type="pres">
      <dgm:prSet presAssocID="{2C244D19-8FAE-4448-B3F5-6FDBF3826761}" presName="childNode" presStyleLbl="revTx" presStyleIdx="0" presStyleCnt="0">
        <dgm:presLayoutVars>
          <dgm:bulletEnabled val="1"/>
        </dgm:presLayoutVars>
      </dgm:prSet>
      <dgm:spPr/>
    </dgm:pt>
    <dgm:pt modelId="{9353951F-829D-8847-8F03-DCB41F4BAF72}" type="pres">
      <dgm:prSet presAssocID="{C7C63EF7-1AD6-624F-9449-0D5C784FD926}" presName="Name25" presStyleLbl="parChTrans1D1" presStyleIdx="2" presStyleCnt="3"/>
      <dgm:spPr/>
    </dgm:pt>
    <dgm:pt modelId="{EFC132D1-3888-3F42-8318-CA7D66706712}" type="pres">
      <dgm:prSet presAssocID="{8DE28CB0-451D-EB4A-9E55-9D8156139AE2}" presName="node" presStyleCnt="0"/>
      <dgm:spPr/>
    </dgm:pt>
    <dgm:pt modelId="{165CFE96-4AB2-D641-A303-28DBCF25A5EA}" type="pres">
      <dgm:prSet presAssocID="{8DE28CB0-451D-EB4A-9E55-9D8156139AE2}" presName="parentNode" presStyleLbl="node1" presStyleIdx="3" presStyleCnt="4">
        <dgm:presLayoutVars>
          <dgm:chMax val="1"/>
          <dgm:bulletEnabled val="1"/>
        </dgm:presLayoutVars>
      </dgm:prSet>
      <dgm:spPr/>
    </dgm:pt>
    <dgm:pt modelId="{F73D0D20-24FA-3D4E-83CA-8E6719FDC579}" type="pres">
      <dgm:prSet presAssocID="{8DE28CB0-451D-EB4A-9E55-9D8156139AE2}" presName="childNode" presStyleLbl="revTx" presStyleIdx="0" presStyleCnt="0">
        <dgm:presLayoutVars>
          <dgm:bulletEnabled val="1"/>
        </dgm:presLayoutVars>
      </dgm:prSet>
      <dgm:spPr/>
    </dgm:pt>
  </dgm:ptLst>
  <dgm:cxnLst>
    <dgm:cxn modelId="{81D21D29-B4D9-0548-B7CF-62F8D0AEF4D9}" type="presOf" srcId="{8DE28CB0-451D-EB4A-9E55-9D8156139AE2}" destId="{165CFE96-4AB2-D641-A303-28DBCF25A5EA}" srcOrd="0" destOrd="0" presId="urn:microsoft.com/office/officeart/2005/8/layout/radial2"/>
    <dgm:cxn modelId="{98558E3F-CEB0-2048-80C6-D4F8DF27E022}" type="presOf" srcId="{1589D98A-906B-1648-9C71-04BED4B5CABD}" destId="{5EE92459-2986-E94C-82DF-9E9886FD84EC}" srcOrd="0" destOrd="0" presId="urn:microsoft.com/office/officeart/2005/8/layout/radial2"/>
    <dgm:cxn modelId="{FE99185E-1A01-5248-BCF0-451A18E48027}" type="presOf" srcId="{04EEF758-E8E7-8940-BBC7-16DE63A3A6EB}" destId="{D4CD7627-BE9E-5F4A-9E8F-00C63479B771}" srcOrd="0" destOrd="0" presId="urn:microsoft.com/office/officeart/2005/8/layout/radial2"/>
    <dgm:cxn modelId="{53B95655-A725-DD4E-9A86-DD859A0E3DE3}" srcId="{1589D98A-906B-1648-9C71-04BED4B5CABD}" destId="{2C244D19-8FAE-4448-B3F5-6FDBF3826761}" srcOrd="1" destOrd="0" parTransId="{1C61BA7C-BA89-5045-B3E2-B606E8DDAA50}" sibTransId="{F265D223-65A9-AE4B-8084-FF7150A5D489}"/>
    <dgm:cxn modelId="{02DD1A58-ADCB-F044-BCCE-CE47C72230EB}" srcId="{1589D98A-906B-1648-9C71-04BED4B5CABD}" destId="{04EEF758-E8E7-8940-BBC7-16DE63A3A6EB}" srcOrd="0" destOrd="0" parTransId="{323B7496-B590-B948-A343-5B977878824B}" sibTransId="{1296C6D8-BE76-FC4A-AF7F-2BC9D1E0B656}"/>
    <dgm:cxn modelId="{47E1F0AF-6AEA-E04A-9598-96B588B13F75}" type="presOf" srcId="{2C244D19-8FAE-4448-B3F5-6FDBF3826761}" destId="{85D52278-86F3-E54C-8109-2018DAB13643}" srcOrd="0" destOrd="0" presId="urn:microsoft.com/office/officeart/2005/8/layout/radial2"/>
    <dgm:cxn modelId="{77C481C9-86F0-1F4F-BC72-4D691534EE59}" type="presOf" srcId="{323B7496-B590-B948-A343-5B977878824B}" destId="{3A4225FE-3ACF-4146-893E-D4B7BE0BE015}" srcOrd="0" destOrd="0" presId="urn:microsoft.com/office/officeart/2005/8/layout/radial2"/>
    <dgm:cxn modelId="{FF4353DF-7545-8440-AFFD-F43F8A49427D}" type="presOf" srcId="{C7C63EF7-1AD6-624F-9449-0D5C784FD926}" destId="{9353951F-829D-8847-8F03-DCB41F4BAF72}" srcOrd="0" destOrd="0" presId="urn:microsoft.com/office/officeart/2005/8/layout/radial2"/>
    <dgm:cxn modelId="{08DC96E1-0A59-664C-9B05-832051EB306D}" srcId="{1589D98A-906B-1648-9C71-04BED4B5CABD}" destId="{8DE28CB0-451D-EB4A-9E55-9D8156139AE2}" srcOrd="2" destOrd="0" parTransId="{C7C63EF7-1AD6-624F-9449-0D5C784FD926}" sibTransId="{A4C1FD5C-1530-1A43-BEA8-7F01BF89B661}"/>
    <dgm:cxn modelId="{1ACBB6EE-D9DE-7B40-9118-5B907131B75F}" type="presOf" srcId="{1C61BA7C-BA89-5045-B3E2-B606E8DDAA50}" destId="{B7101719-FE42-4245-A892-CAC1C302BFEA}" srcOrd="0" destOrd="0" presId="urn:microsoft.com/office/officeart/2005/8/layout/radial2"/>
    <dgm:cxn modelId="{0CC1B4D8-B4FD-1347-BD8D-A12EA35CB03F}" type="presParOf" srcId="{5EE92459-2986-E94C-82DF-9E9886FD84EC}" destId="{7DC7D03C-FDE2-7346-8F58-99295C0F02D8}" srcOrd="0" destOrd="0" presId="urn:microsoft.com/office/officeart/2005/8/layout/radial2"/>
    <dgm:cxn modelId="{26ACEAD5-337E-2F4F-B494-D337ACCC30B0}" type="presParOf" srcId="{7DC7D03C-FDE2-7346-8F58-99295C0F02D8}" destId="{A814A120-1EE9-FC4B-A2D1-19E0E217C29C}" srcOrd="0" destOrd="0" presId="urn:microsoft.com/office/officeart/2005/8/layout/radial2"/>
    <dgm:cxn modelId="{7AE8236B-7FEF-084D-BE51-4E0E82358F25}" type="presParOf" srcId="{A814A120-1EE9-FC4B-A2D1-19E0E217C29C}" destId="{DFB80E92-BE4B-E34B-8879-780F2630544B}" srcOrd="0" destOrd="0" presId="urn:microsoft.com/office/officeart/2005/8/layout/radial2"/>
    <dgm:cxn modelId="{44451BED-DF8E-4B40-B252-F098C0F2A007}" type="presParOf" srcId="{A814A120-1EE9-FC4B-A2D1-19E0E217C29C}" destId="{B2BC2D46-E523-F04A-9561-BDA6FF98F618}" srcOrd="1" destOrd="0" presId="urn:microsoft.com/office/officeart/2005/8/layout/radial2"/>
    <dgm:cxn modelId="{FCDD9D81-065F-A449-8D10-F923FEF472E5}" type="presParOf" srcId="{7DC7D03C-FDE2-7346-8F58-99295C0F02D8}" destId="{3A4225FE-3ACF-4146-893E-D4B7BE0BE015}" srcOrd="1" destOrd="0" presId="urn:microsoft.com/office/officeart/2005/8/layout/radial2"/>
    <dgm:cxn modelId="{E357379D-6E49-734E-9C81-34251F8C34FD}" type="presParOf" srcId="{7DC7D03C-FDE2-7346-8F58-99295C0F02D8}" destId="{EBCAF6FF-D320-2B41-A543-47AF85AD682F}" srcOrd="2" destOrd="0" presId="urn:microsoft.com/office/officeart/2005/8/layout/radial2"/>
    <dgm:cxn modelId="{3322851F-60B4-3740-84D5-F459F3455518}" type="presParOf" srcId="{EBCAF6FF-D320-2B41-A543-47AF85AD682F}" destId="{D4CD7627-BE9E-5F4A-9E8F-00C63479B771}" srcOrd="0" destOrd="0" presId="urn:microsoft.com/office/officeart/2005/8/layout/radial2"/>
    <dgm:cxn modelId="{24C2B4C0-490D-2245-8102-02C9AE93F15E}" type="presParOf" srcId="{EBCAF6FF-D320-2B41-A543-47AF85AD682F}" destId="{7A1B7D8E-CEA1-D145-9C19-C17DC1209B7C}" srcOrd="1" destOrd="0" presId="urn:microsoft.com/office/officeart/2005/8/layout/radial2"/>
    <dgm:cxn modelId="{7C628E92-5C46-604D-A6C5-6FC36C464E6E}" type="presParOf" srcId="{7DC7D03C-FDE2-7346-8F58-99295C0F02D8}" destId="{B7101719-FE42-4245-A892-CAC1C302BFEA}" srcOrd="3" destOrd="0" presId="urn:microsoft.com/office/officeart/2005/8/layout/radial2"/>
    <dgm:cxn modelId="{99863583-F8CA-1D40-B454-E57E85E4BDEE}" type="presParOf" srcId="{7DC7D03C-FDE2-7346-8F58-99295C0F02D8}" destId="{FB2FAC3F-A371-F541-B652-DF1A6CF60B69}" srcOrd="4" destOrd="0" presId="urn:microsoft.com/office/officeart/2005/8/layout/radial2"/>
    <dgm:cxn modelId="{0CD2A7CF-60DA-5249-8203-AF0B603BA2B7}" type="presParOf" srcId="{FB2FAC3F-A371-F541-B652-DF1A6CF60B69}" destId="{85D52278-86F3-E54C-8109-2018DAB13643}" srcOrd="0" destOrd="0" presId="urn:microsoft.com/office/officeart/2005/8/layout/radial2"/>
    <dgm:cxn modelId="{2D12EEC6-8D0A-8946-9902-A631C80972FB}" type="presParOf" srcId="{FB2FAC3F-A371-F541-B652-DF1A6CF60B69}" destId="{7E0C1F30-368D-D049-934B-633D37145EAE}" srcOrd="1" destOrd="0" presId="urn:microsoft.com/office/officeart/2005/8/layout/radial2"/>
    <dgm:cxn modelId="{96C0B8C0-B6D9-184C-B51F-CC3DA03A3DC2}" type="presParOf" srcId="{7DC7D03C-FDE2-7346-8F58-99295C0F02D8}" destId="{9353951F-829D-8847-8F03-DCB41F4BAF72}" srcOrd="5" destOrd="0" presId="urn:microsoft.com/office/officeart/2005/8/layout/radial2"/>
    <dgm:cxn modelId="{E4E563DD-0FB9-0747-A5F4-46A0F7E33C3C}" type="presParOf" srcId="{7DC7D03C-FDE2-7346-8F58-99295C0F02D8}" destId="{EFC132D1-3888-3F42-8318-CA7D66706712}" srcOrd="6" destOrd="0" presId="urn:microsoft.com/office/officeart/2005/8/layout/radial2"/>
    <dgm:cxn modelId="{D46AD21B-52E7-944A-B899-B01C1455E332}" type="presParOf" srcId="{EFC132D1-3888-3F42-8318-CA7D66706712}" destId="{165CFE96-4AB2-D641-A303-28DBCF25A5EA}" srcOrd="0" destOrd="0" presId="urn:microsoft.com/office/officeart/2005/8/layout/radial2"/>
    <dgm:cxn modelId="{42C6EAFC-F7C8-F041-917B-D588FFE660E2}" type="presParOf" srcId="{EFC132D1-3888-3F42-8318-CA7D66706712}" destId="{F73D0D20-24FA-3D4E-83CA-8E6719FDC57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89D98A-906B-1648-9C71-04BED4B5CABD}"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US"/>
        </a:p>
      </dgm:t>
    </dgm:pt>
    <dgm:pt modelId="{04EEF758-E8E7-8940-BBC7-16DE63A3A6EB}">
      <dgm:prSet phldrT="[Text]" custT="1"/>
      <dgm:spPr>
        <a:solidFill>
          <a:srgbClr val="42AD4E"/>
        </a:solidFill>
      </dgm:spPr>
      <dgm:t>
        <a:bodyPr/>
        <a:lstStyle/>
        <a:p>
          <a:r>
            <a:rPr lang="en-US" sz="1000" b="1" kern="1200" dirty="0" err="1"/>
            <a:t>낮</a:t>
          </a:r>
          <a:r>
            <a:rPr lang="en-US" sz="1000" b="1" kern="1200" dirty="0" err="1">
              <a:solidFill>
                <a:prstClr val="white"/>
              </a:solidFill>
              <a:latin typeface="Calibri" panose="020F0502020204030204"/>
              <a:ea typeface="+mn-ea"/>
              <a:cs typeface="+mn-cs"/>
            </a:rPr>
            <a:t>은</a:t>
          </a:r>
          <a:r>
            <a:rPr lang="en-US" sz="1000" b="1" kern="1200" dirty="0"/>
            <a:t>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저위험군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323B7496-B590-B948-A343-5B977878824B}" type="parTrans" cxnId="{02DD1A58-ADCB-F044-BCCE-CE47C72230EB}">
      <dgm:prSet/>
      <dgm:spPr>
        <a:ln>
          <a:solidFill>
            <a:srgbClr val="595959"/>
          </a:solidFill>
        </a:ln>
      </dgm:spPr>
      <dgm:t>
        <a:bodyPr/>
        <a:lstStyle/>
        <a:p>
          <a:endParaRPr lang="en-US"/>
        </a:p>
      </dgm:t>
    </dgm:pt>
    <dgm:pt modelId="{1296C6D8-BE76-FC4A-AF7F-2BC9D1E0B656}" type="sibTrans" cxnId="{02DD1A58-ADCB-F044-BCCE-CE47C72230EB}">
      <dgm:prSet/>
      <dgm:spPr/>
      <dgm:t>
        <a:bodyPr/>
        <a:lstStyle/>
        <a:p>
          <a:endParaRPr lang="en-US"/>
        </a:p>
      </dgm:t>
    </dgm:pt>
    <dgm:pt modelId="{2C244D19-8FAE-4448-B3F5-6FDBF3826761}">
      <dgm:prSet phldrT="[Text]" custT="1"/>
      <dgm:spPr>
        <a:solidFill>
          <a:schemeClr val="accent2"/>
        </a:solidFill>
      </dgm:spPr>
      <dgm:t>
        <a:bodyPr/>
        <a:lstStyle/>
        <a:p>
          <a:r>
            <a:rPr lang="ko-KR" altLang="en-US" sz="1000" b="1" kern="1200" dirty="0">
              <a:solidFill>
                <a:prstClr val="white"/>
              </a:solidFill>
              <a:latin typeface="Calibri" panose="020F0502020204030204"/>
              <a:ea typeface="+mn-ea"/>
              <a:cs typeface="+mn-cs"/>
            </a:rPr>
            <a:t>높은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a:solidFill>
                <a:prstClr val="white"/>
              </a:solidFill>
              <a:latin typeface="Calibri" panose="020F0502020204030204"/>
              <a:ea typeface="+mn-ea"/>
              <a:cs typeface="+mn-cs"/>
            </a:rPr>
            <a:t>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1C61BA7C-BA89-5045-B3E2-B606E8DDAA50}" type="parTrans" cxnId="{53B95655-A725-DD4E-9A86-DD859A0E3DE3}">
      <dgm:prSet/>
      <dgm:spPr>
        <a:ln>
          <a:solidFill>
            <a:srgbClr val="595959"/>
          </a:solidFill>
        </a:ln>
      </dgm:spPr>
      <dgm:t>
        <a:bodyPr/>
        <a:lstStyle/>
        <a:p>
          <a:endParaRPr lang="en-US"/>
        </a:p>
      </dgm:t>
    </dgm:pt>
    <dgm:pt modelId="{F265D223-65A9-AE4B-8084-FF7150A5D489}" type="sibTrans" cxnId="{53B95655-A725-DD4E-9A86-DD859A0E3DE3}">
      <dgm:prSet/>
      <dgm:spPr/>
      <dgm:t>
        <a:bodyPr/>
        <a:lstStyle/>
        <a:p>
          <a:endParaRPr lang="en-US"/>
        </a:p>
      </dgm:t>
    </dgm:pt>
    <dgm:pt modelId="{8DE28CB0-451D-EB4A-9E55-9D8156139AE2}">
      <dgm:prSet phldrT="[Text]" custT="1"/>
      <dgm:spPr>
        <a:solidFill>
          <a:srgbClr val="FF0000"/>
        </a:solidFill>
      </dgm:spPr>
      <dgm:t>
        <a:bodyPr/>
        <a:lstStyle/>
        <a:p>
          <a:r>
            <a:rPr lang="en-US" sz="1000" b="1" kern="1200" dirty="0" err="1">
              <a:solidFill>
                <a:prstClr val="white"/>
              </a:solidFill>
              <a:latin typeface="Calibri" panose="020F0502020204030204"/>
              <a:ea typeface="+mn-ea"/>
              <a:cs typeface="+mn-cs"/>
            </a:rPr>
            <a:t>매우</a:t>
          </a:r>
          <a:r>
            <a:rPr lang="en-US" sz="1000" b="1" kern="1200" dirty="0">
              <a:solidFill>
                <a:prstClr val="white"/>
              </a:solidFill>
              <a:latin typeface="Calibri" panose="020F0502020204030204"/>
              <a:ea typeface="+mn-ea"/>
              <a:cs typeface="+mn-cs"/>
            </a:rPr>
            <a:t> </a:t>
          </a:r>
          <a:r>
            <a:rPr lang="en-US" sz="1000" b="1" kern="1200" dirty="0" err="1">
              <a:solidFill>
                <a:prstClr val="white"/>
              </a:solidFill>
              <a:latin typeface="Calibri" panose="020F0502020204030204"/>
              <a:ea typeface="+mn-ea"/>
              <a:cs typeface="+mn-cs"/>
            </a:rPr>
            <a:t>높은</a:t>
          </a:r>
          <a:r>
            <a:rPr lang="en-US" sz="1000" b="1" kern="1200" dirty="0">
              <a:solidFill>
                <a:prstClr val="white"/>
              </a:solidFill>
              <a:latin typeface="Calibri" panose="020F0502020204030204"/>
              <a:ea typeface="+mn-ea"/>
              <a:cs typeface="+mn-cs"/>
            </a:rPr>
            <a:t> </a:t>
          </a:r>
          <a:br>
            <a:rPr lang="en-US" sz="1000" b="1" kern="1200" dirty="0">
              <a:solidFill>
                <a:prstClr val="white"/>
              </a:solidFill>
              <a:latin typeface="Calibri" panose="020F0502020204030204"/>
              <a:ea typeface="+mn-ea"/>
              <a:cs typeface="+mn-cs"/>
            </a:rPr>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C7C63EF7-1AD6-624F-9449-0D5C784FD926}" type="parTrans" cxnId="{08DC96E1-0A59-664C-9B05-832051EB306D}">
      <dgm:prSet/>
      <dgm:spPr>
        <a:ln>
          <a:solidFill>
            <a:srgbClr val="595959"/>
          </a:solidFill>
        </a:ln>
      </dgm:spPr>
      <dgm:t>
        <a:bodyPr/>
        <a:lstStyle/>
        <a:p>
          <a:endParaRPr lang="en-US"/>
        </a:p>
      </dgm:t>
    </dgm:pt>
    <dgm:pt modelId="{A4C1FD5C-1530-1A43-BEA8-7F01BF89B661}" type="sibTrans" cxnId="{08DC96E1-0A59-664C-9B05-832051EB306D}">
      <dgm:prSet/>
      <dgm:spPr/>
      <dgm:t>
        <a:bodyPr/>
        <a:lstStyle/>
        <a:p>
          <a:endParaRPr lang="en-US"/>
        </a:p>
      </dgm:t>
    </dgm:pt>
    <dgm:pt modelId="{5EE92459-2986-E94C-82DF-9E9886FD84EC}" type="pres">
      <dgm:prSet presAssocID="{1589D98A-906B-1648-9C71-04BED4B5CABD}" presName="composite" presStyleCnt="0">
        <dgm:presLayoutVars>
          <dgm:chMax val="5"/>
          <dgm:dir/>
          <dgm:animLvl val="ctr"/>
          <dgm:resizeHandles val="exact"/>
        </dgm:presLayoutVars>
      </dgm:prSet>
      <dgm:spPr/>
    </dgm:pt>
    <dgm:pt modelId="{7DC7D03C-FDE2-7346-8F58-99295C0F02D8}" type="pres">
      <dgm:prSet presAssocID="{1589D98A-906B-1648-9C71-04BED4B5CABD}" presName="cycle" presStyleCnt="0"/>
      <dgm:spPr/>
    </dgm:pt>
    <dgm:pt modelId="{A814A120-1EE9-FC4B-A2D1-19E0E217C29C}" type="pres">
      <dgm:prSet presAssocID="{1589D98A-906B-1648-9C71-04BED4B5CABD}" presName="centerShape" presStyleCnt="0"/>
      <dgm:spPr/>
    </dgm:pt>
    <dgm:pt modelId="{DFB80E92-BE4B-E34B-8879-780F2630544B}" type="pres">
      <dgm:prSet presAssocID="{1589D98A-906B-1648-9C71-04BED4B5CABD}" presName="connSite" presStyleLbl="node1" presStyleIdx="0" presStyleCnt="4"/>
      <dgm:spPr/>
    </dgm:pt>
    <dgm:pt modelId="{B2BC2D46-E523-F04A-9561-BDA6FF98F618}" type="pres">
      <dgm:prSet presAssocID="{1589D98A-906B-1648-9C71-04BED4B5CABD}" presName="visible"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A4225FE-3ACF-4146-893E-D4B7BE0BE015}" type="pres">
      <dgm:prSet presAssocID="{323B7496-B590-B948-A343-5B977878824B}" presName="Name25" presStyleLbl="parChTrans1D1" presStyleIdx="0" presStyleCnt="3"/>
      <dgm:spPr/>
    </dgm:pt>
    <dgm:pt modelId="{EBCAF6FF-D320-2B41-A543-47AF85AD682F}" type="pres">
      <dgm:prSet presAssocID="{04EEF758-E8E7-8940-BBC7-16DE63A3A6EB}" presName="node" presStyleCnt="0"/>
      <dgm:spPr/>
    </dgm:pt>
    <dgm:pt modelId="{D4CD7627-BE9E-5F4A-9E8F-00C63479B771}" type="pres">
      <dgm:prSet presAssocID="{04EEF758-E8E7-8940-BBC7-16DE63A3A6EB}" presName="parentNode" presStyleLbl="node1" presStyleIdx="1" presStyleCnt="4">
        <dgm:presLayoutVars>
          <dgm:chMax val="1"/>
          <dgm:bulletEnabled val="1"/>
        </dgm:presLayoutVars>
      </dgm:prSet>
      <dgm:spPr/>
    </dgm:pt>
    <dgm:pt modelId="{7A1B7D8E-CEA1-D145-9C19-C17DC1209B7C}" type="pres">
      <dgm:prSet presAssocID="{04EEF758-E8E7-8940-BBC7-16DE63A3A6EB}" presName="childNode" presStyleLbl="revTx" presStyleIdx="0" presStyleCnt="0">
        <dgm:presLayoutVars>
          <dgm:bulletEnabled val="1"/>
        </dgm:presLayoutVars>
      </dgm:prSet>
      <dgm:spPr/>
    </dgm:pt>
    <dgm:pt modelId="{B7101719-FE42-4245-A892-CAC1C302BFEA}" type="pres">
      <dgm:prSet presAssocID="{1C61BA7C-BA89-5045-B3E2-B606E8DDAA50}" presName="Name25" presStyleLbl="parChTrans1D1" presStyleIdx="1" presStyleCnt="3"/>
      <dgm:spPr/>
    </dgm:pt>
    <dgm:pt modelId="{FB2FAC3F-A371-F541-B652-DF1A6CF60B69}" type="pres">
      <dgm:prSet presAssocID="{2C244D19-8FAE-4448-B3F5-6FDBF3826761}" presName="node" presStyleCnt="0"/>
      <dgm:spPr/>
    </dgm:pt>
    <dgm:pt modelId="{85D52278-86F3-E54C-8109-2018DAB13643}" type="pres">
      <dgm:prSet presAssocID="{2C244D19-8FAE-4448-B3F5-6FDBF3826761}" presName="parentNode" presStyleLbl="node1" presStyleIdx="2" presStyleCnt="4">
        <dgm:presLayoutVars>
          <dgm:chMax val="1"/>
          <dgm:bulletEnabled val="1"/>
        </dgm:presLayoutVars>
      </dgm:prSet>
      <dgm:spPr/>
    </dgm:pt>
    <dgm:pt modelId="{7E0C1F30-368D-D049-934B-633D37145EAE}" type="pres">
      <dgm:prSet presAssocID="{2C244D19-8FAE-4448-B3F5-6FDBF3826761}" presName="childNode" presStyleLbl="revTx" presStyleIdx="0" presStyleCnt="0">
        <dgm:presLayoutVars>
          <dgm:bulletEnabled val="1"/>
        </dgm:presLayoutVars>
      </dgm:prSet>
      <dgm:spPr/>
    </dgm:pt>
    <dgm:pt modelId="{9353951F-829D-8847-8F03-DCB41F4BAF72}" type="pres">
      <dgm:prSet presAssocID="{C7C63EF7-1AD6-624F-9449-0D5C784FD926}" presName="Name25" presStyleLbl="parChTrans1D1" presStyleIdx="2" presStyleCnt="3"/>
      <dgm:spPr/>
    </dgm:pt>
    <dgm:pt modelId="{EFC132D1-3888-3F42-8318-CA7D66706712}" type="pres">
      <dgm:prSet presAssocID="{8DE28CB0-451D-EB4A-9E55-9D8156139AE2}" presName="node" presStyleCnt="0"/>
      <dgm:spPr/>
    </dgm:pt>
    <dgm:pt modelId="{165CFE96-4AB2-D641-A303-28DBCF25A5EA}" type="pres">
      <dgm:prSet presAssocID="{8DE28CB0-451D-EB4A-9E55-9D8156139AE2}" presName="parentNode" presStyleLbl="node1" presStyleIdx="3" presStyleCnt="4">
        <dgm:presLayoutVars>
          <dgm:chMax val="1"/>
          <dgm:bulletEnabled val="1"/>
        </dgm:presLayoutVars>
      </dgm:prSet>
      <dgm:spPr/>
    </dgm:pt>
    <dgm:pt modelId="{F73D0D20-24FA-3D4E-83CA-8E6719FDC579}" type="pres">
      <dgm:prSet presAssocID="{8DE28CB0-451D-EB4A-9E55-9D8156139AE2}" presName="childNode" presStyleLbl="revTx" presStyleIdx="0" presStyleCnt="0">
        <dgm:presLayoutVars>
          <dgm:bulletEnabled val="1"/>
        </dgm:presLayoutVars>
      </dgm:prSet>
      <dgm:spPr/>
    </dgm:pt>
  </dgm:ptLst>
  <dgm:cxnLst>
    <dgm:cxn modelId="{88167028-82C3-4FF4-BC97-9812C3B1F635}" type="presOf" srcId="{1C61BA7C-BA89-5045-B3E2-B606E8DDAA50}" destId="{B7101719-FE42-4245-A892-CAC1C302BFEA}" srcOrd="0" destOrd="0" presId="urn:microsoft.com/office/officeart/2005/8/layout/radial2"/>
    <dgm:cxn modelId="{B29C9341-C412-4585-A521-7BAC1400B76D}" type="presOf" srcId="{2C244D19-8FAE-4448-B3F5-6FDBF3826761}" destId="{85D52278-86F3-E54C-8109-2018DAB13643}" srcOrd="0" destOrd="0" presId="urn:microsoft.com/office/officeart/2005/8/layout/radial2"/>
    <dgm:cxn modelId="{24085545-8115-4B93-B71B-FE405A74F9B5}" type="presOf" srcId="{323B7496-B590-B948-A343-5B977878824B}" destId="{3A4225FE-3ACF-4146-893E-D4B7BE0BE015}" srcOrd="0" destOrd="0" presId="urn:microsoft.com/office/officeart/2005/8/layout/radial2"/>
    <dgm:cxn modelId="{53B95655-A725-DD4E-9A86-DD859A0E3DE3}" srcId="{1589D98A-906B-1648-9C71-04BED4B5CABD}" destId="{2C244D19-8FAE-4448-B3F5-6FDBF3826761}" srcOrd="1" destOrd="0" parTransId="{1C61BA7C-BA89-5045-B3E2-B606E8DDAA50}" sibTransId="{F265D223-65A9-AE4B-8084-FF7150A5D489}"/>
    <dgm:cxn modelId="{02DD1A58-ADCB-F044-BCCE-CE47C72230EB}" srcId="{1589D98A-906B-1648-9C71-04BED4B5CABD}" destId="{04EEF758-E8E7-8940-BBC7-16DE63A3A6EB}" srcOrd="0" destOrd="0" parTransId="{323B7496-B590-B948-A343-5B977878824B}" sibTransId="{1296C6D8-BE76-FC4A-AF7F-2BC9D1E0B656}"/>
    <dgm:cxn modelId="{7882ED9F-4D7D-449D-9711-82EA2FC5CDC6}" type="presOf" srcId="{04EEF758-E8E7-8940-BBC7-16DE63A3A6EB}" destId="{D4CD7627-BE9E-5F4A-9E8F-00C63479B771}" srcOrd="0" destOrd="0" presId="urn:microsoft.com/office/officeart/2005/8/layout/radial2"/>
    <dgm:cxn modelId="{E5E9A7C0-9819-4586-8F02-CE2567FE1325}" type="presOf" srcId="{8DE28CB0-451D-EB4A-9E55-9D8156139AE2}" destId="{165CFE96-4AB2-D641-A303-28DBCF25A5EA}" srcOrd="0" destOrd="0" presId="urn:microsoft.com/office/officeart/2005/8/layout/radial2"/>
    <dgm:cxn modelId="{4FAF16E1-5F4D-4FD3-8295-613E1723041D}" type="presOf" srcId="{C7C63EF7-1AD6-624F-9449-0D5C784FD926}" destId="{9353951F-829D-8847-8F03-DCB41F4BAF72}" srcOrd="0" destOrd="0" presId="urn:microsoft.com/office/officeart/2005/8/layout/radial2"/>
    <dgm:cxn modelId="{08DC96E1-0A59-664C-9B05-832051EB306D}" srcId="{1589D98A-906B-1648-9C71-04BED4B5CABD}" destId="{8DE28CB0-451D-EB4A-9E55-9D8156139AE2}" srcOrd="2" destOrd="0" parTransId="{C7C63EF7-1AD6-624F-9449-0D5C784FD926}" sibTransId="{A4C1FD5C-1530-1A43-BEA8-7F01BF89B661}"/>
    <dgm:cxn modelId="{20E360FA-CA6C-492A-9DB6-256AFFAF7114}" type="presOf" srcId="{1589D98A-906B-1648-9C71-04BED4B5CABD}" destId="{5EE92459-2986-E94C-82DF-9E9886FD84EC}" srcOrd="0" destOrd="0" presId="urn:microsoft.com/office/officeart/2005/8/layout/radial2"/>
    <dgm:cxn modelId="{9BBFD05B-3F84-4C19-AB14-CA838DCC045B}" type="presParOf" srcId="{5EE92459-2986-E94C-82DF-9E9886FD84EC}" destId="{7DC7D03C-FDE2-7346-8F58-99295C0F02D8}" srcOrd="0" destOrd="0" presId="urn:microsoft.com/office/officeart/2005/8/layout/radial2"/>
    <dgm:cxn modelId="{B270A138-9F68-4C83-BBFA-90ED11313807}" type="presParOf" srcId="{7DC7D03C-FDE2-7346-8F58-99295C0F02D8}" destId="{A814A120-1EE9-FC4B-A2D1-19E0E217C29C}" srcOrd="0" destOrd="0" presId="urn:microsoft.com/office/officeart/2005/8/layout/radial2"/>
    <dgm:cxn modelId="{9F663098-41F7-416A-8F0C-8017B02B8731}" type="presParOf" srcId="{A814A120-1EE9-FC4B-A2D1-19E0E217C29C}" destId="{DFB80E92-BE4B-E34B-8879-780F2630544B}" srcOrd="0" destOrd="0" presId="urn:microsoft.com/office/officeart/2005/8/layout/radial2"/>
    <dgm:cxn modelId="{ED8755BC-8C00-47D4-8690-C49D1FB01EE7}" type="presParOf" srcId="{A814A120-1EE9-FC4B-A2D1-19E0E217C29C}" destId="{B2BC2D46-E523-F04A-9561-BDA6FF98F618}" srcOrd="1" destOrd="0" presId="urn:microsoft.com/office/officeart/2005/8/layout/radial2"/>
    <dgm:cxn modelId="{D9636CCC-0CCF-45B4-989C-890231329EF7}" type="presParOf" srcId="{7DC7D03C-FDE2-7346-8F58-99295C0F02D8}" destId="{3A4225FE-3ACF-4146-893E-D4B7BE0BE015}" srcOrd="1" destOrd="0" presId="urn:microsoft.com/office/officeart/2005/8/layout/radial2"/>
    <dgm:cxn modelId="{373EA83B-3550-4D0E-81CD-39B4DC824F0B}" type="presParOf" srcId="{7DC7D03C-FDE2-7346-8F58-99295C0F02D8}" destId="{EBCAF6FF-D320-2B41-A543-47AF85AD682F}" srcOrd="2" destOrd="0" presId="urn:microsoft.com/office/officeart/2005/8/layout/radial2"/>
    <dgm:cxn modelId="{F518D496-89D3-4D36-AE93-0E2A381C6BF3}" type="presParOf" srcId="{EBCAF6FF-D320-2B41-A543-47AF85AD682F}" destId="{D4CD7627-BE9E-5F4A-9E8F-00C63479B771}" srcOrd="0" destOrd="0" presId="urn:microsoft.com/office/officeart/2005/8/layout/radial2"/>
    <dgm:cxn modelId="{E0C37854-3A42-4E56-9D76-FE888F369698}" type="presParOf" srcId="{EBCAF6FF-D320-2B41-A543-47AF85AD682F}" destId="{7A1B7D8E-CEA1-D145-9C19-C17DC1209B7C}" srcOrd="1" destOrd="0" presId="urn:microsoft.com/office/officeart/2005/8/layout/radial2"/>
    <dgm:cxn modelId="{999EC852-A9C5-4179-87F1-47B5BD4AB49F}" type="presParOf" srcId="{7DC7D03C-FDE2-7346-8F58-99295C0F02D8}" destId="{B7101719-FE42-4245-A892-CAC1C302BFEA}" srcOrd="3" destOrd="0" presId="urn:microsoft.com/office/officeart/2005/8/layout/radial2"/>
    <dgm:cxn modelId="{DC5C94A3-508C-4D93-A80D-8644C34B4E99}" type="presParOf" srcId="{7DC7D03C-FDE2-7346-8F58-99295C0F02D8}" destId="{FB2FAC3F-A371-F541-B652-DF1A6CF60B69}" srcOrd="4" destOrd="0" presId="urn:microsoft.com/office/officeart/2005/8/layout/radial2"/>
    <dgm:cxn modelId="{416A9D64-6789-4C77-AA0B-2B5E657A5FB3}" type="presParOf" srcId="{FB2FAC3F-A371-F541-B652-DF1A6CF60B69}" destId="{85D52278-86F3-E54C-8109-2018DAB13643}" srcOrd="0" destOrd="0" presId="urn:microsoft.com/office/officeart/2005/8/layout/radial2"/>
    <dgm:cxn modelId="{BC64E289-79EF-4BCF-8B60-53BE9498A244}" type="presParOf" srcId="{FB2FAC3F-A371-F541-B652-DF1A6CF60B69}" destId="{7E0C1F30-368D-D049-934B-633D37145EAE}" srcOrd="1" destOrd="0" presId="urn:microsoft.com/office/officeart/2005/8/layout/radial2"/>
    <dgm:cxn modelId="{3B05D277-F2D1-403E-9BEB-C1E730759EAC}" type="presParOf" srcId="{7DC7D03C-FDE2-7346-8F58-99295C0F02D8}" destId="{9353951F-829D-8847-8F03-DCB41F4BAF72}" srcOrd="5" destOrd="0" presId="urn:microsoft.com/office/officeart/2005/8/layout/radial2"/>
    <dgm:cxn modelId="{C29E8CE6-A061-4A23-9B64-E7D0D5DB073F}" type="presParOf" srcId="{7DC7D03C-FDE2-7346-8F58-99295C0F02D8}" destId="{EFC132D1-3888-3F42-8318-CA7D66706712}" srcOrd="6" destOrd="0" presId="urn:microsoft.com/office/officeart/2005/8/layout/radial2"/>
    <dgm:cxn modelId="{3BAD8CB4-E5D4-4281-8CE4-B56EB9E21B59}" type="presParOf" srcId="{EFC132D1-3888-3F42-8318-CA7D66706712}" destId="{165CFE96-4AB2-D641-A303-28DBCF25A5EA}" srcOrd="0" destOrd="0" presId="urn:microsoft.com/office/officeart/2005/8/layout/radial2"/>
    <dgm:cxn modelId="{FDF99574-E0BA-4181-B078-6C8B9B034F40}" type="presParOf" srcId="{EFC132D1-3888-3F42-8318-CA7D66706712}" destId="{F73D0D20-24FA-3D4E-83CA-8E6719FDC579}" srcOrd="1" destOrd="0" presId="urn:microsoft.com/office/officeart/2005/8/layout/radial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89D98A-906B-1648-9C71-04BED4B5CABD}"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US"/>
        </a:p>
      </dgm:t>
    </dgm:pt>
    <dgm:pt modelId="{04EEF758-E8E7-8940-BBC7-16DE63A3A6EB}">
      <dgm:prSet phldrT="[Text]" custT="1"/>
      <dgm:spPr>
        <a:solidFill>
          <a:srgbClr val="42AD4E"/>
        </a:solidFill>
      </dgm:spPr>
      <dgm:t>
        <a:bodyPr/>
        <a:lstStyle/>
        <a:p>
          <a:r>
            <a:rPr lang="en-US" sz="1200" b="1" kern="1200" dirty="0" err="1">
              <a:solidFill>
                <a:prstClr val="white"/>
              </a:solidFill>
              <a:latin typeface="Calibri" panose="020F0502020204030204"/>
              <a:ea typeface="+mn-ea"/>
              <a:cs typeface="+mn-cs"/>
            </a:rPr>
            <a:t>낮은</a:t>
          </a:r>
          <a:r>
            <a:rPr lang="en-US" sz="1200" b="1" kern="1200" dirty="0">
              <a:solidFill>
                <a:prstClr val="white"/>
              </a:solidFill>
              <a:latin typeface="Calibri" panose="020F0502020204030204"/>
              <a:ea typeface="+mn-ea"/>
              <a:cs typeface="+mn-cs"/>
            </a:rPr>
            <a:t>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err="1">
              <a:solidFill>
                <a:prstClr val="white"/>
              </a:solidFill>
              <a:latin typeface="Calibri" panose="020F0502020204030204"/>
              <a:ea typeface="+mn-ea"/>
              <a:cs typeface="+mn-cs"/>
            </a:rPr>
            <a:t>저위험군</a:t>
          </a:r>
          <a:r>
            <a:rPr lang="en-US" altLang="ko-KR" sz="1200" b="1" kern="1200" dirty="0">
              <a:solidFill>
                <a:prstClr val="white"/>
              </a:solidFill>
              <a:latin typeface="Calibri" panose="020F0502020204030204"/>
              <a:ea typeface="+mn-ea"/>
              <a:cs typeface="+mn-cs"/>
            </a:rPr>
            <a:t>)</a:t>
          </a:r>
          <a:endParaRPr lang="en-US" sz="1200" b="1" kern="1200" dirty="0">
            <a:solidFill>
              <a:prstClr val="white"/>
            </a:solidFill>
            <a:latin typeface="Calibri" panose="020F0502020204030204"/>
            <a:ea typeface="+mn-ea"/>
            <a:cs typeface="+mn-cs"/>
          </a:endParaRPr>
        </a:p>
      </dgm:t>
    </dgm:pt>
    <dgm:pt modelId="{323B7496-B590-B948-A343-5B977878824B}" type="parTrans" cxnId="{02DD1A58-ADCB-F044-BCCE-CE47C72230EB}">
      <dgm:prSet/>
      <dgm:spPr>
        <a:ln>
          <a:solidFill>
            <a:srgbClr val="595959"/>
          </a:solidFill>
        </a:ln>
      </dgm:spPr>
      <dgm:t>
        <a:bodyPr/>
        <a:lstStyle/>
        <a:p>
          <a:endParaRPr lang="en-US"/>
        </a:p>
      </dgm:t>
    </dgm:pt>
    <dgm:pt modelId="{1296C6D8-BE76-FC4A-AF7F-2BC9D1E0B656}" type="sibTrans" cxnId="{02DD1A58-ADCB-F044-BCCE-CE47C72230EB}">
      <dgm:prSet/>
      <dgm:spPr/>
      <dgm:t>
        <a:bodyPr/>
        <a:lstStyle/>
        <a:p>
          <a:endParaRPr lang="en-US"/>
        </a:p>
      </dgm:t>
    </dgm:pt>
    <dgm:pt modelId="{2C244D19-8FAE-4448-B3F5-6FDBF3826761}">
      <dgm:prSet phldrT="[Text]" custT="1"/>
      <dgm:spPr>
        <a:solidFill>
          <a:schemeClr val="accent2"/>
        </a:solidFill>
      </dgm:spPr>
      <dgm:t>
        <a:bodyPr/>
        <a:lstStyle/>
        <a:p>
          <a:r>
            <a:rPr lang="ko-KR" altLang="en-US" sz="1200" b="1" kern="1200" dirty="0">
              <a:solidFill>
                <a:prstClr val="white"/>
              </a:solidFill>
              <a:latin typeface="Calibri" panose="020F0502020204030204"/>
              <a:ea typeface="+mn-ea"/>
              <a:cs typeface="+mn-cs"/>
            </a:rPr>
            <a:t>높은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a:solidFill>
                <a:prstClr val="white"/>
              </a:solidFill>
              <a:latin typeface="Calibri" panose="020F0502020204030204"/>
              <a:ea typeface="+mn-ea"/>
              <a:cs typeface="+mn-cs"/>
            </a:rPr>
            <a:t>고위험군</a:t>
          </a:r>
          <a:r>
            <a:rPr lang="en-US" altLang="ko-KR" sz="1200" b="1" kern="1200" dirty="0">
              <a:solidFill>
                <a:prstClr val="white"/>
              </a:solidFill>
              <a:latin typeface="Calibri" panose="020F0502020204030204"/>
              <a:ea typeface="+mn-ea"/>
              <a:cs typeface="+mn-cs"/>
            </a:rPr>
            <a:t>)</a:t>
          </a:r>
          <a:endParaRPr lang="en-US" sz="1200" b="1" kern="1200" dirty="0">
            <a:solidFill>
              <a:prstClr val="white"/>
            </a:solidFill>
            <a:latin typeface="Calibri" panose="020F0502020204030204"/>
            <a:ea typeface="+mn-ea"/>
            <a:cs typeface="+mn-cs"/>
          </a:endParaRPr>
        </a:p>
      </dgm:t>
    </dgm:pt>
    <dgm:pt modelId="{1C61BA7C-BA89-5045-B3E2-B606E8DDAA50}" type="parTrans" cxnId="{53B95655-A725-DD4E-9A86-DD859A0E3DE3}">
      <dgm:prSet/>
      <dgm:spPr>
        <a:ln>
          <a:solidFill>
            <a:srgbClr val="595959"/>
          </a:solidFill>
        </a:ln>
      </dgm:spPr>
      <dgm:t>
        <a:bodyPr/>
        <a:lstStyle/>
        <a:p>
          <a:endParaRPr lang="en-US"/>
        </a:p>
      </dgm:t>
    </dgm:pt>
    <dgm:pt modelId="{F265D223-65A9-AE4B-8084-FF7150A5D489}" type="sibTrans" cxnId="{53B95655-A725-DD4E-9A86-DD859A0E3DE3}">
      <dgm:prSet/>
      <dgm:spPr/>
      <dgm:t>
        <a:bodyPr/>
        <a:lstStyle/>
        <a:p>
          <a:endParaRPr lang="en-US"/>
        </a:p>
      </dgm:t>
    </dgm:pt>
    <dgm:pt modelId="{8DE28CB0-451D-EB4A-9E55-9D8156139AE2}">
      <dgm:prSet phldrT="[Text]" custT="1"/>
      <dgm:spPr>
        <a:solidFill>
          <a:srgbClr val="FF0000"/>
        </a:solidFill>
      </dgm:spPr>
      <dgm:t>
        <a:bodyPr/>
        <a:lstStyle/>
        <a:p>
          <a:r>
            <a:rPr lang="en-US" sz="1000" b="1" kern="1200" dirty="0" err="1"/>
            <a:t>매우</a:t>
          </a:r>
          <a:r>
            <a:rPr lang="en-US" sz="1000" b="1" kern="1200" dirty="0"/>
            <a:t> </a:t>
          </a:r>
          <a:r>
            <a:rPr lang="en-US" sz="1000" b="1" kern="1200" dirty="0" err="1"/>
            <a:t>높은</a:t>
          </a:r>
          <a:r>
            <a:rPr lang="en-US" sz="1000" b="1" kern="1200" dirty="0"/>
            <a:t> </a:t>
          </a:r>
          <a:br>
            <a:rPr lang="en-US" sz="1000" b="1" kern="1200" dirty="0"/>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C7C63EF7-1AD6-624F-9449-0D5C784FD926}" type="parTrans" cxnId="{08DC96E1-0A59-664C-9B05-832051EB306D}">
      <dgm:prSet/>
      <dgm:spPr>
        <a:ln>
          <a:solidFill>
            <a:srgbClr val="595959"/>
          </a:solidFill>
        </a:ln>
      </dgm:spPr>
      <dgm:t>
        <a:bodyPr/>
        <a:lstStyle/>
        <a:p>
          <a:endParaRPr lang="en-US"/>
        </a:p>
      </dgm:t>
    </dgm:pt>
    <dgm:pt modelId="{A4C1FD5C-1530-1A43-BEA8-7F01BF89B661}" type="sibTrans" cxnId="{08DC96E1-0A59-664C-9B05-832051EB306D}">
      <dgm:prSet/>
      <dgm:spPr/>
      <dgm:t>
        <a:bodyPr/>
        <a:lstStyle/>
        <a:p>
          <a:endParaRPr lang="en-US"/>
        </a:p>
      </dgm:t>
    </dgm:pt>
    <dgm:pt modelId="{5EE92459-2986-E94C-82DF-9E9886FD84EC}" type="pres">
      <dgm:prSet presAssocID="{1589D98A-906B-1648-9C71-04BED4B5CABD}" presName="composite" presStyleCnt="0">
        <dgm:presLayoutVars>
          <dgm:chMax val="5"/>
          <dgm:dir/>
          <dgm:animLvl val="ctr"/>
          <dgm:resizeHandles val="exact"/>
        </dgm:presLayoutVars>
      </dgm:prSet>
      <dgm:spPr/>
    </dgm:pt>
    <dgm:pt modelId="{7DC7D03C-FDE2-7346-8F58-99295C0F02D8}" type="pres">
      <dgm:prSet presAssocID="{1589D98A-906B-1648-9C71-04BED4B5CABD}" presName="cycle" presStyleCnt="0"/>
      <dgm:spPr/>
    </dgm:pt>
    <dgm:pt modelId="{A814A120-1EE9-FC4B-A2D1-19E0E217C29C}" type="pres">
      <dgm:prSet presAssocID="{1589D98A-906B-1648-9C71-04BED4B5CABD}" presName="centerShape" presStyleCnt="0"/>
      <dgm:spPr/>
    </dgm:pt>
    <dgm:pt modelId="{DFB80E92-BE4B-E34B-8879-780F2630544B}" type="pres">
      <dgm:prSet presAssocID="{1589D98A-906B-1648-9C71-04BED4B5CABD}" presName="connSite" presStyleLbl="node1" presStyleIdx="0" presStyleCnt="4"/>
      <dgm:spPr/>
    </dgm:pt>
    <dgm:pt modelId="{B2BC2D46-E523-F04A-9561-BDA6FF98F618}" type="pres">
      <dgm:prSet presAssocID="{1589D98A-906B-1648-9C71-04BED4B5CABD}" presName="visible"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A4225FE-3ACF-4146-893E-D4B7BE0BE015}" type="pres">
      <dgm:prSet presAssocID="{323B7496-B590-B948-A343-5B977878824B}" presName="Name25" presStyleLbl="parChTrans1D1" presStyleIdx="0" presStyleCnt="3"/>
      <dgm:spPr/>
    </dgm:pt>
    <dgm:pt modelId="{EBCAF6FF-D320-2B41-A543-47AF85AD682F}" type="pres">
      <dgm:prSet presAssocID="{04EEF758-E8E7-8940-BBC7-16DE63A3A6EB}" presName="node" presStyleCnt="0"/>
      <dgm:spPr/>
    </dgm:pt>
    <dgm:pt modelId="{D4CD7627-BE9E-5F4A-9E8F-00C63479B771}" type="pres">
      <dgm:prSet presAssocID="{04EEF758-E8E7-8940-BBC7-16DE63A3A6EB}" presName="parentNode" presStyleLbl="node1" presStyleIdx="1" presStyleCnt="4">
        <dgm:presLayoutVars>
          <dgm:chMax val="1"/>
          <dgm:bulletEnabled val="1"/>
        </dgm:presLayoutVars>
      </dgm:prSet>
      <dgm:spPr/>
    </dgm:pt>
    <dgm:pt modelId="{7A1B7D8E-CEA1-D145-9C19-C17DC1209B7C}" type="pres">
      <dgm:prSet presAssocID="{04EEF758-E8E7-8940-BBC7-16DE63A3A6EB}" presName="childNode" presStyleLbl="revTx" presStyleIdx="0" presStyleCnt="0">
        <dgm:presLayoutVars>
          <dgm:bulletEnabled val="1"/>
        </dgm:presLayoutVars>
      </dgm:prSet>
      <dgm:spPr/>
    </dgm:pt>
    <dgm:pt modelId="{B7101719-FE42-4245-A892-CAC1C302BFEA}" type="pres">
      <dgm:prSet presAssocID="{1C61BA7C-BA89-5045-B3E2-B606E8DDAA50}" presName="Name25" presStyleLbl="parChTrans1D1" presStyleIdx="1" presStyleCnt="3"/>
      <dgm:spPr/>
    </dgm:pt>
    <dgm:pt modelId="{FB2FAC3F-A371-F541-B652-DF1A6CF60B69}" type="pres">
      <dgm:prSet presAssocID="{2C244D19-8FAE-4448-B3F5-6FDBF3826761}" presName="node" presStyleCnt="0"/>
      <dgm:spPr/>
    </dgm:pt>
    <dgm:pt modelId="{85D52278-86F3-E54C-8109-2018DAB13643}" type="pres">
      <dgm:prSet presAssocID="{2C244D19-8FAE-4448-B3F5-6FDBF3826761}" presName="parentNode" presStyleLbl="node1" presStyleIdx="2" presStyleCnt="4">
        <dgm:presLayoutVars>
          <dgm:chMax val="1"/>
          <dgm:bulletEnabled val="1"/>
        </dgm:presLayoutVars>
      </dgm:prSet>
      <dgm:spPr/>
    </dgm:pt>
    <dgm:pt modelId="{7E0C1F30-368D-D049-934B-633D37145EAE}" type="pres">
      <dgm:prSet presAssocID="{2C244D19-8FAE-4448-B3F5-6FDBF3826761}" presName="childNode" presStyleLbl="revTx" presStyleIdx="0" presStyleCnt="0">
        <dgm:presLayoutVars>
          <dgm:bulletEnabled val="1"/>
        </dgm:presLayoutVars>
      </dgm:prSet>
      <dgm:spPr/>
    </dgm:pt>
    <dgm:pt modelId="{9353951F-829D-8847-8F03-DCB41F4BAF72}" type="pres">
      <dgm:prSet presAssocID="{C7C63EF7-1AD6-624F-9449-0D5C784FD926}" presName="Name25" presStyleLbl="parChTrans1D1" presStyleIdx="2" presStyleCnt="3"/>
      <dgm:spPr/>
    </dgm:pt>
    <dgm:pt modelId="{EFC132D1-3888-3F42-8318-CA7D66706712}" type="pres">
      <dgm:prSet presAssocID="{8DE28CB0-451D-EB4A-9E55-9D8156139AE2}" presName="node" presStyleCnt="0"/>
      <dgm:spPr/>
    </dgm:pt>
    <dgm:pt modelId="{165CFE96-4AB2-D641-A303-28DBCF25A5EA}" type="pres">
      <dgm:prSet presAssocID="{8DE28CB0-451D-EB4A-9E55-9D8156139AE2}" presName="parentNode" presStyleLbl="node1" presStyleIdx="3" presStyleCnt="4">
        <dgm:presLayoutVars>
          <dgm:chMax val="1"/>
          <dgm:bulletEnabled val="1"/>
        </dgm:presLayoutVars>
      </dgm:prSet>
      <dgm:spPr/>
    </dgm:pt>
    <dgm:pt modelId="{F73D0D20-24FA-3D4E-83CA-8E6719FDC579}" type="pres">
      <dgm:prSet presAssocID="{8DE28CB0-451D-EB4A-9E55-9D8156139AE2}" presName="childNode" presStyleLbl="revTx" presStyleIdx="0" presStyleCnt="0">
        <dgm:presLayoutVars>
          <dgm:bulletEnabled val="1"/>
        </dgm:presLayoutVars>
      </dgm:prSet>
      <dgm:spPr/>
    </dgm:pt>
  </dgm:ptLst>
  <dgm:cxnLst>
    <dgm:cxn modelId="{D21D8D30-78F5-4B9B-8612-346BFA8DD4A1}" type="presOf" srcId="{2C244D19-8FAE-4448-B3F5-6FDBF3826761}" destId="{85D52278-86F3-E54C-8109-2018DAB13643}" srcOrd="0" destOrd="0" presId="urn:microsoft.com/office/officeart/2005/8/layout/radial2"/>
    <dgm:cxn modelId="{5CD2D138-8431-403E-9C35-57E85DBF45C5}" type="presOf" srcId="{323B7496-B590-B948-A343-5B977878824B}" destId="{3A4225FE-3ACF-4146-893E-D4B7BE0BE015}" srcOrd="0" destOrd="0" presId="urn:microsoft.com/office/officeart/2005/8/layout/radial2"/>
    <dgm:cxn modelId="{7A87B574-BFCE-495D-8BEC-563DC2B6C058}" type="presOf" srcId="{04EEF758-E8E7-8940-BBC7-16DE63A3A6EB}" destId="{D4CD7627-BE9E-5F4A-9E8F-00C63479B771}" srcOrd="0" destOrd="0" presId="urn:microsoft.com/office/officeart/2005/8/layout/radial2"/>
    <dgm:cxn modelId="{53B95655-A725-DD4E-9A86-DD859A0E3DE3}" srcId="{1589D98A-906B-1648-9C71-04BED4B5CABD}" destId="{2C244D19-8FAE-4448-B3F5-6FDBF3826761}" srcOrd="1" destOrd="0" parTransId="{1C61BA7C-BA89-5045-B3E2-B606E8DDAA50}" sibTransId="{F265D223-65A9-AE4B-8084-FF7150A5D489}"/>
    <dgm:cxn modelId="{02DD1A58-ADCB-F044-BCCE-CE47C72230EB}" srcId="{1589D98A-906B-1648-9C71-04BED4B5CABD}" destId="{04EEF758-E8E7-8940-BBC7-16DE63A3A6EB}" srcOrd="0" destOrd="0" parTransId="{323B7496-B590-B948-A343-5B977878824B}" sibTransId="{1296C6D8-BE76-FC4A-AF7F-2BC9D1E0B656}"/>
    <dgm:cxn modelId="{BB2C94C0-C61D-4E87-97EA-7218A5F61DC2}" type="presOf" srcId="{C7C63EF7-1AD6-624F-9449-0D5C784FD926}" destId="{9353951F-829D-8847-8F03-DCB41F4BAF72}" srcOrd="0" destOrd="0" presId="urn:microsoft.com/office/officeart/2005/8/layout/radial2"/>
    <dgm:cxn modelId="{EB0BD4C7-A1EF-4D56-A902-526EEDF22821}" type="presOf" srcId="{8DE28CB0-451D-EB4A-9E55-9D8156139AE2}" destId="{165CFE96-4AB2-D641-A303-28DBCF25A5EA}" srcOrd="0" destOrd="0" presId="urn:microsoft.com/office/officeart/2005/8/layout/radial2"/>
    <dgm:cxn modelId="{F999E3CE-832A-46A5-B19C-4AE01C7A4791}" type="presOf" srcId="{1589D98A-906B-1648-9C71-04BED4B5CABD}" destId="{5EE92459-2986-E94C-82DF-9E9886FD84EC}" srcOrd="0" destOrd="0" presId="urn:microsoft.com/office/officeart/2005/8/layout/radial2"/>
    <dgm:cxn modelId="{AB567DD9-DAD5-4BF6-B78E-2BE612DE0158}" type="presOf" srcId="{1C61BA7C-BA89-5045-B3E2-B606E8DDAA50}" destId="{B7101719-FE42-4245-A892-CAC1C302BFEA}" srcOrd="0" destOrd="0" presId="urn:microsoft.com/office/officeart/2005/8/layout/radial2"/>
    <dgm:cxn modelId="{08DC96E1-0A59-664C-9B05-832051EB306D}" srcId="{1589D98A-906B-1648-9C71-04BED4B5CABD}" destId="{8DE28CB0-451D-EB4A-9E55-9D8156139AE2}" srcOrd="2" destOrd="0" parTransId="{C7C63EF7-1AD6-624F-9449-0D5C784FD926}" sibTransId="{A4C1FD5C-1530-1A43-BEA8-7F01BF89B661}"/>
    <dgm:cxn modelId="{1BA5F2F3-500A-40D4-9843-703988A73CC9}" type="presParOf" srcId="{5EE92459-2986-E94C-82DF-9E9886FD84EC}" destId="{7DC7D03C-FDE2-7346-8F58-99295C0F02D8}" srcOrd="0" destOrd="0" presId="urn:microsoft.com/office/officeart/2005/8/layout/radial2"/>
    <dgm:cxn modelId="{44E33DF3-C08D-45FE-92F0-D7322CCD32C9}" type="presParOf" srcId="{7DC7D03C-FDE2-7346-8F58-99295C0F02D8}" destId="{A814A120-1EE9-FC4B-A2D1-19E0E217C29C}" srcOrd="0" destOrd="0" presId="urn:microsoft.com/office/officeart/2005/8/layout/radial2"/>
    <dgm:cxn modelId="{35D4088C-6468-4FE1-BF6B-B5C31DE0D987}" type="presParOf" srcId="{A814A120-1EE9-FC4B-A2D1-19E0E217C29C}" destId="{DFB80E92-BE4B-E34B-8879-780F2630544B}" srcOrd="0" destOrd="0" presId="urn:microsoft.com/office/officeart/2005/8/layout/radial2"/>
    <dgm:cxn modelId="{EACFA817-AB85-4760-8039-2EEFCCF11F45}" type="presParOf" srcId="{A814A120-1EE9-FC4B-A2D1-19E0E217C29C}" destId="{B2BC2D46-E523-F04A-9561-BDA6FF98F618}" srcOrd="1" destOrd="0" presId="urn:microsoft.com/office/officeart/2005/8/layout/radial2"/>
    <dgm:cxn modelId="{0A80202F-C869-4754-B425-7F2445A0BBD3}" type="presParOf" srcId="{7DC7D03C-FDE2-7346-8F58-99295C0F02D8}" destId="{3A4225FE-3ACF-4146-893E-D4B7BE0BE015}" srcOrd="1" destOrd="0" presId="urn:microsoft.com/office/officeart/2005/8/layout/radial2"/>
    <dgm:cxn modelId="{233968DC-8A80-465E-A509-6012460B50F9}" type="presParOf" srcId="{7DC7D03C-FDE2-7346-8F58-99295C0F02D8}" destId="{EBCAF6FF-D320-2B41-A543-47AF85AD682F}" srcOrd="2" destOrd="0" presId="urn:microsoft.com/office/officeart/2005/8/layout/radial2"/>
    <dgm:cxn modelId="{CEC75710-0280-40AF-952E-B5AACD145E57}" type="presParOf" srcId="{EBCAF6FF-D320-2B41-A543-47AF85AD682F}" destId="{D4CD7627-BE9E-5F4A-9E8F-00C63479B771}" srcOrd="0" destOrd="0" presId="urn:microsoft.com/office/officeart/2005/8/layout/radial2"/>
    <dgm:cxn modelId="{F492E90A-02CB-4031-9F7B-242F464457EA}" type="presParOf" srcId="{EBCAF6FF-D320-2B41-A543-47AF85AD682F}" destId="{7A1B7D8E-CEA1-D145-9C19-C17DC1209B7C}" srcOrd="1" destOrd="0" presId="urn:microsoft.com/office/officeart/2005/8/layout/radial2"/>
    <dgm:cxn modelId="{5922FD60-A586-49A1-AD59-627961E52EFD}" type="presParOf" srcId="{7DC7D03C-FDE2-7346-8F58-99295C0F02D8}" destId="{B7101719-FE42-4245-A892-CAC1C302BFEA}" srcOrd="3" destOrd="0" presId="urn:microsoft.com/office/officeart/2005/8/layout/radial2"/>
    <dgm:cxn modelId="{666D4FDF-01E6-4113-B0F1-75888072F551}" type="presParOf" srcId="{7DC7D03C-FDE2-7346-8F58-99295C0F02D8}" destId="{FB2FAC3F-A371-F541-B652-DF1A6CF60B69}" srcOrd="4" destOrd="0" presId="urn:microsoft.com/office/officeart/2005/8/layout/radial2"/>
    <dgm:cxn modelId="{F7504D1C-6DB7-423A-A492-DCED3B71A075}" type="presParOf" srcId="{FB2FAC3F-A371-F541-B652-DF1A6CF60B69}" destId="{85D52278-86F3-E54C-8109-2018DAB13643}" srcOrd="0" destOrd="0" presId="urn:microsoft.com/office/officeart/2005/8/layout/radial2"/>
    <dgm:cxn modelId="{5B92A9F4-CC1D-4AFF-8F0F-57B91278E1F1}" type="presParOf" srcId="{FB2FAC3F-A371-F541-B652-DF1A6CF60B69}" destId="{7E0C1F30-368D-D049-934B-633D37145EAE}" srcOrd="1" destOrd="0" presId="urn:microsoft.com/office/officeart/2005/8/layout/radial2"/>
    <dgm:cxn modelId="{1368EC61-F13E-4511-A025-462421599D63}" type="presParOf" srcId="{7DC7D03C-FDE2-7346-8F58-99295C0F02D8}" destId="{9353951F-829D-8847-8F03-DCB41F4BAF72}" srcOrd="5" destOrd="0" presId="urn:microsoft.com/office/officeart/2005/8/layout/radial2"/>
    <dgm:cxn modelId="{E39B71C0-8E98-4942-8535-EC3F3F34268A}" type="presParOf" srcId="{7DC7D03C-FDE2-7346-8F58-99295C0F02D8}" destId="{EFC132D1-3888-3F42-8318-CA7D66706712}" srcOrd="6" destOrd="0" presId="urn:microsoft.com/office/officeart/2005/8/layout/radial2"/>
    <dgm:cxn modelId="{4642385B-88FC-4502-BA7F-8D4F569665D0}" type="presParOf" srcId="{EFC132D1-3888-3F42-8318-CA7D66706712}" destId="{165CFE96-4AB2-D641-A303-28DBCF25A5EA}" srcOrd="0" destOrd="0" presId="urn:microsoft.com/office/officeart/2005/8/layout/radial2"/>
    <dgm:cxn modelId="{5910D69F-ECD0-4547-B40C-80FFB9E696BE}" type="presParOf" srcId="{EFC132D1-3888-3F42-8318-CA7D66706712}" destId="{F73D0D20-24FA-3D4E-83CA-8E6719FDC579}" srcOrd="1" destOrd="0" presId="urn:microsoft.com/office/officeart/2005/8/layout/radial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18E883-C0BB-9E48-8248-5501FBCC5F8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1F99F4A3-20B5-5E4C-A492-AF9560F1B45F}">
      <dgm:prSet phldrT="[Text]" custT="1"/>
      <dgm:spPr>
        <a:solidFill>
          <a:schemeClr val="accent1">
            <a:lumMod val="75000"/>
          </a:schemeClr>
        </a:solidFill>
      </dgm:spPr>
      <dgm:t>
        <a:bodyPr/>
        <a:lstStyle/>
        <a:p>
          <a:r>
            <a:rPr lang="en-GB" sz="1800" b="1" kern="1200" dirty="0">
              <a:latin typeface="Candara" panose="020E0502030303020204" pitchFamily="34" charset="0"/>
            </a:rPr>
            <a:t>N=75명의 </a:t>
          </a:r>
          <a:r>
            <a:rPr lang="en-GB" sz="1800" b="1" kern="1200" dirty="0" err="1">
              <a:solidFill>
                <a:prstClr val="white"/>
              </a:solidFill>
              <a:latin typeface="Candara" panose="020E0502030303020204" pitchFamily="34" charset="0"/>
              <a:ea typeface="+mn-ea"/>
              <a:cs typeface="+mn-cs"/>
            </a:rPr>
            <a:t>폐경</a:t>
          </a:r>
          <a:r>
            <a:rPr lang="ko-KR" altLang="en-US" sz="1800" b="1" kern="1200" dirty="0">
              <a:solidFill>
                <a:prstClr val="white"/>
              </a:solidFill>
              <a:latin typeface="Candara" panose="020E0502030303020204" pitchFamily="34" charset="0"/>
              <a:ea typeface="+mn-ea"/>
              <a:cs typeface="+mn-cs"/>
            </a:rPr>
            <a:t>후</a:t>
          </a:r>
          <a:r>
            <a:rPr lang="en-GB" sz="1800" b="1" kern="1200" dirty="0">
              <a:solidFill>
                <a:prstClr val="white"/>
              </a:solidFill>
              <a:latin typeface="Candara" panose="020E0502030303020204" pitchFamily="34" charset="0"/>
              <a:ea typeface="+mn-ea"/>
              <a:cs typeface="+mn-cs"/>
            </a:rPr>
            <a:t> </a:t>
          </a:r>
          <a:r>
            <a:rPr lang="en-GB" sz="1800" b="1" kern="1200" dirty="0" err="1">
              <a:latin typeface="Candara" panose="020E0502030303020204" pitchFamily="34" charset="0"/>
            </a:rPr>
            <a:t>여성이</a:t>
          </a:r>
          <a:r>
            <a:rPr lang="en-GB" sz="1800" b="1" kern="1200" dirty="0">
              <a:latin typeface="Candara" panose="020E0502030303020204" pitchFamily="34" charset="0"/>
            </a:rPr>
            <a:t> </a:t>
          </a:r>
          <a:r>
            <a:rPr lang="en-GB" sz="1800" b="1" kern="1200" dirty="0" err="1">
              <a:latin typeface="Candara" panose="020E0502030303020204" pitchFamily="34" charset="0"/>
            </a:rPr>
            <a:t>랄록시펜을</a:t>
          </a:r>
          <a:r>
            <a:rPr lang="en-GB" sz="1800" b="1" kern="1200" dirty="0">
              <a:latin typeface="Candara" panose="020E0502030303020204" pitchFamily="34" charset="0"/>
            </a:rPr>
            <a:t> </a:t>
          </a:r>
          <a:r>
            <a:rPr lang="en-GB" sz="1800" b="1" kern="1200" dirty="0" err="1">
              <a:latin typeface="Candara" panose="020E0502030303020204" pitchFamily="34" charset="0"/>
            </a:rPr>
            <a:t>처방받음</a:t>
          </a:r>
          <a:endParaRPr lang="en-GB" sz="1800" b="1" kern="1200" dirty="0">
            <a:latin typeface="Candara" panose="020E0502030303020204" pitchFamily="34" charset="0"/>
          </a:endParaRPr>
        </a:p>
      </dgm:t>
    </dgm:pt>
    <dgm:pt modelId="{6A9E41BE-16B0-D142-B85B-B38ACC512533}" type="parTrans" cxnId="{9BBCF8A3-4D77-1443-93C5-84B0EC4AE10B}">
      <dgm:prSet/>
      <dgm:spPr/>
      <dgm:t>
        <a:bodyPr/>
        <a:lstStyle/>
        <a:p>
          <a:endParaRPr lang="en-GB" sz="1400">
            <a:latin typeface="Candara" panose="020E0502030303020204" pitchFamily="34" charset="0"/>
          </a:endParaRPr>
        </a:p>
      </dgm:t>
    </dgm:pt>
    <dgm:pt modelId="{C53C8DAF-E283-5549-ABB7-87179C6FA7B4}" type="sibTrans" cxnId="{9BBCF8A3-4D77-1443-93C5-84B0EC4AE10B}">
      <dgm:prSet/>
      <dgm:spPr/>
      <dgm:t>
        <a:bodyPr/>
        <a:lstStyle/>
        <a:p>
          <a:endParaRPr lang="en-GB" sz="1400">
            <a:latin typeface="Candara" panose="020E0502030303020204" pitchFamily="34" charset="0"/>
          </a:endParaRPr>
        </a:p>
      </dgm:t>
    </dgm:pt>
    <dgm:pt modelId="{8E26C067-CE22-7447-8A93-69DB7D98F75F}">
      <dgm:prSet phldrT="[Text]" custT="1"/>
      <dgm:spPr>
        <a:solidFill>
          <a:schemeClr val="accent5">
            <a:lumMod val="20000"/>
            <a:lumOff val="80000"/>
          </a:schemeClr>
        </a:solidFill>
      </dgm:spPr>
      <dgm:t>
        <a:bodyPr/>
        <a:lstStyle/>
        <a:p>
          <a:r>
            <a:rPr lang="en-GB" sz="1800" b="1">
              <a:solidFill>
                <a:schemeClr val="tx1"/>
              </a:solidFill>
              <a:latin typeface="Candara" panose="020E0502030303020204" pitchFamily="34" charset="0"/>
            </a:rPr>
            <a:t>모니터링 없음</a:t>
          </a:r>
        </a:p>
      </dgm:t>
    </dgm:pt>
    <dgm:pt modelId="{351E746A-7C2A-3A42-9650-DA33DE1D29E8}" type="parTrans" cxnId="{518C5ABD-195E-544E-A800-47C1F50BF0A3}">
      <dgm:prSet/>
      <dgm:spPr/>
      <dgm:t>
        <a:bodyPr/>
        <a:lstStyle/>
        <a:p>
          <a:endParaRPr lang="en-GB" sz="1400">
            <a:latin typeface="Candara" panose="020E0502030303020204" pitchFamily="34" charset="0"/>
          </a:endParaRPr>
        </a:p>
      </dgm:t>
    </dgm:pt>
    <dgm:pt modelId="{4A0A2E17-7230-5448-8038-AAA59EC5D649}" type="sibTrans" cxnId="{518C5ABD-195E-544E-A800-47C1F50BF0A3}">
      <dgm:prSet/>
      <dgm:spPr/>
      <dgm:t>
        <a:bodyPr/>
        <a:lstStyle/>
        <a:p>
          <a:endParaRPr lang="en-GB" sz="1400">
            <a:latin typeface="Candara" panose="020E0502030303020204" pitchFamily="34" charset="0"/>
          </a:endParaRPr>
        </a:p>
      </dgm:t>
    </dgm:pt>
    <dgm:pt modelId="{52B547FC-0886-004A-93BA-3A2C9CE6CE6F}">
      <dgm:prSet phldrT="[Text]" custT="1"/>
      <dgm:spPr>
        <a:solidFill>
          <a:schemeClr val="accent5">
            <a:lumMod val="60000"/>
            <a:lumOff val="40000"/>
          </a:schemeClr>
        </a:solidFill>
      </dgm:spPr>
      <dgm:t>
        <a:bodyPr/>
        <a:lstStyle/>
        <a:p>
          <a:r>
            <a:rPr lang="en-GB" sz="1800" b="1">
              <a:solidFill>
                <a:schemeClr val="tx1"/>
              </a:solidFill>
              <a:latin typeface="Candara" panose="020E0502030303020204" pitchFamily="34" charset="0"/>
            </a:rPr>
            <a:t>간호사 모니터링</a:t>
          </a:r>
        </a:p>
      </dgm:t>
    </dgm:pt>
    <dgm:pt modelId="{2B7A9975-89F9-544A-838D-510A36202599}" type="parTrans" cxnId="{368AE46B-105A-8945-9ACC-CB510A1C3F8B}">
      <dgm:prSet/>
      <dgm:spPr/>
      <dgm:t>
        <a:bodyPr/>
        <a:lstStyle/>
        <a:p>
          <a:endParaRPr lang="en-GB" sz="1400">
            <a:latin typeface="Candara" panose="020E0502030303020204" pitchFamily="34" charset="0"/>
          </a:endParaRPr>
        </a:p>
      </dgm:t>
    </dgm:pt>
    <dgm:pt modelId="{5FCE801C-0201-0043-8220-B58708D73080}" type="sibTrans" cxnId="{368AE46B-105A-8945-9ACC-CB510A1C3F8B}">
      <dgm:prSet/>
      <dgm:spPr/>
      <dgm:t>
        <a:bodyPr/>
        <a:lstStyle/>
        <a:p>
          <a:endParaRPr lang="en-GB" sz="1400">
            <a:latin typeface="Candara" panose="020E0502030303020204" pitchFamily="34" charset="0"/>
          </a:endParaRPr>
        </a:p>
      </dgm:t>
    </dgm:pt>
    <dgm:pt modelId="{99283338-6663-D74A-BD3C-A9B8FBDBCF89}">
      <dgm:prSet phldrT="[Text]" custT="1"/>
      <dgm:spPr/>
      <dgm:t>
        <a:bodyPr anchor="ctr"/>
        <a:lstStyle/>
        <a:p>
          <a:pPr>
            <a:lnSpc>
              <a:spcPct val="140000"/>
            </a:lnSpc>
            <a:spcBef>
              <a:spcPts val="600"/>
            </a:spcBef>
          </a:pPr>
          <a:r>
            <a:rPr lang="en-GB" sz="1800" b="1">
              <a:latin typeface="Candara" panose="020E0502030303020204" pitchFamily="34" charset="0"/>
            </a:rPr>
            <a:t>BTM으로 모니터링*</a:t>
          </a:r>
        </a:p>
      </dgm:t>
    </dgm:pt>
    <dgm:pt modelId="{637ADCC8-0B7E-A645-A678-2AC0B4F14C6C}" type="parTrans" cxnId="{149797CA-0999-724F-AEFF-85435B6FF90D}">
      <dgm:prSet/>
      <dgm:spPr/>
      <dgm:t>
        <a:bodyPr/>
        <a:lstStyle/>
        <a:p>
          <a:endParaRPr lang="en-GB" sz="1400">
            <a:latin typeface="Candara" panose="020E0502030303020204" pitchFamily="34" charset="0"/>
          </a:endParaRPr>
        </a:p>
      </dgm:t>
    </dgm:pt>
    <dgm:pt modelId="{A1CFE918-2426-154B-AD0A-898B3B50576E}" type="sibTrans" cxnId="{149797CA-0999-724F-AEFF-85435B6FF90D}">
      <dgm:prSet/>
      <dgm:spPr/>
      <dgm:t>
        <a:bodyPr/>
        <a:lstStyle/>
        <a:p>
          <a:endParaRPr lang="en-GB" sz="1400">
            <a:latin typeface="Candara" panose="020E0502030303020204" pitchFamily="34" charset="0"/>
          </a:endParaRPr>
        </a:p>
      </dgm:t>
    </dgm:pt>
    <dgm:pt modelId="{16916D85-C1FA-334F-B1F3-2532E04417EA}" type="pres">
      <dgm:prSet presAssocID="{4718E883-C0BB-9E48-8248-5501FBCC5F86}" presName="hierChild1" presStyleCnt="0">
        <dgm:presLayoutVars>
          <dgm:orgChart val="1"/>
          <dgm:chPref val="1"/>
          <dgm:dir/>
          <dgm:animOne val="branch"/>
          <dgm:animLvl val="lvl"/>
          <dgm:resizeHandles/>
        </dgm:presLayoutVars>
      </dgm:prSet>
      <dgm:spPr/>
    </dgm:pt>
    <dgm:pt modelId="{3DE1D6B5-D28F-CF4E-A841-6F446BE39B11}" type="pres">
      <dgm:prSet presAssocID="{1F99F4A3-20B5-5E4C-A492-AF9560F1B45F}" presName="hierRoot1" presStyleCnt="0">
        <dgm:presLayoutVars>
          <dgm:hierBranch val="init"/>
        </dgm:presLayoutVars>
      </dgm:prSet>
      <dgm:spPr/>
    </dgm:pt>
    <dgm:pt modelId="{B1301B28-BD93-5742-B0DD-00E867FEF13C}" type="pres">
      <dgm:prSet presAssocID="{1F99F4A3-20B5-5E4C-A492-AF9560F1B45F}" presName="rootComposite1" presStyleCnt="0"/>
      <dgm:spPr/>
    </dgm:pt>
    <dgm:pt modelId="{C6EF511A-F510-5C49-B0B8-EF74EB8EA93D}" type="pres">
      <dgm:prSet presAssocID="{1F99F4A3-20B5-5E4C-A492-AF9560F1B45F}" presName="rootText1" presStyleLbl="node0" presStyleIdx="0" presStyleCnt="1" custScaleX="122006">
        <dgm:presLayoutVars>
          <dgm:chPref val="3"/>
        </dgm:presLayoutVars>
      </dgm:prSet>
      <dgm:spPr/>
    </dgm:pt>
    <dgm:pt modelId="{1B6D3733-BE77-6240-ADEB-97CFFF7776DB}" type="pres">
      <dgm:prSet presAssocID="{1F99F4A3-20B5-5E4C-A492-AF9560F1B45F}" presName="rootConnector1" presStyleLbl="node1" presStyleIdx="0" presStyleCnt="0"/>
      <dgm:spPr/>
    </dgm:pt>
    <dgm:pt modelId="{CEC8E4EE-693A-644C-BE01-C784779ABD7C}" type="pres">
      <dgm:prSet presAssocID="{1F99F4A3-20B5-5E4C-A492-AF9560F1B45F}" presName="hierChild2" presStyleCnt="0"/>
      <dgm:spPr/>
    </dgm:pt>
    <dgm:pt modelId="{A11D8FBE-52E4-6941-A572-AEF65A266066}" type="pres">
      <dgm:prSet presAssocID="{351E746A-7C2A-3A42-9650-DA33DE1D29E8}" presName="Name37" presStyleLbl="parChTrans1D2" presStyleIdx="0" presStyleCnt="3"/>
      <dgm:spPr/>
    </dgm:pt>
    <dgm:pt modelId="{8DE00AE0-D025-DA49-89F2-D23B50A5454A}" type="pres">
      <dgm:prSet presAssocID="{8E26C067-CE22-7447-8A93-69DB7D98F75F}" presName="hierRoot2" presStyleCnt="0">
        <dgm:presLayoutVars>
          <dgm:hierBranch val="init"/>
        </dgm:presLayoutVars>
      </dgm:prSet>
      <dgm:spPr/>
    </dgm:pt>
    <dgm:pt modelId="{A559C34B-206C-B443-840E-4FDEF37F1B1E}" type="pres">
      <dgm:prSet presAssocID="{8E26C067-CE22-7447-8A93-69DB7D98F75F}" presName="rootComposite" presStyleCnt="0"/>
      <dgm:spPr/>
    </dgm:pt>
    <dgm:pt modelId="{A7C26450-C5F5-714C-BD1A-3E6A28EA6D91}" type="pres">
      <dgm:prSet presAssocID="{8E26C067-CE22-7447-8A93-69DB7D98F75F}" presName="rootText" presStyleLbl="node2" presStyleIdx="0" presStyleCnt="3" custScaleY="50105">
        <dgm:presLayoutVars>
          <dgm:chPref val="3"/>
        </dgm:presLayoutVars>
      </dgm:prSet>
      <dgm:spPr/>
    </dgm:pt>
    <dgm:pt modelId="{D1A25595-F99A-A74E-8DAF-7F2D699879AB}" type="pres">
      <dgm:prSet presAssocID="{8E26C067-CE22-7447-8A93-69DB7D98F75F}" presName="rootConnector" presStyleLbl="node2" presStyleIdx="0" presStyleCnt="3"/>
      <dgm:spPr/>
    </dgm:pt>
    <dgm:pt modelId="{E821D5C7-5A85-DD40-A89E-AD81BEDC475E}" type="pres">
      <dgm:prSet presAssocID="{8E26C067-CE22-7447-8A93-69DB7D98F75F}" presName="hierChild4" presStyleCnt="0"/>
      <dgm:spPr/>
    </dgm:pt>
    <dgm:pt modelId="{C616A15D-5356-8846-9DB9-E346D4570623}" type="pres">
      <dgm:prSet presAssocID="{8E26C067-CE22-7447-8A93-69DB7D98F75F}" presName="hierChild5" presStyleCnt="0"/>
      <dgm:spPr/>
    </dgm:pt>
    <dgm:pt modelId="{1AF3A92E-8B86-A642-8870-5C59EA620E6C}" type="pres">
      <dgm:prSet presAssocID="{2B7A9975-89F9-544A-838D-510A36202599}" presName="Name37" presStyleLbl="parChTrans1D2" presStyleIdx="1" presStyleCnt="3"/>
      <dgm:spPr/>
    </dgm:pt>
    <dgm:pt modelId="{1F452B73-B13E-8F4B-A209-CABF0A046A3D}" type="pres">
      <dgm:prSet presAssocID="{52B547FC-0886-004A-93BA-3A2C9CE6CE6F}" presName="hierRoot2" presStyleCnt="0">
        <dgm:presLayoutVars>
          <dgm:hierBranch val="init"/>
        </dgm:presLayoutVars>
      </dgm:prSet>
      <dgm:spPr/>
    </dgm:pt>
    <dgm:pt modelId="{AB88B0B2-F7C8-D347-ABE2-AD1CE91E4E70}" type="pres">
      <dgm:prSet presAssocID="{52B547FC-0886-004A-93BA-3A2C9CE6CE6F}" presName="rootComposite" presStyleCnt="0"/>
      <dgm:spPr/>
    </dgm:pt>
    <dgm:pt modelId="{EF17B620-2F48-784D-B7CF-5506E036E023}" type="pres">
      <dgm:prSet presAssocID="{52B547FC-0886-004A-93BA-3A2C9CE6CE6F}" presName="rootText" presStyleLbl="node2" presStyleIdx="1" presStyleCnt="3" custScaleY="50105">
        <dgm:presLayoutVars>
          <dgm:chPref val="3"/>
        </dgm:presLayoutVars>
      </dgm:prSet>
      <dgm:spPr/>
    </dgm:pt>
    <dgm:pt modelId="{E25F8916-8115-F04A-8982-1EB9D9CEA1A8}" type="pres">
      <dgm:prSet presAssocID="{52B547FC-0886-004A-93BA-3A2C9CE6CE6F}" presName="rootConnector" presStyleLbl="node2" presStyleIdx="1" presStyleCnt="3"/>
      <dgm:spPr/>
    </dgm:pt>
    <dgm:pt modelId="{E6830623-0876-214C-A9FF-3E27910A84FE}" type="pres">
      <dgm:prSet presAssocID="{52B547FC-0886-004A-93BA-3A2C9CE6CE6F}" presName="hierChild4" presStyleCnt="0"/>
      <dgm:spPr/>
    </dgm:pt>
    <dgm:pt modelId="{5B18E693-9522-BF4E-BB5D-39DDAB863F39}" type="pres">
      <dgm:prSet presAssocID="{52B547FC-0886-004A-93BA-3A2C9CE6CE6F}" presName="hierChild5" presStyleCnt="0"/>
      <dgm:spPr/>
    </dgm:pt>
    <dgm:pt modelId="{2F8756EB-1498-B745-925A-4DFE58CF676D}" type="pres">
      <dgm:prSet presAssocID="{637ADCC8-0B7E-A645-A678-2AC0B4F14C6C}" presName="Name37" presStyleLbl="parChTrans1D2" presStyleIdx="2" presStyleCnt="3"/>
      <dgm:spPr/>
    </dgm:pt>
    <dgm:pt modelId="{F291D6E1-53EC-E541-861E-E3535025CD24}" type="pres">
      <dgm:prSet presAssocID="{99283338-6663-D74A-BD3C-A9B8FBDBCF89}" presName="hierRoot2" presStyleCnt="0">
        <dgm:presLayoutVars>
          <dgm:hierBranch val="init"/>
        </dgm:presLayoutVars>
      </dgm:prSet>
      <dgm:spPr/>
    </dgm:pt>
    <dgm:pt modelId="{ED54B081-4E85-9A47-82D2-77BC306DA63F}" type="pres">
      <dgm:prSet presAssocID="{99283338-6663-D74A-BD3C-A9B8FBDBCF89}" presName="rootComposite" presStyleCnt="0"/>
      <dgm:spPr/>
    </dgm:pt>
    <dgm:pt modelId="{D71E7F03-A343-3B40-A624-7C4D4F5EA54A}" type="pres">
      <dgm:prSet presAssocID="{99283338-6663-D74A-BD3C-A9B8FBDBCF89}" presName="rootText" presStyleLbl="node2" presStyleIdx="2" presStyleCnt="3" custScaleY="50105">
        <dgm:presLayoutVars>
          <dgm:chPref val="3"/>
        </dgm:presLayoutVars>
      </dgm:prSet>
      <dgm:spPr/>
    </dgm:pt>
    <dgm:pt modelId="{D4C27FA4-AEAE-FB41-8EED-4856D6509BB8}" type="pres">
      <dgm:prSet presAssocID="{99283338-6663-D74A-BD3C-A9B8FBDBCF89}" presName="rootConnector" presStyleLbl="node2" presStyleIdx="2" presStyleCnt="3"/>
      <dgm:spPr/>
    </dgm:pt>
    <dgm:pt modelId="{B22DD123-C8D7-1A45-9C5A-8CD2E8150529}" type="pres">
      <dgm:prSet presAssocID="{99283338-6663-D74A-BD3C-A9B8FBDBCF89}" presName="hierChild4" presStyleCnt="0"/>
      <dgm:spPr/>
    </dgm:pt>
    <dgm:pt modelId="{D971F03D-87C7-9946-8A01-0F684955510E}" type="pres">
      <dgm:prSet presAssocID="{99283338-6663-D74A-BD3C-A9B8FBDBCF89}" presName="hierChild5" presStyleCnt="0"/>
      <dgm:spPr/>
    </dgm:pt>
    <dgm:pt modelId="{587BAC08-C3A6-3449-A109-B2A611141BB7}" type="pres">
      <dgm:prSet presAssocID="{1F99F4A3-20B5-5E4C-A492-AF9560F1B45F}" presName="hierChild3" presStyleCnt="0"/>
      <dgm:spPr/>
    </dgm:pt>
  </dgm:ptLst>
  <dgm:cxnLst>
    <dgm:cxn modelId="{4F7CC40C-5B75-8E47-BD5E-717DD55E5943}" type="presOf" srcId="{351E746A-7C2A-3A42-9650-DA33DE1D29E8}" destId="{A11D8FBE-52E4-6941-A572-AEF65A266066}" srcOrd="0" destOrd="0" presId="urn:microsoft.com/office/officeart/2005/8/layout/orgChart1"/>
    <dgm:cxn modelId="{9B258811-0BBE-5746-A588-00337EBBF1BB}" type="presOf" srcId="{2B7A9975-89F9-544A-838D-510A36202599}" destId="{1AF3A92E-8B86-A642-8870-5C59EA620E6C}" srcOrd="0" destOrd="0" presId="urn:microsoft.com/office/officeart/2005/8/layout/orgChart1"/>
    <dgm:cxn modelId="{9CC6791B-FBA6-9B48-8651-3BBF67130EA6}" type="presOf" srcId="{8E26C067-CE22-7447-8A93-69DB7D98F75F}" destId="{D1A25595-F99A-A74E-8DAF-7F2D699879AB}" srcOrd="1" destOrd="0" presId="urn:microsoft.com/office/officeart/2005/8/layout/orgChart1"/>
    <dgm:cxn modelId="{AF9D642F-2FE6-7747-8D0F-9618C6C5A56F}" type="presOf" srcId="{1F99F4A3-20B5-5E4C-A492-AF9560F1B45F}" destId="{1B6D3733-BE77-6240-ADEB-97CFFF7776DB}" srcOrd="1" destOrd="0" presId="urn:microsoft.com/office/officeart/2005/8/layout/orgChart1"/>
    <dgm:cxn modelId="{63AB2933-8EE0-3546-945D-18F003DC789C}" type="presOf" srcId="{1F99F4A3-20B5-5E4C-A492-AF9560F1B45F}" destId="{C6EF511A-F510-5C49-B0B8-EF74EB8EA93D}" srcOrd="0" destOrd="0" presId="urn:microsoft.com/office/officeart/2005/8/layout/orgChart1"/>
    <dgm:cxn modelId="{92DFB541-4A2E-BC47-9D74-733585860647}" type="presOf" srcId="{99283338-6663-D74A-BD3C-A9B8FBDBCF89}" destId="{D71E7F03-A343-3B40-A624-7C4D4F5EA54A}" srcOrd="0" destOrd="0" presId="urn:microsoft.com/office/officeart/2005/8/layout/orgChart1"/>
    <dgm:cxn modelId="{6BEF3E62-E3D0-7941-A0F4-5BF7AEA69F48}" type="presOf" srcId="{637ADCC8-0B7E-A645-A678-2AC0B4F14C6C}" destId="{2F8756EB-1498-B745-925A-4DFE58CF676D}" srcOrd="0" destOrd="0" presId="urn:microsoft.com/office/officeart/2005/8/layout/orgChart1"/>
    <dgm:cxn modelId="{368AE46B-105A-8945-9ACC-CB510A1C3F8B}" srcId="{1F99F4A3-20B5-5E4C-A492-AF9560F1B45F}" destId="{52B547FC-0886-004A-93BA-3A2C9CE6CE6F}" srcOrd="1" destOrd="0" parTransId="{2B7A9975-89F9-544A-838D-510A36202599}" sibTransId="{5FCE801C-0201-0043-8220-B58708D73080}"/>
    <dgm:cxn modelId="{67B9DE83-AB21-BB4A-82D4-52ECB71AD04E}" type="presOf" srcId="{52B547FC-0886-004A-93BA-3A2C9CE6CE6F}" destId="{E25F8916-8115-F04A-8982-1EB9D9CEA1A8}" srcOrd="1" destOrd="0" presId="urn:microsoft.com/office/officeart/2005/8/layout/orgChart1"/>
    <dgm:cxn modelId="{05061AA3-945A-4A4C-9E2F-612E306D8DD5}" type="presOf" srcId="{99283338-6663-D74A-BD3C-A9B8FBDBCF89}" destId="{D4C27FA4-AEAE-FB41-8EED-4856D6509BB8}" srcOrd="1" destOrd="0" presId="urn:microsoft.com/office/officeart/2005/8/layout/orgChart1"/>
    <dgm:cxn modelId="{9BBCF8A3-4D77-1443-93C5-84B0EC4AE10B}" srcId="{4718E883-C0BB-9E48-8248-5501FBCC5F86}" destId="{1F99F4A3-20B5-5E4C-A492-AF9560F1B45F}" srcOrd="0" destOrd="0" parTransId="{6A9E41BE-16B0-D142-B85B-B38ACC512533}" sibTransId="{C53C8DAF-E283-5549-ABB7-87179C6FA7B4}"/>
    <dgm:cxn modelId="{FD9176AB-A518-224A-A9C6-1A30CA4FDDE9}" type="presOf" srcId="{4718E883-C0BB-9E48-8248-5501FBCC5F86}" destId="{16916D85-C1FA-334F-B1F3-2532E04417EA}" srcOrd="0" destOrd="0" presId="urn:microsoft.com/office/officeart/2005/8/layout/orgChart1"/>
    <dgm:cxn modelId="{518C5ABD-195E-544E-A800-47C1F50BF0A3}" srcId="{1F99F4A3-20B5-5E4C-A492-AF9560F1B45F}" destId="{8E26C067-CE22-7447-8A93-69DB7D98F75F}" srcOrd="0" destOrd="0" parTransId="{351E746A-7C2A-3A42-9650-DA33DE1D29E8}" sibTransId="{4A0A2E17-7230-5448-8038-AAA59EC5D649}"/>
    <dgm:cxn modelId="{149797CA-0999-724F-AEFF-85435B6FF90D}" srcId="{1F99F4A3-20B5-5E4C-A492-AF9560F1B45F}" destId="{99283338-6663-D74A-BD3C-A9B8FBDBCF89}" srcOrd="2" destOrd="0" parTransId="{637ADCC8-0B7E-A645-A678-2AC0B4F14C6C}" sibTransId="{A1CFE918-2426-154B-AD0A-898B3B50576E}"/>
    <dgm:cxn modelId="{0B58BFE7-DD23-5848-917E-8DFB9B24DBDD}" type="presOf" srcId="{52B547FC-0886-004A-93BA-3A2C9CE6CE6F}" destId="{EF17B620-2F48-784D-B7CF-5506E036E023}" srcOrd="0" destOrd="0" presId="urn:microsoft.com/office/officeart/2005/8/layout/orgChart1"/>
    <dgm:cxn modelId="{58B8CDFC-B1BB-1A4A-9BFF-9333DCCC2628}" type="presOf" srcId="{8E26C067-CE22-7447-8A93-69DB7D98F75F}" destId="{A7C26450-C5F5-714C-BD1A-3E6A28EA6D91}" srcOrd="0" destOrd="0" presId="urn:microsoft.com/office/officeart/2005/8/layout/orgChart1"/>
    <dgm:cxn modelId="{6766EE5C-F4F1-294A-9600-843680D15262}" type="presParOf" srcId="{16916D85-C1FA-334F-B1F3-2532E04417EA}" destId="{3DE1D6B5-D28F-CF4E-A841-6F446BE39B11}" srcOrd="0" destOrd="0" presId="urn:microsoft.com/office/officeart/2005/8/layout/orgChart1"/>
    <dgm:cxn modelId="{EEC96C6B-E79E-9E48-9809-2A4CD6C23DBE}" type="presParOf" srcId="{3DE1D6B5-D28F-CF4E-A841-6F446BE39B11}" destId="{B1301B28-BD93-5742-B0DD-00E867FEF13C}" srcOrd="0" destOrd="0" presId="urn:microsoft.com/office/officeart/2005/8/layout/orgChart1"/>
    <dgm:cxn modelId="{443C63FE-5EB4-E64C-936F-E93C64F1BA97}" type="presParOf" srcId="{B1301B28-BD93-5742-B0DD-00E867FEF13C}" destId="{C6EF511A-F510-5C49-B0B8-EF74EB8EA93D}" srcOrd="0" destOrd="0" presId="urn:microsoft.com/office/officeart/2005/8/layout/orgChart1"/>
    <dgm:cxn modelId="{0212C2AC-6BE4-034F-A516-3A22756E826F}" type="presParOf" srcId="{B1301B28-BD93-5742-B0DD-00E867FEF13C}" destId="{1B6D3733-BE77-6240-ADEB-97CFFF7776DB}" srcOrd="1" destOrd="0" presId="urn:microsoft.com/office/officeart/2005/8/layout/orgChart1"/>
    <dgm:cxn modelId="{BF3AC749-8518-A847-96EF-F01C80D4EF98}" type="presParOf" srcId="{3DE1D6B5-D28F-CF4E-A841-6F446BE39B11}" destId="{CEC8E4EE-693A-644C-BE01-C784779ABD7C}" srcOrd="1" destOrd="0" presId="urn:microsoft.com/office/officeart/2005/8/layout/orgChart1"/>
    <dgm:cxn modelId="{DF55964B-424A-8A4D-AA96-D990AB2FE01D}" type="presParOf" srcId="{CEC8E4EE-693A-644C-BE01-C784779ABD7C}" destId="{A11D8FBE-52E4-6941-A572-AEF65A266066}" srcOrd="0" destOrd="0" presId="urn:microsoft.com/office/officeart/2005/8/layout/orgChart1"/>
    <dgm:cxn modelId="{0C441887-7DF6-F046-A01C-A6A3D9887792}" type="presParOf" srcId="{CEC8E4EE-693A-644C-BE01-C784779ABD7C}" destId="{8DE00AE0-D025-DA49-89F2-D23B50A5454A}" srcOrd="1" destOrd="0" presId="urn:microsoft.com/office/officeart/2005/8/layout/orgChart1"/>
    <dgm:cxn modelId="{484F9C6F-C369-4447-9F24-8352AB7F573E}" type="presParOf" srcId="{8DE00AE0-D025-DA49-89F2-D23B50A5454A}" destId="{A559C34B-206C-B443-840E-4FDEF37F1B1E}" srcOrd="0" destOrd="0" presId="urn:microsoft.com/office/officeart/2005/8/layout/orgChart1"/>
    <dgm:cxn modelId="{9F37854F-39DA-704A-B617-E91D892F2CBB}" type="presParOf" srcId="{A559C34B-206C-B443-840E-4FDEF37F1B1E}" destId="{A7C26450-C5F5-714C-BD1A-3E6A28EA6D91}" srcOrd="0" destOrd="0" presId="urn:microsoft.com/office/officeart/2005/8/layout/orgChart1"/>
    <dgm:cxn modelId="{6C88A2C8-CA51-B74F-88AB-F0C5D8DA218C}" type="presParOf" srcId="{A559C34B-206C-B443-840E-4FDEF37F1B1E}" destId="{D1A25595-F99A-A74E-8DAF-7F2D699879AB}" srcOrd="1" destOrd="0" presId="urn:microsoft.com/office/officeart/2005/8/layout/orgChart1"/>
    <dgm:cxn modelId="{611BAFD2-6A1A-F443-9F0E-C9A997E092C5}" type="presParOf" srcId="{8DE00AE0-D025-DA49-89F2-D23B50A5454A}" destId="{E821D5C7-5A85-DD40-A89E-AD81BEDC475E}" srcOrd="1" destOrd="0" presId="urn:microsoft.com/office/officeart/2005/8/layout/orgChart1"/>
    <dgm:cxn modelId="{637DC837-2B27-4D45-85A0-EB8BE4950254}" type="presParOf" srcId="{8DE00AE0-D025-DA49-89F2-D23B50A5454A}" destId="{C616A15D-5356-8846-9DB9-E346D4570623}" srcOrd="2" destOrd="0" presId="urn:microsoft.com/office/officeart/2005/8/layout/orgChart1"/>
    <dgm:cxn modelId="{F2C2E6CC-D9AC-974B-AE27-BDDE831F2A76}" type="presParOf" srcId="{CEC8E4EE-693A-644C-BE01-C784779ABD7C}" destId="{1AF3A92E-8B86-A642-8870-5C59EA620E6C}" srcOrd="2" destOrd="0" presId="urn:microsoft.com/office/officeart/2005/8/layout/orgChart1"/>
    <dgm:cxn modelId="{7E63F61C-6C1C-734A-902A-F494D2A01992}" type="presParOf" srcId="{CEC8E4EE-693A-644C-BE01-C784779ABD7C}" destId="{1F452B73-B13E-8F4B-A209-CABF0A046A3D}" srcOrd="3" destOrd="0" presId="urn:microsoft.com/office/officeart/2005/8/layout/orgChart1"/>
    <dgm:cxn modelId="{93871D6B-7F28-564F-9D65-9A2E5EC81397}" type="presParOf" srcId="{1F452B73-B13E-8F4B-A209-CABF0A046A3D}" destId="{AB88B0B2-F7C8-D347-ABE2-AD1CE91E4E70}" srcOrd="0" destOrd="0" presId="urn:microsoft.com/office/officeart/2005/8/layout/orgChart1"/>
    <dgm:cxn modelId="{DA59195C-CC68-A442-87A9-7C0C99D52E53}" type="presParOf" srcId="{AB88B0B2-F7C8-D347-ABE2-AD1CE91E4E70}" destId="{EF17B620-2F48-784D-B7CF-5506E036E023}" srcOrd="0" destOrd="0" presId="urn:microsoft.com/office/officeart/2005/8/layout/orgChart1"/>
    <dgm:cxn modelId="{985F1917-BFC2-F746-9E39-938140E282D2}" type="presParOf" srcId="{AB88B0B2-F7C8-D347-ABE2-AD1CE91E4E70}" destId="{E25F8916-8115-F04A-8982-1EB9D9CEA1A8}" srcOrd="1" destOrd="0" presId="urn:microsoft.com/office/officeart/2005/8/layout/orgChart1"/>
    <dgm:cxn modelId="{E9F9C43A-1594-DF4F-84AB-2F4DBED1162F}" type="presParOf" srcId="{1F452B73-B13E-8F4B-A209-CABF0A046A3D}" destId="{E6830623-0876-214C-A9FF-3E27910A84FE}" srcOrd="1" destOrd="0" presId="urn:microsoft.com/office/officeart/2005/8/layout/orgChart1"/>
    <dgm:cxn modelId="{DEB4B3C7-3894-3B4E-AC68-DC6ADFB605DA}" type="presParOf" srcId="{1F452B73-B13E-8F4B-A209-CABF0A046A3D}" destId="{5B18E693-9522-BF4E-BB5D-39DDAB863F39}" srcOrd="2" destOrd="0" presId="urn:microsoft.com/office/officeart/2005/8/layout/orgChart1"/>
    <dgm:cxn modelId="{6E070E9E-FEE2-B04B-B5EA-CC510C7E5A9E}" type="presParOf" srcId="{CEC8E4EE-693A-644C-BE01-C784779ABD7C}" destId="{2F8756EB-1498-B745-925A-4DFE58CF676D}" srcOrd="4" destOrd="0" presId="urn:microsoft.com/office/officeart/2005/8/layout/orgChart1"/>
    <dgm:cxn modelId="{95067D48-15D3-6349-95B5-5453F79BF3A5}" type="presParOf" srcId="{CEC8E4EE-693A-644C-BE01-C784779ABD7C}" destId="{F291D6E1-53EC-E541-861E-E3535025CD24}" srcOrd="5" destOrd="0" presId="urn:microsoft.com/office/officeart/2005/8/layout/orgChart1"/>
    <dgm:cxn modelId="{A9616DEB-5A55-2145-88EA-FCDA3B25203F}" type="presParOf" srcId="{F291D6E1-53EC-E541-861E-E3535025CD24}" destId="{ED54B081-4E85-9A47-82D2-77BC306DA63F}" srcOrd="0" destOrd="0" presId="urn:microsoft.com/office/officeart/2005/8/layout/orgChart1"/>
    <dgm:cxn modelId="{2DEF779B-07DA-8D4D-B520-E42232BE2976}" type="presParOf" srcId="{ED54B081-4E85-9A47-82D2-77BC306DA63F}" destId="{D71E7F03-A343-3B40-A624-7C4D4F5EA54A}" srcOrd="0" destOrd="0" presId="urn:microsoft.com/office/officeart/2005/8/layout/orgChart1"/>
    <dgm:cxn modelId="{0F8A8CE7-F025-2E48-8E10-C5C85C0EC04B}" type="presParOf" srcId="{ED54B081-4E85-9A47-82D2-77BC306DA63F}" destId="{D4C27FA4-AEAE-FB41-8EED-4856D6509BB8}" srcOrd="1" destOrd="0" presId="urn:microsoft.com/office/officeart/2005/8/layout/orgChart1"/>
    <dgm:cxn modelId="{76D366D3-D92E-324A-BC74-EA53A2C24F41}" type="presParOf" srcId="{F291D6E1-53EC-E541-861E-E3535025CD24}" destId="{B22DD123-C8D7-1A45-9C5A-8CD2E8150529}" srcOrd="1" destOrd="0" presId="urn:microsoft.com/office/officeart/2005/8/layout/orgChart1"/>
    <dgm:cxn modelId="{5FC91E48-2ACD-774F-A870-EA2DA7F05DE0}" type="presParOf" srcId="{F291D6E1-53EC-E541-861E-E3535025CD24}" destId="{D971F03D-87C7-9946-8A01-0F684955510E}" srcOrd="2" destOrd="0" presId="urn:microsoft.com/office/officeart/2005/8/layout/orgChart1"/>
    <dgm:cxn modelId="{3121FE2D-DD15-314F-8F9B-DF2CCB2C61F8}" type="presParOf" srcId="{3DE1D6B5-D28F-CF4E-A841-6F446BE39B11}" destId="{587BAC08-C3A6-3449-A109-B2A611141BB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0CEBCB-0605-1C43-9BF7-090642529F72}" type="doc">
      <dgm:prSet loTypeId="urn:microsoft.com/office/officeart/2008/layout/VerticalCurvedList" loCatId="" qsTypeId="urn:microsoft.com/office/officeart/2005/8/quickstyle/simple1" qsCatId="simple" csTypeId="urn:microsoft.com/office/officeart/2005/8/colors/accent1_3" csCatId="accent1" phldr="1"/>
      <dgm:spPr/>
      <dgm:t>
        <a:bodyPr/>
        <a:lstStyle/>
        <a:p>
          <a:endParaRPr lang="en-GB"/>
        </a:p>
      </dgm:t>
    </dgm:pt>
    <dgm:pt modelId="{EF926E5A-BB2F-5746-BB00-D7C40794CC59}">
      <dgm:prSet phldrT="[Text]" custT="1"/>
      <dgm:spPr/>
      <dgm:t>
        <a:bodyPr/>
        <a:lstStyle/>
        <a:p>
          <a:r>
            <a:rPr lang="en-AU" sz="1500" b="1">
              <a:latin typeface="Candara" panose="020E0502030303020204" pitchFamily="34" charset="0"/>
            </a:rPr>
            <a:t>프로젝트 수립 및 감사/평가 프로세스 및 데이터 수집 인프라 개발</a:t>
          </a:r>
          <a:endParaRPr lang="en-GB" sz="1500" b="1">
            <a:latin typeface="Candara" panose="020E0502030303020204" pitchFamily="34" charset="0"/>
          </a:endParaRPr>
        </a:p>
      </dgm:t>
    </dgm:pt>
    <dgm:pt modelId="{6E28EDE6-7BCA-4E45-8433-EFB6CD9AB948}" type="parTrans" cxnId="{9073D3E0-5237-B541-BA50-01CB6986703F}">
      <dgm:prSet/>
      <dgm:spPr/>
      <dgm:t>
        <a:bodyPr/>
        <a:lstStyle/>
        <a:p>
          <a:endParaRPr lang="en-GB" b="1">
            <a:latin typeface="Candara" panose="020E0502030303020204" pitchFamily="34" charset="0"/>
          </a:endParaRPr>
        </a:p>
      </dgm:t>
    </dgm:pt>
    <dgm:pt modelId="{7FB46C95-9923-B646-8375-DC85EA8BADC0}" type="sibTrans" cxnId="{9073D3E0-5237-B541-BA50-01CB6986703F}">
      <dgm:prSet/>
      <dgm:spPr/>
      <dgm:t>
        <a:bodyPr/>
        <a:lstStyle/>
        <a:p>
          <a:endParaRPr lang="en-GB" b="1">
            <a:latin typeface="Candara" panose="020E0502030303020204" pitchFamily="34" charset="0"/>
          </a:endParaRPr>
        </a:p>
      </dgm:t>
    </dgm:pt>
    <dgm:pt modelId="{F94DF647-8616-F84C-A158-3E1586AAA673}">
      <dgm:prSet phldrT="[Text]" custT="1"/>
      <dgm:spPr/>
      <dgm:t>
        <a:bodyPr/>
        <a:lstStyle/>
        <a:p>
          <a:r>
            <a:rPr lang="en-AU" sz="1500" b="1"/>
            <a:t>감사/평가 데이터 분석 </a:t>
          </a:r>
          <a:endParaRPr lang="en-GB" sz="1500" b="1">
            <a:latin typeface="Candara" panose="020E0502030303020204" pitchFamily="34" charset="0"/>
          </a:endParaRPr>
        </a:p>
      </dgm:t>
    </dgm:pt>
    <dgm:pt modelId="{582F4154-F941-5641-AA2D-75EC709C8E29}" type="parTrans" cxnId="{C6C9ED6F-7352-6048-A204-F179EDF81E65}">
      <dgm:prSet/>
      <dgm:spPr/>
      <dgm:t>
        <a:bodyPr/>
        <a:lstStyle/>
        <a:p>
          <a:endParaRPr lang="en-GB" b="1">
            <a:latin typeface="Candara" panose="020E0502030303020204" pitchFamily="34" charset="0"/>
          </a:endParaRPr>
        </a:p>
      </dgm:t>
    </dgm:pt>
    <dgm:pt modelId="{0D624551-99C0-344F-A751-B6215D9AB1F5}" type="sibTrans" cxnId="{C6C9ED6F-7352-6048-A204-F179EDF81E65}">
      <dgm:prSet/>
      <dgm:spPr/>
      <dgm:t>
        <a:bodyPr/>
        <a:lstStyle/>
        <a:p>
          <a:endParaRPr lang="en-GB" b="1">
            <a:latin typeface="Candara" panose="020E0502030303020204" pitchFamily="34" charset="0"/>
          </a:endParaRPr>
        </a:p>
      </dgm:t>
    </dgm:pt>
    <dgm:pt modelId="{DFC73E3C-9C2A-2C43-A28F-44D9D4A8E4A1}">
      <dgm:prSet phldrT="[Text]" custT="1"/>
      <dgm:spPr/>
      <dgm:t>
        <a:bodyPr/>
        <a:lstStyle/>
        <a:p>
          <a:r>
            <a:rPr lang="en-AU" sz="1500" b="1"/>
            <a:t>최종 보고서 및 권장 사항 </a:t>
          </a:r>
          <a:endParaRPr lang="en-GB" sz="1500" b="1">
            <a:latin typeface="Candara" panose="020E0502030303020204" pitchFamily="34" charset="0"/>
          </a:endParaRPr>
        </a:p>
      </dgm:t>
    </dgm:pt>
    <dgm:pt modelId="{1120B96C-15D9-7745-ADF5-62165B8E6B79}" type="parTrans" cxnId="{13BDA397-0C45-2C4A-B53A-127EC29D80D3}">
      <dgm:prSet/>
      <dgm:spPr/>
      <dgm:t>
        <a:bodyPr/>
        <a:lstStyle/>
        <a:p>
          <a:endParaRPr lang="en-GB" b="1">
            <a:latin typeface="Candara" panose="020E0502030303020204" pitchFamily="34" charset="0"/>
          </a:endParaRPr>
        </a:p>
      </dgm:t>
    </dgm:pt>
    <dgm:pt modelId="{DABA6BDA-3FFA-0B4F-8FAB-485E95442B8D}" type="sibTrans" cxnId="{13BDA397-0C45-2C4A-B53A-127EC29D80D3}">
      <dgm:prSet/>
      <dgm:spPr/>
      <dgm:t>
        <a:bodyPr/>
        <a:lstStyle/>
        <a:p>
          <a:endParaRPr lang="en-GB" b="1">
            <a:latin typeface="Candara" panose="020E0502030303020204" pitchFamily="34" charset="0"/>
          </a:endParaRPr>
        </a:p>
      </dgm:t>
    </dgm:pt>
    <dgm:pt modelId="{10EF7952-45EF-3F4B-9705-7B4C2B81A4F7}">
      <dgm:prSet custT="1"/>
      <dgm:spPr/>
      <dgm:t>
        <a:bodyPr/>
        <a:lstStyle/>
        <a:p>
          <a:r>
            <a:rPr lang="en-AU" sz="1500" b="1"/>
            <a:t>현장 감사/평가 및 일반의 데이터 수집 수행 </a:t>
          </a:r>
          <a:endParaRPr lang="en-GB" sz="1500" b="1">
            <a:latin typeface="Candara" panose="020E0502030303020204" pitchFamily="34" charset="0"/>
          </a:endParaRPr>
        </a:p>
      </dgm:t>
    </dgm:pt>
    <dgm:pt modelId="{4071A7ED-090C-0641-9FB5-60BE7920C114}" type="parTrans" cxnId="{FCB1F27E-0E69-B648-B99C-E6C98E2C9CF1}">
      <dgm:prSet/>
      <dgm:spPr/>
      <dgm:t>
        <a:bodyPr/>
        <a:lstStyle/>
        <a:p>
          <a:endParaRPr lang="en-GB" b="1">
            <a:latin typeface="Candara" panose="020E0502030303020204" pitchFamily="34" charset="0"/>
          </a:endParaRPr>
        </a:p>
      </dgm:t>
    </dgm:pt>
    <dgm:pt modelId="{7160FEA8-E67C-8F43-B2B5-72F461F9052C}" type="sibTrans" cxnId="{FCB1F27E-0E69-B648-B99C-E6C98E2C9CF1}">
      <dgm:prSet/>
      <dgm:spPr/>
      <dgm:t>
        <a:bodyPr/>
        <a:lstStyle/>
        <a:p>
          <a:endParaRPr lang="en-GB" b="1">
            <a:latin typeface="Candara" panose="020E0502030303020204" pitchFamily="34" charset="0"/>
          </a:endParaRPr>
        </a:p>
      </dgm:t>
    </dgm:pt>
    <dgm:pt modelId="{CC1DB54A-D0C0-3545-8F28-1E56FC80EA18}" type="pres">
      <dgm:prSet presAssocID="{370CEBCB-0605-1C43-9BF7-090642529F72}" presName="Name0" presStyleCnt="0">
        <dgm:presLayoutVars>
          <dgm:chMax val="7"/>
          <dgm:chPref val="7"/>
          <dgm:dir/>
        </dgm:presLayoutVars>
      </dgm:prSet>
      <dgm:spPr/>
    </dgm:pt>
    <dgm:pt modelId="{3A0D884E-B338-F04F-B40D-55E438A02FEF}" type="pres">
      <dgm:prSet presAssocID="{370CEBCB-0605-1C43-9BF7-090642529F72}" presName="Name1" presStyleCnt="0"/>
      <dgm:spPr/>
    </dgm:pt>
    <dgm:pt modelId="{BF2576AB-A449-3E47-AA27-406E5F0BE000}" type="pres">
      <dgm:prSet presAssocID="{370CEBCB-0605-1C43-9BF7-090642529F72}" presName="cycle" presStyleCnt="0"/>
      <dgm:spPr/>
    </dgm:pt>
    <dgm:pt modelId="{B6A4CB96-CCAE-D549-A745-4A98278A9508}" type="pres">
      <dgm:prSet presAssocID="{370CEBCB-0605-1C43-9BF7-090642529F72}" presName="srcNode" presStyleLbl="node1" presStyleIdx="0" presStyleCnt="4"/>
      <dgm:spPr/>
    </dgm:pt>
    <dgm:pt modelId="{26C63C94-285E-5647-B4C0-69B5F7F140CA}" type="pres">
      <dgm:prSet presAssocID="{370CEBCB-0605-1C43-9BF7-090642529F72}" presName="conn" presStyleLbl="parChTrans1D2" presStyleIdx="0" presStyleCnt="1"/>
      <dgm:spPr/>
    </dgm:pt>
    <dgm:pt modelId="{28471767-DEF4-884F-A700-831AF6AC1D54}" type="pres">
      <dgm:prSet presAssocID="{370CEBCB-0605-1C43-9BF7-090642529F72}" presName="extraNode" presStyleLbl="node1" presStyleIdx="0" presStyleCnt="4"/>
      <dgm:spPr/>
    </dgm:pt>
    <dgm:pt modelId="{C061EDE4-E72D-2F4E-B51C-D44A4B6F3A4F}" type="pres">
      <dgm:prSet presAssocID="{370CEBCB-0605-1C43-9BF7-090642529F72}" presName="dstNode" presStyleLbl="node1" presStyleIdx="0" presStyleCnt="4"/>
      <dgm:spPr/>
    </dgm:pt>
    <dgm:pt modelId="{40B6003A-ACCB-C64D-AA62-196D6789109F}" type="pres">
      <dgm:prSet presAssocID="{EF926E5A-BB2F-5746-BB00-D7C40794CC59}" presName="text_1" presStyleLbl="node1" presStyleIdx="0" presStyleCnt="4">
        <dgm:presLayoutVars>
          <dgm:bulletEnabled val="1"/>
        </dgm:presLayoutVars>
      </dgm:prSet>
      <dgm:spPr/>
    </dgm:pt>
    <dgm:pt modelId="{2F4D7AF5-EEAD-184E-AD73-1010BAD603F0}" type="pres">
      <dgm:prSet presAssocID="{EF926E5A-BB2F-5746-BB00-D7C40794CC59}" presName="accent_1" presStyleCnt="0"/>
      <dgm:spPr/>
    </dgm:pt>
    <dgm:pt modelId="{FD4C3961-2573-C145-98D8-E41F22AC3224}" type="pres">
      <dgm:prSet presAssocID="{EF926E5A-BB2F-5746-BB00-D7C40794CC59}" presName="accentRepeatNode" presStyleLbl="solidFgAcc1" presStyleIdx="0" presStyleCnt="4"/>
      <dgm:spPr/>
    </dgm:pt>
    <dgm:pt modelId="{03657F44-9DB5-A94B-9102-8D25F82DFD41}" type="pres">
      <dgm:prSet presAssocID="{10EF7952-45EF-3F4B-9705-7B4C2B81A4F7}" presName="text_2" presStyleLbl="node1" presStyleIdx="1" presStyleCnt="4">
        <dgm:presLayoutVars>
          <dgm:bulletEnabled val="1"/>
        </dgm:presLayoutVars>
      </dgm:prSet>
      <dgm:spPr/>
    </dgm:pt>
    <dgm:pt modelId="{7F335159-C009-9D44-8DF3-7409ED5B68A5}" type="pres">
      <dgm:prSet presAssocID="{10EF7952-45EF-3F4B-9705-7B4C2B81A4F7}" presName="accent_2" presStyleCnt="0"/>
      <dgm:spPr/>
    </dgm:pt>
    <dgm:pt modelId="{873EA188-676C-4A42-955A-83A193E2844E}" type="pres">
      <dgm:prSet presAssocID="{10EF7952-45EF-3F4B-9705-7B4C2B81A4F7}" presName="accentRepeatNode" presStyleLbl="solidFgAcc1" presStyleIdx="1" presStyleCnt="4"/>
      <dgm:spPr/>
    </dgm:pt>
    <dgm:pt modelId="{387AA452-E5DE-B545-A016-4A11CC0C6A55}" type="pres">
      <dgm:prSet presAssocID="{F94DF647-8616-F84C-A158-3E1586AAA673}" presName="text_3" presStyleLbl="node1" presStyleIdx="2" presStyleCnt="4">
        <dgm:presLayoutVars>
          <dgm:bulletEnabled val="1"/>
        </dgm:presLayoutVars>
      </dgm:prSet>
      <dgm:spPr/>
    </dgm:pt>
    <dgm:pt modelId="{448A8D49-38D7-3F45-9DF4-6FDD021EE1C1}" type="pres">
      <dgm:prSet presAssocID="{F94DF647-8616-F84C-A158-3E1586AAA673}" presName="accent_3" presStyleCnt="0"/>
      <dgm:spPr/>
    </dgm:pt>
    <dgm:pt modelId="{C69121A3-7B62-E04E-B21E-AB7870F5A2B2}" type="pres">
      <dgm:prSet presAssocID="{F94DF647-8616-F84C-A158-3E1586AAA673}" presName="accentRepeatNode" presStyleLbl="solidFgAcc1" presStyleIdx="2" presStyleCnt="4"/>
      <dgm:spPr/>
    </dgm:pt>
    <dgm:pt modelId="{D6346186-8A3D-2A41-BBD2-A8814DB3D5AE}" type="pres">
      <dgm:prSet presAssocID="{DFC73E3C-9C2A-2C43-A28F-44D9D4A8E4A1}" presName="text_4" presStyleLbl="node1" presStyleIdx="3" presStyleCnt="4">
        <dgm:presLayoutVars>
          <dgm:bulletEnabled val="1"/>
        </dgm:presLayoutVars>
      </dgm:prSet>
      <dgm:spPr/>
    </dgm:pt>
    <dgm:pt modelId="{36D84F6B-7939-1C44-A52A-BA5B8F90B331}" type="pres">
      <dgm:prSet presAssocID="{DFC73E3C-9C2A-2C43-A28F-44D9D4A8E4A1}" presName="accent_4" presStyleCnt="0"/>
      <dgm:spPr/>
    </dgm:pt>
    <dgm:pt modelId="{4B5CA19A-3587-2E4E-94F8-79F7AE33B3C0}" type="pres">
      <dgm:prSet presAssocID="{DFC73E3C-9C2A-2C43-A28F-44D9D4A8E4A1}" presName="accentRepeatNode" presStyleLbl="solidFgAcc1" presStyleIdx="3" presStyleCnt="4"/>
      <dgm:spPr/>
    </dgm:pt>
  </dgm:ptLst>
  <dgm:cxnLst>
    <dgm:cxn modelId="{F010C701-0046-9D42-A186-47D6B89F2F7B}" type="presOf" srcId="{EF926E5A-BB2F-5746-BB00-D7C40794CC59}" destId="{40B6003A-ACCB-C64D-AA62-196D6789109F}" srcOrd="0" destOrd="0" presId="urn:microsoft.com/office/officeart/2008/layout/VerticalCurvedList"/>
    <dgm:cxn modelId="{E538802D-77E2-B045-9E15-57467FD9C181}" type="presOf" srcId="{370CEBCB-0605-1C43-9BF7-090642529F72}" destId="{CC1DB54A-D0C0-3545-8F28-1E56FC80EA18}" srcOrd="0" destOrd="0" presId="urn:microsoft.com/office/officeart/2008/layout/VerticalCurvedList"/>
    <dgm:cxn modelId="{BE475B38-D2E6-7247-9BC6-131ABE69D77D}" type="presOf" srcId="{10EF7952-45EF-3F4B-9705-7B4C2B81A4F7}" destId="{03657F44-9DB5-A94B-9102-8D25F82DFD41}" srcOrd="0" destOrd="0" presId="urn:microsoft.com/office/officeart/2008/layout/VerticalCurvedList"/>
    <dgm:cxn modelId="{C6C9ED6F-7352-6048-A204-F179EDF81E65}" srcId="{370CEBCB-0605-1C43-9BF7-090642529F72}" destId="{F94DF647-8616-F84C-A158-3E1586AAA673}" srcOrd="2" destOrd="0" parTransId="{582F4154-F941-5641-AA2D-75EC709C8E29}" sibTransId="{0D624551-99C0-344F-A751-B6215D9AB1F5}"/>
    <dgm:cxn modelId="{0E63805A-4EEF-CB42-9418-EB63C57CEB44}" type="presOf" srcId="{F94DF647-8616-F84C-A158-3E1586AAA673}" destId="{387AA452-E5DE-B545-A016-4A11CC0C6A55}" srcOrd="0" destOrd="0" presId="urn:microsoft.com/office/officeart/2008/layout/VerticalCurvedList"/>
    <dgm:cxn modelId="{FCB1F27E-0E69-B648-B99C-E6C98E2C9CF1}" srcId="{370CEBCB-0605-1C43-9BF7-090642529F72}" destId="{10EF7952-45EF-3F4B-9705-7B4C2B81A4F7}" srcOrd="1" destOrd="0" parTransId="{4071A7ED-090C-0641-9FB5-60BE7920C114}" sibTransId="{7160FEA8-E67C-8F43-B2B5-72F461F9052C}"/>
    <dgm:cxn modelId="{13BDA397-0C45-2C4A-B53A-127EC29D80D3}" srcId="{370CEBCB-0605-1C43-9BF7-090642529F72}" destId="{DFC73E3C-9C2A-2C43-A28F-44D9D4A8E4A1}" srcOrd="3" destOrd="0" parTransId="{1120B96C-15D9-7745-ADF5-62165B8E6B79}" sibTransId="{DABA6BDA-3FFA-0B4F-8FAB-485E95442B8D}"/>
    <dgm:cxn modelId="{E15605CE-DC22-414F-AD28-9B347B884C16}" type="presOf" srcId="{7FB46C95-9923-B646-8375-DC85EA8BADC0}" destId="{26C63C94-285E-5647-B4C0-69B5F7F140CA}" srcOrd="0" destOrd="0" presId="urn:microsoft.com/office/officeart/2008/layout/VerticalCurvedList"/>
    <dgm:cxn modelId="{9073D3E0-5237-B541-BA50-01CB6986703F}" srcId="{370CEBCB-0605-1C43-9BF7-090642529F72}" destId="{EF926E5A-BB2F-5746-BB00-D7C40794CC59}" srcOrd="0" destOrd="0" parTransId="{6E28EDE6-7BCA-4E45-8433-EFB6CD9AB948}" sibTransId="{7FB46C95-9923-B646-8375-DC85EA8BADC0}"/>
    <dgm:cxn modelId="{B64D74E2-63C9-B349-A6A6-01773BA51781}" type="presOf" srcId="{DFC73E3C-9C2A-2C43-A28F-44D9D4A8E4A1}" destId="{D6346186-8A3D-2A41-BBD2-A8814DB3D5AE}" srcOrd="0" destOrd="0" presId="urn:microsoft.com/office/officeart/2008/layout/VerticalCurvedList"/>
    <dgm:cxn modelId="{A1A06EB6-0C87-B84E-A7CE-D1CA2BF982F0}" type="presParOf" srcId="{CC1DB54A-D0C0-3545-8F28-1E56FC80EA18}" destId="{3A0D884E-B338-F04F-B40D-55E438A02FEF}" srcOrd="0" destOrd="0" presId="urn:microsoft.com/office/officeart/2008/layout/VerticalCurvedList"/>
    <dgm:cxn modelId="{511664BB-8C83-1544-951F-98100C1461C8}" type="presParOf" srcId="{3A0D884E-B338-F04F-B40D-55E438A02FEF}" destId="{BF2576AB-A449-3E47-AA27-406E5F0BE000}" srcOrd="0" destOrd="0" presId="urn:microsoft.com/office/officeart/2008/layout/VerticalCurvedList"/>
    <dgm:cxn modelId="{1900250F-DF35-DC4E-BE98-0D3A4C095FC7}" type="presParOf" srcId="{BF2576AB-A449-3E47-AA27-406E5F0BE000}" destId="{B6A4CB96-CCAE-D549-A745-4A98278A9508}" srcOrd="0" destOrd="0" presId="urn:microsoft.com/office/officeart/2008/layout/VerticalCurvedList"/>
    <dgm:cxn modelId="{39D97397-AD52-7D4F-A569-BA304DC2A468}" type="presParOf" srcId="{BF2576AB-A449-3E47-AA27-406E5F0BE000}" destId="{26C63C94-285E-5647-B4C0-69B5F7F140CA}" srcOrd="1" destOrd="0" presId="urn:microsoft.com/office/officeart/2008/layout/VerticalCurvedList"/>
    <dgm:cxn modelId="{17572AAC-F781-6F4F-8B24-4DBD9CCDFDDB}" type="presParOf" srcId="{BF2576AB-A449-3E47-AA27-406E5F0BE000}" destId="{28471767-DEF4-884F-A700-831AF6AC1D54}" srcOrd="2" destOrd="0" presId="urn:microsoft.com/office/officeart/2008/layout/VerticalCurvedList"/>
    <dgm:cxn modelId="{CB3C5F87-515D-2E43-B257-7F3CEE69CFDE}" type="presParOf" srcId="{BF2576AB-A449-3E47-AA27-406E5F0BE000}" destId="{C061EDE4-E72D-2F4E-B51C-D44A4B6F3A4F}" srcOrd="3" destOrd="0" presId="urn:microsoft.com/office/officeart/2008/layout/VerticalCurvedList"/>
    <dgm:cxn modelId="{BDC6B315-15DB-7B4A-8DF6-D9FEFE45319F}" type="presParOf" srcId="{3A0D884E-B338-F04F-B40D-55E438A02FEF}" destId="{40B6003A-ACCB-C64D-AA62-196D6789109F}" srcOrd="1" destOrd="0" presId="urn:microsoft.com/office/officeart/2008/layout/VerticalCurvedList"/>
    <dgm:cxn modelId="{2244941A-AD33-9F4F-A9ED-B919784440A1}" type="presParOf" srcId="{3A0D884E-B338-F04F-B40D-55E438A02FEF}" destId="{2F4D7AF5-EEAD-184E-AD73-1010BAD603F0}" srcOrd="2" destOrd="0" presId="urn:microsoft.com/office/officeart/2008/layout/VerticalCurvedList"/>
    <dgm:cxn modelId="{4835A60D-A309-3C4C-93B9-BCBA09AE741D}" type="presParOf" srcId="{2F4D7AF5-EEAD-184E-AD73-1010BAD603F0}" destId="{FD4C3961-2573-C145-98D8-E41F22AC3224}" srcOrd="0" destOrd="0" presId="urn:microsoft.com/office/officeart/2008/layout/VerticalCurvedList"/>
    <dgm:cxn modelId="{17478F51-EC3A-6A42-8CB5-8F4C68C060B0}" type="presParOf" srcId="{3A0D884E-B338-F04F-B40D-55E438A02FEF}" destId="{03657F44-9DB5-A94B-9102-8D25F82DFD41}" srcOrd="3" destOrd="0" presId="urn:microsoft.com/office/officeart/2008/layout/VerticalCurvedList"/>
    <dgm:cxn modelId="{FBA08940-F08C-6443-933D-B2B8F906C255}" type="presParOf" srcId="{3A0D884E-B338-F04F-B40D-55E438A02FEF}" destId="{7F335159-C009-9D44-8DF3-7409ED5B68A5}" srcOrd="4" destOrd="0" presId="urn:microsoft.com/office/officeart/2008/layout/VerticalCurvedList"/>
    <dgm:cxn modelId="{1994D9B0-C78E-AC46-AEF6-2E8DDB72A0A0}" type="presParOf" srcId="{7F335159-C009-9D44-8DF3-7409ED5B68A5}" destId="{873EA188-676C-4A42-955A-83A193E2844E}" srcOrd="0" destOrd="0" presId="urn:microsoft.com/office/officeart/2008/layout/VerticalCurvedList"/>
    <dgm:cxn modelId="{C90488B0-0B1F-4544-9D97-4568B9568A06}" type="presParOf" srcId="{3A0D884E-B338-F04F-B40D-55E438A02FEF}" destId="{387AA452-E5DE-B545-A016-4A11CC0C6A55}" srcOrd="5" destOrd="0" presId="urn:microsoft.com/office/officeart/2008/layout/VerticalCurvedList"/>
    <dgm:cxn modelId="{18AC621F-E74E-2240-A2AF-0A8207B94DE2}" type="presParOf" srcId="{3A0D884E-B338-F04F-B40D-55E438A02FEF}" destId="{448A8D49-38D7-3F45-9DF4-6FDD021EE1C1}" srcOrd="6" destOrd="0" presId="urn:microsoft.com/office/officeart/2008/layout/VerticalCurvedList"/>
    <dgm:cxn modelId="{B60D2255-D493-BB4A-A2E6-CD26EBF38483}" type="presParOf" srcId="{448A8D49-38D7-3F45-9DF4-6FDD021EE1C1}" destId="{C69121A3-7B62-E04E-B21E-AB7870F5A2B2}" srcOrd="0" destOrd="0" presId="urn:microsoft.com/office/officeart/2008/layout/VerticalCurvedList"/>
    <dgm:cxn modelId="{DE0B1F2E-EAFA-EF45-B11A-3A82469BDBA8}" type="presParOf" srcId="{3A0D884E-B338-F04F-B40D-55E438A02FEF}" destId="{D6346186-8A3D-2A41-BBD2-A8814DB3D5AE}" srcOrd="7" destOrd="0" presId="urn:microsoft.com/office/officeart/2008/layout/VerticalCurvedList"/>
    <dgm:cxn modelId="{4A18D38E-4C5E-5240-9A3C-99141FBA53B4}" type="presParOf" srcId="{3A0D884E-B338-F04F-B40D-55E438A02FEF}" destId="{36D84F6B-7939-1C44-A52A-BA5B8F90B331}" srcOrd="8" destOrd="0" presId="urn:microsoft.com/office/officeart/2008/layout/VerticalCurvedList"/>
    <dgm:cxn modelId="{1B65811D-1129-374E-8FDA-BEB064C35ED0}" type="presParOf" srcId="{36D84F6B-7939-1C44-A52A-BA5B8F90B331}" destId="{4B5CA19A-3587-2E4E-94F8-79F7AE33B3C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89D98A-906B-1648-9C71-04BED4B5CABD}"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US"/>
        </a:p>
      </dgm:t>
    </dgm:pt>
    <dgm:pt modelId="{04EEF758-E8E7-8940-BBC7-16DE63A3A6EB}">
      <dgm:prSet phldrT="[Text]" custT="1"/>
      <dgm:spPr>
        <a:solidFill>
          <a:srgbClr val="42AD4E"/>
        </a:solidFill>
      </dgm:spPr>
      <dgm:t>
        <a:bodyPr/>
        <a:lstStyle/>
        <a:p>
          <a:r>
            <a:rPr lang="en-US" sz="1000" b="1" kern="1200" dirty="0" err="1"/>
            <a:t>낮은</a:t>
          </a:r>
          <a:r>
            <a:rPr lang="en-US" sz="1000" b="1" kern="1200" dirty="0"/>
            <a:t>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저위험군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323B7496-B590-B948-A343-5B977878824B}" type="parTrans" cxnId="{02DD1A58-ADCB-F044-BCCE-CE47C72230EB}">
      <dgm:prSet/>
      <dgm:spPr>
        <a:ln>
          <a:solidFill>
            <a:srgbClr val="595959"/>
          </a:solidFill>
        </a:ln>
      </dgm:spPr>
      <dgm:t>
        <a:bodyPr/>
        <a:lstStyle/>
        <a:p>
          <a:endParaRPr lang="en-US"/>
        </a:p>
      </dgm:t>
    </dgm:pt>
    <dgm:pt modelId="{1296C6D8-BE76-FC4A-AF7F-2BC9D1E0B656}" type="sibTrans" cxnId="{02DD1A58-ADCB-F044-BCCE-CE47C72230EB}">
      <dgm:prSet/>
      <dgm:spPr/>
      <dgm:t>
        <a:bodyPr/>
        <a:lstStyle/>
        <a:p>
          <a:endParaRPr lang="en-US"/>
        </a:p>
      </dgm:t>
    </dgm:pt>
    <dgm:pt modelId="{2C244D19-8FAE-4448-B3F5-6FDBF3826761}">
      <dgm:prSet phldrT="[Text]" custT="1"/>
      <dgm:spPr>
        <a:solidFill>
          <a:schemeClr val="accent2"/>
        </a:solidFill>
      </dgm:spPr>
      <dgm:t>
        <a:bodyPr/>
        <a:lstStyle/>
        <a:p>
          <a:r>
            <a:rPr lang="ko-KR" altLang="en-US" sz="1000" b="1" kern="1200" dirty="0">
              <a:solidFill>
                <a:prstClr val="white"/>
              </a:solidFill>
              <a:latin typeface="Calibri" panose="020F0502020204030204"/>
              <a:ea typeface="+mn-ea"/>
              <a:cs typeface="+mn-cs"/>
            </a:rPr>
            <a:t>높은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a:solidFill>
                <a:prstClr val="white"/>
              </a:solidFill>
              <a:latin typeface="Calibri" panose="020F0502020204030204"/>
              <a:ea typeface="+mn-ea"/>
              <a:cs typeface="+mn-cs"/>
            </a:rPr>
            <a:t>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1C61BA7C-BA89-5045-B3E2-B606E8DDAA50}" type="parTrans" cxnId="{53B95655-A725-DD4E-9A86-DD859A0E3DE3}">
      <dgm:prSet/>
      <dgm:spPr>
        <a:ln>
          <a:solidFill>
            <a:srgbClr val="595959"/>
          </a:solidFill>
        </a:ln>
      </dgm:spPr>
      <dgm:t>
        <a:bodyPr/>
        <a:lstStyle/>
        <a:p>
          <a:endParaRPr lang="en-US"/>
        </a:p>
      </dgm:t>
    </dgm:pt>
    <dgm:pt modelId="{F265D223-65A9-AE4B-8084-FF7150A5D489}" type="sibTrans" cxnId="{53B95655-A725-DD4E-9A86-DD859A0E3DE3}">
      <dgm:prSet/>
      <dgm:spPr/>
      <dgm:t>
        <a:bodyPr/>
        <a:lstStyle/>
        <a:p>
          <a:endParaRPr lang="en-US"/>
        </a:p>
      </dgm:t>
    </dgm:pt>
    <dgm:pt modelId="{8DE28CB0-451D-EB4A-9E55-9D8156139AE2}">
      <dgm:prSet phldrT="[Text]" custT="1"/>
      <dgm:spPr>
        <a:solidFill>
          <a:srgbClr val="FF0000"/>
        </a:solidFill>
      </dgm:spPr>
      <dgm:t>
        <a:bodyPr/>
        <a:lstStyle/>
        <a:p>
          <a:r>
            <a:rPr lang="en-US" sz="1000" b="1" kern="1200" dirty="0" err="1"/>
            <a:t>매우</a:t>
          </a:r>
          <a:r>
            <a:rPr lang="en-US" sz="1000" b="1" kern="1200" dirty="0"/>
            <a:t> </a:t>
          </a:r>
          <a:r>
            <a:rPr lang="en-US" sz="1000" b="1" kern="1200" dirty="0" err="1"/>
            <a:t>높은</a:t>
          </a:r>
          <a:r>
            <a:rPr lang="en-US" sz="1000" b="1" kern="1200" dirty="0"/>
            <a:t> </a:t>
          </a:r>
          <a:br>
            <a:rPr lang="en-US" sz="1000" b="1" kern="1200" dirty="0"/>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gm:t>
    </dgm:pt>
    <dgm:pt modelId="{C7C63EF7-1AD6-624F-9449-0D5C784FD926}" type="parTrans" cxnId="{08DC96E1-0A59-664C-9B05-832051EB306D}">
      <dgm:prSet/>
      <dgm:spPr>
        <a:ln>
          <a:solidFill>
            <a:srgbClr val="595959"/>
          </a:solidFill>
        </a:ln>
      </dgm:spPr>
      <dgm:t>
        <a:bodyPr/>
        <a:lstStyle/>
        <a:p>
          <a:endParaRPr lang="en-US"/>
        </a:p>
      </dgm:t>
    </dgm:pt>
    <dgm:pt modelId="{A4C1FD5C-1530-1A43-BEA8-7F01BF89B661}" type="sibTrans" cxnId="{08DC96E1-0A59-664C-9B05-832051EB306D}">
      <dgm:prSet/>
      <dgm:spPr/>
      <dgm:t>
        <a:bodyPr/>
        <a:lstStyle/>
        <a:p>
          <a:endParaRPr lang="en-US"/>
        </a:p>
      </dgm:t>
    </dgm:pt>
    <dgm:pt modelId="{5EE92459-2986-E94C-82DF-9E9886FD84EC}" type="pres">
      <dgm:prSet presAssocID="{1589D98A-906B-1648-9C71-04BED4B5CABD}" presName="composite" presStyleCnt="0">
        <dgm:presLayoutVars>
          <dgm:chMax val="5"/>
          <dgm:dir/>
          <dgm:animLvl val="ctr"/>
          <dgm:resizeHandles val="exact"/>
        </dgm:presLayoutVars>
      </dgm:prSet>
      <dgm:spPr/>
    </dgm:pt>
    <dgm:pt modelId="{7DC7D03C-FDE2-7346-8F58-99295C0F02D8}" type="pres">
      <dgm:prSet presAssocID="{1589D98A-906B-1648-9C71-04BED4B5CABD}" presName="cycle" presStyleCnt="0"/>
      <dgm:spPr/>
    </dgm:pt>
    <dgm:pt modelId="{A814A120-1EE9-FC4B-A2D1-19E0E217C29C}" type="pres">
      <dgm:prSet presAssocID="{1589D98A-906B-1648-9C71-04BED4B5CABD}" presName="centerShape" presStyleCnt="0"/>
      <dgm:spPr/>
    </dgm:pt>
    <dgm:pt modelId="{DFB80E92-BE4B-E34B-8879-780F2630544B}" type="pres">
      <dgm:prSet presAssocID="{1589D98A-906B-1648-9C71-04BED4B5CABD}" presName="connSite" presStyleLbl="node1" presStyleIdx="0" presStyleCnt="4"/>
      <dgm:spPr/>
    </dgm:pt>
    <dgm:pt modelId="{B2BC2D46-E523-F04A-9561-BDA6FF98F618}" type="pres">
      <dgm:prSet presAssocID="{1589D98A-906B-1648-9C71-04BED4B5CABD}" presName="visible"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A4225FE-3ACF-4146-893E-D4B7BE0BE015}" type="pres">
      <dgm:prSet presAssocID="{323B7496-B590-B948-A343-5B977878824B}" presName="Name25" presStyleLbl="parChTrans1D1" presStyleIdx="0" presStyleCnt="3"/>
      <dgm:spPr/>
    </dgm:pt>
    <dgm:pt modelId="{EBCAF6FF-D320-2B41-A543-47AF85AD682F}" type="pres">
      <dgm:prSet presAssocID="{04EEF758-E8E7-8940-BBC7-16DE63A3A6EB}" presName="node" presStyleCnt="0"/>
      <dgm:spPr/>
    </dgm:pt>
    <dgm:pt modelId="{D4CD7627-BE9E-5F4A-9E8F-00C63479B771}" type="pres">
      <dgm:prSet presAssocID="{04EEF758-E8E7-8940-BBC7-16DE63A3A6EB}" presName="parentNode" presStyleLbl="node1" presStyleIdx="1" presStyleCnt="4">
        <dgm:presLayoutVars>
          <dgm:chMax val="1"/>
          <dgm:bulletEnabled val="1"/>
        </dgm:presLayoutVars>
      </dgm:prSet>
      <dgm:spPr/>
    </dgm:pt>
    <dgm:pt modelId="{7A1B7D8E-CEA1-D145-9C19-C17DC1209B7C}" type="pres">
      <dgm:prSet presAssocID="{04EEF758-E8E7-8940-BBC7-16DE63A3A6EB}" presName="childNode" presStyleLbl="revTx" presStyleIdx="0" presStyleCnt="0">
        <dgm:presLayoutVars>
          <dgm:bulletEnabled val="1"/>
        </dgm:presLayoutVars>
      </dgm:prSet>
      <dgm:spPr/>
    </dgm:pt>
    <dgm:pt modelId="{B7101719-FE42-4245-A892-CAC1C302BFEA}" type="pres">
      <dgm:prSet presAssocID="{1C61BA7C-BA89-5045-B3E2-B606E8DDAA50}" presName="Name25" presStyleLbl="parChTrans1D1" presStyleIdx="1" presStyleCnt="3"/>
      <dgm:spPr/>
    </dgm:pt>
    <dgm:pt modelId="{FB2FAC3F-A371-F541-B652-DF1A6CF60B69}" type="pres">
      <dgm:prSet presAssocID="{2C244D19-8FAE-4448-B3F5-6FDBF3826761}" presName="node" presStyleCnt="0"/>
      <dgm:spPr/>
    </dgm:pt>
    <dgm:pt modelId="{85D52278-86F3-E54C-8109-2018DAB13643}" type="pres">
      <dgm:prSet presAssocID="{2C244D19-8FAE-4448-B3F5-6FDBF3826761}" presName="parentNode" presStyleLbl="node1" presStyleIdx="2" presStyleCnt="4">
        <dgm:presLayoutVars>
          <dgm:chMax val="1"/>
          <dgm:bulletEnabled val="1"/>
        </dgm:presLayoutVars>
      </dgm:prSet>
      <dgm:spPr/>
    </dgm:pt>
    <dgm:pt modelId="{7E0C1F30-368D-D049-934B-633D37145EAE}" type="pres">
      <dgm:prSet presAssocID="{2C244D19-8FAE-4448-B3F5-6FDBF3826761}" presName="childNode" presStyleLbl="revTx" presStyleIdx="0" presStyleCnt="0">
        <dgm:presLayoutVars>
          <dgm:bulletEnabled val="1"/>
        </dgm:presLayoutVars>
      </dgm:prSet>
      <dgm:spPr/>
    </dgm:pt>
    <dgm:pt modelId="{9353951F-829D-8847-8F03-DCB41F4BAF72}" type="pres">
      <dgm:prSet presAssocID="{C7C63EF7-1AD6-624F-9449-0D5C784FD926}" presName="Name25" presStyleLbl="parChTrans1D1" presStyleIdx="2" presStyleCnt="3"/>
      <dgm:spPr/>
    </dgm:pt>
    <dgm:pt modelId="{EFC132D1-3888-3F42-8318-CA7D66706712}" type="pres">
      <dgm:prSet presAssocID="{8DE28CB0-451D-EB4A-9E55-9D8156139AE2}" presName="node" presStyleCnt="0"/>
      <dgm:spPr/>
    </dgm:pt>
    <dgm:pt modelId="{165CFE96-4AB2-D641-A303-28DBCF25A5EA}" type="pres">
      <dgm:prSet presAssocID="{8DE28CB0-451D-EB4A-9E55-9D8156139AE2}" presName="parentNode" presStyleLbl="node1" presStyleIdx="3" presStyleCnt="4">
        <dgm:presLayoutVars>
          <dgm:chMax val="1"/>
          <dgm:bulletEnabled val="1"/>
        </dgm:presLayoutVars>
      </dgm:prSet>
      <dgm:spPr/>
    </dgm:pt>
    <dgm:pt modelId="{F73D0D20-24FA-3D4E-83CA-8E6719FDC579}" type="pres">
      <dgm:prSet presAssocID="{8DE28CB0-451D-EB4A-9E55-9D8156139AE2}" presName="childNode" presStyleLbl="revTx" presStyleIdx="0" presStyleCnt="0">
        <dgm:presLayoutVars>
          <dgm:bulletEnabled val="1"/>
        </dgm:presLayoutVars>
      </dgm:prSet>
      <dgm:spPr/>
    </dgm:pt>
  </dgm:ptLst>
  <dgm:cxnLst>
    <dgm:cxn modelId="{160F3E5E-7DAD-4390-B75C-6087CC97E31A}" type="presOf" srcId="{2C244D19-8FAE-4448-B3F5-6FDBF3826761}" destId="{85D52278-86F3-E54C-8109-2018DAB13643}" srcOrd="0" destOrd="0" presId="urn:microsoft.com/office/officeart/2005/8/layout/radial2"/>
    <dgm:cxn modelId="{9FF94349-DABE-4495-9B51-1649136D5EA8}" type="presOf" srcId="{1C61BA7C-BA89-5045-B3E2-B606E8DDAA50}" destId="{B7101719-FE42-4245-A892-CAC1C302BFEA}" srcOrd="0" destOrd="0" presId="urn:microsoft.com/office/officeart/2005/8/layout/radial2"/>
    <dgm:cxn modelId="{53B95655-A725-DD4E-9A86-DD859A0E3DE3}" srcId="{1589D98A-906B-1648-9C71-04BED4B5CABD}" destId="{2C244D19-8FAE-4448-B3F5-6FDBF3826761}" srcOrd="1" destOrd="0" parTransId="{1C61BA7C-BA89-5045-B3E2-B606E8DDAA50}" sibTransId="{F265D223-65A9-AE4B-8084-FF7150A5D489}"/>
    <dgm:cxn modelId="{02DD1A58-ADCB-F044-BCCE-CE47C72230EB}" srcId="{1589D98A-906B-1648-9C71-04BED4B5CABD}" destId="{04EEF758-E8E7-8940-BBC7-16DE63A3A6EB}" srcOrd="0" destOrd="0" parTransId="{323B7496-B590-B948-A343-5B977878824B}" sibTransId="{1296C6D8-BE76-FC4A-AF7F-2BC9D1E0B656}"/>
    <dgm:cxn modelId="{CC40D58B-3766-4FCC-9436-759834624E39}" type="presOf" srcId="{8DE28CB0-451D-EB4A-9E55-9D8156139AE2}" destId="{165CFE96-4AB2-D641-A303-28DBCF25A5EA}" srcOrd="0" destOrd="0" presId="urn:microsoft.com/office/officeart/2005/8/layout/radial2"/>
    <dgm:cxn modelId="{82A2CE93-2B8F-431B-ADB1-45D642F2BA68}" type="presOf" srcId="{04EEF758-E8E7-8940-BBC7-16DE63A3A6EB}" destId="{D4CD7627-BE9E-5F4A-9E8F-00C63479B771}" srcOrd="0" destOrd="0" presId="urn:microsoft.com/office/officeart/2005/8/layout/radial2"/>
    <dgm:cxn modelId="{3A7D309D-C332-4086-8B0C-5AD66C8A8347}" type="presOf" srcId="{323B7496-B590-B948-A343-5B977878824B}" destId="{3A4225FE-3ACF-4146-893E-D4B7BE0BE015}" srcOrd="0" destOrd="0" presId="urn:microsoft.com/office/officeart/2005/8/layout/radial2"/>
    <dgm:cxn modelId="{A8A78ACE-1338-4C05-A7BD-F5E3622D46D7}" type="presOf" srcId="{C7C63EF7-1AD6-624F-9449-0D5C784FD926}" destId="{9353951F-829D-8847-8F03-DCB41F4BAF72}" srcOrd="0" destOrd="0" presId="urn:microsoft.com/office/officeart/2005/8/layout/radial2"/>
    <dgm:cxn modelId="{08DC96E1-0A59-664C-9B05-832051EB306D}" srcId="{1589D98A-906B-1648-9C71-04BED4B5CABD}" destId="{8DE28CB0-451D-EB4A-9E55-9D8156139AE2}" srcOrd="2" destOrd="0" parTransId="{C7C63EF7-1AD6-624F-9449-0D5C784FD926}" sibTransId="{A4C1FD5C-1530-1A43-BEA8-7F01BF89B661}"/>
    <dgm:cxn modelId="{7BD108EA-2A2E-4616-BF6B-C4D323AA1960}" type="presOf" srcId="{1589D98A-906B-1648-9C71-04BED4B5CABD}" destId="{5EE92459-2986-E94C-82DF-9E9886FD84EC}" srcOrd="0" destOrd="0" presId="urn:microsoft.com/office/officeart/2005/8/layout/radial2"/>
    <dgm:cxn modelId="{B5E251E7-DD71-441F-ACB7-9AB4E30768A7}" type="presParOf" srcId="{5EE92459-2986-E94C-82DF-9E9886FD84EC}" destId="{7DC7D03C-FDE2-7346-8F58-99295C0F02D8}" srcOrd="0" destOrd="0" presId="urn:microsoft.com/office/officeart/2005/8/layout/radial2"/>
    <dgm:cxn modelId="{4E9F6F9B-71F7-41B2-AF2B-71DAA292CF79}" type="presParOf" srcId="{7DC7D03C-FDE2-7346-8F58-99295C0F02D8}" destId="{A814A120-1EE9-FC4B-A2D1-19E0E217C29C}" srcOrd="0" destOrd="0" presId="urn:microsoft.com/office/officeart/2005/8/layout/radial2"/>
    <dgm:cxn modelId="{DBA57443-C924-4B17-8251-AB08BBCF86C0}" type="presParOf" srcId="{A814A120-1EE9-FC4B-A2D1-19E0E217C29C}" destId="{DFB80E92-BE4B-E34B-8879-780F2630544B}" srcOrd="0" destOrd="0" presId="urn:microsoft.com/office/officeart/2005/8/layout/radial2"/>
    <dgm:cxn modelId="{5707CB9B-BBC8-4602-9164-0E4FAF11A955}" type="presParOf" srcId="{A814A120-1EE9-FC4B-A2D1-19E0E217C29C}" destId="{B2BC2D46-E523-F04A-9561-BDA6FF98F618}" srcOrd="1" destOrd="0" presId="urn:microsoft.com/office/officeart/2005/8/layout/radial2"/>
    <dgm:cxn modelId="{F0CA365A-464B-4626-A7FB-B97B96A5D495}" type="presParOf" srcId="{7DC7D03C-FDE2-7346-8F58-99295C0F02D8}" destId="{3A4225FE-3ACF-4146-893E-D4B7BE0BE015}" srcOrd="1" destOrd="0" presId="urn:microsoft.com/office/officeart/2005/8/layout/radial2"/>
    <dgm:cxn modelId="{4051D404-D249-481F-95AE-ADBBC50A81FF}" type="presParOf" srcId="{7DC7D03C-FDE2-7346-8F58-99295C0F02D8}" destId="{EBCAF6FF-D320-2B41-A543-47AF85AD682F}" srcOrd="2" destOrd="0" presId="urn:microsoft.com/office/officeart/2005/8/layout/radial2"/>
    <dgm:cxn modelId="{AB99D131-8B36-4482-9D0F-1A59D42C3B01}" type="presParOf" srcId="{EBCAF6FF-D320-2B41-A543-47AF85AD682F}" destId="{D4CD7627-BE9E-5F4A-9E8F-00C63479B771}" srcOrd="0" destOrd="0" presId="urn:microsoft.com/office/officeart/2005/8/layout/radial2"/>
    <dgm:cxn modelId="{4804A161-4D0F-4AAA-9C26-58B73598DF00}" type="presParOf" srcId="{EBCAF6FF-D320-2B41-A543-47AF85AD682F}" destId="{7A1B7D8E-CEA1-D145-9C19-C17DC1209B7C}" srcOrd="1" destOrd="0" presId="urn:microsoft.com/office/officeart/2005/8/layout/radial2"/>
    <dgm:cxn modelId="{04A857BB-2E7E-4A66-8DF3-9B3006AF2D2A}" type="presParOf" srcId="{7DC7D03C-FDE2-7346-8F58-99295C0F02D8}" destId="{B7101719-FE42-4245-A892-CAC1C302BFEA}" srcOrd="3" destOrd="0" presId="urn:microsoft.com/office/officeart/2005/8/layout/radial2"/>
    <dgm:cxn modelId="{7FC23347-128F-4FB3-930B-849F9F08D277}" type="presParOf" srcId="{7DC7D03C-FDE2-7346-8F58-99295C0F02D8}" destId="{FB2FAC3F-A371-F541-B652-DF1A6CF60B69}" srcOrd="4" destOrd="0" presId="urn:microsoft.com/office/officeart/2005/8/layout/radial2"/>
    <dgm:cxn modelId="{70C64DC8-20D9-450E-9C77-333B77E56121}" type="presParOf" srcId="{FB2FAC3F-A371-F541-B652-DF1A6CF60B69}" destId="{85D52278-86F3-E54C-8109-2018DAB13643}" srcOrd="0" destOrd="0" presId="urn:microsoft.com/office/officeart/2005/8/layout/radial2"/>
    <dgm:cxn modelId="{EF51BCE8-AE11-4294-915E-24AC617E2EAC}" type="presParOf" srcId="{FB2FAC3F-A371-F541-B652-DF1A6CF60B69}" destId="{7E0C1F30-368D-D049-934B-633D37145EAE}" srcOrd="1" destOrd="0" presId="urn:microsoft.com/office/officeart/2005/8/layout/radial2"/>
    <dgm:cxn modelId="{1B4831F1-57AB-4850-9542-A5F702B05C8C}" type="presParOf" srcId="{7DC7D03C-FDE2-7346-8F58-99295C0F02D8}" destId="{9353951F-829D-8847-8F03-DCB41F4BAF72}" srcOrd="5" destOrd="0" presId="urn:microsoft.com/office/officeart/2005/8/layout/radial2"/>
    <dgm:cxn modelId="{8002B8F9-00A3-438B-B472-B8F098BEEED4}" type="presParOf" srcId="{7DC7D03C-FDE2-7346-8F58-99295C0F02D8}" destId="{EFC132D1-3888-3F42-8318-CA7D66706712}" srcOrd="6" destOrd="0" presId="urn:microsoft.com/office/officeart/2005/8/layout/radial2"/>
    <dgm:cxn modelId="{DA36F59A-C56E-4EBF-B614-94699B77B091}" type="presParOf" srcId="{EFC132D1-3888-3F42-8318-CA7D66706712}" destId="{165CFE96-4AB2-D641-A303-28DBCF25A5EA}" srcOrd="0" destOrd="0" presId="urn:microsoft.com/office/officeart/2005/8/layout/radial2"/>
    <dgm:cxn modelId="{D4D96B83-2AB3-447E-9B09-2F9B7EC93DA1}" type="presParOf" srcId="{EFC132D1-3888-3F42-8318-CA7D66706712}" destId="{F73D0D20-24FA-3D4E-83CA-8E6719FDC57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2B316-A309-DD46-9A19-C1313A20417D}">
      <dsp:nvSpPr>
        <dsp:cNvPr id="0" name=""/>
        <dsp:cNvSpPr/>
      </dsp:nvSpPr>
      <dsp:spPr>
        <a:xfrm>
          <a:off x="441832" y="1807"/>
          <a:ext cx="1502474" cy="1502474"/>
        </a:xfrm>
        <a:prstGeom prst="ellipse">
          <a:avLst/>
        </a:prstGeom>
        <a:solidFill>
          <a:srgbClr val="006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bg1"/>
              </a:solidFill>
            </a:rPr>
            <a:t>고관절 / 척추 골절</a:t>
          </a:r>
        </a:p>
      </dsp:txBody>
      <dsp:txXfrm>
        <a:off x="661864" y="221839"/>
        <a:ext cx="1062410" cy="1062410"/>
      </dsp:txXfrm>
    </dsp:sp>
    <dsp:sp modelId="{2C43C181-80E6-5448-B077-210B88BF4997}">
      <dsp:nvSpPr>
        <dsp:cNvPr id="0" name=""/>
        <dsp:cNvSpPr/>
      </dsp:nvSpPr>
      <dsp:spPr>
        <a:xfrm>
          <a:off x="757351" y="1626283"/>
          <a:ext cx="871435" cy="871435"/>
        </a:xfrm>
        <a:prstGeom prst="mathPlus">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72860" y="1959520"/>
        <a:ext cx="640417" cy="204961"/>
      </dsp:txXfrm>
    </dsp:sp>
    <dsp:sp modelId="{669BF324-6A05-F148-AF07-334CD50637C5}">
      <dsp:nvSpPr>
        <dsp:cNvPr id="0" name=""/>
        <dsp:cNvSpPr/>
      </dsp:nvSpPr>
      <dsp:spPr>
        <a:xfrm>
          <a:off x="441832" y="2619720"/>
          <a:ext cx="1502474" cy="1502474"/>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bg1"/>
              </a:solidFill>
            </a:rPr>
            <a:t>50세 이상</a:t>
          </a:r>
        </a:p>
      </dsp:txBody>
      <dsp:txXfrm>
        <a:off x="661864" y="2839752"/>
        <a:ext cx="1062410" cy="1062410"/>
      </dsp:txXfrm>
    </dsp:sp>
    <dsp:sp modelId="{3F5AEC40-B02C-AA42-A94D-750063499DBA}">
      <dsp:nvSpPr>
        <dsp:cNvPr id="0" name=""/>
        <dsp:cNvSpPr/>
      </dsp:nvSpPr>
      <dsp:spPr>
        <a:xfrm>
          <a:off x="2169678" y="1782541"/>
          <a:ext cx="477787" cy="55892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169678" y="1894325"/>
        <a:ext cx="334451" cy="335352"/>
      </dsp:txXfrm>
    </dsp:sp>
    <dsp:sp modelId="{609D16C2-8634-0549-86C4-7AF88C79260C}">
      <dsp:nvSpPr>
        <dsp:cNvPr id="0" name=""/>
        <dsp:cNvSpPr/>
      </dsp:nvSpPr>
      <dsp:spPr>
        <a:xfrm>
          <a:off x="2845792" y="559526"/>
          <a:ext cx="3004949" cy="3004949"/>
        </a:xfrm>
        <a:prstGeom prst="ellipse">
          <a:avLst/>
        </a:prstGeom>
        <a:solidFill>
          <a:srgbClr val="6BBB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b="1" kern="1200" dirty="0" err="1"/>
            <a:t>골다공</a:t>
          </a:r>
          <a:r>
            <a:rPr lang="ko-KR" altLang="en-US" sz="3500" b="1" kern="1200"/>
            <a:t>증</a:t>
          </a:r>
          <a:endParaRPr lang="en-GB" sz="3500" b="1" kern="1200" dirty="0"/>
        </a:p>
      </dsp:txBody>
      <dsp:txXfrm>
        <a:off x="3285857" y="999591"/>
        <a:ext cx="2124819" cy="2124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D3E3D-ED77-204C-A2DD-A8F4FD628ACC}">
      <dsp:nvSpPr>
        <dsp:cNvPr id="0" name=""/>
        <dsp:cNvSpPr/>
      </dsp:nvSpPr>
      <dsp:spPr>
        <a:xfrm>
          <a:off x="0" y="1893"/>
          <a:ext cx="5817644" cy="704225"/>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Candara" panose="020E0502030303020204" pitchFamily="34" charset="0"/>
            </a:rPr>
            <a:t>칼슘 흡수 감소</a:t>
          </a:r>
        </a:p>
      </dsp:txBody>
      <dsp:txXfrm>
        <a:off x="20626" y="22519"/>
        <a:ext cx="5776392" cy="662973"/>
      </dsp:txXfrm>
    </dsp:sp>
    <dsp:sp modelId="{610EDEEC-489C-6A4D-9383-3E00AEEF8295}">
      <dsp:nvSpPr>
        <dsp:cNvPr id="0" name=""/>
        <dsp:cNvSpPr/>
      </dsp:nvSpPr>
      <dsp:spPr>
        <a:xfrm rot="5400000">
          <a:off x="2776779" y="723724"/>
          <a:ext cx="264084" cy="316901"/>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b="1" kern="1200">
            <a:latin typeface="Candara" panose="020E0502030303020204" pitchFamily="34" charset="0"/>
          </a:endParaRPr>
        </a:p>
      </dsp:txBody>
      <dsp:txXfrm rot="-5400000">
        <a:off x="2813751" y="750133"/>
        <a:ext cx="190141" cy="184859"/>
      </dsp:txXfrm>
    </dsp:sp>
    <dsp:sp modelId="{DE551BBD-A010-B04E-B27E-3BE1CE0AA139}">
      <dsp:nvSpPr>
        <dsp:cNvPr id="0" name=""/>
        <dsp:cNvSpPr/>
      </dsp:nvSpPr>
      <dsp:spPr>
        <a:xfrm>
          <a:off x="0" y="1058231"/>
          <a:ext cx="5817644" cy="704225"/>
        </a:xfrm>
        <a:prstGeom prst="roundRect">
          <a:avLst>
            <a:gd name="adj" fmla="val 10000"/>
          </a:avLst>
        </a:prstGeom>
        <a:solidFill>
          <a:schemeClr val="accent5">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ko-KR" altLang="en-US" sz="1600" b="1" kern="1200" dirty="0" err="1">
              <a:solidFill>
                <a:schemeClr val="tx1"/>
              </a:solidFill>
              <a:latin typeface="Candara" panose="020E0502030303020204" pitchFamily="34" charset="0"/>
            </a:rPr>
            <a:t>이차성</a:t>
          </a:r>
          <a:r>
            <a:rPr lang="en-GB" sz="1600" b="1" kern="1200" dirty="0">
              <a:solidFill>
                <a:schemeClr val="tx1"/>
              </a:solidFill>
              <a:latin typeface="Candara" panose="020E0502030303020204" pitchFamily="34" charset="0"/>
            </a:rPr>
            <a:t> </a:t>
          </a:r>
          <a:r>
            <a:rPr lang="en-GB" sz="1600" b="1" kern="1200" dirty="0" err="1">
              <a:solidFill>
                <a:schemeClr val="tx1"/>
              </a:solidFill>
              <a:latin typeface="Candara" panose="020E0502030303020204" pitchFamily="34" charset="0"/>
            </a:rPr>
            <a:t>부갑상선</a:t>
          </a:r>
          <a:r>
            <a:rPr lang="en-GB" sz="1600" b="1" kern="1200" dirty="0">
              <a:solidFill>
                <a:schemeClr val="tx1"/>
              </a:solidFill>
              <a:latin typeface="Candara" panose="020E0502030303020204" pitchFamily="34" charset="0"/>
            </a:rPr>
            <a:t> </a:t>
          </a:r>
          <a:r>
            <a:rPr lang="en-GB" sz="1600" b="1" kern="1200" dirty="0" err="1">
              <a:solidFill>
                <a:schemeClr val="tx1"/>
              </a:solidFill>
              <a:latin typeface="Candara" panose="020E0502030303020204" pitchFamily="34" charset="0"/>
            </a:rPr>
            <a:t>기능</a:t>
          </a:r>
          <a:r>
            <a:rPr lang="en-GB" sz="1600" b="1" kern="1200" dirty="0">
              <a:solidFill>
                <a:schemeClr val="tx1"/>
              </a:solidFill>
              <a:latin typeface="Candara" panose="020E0502030303020204" pitchFamily="34" charset="0"/>
            </a:rPr>
            <a:t> </a:t>
          </a:r>
          <a:r>
            <a:rPr lang="en-GB" sz="1600" b="1" kern="1200" dirty="0" err="1">
              <a:solidFill>
                <a:schemeClr val="tx1"/>
              </a:solidFill>
              <a:latin typeface="Candara" panose="020E0502030303020204" pitchFamily="34" charset="0"/>
            </a:rPr>
            <a:t>항진증</a:t>
          </a:r>
          <a:endParaRPr lang="en-GB" sz="1600" b="1" kern="1200" dirty="0">
            <a:solidFill>
              <a:schemeClr val="tx1"/>
            </a:solidFill>
            <a:latin typeface="Candara" panose="020E0502030303020204" pitchFamily="34" charset="0"/>
          </a:endParaRPr>
        </a:p>
      </dsp:txBody>
      <dsp:txXfrm>
        <a:off x="20626" y="1078857"/>
        <a:ext cx="5776392" cy="662973"/>
      </dsp:txXfrm>
    </dsp:sp>
    <dsp:sp modelId="{B883EB1E-FDC0-6042-871B-74950062AA89}">
      <dsp:nvSpPr>
        <dsp:cNvPr id="0" name=""/>
        <dsp:cNvSpPr/>
      </dsp:nvSpPr>
      <dsp:spPr>
        <a:xfrm rot="5400000">
          <a:off x="2776779" y="1780062"/>
          <a:ext cx="264084" cy="316901"/>
        </a:xfrm>
        <a:prstGeom prst="rightArrow">
          <a:avLst>
            <a:gd name="adj1" fmla="val 60000"/>
            <a:gd name="adj2" fmla="val 50000"/>
          </a:avLst>
        </a:prstGeom>
        <a:solidFill>
          <a:schemeClr val="accent5">
            <a:shade val="90000"/>
            <a:hueOff val="135647"/>
            <a:satOff val="-313"/>
            <a:lumOff val="993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b="1" kern="1200">
            <a:latin typeface="Candara" panose="020E0502030303020204" pitchFamily="34" charset="0"/>
          </a:endParaRPr>
        </a:p>
      </dsp:txBody>
      <dsp:txXfrm rot="-5400000">
        <a:off x="2813751" y="1806471"/>
        <a:ext cx="190141" cy="184859"/>
      </dsp:txXfrm>
    </dsp:sp>
    <dsp:sp modelId="{69650BF6-9C19-1648-B146-FE1A06591983}">
      <dsp:nvSpPr>
        <dsp:cNvPr id="0" name=""/>
        <dsp:cNvSpPr/>
      </dsp:nvSpPr>
      <dsp:spPr>
        <a:xfrm>
          <a:off x="0" y="2114569"/>
          <a:ext cx="5817644" cy="704225"/>
        </a:xfrm>
        <a:prstGeom prst="roundRect">
          <a:avLst>
            <a:gd name="adj" fmla="val 10000"/>
          </a:avLst>
        </a:prstGeom>
        <a:solidFill>
          <a:schemeClr val="accent5">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Candara" panose="020E0502030303020204" pitchFamily="34" charset="0"/>
            </a:rPr>
            <a:t>염증성 사이토카인의 증가(예:</a:t>
          </a:r>
          <a:r>
            <a:rPr lang="en-AU" sz="1600" b="1" kern="1200">
              <a:solidFill>
                <a:schemeClr val="tx1"/>
              </a:solidFill>
              <a:latin typeface="Candara" panose="020E0502030303020204" pitchFamily="34" charset="0"/>
              <a:ea typeface="Times New Roman" panose="02020603050405020304" pitchFamily="18" charset="0"/>
            </a:rPr>
            <a:t> TNF-α, IL-1 및 IL-6)</a:t>
          </a:r>
          <a:endParaRPr lang="en-GB" sz="1600" b="1" kern="1200">
            <a:solidFill>
              <a:schemeClr val="tx1"/>
            </a:solidFill>
            <a:latin typeface="Candara" panose="020E0502030303020204" pitchFamily="34" charset="0"/>
          </a:endParaRPr>
        </a:p>
      </dsp:txBody>
      <dsp:txXfrm>
        <a:off x="20626" y="2135195"/>
        <a:ext cx="5776392" cy="662973"/>
      </dsp:txXfrm>
    </dsp:sp>
    <dsp:sp modelId="{865A83EC-9FB1-2345-B496-7A5458F5020E}">
      <dsp:nvSpPr>
        <dsp:cNvPr id="0" name=""/>
        <dsp:cNvSpPr/>
      </dsp:nvSpPr>
      <dsp:spPr>
        <a:xfrm rot="5400000">
          <a:off x="2776779" y="2836400"/>
          <a:ext cx="264084" cy="316901"/>
        </a:xfrm>
        <a:prstGeom prst="rightArrow">
          <a:avLst>
            <a:gd name="adj1" fmla="val 60000"/>
            <a:gd name="adj2" fmla="val 50000"/>
          </a:avLst>
        </a:prstGeom>
        <a:solidFill>
          <a:schemeClr val="accent5">
            <a:shade val="90000"/>
            <a:hueOff val="271295"/>
            <a:satOff val="-626"/>
            <a:lumOff val="198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b="1" kern="1200">
            <a:latin typeface="Candara" panose="020E0502030303020204" pitchFamily="34" charset="0"/>
          </a:endParaRPr>
        </a:p>
      </dsp:txBody>
      <dsp:txXfrm rot="-5400000">
        <a:off x="2813751" y="2862809"/>
        <a:ext cx="190141" cy="184859"/>
      </dsp:txXfrm>
    </dsp:sp>
    <dsp:sp modelId="{B722FAAF-7028-3B4E-81E7-98D703E24CFB}">
      <dsp:nvSpPr>
        <dsp:cNvPr id="0" name=""/>
        <dsp:cNvSpPr/>
      </dsp:nvSpPr>
      <dsp:spPr>
        <a:xfrm>
          <a:off x="54082" y="3170907"/>
          <a:ext cx="5709479" cy="704225"/>
        </a:xfrm>
        <a:prstGeom prst="roundRect">
          <a:avLst>
            <a:gd name="adj" fmla="val 10000"/>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Candara" panose="020E0502030303020204" pitchFamily="34" charset="0"/>
            </a:rPr>
            <a:t>골 재흡수 증가</a:t>
          </a:r>
        </a:p>
      </dsp:txBody>
      <dsp:txXfrm>
        <a:off x="74708" y="3191533"/>
        <a:ext cx="5668227" cy="6629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2B316-A309-DD46-9A19-C1313A20417D}">
      <dsp:nvSpPr>
        <dsp:cNvPr id="0" name=""/>
        <dsp:cNvSpPr/>
      </dsp:nvSpPr>
      <dsp:spPr>
        <a:xfrm>
          <a:off x="507680" y="1143"/>
          <a:ext cx="1502959" cy="1502959"/>
        </a:xfrm>
        <a:prstGeom prst="ellipse">
          <a:avLst/>
        </a:prstGeom>
        <a:solidFill>
          <a:srgbClr val="006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bg1"/>
              </a:solidFill>
              <a:latin typeface="Candara" panose="020E0502030303020204" pitchFamily="34" charset="0"/>
            </a:rPr>
            <a:t>고관절 / 척추 골절</a:t>
          </a:r>
        </a:p>
      </dsp:txBody>
      <dsp:txXfrm>
        <a:off x="727783" y="221246"/>
        <a:ext cx="1062753" cy="1062753"/>
      </dsp:txXfrm>
    </dsp:sp>
    <dsp:sp modelId="{2C43C181-80E6-5448-B077-210B88BF4997}">
      <dsp:nvSpPr>
        <dsp:cNvPr id="0" name=""/>
        <dsp:cNvSpPr/>
      </dsp:nvSpPr>
      <dsp:spPr>
        <a:xfrm>
          <a:off x="823301" y="1626143"/>
          <a:ext cx="871716" cy="871716"/>
        </a:xfrm>
        <a:prstGeom prst="mathPlus">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938847" y="1959487"/>
        <a:ext cx="640624" cy="205028"/>
      </dsp:txXfrm>
    </dsp:sp>
    <dsp:sp modelId="{669BF324-6A05-F148-AF07-334CD50637C5}">
      <dsp:nvSpPr>
        <dsp:cNvPr id="0" name=""/>
        <dsp:cNvSpPr/>
      </dsp:nvSpPr>
      <dsp:spPr>
        <a:xfrm>
          <a:off x="507680" y="2619900"/>
          <a:ext cx="1502959" cy="1502959"/>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bg1"/>
              </a:solidFill>
              <a:latin typeface="Candara" panose="020E0502030303020204" pitchFamily="34" charset="0"/>
            </a:rPr>
            <a:t>50세 이상</a:t>
          </a:r>
        </a:p>
      </dsp:txBody>
      <dsp:txXfrm>
        <a:off x="727783" y="2840003"/>
        <a:ext cx="1062753" cy="1062753"/>
      </dsp:txXfrm>
    </dsp:sp>
    <dsp:sp modelId="{3F5AEC40-B02C-AA42-A94D-750063499DBA}">
      <dsp:nvSpPr>
        <dsp:cNvPr id="0" name=""/>
        <dsp:cNvSpPr/>
      </dsp:nvSpPr>
      <dsp:spPr>
        <a:xfrm>
          <a:off x="2236084" y="1782450"/>
          <a:ext cx="477941" cy="559101"/>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236084" y="1894270"/>
        <a:ext cx="334559" cy="335461"/>
      </dsp:txXfrm>
    </dsp:sp>
    <dsp:sp modelId="{609D16C2-8634-0549-86C4-7AF88C79260C}">
      <dsp:nvSpPr>
        <dsp:cNvPr id="0" name=""/>
        <dsp:cNvSpPr/>
      </dsp:nvSpPr>
      <dsp:spPr>
        <a:xfrm>
          <a:off x="2912416" y="559041"/>
          <a:ext cx="3005919" cy="3005919"/>
        </a:xfrm>
        <a:prstGeom prst="ellipse">
          <a:avLst/>
        </a:prstGeom>
        <a:solidFill>
          <a:srgbClr val="6BBB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n-GB" sz="4900" b="1" kern="1200" dirty="0" err="1">
              <a:latin typeface="Candara" panose="020E0502030303020204" pitchFamily="34" charset="0"/>
            </a:rPr>
            <a:t>골다공증</a:t>
          </a:r>
          <a:endParaRPr lang="en-GB" sz="4900" b="1" kern="1200" dirty="0">
            <a:latin typeface="Candara" panose="020E0502030303020204" pitchFamily="34" charset="0"/>
          </a:endParaRPr>
        </a:p>
      </dsp:txBody>
      <dsp:txXfrm>
        <a:off x="3352623" y="999248"/>
        <a:ext cx="2125505" cy="2125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3951F-829D-8847-8F03-DCB41F4BAF72}">
      <dsp:nvSpPr>
        <dsp:cNvPr id="0" name=""/>
        <dsp:cNvSpPr/>
      </dsp:nvSpPr>
      <dsp:spPr>
        <a:xfrm rot="2563505">
          <a:off x="2297949" y="2429799"/>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7101719-FE42-4245-A892-CAC1C302BFEA}">
      <dsp:nvSpPr>
        <dsp:cNvPr id="0" name=""/>
        <dsp:cNvSpPr/>
      </dsp:nvSpPr>
      <dsp:spPr>
        <a:xfrm>
          <a:off x="2367336" y="1712551"/>
          <a:ext cx="581990" cy="46230"/>
        </a:xfrm>
        <a:custGeom>
          <a:avLst/>
          <a:gdLst/>
          <a:ahLst/>
          <a:cxnLst/>
          <a:rect l="0" t="0" r="0" b="0"/>
          <a:pathLst>
            <a:path>
              <a:moveTo>
                <a:pt x="0" y="23115"/>
              </a:moveTo>
              <a:lnTo>
                <a:pt x="581990"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3A4225FE-3ACF-4146-893E-D4B7BE0BE015}">
      <dsp:nvSpPr>
        <dsp:cNvPr id="0" name=""/>
        <dsp:cNvSpPr/>
      </dsp:nvSpPr>
      <dsp:spPr>
        <a:xfrm rot="19036495">
          <a:off x="2297949" y="995303"/>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2BC2D46-E523-F04A-9561-BDA6FF98F618}">
      <dsp:nvSpPr>
        <dsp:cNvPr id="0" name=""/>
        <dsp:cNvSpPr/>
      </dsp:nvSpPr>
      <dsp:spPr>
        <a:xfrm>
          <a:off x="947794" y="900641"/>
          <a:ext cx="1670050" cy="1670050"/>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CD7627-BE9E-5F4A-9E8F-00C63479B771}">
      <dsp:nvSpPr>
        <dsp:cNvPr id="0" name=""/>
        <dsp:cNvSpPr/>
      </dsp:nvSpPr>
      <dsp:spPr>
        <a:xfrm>
          <a:off x="2618524" y="77"/>
          <a:ext cx="1002030" cy="1002030"/>
        </a:xfrm>
        <a:prstGeom prst="ellipse">
          <a:avLst/>
        </a:prstGeom>
        <a:solidFill>
          <a:srgbClr val="42AD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err="1"/>
            <a:t>낮은</a:t>
          </a:r>
          <a:r>
            <a:rPr lang="en-US" sz="1200" b="1" kern="1200" dirty="0"/>
            <a:t>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err="1">
              <a:solidFill>
                <a:prstClr val="white"/>
              </a:solidFill>
              <a:latin typeface="Calibri" panose="020F0502020204030204"/>
              <a:ea typeface="+mn-ea"/>
              <a:cs typeface="+mn-cs"/>
            </a:rPr>
            <a:t>저위험군</a:t>
          </a:r>
          <a:r>
            <a:rPr lang="en-US" altLang="ko-KR" sz="1200" b="1" kern="1200" dirty="0">
              <a:solidFill>
                <a:prstClr val="white"/>
              </a:solidFill>
              <a:latin typeface="Calibri" panose="020F0502020204030204"/>
              <a:ea typeface="+mn-ea"/>
              <a:cs typeface="+mn-cs"/>
            </a:rPr>
            <a:t>)</a:t>
          </a:r>
          <a:endParaRPr lang="en-US" sz="1200" b="1" kern="1200" dirty="0">
            <a:solidFill>
              <a:prstClr val="white"/>
            </a:solidFill>
            <a:latin typeface="Calibri" panose="020F0502020204030204"/>
            <a:ea typeface="+mn-ea"/>
            <a:cs typeface="+mn-cs"/>
          </a:endParaRPr>
        </a:p>
      </dsp:txBody>
      <dsp:txXfrm>
        <a:off x="2765268" y="146821"/>
        <a:ext cx="708542" cy="708542"/>
      </dsp:txXfrm>
    </dsp:sp>
    <dsp:sp modelId="{85D52278-86F3-E54C-8109-2018DAB13643}">
      <dsp:nvSpPr>
        <dsp:cNvPr id="0" name=""/>
        <dsp:cNvSpPr/>
      </dsp:nvSpPr>
      <dsp:spPr>
        <a:xfrm>
          <a:off x="2949327" y="1234651"/>
          <a:ext cx="1002030" cy="100203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ko-KR" altLang="en-US" sz="1200" b="1" kern="1200" dirty="0">
              <a:solidFill>
                <a:prstClr val="white"/>
              </a:solidFill>
              <a:latin typeface="Calibri" panose="020F0502020204030204"/>
              <a:ea typeface="+mn-ea"/>
              <a:cs typeface="+mn-cs"/>
            </a:rPr>
            <a:t>높은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a:solidFill>
                <a:prstClr val="white"/>
              </a:solidFill>
              <a:latin typeface="Calibri" panose="020F0502020204030204"/>
              <a:ea typeface="맑은 고딕" panose="020B0503020000020004" pitchFamily="34" charset="-127"/>
              <a:cs typeface="+mn-cs"/>
            </a:rPr>
            <a:t>고위험군</a:t>
          </a:r>
          <a:r>
            <a:rPr lang="en-US" altLang="ko-KR" sz="1200" b="1" kern="1200" dirty="0">
              <a:solidFill>
                <a:prstClr val="white"/>
              </a:solidFill>
              <a:latin typeface="Calibri" panose="020F0502020204030204"/>
              <a:ea typeface="맑은 고딕" panose="020B0503020000020004" pitchFamily="34" charset="-127"/>
              <a:cs typeface="+mn-cs"/>
            </a:rPr>
            <a:t>)</a:t>
          </a:r>
          <a:endParaRPr lang="en-US" sz="1200" b="1" kern="1200" dirty="0">
            <a:solidFill>
              <a:prstClr val="white"/>
            </a:solidFill>
            <a:latin typeface="Calibri" panose="020F0502020204030204"/>
            <a:ea typeface="맑은 고딕" panose="020B0503020000020004" pitchFamily="34" charset="-127"/>
            <a:cs typeface="+mn-cs"/>
          </a:endParaRPr>
        </a:p>
      </dsp:txBody>
      <dsp:txXfrm>
        <a:off x="3096071" y="1381395"/>
        <a:ext cx="708542" cy="708542"/>
      </dsp:txXfrm>
    </dsp:sp>
    <dsp:sp modelId="{165CFE96-4AB2-D641-A303-28DBCF25A5EA}">
      <dsp:nvSpPr>
        <dsp:cNvPr id="0" name=""/>
        <dsp:cNvSpPr/>
      </dsp:nvSpPr>
      <dsp:spPr>
        <a:xfrm>
          <a:off x="2618524" y="2469225"/>
          <a:ext cx="1002030" cy="100203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err="1"/>
            <a:t>매우</a:t>
          </a:r>
          <a:r>
            <a:rPr lang="en-US" sz="1000" b="1" kern="1200" dirty="0"/>
            <a:t> </a:t>
          </a:r>
          <a:r>
            <a:rPr lang="en-US" sz="1000" b="1" kern="1200" dirty="0" err="1">
              <a:solidFill>
                <a:prstClr val="white"/>
              </a:solidFill>
              <a:latin typeface="Calibri" panose="020F0502020204030204"/>
              <a:ea typeface="+mn-ea"/>
              <a:cs typeface="+mn-cs"/>
            </a:rPr>
            <a:t>높은</a:t>
          </a:r>
          <a:r>
            <a:rPr lang="en-US" sz="1000" b="1" kern="1200" dirty="0">
              <a:solidFill>
                <a:prstClr val="white"/>
              </a:solidFill>
              <a:latin typeface="Calibri" panose="020F0502020204030204"/>
              <a:ea typeface="+mn-ea"/>
              <a:cs typeface="+mn-cs"/>
            </a:rPr>
            <a:t> </a:t>
          </a:r>
          <a:br>
            <a:rPr lang="en-US" sz="1000" b="1" kern="1200" dirty="0">
              <a:solidFill>
                <a:prstClr val="white"/>
              </a:solidFill>
              <a:latin typeface="Calibri" panose="020F0502020204030204"/>
              <a:ea typeface="+mn-ea"/>
              <a:cs typeface="+mn-cs"/>
            </a:rPr>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2765268" y="2615969"/>
        <a:ext cx="708542" cy="7085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3951F-829D-8847-8F03-DCB41F4BAF72}">
      <dsp:nvSpPr>
        <dsp:cNvPr id="0" name=""/>
        <dsp:cNvSpPr/>
      </dsp:nvSpPr>
      <dsp:spPr>
        <a:xfrm rot="2563505">
          <a:off x="2297949" y="2429799"/>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7101719-FE42-4245-A892-CAC1C302BFEA}">
      <dsp:nvSpPr>
        <dsp:cNvPr id="0" name=""/>
        <dsp:cNvSpPr/>
      </dsp:nvSpPr>
      <dsp:spPr>
        <a:xfrm>
          <a:off x="2367336" y="1712551"/>
          <a:ext cx="581990" cy="46230"/>
        </a:xfrm>
        <a:custGeom>
          <a:avLst/>
          <a:gdLst/>
          <a:ahLst/>
          <a:cxnLst/>
          <a:rect l="0" t="0" r="0" b="0"/>
          <a:pathLst>
            <a:path>
              <a:moveTo>
                <a:pt x="0" y="23115"/>
              </a:moveTo>
              <a:lnTo>
                <a:pt x="581990"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3A4225FE-3ACF-4146-893E-D4B7BE0BE015}">
      <dsp:nvSpPr>
        <dsp:cNvPr id="0" name=""/>
        <dsp:cNvSpPr/>
      </dsp:nvSpPr>
      <dsp:spPr>
        <a:xfrm rot="19036495">
          <a:off x="2297949" y="995303"/>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2BC2D46-E523-F04A-9561-BDA6FF98F618}">
      <dsp:nvSpPr>
        <dsp:cNvPr id="0" name=""/>
        <dsp:cNvSpPr/>
      </dsp:nvSpPr>
      <dsp:spPr>
        <a:xfrm>
          <a:off x="947794" y="900641"/>
          <a:ext cx="1670050" cy="1670050"/>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CD7627-BE9E-5F4A-9E8F-00C63479B771}">
      <dsp:nvSpPr>
        <dsp:cNvPr id="0" name=""/>
        <dsp:cNvSpPr/>
      </dsp:nvSpPr>
      <dsp:spPr>
        <a:xfrm>
          <a:off x="2618524" y="77"/>
          <a:ext cx="1002030" cy="1002030"/>
        </a:xfrm>
        <a:prstGeom prst="ellipse">
          <a:avLst/>
        </a:prstGeom>
        <a:solidFill>
          <a:srgbClr val="42AD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err="1"/>
            <a:t>낮</a:t>
          </a:r>
          <a:r>
            <a:rPr lang="en-US" sz="1000" b="1" kern="1200" dirty="0" err="1">
              <a:solidFill>
                <a:prstClr val="white"/>
              </a:solidFill>
              <a:latin typeface="Calibri" panose="020F0502020204030204"/>
              <a:ea typeface="+mn-ea"/>
              <a:cs typeface="+mn-cs"/>
            </a:rPr>
            <a:t>은</a:t>
          </a:r>
          <a:r>
            <a:rPr lang="en-US" sz="1000" b="1" kern="1200" dirty="0"/>
            <a:t>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저위험군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2765268" y="146821"/>
        <a:ext cx="708542" cy="708542"/>
      </dsp:txXfrm>
    </dsp:sp>
    <dsp:sp modelId="{85D52278-86F3-E54C-8109-2018DAB13643}">
      <dsp:nvSpPr>
        <dsp:cNvPr id="0" name=""/>
        <dsp:cNvSpPr/>
      </dsp:nvSpPr>
      <dsp:spPr>
        <a:xfrm>
          <a:off x="2949327" y="1234651"/>
          <a:ext cx="1002030" cy="100203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ko-KR" altLang="en-US" sz="1000" b="1" kern="1200" dirty="0">
              <a:solidFill>
                <a:prstClr val="white"/>
              </a:solidFill>
              <a:latin typeface="Calibri" panose="020F0502020204030204"/>
              <a:ea typeface="+mn-ea"/>
              <a:cs typeface="+mn-cs"/>
            </a:rPr>
            <a:t>높은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a:solidFill>
                <a:prstClr val="white"/>
              </a:solidFill>
              <a:latin typeface="Calibri" panose="020F0502020204030204"/>
              <a:ea typeface="+mn-ea"/>
              <a:cs typeface="+mn-cs"/>
            </a:rPr>
            <a:t>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3096071" y="1381395"/>
        <a:ext cx="708542" cy="708542"/>
      </dsp:txXfrm>
    </dsp:sp>
    <dsp:sp modelId="{165CFE96-4AB2-D641-A303-28DBCF25A5EA}">
      <dsp:nvSpPr>
        <dsp:cNvPr id="0" name=""/>
        <dsp:cNvSpPr/>
      </dsp:nvSpPr>
      <dsp:spPr>
        <a:xfrm>
          <a:off x="2618524" y="2469225"/>
          <a:ext cx="1002030" cy="100203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err="1">
              <a:solidFill>
                <a:prstClr val="white"/>
              </a:solidFill>
              <a:latin typeface="Calibri" panose="020F0502020204030204"/>
              <a:ea typeface="+mn-ea"/>
              <a:cs typeface="+mn-cs"/>
            </a:rPr>
            <a:t>매우</a:t>
          </a:r>
          <a:r>
            <a:rPr lang="en-US" sz="1000" b="1" kern="1200" dirty="0">
              <a:solidFill>
                <a:prstClr val="white"/>
              </a:solidFill>
              <a:latin typeface="Calibri" panose="020F0502020204030204"/>
              <a:ea typeface="+mn-ea"/>
              <a:cs typeface="+mn-cs"/>
            </a:rPr>
            <a:t> </a:t>
          </a:r>
          <a:r>
            <a:rPr lang="en-US" sz="1000" b="1" kern="1200" dirty="0" err="1">
              <a:solidFill>
                <a:prstClr val="white"/>
              </a:solidFill>
              <a:latin typeface="Calibri" panose="020F0502020204030204"/>
              <a:ea typeface="+mn-ea"/>
              <a:cs typeface="+mn-cs"/>
            </a:rPr>
            <a:t>높은</a:t>
          </a:r>
          <a:r>
            <a:rPr lang="en-US" sz="1000" b="1" kern="1200" dirty="0">
              <a:solidFill>
                <a:prstClr val="white"/>
              </a:solidFill>
              <a:latin typeface="Calibri" panose="020F0502020204030204"/>
              <a:ea typeface="+mn-ea"/>
              <a:cs typeface="+mn-cs"/>
            </a:rPr>
            <a:t> </a:t>
          </a:r>
          <a:br>
            <a:rPr lang="en-US" sz="1000" b="1" kern="1200" dirty="0">
              <a:solidFill>
                <a:prstClr val="white"/>
              </a:solidFill>
              <a:latin typeface="Calibri" panose="020F0502020204030204"/>
              <a:ea typeface="+mn-ea"/>
              <a:cs typeface="+mn-cs"/>
            </a:rPr>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2765268" y="2615969"/>
        <a:ext cx="708542" cy="708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3951F-829D-8847-8F03-DCB41F4BAF72}">
      <dsp:nvSpPr>
        <dsp:cNvPr id="0" name=""/>
        <dsp:cNvSpPr/>
      </dsp:nvSpPr>
      <dsp:spPr>
        <a:xfrm rot="2563505">
          <a:off x="2297949" y="2429799"/>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7101719-FE42-4245-A892-CAC1C302BFEA}">
      <dsp:nvSpPr>
        <dsp:cNvPr id="0" name=""/>
        <dsp:cNvSpPr/>
      </dsp:nvSpPr>
      <dsp:spPr>
        <a:xfrm>
          <a:off x="2367336" y="1712551"/>
          <a:ext cx="581990" cy="46230"/>
        </a:xfrm>
        <a:custGeom>
          <a:avLst/>
          <a:gdLst/>
          <a:ahLst/>
          <a:cxnLst/>
          <a:rect l="0" t="0" r="0" b="0"/>
          <a:pathLst>
            <a:path>
              <a:moveTo>
                <a:pt x="0" y="23115"/>
              </a:moveTo>
              <a:lnTo>
                <a:pt x="581990"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3A4225FE-3ACF-4146-893E-D4B7BE0BE015}">
      <dsp:nvSpPr>
        <dsp:cNvPr id="0" name=""/>
        <dsp:cNvSpPr/>
      </dsp:nvSpPr>
      <dsp:spPr>
        <a:xfrm rot="19036495">
          <a:off x="2297949" y="995303"/>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2BC2D46-E523-F04A-9561-BDA6FF98F618}">
      <dsp:nvSpPr>
        <dsp:cNvPr id="0" name=""/>
        <dsp:cNvSpPr/>
      </dsp:nvSpPr>
      <dsp:spPr>
        <a:xfrm>
          <a:off x="947794" y="900641"/>
          <a:ext cx="1670050" cy="1670050"/>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CD7627-BE9E-5F4A-9E8F-00C63479B771}">
      <dsp:nvSpPr>
        <dsp:cNvPr id="0" name=""/>
        <dsp:cNvSpPr/>
      </dsp:nvSpPr>
      <dsp:spPr>
        <a:xfrm>
          <a:off x="2618524" y="77"/>
          <a:ext cx="1002030" cy="1002030"/>
        </a:xfrm>
        <a:prstGeom prst="ellipse">
          <a:avLst/>
        </a:prstGeom>
        <a:solidFill>
          <a:srgbClr val="42AD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err="1">
              <a:solidFill>
                <a:prstClr val="white"/>
              </a:solidFill>
              <a:latin typeface="Calibri" panose="020F0502020204030204"/>
              <a:ea typeface="+mn-ea"/>
              <a:cs typeface="+mn-cs"/>
            </a:rPr>
            <a:t>낮은</a:t>
          </a:r>
          <a:r>
            <a:rPr lang="en-US" sz="1200" b="1" kern="1200" dirty="0">
              <a:solidFill>
                <a:prstClr val="white"/>
              </a:solidFill>
              <a:latin typeface="Calibri" panose="020F0502020204030204"/>
              <a:ea typeface="+mn-ea"/>
              <a:cs typeface="+mn-cs"/>
            </a:rPr>
            <a:t>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err="1">
              <a:solidFill>
                <a:prstClr val="white"/>
              </a:solidFill>
              <a:latin typeface="Calibri" panose="020F0502020204030204"/>
              <a:ea typeface="+mn-ea"/>
              <a:cs typeface="+mn-cs"/>
            </a:rPr>
            <a:t>저위험군</a:t>
          </a:r>
          <a:r>
            <a:rPr lang="en-US" altLang="ko-KR" sz="1200" b="1" kern="1200" dirty="0">
              <a:solidFill>
                <a:prstClr val="white"/>
              </a:solidFill>
              <a:latin typeface="Calibri" panose="020F0502020204030204"/>
              <a:ea typeface="+mn-ea"/>
              <a:cs typeface="+mn-cs"/>
            </a:rPr>
            <a:t>)</a:t>
          </a:r>
          <a:endParaRPr lang="en-US" sz="1200" b="1" kern="1200" dirty="0">
            <a:solidFill>
              <a:prstClr val="white"/>
            </a:solidFill>
            <a:latin typeface="Calibri" panose="020F0502020204030204"/>
            <a:ea typeface="+mn-ea"/>
            <a:cs typeface="+mn-cs"/>
          </a:endParaRPr>
        </a:p>
      </dsp:txBody>
      <dsp:txXfrm>
        <a:off x="2765268" y="146821"/>
        <a:ext cx="708542" cy="708542"/>
      </dsp:txXfrm>
    </dsp:sp>
    <dsp:sp modelId="{85D52278-86F3-E54C-8109-2018DAB13643}">
      <dsp:nvSpPr>
        <dsp:cNvPr id="0" name=""/>
        <dsp:cNvSpPr/>
      </dsp:nvSpPr>
      <dsp:spPr>
        <a:xfrm>
          <a:off x="2949327" y="1234651"/>
          <a:ext cx="1002030" cy="100203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ko-KR" altLang="en-US" sz="1200" b="1" kern="1200" dirty="0">
              <a:solidFill>
                <a:prstClr val="white"/>
              </a:solidFill>
              <a:latin typeface="Calibri" panose="020F0502020204030204"/>
              <a:ea typeface="+mn-ea"/>
              <a:cs typeface="+mn-cs"/>
            </a:rPr>
            <a:t>높은 </a:t>
          </a:r>
          <a:r>
            <a:rPr lang="en-US" sz="1200" b="1" kern="1200" dirty="0" err="1">
              <a:solidFill>
                <a:prstClr val="white"/>
              </a:solidFill>
              <a:latin typeface="Calibri" panose="020F0502020204030204"/>
              <a:ea typeface="+mn-ea"/>
              <a:cs typeface="+mn-cs"/>
            </a:rPr>
            <a:t>위험</a:t>
          </a:r>
          <a:r>
            <a:rPr lang="en-US" sz="1200" b="1" kern="1200" dirty="0">
              <a:solidFill>
                <a:prstClr val="white"/>
              </a:solidFill>
              <a:latin typeface="Calibri" panose="020F0502020204030204"/>
              <a:ea typeface="+mn-ea"/>
              <a:cs typeface="+mn-cs"/>
            </a:rPr>
            <a:t> (</a:t>
          </a:r>
          <a:r>
            <a:rPr lang="ko-KR" altLang="en-US" sz="1200" b="1" kern="1200" dirty="0">
              <a:solidFill>
                <a:prstClr val="white"/>
              </a:solidFill>
              <a:latin typeface="Calibri" panose="020F0502020204030204"/>
              <a:ea typeface="+mn-ea"/>
              <a:cs typeface="+mn-cs"/>
            </a:rPr>
            <a:t>고위험군</a:t>
          </a:r>
          <a:r>
            <a:rPr lang="en-US" altLang="ko-KR" sz="1200" b="1" kern="1200" dirty="0">
              <a:solidFill>
                <a:prstClr val="white"/>
              </a:solidFill>
              <a:latin typeface="Calibri" panose="020F0502020204030204"/>
              <a:ea typeface="+mn-ea"/>
              <a:cs typeface="+mn-cs"/>
            </a:rPr>
            <a:t>)</a:t>
          </a:r>
          <a:endParaRPr lang="en-US" sz="1200" b="1" kern="1200" dirty="0">
            <a:solidFill>
              <a:prstClr val="white"/>
            </a:solidFill>
            <a:latin typeface="Calibri" panose="020F0502020204030204"/>
            <a:ea typeface="+mn-ea"/>
            <a:cs typeface="+mn-cs"/>
          </a:endParaRPr>
        </a:p>
      </dsp:txBody>
      <dsp:txXfrm>
        <a:off x="3096071" y="1381395"/>
        <a:ext cx="708542" cy="708542"/>
      </dsp:txXfrm>
    </dsp:sp>
    <dsp:sp modelId="{165CFE96-4AB2-D641-A303-28DBCF25A5EA}">
      <dsp:nvSpPr>
        <dsp:cNvPr id="0" name=""/>
        <dsp:cNvSpPr/>
      </dsp:nvSpPr>
      <dsp:spPr>
        <a:xfrm>
          <a:off x="2618524" y="2469225"/>
          <a:ext cx="1002030" cy="100203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err="1"/>
            <a:t>매우</a:t>
          </a:r>
          <a:r>
            <a:rPr lang="en-US" sz="1000" b="1" kern="1200" dirty="0"/>
            <a:t> </a:t>
          </a:r>
          <a:r>
            <a:rPr lang="en-US" sz="1000" b="1" kern="1200" dirty="0" err="1"/>
            <a:t>높은</a:t>
          </a:r>
          <a:r>
            <a:rPr lang="en-US" sz="1000" b="1" kern="1200" dirty="0"/>
            <a:t> </a:t>
          </a:r>
          <a:br>
            <a:rPr lang="en-US" sz="1000" b="1" kern="1200" dirty="0"/>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2765268" y="2615969"/>
        <a:ext cx="708542" cy="708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756EB-1498-B745-925A-4DFE58CF676D}">
      <dsp:nvSpPr>
        <dsp:cNvPr id="0" name=""/>
        <dsp:cNvSpPr/>
      </dsp:nvSpPr>
      <dsp:spPr>
        <a:xfrm>
          <a:off x="4064000" y="2272007"/>
          <a:ext cx="2875309" cy="499020"/>
        </a:xfrm>
        <a:custGeom>
          <a:avLst/>
          <a:gdLst/>
          <a:ahLst/>
          <a:cxnLst/>
          <a:rect l="0" t="0" r="0" b="0"/>
          <a:pathLst>
            <a:path>
              <a:moveTo>
                <a:pt x="0" y="0"/>
              </a:moveTo>
              <a:lnTo>
                <a:pt x="0" y="249510"/>
              </a:lnTo>
              <a:lnTo>
                <a:pt x="2875309" y="249510"/>
              </a:lnTo>
              <a:lnTo>
                <a:pt x="2875309"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F3A92E-8B86-A642-8870-5C59EA620E6C}">
      <dsp:nvSpPr>
        <dsp:cNvPr id="0" name=""/>
        <dsp:cNvSpPr/>
      </dsp:nvSpPr>
      <dsp:spPr>
        <a:xfrm>
          <a:off x="4018280" y="2272007"/>
          <a:ext cx="91440" cy="499020"/>
        </a:xfrm>
        <a:custGeom>
          <a:avLst/>
          <a:gdLst/>
          <a:ahLst/>
          <a:cxnLst/>
          <a:rect l="0" t="0" r="0" b="0"/>
          <a:pathLst>
            <a:path>
              <a:moveTo>
                <a:pt x="45720" y="0"/>
              </a:moveTo>
              <a:lnTo>
                <a:pt x="45720"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1D8FBE-52E4-6941-A572-AEF65A266066}">
      <dsp:nvSpPr>
        <dsp:cNvPr id="0" name=""/>
        <dsp:cNvSpPr/>
      </dsp:nvSpPr>
      <dsp:spPr>
        <a:xfrm>
          <a:off x="1188690" y="2272007"/>
          <a:ext cx="2875309" cy="499020"/>
        </a:xfrm>
        <a:custGeom>
          <a:avLst/>
          <a:gdLst/>
          <a:ahLst/>
          <a:cxnLst/>
          <a:rect l="0" t="0" r="0" b="0"/>
          <a:pathLst>
            <a:path>
              <a:moveTo>
                <a:pt x="2875309" y="0"/>
              </a:moveTo>
              <a:lnTo>
                <a:pt x="2875309" y="249510"/>
              </a:lnTo>
              <a:lnTo>
                <a:pt x="0" y="249510"/>
              </a:lnTo>
              <a:lnTo>
                <a:pt x="0"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EF511A-F510-5C49-B0B8-EF74EB8EA93D}">
      <dsp:nvSpPr>
        <dsp:cNvPr id="0" name=""/>
        <dsp:cNvSpPr/>
      </dsp:nvSpPr>
      <dsp:spPr>
        <a:xfrm>
          <a:off x="2614392" y="1083862"/>
          <a:ext cx="2899215" cy="1188144"/>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ndara" panose="020E0502030303020204" pitchFamily="34" charset="0"/>
            </a:rPr>
            <a:t>N=75명의 </a:t>
          </a:r>
          <a:r>
            <a:rPr lang="en-GB" sz="1800" b="1" kern="1200" dirty="0" err="1">
              <a:solidFill>
                <a:prstClr val="white"/>
              </a:solidFill>
              <a:latin typeface="Candara" panose="020E0502030303020204" pitchFamily="34" charset="0"/>
              <a:ea typeface="+mn-ea"/>
              <a:cs typeface="+mn-cs"/>
            </a:rPr>
            <a:t>폐경</a:t>
          </a:r>
          <a:r>
            <a:rPr lang="ko-KR" altLang="en-US" sz="1800" b="1" kern="1200" dirty="0">
              <a:solidFill>
                <a:prstClr val="white"/>
              </a:solidFill>
              <a:latin typeface="Candara" panose="020E0502030303020204" pitchFamily="34" charset="0"/>
              <a:ea typeface="+mn-ea"/>
              <a:cs typeface="+mn-cs"/>
            </a:rPr>
            <a:t>후</a:t>
          </a:r>
          <a:r>
            <a:rPr lang="en-GB" sz="1800" b="1" kern="1200" dirty="0">
              <a:solidFill>
                <a:prstClr val="white"/>
              </a:solidFill>
              <a:latin typeface="Candara" panose="020E0502030303020204" pitchFamily="34" charset="0"/>
              <a:ea typeface="+mn-ea"/>
              <a:cs typeface="+mn-cs"/>
            </a:rPr>
            <a:t> </a:t>
          </a:r>
          <a:r>
            <a:rPr lang="en-GB" sz="1800" b="1" kern="1200" dirty="0" err="1">
              <a:latin typeface="Candara" panose="020E0502030303020204" pitchFamily="34" charset="0"/>
            </a:rPr>
            <a:t>여성이</a:t>
          </a:r>
          <a:r>
            <a:rPr lang="en-GB" sz="1800" b="1" kern="1200" dirty="0">
              <a:latin typeface="Candara" panose="020E0502030303020204" pitchFamily="34" charset="0"/>
            </a:rPr>
            <a:t> </a:t>
          </a:r>
          <a:r>
            <a:rPr lang="en-GB" sz="1800" b="1" kern="1200" dirty="0" err="1">
              <a:latin typeface="Candara" panose="020E0502030303020204" pitchFamily="34" charset="0"/>
            </a:rPr>
            <a:t>랄록시펜을</a:t>
          </a:r>
          <a:r>
            <a:rPr lang="en-GB" sz="1800" b="1" kern="1200" dirty="0">
              <a:latin typeface="Candara" panose="020E0502030303020204" pitchFamily="34" charset="0"/>
            </a:rPr>
            <a:t> </a:t>
          </a:r>
          <a:r>
            <a:rPr lang="en-GB" sz="1800" b="1" kern="1200" dirty="0" err="1">
              <a:latin typeface="Candara" panose="020E0502030303020204" pitchFamily="34" charset="0"/>
            </a:rPr>
            <a:t>처방받음</a:t>
          </a:r>
          <a:endParaRPr lang="en-GB" sz="1800" b="1" kern="1200" dirty="0">
            <a:latin typeface="Candara" panose="020E0502030303020204" pitchFamily="34" charset="0"/>
          </a:endParaRPr>
        </a:p>
      </dsp:txBody>
      <dsp:txXfrm>
        <a:off x="2614392" y="1083862"/>
        <a:ext cx="2899215" cy="1188144"/>
      </dsp:txXfrm>
    </dsp:sp>
    <dsp:sp modelId="{A7C26450-C5F5-714C-BD1A-3E6A28EA6D91}">
      <dsp:nvSpPr>
        <dsp:cNvPr id="0" name=""/>
        <dsp:cNvSpPr/>
      </dsp:nvSpPr>
      <dsp:spPr>
        <a:xfrm>
          <a:off x="545" y="2771027"/>
          <a:ext cx="2376289" cy="595319"/>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1"/>
              </a:solidFill>
              <a:latin typeface="Candara" panose="020E0502030303020204" pitchFamily="34" charset="0"/>
            </a:rPr>
            <a:t>모니터링 없음</a:t>
          </a:r>
        </a:p>
      </dsp:txBody>
      <dsp:txXfrm>
        <a:off x="545" y="2771027"/>
        <a:ext cx="2376289" cy="595319"/>
      </dsp:txXfrm>
    </dsp:sp>
    <dsp:sp modelId="{EF17B620-2F48-784D-B7CF-5506E036E023}">
      <dsp:nvSpPr>
        <dsp:cNvPr id="0" name=""/>
        <dsp:cNvSpPr/>
      </dsp:nvSpPr>
      <dsp:spPr>
        <a:xfrm>
          <a:off x="2875855" y="2771027"/>
          <a:ext cx="2376289" cy="595319"/>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1"/>
              </a:solidFill>
              <a:latin typeface="Candara" panose="020E0502030303020204" pitchFamily="34" charset="0"/>
            </a:rPr>
            <a:t>간호사 모니터링</a:t>
          </a:r>
        </a:p>
      </dsp:txBody>
      <dsp:txXfrm>
        <a:off x="2875855" y="2771027"/>
        <a:ext cx="2376289" cy="595319"/>
      </dsp:txXfrm>
    </dsp:sp>
    <dsp:sp modelId="{D71E7F03-A343-3B40-A624-7C4D4F5EA54A}">
      <dsp:nvSpPr>
        <dsp:cNvPr id="0" name=""/>
        <dsp:cNvSpPr/>
      </dsp:nvSpPr>
      <dsp:spPr>
        <a:xfrm>
          <a:off x="5751165" y="2771027"/>
          <a:ext cx="2376289" cy="5953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40000"/>
            </a:lnSpc>
            <a:spcBef>
              <a:spcPct val="0"/>
            </a:spcBef>
            <a:spcAft>
              <a:spcPct val="35000"/>
            </a:spcAft>
            <a:buNone/>
          </a:pPr>
          <a:r>
            <a:rPr lang="en-GB" sz="1800" b="1" kern="1200">
              <a:latin typeface="Candara" panose="020E0502030303020204" pitchFamily="34" charset="0"/>
            </a:rPr>
            <a:t>BTM으로 모니터링*</a:t>
          </a:r>
        </a:p>
      </dsp:txBody>
      <dsp:txXfrm>
        <a:off x="5751165" y="2771027"/>
        <a:ext cx="2376289" cy="5953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63C94-285E-5647-B4C0-69B5F7F140CA}">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B6003A-ACCB-C64D-AA62-196D6789109F}">
      <dsp:nvSpPr>
        <dsp:cNvPr id="0" name=""/>
        <dsp:cNvSpPr/>
      </dsp:nvSpPr>
      <dsp:spPr>
        <a:xfrm>
          <a:off x="610504" y="416587"/>
          <a:ext cx="7440913" cy="833607"/>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8100" rIns="38100" bIns="38100" numCol="1" spcCol="1270" anchor="ctr" anchorCtr="0">
          <a:noAutofit/>
        </a:bodyPr>
        <a:lstStyle/>
        <a:p>
          <a:pPr marL="0" lvl="0" indent="0" algn="l" defTabSz="666750">
            <a:lnSpc>
              <a:spcPct val="90000"/>
            </a:lnSpc>
            <a:spcBef>
              <a:spcPct val="0"/>
            </a:spcBef>
            <a:spcAft>
              <a:spcPct val="35000"/>
            </a:spcAft>
            <a:buNone/>
          </a:pPr>
          <a:r>
            <a:rPr lang="en-AU" sz="1500" b="1" kern="1200">
              <a:latin typeface="Candara" panose="020E0502030303020204" pitchFamily="34" charset="0"/>
            </a:rPr>
            <a:t>프로젝트 수립 및 감사/평가 프로세스 및 데이터 수집 인프라 개발</a:t>
          </a:r>
          <a:endParaRPr lang="en-GB" sz="1500" b="1" kern="1200">
            <a:latin typeface="Candara" panose="020E0502030303020204" pitchFamily="34" charset="0"/>
          </a:endParaRPr>
        </a:p>
      </dsp:txBody>
      <dsp:txXfrm>
        <a:off x="610504" y="416587"/>
        <a:ext cx="7440913" cy="833607"/>
      </dsp:txXfrm>
    </dsp:sp>
    <dsp:sp modelId="{FD4C3961-2573-C145-98D8-E41F22AC3224}">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657F44-9DB5-A94B-9102-8D25F82DFD41}">
      <dsp:nvSpPr>
        <dsp:cNvPr id="0" name=""/>
        <dsp:cNvSpPr/>
      </dsp:nvSpPr>
      <dsp:spPr>
        <a:xfrm>
          <a:off x="1088431" y="1667215"/>
          <a:ext cx="6962986" cy="833607"/>
        </a:xfrm>
        <a:prstGeom prst="rec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8100" rIns="38100" bIns="38100" numCol="1" spcCol="1270" anchor="ctr" anchorCtr="0">
          <a:noAutofit/>
        </a:bodyPr>
        <a:lstStyle/>
        <a:p>
          <a:pPr marL="0" lvl="0" indent="0" algn="l" defTabSz="666750">
            <a:lnSpc>
              <a:spcPct val="90000"/>
            </a:lnSpc>
            <a:spcBef>
              <a:spcPct val="0"/>
            </a:spcBef>
            <a:spcAft>
              <a:spcPct val="35000"/>
            </a:spcAft>
            <a:buNone/>
          </a:pPr>
          <a:r>
            <a:rPr lang="en-AU" sz="1500" b="1" kern="1200"/>
            <a:t>현장 감사/평가 및 일반의 데이터 수집 수행 </a:t>
          </a:r>
          <a:endParaRPr lang="en-GB" sz="1500" b="1" kern="1200">
            <a:latin typeface="Candara" panose="020E0502030303020204" pitchFamily="34" charset="0"/>
          </a:endParaRPr>
        </a:p>
      </dsp:txBody>
      <dsp:txXfrm>
        <a:off x="1088431" y="1667215"/>
        <a:ext cx="6962986" cy="833607"/>
      </dsp:txXfrm>
    </dsp:sp>
    <dsp:sp modelId="{873EA188-676C-4A42-955A-83A193E2844E}">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shade val="80000"/>
              <a:hueOff val="116428"/>
              <a:satOff val="-2085"/>
              <a:lumOff val="88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7AA452-E5DE-B545-A016-4A11CC0C6A55}">
      <dsp:nvSpPr>
        <dsp:cNvPr id="0" name=""/>
        <dsp:cNvSpPr/>
      </dsp:nvSpPr>
      <dsp:spPr>
        <a:xfrm>
          <a:off x="1088431" y="2917843"/>
          <a:ext cx="6962986" cy="833607"/>
        </a:xfrm>
        <a:prstGeom prst="rec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8100" rIns="38100" bIns="38100" numCol="1" spcCol="1270" anchor="ctr" anchorCtr="0">
          <a:noAutofit/>
        </a:bodyPr>
        <a:lstStyle/>
        <a:p>
          <a:pPr marL="0" lvl="0" indent="0" algn="l" defTabSz="666750">
            <a:lnSpc>
              <a:spcPct val="90000"/>
            </a:lnSpc>
            <a:spcBef>
              <a:spcPct val="0"/>
            </a:spcBef>
            <a:spcAft>
              <a:spcPct val="35000"/>
            </a:spcAft>
            <a:buNone/>
          </a:pPr>
          <a:r>
            <a:rPr lang="en-AU" sz="1500" b="1" kern="1200"/>
            <a:t>감사/평가 데이터 분석 </a:t>
          </a:r>
          <a:endParaRPr lang="en-GB" sz="1500" b="1" kern="1200">
            <a:latin typeface="Candara" panose="020E0502030303020204" pitchFamily="34" charset="0"/>
          </a:endParaRPr>
        </a:p>
      </dsp:txBody>
      <dsp:txXfrm>
        <a:off x="1088431" y="2917843"/>
        <a:ext cx="6962986" cy="833607"/>
      </dsp:txXfrm>
    </dsp:sp>
    <dsp:sp modelId="{C69121A3-7B62-E04E-B21E-AB7870F5A2B2}">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shade val="80000"/>
              <a:hueOff val="232855"/>
              <a:satOff val="-4171"/>
              <a:lumOff val="1772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346186-8A3D-2A41-BBD2-A8814DB3D5AE}">
      <dsp:nvSpPr>
        <dsp:cNvPr id="0" name=""/>
        <dsp:cNvSpPr/>
      </dsp:nvSpPr>
      <dsp:spPr>
        <a:xfrm>
          <a:off x="610504" y="4168472"/>
          <a:ext cx="7440913" cy="833607"/>
        </a:xfrm>
        <a:prstGeom prst="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8100" rIns="38100" bIns="38100" numCol="1" spcCol="1270" anchor="ctr" anchorCtr="0">
          <a:noAutofit/>
        </a:bodyPr>
        <a:lstStyle/>
        <a:p>
          <a:pPr marL="0" lvl="0" indent="0" algn="l" defTabSz="666750">
            <a:lnSpc>
              <a:spcPct val="90000"/>
            </a:lnSpc>
            <a:spcBef>
              <a:spcPct val="0"/>
            </a:spcBef>
            <a:spcAft>
              <a:spcPct val="35000"/>
            </a:spcAft>
            <a:buNone/>
          </a:pPr>
          <a:r>
            <a:rPr lang="en-AU" sz="1500" b="1" kern="1200"/>
            <a:t>최종 보고서 및 권장 사항 </a:t>
          </a:r>
          <a:endParaRPr lang="en-GB" sz="1500" b="1" kern="1200">
            <a:latin typeface="Candara" panose="020E0502030303020204" pitchFamily="34" charset="0"/>
          </a:endParaRPr>
        </a:p>
      </dsp:txBody>
      <dsp:txXfrm>
        <a:off x="610504" y="4168472"/>
        <a:ext cx="7440913" cy="833607"/>
      </dsp:txXfrm>
    </dsp:sp>
    <dsp:sp modelId="{4B5CA19A-3587-2E4E-94F8-79F7AE33B3C0}">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3951F-829D-8847-8F03-DCB41F4BAF72}">
      <dsp:nvSpPr>
        <dsp:cNvPr id="0" name=""/>
        <dsp:cNvSpPr/>
      </dsp:nvSpPr>
      <dsp:spPr>
        <a:xfrm rot="2563505">
          <a:off x="2297949" y="2429799"/>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7101719-FE42-4245-A892-CAC1C302BFEA}">
      <dsp:nvSpPr>
        <dsp:cNvPr id="0" name=""/>
        <dsp:cNvSpPr/>
      </dsp:nvSpPr>
      <dsp:spPr>
        <a:xfrm>
          <a:off x="2367336" y="1712551"/>
          <a:ext cx="581990" cy="46230"/>
        </a:xfrm>
        <a:custGeom>
          <a:avLst/>
          <a:gdLst/>
          <a:ahLst/>
          <a:cxnLst/>
          <a:rect l="0" t="0" r="0" b="0"/>
          <a:pathLst>
            <a:path>
              <a:moveTo>
                <a:pt x="0" y="23115"/>
              </a:moveTo>
              <a:lnTo>
                <a:pt x="581990"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3A4225FE-3ACF-4146-893E-D4B7BE0BE015}">
      <dsp:nvSpPr>
        <dsp:cNvPr id="0" name=""/>
        <dsp:cNvSpPr/>
      </dsp:nvSpPr>
      <dsp:spPr>
        <a:xfrm rot="19036495">
          <a:off x="2297949" y="995303"/>
          <a:ext cx="522922" cy="46230"/>
        </a:xfrm>
        <a:custGeom>
          <a:avLst/>
          <a:gdLst/>
          <a:ahLst/>
          <a:cxnLst/>
          <a:rect l="0" t="0" r="0" b="0"/>
          <a:pathLst>
            <a:path>
              <a:moveTo>
                <a:pt x="0" y="23115"/>
              </a:moveTo>
              <a:lnTo>
                <a:pt x="522922" y="23115"/>
              </a:lnTo>
            </a:path>
          </a:pathLst>
        </a:custGeom>
        <a:noFill/>
        <a:ln w="12700" cap="flat" cmpd="sng" algn="ctr">
          <a:solidFill>
            <a:srgbClr val="595959"/>
          </a:solidFill>
          <a:prstDash val="solid"/>
          <a:miter lim="800000"/>
        </a:ln>
        <a:effectLst/>
      </dsp:spPr>
      <dsp:style>
        <a:lnRef idx="2">
          <a:scrgbClr r="0" g="0" b="0"/>
        </a:lnRef>
        <a:fillRef idx="0">
          <a:scrgbClr r="0" g="0" b="0"/>
        </a:fillRef>
        <a:effectRef idx="0">
          <a:scrgbClr r="0" g="0" b="0"/>
        </a:effectRef>
        <a:fontRef idx="minor"/>
      </dsp:style>
    </dsp:sp>
    <dsp:sp modelId="{B2BC2D46-E523-F04A-9561-BDA6FF98F618}">
      <dsp:nvSpPr>
        <dsp:cNvPr id="0" name=""/>
        <dsp:cNvSpPr/>
      </dsp:nvSpPr>
      <dsp:spPr>
        <a:xfrm>
          <a:off x="947794" y="900641"/>
          <a:ext cx="1670050" cy="1670050"/>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CD7627-BE9E-5F4A-9E8F-00C63479B771}">
      <dsp:nvSpPr>
        <dsp:cNvPr id="0" name=""/>
        <dsp:cNvSpPr/>
      </dsp:nvSpPr>
      <dsp:spPr>
        <a:xfrm>
          <a:off x="2618524" y="77"/>
          <a:ext cx="1002030" cy="1002030"/>
        </a:xfrm>
        <a:prstGeom prst="ellipse">
          <a:avLst/>
        </a:prstGeom>
        <a:solidFill>
          <a:srgbClr val="42AD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err="1"/>
            <a:t>낮은</a:t>
          </a:r>
          <a:r>
            <a:rPr lang="en-US" sz="1000" b="1" kern="1200" dirty="0"/>
            <a:t>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저위험군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2765268" y="146821"/>
        <a:ext cx="708542" cy="708542"/>
      </dsp:txXfrm>
    </dsp:sp>
    <dsp:sp modelId="{85D52278-86F3-E54C-8109-2018DAB13643}">
      <dsp:nvSpPr>
        <dsp:cNvPr id="0" name=""/>
        <dsp:cNvSpPr/>
      </dsp:nvSpPr>
      <dsp:spPr>
        <a:xfrm>
          <a:off x="2949327" y="1234651"/>
          <a:ext cx="1002030" cy="100203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ko-KR" altLang="en-US" sz="1000" b="1" kern="1200" dirty="0">
              <a:solidFill>
                <a:prstClr val="white"/>
              </a:solidFill>
              <a:latin typeface="Calibri" panose="020F0502020204030204"/>
              <a:ea typeface="+mn-ea"/>
              <a:cs typeface="+mn-cs"/>
            </a:rPr>
            <a:t>높은 </a:t>
          </a: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a:solidFill>
                <a:prstClr val="white"/>
              </a:solidFill>
              <a:latin typeface="Calibri" panose="020F0502020204030204"/>
              <a:ea typeface="+mn-ea"/>
              <a:cs typeface="+mn-cs"/>
            </a:rPr>
            <a:t>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3096071" y="1381395"/>
        <a:ext cx="708542" cy="708542"/>
      </dsp:txXfrm>
    </dsp:sp>
    <dsp:sp modelId="{165CFE96-4AB2-D641-A303-28DBCF25A5EA}">
      <dsp:nvSpPr>
        <dsp:cNvPr id="0" name=""/>
        <dsp:cNvSpPr/>
      </dsp:nvSpPr>
      <dsp:spPr>
        <a:xfrm>
          <a:off x="2618524" y="2469225"/>
          <a:ext cx="1002030" cy="100203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err="1"/>
            <a:t>매우</a:t>
          </a:r>
          <a:r>
            <a:rPr lang="en-US" sz="1000" b="1" kern="1200" dirty="0"/>
            <a:t> </a:t>
          </a:r>
          <a:r>
            <a:rPr lang="en-US" sz="1000" b="1" kern="1200" dirty="0" err="1"/>
            <a:t>높은</a:t>
          </a:r>
          <a:r>
            <a:rPr lang="en-US" sz="1000" b="1" kern="1200" dirty="0"/>
            <a:t> </a:t>
          </a:r>
          <a:br>
            <a:rPr lang="en-US" sz="1000" b="1" kern="1200" dirty="0"/>
          </a:br>
          <a:r>
            <a:rPr lang="en-US" sz="1000" b="1" kern="1200" dirty="0" err="1">
              <a:solidFill>
                <a:prstClr val="white"/>
              </a:solidFill>
              <a:latin typeface="Calibri" panose="020F0502020204030204"/>
              <a:ea typeface="+mn-ea"/>
              <a:cs typeface="+mn-cs"/>
            </a:rPr>
            <a:t>위험</a:t>
          </a:r>
          <a:r>
            <a:rPr lang="en-US" sz="1000" b="1" kern="1200" dirty="0">
              <a:solidFill>
                <a:prstClr val="white"/>
              </a:solidFill>
              <a:latin typeface="Calibri" panose="020F0502020204030204"/>
              <a:ea typeface="+mn-ea"/>
              <a:cs typeface="+mn-cs"/>
            </a:rPr>
            <a:t> (</a:t>
          </a:r>
          <a:r>
            <a:rPr lang="ko-KR" altLang="en-US" sz="1000" b="1" kern="1200" dirty="0" err="1">
              <a:solidFill>
                <a:prstClr val="white"/>
              </a:solidFill>
              <a:latin typeface="Calibri" panose="020F0502020204030204"/>
              <a:ea typeface="+mn-ea"/>
              <a:cs typeface="+mn-cs"/>
            </a:rPr>
            <a:t>초고위험군</a:t>
          </a:r>
          <a:r>
            <a:rPr lang="en-US" altLang="ko-KR" sz="1000" b="1" kern="1200" dirty="0">
              <a:solidFill>
                <a:prstClr val="white"/>
              </a:solidFill>
              <a:latin typeface="Calibri" panose="020F0502020204030204"/>
              <a:ea typeface="+mn-ea"/>
              <a:cs typeface="+mn-cs"/>
            </a:rPr>
            <a:t>)</a:t>
          </a:r>
          <a:endParaRPr lang="en-US" sz="1000" b="1" kern="1200" dirty="0">
            <a:solidFill>
              <a:prstClr val="white"/>
            </a:solidFill>
            <a:latin typeface="Calibri" panose="020F0502020204030204"/>
            <a:ea typeface="+mn-ea"/>
            <a:cs typeface="+mn-cs"/>
          </a:endParaRPr>
        </a:p>
      </dsp:txBody>
      <dsp:txXfrm>
        <a:off x="2765268" y="2615969"/>
        <a:ext cx="708542" cy="70854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27103-F2BF-43FB-9A29-38D29FB637AF}" type="datetimeFigureOut">
              <a:rPr lang="en-SG" smtClean="0"/>
              <a:t>14/10/2022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2202E-16F4-401A-88FD-03E8E1E48D4F}" type="slidenum">
              <a:rPr lang="en-SG" smtClean="0"/>
              <a:t>‹#›</a:t>
            </a:fld>
            <a:endParaRPr lang="en-SG"/>
          </a:p>
        </p:txBody>
      </p:sp>
    </p:spTree>
    <p:extLst>
      <p:ext uri="{BB962C8B-B14F-4D97-AF65-F5344CB8AC3E}">
        <p14:creationId xmlns:p14="http://schemas.microsoft.com/office/powerpoint/2010/main" val="384315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osteoporosis.foundation/patients/treatment"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2202E-16F4-401A-88FD-03E8E1E48D4F}" type="slidenum">
              <a:rPr lang="en-SG" smtClean="0"/>
              <a:t>1</a:t>
            </a:fld>
            <a:endParaRPr lang="en-SG"/>
          </a:p>
        </p:txBody>
      </p:sp>
    </p:spTree>
    <p:extLst>
      <p:ext uri="{BB962C8B-B14F-4D97-AF65-F5344CB8AC3E}">
        <p14:creationId xmlns:p14="http://schemas.microsoft.com/office/powerpoint/2010/main" val="3949760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endParaRPr lang="en-AU" b="0" dirty="0"/>
          </a:p>
          <a:p>
            <a:r>
              <a:rPr lang="en-AU" sz="1200" b="0" dirty="0" err="1">
                <a:latin typeface="Candara" panose="020E0502030303020204" pitchFamily="34" charset="0"/>
              </a:rPr>
              <a:t>고관절</a:t>
            </a:r>
            <a:r>
              <a:rPr lang="en-AU" sz="1200" b="0" dirty="0">
                <a:latin typeface="Candara" panose="020E0502030303020204" pitchFamily="34" charset="0"/>
              </a:rPr>
              <a:t> </a:t>
            </a:r>
            <a:r>
              <a:rPr lang="en-AU" sz="1200" b="0" dirty="0" err="1">
                <a:latin typeface="Candara" panose="020E0502030303020204" pitchFamily="34" charset="0"/>
              </a:rPr>
              <a:t>골절</a:t>
            </a:r>
            <a:r>
              <a:rPr lang="en-AU" sz="1200" b="0" dirty="0">
                <a:latin typeface="Candara" panose="020E0502030303020204" pitchFamily="34" charset="0"/>
              </a:rPr>
              <a:t> </a:t>
            </a:r>
            <a:r>
              <a:rPr lang="en-AU" sz="1200" b="0" dirty="0" err="1">
                <a:latin typeface="Candara" panose="020E0502030303020204" pitchFamily="34" charset="0"/>
              </a:rPr>
              <a:t>환자의</a:t>
            </a:r>
            <a:r>
              <a:rPr lang="en-AU" sz="1200" b="0" dirty="0">
                <a:latin typeface="Candara" panose="020E0502030303020204" pitchFamily="34" charset="0"/>
              </a:rPr>
              <a:t> 뼈 </a:t>
            </a:r>
            <a:r>
              <a:rPr lang="en-AU" sz="1200" b="0" dirty="0" err="1">
                <a:latin typeface="Candara" panose="020E0502030303020204" pitchFamily="34" charset="0"/>
              </a:rPr>
              <a:t>건강</a:t>
            </a:r>
            <a:r>
              <a:rPr lang="en-AU" sz="1200" b="0" dirty="0">
                <a:latin typeface="Candara" panose="020E0502030303020204" pitchFamily="34" charset="0"/>
              </a:rPr>
              <a:t> </a:t>
            </a:r>
            <a:r>
              <a:rPr lang="en-AU" sz="1200" b="0" dirty="0" err="1">
                <a:latin typeface="Candara" panose="020E0502030303020204" pitchFamily="34" charset="0"/>
              </a:rPr>
              <a:t>평가</a:t>
            </a:r>
            <a:r>
              <a:rPr lang="en-AU" sz="1200" b="0" dirty="0">
                <a:latin typeface="Candara" panose="020E0502030303020204" pitchFamily="34" charset="0"/>
              </a:rPr>
              <a:t> </a:t>
            </a:r>
            <a:r>
              <a:rPr lang="en-AU" sz="1200" b="0" dirty="0" err="1">
                <a:latin typeface="Candara" panose="020E0502030303020204" pitchFamily="34" charset="0"/>
              </a:rPr>
              <a:t>개선을</a:t>
            </a:r>
            <a:r>
              <a:rPr lang="en-AU" sz="1200" b="0" dirty="0">
                <a:latin typeface="Candara" panose="020E0502030303020204" pitchFamily="34" charset="0"/>
              </a:rPr>
              <a:t> </a:t>
            </a:r>
            <a:r>
              <a:rPr lang="en-AU" sz="1200" b="0" dirty="0" err="1">
                <a:latin typeface="Candara" panose="020E0502030303020204" pitchFamily="34" charset="0"/>
              </a:rPr>
              <a:t>위한</a:t>
            </a:r>
            <a:r>
              <a:rPr lang="en-AU" sz="1200" b="0" dirty="0">
                <a:latin typeface="Candara" panose="020E0502030303020204" pitchFamily="34" charset="0"/>
              </a:rPr>
              <a:t> </a:t>
            </a:r>
            <a:r>
              <a:rPr lang="en-AU" b="0" dirty="0"/>
              <a:t>몇 </a:t>
            </a:r>
            <a:r>
              <a:rPr lang="en-AU" b="0" dirty="0" err="1"/>
              <a:t>가지</a:t>
            </a:r>
            <a:r>
              <a:rPr lang="en-AU" b="0" dirty="0"/>
              <a:t> 예:</a:t>
            </a:r>
            <a:r>
              <a:rPr lang="en-AU" b="0" baseline="30000" dirty="0"/>
              <a:t>1</a:t>
            </a:r>
            <a:endParaRPr lang="en-AU" b="0" dirty="0"/>
          </a:p>
          <a:p>
            <a:pPr marL="171450" indent="-171450">
              <a:buFontTx/>
              <a:buChar char="-"/>
            </a:pPr>
            <a:r>
              <a:rPr lang="en-AU" dirty="0" err="1"/>
              <a:t>골다공증성</a:t>
            </a:r>
            <a:r>
              <a:rPr lang="en-AU" dirty="0"/>
              <a:t> </a:t>
            </a:r>
            <a:r>
              <a:rPr lang="en-AU" dirty="0" err="1"/>
              <a:t>고관절</a:t>
            </a:r>
            <a:r>
              <a:rPr lang="en-AU" dirty="0"/>
              <a:t> </a:t>
            </a:r>
            <a:r>
              <a:rPr lang="en-AU" dirty="0" err="1"/>
              <a:t>골절</a:t>
            </a:r>
            <a:r>
              <a:rPr lang="en-AU" dirty="0"/>
              <a:t> </a:t>
            </a:r>
            <a:r>
              <a:rPr lang="en-AU" dirty="0" err="1"/>
              <a:t>환자가</a:t>
            </a:r>
            <a:r>
              <a:rPr lang="en-AU" dirty="0"/>
              <a:t> </a:t>
            </a:r>
            <a:r>
              <a:rPr lang="en-AU" dirty="0" err="1"/>
              <a:t>응급실에</a:t>
            </a:r>
            <a:r>
              <a:rPr lang="en-AU" dirty="0"/>
              <a:t> 올 </a:t>
            </a:r>
            <a:r>
              <a:rPr lang="en-AU" dirty="0" err="1"/>
              <a:t>때마다</a:t>
            </a:r>
            <a:r>
              <a:rPr lang="en-AU" dirty="0"/>
              <a:t> </a:t>
            </a:r>
            <a:r>
              <a:rPr lang="en-AU" dirty="0" err="1"/>
              <a:t>응급실</a:t>
            </a:r>
            <a:r>
              <a:rPr lang="en-AU" dirty="0"/>
              <a:t> </a:t>
            </a:r>
            <a:r>
              <a:rPr lang="en-AU" dirty="0" err="1"/>
              <a:t>의사가</a:t>
            </a:r>
            <a:r>
              <a:rPr lang="en-AU" dirty="0"/>
              <a:t> </a:t>
            </a:r>
            <a:r>
              <a:rPr lang="en-AU" dirty="0" err="1"/>
              <a:t>귀하</a:t>
            </a:r>
            <a:r>
              <a:rPr lang="en-AU" dirty="0"/>
              <a:t> </a:t>
            </a:r>
            <a:r>
              <a:rPr lang="en-AU" dirty="0" err="1"/>
              <a:t>또는</a:t>
            </a:r>
            <a:r>
              <a:rPr lang="en-AU" dirty="0"/>
              <a:t> </a:t>
            </a:r>
            <a:r>
              <a:rPr lang="en-AU" dirty="0" err="1"/>
              <a:t>귀하의</a:t>
            </a:r>
            <a:r>
              <a:rPr lang="en-AU" dirty="0"/>
              <a:t> </a:t>
            </a:r>
            <a:r>
              <a:rPr lang="en-AU" dirty="0" err="1"/>
              <a:t>간호사에게</a:t>
            </a:r>
            <a:r>
              <a:rPr lang="en-AU" dirty="0"/>
              <a:t> </a:t>
            </a:r>
            <a:r>
              <a:rPr lang="en-AU" dirty="0" err="1"/>
              <a:t>알리도록</a:t>
            </a:r>
            <a:r>
              <a:rPr lang="en-AU" dirty="0"/>
              <a:t> </a:t>
            </a:r>
            <a:r>
              <a:rPr lang="en-AU" dirty="0" err="1"/>
              <a:t>하십시오</a:t>
            </a:r>
            <a:r>
              <a:rPr lang="en-AU" dirty="0"/>
              <a:t>.</a:t>
            </a:r>
          </a:p>
          <a:p>
            <a:pPr marL="171450" indent="-171450">
              <a:buFontTx/>
              <a:buChar char="-"/>
            </a:pPr>
            <a:r>
              <a:rPr lang="en-AU" dirty="0" err="1"/>
              <a:t>고관절</a:t>
            </a:r>
            <a:r>
              <a:rPr lang="en-AU" dirty="0"/>
              <a:t> </a:t>
            </a:r>
            <a:r>
              <a:rPr lang="en-AU" dirty="0" err="1"/>
              <a:t>골절</a:t>
            </a:r>
            <a:r>
              <a:rPr lang="en-AU" dirty="0"/>
              <a:t> </a:t>
            </a:r>
            <a:r>
              <a:rPr lang="en-AU" dirty="0" err="1"/>
              <a:t>진단</a:t>
            </a:r>
            <a:r>
              <a:rPr lang="en-AU" dirty="0"/>
              <a:t> </a:t>
            </a:r>
            <a:r>
              <a:rPr lang="en-AU" dirty="0" err="1"/>
              <a:t>코드</a:t>
            </a:r>
            <a:r>
              <a:rPr lang="en-AU" dirty="0"/>
              <a:t> </a:t>
            </a:r>
            <a:r>
              <a:rPr lang="en-AU" dirty="0" err="1"/>
              <a:t>입력</a:t>
            </a:r>
            <a:r>
              <a:rPr lang="en-AU" dirty="0"/>
              <a:t> 시 </a:t>
            </a:r>
            <a:r>
              <a:rPr lang="en-AU" dirty="0" err="1"/>
              <a:t>자동</a:t>
            </a:r>
            <a:r>
              <a:rPr lang="en-AU" dirty="0"/>
              <a:t> </a:t>
            </a:r>
            <a:r>
              <a:rPr lang="en-AU" dirty="0" err="1"/>
              <a:t>플래깅</a:t>
            </a:r>
            <a:r>
              <a:rPr lang="en-AU" dirty="0"/>
              <a:t> </a:t>
            </a:r>
            <a:r>
              <a:rPr lang="en-AU" dirty="0" err="1"/>
              <a:t>시스템</a:t>
            </a:r>
            <a:r>
              <a:rPr lang="en-AU" dirty="0"/>
              <a:t> </a:t>
            </a:r>
            <a:r>
              <a:rPr lang="en-AU" dirty="0" err="1"/>
              <a:t>개발</a:t>
            </a:r>
            <a:r>
              <a:rPr lang="en-AU" dirty="0"/>
              <a:t> 및 </a:t>
            </a:r>
            <a:r>
              <a:rPr lang="en-AU" dirty="0" err="1"/>
              <a:t>구현</a:t>
            </a:r>
            <a:r>
              <a:rPr lang="en-AU" dirty="0"/>
              <a:t> </a:t>
            </a:r>
          </a:p>
          <a:p>
            <a:pPr marL="171450" indent="-171450">
              <a:buFontTx/>
              <a:buChar char="-"/>
            </a:pPr>
            <a:r>
              <a:rPr lang="en-AU" dirty="0" err="1"/>
              <a:t>환자의</a:t>
            </a:r>
            <a:r>
              <a:rPr lang="en-AU" dirty="0"/>
              <a:t> </a:t>
            </a:r>
            <a:r>
              <a:rPr lang="en-AU" dirty="0" err="1"/>
              <a:t>주치의에게</a:t>
            </a:r>
            <a:r>
              <a:rPr lang="en-AU" dirty="0"/>
              <a:t> </a:t>
            </a:r>
            <a:r>
              <a:rPr lang="en-AU" dirty="0" err="1"/>
              <a:t>고관절</a:t>
            </a:r>
            <a:r>
              <a:rPr lang="en-AU" dirty="0"/>
              <a:t> </a:t>
            </a:r>
            <a:r>
              <a:rPr lang="en-AU" dirty="0" err="1"/>
              <a:t>골절이</a:t>
            </a:r>
            <a:r>
              <a:rPr lang="en-AU" dirty="0"/>
              <a:t> </a:t>
            </a:r>
            <a:r>
              <a:rPr lang="en-AU" dirty="0" err="1"/>
              <a:t>발생했다고</a:t>
            </a:r>
            <a:r>
              <a:rPr lang="en-AU" dirty="0"/>
              <a:t> </a:t>
            </a:r>
            <a:r>
              <a:rPr lang="en-AU" dirty="0" err="1"/>
              <a:t>알리고</a:t>
            </a:r>
            <a:r>
              <a:rPr lang="en-AU" dirty="0"/>
              <a:t> </a:t>
            </a:r>
            <a:r>
              <a:rPr lang="en-AU" dirty="0" err="1"/>
              <a:t>환자의</a:t>
            </a:r>
            <a:r>
              <a:rPr lang="en-AU" dirty="0"/>
              <a:t> 뼈 </a:t>
            </a:r>
            <a:r>
              <a:rPr lang="en-AU" dirty="0" err="1"/>
              <a:t>건강</a:t>
            </a:r>
            <a:r>
              <a:rPr lang="en-AU" dirty="0"/>
              <a:t> 및 </a:t>
            </a:r>
            <a:r>
              <a:rPr lang="en-AU" dirty="0" err="1"/>
              <a:t>치료에</a:t>
            </a:r>
            <a:r>
              <a:rPr lang="en-AU" dirty="0"/>
              <a:t> </a:t>
            </a:r>
            <a:r>
              <a:rPr lang="en-AU" dirty="0" err="1"/>
              <a:t>대한</a:t>
            </a:r>
            <a:r>
              <a:rPr lang="en-AU" dirty="0"/>
              <a:t> </a:t>
            </a:r>
            <a:r>
              <a:rPr lang="en-AU" dirty="0" err="1"/>
              <a:t>평가를</a:t>
            </a:r>
            <a:r>
              <a:rPr lang="en-AU" dirty="0"/>
              <a:t> </a:t>
            </a:r>
            <a:r>
              <a:rPr lang="en-AU" dirty="0" err="1"/>
              <a:t>위해</a:t>
            </a:r>
            <a:r>
              <a:rPr lang="en-AU" dirty="0"/>
              <a:t> </a:t>
            </a:r>
            <a:r>
              <a:rPr lang="en-AU" dirty="0" err="1"/>
              <a:t>후속</a:t>
            </a:r>
            <a:r>
              <a:rPr lang="en-AU" dirty="0"/>
              <a:t> </a:t>
            </a:r>
            <a:r>
              <a:rPr lang="en-AU" dirty="0" err="1"/>
              <a:t>진료가</a:t>
            </a:r>
            <a:r>
              <a:rPr lang="en-AU" dirty="0"/>
              <a:t> </a:t>
            </a:r>
            <a:r>
              <a:rPr lang="en-AU" dirty="0" err="1"/>
              <a:t>필요하다고</a:t>
            </a:r>
            <a:r>
              <a:rPr lang="en-AU" dirty="0"/>
              <a:t> </a:t>
            </a:r>
            <a:r>
              <a:rPr lang="en-AU" dirty="0" err="1"/>
              <a:t>알리는</a:t>
            </a:r>
            <a:r>
              <a:rPr lang="en-AU" dirty="0"/>
              <a:t> </a:t>
            </a:r>
            <a:r>
              <a:rPr lang="en-AU" dirty="0" err="1"/>
              <a:t>편지가</a:t>
            </a:r>
            <a:r>
              <a:rPr lang="en-AU" dirty="0"/>
              <a:t> </a:t>
            </a:r>
            <a:r>
              <a:rPr lang="en-AU" dirty="0" err="1"/>
              <a:t>주치의에게</a:t>
            </a:r>
            <a:r>
              <a:rPr lang="en-AU" dirty="0"/>
              <a:t> </a:t>
            </a:r>
            <a:r>
              <a:rPr lang="en-AU" dirty="0" err="1"/>
              <a:t>자동으로</a:t>
            </a:r>
            <a:r>
              <a:rPr lang="en-AU" dirty="0"/>
              <a:t> </a:t>
            </a:r>
            <a:r>
              <a:rPr lang="en-AU" dirty="0" err="1"/>
              <a:t>발송</a:t>
            </a:r>
            <a:endParaRPr lang="en-AU" sz="1200" kern="1200" dirty="0">
              <a:solidFill>
                <a:schemeClr val="tx1"/>
              </a:solidFill>
              <a:effectLst/>
              <a:latin typeface="+mn-lt"/>
              <a:ea typeface="+mn-ea"/>
              <a:cs typeface="+mn-cs"/>
            </a:endParaRPr>
          </a:p>
          <a:p>
            <a:pPr marL="171450" indent="-171450">
              <a:buFontTx/>
              <a:buChar char="-"/>
            </a:pPr>
            <a:r>
              <a:rPr lang="en-AU" sz="1200" kern="1200" dirty="0" err="1">
                <a:solidFill>
                  <a:schemeClr val="tx1"/>
                </a:solidFill>
                <a:effectLst/>
                <a:latin typeface="+mn-lt"/>
                <a:ea typeface="+mn-ea"/>
                <a:cs typeface="+mn-cs"/>
              </a:rPr>
              <a:t>골다공증의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초기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조사</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관리를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개선하기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위해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응급실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외래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정형외과에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있는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고관절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골절환자</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이미</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입원해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있는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고관절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가능하다면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효율적으로</a:t>
            </a:r>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2차 </a:t>
            </a:r>
            <a:r>
              <a:rPr lang="en-AU" sz="1200" b="1" kern="1200" dirty="0" err="1">
                <a:solidFill>
                  <a:schemeClr val="tx1"/>
                </a:solidFill>
                <a:effectLst/>
                <a:latin typeface="+mn-lt"/>
                <a:ea typeface="+mn-ea"/>
                <a:cs typeface="+mn-cs"/>
              </a:rPr>
              <a:t>골절</a:t>
            </a:r>
            <a:r>
              <a:rPr lang="en-AU" sz="1200" b="1" kern="1200" dirty="0">
                <a:solidFill>
                  <a:schemeClr val="tx1"/>
                </a:solidFill>
                <a:effectLst/>
                <a:latin typeface="+mn-lt"/>
                <a:ea typeface="+mn-ea"/>
                <a:cs typeface="+mn-cs"/>
              </a:rPr>
              <a:t> </a:t>
            </a:r>
            <a:r>
              <a:rPr lang="en-AU" sz="1200" b="1" kern="1200" dirty="0" err="1">
                <a:solidFill>
                  <a:schemeClr val="tx1"/>
                </a:solidFill>
                <a:effectLst/>
                <a:latin typeface="+mn-lt"/>
                <a:ea typeface="+mn-ea"/>
                <a:cs typeface="+mn-cs"/>
              </a:rPr>
              <a:t>예방</a:t>
            </a:r>
            <a:r>
              <a:rPr lang="en-AU" sz="1200" b="1" kern="1200" dirty="0">
                <a:solidFill>
                  <a:schemeClr val="tx1"/>
                </a:solidFill>
                <a:effectLst/>
                <a:latin typeface="+mn-lt"/>
                <a:ea typeface="+mn-ea"/>
                <a:cs typeface="+mn-cs"/>
              </a:rPr>
              <a:t> </a:t>
            </a:r>
            <a:r>
              <a:rPr lang="en-AU" sz="1200" b="1" kern="1200" dirty="0" err="1">
                <a:solidFill>
                  <a:schemeClr val="tx1"/>
                </a:solidFill>
                <a:effectLst/>
                <a:latin typeface="+mn-lt"/>
                <a:ea typeface="+mn-ea"/>
                <a:cs typeface="+mn-cs"/>
              </a:rPr>
              <a:t>클리닉</a:t>
            </a:r>
            <a:r>
              <a:rPr lang="en-AU" sz="1200" b="0" kern="1200" dirty="0" err="1">
                <a:solidFill>
                  <a:schemeClr val="tx1"/>
                </a:solidFill>
                <a:effectLst/>
                <a:latin typeface="+mn-lt"/>
                <a:ea typeface="+mn-ea"/>
                <a:cs typeface="+mn-cs"/>
              </a:rPr>
              <a:t>으로</a:t>
            </a:r>
            <a:r>
              <a:rPr lang="en-AU" sz="1200" b="0" kern="1200" dirty="0">
                <a:solidFill>
                  <a:schemeClr val="tx1"/>
                </a:solidFill>
                <a:effectLst/>
                <a:latin typeface="+mn-lt"/>
                <a:ea typeface="+mn-ea"/>
                <a:cs typeface="+mn-cs"/>
              </a:rPr>
              <a:t> </a:t>
            </a:r>
            <a:r>
              <a:rPr lang="en-AU" sz="1200" b="0" kern="1200" dirty="0" err="1">
                <a:solidFill>
                  <a:schemeClr val="tx1"/>
                </a:solidFill>
                <a:effectLst/>
                <a:latin typeface="+mn-lt"/>
                <a:ea typeface="+mn-ea"/>
                <a:cs typeface="+mn-cs"/>
              </a:rPr>
              <a:t>전과시킬</a:t>
            </a:r>
            <a:r>
              <a:rPr lang="en-AU" sz="1200" b="0" kern="1200" dirty="0">
                <a:solidFill>
                  <a:schemeClr val="tx1"/>
                </a:solidFill>
                <a:effectLst/>
                <a:latin typeface="+mn-lt"/>
                <a:ea typeface="+mn-ea"/>
                <a:cs typeface="+mn-cs"/>
              </a:rPr>
              <a:t> 수 </a:t>
            </a:r>
            <a:r>
              <a:rPr lang="en-AU" sz="1200" b="0" kern="1200" dirty="0" err="1">
                <a:solidFill>
                  <a:schemeClr val="tx1"/>
                </a:solidFill>
                <a:effectLst/>
                <a:latin typeface="+mn-lt"/>
                <a:ea typeface="+mn-ea"/>
                <a:cs typeface="+mn-cs"/>
              </a:rPr>
              <a:t>있는</a:t>
            </a:r>
            <a:r>
              <a:rPr lang="en-AU" sz="1200" b="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효과적인</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의사소통</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진단의뢰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프로토콜을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개발합니다</a:t>
            </a:r>
            <a:r>
              <a:rPr lang="en-AU" sz="1200" kern="1200" dirty="0">
                <a:solidFill>
                  <a:schemeClr val="tx1"/>
                </a:solidFill>
                <a:effectLst/>
                <a:latin typeface="+mn-lt"/>
                <a:ea typeface="+mn-ea"/>
                <a:cs typeface="+mn-cs"/>
              </a:rPr>
              <a:t>.</a:t>
            </a:r>
          </a:p>
          <a:p>
            <a:pPr marL="171450" indent="-171450">
              <a:buFontTx/>
              <a:buChar char="-"/>
            </a:pP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현장에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간호사</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코디네이터를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배치하여</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정형외과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전문의</a:t>
            </a:r>
            <a:r>
              <a:rPr lang="en-AU" sz="1200" kern="1200" dirty="0">
                <a:solidFill>
                  <a:schemeClr val="tx1"/>
                </a:solidFill>
                <a:effectLst/>
                <a:latin typeface="+mn-lt"/>
                <a:ea typeface="+mn-ea"/>
                <a:cs typeface="+mn-cs"/>
              </a:rPr>
              <a:t>, </a:t>
            </a:r>
            <a:r>
              <a:rPr lang="ko-KR" altLang="en-US" sz="1200" kern="1200">
                <a:solidFill>
                  <a:schemeClr val="tx1"/>
                </a:solidFill>
                <a:effectLst/>
                <a:latin typeface="+mn-lt"/>
                <a:ea typeface="+mn-ea"/>
                <a:cs typeface="+mn-cs"/>
              </a:rPr>
              <a:t>노인병</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전문의</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기타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관련</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의료</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전문가와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함께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입원환자와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외래환자</a:t>
            </a:r>
            <a:r>
              <a:rPr lang="en-AU" sz="1200" kern="1200" dirty="0">
                <a:solidFill>
                  <a:schemeClr val="tx1"/>
                </a:solidFill>
                <a:effectLst/>
                <a:latin typeface="+mn-lt"/>
                <a:ea typeface="+mn-ea"/>
                <a:cs typeface="+mn-cs"/>
              </a:rPr>
              <a:t> 중 </a:t>
            </a:r>
            <a:r>
              <a:rPr lang="en-AU" sz="1200" kern="1200" dirty="0" err="1">
                <a:solidFill>
                  <a:schemeClr val="tx1"/>
                </a:solidFill>
                <a:effectLst/>
                <a:latin typeface="+mn-lt"/>
                <a:ea typeface="+mn-ea"/>
                <a:cs typeface="+mn-cs"/>
              </a:rPr>
              <a:t>고관절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사례를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찾아내는</a:t>
            </a:r>
            <a:r>
              <a:rPr lang="en-AU" sz="1200" kern="1200" dirty="0">
                <a:solidFill>
                  <a:schemeClr val="tx1"/>
                </a:solidFill>
                <a:effectLst/>
                <a:latin typeface="+mn-lt"/>
                <a:ea typeface="+mn-ea"/>
                <a:cs typeface="+mn-cs"/>
              </a:rPr>
              <a:t> 데 </a:t>
            </a:r>
            <a:r>
              <a:rPr lang="en-AU" sz="1200" kern="1200" dirty="0" err="1">
                <a:solidFill>
                  <a:schemeClr val="tx1"/>
                </a:solidFill>
                <a:effectLst/>
                <a:latin typeface="+mn-lt"/>
                <a:ea typeface="+mn-ea"/>
                <a:cs typeface="+mn-cs"/>
              </a:rPr>
              <a:t>도움을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줍니다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이로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인해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가능하다면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환자들이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병원의</a:t>
            </a:r>
            <a:r>
              <a:rPr lang="en-AU" sz="1200" kern="1200" dirty="0">
                <a:solidFill>
                  <a:schemeClr val="tx1"/>
                </a:solidFill>
                <a:effectLst/>
                <a:latin typeface="+mn-lt"/>
                <a:ea typeface="+mn-ea"/>
                <a:cs typeface="+mn-cs"/>
              </a:rPr>
              <a:t> 2차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방지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클리닉을</a:t>
            </a:r>
            <a:r>
              <a:rPr lang="en-AU" sz="1200" kern="1200" dirty="0">
                <a:solidFill>
                  <a:schemeClr val="tx1"/>
                </a:solidFill>
                <a:effectLst/>
                <a:latin typeface="+mn-lt"/>
                <a:ea typeface="+mn-ea"/>
                <a:cs typeface="+mn-cs"/>
              </a:rPr>
              <a:t> 더 </a:t>
            </a:r>
            <a:r>
              <a:rPr lang="en-AU" sz="1200" kern="1200" dirty="0" err="1">
                <a:solidFill>
                  <a:schemeClr val="tx1"/>
                </a:solidFill>
                <a:effectLst/>
                <a:latin typeface="+mn-lt"/>
                <a:ea typeface="+mn-ea"/>
                <a:cs typeface="+mn-cs"/>
              </a:rPr>
              <a:t>많이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찾고</a:t>
            </a:r>
            <a:r>
              <a:rPr lang="en-AU" sz="1200" kern="1200" dirty="0">
                <a:solidFill>
                  <a:schemeClr val="tx1"/>
                </a:solidFill>
                <a:effectLst/>
                <a:latin typeface="+mn-lt"/>
                <a:ea typeface="+mn-ea"/>
                <a:cs typeface="+mn-cs"/>
              </a:rPr>
              <a:t>, </a:t>
            </a:r>
            <a:r>
              <a:rPr lang="en-AU" sz="1200" b="0" kern="1200" dirty="0" err="1">
                <a:solidFill>
                  <a:schemeClr val="tx1"/>
                </a:solidFill>
                <a:effectLst/>
                <a:latin typeface="+mn-lt"/>
                <a:ea typeface="+mn-ea"/>
                <a:cs typeface="+mn-cs"/>
              </a:rPr>
              <a:t>진료</a:t>
            </a:r>
            <a:r>
              <a:rPr lang="en-AU" sz="1200" b="0" kern="1200" dirty="0">
                <a:solidFill>
                  <a:schemeClr val="tx1"/>
                </a:solidFill>
                <a:effectLst/>
                <a:latin typeface="+mn-lt"/>
                <a:ea typeface="+mn-ea"/>
                <a:cs typeface="+mn-cs"/>
              </a:rPr>
              <a:t> </a:t>
            </a:r>
            <a:r>
              <a:rPr lang="en-AU" sz="1200" b="0" kern="1200" dirty="0" err="1">
                <a:solidFill>
                  <a:schemeClr val="tx1"/>
                </a:solidFill>
                <a:effectLst/>
                <a:latin typeface="+mn-lt"/>
                <a:ea typeface="+mn-ea"/>
                <a:cs typeface="+mn-cs"/>
              </a:rPr>
              <a:t>의뢰도</a:t>
            </a:r>
            <a:r>
              <a:rPr lang="en-AU" sz="1200" b="0" kern="1200" dirty="0">
                <a:solidFill>
                  <a:schemeClr val="tx1"/>
                </a:solidFill>
                <a:effectLst/>
                <a:latin typeface="+mn-lt"/>
                <a:ea typeface="+mn-ea"/>
                <a:cs typeface="+mn-cs"/>
              </a:rPr>
              <a:t> 더 </a:t>
            </a:r>
            <a:r>
              <a:rPr lang="en-AU" sz="1200" b="0" kern="1200" dirty="0" err="1">
                <a:solidFill>
                  <a:schemeClr val="tx1"/>
                </a:solidFill>
                <a:effectLst/>
                <a:latin typeface="+mn-lt"/>
                <a:ea typeface="+mn-ea"/>
                <a:cs typeface="+mn-cs"/>
              </a:rPr>
              <a:t>많이</a:t>
            </a:r>
            <a:r>
              <a:rPr lang="en-AU" sz="1200" b="0" kern="1200" dirty="0">
                <a:solidFill>
                  <a:schemeClr val="tx1"/>
                </a:solidFill>
                <a:effectLst/>
                <a:latin typeface="+mn-lt"/>
                <a:ea typeface="+mn-ea"/>
                <a:cs typeface="+mn-cs"/>
              </a:rPr>
              <a:t> </a:t>
            </a:r>
            <a:r>
              <a:rPr lang="en-AU" sz="1200" b="0" kern="1200" dirty="0" err="1">
                <a:solidFill>
                  <a:schemeClr val="tx1"/>
                </a:solidFill>
                <a:effectLst/>
                <a:latin typeface="+mn-lt"/>
                <a:ea typeface="+mn-ea"/>
                <a:cs typeface="+mn-cs"/>
              </a:rPr>
              <a:t>들어올</a:t>
            </a:r>
            <a:r>
              <a:rPr lang="en-AU" sz="1200" b="0" kern="1200" dirty="0">
                <a:solidFill>
                  <a:schemeClr val="tx1"/>
                </a:solidFill>
                <a:effectLst/>
                <a:latin typeface="+mn-lt"/>
                <a:ea typeface="+mn-ea"/>
                <a:cs typeface="+mn-cs"/>
              </a:rPr>
              <a:t> </a:t>
            </a:r>
            <a:r>
              <a:rPr lang="en-AU" sz="1200" b="0" kern="1200" dirty="0" err="1">
                <a:solidFill>
                  <a:schemeClr val="tx1"/>
                </a:solidFill>
                <a:effectLst/>
                <a:latin typeface="+mn-lt"/>
                <a:ea typeface="+mn-ea"/>
                <a:cs typeface="+mn-cs"/>
              </a:rPr>
              <a:t>것입니다</a:t>
            </a:r>
            <a:r>
              <a:rPr lang="en-AU" sz="1200" b="0" kern="1200" dirty="0">
                <a:solidFill>
                  <a:schemeClr val="tx1"/>
                </a:solidFill>
                <a:effectLst/>
                <a:latin typeface="+mn-lt"/>
                <a:ea typeface="+mn-ea"/>
                <a:cs typeface="+mn-cs"/>
              </a:rPr>
              <a:t>. </a:t>
            </a:r>
          </a:p>
          <a:p>
            <a:pPr marL="171450" indent="-171450">
              <a:buFontTx/>
              <a:buChar char="-"/>
            </a:pPr>
            <a:r>
              <a:rPr lang="en-AU" sz="1200" kern="1200" dirty="0" err="1">
                <a:solidFill>
                  <a:schemeClr val="tx1"/>
                </a:solidFill>
                <a:effectLst/>
                <a:latin typeface="+mn-lt"/>
                <a:ea typeface="+mn-ea"/>
                <a:cs typeface="+mn-cs"/>
              </a:rPr>
              <a:t>지역</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당국과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협력하여</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치료를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받지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않을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가능성을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줄이기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위해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환경</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내에서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고관절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환자에게</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적절한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약물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치료를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시작합니다</a:t>
            </a:r>
            <a:r>
              <a:rPr lang="en-AU" sz="1200" kern="1200" dirty="0">
                <a:solidFill>
                  <a:schemeClr val="tx1"/>
                </a:solidFill>
                <a:effectLst/>
                <a:latin typeface="+mn-lt"/>
                <a:ea typeface="+mn-ea"/>
                <a:cs typeface="+mn-cs"/>
              </a:rPr>
              <a:t>.</a:t>
            </a:r>
          </a:p>
          <a:p>
            <a:pPr marL="171450" indent="-171450">
              <a:buFontTx/>
              <a:buChar char="-"/>
            </a:pPr>
            <a:r>
              <a:rPr lang="en-AU" sz="1200" kern="1200" dirty="0" err="1">
                <a:solidFill>
                  <a:schemeClr val="tx1"/>
                </a:solidFill>
                <a:effectLst/>
                <a:latin typeface="+mn-lt"/>
                <a:ea typeface="+mn-ea"/>
                <a:cs typeface="+mn-cs"/>
              </a:rPr>
              <a:t>효과적인</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고관절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관리계획</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지역</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GP와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의사</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소통</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환자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치료</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상황</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모니터링을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위한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잠재적인</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후속</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메커니즘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개발합니다</a:t>
            </a:r>
            <a:r>
              <a:rPr lang="en-AU" sz="1200" kern="1200" dirty="0">
                <a:solidFill>
                  <a:schemeClr val="tx1"/>
                </a:solidFill>
                <a:effectLst/>
                <a:latin typeface="+mn-lt"/>
                <a:ea typeface="+mn-ea"/>
                <a:cs typeface="+mn-cs"/>
              </a:rPr>
              <a:t>.</a:t>
            </a:r>
          </a:p>
          <a:p>
            <a:pPr marL="171450" indent="-171450">
              <a:buFontTx/>
              <a:buChar char="-"/>
            </a:pPr>
            <a:r>
              <a:rPr lang="en-AU" sz="1200" kern="1200" dirty="0" err="1">
                <a:solidFill>
                  <a:schemeClr val="tx1"/>
                </a:solidFill>
                <a:effectLst/>
                <a:latin typeface="+mn-lt"/>
                <a:ea typeface="+mn-ea"/>
                <a:cs typeface="+mn-cs"/>
              </a:rPr>
              <a:t>적절한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기술을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사용해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고관절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지속적인</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모니터링</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시스템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개발합니다</a:t>
            </a:r>
            <a:r>
              <a:rPr lang="en-AU" sz="1200" kern="1200" dirty="0">
                <a:solidFill>
                  <a:schemeClr val="tx1"/>
                </a:solidFill>
                <a:effectLst/>
                <a:latin typeface="+mn-lt"/>
                <a:ea typeface="+mn-ea"/>
                <a:cs typeface="+mn-cs"/>
              </a:rPr>
              <a:t>.</a:t>
            </a:r>
            <a:endParaRPr lang="en-AU" dirty="0"/>
          </a:p>
          <a:p>
            <a:pPr marL="171450" indent="-171450">
              <a:buFontTx/>
              <a:buChar char="-"/>
            </a:pPr>
            <a:endParaRPr lang="en-AU" dirty="0"/>
          </a:p>
          <a:p>
            <a:r>
              <a:rPr lang="en-AU" dirty="0" err="1"/>
              <a:t>참조</a:t>
            </a:r>
            <a:r>
              <a:rPr lang="en-AU" dirty="0"/>
              <a:t>:</a:t>
            </a:r>
          </a:p>
          <a:p>
            <a:r>
              <a:rPr lang="en-AU" dirty="0"/>
              <a:t>1. </a:t>
            </a:r>
            <a:r>
              <a:rPr lang="en-AU" sz="1200" dirty="0">
                <a:solidFill>
                  <a:schemeClr val="tx1">
                    <a:lumMod val="50000"/>
                    <a:lumOff val="50000"/>
                  </a:schemeClr>
                </a:solidFill>
              </a:rPr>
              <a:t>Osteoporosis Australia. NSW Public Hospitals Re-fracture Prevention Services: Pilot Assessment and Audit, October 2018.</a:t>
            </a:r>
            <a:endParaRPr lang="en-AU" dirty="0"/>
          </a:p>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10</a:t>
            </a:fld>
            <a:endParaRPr lang="en-US"/>
          </a:p>
        </p:txBody>
      </p:sp>
    </p:spTree>
    <p:extLst>
      <p:ext uri="{BB962C8B-B14F-4D97-AF65-F5344CB8AC3E}">
        <p14:creationId xmlns:p14="http://schemas.microsoft.com/office/powerpoint/2010/main" val="9659421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100</a:t>
            </a:fld>
            <a:endParaRPr lang="en-US"/>
          </a:p>
        </p:txBody>
      </p:sp>
    </p:spTree>
    <p:extLst>
      <p:ext uri="{BB962C8B-B14F-4D97-AF65-F5344CB8AC3E}">
        <p14:creationId xmlns:p14="http://schemas.microsoft.com/office/powerpoint/2010/main" val="22358999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101</a:t>
            </a:fld>
            <a:endParaRPr lang="en-US"/>
          </a:p>
        </p:txBody>
      </p:sp>
    </p:spTree>
    <p:extLst>
      <p:ext uri="{BB962C8B-B14F-4D97-AF65-F5344CB8AC3E}">
        <p14:creationId xmlns:p14="http://schemas.microsoft.com/office/powerpoint/2010/main" val="36304057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171450" indent="-171450">
              <a:buFont typeface="Arial" panose="020B0604020202020204" pitchFamily="34" charset="0"/>
              <a:buChar char="•"/>
            </a:pPr>
            <a:r>
              <a:rPr lang="en-AU" sz="1200" kern="1200">
                <a:solidFill>
                  <a:schemeClr val="tx1"/>
                </a:solidFill>
                <a:effectLst/>
                <a:latin typeface="+mn-lt"/>
                <a:ea typeface="+mn-ea"/>
                <a:cs typeface="+mn-cs"/>
              </a:rPr>
              <a:t>바르세닐라</a:t>
            </a:r>
            <a:r>
              <a:rPr lang="en-AU" b="0" err="1">
                <a:solidFill>
                  <a:schemeClr val="tx1"/>
                </a:solidFill>
              </a:rPr>
              <a:t> et al.</a:t>
            </a:r>
            <a:r>
              <a:rPr lang="en-AU" b="0">
                <a:solidFill>
                  <a:schemeClr val="tx1"/>
                </a:solidFill>
              </a:rPr>
              <a:t>의 연구는</a:t>
            </a:r>
            <a:r>
              <a:rPr lang="en-AU" sz="1200" kern="1200">
                <a:solidFill>
                  <a:schemeClr val="tx1"/>
                </a:solidFill>
                <a:effectLst/>
                <a:latin typeface="+mn-lt"/>
                <a:ea typeface="+mn-ea"/>
                <a:cs typeface="+mn-cs"/>
              </a:rPr>
              <a:t> 골다공증에 대한 우려 수준과 골다공증 및 골절의 위험도가 보충제 사용, 의사 조언 구하기, 골밀도(BMD) 검사, 골다공증 치료제(AOM) 사용에 미치는 영향을 확인하는 것을 목표로 하였습니다.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연구 대상은 기준선에서 골다공증 치료를 받지 않은 '여성의 골다공증에 대한 글로벌 종단 연구(GLOW)'에 참여한 호주 여성 1,095명이었습니다. 자가 관리 설문지의 연구 결과에는 마지막 검사 후 최근 12개월 동안 칼슘 및 비타민 D 보충, 본인이 대답한 골다공증 관련 의학적 조언 구하기, BMD 검사 및 AOM 사용이 </a:t>
            </a:r>
            <a:r>
              <a:rPr lang="en-AU" sz="1200" kern="1200" err="1">
                <a:solidFill>
                  <a:schemeClr val="tx1"/>
                </a:solidFill>
                <a:effectLst/>
                <a:latin typeface="+mn-lt"/>
                <a:ea typeface="+mn-ea"/>
                <a:cs typeface="+mn-cs"/>
              </a:rPr>
              <a:t>포함되었습니다.로지스틱</a:t>
            </a:r>
            <a:r>
              <a:rPr lang="en-AU" sz="1200" kern="1200">
                <a:solidFill>
                  <a:schemeClr val="tx1"/>
                </a:solidFill>
                <a:effectLst/>
                <a:latin typeface="+mn-lt"/>
                <a:ea typeface="+mn-ea"/>
                <a:cs typeface="+mn-cs"/>
              </a:rPr>
              <a:t> 회귀분석을 사용하였습니다.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질환에 대한 우려가 의학적 조언을 구할 가능성을 크게 높였지만 선별이나 치료에는 큰 영향을 미치지 않았습니다. 자가인식된 골다공증과 골절 위험이 높아지면 의료 조언과 BMD 검사를 받을 가능성이 크게 증가한 반면 자가인식된 골절 위험이 높아지면  AOM 사용이 증가했습니다. 보충제 사용은 우려 수준 및 위험 인식과 유의하게 연관되지 않았습니다.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골다공증 및 골절에 대한 우려 및 위험 인식은 뼈를 보호하려는 특정 행동과 유의하게 연관되었습니다. 그러나 인식된 골다공증 위험과 AOM 사용 사이의 단절은 향후 교육 프로그램에서 골다공증과 골절 사이의 상관관계를 강조할 필요가 있음을 보여줍니다.</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참조:</a:t>
            </a:r>
            <a:endParaRPr lang="en-AU"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a:solidFill>
                  <a:schemeClr val="tx1"/>
                </a:solidFill>
                <a:effectLst/>
                <a:latin typeface="+mn-lt"/>
                <a:ea typeface="+mn-ea"/>
                <a:cs typeface="+mn-cs"/>
              </a:rPr>
              <a:t>1. </a:t>
            </a:r>
            <a:r>
              <a:rPr lang="en-AU" b="0" err="1">
                <a:solidFill>
                  <a:schemeClr val="tx1"/>
                </a:solidFill>
              </a:rPr>
              <a:t>Barcenilla</a:t>
            </a:r>
            <a:r>
              <a:rPr lang="en-AU" b="0">
                <a:solidFill>
                  <a:schemeClr val="tx1"/>
                </a:solidFill>
              </a:rPr>
              <a:t>-Wong AL, et al</a:t>
            </a:r>
            <a:r>
              <a:rPr lang="en-AU" b="0" i="1">
                <a:solidFill>
                  <a:schemeClr val="tx1"/>
                </a:solidFill>
              </a:rPr>
              <a:t>. J </a:t>
            </a:r>
            <a:r>
              <a:rPr lang="en-AU" b="0" i="1" err="1">
                <a:solidFill>
                  <a:schemeClr val="tx1"/>
                </a:solidFill>
              </a:rPr>
              <a:t>Osteoporos</a:t>
            </a:r>
            <a:r>
              <a:rPr lang="en-AU" b="0" i="1">
                <a:solidFill>
                  <a:schemeClr val="tx1"/>
                </a:solidFill>
              </a:rPr>
              <a:t> </a:t>
            </a:r>
            <a:r>
              <a:rPr lang="en-AU" b="0">
                <a:solidFill>
                  <a:schemeClr val="tx1"/>
                </a:solidFill>
              </a:rPr>
              <a:t>2014;142546. </a:t>
            </a:r>
          </a:p>
          <a:p>
            <a:endParaRPr lang="en-AU" sz="12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102</a:t>
            </a:fld>
            <a:endParaRPr lang="en-US"/>
          </a:p>
        </p:txBody>
      </p:sp>
    </p:spTree>
    <p:extLst>
      <p:ext uri="{BB962C8B-B14F-4D97-AF65-F5344CB8AC3E}">
        <p14:creationId xmlns:p14="http://schemas.microsoft.com/office/powerpoint/2010/main" val="6648582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103</a:t>
            </a:fld>
            <a:endParaRPr lang="en-US"/>
          </a:p>
        </p:txBody>
      </p:sp>
    </p:spTree>
    <p:extLst>
      <p:ext uri="{BB962C8B-B14F-4D97-AF65-F5344CB8AC3E}">
        <p14:creationId xmlns:p14="http://schemas.microsoft.com/office/powerpoint/2010/main" val="40704733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104</a:t>
            </a:fld>
            <a:endParaRPr lang="en-US"/>
          </a:p>
        </p:txBody>
      </p:sp>
    </p:spTree>
    <p:extLst>
      <p:ext uri="{BB962C8B-B14F-4D97-AF65-F5344CB8AC3E}">
        <p14:creationId xmlns:p14="http://schemas.microsoft.com/office/powerpoint/2010/main" val="10977718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발표자가 가능한 경우 지역 특정 리소스를 추가합니다.</a:t>
            </a:r>
          </a:p>
        </p:txBody>
      </p:sp>
      <p:sp>
        <p:nvSpPr>
          <p:cNvPr id="4" name="Slide Number Placeholder 3"/>
          <p:cNvSpPr>
            <a:spLocks noGrp="1"/>
          </p:cNvSpPr>
          <p:nvPr>
            <p:ph type="sldNum" sz="quarter" idx="5"/>
          </p:nvPr>
        </p:nvSpPr>
        <p:spPr/>
        <p:txBody>
          <a:bodyPr/>
          <a:lstStyle/>
          <a:p>
            <a:fld id="{09736AF9-B07C-9B45-B57A-0DD6DC150A99}" type="slidenum">
              <a:rPr lang="en-US" smtClean="0"/>
              <a:t>105</a:t>
            </a:fld>
            <a:endParaRPr lang="en-US"/>
          </a:p>
        </p:txBody>
      </p:sp>
    </p:spTree>
    <p:extLst>
      <p:ext uri="{BB962C8B-B14F-4D97-AF65-F5344CB8AC3E}">
        <p14:creationId xmlns:p14="http://schemas.microsoft.com/office/powerpoint/2010/main" val="17190239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106</a:t>
            </a:fld>
            <a:endParaRPr lang="en-US"/>
          </a:p>
        </p:txBody>
      </p:sp>
    </p:spTree>
    <p:extLst>
      <p:ext uri="{BB962C8B-B14F-4D97-AF65-F5344CB8AC3E}">
        <p14:creationId xmlns:p14="http://schemas.microsoft.com/office/powerpoint/2010/main" val="23744245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107</a:t>
            </a:fld>
            <a:endParaRPr lang="en-US"/>
          </a:p>
        </p:txBody>
      </p:sp>
    </p:spTree>
    <p:extLst>
      <p:ext uri="{BB962C8B-B14F-4D97-AF65-F5344CB8AC3E}">
        <p14:creationId xmlns:p14="http://schemas.microsoft.com/office/powerpoint/2010/main" val="38471622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u="sng" kern="1200">
                <a:solidFill>
                  <a:schemeClr val="tx1"/>
                </a:solidFill>
                <a:effectLst/>
                <a:latin typeface="+mn-lt"/>
                <a:ea typeface="+mn-ea"/>
                <a:cs typeface="+mn-cs"/>
              </a:rPr>
              <a:t>발표자 노트: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latin typeface="+mn-lt"/>
              </a:rPr>
              <a:t>오늘날에는 그 어느 때보다 다양한 골다공증 치료 옵션이 있습니다.</a:t>
            </a:r>
            <a:r>
              <a:rPr lang="en-AU" b="0" baseline="30000">
                <a:latin typeface="+mn-lt"/>
              </a:rPr>
              <a:t>1</a:t>
            </a:r>
            <a:r>
              <a:rPr lang="en-AU" b="0">
                <a:latin typeface="+mn-lt"/>
              </a:rPr>
              <a:t> </a:t>
            </a:r>
          </a:p>
          <a:p>
            <a:pPr marL="285750" indent="-285750">
              <a:buFont typeface="Arial" panose="020B0604020202020204" pitchFamily="34" charset="0"/>
              <a:buChar char="•"/>
            </a:pPr>
            <a:r>
              <a:rPr lang="en-AU">
                <a:latin typeface="Candara" panose="020E0502030303020204" pitchFamily="34" charset="0"/>
              </a:rPr>
              <a:t>골다공증 치료 및 골절 예방을 위해 의학적으로 승인된 약물 요법에는 비스포스포네이트(알렌드로네이트, 리세드로네이트, 이반드로네이트, 졸레드론산), 랄록시펜 및</a:t>
            </a:r>
            <a:r>
              <a:rPr lang="en-AU" err="1">
                <a:latin typeface="Candara" panose="020E0502030303020204" pitchFamily="34" charset="0"/>
              </a:rPr>
              <a:t>바제독시펜</a:t>
            </a:r>
            <a:r>
              <a:rPr lang="en-AU">
                <a:latin typeface="Candara" panose="020E0502030303020204" pitchFamily="34" charset="0"/>
              </a:rPr>
              <a:t>, 테리파라타이드 및</a:t>
            </a:r>
            <a:r>
              <a:rPr lang="en-AU" err="1">
                <a:latin typeface="Candara" panose="020E0502030303020204" pitchFamily="34" charset="0"/>
              </a:rPr>
              <a:t>아발로파라타이드</a:t>
            </a:r>
            <a:r>
              <a:rPr lang="en-AU">
                <a:latin typeface="Candara" panose="020E0502030303020204" pitchFamily="34" charset="0"/>
              </a:rPr>
              <a:t>, 데노수맙, 로모소주맙, 갱년기 호르몬 요법(MHT)*이 있습니다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모든 국가에서 이러한 약물을 모두 사용할 수 있는 것은 아닙니다.</a:t>
            </a:r>
            <a:r>
              <a:rPr lang="en-AU" baseline="30000">
                <a:latin typeface="Candara" panose="020E0502030303020204" pitchFamily="34" charset="0"/>
              </a:rPr>
              <a:t>1</a:t>
            </a:r>
            <a:r>
              <a:rPr lang="en-AU">
                <a:latin typeface="Candara" panose="020E0502030303020204" pitchFamily="34" charset="0"/>
              </a:rPr>
              <a:t> </a:t>
            </a:r>
          </a:p>
          <a:p>
            <a:pPr marL="285750" indent="-285750">
              <a:buFont typeface="Arial" panose="020B0604020202020204" pitchFamily="34" charset="0"/>
              <a:buChar char="•"/>
            </a:pPr>
            <a:endParaRPr lang="en-AU">
              <a:latin typeface="Candara" panose="020E0502030303020204" pitchFamily="34" charset="0"/>
            </a:endParaRPr>
          </a:p>
          <a:p>
            <a:pPr marL="0" indent="0">
              <a:buFont typeface="Arial" panose="020B0604020202020204" pitchFamily="34" charset="0"/>
              <a:buNone/>
            </a:pPr>
            <a:r>
              <a:rPr lang="en-AU">
                <a:latin typeface="Candara" panose="020E0502030303020204" pitchFamily="34" charset="0"/>
              </a:rPr>
              <a:t>*MHT(프로게스틴 유무에 관계없이 에스트로겐)는 골다공증의 일차 치료제는 아니지만 폐경 후 여성의 골밀도를 높이고 골절 위험을 낮추는 것으로 나타났습니다. MHT는 사용에 대한 금기증 없이 약 10년의 제한된 기간 동안 폐경 증상의 치료를 위해 젊은 폐경 후 여성에게만 권장됩니다.</a:t>
            </a:r>
            <a:r>
              <a:rPr lang="en-AU" baseline="30000">
                <a:latin typeface="Candara" panose="020E0502030303020204" pitchFamily="34" charset="0"/>
              </a:rPr>
              <a:t>1</a:t>
            </a:r>
            <a:endParaRPr lang="en-AU">
              <a:latin typeface="Candara" panose="020E0502030303020204" pitchFamily="34" charset="0"/>
            </a:endParaRPr>
          </a:p>
          <a:p>
            <a:pPr marL="0" indent="0">
              <a:buFont typeface="Arial" panose="020B0604020202020204" pitchFamily="34" charset="0"/>
              <a:buNone/>
            </a:pPr>
            <a:endParaRPr lang="en-AU" sz="1200" b="1">
              <a:latin typeface="Candara" panose="020E0502030303020204" pitchFamily="34" charset="0"/>
            </a:endParaRPr>
          </a:p>
          <a:p>
            <a:pPr marL="0" indent="0">
              <a:buFont typeface="Arial" panose="020B0604020202020204" pitchFamily="34" charset="0"/>
              <a:buNone/>
            </a:pPr>
            <a:r>
              <a:rPr lang="en-AU" sz="1200" b="0">
                <a:latin typeface="Candara" panose="020E0502030303020204" pitchFamily="34" charset="0"/>
              </a:rPr>
              <a:t>참조:</a:t>
            </a:r>
          </a:p>
          <a:p>
            <a:pPr marL="0" indent="0">
              <a:buFont typeface="Arial" panose="020B0604020202020204" pitchFamily="34" charset="0"/>
              <a:buNone/>
            </a:pPr>
            <a:r>
              <a:rPr lang="en-AU" sz="1200" b="0">
                <a:latin typeface="Candara" panose="020E0502030303020204" pitchFamily="34" charset="0"/>
              </a:rPr>
              <a:t>1. International Osteoporosis Foundation. Treatment. 출처:</a:t>
            </a:r>
            <a:r>
              <a:rPr lang="en-AU" sz="1200" b="0">
                <a:latin typeface="Candara" panose="020E0502030303020204" pitchFamily="34" charset="0"/>
                <a:hlinkClick r:id="rId3"/>
              </a:rPr>
              <a:t> ttps://www.osteoporosis.foundation/patients/treatment</a:t>
            </a:r>
            <a:r>
              <a:rPr lang="en-AU" sz="1200" b="0">
                <a:latin typeface="Candara" panose="020E0502030303020204" pitchFamily="34" charset="0"/>
              </a:rPr>
              <a:t> 2021년 5월 30일에 액세스함. </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108</a:t>
            </a:fld>
            <a:endParaRPr lang="en-US"/>
          </a:p>
        </p:txBody>
      </p:sp>
    </p:spTree>
    <p:extLst>
      <p:ext uri="{BB962C8B-B14F-4D97-AF65-F5344CB8AC3E}">
        <p14:creationId xmlns:p14="http://schemas.microsoft.com/office/powerpoint/2010/main" val="25097106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171450" indent="-171450">
              <a:buFont typeface="Arial" panose="020B0604020202020204" pitchFamily="34" charset="0"/>
              <a:buChar char="•"/>
            </a:pPr>
            <a:r>
              <a:rPr lang="en-AU"/>
              <a:t>아시아 태평양의 대부분의 골다공증 가이드라인에서 고관절 또는 척추 골절은 치료가 필요하다는 것을 시사하며, 이는 치료를 시작하기 위해 BMD 검사가 필요하지 않음을 의미합니다.</a:t>
            </a:r>
            <a:r>
              <a:rPr lang="en-AU" baseline="30000"/>
              <a:t>1</a:t>
            </a:r>
          </a:p>
          <a:p>
            <a:pPr marL="171450" indent="-171450">
              <a:buFont typeface="Arial" panose="020B0604020202020204" pitchFamily="34" charset="0"/>
              <a:buChar char="•"/>
            </a:pPr>
            <a:r>
              <a:rPr lang="en-AU" baseline="0"/>
              <a:t>호주 가이드라인은 경미한 외상성 골절을 겪는 50세 이상의 사람들에게 골밀도와 관계없이 골다공증 추정 진단을 내릴 것을 권고합니다.</a:t>
            </a:r>
            <a:r>
              <a:rPr lang="en-AU" baseline="30000"/>
              <a:t>2</a:t>
            </a:r>
          </a:p>
          <a:p>
            <a:pPr marL="171450" indent="-171450">
              <a:buFont typeface="Arial" panose="020B0604020202020204" pitchFamily="34" charset="0"/>
              <a:buChar char="•"/>
            </a:pPr>
            <a:r>
              <a:rPr lang="en-AU" baseline="0"/>
              <a:t>최근에</a:t>
            </a:r>
            <a:r>
              <a:rPr lang="en-AU" sz="1200" kern="1200">
                <a:solidFill>
                  <a:schemeClr val="tx1"/>
                </a:solidFill>
                <a:effectLst/>
                <a:latin typeface="+mn-lt"/>
                <a:ea typeface="+mn-ea"/>
                <a:cs typeface="+mn-cs"/>
              </a:rPr>
              <a:t> 미국 골대사 학회는(American Society for Bone and Mineral Research)는 이차 골절 예방에 대한 다수의 이해 관계자로 구성된 합의체에서 합의된 임상 권장 사항을 발표했습니다. 골밀도 검사를 위해 치료를 늦추지 말고, 고관절 또는 척추 골절이 있는 65세 이상의 사람들에게 골다공증 치료를 제안했습니다.</a:t>
            </a:r>
            <a:r>
              <a:rPr lang="en-AU" sz="1200" kern="1200" baseline="30000">
                <a:solidFill>
                  <a:schemeClr val="tx1"/>
                </a:solidFill>
                <a:effectLst/>
                <a:latin typeface="+mn-lt"/>
                <a:ea typeface="+mn-ea"/>
                <a:cs typeface="+mn-cs"/>
              </a:rPr>
              <a:t>3</a:t>
            </a:r>
          </a:p>
          <a:p>
            <a:endParaRPr lang="en-AU" baseline="0"/>
          </a:p>
          <a:p>
            <a:r>
              <a:rPr lang="en-AU" sz="1100" b="0"/>
              <a:t>참조:</a:t>
            </a:r>
          </a:p>
          <a:p>
            <a:pPr marL="228600" indent="-228600">
              <a:buAutoNum type="arabicPeriod"/>
            </a:pPr>
            <a:r>
              <a:rPr lang="en-AU" sz="1100" b="0"/>
              <a:t>APCO. 5IQ Comparative analysis of osteoporosis clinical guidelines. 2020년 4월.</a:t>
            </a:r>
          </a:p>
          <a:p>
            <a:pPr marL="228600" indent="-228600">
              <a:buAutoNum type="arabicPeriod"/>
            </a:pPr>
            <a:r>
              <a:rPr lang="en-GB" sz="1100" b="0"/>
              <a:t>Royal Australian College of General Practitioners. </a:t>
            </a:r>
            <a:r>
              <a:rPr lang="en-AU" sz="1100" b="0" i="1"/>
              <a:t>Osteoporosis prevention, diagnosis and management in postmenopausal women and men over 50 years of age. </a:t>
            </a:r>
            <a:r>
              <a:rPr lang="en-AU" sz="1100" b="0"/>
              <a:t>East Melbourne, Vic: RACGP;2017.</a:t>
            </a:r>
          </a:p>
          <a:p>
            <a:r>
              <a:rPr lang="en-AU" sz="1100" b="0"/>
              <a:t>2. Conley RB, et al.  </a:t>
            </a:r>
            <a:r>
              <a:rPr lang="en-AU" sz="1100" b="0" i="1"/>
              <a:t>J Bone Miner Res</a:t>
            </a:r>
            <a:r>
              <a:rPr lang="en-AU" sz="1100" b="0"/>
              <a:t>, 2020;35:36-52.</a:t>
            </a:r>
            <a:endParaRPr lang="en-AU" sz="1100" b="0" baseline="0"/>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109</a:t>
            </a:fld>
            <a:endParaRPr lang="en-US"/>
          </a:p>
        </p:txBody>
      </p:sp>
    </p:spTree>
    <p:extLst>
      <p:ext uri="{BB962C8B-B14F-4D97-AF65-F5344CB8AC3E}">
        <p14:creationId xmlns:p14="http://schemas.microsoft.com/office/powerpoint/2010/main" val="381837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a:t>발표자 노트(그래프용):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어떤 척추 골절이 확인되고 치료되는 빈도를 알아보기 위해 뉴잉글랜드의 대규모 지역병원에서 골절의 방사선학적 증거가 있는 여성 노인 입원환자 집단을 대상으로 횡단면 조사가 실시되었습니다. 연구 집단은 1995년 10월 1일부터 1997년 3월 31일 사이에 병원에 입원하여 흉부 방사선 사진을 촬영한 60세 이상 여성 934명으로 구성되었습니다.</a:t>
            </a:r>
            <a:r>
              <a:rPr lang="en-AU" sz="1200" b="0" i="0" kern="1200" baseline="30000">
                <a:solidFill>
                  <a:schemeClr val="tx1"/>
                </a:solidFill>
                <a:effectLst/>
                <a:latin typeface="+mn-lt"/>
                <a:ea typeface="+mn-ea"/>
                <a:cs typeface="+mn-cs"/>
              </a:rPr>
              <a:t>1</a:t>
            </a:r>
            <a:endParaRPr lang="en-AU"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Gehlbach 외의 연구에서, 중간 정도 또는 중증의 척추 골절이 132명(14.1%)의 연구 대상에서 확인되었지만, 34명의 참가자 중 17명(1.8%)만이 퇴원 진단서에 척추 골절이 명시되어 있었습니다.</a:t>
            </a:r>
            <a:r>
              <a:rPr lang="en-AU" sz="1200" baseline="30000"/>
              <a:t>1</a:t>
            </a:r>
            <a:r>
              <a:rPr lang="en-AU" sz="12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이 132명 중 17%만이 의무 기록이나 퇴원 요약서에 골절이 기록되어 있었습니다.  당시 작성된 방사선 보고서의 50%에서 골절이 확인되었습니다. 그리고 그 중 23%는 방사선 전문의의 요약 소견에서 발견되었습니다.</a:t>
            </a:r>
            <a:r>
              <a:rPr lang="en-AU" sz="1200" baseline="30000"/>
              <a:t>1</a:t>
            </a:r>
            <a:r>
              <a:rPr lang="en-AU" sz="12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의료 기록의 단 18%에서 골절 환자에게 칼슘, 비타민 D, 에스트로겐 대체제 또는 골흡수 억제제를 처방했다고 표시했습니다. 따라서 방사선 사진으로 입증된 척추 골절이 있는 입원한 노인 여성 중 의사가 식별하거나 치료한 사례는 상대적으로 많이 없으며, 이는 인식 개선이 필요함을 시사합니다.</a:t>
            </a:r>
            <a:r>
              <a:rPr lang="en-AU" sz="1200" baseline="30000"/>
              <a:t>1</a:t>
            </a:r>
            <a:endParaRPr lang="en-AU" sz="1200"/>
          </a:p>
          <a:p>
            <a:endParaRPr lang="en-AU" sz="1200"/>
          </a:p>
          <a:p>
            <a:r>
              <a:rPr lang="en-AU" sz="1200"/>
              <a:t>참조:</a:t>
            </a:r>
            <a:endParaRPr lang="en-AU" sz="1200" b="0"/>
          </a:p>
          <a:p>
            <a:r>
              <a:rPr lang="en-AU" sz="1200" b="0"/>
              <a:t>1. </a:t>
            </a:r>
            <a:r>
              <a:rPr lang="en-AU" sz="1200" b="0" err="1"/>
              <a:t>Gehlbach</a:t>
            </a:r>
            <a:r>
              <a:rPr lang="en-AU" sz="1200" b="0"/>
              <a:t>  SH, et al. </a:t>
            </a:r>
            <a:r>
              <a:rPr lang="en-AU" sz="1200" b="0" i="1" err="1"/>
              <a:t>Osteoporos</a:t>
            </a:r>
            <a:r>
              <a:rPr lang="en-AU" sz="1200" b="0" i="1"/>
              <a:t> </a:t>
            </a:r>
            <a:r>
              <a:rPr lang="en-AU" sz="1200" b="0" i="1" err="1"/>
              <a:t>Int</a:t>
            </a:r>
            <a:r>
              <a:rPr lang="en-AU" sz="1200" b="0" i="1"/>
              <a:t> </a:t>
            </a:r>
            <a:r>
              <a:rPr lang="en-AU" sz="1200" b="0"/>
              <a:t>2000;11:577-82. </a:t>
            </a:r>
          </a:p>
        </p:txBody>
      </p:sp>
      <p:sp>
        <p:nvSpPr>
          <p:cNvPr id="4" name="Slide Number Placeholder 3"/>
          <p:cNvSpPr>
            <a:spLocks noGrp="1"/>
          </p:cNvSpPr>
          <p:nvPr>
            <p:ph type="sldNum" sz="quarter" idx="5"/>
          </p:nvPr>
        </p:nvSpPr>
        <p:spPr/>
        <p:txBody>
          <a:bodyPr/>
          <a:lstStyle/>
          <a:p>
            <a:fld id="{09736AF9-B07C-9B45-B57A-0DD6DC150A99}" type="slidenum">
              <a:rPr lang="en-US" smtClean="0"/>
              <a:t>11</a:t>
            </a:fld>
            <a:endParaRPr lang="en-US"/>
          </a:p>
        </p:txBody>
      </p:sp>
    </p:spTree>
    <p:extLst>
      <p:ext uri="{BB962C8B-B14F-4D97-AF65-F5344CB8AC3E}">
        <p14:creationId xmlns:p14="http://schemas.microsoft.com/office/powerpoint/2010/main" val="9970893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110</a:t>
            </a:fld>
            <a:endParaRPr lang="en-US"/>
          </a:p>
        </p:txBody>
      </p:sp>
    </p:spTree>
    <p:extLst>
      <p:ext uri="{BB962C8B-B14F-4D97-AF65-F5344CB8AC3E}">
        <p14:creationId xmlns:p14="http://schemas.microsoft.com/office/powerpoint/2010/main" val="1445156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111</a:t>
            </a:fld>
            <a:endParaRPr lang="en-US"/>
          </a:p>
        </p:txBody>
      </p:sp>
    </p:spTree>
    <p:extLst>
      <p:ext uri="{BB962C8B-B14F-4D97-AF65-F5344CB8AC3E}">
        <p14:creationId xmlns:p14="http://schemas.microsoft.com/office/powerpoint/2010/main" val="4513996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a:t>표에 지역별 비용 효율성 연구를 추가하세요</a:t>
            </a:r>
          </a:p>
        </p:txBody>
      </p:sp>
      <p:sp>
        <p:nvSpPr>
          <p:cNvPr id="4" name="Slide Number Placeholder 3"/>
          <p:cNvSpPr>
            <a:spLocks noGrp="1"/>
          </p:cNvSpPr>
          <p:nvPr>
            <p:ph type="sldNum" sz="quarter" idx="5"/>
          </p:nvPr>
        </p:nvSpPr>
        <p:spPr/>
        <p:txBody>
          <a:bodyPr/>
          <a:lstStyle/>
          <a:p>
            <a:fld id="{09736AF9-B07C-9B45-B57A-0DD6DC150A99}" type="slidenum">
              <a:rPr lang="en-US" smtClean="0"/>
              <a:t>112</a:t>
            </a:fld>
            <a:endParaRPr lang="en-US"/>
          </a:p>
        </p:txBody>
      </p:sp>
    </p:spTree>
    <p:extLst>
      <p:ext uri="{BB962C8B-B14F-4D97-AF65-F5344CB8AC3E}">
        <p14:creationId xmlns:p14="http://schemas.microsoft.com/office/powerpoint/2010/main" val="6932262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113</a:t>
            </a:fld>
            <a:endParaRPr lang="en-US"/>
          </a:p>
        </p:txBody>
      </p:sp>
    </p:spTree>
    <p:extLst>
      <p:ext uri="{BB962C8B-B14F-4D97-AF65-F5344CB8AC3E}">
        <p14:creationId xmlns:p14="http://schemas.microsoft.com/office/powerpoint/2010/main" val="29468031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114</a:t>
            </a:fld>
            <a:endParaRPr lang="en-US"/>
          </a:p>
        </p:txBody>
      </p:sp>
    </p:spTree>
    <p:extLst>
      <p:ext uri="{BB962C8B-B14F-4D97-AF65-F5344CB8AC3E}">
        <p14:creationId xmlns:p14="http://schemas.microsoft.com/office/powerpoint/2010/main" val="19514739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a:t>다음 슬라이드에 국제 가이드라인 권장 사항 표시.</a:t>
            </a:r>
          </a:p>
          <a:p>
            <a:r>
              <a:rPr lang="en-AU"/>
              <a:t>지역 지침이 어떻게 적용되고 골다공증이 있는 사람들이 어떻게 최적의 치료를 받을 수 있는지 논의해보세요ㅓ.</a:t>
            </a:r>
          </a:p>
        </p:txBody>
      </p:sp>
      <p:sp>
        <p:nvSpPr>
          <p:cNvPr id="4" name="Slide Number Placeholder 3"/>
          <p:cNvSpPr>
            <a:spLocks noGrp="1"/>
          </p:cNvSpPr>
          <p:nvPr>
            <p:ph type="sldNum" sz="quarter" idx="5"/>
          </p:nvPr>
        </p:nvSpPr>
        <p:spPr/>
        <p:txBody>
          <a:bodyPr/>
          <a:lstStyle/>
          <a:p>
            <a:fld id="{09736AF9-B07C-9B45-B57A-0DD6DC150A99}" type="slidenum">
              <a:rPr lang="en-US" smtClean="0"/>
              <a:t>115</a:t>
            </a:fld>
            <a:endParaRPr lang="en-US"/>
          </a:p>
        </p:txBody>
      </p:sp>
    </p:spTree>
    <p:extLst>
      <p:ext uri="{BB962C8B-B14F-4D97-AF65-F5344CB8AC3E}">
        <p14:creationId xmlns:p14="http://schemas.microsoft.com/office/powerpoint/2010/main" val="6649600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116</a:t>
            </a:fld>
            <a:endParaRPr lang="en-US"/>
          </a:p>
        </p:txBody>
      </p:sp>
    </p:spTree>
    <p:extLst>
      <p:ext uri="{BB962C8B-B14F-4D97-AF65-F5344CB8AC3E}">
        <p14:creationId xmlns:p14="http://schemas.microsoft.com/office/powerpoint/2010/main" val="38470734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117</a:t>
            </a:fld>
            <a:endParaRPr lang="en-US"/>
          </a:p>
        </p:txBody>
      </p:sp>
    </p:spTree>
    <p:extLst>
      <p:ext uri="{BB962C8B-B14F-4D97-AF65-F5344CB8AC3E}">
        <p14:creationId xmlns:p14="http://schemas.microsoft.com/office/powerpoint/2010/main" val="17011646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a:t>다음 슬라이드에 국제 가이드라인 권장 사항 표시.</a:t>
            </a:r>
          </a:p>
          <a:p>
            <a:r>
              <a:rPr lang="en-AU"/>
              <a:t>지역 지침이 어떻게 적용되고 골다공증이 있는 사람들이 어떻게 최적의 치료를 받을 수 있는지 논의해보세요ㅓ.</a:t>
            </a:r>
          </a:p>
        </p:txBody>
      </p:sp>
      <p:sp>
        <p:nvSpPr>
          <p:cNvPr id="4" name="Slide Number Placeholder 3"/>
          <p:cNvSpPr>
            <a:spLocks noGrp="1"/>
          </p:cNvSpPr>
          <p:nvPr>
            <p:ph type="sldNum" sz="quarter" idx="5"/>
          </p:nvPr>
        </p:nvSpPr>
        <p:spPr/>
        <p:txBody>
          <a:bodyPr/>
          <a:lstStyle/>
          <a:p>
            <a:fld id="{09736AF9-B07C-9B45-B57A-0DD6DC150A99}" type="slidenum">
              <a:rPr lang="en-US" smtClean="0"/>
              <a:t>118</a:t>
            </a:fld>
            <a:endParaRPr lang="en-US"/>
          </a:p>
        </p:txBody>
      </p:sp>
    </p:spTree>
    <p:extLst>
      <p:ext uri="{BB962C8B-B14F-4D97-AF65-F5344CB8AC3E}">
        <p14:creationId xmlns:p14="http://schemas.microsoft.com/office/powerpoint/2010/main" val="21237065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a:t>골절 위험이 매우 높은 사람에서 동화 작용제의 역할과 동화 작용제 치료 후 골흡수 억제 요법을 쓰는 순차적 치료에 대해 논의합니다.</a:t>
            </a:r>
          </a:p>
        </p:txBody>
      </p:sp>
      <p:sp>
        <p:nvSpPr>
          <p:cNvPr id="4" name="Slide Number Placeholder 3"/>
          <p:cNvSpPr>
            <a:spLocks noGrp="1"/>
          </p:cNvSpPr>
          <p:nvPr>
            <p:ph type="sldNum" sz="quarter" idx="5"/>
          </p:nvPr>
        </p:nvSpPr>
        <p:spPr/>
        <p:txBody>
          <a:bodyPr/>
          <a:lstStyle/>
          <a:p>
            <a:fld id="{09736AF9-B07C-9B45-B57A-0DD6DC150A99}" type="slidenum">
              <a:rPr lang="en-US" smtClean="0"/>
              <a:t>119</a:t>
            </a:fld>
            <a:endParaRPr lang="en-US"/>
          </a:p>
        </p:txBody>
      </p:sp>
    </p:spTree>
    <p:extLst>
      <p:ext uri="{BB962C8B-B14F-4D97-AF65-F5344CB8AC3E}">
        <p14:creationId xmlns:p14="http://schemas.microsoft.com/office/powerpoint/2010/main" val="2009928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a:t>
            </a:fld>
            <a:endParaRPr lang="en-US"/>
          </a:p>
        </p:txBody>
      </p:sp>
    </p:spTree>
    <p:extLst>
      <p:ext uri="{BB962C8B-B14F-4D97-AF65-F5344CB8AC3E}">
        <p14:creationId xmlns:p14="http://schemas.microsoft.com/office/powerpoint/2010/main" val="7143024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120</a:t>
            </a:fld>
            <a:endParaRPr lang="en-US"/>
          </a:p>
        </p:txBody>
      </p:sp>
    </p:spTree>
    <p:extLst>
      <p:ext uri="{BB962C8B-B14F-4D97-AF65-F5344CB8AC3E}">
        <p14:creationId xmlns:p14="http://schemas.microsoft.com/office/powerpoint/2010/main" val="22304133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121</a:t>
            </a:fld>
            <a:endParaRPr lang="en-US"/>
          </a:p>
        </p:txBody>
      </p:sp>
    </p:spTree>
    <p:extLst>
      <p:ext uri="{BB962C8B-B14F-4D97-AF65-F5344CB8AC3E}">
        <p14:creationId xmlns:p14="http://schemas.microsoft.com/office/powerpoint/2010/main" val="37109642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122</a:t>
            </a:fld>
            <a:endParaRPr lang="en-US"/>
          </a:p>
        </p:txBody>
      </p:sp>
    </p:spTree>
    <p:extLst>
      <p:ext uri="{BB962C8B-B14F-4D97-AF65-F5344CB8AC3E}">
        <p14:creationId xmlns:p14="http://schemas.microsoft.com/office/powerpoint/2010/main" val="38038956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123</a:t>
            </a:fld>
            <a:endParaRPr lang="en-US"/>
          </a:p>
        </p:txBody>
      </p:sp>
    </p:spTree>
    <p:extLst>
      <p:ext uri="{BB962C8B-B14F-4D97-AF65-F5344CB8AC3E}">
        <p14:creationId xmlns:p14="http://schemas.microsoft.com/office/powerpoint/2010/main" val="19366083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124</a:t>
            </a:fld>
            <a:endParaRPr lang="en-US"/>
          </a:p>
        </p:txBody>
      </p:sp>
    </p:spTree>
    <p:extLst>
      <p:ext uri="{BB962C8B-B14F-4D97-AF65-F5344CB8AC3E}">
        <p14:creationId xmlns:p14="http://schemas.microsoft.com/office/powerpoint/2010/main" val="28767589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125</a:t>
            </a:fld>
            <a:endParaRPr lang="en-US"/>
          </a:p>
        </p:txBody>
      </p:sp>
    </p:spTree>
    <p:extLst>
      <p:ext uri="{BB962C8B-B14F-4D97-AF65-F5344CB8AC3E}">
        <p14:creationId xmlns:p14="http://schemas.microsoft.com/office/powerpoint/2010/main" val="41176516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126</a:t>
            </a:fld>
            <a:endParaRPr lang="en-US"/>
          </a:p>
        </p:txBody>
      </p:sp>
    </p:spTree>
    <p:extLst>
      <p:ext uri="{BB962C8B-B14F-4D97-AF65-F5344CB8AC3E}">
        <p14:creationId xmlns:p14="http://schemas.microsoft.com/office/powerpoint/2010/main" val="35010535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127</a:t>
            </a:fld>
            <a:endParaRPr lang="en-US"/>
          </a:p>
        </p:txBody>
      </p:sp>
    </p:spTree>
    <p:extLst>
      <p:ext uri="{BB962C8B-B14F-4D97-AF65-F5344CB8AC3E}">
        <p14:creationId xmlns:p14="http://schemas.microsoft.com/office/powerpoint/2010/main" val="23852434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128</a:t>
            </a:fld>
            <a:endParaRPr lang="en-US"/>
          </a:p>
        </p:txBody>
      </p:sp>
    </p:spTree>
    <p:extLst>
      <p:ext uri="{BB962C8B-B14F-4D97-AF65-F5344CB8AC3E}">
        <p14:creationId xmlns:p14="http://schemas.microsoft.com/office/powerpoint/2010/main" val="19224228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129</a:t>
            </a:fld>
            <a:endParaRPr lang="en-US"/>
          </a:p>
        </p:txBody>
      </p:sp>
    </p:spTree>
    <p:extLst>
      <p:ext uri="{BB962C8B-B14F-4D97-AF65-F5344CB8AC3E}">
        <p14:creationId xmlns:p14="http://schemas.microsoft.com/office/powerpoint/2010/main" val="240561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노트(표):</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err="1">
                <a:solidFill>
                  <a:schemeClr val="tx1"/>
                </a:solidFill>
                <a:effectLst/>
                <a:latin typeface="+mn-lt"/>
                <a:ea typeface="+mn-ea"/>
                <a:cs typeface="+mn-cs"/>
              </a:rPr>
              <a:t>Balasubramarian</a:t>
            </a:r>
            <a:r>
              <a:rPr lang="en-GB" sz="1200" kern="1200">
                <a:solidFill>
                  <a:schemeClr val="tx1"/>
                </a:solidFill>
                <a:effectLst/>
                <a:latin typeface="+mn-lt"/>
                <a:ea typeface="+mn-ea"/>
                <a:cs typeface="+mn-cs"/>
              </a:rPr>
              <a:t>과 동료들은</a:t>
            </a:r>
            <a:r>
              <a:rPr lang="en-AU" sz="1200" b="0" i="0" kern="1200">
                <a:solidFill>
                  <a:schemeClr val="tx1"/>
                </a:solidFill>
                <a:effectLst/>
                <a:latin typeface="+mn-lt"/>
                <a:ea typeface="+mn-ea"/>
                <a:cs typeface="+mn-cs"/>
              </a:rPr>
              <a:t> 미국 메디케어 행정 청구 데이터를 사용해 후향적 코호트 연구를 진행했습니다. 임상적 골절(임상적 척추 및 비척추 골절, 색인된 날짜)을 겪었고 색인된 날짜 이전에 1년 이상 계속 등록되었고 색인된 날짜 이후 1년 이상 등록이 유지된(해당 시점의 결과가 2년 또는 5년 이상) 65세 이상의 여성이 포함되었습니다.</a:t>
            </a:r>
            <a:r>
              <a:rPr lang="en-AU" sz="1200" b="0" i="0" kern="1200" baseline="30000">
                <a:solidFill>
                  <a:schemeClr val="tx1"/>
                </a:solidFill>
                <a:effectLst/>
                <a:latin typeface="+mn-lt"/>
                <a:ea typeface="+mn-ea"/>
                <a:cs typeface="+mn-cs"/>
              </a:rPr>
              <a:t>1</a:t>
            </a:r>
            <a:endParaRPr lang="en-GB" sz="1200" kern="1200" baseline="300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골절을 입은 여성 메디케어 수혜자 377,561명 중 10%는 1년 이내에, 18%는 2년 이내에, 31%는 5년 이내에 또 다른 골절을 경험했습니다.</a:t>
            </a:r>
            <a:r>
              <a:rPr lang="en-AU" sz="1200" b="0" i="0" kern="1200" baseline="30000">
                <a:solidFill>
                  <a:schemeClr val="tx1"/>
                </a:solidFill>
                <a:effectLst/>
                <a:latin typeface="+mn-lt"/>
                <a:ea typeface="+mn-ea"/>
                <a:cs typeface="+mn-cs"/>
              </a:rPr>
              <a:t>1</a:t>
            </a:r>
            <a:r>
              <a:rPr lang="en-AU" sz="1200" b="0" i="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임상적 척추 골절 관련, 최초 골절 후 1년, 2년 및 5년 이내 사망률은 각각 14%, 24% 및 54%였습니다.</a:t>
            </a:r>
            <a:r>
              <a:rPr lang="en-GB" sz="1200" kern="1200" baseline="30000">
                <a:solidFill>
                  <a:schemeClr val="tx1"/>
                </a:solidFill>
                <a:effectLst/>
                <a:latin typeface="+mn-lt"/>
                <a:ea typeface="+mn-ea"/>
                <a:cs typeface="+mn-cs"/>
              </a:rPr>
              <a:t>1</a:t>
            </a:r>
            <a:endParaRPr lang="en-AU" sz="1200"/>
          </a:p>
          <a:p>
            <a:endParaRPr lang="en-AU" sz="1200"/>
          </a:p>
          <a:p>
            <a:r>
              <a:rPr lang="en-AU" sz="1200"/>
              <a:t>참조:</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1. </a:t>
            </a:r>
            <a:r>
              <a:rPr lang="en-GB" sz="1200" kern="1200" err="1">
                <a:solidFill>
                  <a:schemeClr val="tx1"/>
                </a:solidFill>
                <a:effectLst/>
                <a:latin typeface="+mn-lt"/>
                <a:ea typeface="+mn-ea"/>
                <a:cs typeface="+mn-cs"/>
              </a:rPr>
              <a:t>Balasubramarian</a:t>
            </a:r>
            <a:r>
              <a:rPr lang="en-GB" sz="1200" kern="1200">
                <a:solidFill>
                  <a:schemeClr val="tx1"/>
                </a:solidFill>
                <a:effectLst/>
                <a:latin typeface="+mn-lt"/>
                <a:ea typeface="+mn-ea"/>
                <a:cs typeface="+mn-cs"/>
              </a:rPr>
              <a:t> A, et al. </a:t>
            </a:r>
            <a:r>
              <a:rPr lang="en-GB" sz="1200" i="1" kern="1200">
                <a:solidFill>
                  <a:schemeClr val="tx1"/>
                </a:solidFill>
                <a:effectLst/>
                <a:latin typeface="+mn-lt"/>
                <a:ea typeface="+mn-ea"/>
                <a:cs typeface="+mn-cs"/>
              </a:rPr>
              <a:t>Osteoporosis </a:t>
            </a:r>
            <a:r>
              <a:rPr lang="en-GB" sz="1200" i="1" kern="1200" err="1">
                <a:solidFill>
                  <a:schemeClr val="tx1"/>
                </a:solidFill>
                <a:effectLst/>
                <a:latin typeface="+mn-lt"/>
                <a:ea typeface="+mn-ea"/>
                <a:cs typeface="+mn-cs"/>
              </a:rPr>
              <a:t>Int</a:t>
            </a:r>
            <a:r>
              <a:rPr lang="en-GB" sz="1200" i="1" kern="1200">
                <a:solidFill>
                  <a:schemeClr val="tx1"/>
                </a:solidFill>
                <a:effectLst/>
                <a:latin typeface="+mn-lt"/>
                <a:ea typeface="+mn-ea"/>
                <a:cs typeface="+mn-cs"/>
              </a:rPr>
              <a:t> </a:t>
            </a:r>
            <a:r>
              <a:rPr lang="en-US" sz="1200" b="0">
                <a:solidFill>
                  <a:schemeClr val="tx1"/>
                </a:solidFill>
              </a:rPr>
              <a:t>2019;30:79-92</a:t>
            </a:r>
            <a:r>
              <a:rPr lang="en-AU" sz="1200" b="0">
                <a:solidFill>
                  <a:schemeClr val="tx1"/>
                </a:solidFill>
              </a:rPr>
              <a:t>. </a:t>
            </a:r>
            <a:endParaRPr lang="en-AU" sz="1200" b="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13</a:t>
            </a:fld>
            <a:endParaRPr lang="en-US"/>
          </a:p>
        </p:txBody>
      </p:sp>
    </p:spTree>
    <p:extLst>
      <p:ext uri="{BB962C8B-B14F-4D97-AF65-F5344CB8AC3E}">
        <p14:creationId xmlns:p14="http://schemas.microsoft.com/office/powerpoint/2010/main" val="37725161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a:latin typeface="Candara" panose="020E0502030303020204" pitchFamily="34" charset="0"/>
                <a:ea typeface="Times New Roman" panose="02020603050405020304" pitchFamily="18" charset="0"/>
                <a:cs typeface="Calibri" panose="020F0502020204030204" pitchFamily="34" charset="0"/>
              </a:rPr>
              <a:t>지속적 치료를 가능하게 하면서 부작용이 의심되는 경우 환자가 </a:t>
            </a:r>
            <a:r>
              <a:rPr lang="en-AU">
                <a:latin typeface="Candara" panose="020E0502030303020204" pitchFamily="34" charset="0"/>
              </a:rPr>
              <a:t>의료 서비스</a:t>
            </a:r>
            <a:r>
              <a:rPr lang="en-AU">
                <a:latin typeface="Candara" panose="020E0502030303020204" pitchFamily="34" charset="0"/>
                <a:ea typeface="Times New Roman" panose="02020603050405020304" pitchFamily="18" charset="0"/>
                <a:cs typeface="Calibri" panose="020F0502020204030204" pitchFamily="34" charset="0"/>
              </a:rPr>
              <a:t>에 연락할 수 있을 만큼 충분히 정보를 제공하는 팁을 공유하십시오.</a:t>
            </a:r>
            <a:r>
              <a:rPr lang="en-AU">
                <a:latin typeface="Candara" panose="020E0502030303020204" pitchFamily="34" charset="0"/>
              </a:rPr>
              <a:t> </a:t>
            </a:r>
            <a:endParaRPr lang="en-US">
              <a:latin typeface="Candara" panose="020E0502030303020204" pitchFamily="34" charset="0"/>
            </a:endParaRP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130</a:t>
            </a:fld>
            <a:endParaRPr lang="en-US"/>
          </a:p>
        </p:txBody>
      </p:sp>
    </p:spTree>
    <p:extLst>
      <p:ext uri="{BB962C8B-B14F-4D97-AF65-F5344CB8AC3E}">
        <p14:creationId xmlns:p14="http://schemas.microsoft.com/office/powerpoint/2010/main" val="272944179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131</a:t>
            </a:fld>
            <a:endParaRPr lang="en-US"/>
          </a:p>
        </p:txBody>
      </p:sp>
    </p:spTree>
    <p:extLst>
      <p:ext uri="{BB962C8B-B14F-4D97-AF65-F5344CB8AC3E}">
        <p14:creationId xmlns:p14="http://schemas.microsoft.com/office/powerpoint/2010/main" val="22304133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132</a:t>
            </a:fld>
            <a:endParaRPr lang="en-US"/>
          </a:p>
        </p:txBody>
      </p:sp>
    </p:spTree>
    <p:extLst>
      <p:ext uri="{BB962C8B-B14F-4D97-AF65-F5344CB8AC3E}">
        <p14:creationId xmlns:p14="http://schemas.microsoft.com/office/powerpoint/2010/main" val="1723912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133</a:t>
            </a:fld>
            <a:endParaRPr lang="en-US"/>
          </a:p>
        </p:txBody>
      </p:sp>
    </p:spTree>
    <p:extLst>
      <p:ext uri="{BB962C8B-B14F-4D97-AF65-F5344CB8AC3E}">
        <p14:creationId xmlns:p14="http://schemas.microsoft.com/office/powerpoint/2010/main" val="32447853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134</a:t>
            </a:fld>
            <a:endParaRPr lang="en-US"/>
          </a:p>
        </p:txBody>
      </p:sp>
    </p:spTree>
    <p:extLst>
      <p:ext uri="{BB962C8B-B14F-4D97-AF65-F5344CB8AC3E}">
        <p14:creationId xmlns:p14="http://schemas.microsoft.com/office/powerpoint/2010/main" val="38116273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a:latin typeface="Candara" panose="020E0502030303020204" pitchFamily="34" charset="0"/>
              </a:rPr>
              <a:t>BTM은 골흡수억제 약물 투여를 시작한 후 빠르게(3개월 이내) 감소합니다.</a:t>
            </a:r>
            <a:r>
              <a:rPr lang="en-AU" baseline="30000">
                <a:latin typeface="Candara" panose="020E0502030303020204" pitchFamily="34" charset="0"/>
              </a:rPr>
              <a:t>1-3</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BTM은 또한 이러한 약제의 골절 방지 효능에 대한 예후 정보를 제공하는 것으로 나타났습니다.</a:t>
            </a:r>
            <a:r>
              <a:rPr lang="en-AU" baseline="30000">
                <a:latin typeface="Candara" panose="020E0502030303020204" pitchFamily="34" charset="0"/>
              </a:rPr>
              <a:t>4-6</a:t>
            </a:r>
          </a:p>
          <a:p>
            <a:pPr marL="285750" indent="-285750">
              <a:buFont typeface="Arial" panose="020B0604020202020204" pitchFamily="34" charset="0"/>
              <a:buChar char="•"/>
            </a:pPr>
            <a:r>
              <a:rPr lang="en-AU">
                <a:latin typeface="Candara" panose="020E0502030303020204" pitchFamily="34" charset="0"/>
              </a:rPr>
              <a:t>따라서 BTM은 알렌드로네이트, 리세드로네이트, 졸레드론산, 데노수맙 또는 랄록시펜이 뼈 대사에 미치는 영향을 평가하기 위해 3개월 및 12개월에 사용할 수 있습니다.</a:t>
            </a:r>
            <a:r>
              <a:rPr lang="en-AU" baseline="30000">
                <a:latin typeface="Candara" panose="020E0502030303020204" pitchFamily="34" charset="0"/>
              </a:rPr>
              <a:t>7</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프로콜라겐 유형 1 아미노말단 </a:t>
            </a:r>
            <a:r>
              <a:rPr lang="en-AU" err="1">
                <a:latin typeface="Candara" panose="020E0502030303020204" pitchFamily="34" charset="0"/>
              </a:rPr>
              <a:t>프로펩티드</a:t>
            </a:r>
            <a:r>
              <a:rPr lang="en-AU">
                <a:latin typeface="Candara" panose="020E0502030303020204" pitchFamily="34" charset="0"/>
              </a:rPr>
              <a:t>(PINP)의 값은 단백동화 테리파라타이드 요법 시작 직후 증가합니다.</a:t>
            </a:r>
            <a:r>
              <a:rPr lang="en-AU" baseline="30000">
                <a:latin typeface="Candara" panose="020E0502030303020204" pitchFamily="34" charset="0"/>
              </a:rPr>
              <a:t>8</a:t>
            </a:r>
          </a:p>
          <a:p>
            <a:pPr marL="285750" indent="-285750">
              <a:buFont typeface="Arial" panose="020B0604020202020204" pitchFamily="34" charset="0"/>
              <a:buChar char="•"/>
            </a:pPr>
            <a:r>
              <a:rPr lang="en-US">
                <a:latin typeface="Candara" panose="020E0502030303020204" pitchFamily="34" charset="0"/>
              </a:rPr>
              <a:t>이중 작용 동화 작용제 로모소주맙을 사용하면 P1NP가 급격히 증가하고 혈청 C-말단 텔로펩티드가 감소합니다</a:t>
            </a:r>
            <a:r>
              <a:rPr lang="en-AU">
                <a:latin typeface="Candara" panose="020E0502030303020204" pitchFamily="34" charset="0"/>
              </a:rPr>
              <a:t>(</a:t>
            </a:r>
            <a:r>
              <a:rPr lang="en-US" err="1">
                <a:latin typeface="Candara" panose="020E0502030303020204" pitchFamily="34" charset="0"/>
              </a:rPr>
              <a:t>sCTX</a:t>
            </a:r>
            <a:r>
              <a:rPr lang="en-US">
                <a:latin typeface="Candara" panose="020E0502030303020204" pitchFamily="34" charset="0"/>
              </a:rPr>
              <a:t> ).</a:t>
            </a:r>
            <a:r>
              <a:rPr lang="en-US" baseline="30000">
                <a:latin typeface="Candara" panose="020E0502030303020204" pitchFamily="34" charset="0"/>
              </a:rPr>
              <a:t>9</a:t>
            </a:r>
            <a:endParaRPr lang="en-AU" baseline="30000">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골다공증 치료 모니터링에서 BTM의 역할은 아직 완전히 조사되지 않았지만, 3개월의 골흡수억제 치료 후 골흡수 마커를 측정하고 폐경 전 범위의 하반부에 수치가 있다면 이는 치료에 순응하고 있다는 것을 나타냅니다.</a:t>
            </a:r>
            <a:r>
              <a:rPr lang="en-AU" baseline="30000">
                <a:latin typeface="Candara" panose="020E0502030303020204" pitchFamily="34" charset="0"/>
              </a:rPr>
              <a:t>7</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그러나 비용 효율성 데이터뿐만 아니라 BTM사용으로 인한 환자 결과 개선에 대한 명확한 증거가 없기 때문에 현재 호주에서는 일반적 환경에서 환자 모니터링을 할 때 일상적인 사용을 권장하지 않습니다.</a:t>
            </a:r>
            <a:r>
              <a:rPr lang="en-AU" baseline="30000">
                <a:latin typeface="Candara" panose="020E0502030303020204" pitchFamily="34" charset="0"/>
              </a:rPr>
              <a:t>7</a:t>
            </a:r>
          </a:p>
          <a:p>
            <a:pPr marL="285750" indent="-285750">
              <a:buFont typeface="Arial" panose="020B0604020202020204" pitchFamily="34" charset="0"/>
              <a:buChar char="•"/>
            </a:pPr>
            <a:r>
              <a:rPr lang="en-AU">
                <a:latin typeface="Candara" panose="020E0502030303020204" pitchFamily="34" charset="0"/>
              </a:rPr>
              <a:t>비스포스포네이트 휴약기 중 골 전환율이 고도로 억제되어 이론적으로 지속적인 골흡수억제 효과와 지속적인 항골절 효과가 나타나는 경우 BTM을 추가적으로 사용할 수도 있습니다.</a:t>
            </a:r>
            <a:r>
              <a:rPr lang="en-AU" baseline="30000">
                <a:latin typeface="Candara" panose="020E0502030303020204" pitchFamily="34" charset="0"/>
              </a:rPr>
              <a:t>10</a:t>
            </a:r>
            <a:r>
              <a:rPr lang="en-AU">
                <a:latin typeface="Candara" panose="020E0502030303020204" pitchFamily="34" charset="0"/>
              </a:rPr>
              <a:t> </a:t>
            </a:r>
            <a:endParaRPr lang="en-AU" b="1">
              <a:latin typeface="Candara" panose="020E0502030303020204" pitchFamily="34" charset="0"/>
            </a:endParaRPr>
          </a:p>
          <a:p>
            <a:endParaRPr lang="en-AU"/>
          </a:p>
          <a:p>
            <a:r>
              <a:rPr lang="en-AU"/>
              <a:t>참조:</a:t>
            </a:r>
          </a:p>
          <a:p>
            <a:pPr marL="228600" indent="-228600">
              <a:buAutoNum type="arabicPeriod"/>
            </a:pPr>
            <a:r>
              <a:rPr lang="en-AU" sz="1200"/>
              <a:t>Naylor KE, et al. </a:t>
            </a:r>
            <a:r>
              <a:rPr lang="en-AU" sz="1200" i="1" err="1"/>
              <a:t>Osteoporos</a:t>
            </a:r>
            <a:r>
              <a:rPr lang="en-AU" sz="1200" i="1"/>
              <a:t> </a:t>
            </a:r>
            <a:r>
              <a:rPr lang="en-AU" sz="1200" i="1" err="1"/>
              <a:t>Int</a:t>
            </a:r>
            <a:r>
              <a:rPr lang="en-AU" sz="1200"/>
              <a:t> 2016;27:21–31.</a:t>
            </a:r>
          </a:p>
          <a:p>
            <a:pPr marL="228600" indent="-228600">
              <a:buAutoNum type="arabicPeriod"/>
            </a:pPr>
            <a:r>
              <a:rPr lang="en-AU" sz="1200"/>
              <a:t>Brown JP, et al. </a:t>
            </a:r>
            <a:r>
              <a:rPr lang="en-AU" sz="1200" i="1" err="1"/>
              <a:t>Osteoporos</a:t>
            </a:r>
            <a:r>
              <a:rPr lang="en-AU" sz="1200" i="1"/>
              <a:t> </a:t>
            </a:r>
            <a:r>
              <a:rPr lang="en-AU" sz="1200" i="1" err="1"/>
              <a:t>Int</a:t>
            </a:r>
            <a:r>
              <a:rPr lang="en-AU" sz="1200" i="1"/>
              <a:t> </a:t>
            </a:r>
            <a:r>
              <a:rPr lang="en-AU" sz="1200"/>
              <a:t>2014;25:1953–61.</a:t>
            </a:r>
          </a:p>
          <a:p>
            <a:pPr marL="228600" indent="-228600">
              <a:buAutoNum type="arabicPeriod"/>
            </a:pPr>
            <a:r>
              <a:rPr lang="en-AU" sz="1200" err="1"/>
              <a:t>Majima</a:t>
            </a:r>
            <a:r>
              <a:rPr lang="en-AU" sz="1200"/>
              <a:t> T, et al. </a:t>
            </a:r>
            <a:r>
              <a:rPr lang="en-AU" sz="1200" i="1"/>
              <a:t>J Bone Miner </a:t>
            </a:r>
            <a:r>
              <a:rPr lang="en-AU" sz="1200" i="1" err="1"/>
              <a:t>Metab</a:t>
            </a:r>
            <a:r>
              <a:rPr lang="en-AU" sz="1200" i="1"/>
              <a:t> </a:t>
            </a:r>
            <a:r>
              <a:rPr lang="en-AU" sz="1200"/>
              <a:t>2008;26:178–84.</a:t>
            </a:r>
          </a:p>
          <a:p>
            <a:pPr marL="228600" indent="-228600">
              <a:buAutoNum type="arabicPeriod"/>
            </a:pPr>
            <a:r>
              <a:rPr lang="en-AU" sz="1200"/>
              <a:t>Sarkar S, </a:t>
            </a:r>
            <a:r>
              <a:rPr lang="en-AU" sz="1200" err="1"/>
              <a:t>Reginster</a:t>
            </a:r>
            <a:r>
              <a:rPr lang="en-AU" sz="1200"/>
              <a:t> J, et al. </a:t>
            </a:r>
            <a:r>
              <a:rPr lang="en-AU" sz="1200" i="1"/>
              <a:t>J Bone Miner Res </a:t>
            </a:r>
            <a:r>
              <a:rPr lang="en-AU" sz="1200"/>
              <a:t>2004;19:394–401.</a:t>
            </a:r>
          </a:p>
          <a:p>
            <a:pPr marL="228600" indent="-228600">
              <a:buAutoNum type="arabicPeriod"/>
            </a:pPr>
            <a:r>
              <a:rPr lang="en-AU" sz="1200" err="1"/>
              <a:t>Reginster</a:t>
            </a:r>
            <a:r>
              <a:rPr lang="en-AU" sz="1200"/>
              <a:t> J, et al. </a:t>
            </a:r>
            <a:r>
              <a:rPr lang="en-AU" sz="1200" i="1"/>
              <a:t>Bone</a:t>
            </a:r>
            <a:r>
              <a:rPr lang="en-AU" sz="1200"/>
              <a:t> 2004;34:344–51</a:t>
            </a:r>
          </a:p>
          <a:p>
            <a:pPr marL="228600" indent="-228600">
              <a:buAutoNum type="arabicPeriod"/>
            </a:pPr>
            <a:r>
              <a:rPr lang="en-AU" sz="1200"/>
              <a:t>Watts N, et al. </a:t>
            </a:r>
            <a:r>
              <a:rPr lang="en-AU" sz="1200" i="1"/>
              <a:t>J Clin </a:t>
            </a:r>
            <a:r>
              <a:rPr lang="en-AU" sz="1200" i="1" err="1"/>
              <a:t>Densitom</a:t>
            </a:r>
            <a:r>
              <a:rPr lang="en-AU" sz="1200"/>
              <a:t> 2004;7:255–61.</a:t>
            </a:r>
          </a:p>
          <a:p>
            <a:pPr marL="228600" indent="-228600">
              <a:buAutoNum type="arabicPeriod"/>
            </a:pPr>
            <a:r>
              <a:rPr lang="en-AU" sz="1200"/>
              <a:t>Royal Australian College of General Practitioners. Osteoporosis prevention, diagnosis and management in postmenopausal women and men over 50 years of age. East Melbourne, Vic: RACGP, 2017;. </a:t>
            </a:r>
          </a:p>
          <a:p>
            <a:pPr marL="228600" indent="-228600">
              <a:buAutoNum type="arabicPeriod"/>
            </a:pPr>
            <a:r>
              <a:rPr lang="en-AU" sz="1200" err="1"/>
              <a:t>Farahmand</a:t>
            </a:r>
            <a:r>
              <a:rPr lang="en-AU" sz="1200"/>
              <a:t> P, et al. </a:t>
            </a:r>
            <a:r>
              <a:rPr lang="en-AU" sz="1200" i="1" err="1"/>
              <a:t>Osteoporos</a:t>
            </a:r>
            <a:r>
              <a:rPr lang="en-AU" sz="1200" i="1"/>
              <a:t> </a:t>
            </a:r>
            <a:r>
              <a:rPr lang="en-AU" sz="1200" i="1" err="1"/>
              <a:t>Int</a:t>
            </a:r>
            <a:r>
              <a:rPr lang="en-AU" sz="1200" i="1"/>
              <a:t> </a:t>
            </a:r>
            <a:r>
              <a:rPr lang="en-AU" sz="1200"/>
              <a:t>2013;24:2971–81.</a:t>
            </a:r>
          </a:p>
          <a:p>
            <a:pPr marL="228600" indent="-228600">
              <a:buAutoNum type="arabicPeriod"/>
            </a:pPr>
            <a:r>
              <a:rPr lang="en-US" sz="1200" err="1"/>
              <a:t>Cosman</a:t>
            </a:r>
            <a:r>
              <a:rPr lang="en-US" sz="1200"/>
              <a:t> F, et al. </a:t>
            </a:r>
            <a:r>
              <a:rPr lang="en-US" sz="1200" i="1"/>
              <a:t>N </a:t>
            </a:r>
            <a:r>
              <a:rPr lang="en-US" sz="1200" i="1" err="1"/>
              <a:t>Engl</a:t>
            </a:r>
            <a:r>
              <a:rPr lang="en-US" sz="1200" i="1"/>
              <a:t> J Med </a:t>
            </a:r>
            <a:r>
              <a:rPr lang="en-US" sz="1200"/>
              <a:t>2016;375:1532–43</a:t>
            </a:r>
            <a:r>
              <a:rPr lang="en-AU" sz="1200"/>
              <a:t>.</a:t>
            </a:r>
          </a:p>
          <a:p>
            <a:pPr marL="228600" indent="-228600">
              <a:buAutoNum type="arabicPeriod"/>
            </a:pPr>
            <a:r>
              <a:rPr lang="en-AU" sz="1200"/>
              <a:t>Camacho PM, et al. </a:t>
            </a:r>
            <a:r>
              <a:rPr lang="en-AU" sz="1200" i="1" err="1"/>
              <a:t>Endocr</a:t>
            </a:r>
            <a:r>
              <a:rPr lang="en-AU" sz="1200" i="1"/>
              <a:t> </a:t>
            </a:r>
            <a:r>
              <a:rPr lang="en-AU" sz="1200" i="1" err="1"/>
              <a:t>Pract</a:t>
            </a:r>
            <a:r>
              <a:rPr lang="en-AU" sz="1200"/>
              <a:t> 2020;26:564-70.</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135</a:t>
            </a:fld>
            <a:endParaRPr lang="en-US"/>
          </a:p>
        </p:txBody>
      </p:sp>
    </p:spTree>
    <p:extLst>
      <p:ext uri="{BB962C8B-B14F-4D97-AF65-F5344CB8AC3E}">
        <p14:creationId xmlns:p14="http://schemas.microsoft.com/office/powerpoint/2010/main" val="35010459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9790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137</a:t>
            </a:fld>
            <a:endParaRPr lang="en-US"/>
          </a:p>
        </p:txBody>
      </p:sp>
    </p:spTree>
    <p:extLst>
      <p:ext uri="{BB962C8B-B14F-4D97-AF65-F5344CB8AC3E}">
        <p14:creationId xmlns:p14="http://schemas.microsoft.com/office/powerpoint/2010/main" val="32009518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138</a:t>
            </a:fld>
            <a:endParaRPr lang="en-US"/>
          </a:p>
        </p:txBody>
      </p:sp>
    </p:spTree>
    <p:extLst>
      <p:ext uri="{BB962C8B-B14F-4D97-AF65-F5344CB8AC3E}">
        <p14:creationId xmlns:p14="http://schemas.microsoft.com/office/powerpoint/2010/main" val="73607930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139</a:t>
            </a:fld>
            <a:endParaRPr lang="en-US"/>
          </a:p>
        </p:txBody>
      </p:sp>
    </p:spTree>
    <p:extLst>
      <p:ext uri="{BB962C8B-B14F-4D97-AF65-F5344CB8AC3E}">
        <p14:creationId xmlns:p14="http://schemas.microsoft.com/office/powerpoint/2010/main" val="13518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sz="1200" kern="1200">
                <a:solidFill>
                  <a:schemeClr val="tx1"/>
                </a:solidFill>
                <a:effectLst/>
                <a:latin typeface="+mn-lt"/>
                <a:ea typeface="+mn-ea"/>
                <a:cs typeface="+mn-cs"/>
              </a:rPr>
              <a:t>기회 골밀도 검사는 주기적으로 촬영한 CT 영상을 사용하며, 골밀도 정보를 추출하여 낮은 골밀도와 골다공증을 확인하는 데 도움이 됩니다.</a:t>
            </a:r>
            <a:r>
              <a:rPr lang="en-AU" sz="1200"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kern="1200">
                <a:solidFill>
                  <a:schemeClr val="tx1"/>
                </a:solidFill>
                <a:effectLst/>
                <a:latin typeface="+mn-lt"/>
                <a:ea typeface="+mn-ea"/>
                <a:cs typeface="+mn-cs"/>
              </a:rPr>
              <a:t>평가는 척추에서 가장 일반적이며, CT는 이중 에너지 X선 흡수 측정법에서 문제가 되는 신체 크기, 죽상 경화성 석회화 및 척추의 퇴행성 변화와 같은 교란 요인을 피할 수 있다는 장점이 있습니다.</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기회 골밀도 검사에는 환자가 따로 시간을 내지 않아도 되며, 비용도 더 들지 않으며, 스캐너 장비 또는 방사선 노출이 필요하지 않습니다.</a:t>
            </a:r>
            <a:r>
              <a:rPr lang="en-AU" sz="1200"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kern="1200">
                <a:solidFill>
                  <a:schemeClr val="tx1"/>
                </a:solidFill>
                <a:effectLst/>
                <a:latin typeface="+mn-lt"/>
                <a:ea typeface="+mn-ea"/>
                <a:cs typeface="+mn-cs"/>
              </a:rPr>
              <a:t>골다공증에 대한 기회 CT 검사가 완전 자동화된다면 현재 지침으로는 확인되지 않을 상당한 수의 골다공증 환자가 확인될 가능성이 있습니다.</a:t>
            </a:r>
            <a:r>
              <a:rPr lang="en-AU" sz="1200"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kern="1200" baseline="0">
                <a:solidFill>
                  <a:schemeClr val="tx1"/>
                </a:solidFill>
                <a:effectLst/>
                <a:latin typeface="+mn-lt"/>
                <a:ea typeface="+mn-ea"/>
                <a:cs typeface="+mn-cs"/>
              </a:rPr>
              <a:t>중국의 경우</a:t>
            </a:r>
            <a:r>
              <a:rPr lang="en-AU" sz="1200" b="0" i="0" u="none" strike="noStrike" kern="1200">
                <a:solidFill>
                  <a:schemeClr val="tx1"/>
                </a:solidFill>
                <a:effectLst/>
                <a:latin typeface="+mn-lt"/>
                <a:ea typeface="+mn-ea"/>
                <a:cs typeface="+mn-cs"/>
              </a:rPr>
              <a:t> 악성 척추 골절과 골다공증 척추 골절을 구별하기 위해 사용되는 MRI와 CT 방사선 소견을 이용한 새로운 점수 체계는 높은 정확도와 적용도가 높아 효율적인 것으로 밝혀졌습니다.</a:t>
            </a:r>
            <a:r>
              <a:rPr lang="en-AU" sz="1200" b="0" i="0" u="none" strike="noStrike" kern="1200" baseline="30000">
                <a:solidFill>
                  <a:schemeClr val="tx1"/>
                </a:solidFill>
                <a:effectLst/>
                <a:latin typeface="+mn-lt"/>
                <a:ea typeface="+mn-ea"/>
                <a:cs typeface="+mn-cs"/>
              </a:rPr>
              <a:t>2</a:t>
            </a:r>
            <a:endParaRPr lang="en-AU" sz="1200" kern="1200" baseline="300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최근 CT촬영에서 척추 골절을 감지하기 위한 다양한 형태의 자동화된 3D 매핑 방법이 개발되었습니다. 이 방법은 방사선 전문의가 결과를 해석할 수 있도록 이러한 골절을 확실히 국소화합니다.</a:t>
            </a:r>
            <a:r>
              <a:rPr lang="en-AU" sz="1200" kern="1200" baseline="30000">
                <a:solidFill>
                  <a:schemeClr val="tx1"/>
                </a:solidFill>
                <a:effectLst/>
                <a:latin typeface="+mn-lt"/>
                <a:ea typeface="+mn-ea"/>
                <a:cs typeface="+mn-cs"/>
              </a:rPr>
              <a:t>3–5</a:t>
            </a:r>
            <a:endParaRPr lang="en-US" sz="1200" kern="1200">
              <a:solidFill>
                <a:schemeClr val="tx1"/>
              </a:solidFill>
              <a:effectLst/>
              <a:latin typeface="+mn-lt"/>
              <a:ea typeface="+mn-ea"/>
              <a:cs typeface="+mn-cs"/>
            </a:endParaRPr>
          </a:p>
          <a:p>
            <a:endParaRPr lang="en-AU"/>
          </a:p>
          <a:p>
            <a:r>
              <a:rPr lang="en-AU"/>
              <a:t>참조:</a:t>
            </a:r>
            <a:endParaRPr lang="en-AU" b="0"/>
          </a:p>
          <a:p>
            <a:pPr marL="228600" indent="-228600">
              <a:buAutoNum type="arabicPeriod"/>
            </a:pPr>
            <a:r>
              <a:rPr lang="en-AU" sz="1200" b="0"/>
              <a:t>Smith A. </a:t>
            </a:r>
            <a:r>
              <a:rPr lang="en-AU" sz="1200" b="0" i="1"/>
              <a:t>Radiology</a:t>
            </a:r>
            <a:r>
              <a:rPr lang="en-AU" sz="1200" b="0"/>
              <a:t> 2019;291:368–69.</a:t>
            </a:r>
          </a:p>
          <a:p>
            <a:pPr marL="228600" indent="-228600">
              <a:buAutoNum type="arabicPeriod"/>
            </a:pPr>
            <a:r>
              <a:rPr lang="en-AU" sz="1200" b="0"/>
              <a:t>Li Z, et al. </a:t>
            </a:r>
            <a:r>
              <a:rPr lang="en-AU" sz="1200" b="0" i="1"/>
              <a:t>BMC </a:t>
            </a:r>
            <a:r>
              <a:rPr lang="en-AU" sz="1200" b="0" i="1" err="1"/>
              <a:t>Musculoskelet</a:t>
            </a:r>
            <a:r>
              <a:rPr lang="en-AU" sz="1200" b="0" i="1"/>
              <a:t> </a:t>
            </a:r>
            <a:r>
              <a:rPr lang="en-AU" sz="1200" b="0" i="1" err="1"/>
              <a:t>Disord</a:t>
            </a:r>
            <a:r>
              <a:rPr lang="en-AU" sz="1200" b="0" i="1"/>
              <a:t> </a:t>
            </a:r>
            <a:r>
              <a:rPr lang="en-AU" sz="1200" b="0"/>
              <a:t>2018;20:19(1):406.</a:t>
            </a:r>
          </a:p>
          <a:p>
            <a:pPr marL="228600" indent="-228600">
              <a:buAutoNum type="arabicPeriod"/>
            </a:pPr>
            <a:r>
              <a:rPr lang="en-AU" sz="1200" b="0" err="1"/>
              <a:t>Nicolaes</a:t>
            </a:r>
            <a:r>
              <a:rPr lang="en-AU" sz="1200" b="0"/>
              <a:t> J, et al. </a:t>
            </a:r>
            <a:r>
              <a:rPr lang="en-AU" sz="1200" b="0" err="1"/>
              <a:t>arXiv</a:t>
            </a:r>
            <a:r>
              <a:rPr lang="en-AU" sz="1200" b="0"/>
              <a:t> preprint arXiv:1911.01816 (2019) </a:t>
            </a:r>
          </a:p>
          <a:p>
            <a:pPr marL="228600" indent="-228600">
              <a:buAutoNum type="arabicPeriod"/>
            </a:pPr>
            <a:r>
              <a:rPr lang="en-AU" sz="1200" b="0" err="1"/>
              <a:t>Valentinitsch</a:t>
            </a:r>
            <a:r>
              <a:rPr lang="en-AU" sz="1200" b="0"/>
              <a:t> A, et al. </a:t>
            </a:r>
            <a:r>
              <a:rPr lang="en-AU" sz="1200" b="0" err="1"/>
              <a:t>Osteoporos</a:t>
            </a:r>
            <a:r>
              <a:rPr lang="en-AU" sz="1200" b="0"/>
              <a:t> Int 2019;30:1275–85. </a:t>
            </a:r>
          </a:p>
          <a:p>
            <a:pPr marL="228600" indent="-228600">
              <a:buAutoNum type="arabicPeriod"/>
            </a:pPr>
            <a:r>
              <a:rPr lang="en-AU" sz="1200" b="0"/>
              <a:t>Tomita N, et al. </a:t>
            </a:r>
            <a:r>
              <a:rPr lang="en-AU" sz="1200" b="0" i="1" err="1"/>
              <a:t>Comput</a:t>
            </a:r>
            <a:r>
              <a:rPr lang="en-AU" sz="1200" b="0" i="1"/>
              <a:t> Biol Med</a:t>
            </a:r>
            <a:r>
              <a:rPr lang="en-AU" sz="1200" b="0"/>
              <a:t> 2018;98:8-15. </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14</a:t>
            </a:fld>
            <a:endParaRPr lang="en-US"/>
          </a:p>
        </p:txBody>
      </p:sp>
    </p:spTree>
    <p:extLst>
      <p:ext uri="{BB962C8B-B14F-4D97-AF65-F5344CB8AC3E}">
        <p14:creationId xmlns:p14="http://schemas.microsoft.com/office/powerpoint/2010/main" val="13041697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140</a:t>
            </a:fld>
            <a:endParaRPr lang="en-US"/>
          </a:p>
        </p:txBody>
      </p:sp>
    </p:spTree>
    <p:extLst>
      <p:ext uri="{BB962C8B-B14F-4D97-AF65-F5344CB8AC3E}">
        <p14:creationId xmlns:p14="http://schemas.microsoft.com/office/powerpoint/2010/main" val="23214849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141</a:t>
            </a:fld>
            <a:endParaRPr lang="en-US"/>
          </a:p>
        </p:txBody>
      </p:sp>
    </p:spTree>
    <p:extLst>
      <p:ext uri="{BB962C8B-B14F-4D97-AF65-F5344CB8AC3E}">
        <p14:creationId xmlns:p14="http://schemas.microsoft.com/office/powerpoint/2010/main" val="36986187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Candara" panose="020E0502030303020204" pitchFamily="34" charset="0"/>
              </a:rPr>
              <a:t>비스포스포네이트에서 단백동화 촉진제로 전환할 수 있지만, 데노수맙에서 현재 사용 가능한 단백동화 촉진제로 전환하는 것은 고관절 BMD 손실과 관련이 있으므로 권장되지 않습니다.</a:t>
            </a:r>
            <a:r>
              <a:rPr lang="en-AU" baseline="30000">
                <a:latin typeface="Candara" panose="020E0502030303020204" pitchFamily="34" charset="0"/>
              </a:rPr>
              <a:t>1</a:t>
            </a:r>
          </a:p>
          <a:p>
            <a:endParaRPr lang="en-AU"/>
          </a:p>
          <a:p>
            <a:r>
              <a:rPr lang="en-AU"/>
              <a:t>참조:</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chemeClr val="tx1">
                    <a:lumMod val="50000"/>
                    <a:lumOff val="50000"/>
                  </a:schemeClr>
                </a:solidFill>
              </a:rPr>
              <a:t>1. Camacho PM, et al. </a:t>
            </a:r>
            <a:r>
              <a:rPr lang="en-AU" sz="1200" i="1" err="1">
                <a:solidFill>
                  <a:schemeClr val="tx1">
                    <a:lumMod val="50000"/>
                    <a:lumOff val="50000"/>
                  </a:schemeClr>
                </a:solidFill>
              </a:rPr>
              <a:t>Endocr</a:t>
            </a:r>
            <a:r>
              <a:rPr lang="en-AU" sz="1200" i="1">
                <a:solidFill>
                  <a:schemeClr val="tx1">
                    <a:lumMod val="50000"/>
                    <a:lumOff val="50000"/>
                  </a:schemeClr>
                </a:solidFill>
              </a:rPr>
              <a:t> </a:t>
            </a:r>
            <a:r>
              <a:rPr lang="en-AU" sz="1200" i="1" err="1">
                <a:solidFill>
                  <a:schemeClr val="tx1">
                    <a:lumMod val="50000"/>
                    <a:lumOff val="50000"/>
                  </a:schemeClr>
                </a:solidFill>
              </a:rPr>
              <a:t>Pract</a:t>
            </a:r>
            <a:r>
              <a:rPr lang="en-AU" sz="1200">
                <a:solidFill>
                  <a:schemeClr val="tx1">
                    <a:lumMod val="50000"/>
                    <a:lumOff val="50000"/>
                  </a:schemeClr>
                </a:solidFill>
              </a:rPr>
              <a:t> 2020;26:564-70.</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142</a:t>
            </a:fld>
            <a:endParaRPr lang="en-US"/>
          </a:p>
        </p:txBody>
      </p:sp>
    </p:spTree>
    <p:extLst>
      <p:ext uri="{BB962C8B-B14F-4D97-AF65-F5344CB8AC3E}">
        <p14:creationId xmlns:p14="http://schemas.microsoft.com/office/powerpoint/2010/main" val="31642794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a:latin typeface="Candara" panose="020E0502030303020204" pitchFamily="34" charset="0"/>
              </a:rPr>
              <a:t>비스포스포네이트에서 테리파라티드로 전환한 후 고관절의 골밀도는 처음 12개월 동안 감소하다가 18개월에서 24개월 사이에 기준선 이상으로 점진적으로 증가합니다.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대조적으로, 데노수맙에서 테리파라티드로 전환한 후에도 고관절 BMD는 24개월에 여전히 기준선 미만입니다.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t>BTM 수치는 알렌드로네이트 또는 데노수맙에서 </a:t>
            </a:r>
            <a:r>
              <a:rPr lang="en-AU">
                <a:latin typeface="Candara" panose="020E0502030303020204" pitchFamily="34" charset="0"/>
              </a:rPr>
              <a:t>테리파라타이드</a:t>
            </a:r>
            <a:r>
              <a:rPr lang="en-AU"/>
              <a:t>로 전환후 6~12개월에 걸쳐 상당히 증가합니다. 그러나 </a:t>
            </a:r>
            <a:r>
              <a:rPr lang="en-AU" b="0">
                <a:solidFill>
                  <a:schemeClr val="accent1"/>
                </a:solidFill>
              </a:rPr>
              <a:t>BTM 증가는 </a:t>
            </a:r>
            <a:r>
              <a:rPr lang="en-AU"/>
              <a:t>데노수맙에서 전환하는 경우 훨씬 더 극적입니다</a:t>
            </a:r>
            <a:r>
              <a:rPr lang="en-AU" baseline="30000"/>
              <a:t>.1</a:t>
            </a:r>
            <a:endParaRPr lang="en-AU"/>
          </a:p>
          <a:p>
            <a:endParaRPr lang="en-AU"/>
          </a:p>
          <a:p>
            <a:r>
              <a:rPr lang="en-AU"/>
              <a:t>참조:</a:t>
            </a:r>
          </a:p>
          <a:p>
            <a:r>
              <a:rPr lang="en-AU" sz="1200" err="1">
                <a:latin typeface="Candara" panose="020E0502030303020204" pitchFamily="34" charset="0"/>
              </a:rPr>
              <a:t>Cosman</a:t>
            </a:r>
            <a:r>
              <a:rPr lang="en-AU" sz="1200">
                <a:latin typeface="Candara" panose="020E0502030303020204" pitchFamily="34" charset="0"/>
              </a:rPr>
              <a:t> F, et al. </a:t>
            </a:r>
            <a:r>
              <a:rPr lang="en-AU" sz="1200" i="1">
                <a:latin typeface="Candara" panose="020E0502030303020204" pitchFamily="34" charset="0"/>
              </a:rPr>
              <a:t>J Bone Miner Res</a:t>
            </a:r>
            <a:r>
              <a:rPr lang="en-AU" sz="1200">
                <a:latin typeface="Candara" panose="020E0502030303020204" pitchFamily="34" charset="0"/>
              </a:rPr>
              <a:t> 2017;32:198–202.</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143</a:t>
            </a:fld>
            <a:endParaRPr lang="en-US"/>
          </a:p>
        </p:txBody>
      </p:sp>
    </p:spTree>
    <p:extLst>
      <p:ext uri="{BB962C8B-B14F-4D97-AF65-F5344CB8AC3E}">
        <p14:creationId xmlns:p14="http://schemas.microsoft.com/office/powerpoint/2010/main" val="41248571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err="1">
                <a:latin typeface="Candara" panose="020E0502030303020204" pitchFamily="34" charset="0"/>
              </a:rPr>
              <a:t>단백동화 약물과</a:t>
            </a:r>
            <a:r>
              <a:rPr lang="en-AU">
                <a:latin typeface="Candara" panose="020E0502030303020204" pitchFamily="34" charset="0"/>
              </a:rPr>
              <a:t> 골흡수억제 약물을</a:t>
            </a:r>
            <a:r>
              <a:rPr lang="en-GB">
                <a:latin typeface="Candara" panose="020E0502030303020204" pitchFamily="34" charset="0"/>
              </a:rPr>
              <a:t> 비교한 최근의 무작위 시험 데이터와 단백동화 촉진제 데이터를 Cosman et al.이 </a:t>
            </a:r>
            <a:r>
              <a:rPr lang="en-AU">
                <a:latin typeface="Candara" panose="020E0502030303020204" pitchFamily="34" charset="0"/>
              </a:rPr>
              <a:t>검토한 바에 따르면(2020), 세 가지의 단백동화 촉진제 (테리파라타이드, </a:t>
            </a:r>
            <a:r>
              <a:rPr lang="en-AU" err="1">
                <a:latin typeface="Candara" panose="020E0502030303020204" pitchFamily="34" charset="0"/>
              </a:rPr>
              <a:t>아발로파라타이드,</a:t>
            </a:r>
            <a:r>
              <a:rPr lang="en-AU">
                <a:latin typeface="Candara" panose="020E0502030303020204" pitchFamily="34" charset="0"/>
              </a:rPr>
              <a:t> 로모소주맙)은 강력한 골흡수억제 치료보다 비척추 및 척추 골절을 더 빠르고 더 많이 감소시킨다는 결과가 나왔습니다. 또한, 환자에게 먼저 단백동화 촉진제를 투여한 후 강력한 골흡수억제 요법을 시행할 때 골밀도 증가가 최대화됩니다.</a:t>
            </a:r>
            <a:r>
              <a:rPr lang="en-AU" baseline="30000">
                <a:latin typeface="Candara" panose="020E0502030303020204" pitchFamily="34" charset="0"/>
              </a:rPr>
              <a:t>`1</a:t>
            </a:r>
            <a:endParaRPr lang="en-AU">
              <a:latin typeface="Candara" panose="020E05020303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a:t>참조:</a:t>
            </a:r>
          </a:p>
          <a:p>
            <a:r>
              <a:rPr lang="en-AU"/>
              <a:t>1. </a:t>
            </a:r>
            <a:r>
              <a:rPr lang="en-AU" sz="1200" err="1">
                <a:latin typeface="Candara" panose="020E0502030303020204" pitchFamily="34" charset="0"/>
              </a:rPr>
              <a:t>Cosman</a:t>
            </a:r>
            <a:r>
              <a:rPr lang="en-AU" sz="1200">
                <a:latin typeface="Candara" panose="020E0502030303020204" pitchFamily="34" charset="0"/>
              </a:rPr>
              <a:t> et al. </a:t>
            </a:r>
            <a:r>
              <a:rPr lang="en-GB" sz="1200" i="1" err="1">
                <a:latin typeface="Candara" panose="020E0502030303020204" pitchFamily="34" charset="0"/>
              </a:rPr>
              <a:t>Endocr</a:t>
            </a:r>
            <a:r>
              <a:rPr lang="en-GB" sz="1200" i="1">
                <a:latin typeface="Candara" panose="020E0502030303020204" pitchFamily="34" charset="0"/>
              </a:rPr>
              <a:t> </a:t>
            </a:r>
            <a:r>
              <a:rPr lang="en-GB" sz="1200" i="1" err="1">
                <a:latin typeface="Candara" panose="020E0502030303020204" pitchFamily="34" charset="0"/>
              </a:rPr>
              <a:t>Pract</a:t>
            </a:r>
            <a:r>
              <a:rPr lang="en-GB" sz="1200" i="1">
                <a:latin typeface="Candara" panose="020E0502030303020204" pitchFamily="34" charset="0"/>
              </a:rPr>
              <a:t> </a:t>
            </a:r>
            <a:r>
              <a:rPr lang="en-GB" sz="1200">
                <a:latin typeface="Candara" panose="020E0502030303020204" pitchFamily="34" charset="0"/>
              </a:rPr>
              <a:t>2020;26:777-86.</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144</a:t>
            </a:fld>
            <a:endParaRPr lang="en-US"/>
          </a:p>
        </p:txBody>
      </p:sp>
    </p:spTree>
    <p:extLst>
      <p:ext uri="{BB962C8B-B14F-4D97-AF65-F5344CB8AC3E}">
        <p14:creationId xmlns:p14="http://schemas.microsoft.com/office/powerpoint/2010/main" val="3728666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err="1">
                <a:latin typeface="Candara" panose="020E0502030303020204" pitchFamily="34" charset="0"/>
              </a:rPr>
              <a:t>Eastell</a:t>
            </a:r>
            <a:r>
              <a:rPr lang="en-AU">
                <a:latin typeface="Candara" panose="020E0502030303020204" pitchFamily="34" charset="0"/>
              </a:rPr>
              <a:t> et al.(2011)은 과거 2~7년 동안 리세드로네이트를 투여받은 폐경 후 골다공증 여성에서 리세드로네이트 사용을 1년 중단한 효과를 연구했습니다.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두 치료 그룹 모두에서 NTX/Cr 수치는 치료 7년 말의 값과 비교할 때 8년 차에 증가했습니다. 60개월차와 비교하여 8년차(90개월 및 96개월)와의 NTX 수준 간에는 유의한 차이가 없었습니다. 즉</a:t>
            </a:r>
            <a:r>
              <a:rPr lang="en-AU" i="1">
                <a:latin typeface="Candara" panose="020E0502030303020204" pitchFamily="34" charset="0"/>
              </a:rPr>
              <a:t>,</a:t>
            </a:r>
            <a:r>
              <a:rPr lang="en-AU">
                <a:latin typeface="Candara" panose="020E0502030303020204" pitchFamily="34" charset="0"/>
              </a:rPr>
              <a:t>NTX 수치가 위약 수치로 돌아갔습니다.</a:t>
            </a:r>
            <a:r>
              <a:rPr lang="en-AU" baseline="30000">
                <a:latin typeface="Candara" panose="020E0502030303020204" pitchFamily="34" charset="0"/>
              </a:rPr>
              <a:t>1</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따라서, 2년 또는 7년의 리세드로네이트 요법을 받은 환자에서 리세드로네이트 치료를 1년 중단하면 기준선을 향한 NTX/Cr 수치가 증가하고 대퇴 전자 및 고관절의 총 BMD가 감소했습니다.</a:t>
            </a:r>
            <a:r>
              <a:rPr lang="en-AU" baseline="30000">
                <a:latin typeface="Candara" panose="020E0502030303020204" pitchFamily="34" charset="0"/>
              </a:rPr>
              <a:t>1</a:t>
            </a:r>
            <a:endParaRPr lang="en-AU" sz="1000">
              <a:latin typeface="Candara" panose="020E0502030303020204" pitchFamily="34" charset="0"/>
            </a:endParaRPr>
          </a:p>
          <a:p>
            <a:endParaRPr lang="en-AU"/>
          </a:p>
          <a:p>
            <a:r>
              <a:rPr lang="en-AU"/>
              <a:t>참조:</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Candara" panose="020E0502030303020204" pitchFamily="34" charset="0"/>
              </a:rPr>
              <a:t>1. </a:t>
            </a:r>
            <a:r>
              <a:rPr lang="en-AU" sz="1200" err="1">
                <a:latin typeface="Candara" panose="020E0502030303020204" pitchFamily="34" charset="0"/>
              </a:rPr>
              <a:t>Eastell</a:t>
            </a:r>
            <a:r>
              <a:rPr lang="en-AU" sz="1200">
                <a:latin typeface="Candara" panose="020E0502030303020204" pitchFamily="34" charset="0"/>
              </a:rPr>
              <a:t> R, et al. </a:t>
            </a:r>
            <a:r>
              <a:rPr lang="en-AU" sz="1200" b="0" i="1"/>
              <a:t>J Clin Endocrinol </a:t>
            </a:r>
            <a:r>
              <a:rPr lang="en-AU" sz="1200" b="0" i="1" err="1"/>
              <a:t>Metab</a:t>
            </a:r>
            <a:r>
              <a:rPr lang="en-AU" sz="1200" b="0"/>
              <a:t> </a:t>
            </a:r>
            <a:r>
              <a:rPr lang="en-AU" sz="1200">
                <a:latin typeface="Candara" panose="020E0502030303020204" pitchFamily="34" charset="0"/>
              </a:rPr>
              <a:t>2011;96:3367-73.</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145</a:t>
            </a:fld>
            <a:endParaRPr lang="en-US"/>
          </a:p>
        </p:txBody>
      </p:sp>
    </p:spTree>
    <p:extLst>
      <p:ext uri="{BB962C8B-B14F-4D97-AF65-F5344CB8AC3E}">
        <p14:creationId xmlns:p14="http://schemas.microsoft.com/office/powerpoint/2010/main" val="197248637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a:latin typeface="Candara" panose="020E0502030303020204" pitchFamily="34" charset="0"/>
              </a:rPr>
              <a:t>Bone et al.(2011)은 치료 중단 후 24개월 동안 BMD, BTM 및 안전성에 대한 이전 데노수맙 치료 또는 위약 주사의 효과를 연구했습니다.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24-48개월의 치료 중단 기간 동안 BMD는 두 그룹의 모든 부위에서 감소했습니다. 데노수맙군에서 감소의 대부분은 24개월에서 36개월 사이에 발생했습니다. 36개월부터 48개월까지 BMD 측정치는 이전 위약 그룹의 측정치와 거의 평행했습니다.</a:t>
            </a:r>
            <a:r>
              <a:rPr lang="en-AU" baseline="30000">
                <a:latin typeface="Candara" panose="020E0502030303020204" pitchFamily="34" charset="0"/>
              </a:rPr>
              <a:t>1</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따라서, BMD가 낮은 폐경 후 여성에서, BMD 및 BTM에 대한 60mg 데노수맙 치료의 24개월 효과는 데노수맙의 생물학적 작용 기전을 생각해볼때 치료 중단 시 다시 되돌아 갈 수 있습니다. 잔여 BMD 측정값은 이전에 위약으로 치료한 그룹의 측정값보다 높게 유지되었습니다.</a:t>
            </a:r>
            <a:r>
              <a:rPr lang="en-AU" baseline="30000">
                <a:latin typeface="Candara" panose="020E0502030303020204" pitchFamily="34" charset="0"/>
              </a:rPr>
              <a:t>1</a:t>
            </a:r>
            <a:endParaRPr lang="en-AU" sz="1000">
              <a:latin typeface="Candara" panose="020E0502030303020204" pitchFamily="34" charset="0"/>
            </a:endParaRPr>
          </a:p>
          <a:p>
            <a:endParaRPr lang="en-AU"/>
          </a:p>
          <a:p>
            <a:r>
              <a:rPr lang="en-AU"/>
              <a:t>참조:</a:t>
            </a:r>
          </a:p>
          <a:p>
            <a:r>
              <a:rPr lang="en-AU"/>
              <a:t>1.</a:t>
            </a:r>
            <a:r>
              <a:rPr lang="en-AU" sz="1200">
                <a:latin typeface="Candara" panose="020E0502030303020204" pitchFamily="34" charset="0"/>
              </a:rPr>
              <a:t> Bone HG, et al. </a:t>
            </a:r>
            <a:r>
              <a:rPr lang="en-AU" sz="1200" i="1">
                <a:latin typeface="Candara" panose="020E0502030303020204" pitchFamily="34" charset="0"/>
              </a:rPr>
              <a:t>Bone</a:t>
            </a:r>
            <a:r>
              <a:rPr lang="en-AU" sz="1200">
                <a:latin typeface="Candara" panose="020E0502030303020204" pitchFamily="34" charset="0"/>
              </a:rPr>
              <a:t> 2011;96:972-80.</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146</a:t>
            </a:fld>
            <a:endParaRPr lang="en-US"/>
          </a:p>
        </p:txBody>
      </p:sp>
    </p:spTree>
    <p:extLst>
      <p:ext uri="{BB962C8B-B14F-4D97-AF65-F5344CB8AC3E}">
        <p14:creationId xmlns:p14="http://schemas.microsoft.com/office/powerpoint/2010/main" val="11106345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b="1">
                <a:solidFill>
                  <a:srgbClr val="6BBBAD"/>
                </a:solidFill>
                <a:latin typeface="Candara" panose="020E0502030303020204" pitchFamily="34" charset="0"/>
              </a:rPr>
              <a:t>ASBMR 태스크포스 권장 사항:</a:t>
            </a:r>
            <a:r>
              <a:rPr lang="en-AU" b="1" baseline="30000">
                <a:solidFill>
                  <a:srgbClr val="6BBBAD"/>
                </a:solidFill>
                <a:latin typeface="Candara" panose="020E0502030303020204" pitchFamily="34" charset="0"/>
              </a:rPr>
              <a:t>1</a:t>
            </a:r>
            <a:endParaRPr lang="en-AU" b="1">
              <a:solidFill>
                <a:srgbClr val="6BBBAD"/>
              </a:solidFill>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5년의 경구 비스포스포네이트(BP) 또는 3년의 IV 비스포스포네이트 후, 위험을 재평가하는 것을 고려해봐야 합니다. 높은 위험</a:t>
            </a:r>
            <a:r>
              <a:rPr lang="en-AU" b="1">
                <a:solidFill>
                  <a:srgbClr val="0063A6"/>
                </a:solidFill>
                <a:latin typeface="Candara" panose="020E0502030303020204" pitchFamily="34" charset="0"/>
              </a:rPr>
              <a:t>이 있는 여성들</a:t>
            </a:r>
            <a:r>
              <a:rPr lang="en-AU">
                <a:latin typeface="Candara" panose="020E0502030303020204" pitchFamily="34" charset="0"/>
              </a:rPr>
              <a:t>(예: 고령 여성, 고관절 T 점수가 낮거나 골절 위험 점수가 높은 여성, 이전에 주요 골다공증 골절이 있거나 치료 중 골절이 있는 여성, 최대 10년(경구) 또는 6년(정맥 주사) 동안 치료 지속)은 정기적인 평가를 받고 위험을 재평가하는 것을 고려해봐야 합니다. </a:t>
            </a:r>
          </a:p>
          <a:p>
            <a:pPr marL="285750" indent="-285750">
              <a:buFont typeface="Arial" panose="020B0604020202020204" pitchFamily="34" charset="0"/>
              <a:buChar char="•"/>
            </a:pPr>
            <a:r>
              <a:rPr lang="en-AU">
                <a:latin typeface="Candara" panose="020E0502030303020204" pitchFamily="34" charset="0"/>
              </a:rPr>
              <a:t>3-5년의 비스포스포네이트 치료 후 </a:t>
            </a:r>
            <a:r>
              <a:rPr lang="en-AU" b="1">
                <a:solidFill>
                  <a:srgbClr val="0063A6"/>
                </a:solidFill>
                <a:latin typeface="Candara" panose="020E0502030303020204" pitchFamily="34" charset="0"/>
              </a:rPr>
              <a:t>골절 위험이 높지 않은 </a:t>
            </a:r>
            <a:r>
              <a:rPr lang="en-AU">
                <a:latin typeface="Candara" panose="020E0502030303020204" pitchFamily="34" charset="0"/>
              </a:rPr>
              <a:t>여성들은  2-3년의 휴약기간을 고려할 수 있습니다.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1">
              <a:solidFill>
                <a:srgbClr val="6BBBAD"/>
              </a:solidFill>
              <a:latin typeface="Candara" panose="020E0502030303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solidFill>
                  <a:srgbClr val="6BBBAD"/>
                </a:solidFill>
                <a:latin typeface="Candara" panose="020E0502030303020204" pitchFamily="34" charset="0"/>
                <a:ea typeface="Calibri" panose="020F0502020204030204" pitchFamily="34" charset="0"/>
              </a:rPr>
              <a:t>내분비학회 임상 진료 지침:</a:t>
            </a:r>
            <a:r>
              <a:rPr lang="en-AU" b="1" baseline="30000">
                <a:solidFill>
                  <a:srgbClr val="6BBBAD"/>
                </a:solidFill>
                <a:latin typeface="Candara" panose="020E0502030303020204" pitchFamily="34" charset="0"/>
                <a:ea typeface="Calibri" panose="020F0502020204030204" pitchFamily="34" charset="0"/>
              </a:rPr>
              <a:t>2</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Candara" panose="020E0502030303020204" pitchFamily="34" charset="0"/>
              </a:rPr>
              <a:t>비스포스네이트 휴약은 최대 5년 동안의 비스포스네이트의 일시적 중단으로 정의됩니다.</a:t>
            </a:r>
            <a:r>
              <a:rPr lang="en-AU" baseline="30000">
                <a:latin typeface="Candara" panose="020E0502030303020204" pitchFamily="34" charset="0"/>
              </a:rPr>
              <a:t> </a:t>
            </a:r>
            <a:r>
              <a:rPr lang="en-AU">
                <a:latin typeface="Candara" panose="020E0502030303020204" pitchFamily="34" charset="0"/>
              </a:rPr>
              <a:t>이 기간은 개별 환자의 골밀도 및 임상 상황에 따라 더 길어질 수 있습니다.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r>
              <a:rPr lang="en-AU" b="1">
                <a:solidFill>
                  <a:srgbClr val="6BBBAD"/>
                </a:solidFill>
                <a:latin typeface="Candara" panose="020E0502030303020204" pitchFamily="34" charset="0"/>
              </a:rPr>
              <a:t>AACE/ACE</a:t>
            </a:r>
            <a:r>
              <a:rPr lang="en-AU" b="1">
                <a:solidFill>
                  <a:srgbClr val="6BBBAD"/>
                </a:solidFill>
                <a:latin typeface="Candara" panose="020E0502030303020204" pitchFamily="34" charset="0"/>
                <a:ea typeface="Calibri" panose="020F0502020204030204" pitchFamily="34" charset="0"/>
              </a:rPr>
              <a:t> 비스포스포네이트 휴약기간에 대한 권고:</a:t>
            </a:r>
            <a:r>
              <a:rPr lang="en-AU" b="1" baseline="30000">
                <a:solidFill>
                  <a:srgbClr val="6BBBAD"/>
                </a:solidFill>
                <a:latin typeface="Candara" panose="020E0502030303020204" pitchFamily="34" charset="0"/>
                <a:ea typeface="Calibri" panose="020F0502020204030204" pitchFamily="34" charset="0"/>
              </a:rPr>
              <a:t>3</a:t>
            </a:r>
            <a:endParaRPr lang="en-US" b="1">
              <a:latin typeface="Candara" panose="020E0502030303020204" pitchFamily="34" charset="0"/>
              <a:ea typeface="Calibri" panose="020F0502020204030204" pitchFamily="34" charset="0"/>
            </a:endParaRPr>
          </a:p>
          <a:p>
            <a:pPr marL="171450" indent="-171450">
              <a:buFont typeface="Arial" panose="020B0604020202020204" pitchFamily="34" charset="0"/>
              <a:buChar char="•"/>
            </a:pPr>
            <a:r>
              <a:rPr lang="en-AU">
                <a:latin typeface="Candara" panose="020E0502030303020204" pitchFamily="34" charset="0"/>
              </a:rPr>
              <a:t>"매우 높은 골절 위험"이 있는 환자에게 비스포스포네이트 휴약 기간동안 비-비스포스포네이트 치료(테리파라타이드)를 권고할 수 있습니다. </a:t>
            </a:r>
          </a:p>
          <a:p>
            <a:pPr marL="171450" indent="-171450">
              <a:buFont typeface="Arial" panose="020B0604020202020204" pitchFamily="34" charset="0"/>
              <a:buChar char="•"/>
            </a:pPr>
            <a:r>
              <a:rPr lang="en-AU">
                <a:latin typeface="Candara" panose="020E0502030303020204" pitchFamily="34" charset="0"/>
              </a:rPr>
              <a:t>비스포스포네이트 휴약기간의 최적 기간은 확립되지 않았습니다. 비스포스포네이트 휴약기간 동안 환자 선택 및 모니터링이 중요합니다. 뼈에 대한 결합 친화도의 순위는 졸레드로네이트 &gt; 알렌드로네이트 &gt; 리세드로네이트입니다. 논리적으로 휴약기간은 졸레드로네이트 치료 후 가장 길고, 리세드로네이트 치료 후 가장 짧고, 알렌드로네이트 치료 후는 중간이 될 수 있습니다. </a:t>
            </a:r>
          </a:p>
          <a:p>
            <a:endParaRPr lang="en-AU"/>
          </a:p>
          <a:p>
            <a:r>
              <a:rPr lang="en-AU"/>
              <a:t>참조:</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a:latin typeface="Candara" panose="020E0502030303020204" pitchFamily="34" charset="0"/>
              </a:rPr>
              <a:t>Adler RA, et al. JBMR 2016;31;16-35,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err="1">
                <a:latin typeface="Candara" panose="020E0502030303020204" pitchFamily="34" charset="0"/>
              </a:rPr>
              <a:t>Eastell</a:t>
            </a:r>
            <a:r>
              <a:rPr lang="en-AU" sz="1200">
                <a:latin typeface="Candara" panose="020E0502030303020204" pitchFamily="34" charset="0"/>
              </a:rPr>
              <a:t> R, et al. </a:t>
            </a:r>
            <a:r>
              <a:rPr lang="en-AU" sz="1200" i="1">
                <a:latin typeface="Candara" panose="020E0502030303020204" pitchFamily="34" charset="0"/>
              </a:rPr>
              <a:t>JCEM</a:t>
            </a:r>
            <a:r>
              <a:rPr lang="en-AU" sz="1200">
                <a:latin typeface="Candara" panose="020E0502030303020204" pitchFamily="34" charset="0"/>
              </a:rPr>
              <a:t> 2019;104:1595-1622.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a:latin typeface="Candara" panose="020E0502030303020204" pitchFamily="34" charset="0"/>
              </a:rPr>
              <a:t>Camacho PM, et al. </a:t>
            </a:r>
            <a:r>
              <a:rPr lang="en-AU" sz="1200" i="1" err="1">
                <a:latin typeface="Candara" panose="020E0502030303020204" pitchFamily="34" charset="0"/>
              </a:rPr>
              <a:t>Endocr</a:t>
            </a:r>
            <a:r>
              <a:rPr lang="en-AU" sz="1200" i="1">
                <a:latin typeface="Candara" panose="020E0502030303020204" pitchFamily="34" charset="0"/>
              </a:rPr>
              <a:t> </a:t>
            </a:r>
            <a:r>
              <a:rPr lang="en-AU" sz="1200" i="1" err="1">
                <a:latin typeface="Candara" panose="020E0502030303020204" pitchFamily="34" charset="0"/>
              </a:rPr>
              <a:t>Pract</a:t>
            </a:r>
            <a:r>
              <a:rPr lang="en-AU" sz="1200">
                <a:latin typeface="Candara" panose="020E0502030303020204" pitchFamily="34" charset="0"/>
              </a:rPr>
              <a:t> 2020;26:564-70.</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147</a:t>
            </a:fld>
            <a:endParaRPr lang="en-US"/>
          </a:p>
        </p:txBody>
      </p:sp>
    </p:spTree>
    <p:extLst>
      <p:ext uri="{BB962C8B-B14F-4D97-AF65-F5344CB8AC3E}">
        <p14:creationId xmlns:p14="http://schemas.microsoft.com/office/powerpoint/2010/main" val="21112571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endParaRPr lang="en-US" sz="1200" kern="1200">
              <a:solidFill>
                <a:schemeClr val="tx1"/>
              </a:solidFill>
              <a:effectLst/>
              <a:latin typeface="+mn-lt"/>
              <a:ea typeface="+mn-ea"/>
              <a:cs typeface="+mn-cs"/>
            </a:endParaRPr>
          </a:p>
          <a:p>
            <a:pPr marL="285750" indent="-285750">
              <a:buFont typeface="Arial" panose="020B0604020202020204" pitchFamily="34" charset="0"/>
              <a:buChar char="•"/>
            </a:pPr>
            <a:r>
              <a:rPr lang="en-AU">
                <a:latin typeface="Candara" panose="020E0502030303020204" pitchFamily="34" charset="0"/>
              </a:rPr>
              <a:t>McClung et al.(2017)은 골다공증 치료를 받지 않은 환자를 대상으로 한 1년 관찰 연구에서 8년간의 지속적인 치료 후 데노수맙을 중단하는 것이 골 손실과 관련이 있음을 발견했습니다.</a:t>
            </a:r>
            <a:r>
              <a:rPr lang="en-AU" baseline="30000">
                <a:latin typeface="Candara" panose="020E0502030303020204" pitchFamily="34" charset="0"/>
              </a:rPr>
              <a:t>1</a:t>
            </a:r>
          </a:p>
          <a:p>
            <a:pPr marL="285750" indent="-285750">
              <a:buFont typeface="Arial" panose="020B0604020202020204" pitchFamily="34" charset="0"/>
              <a:buChar char="•"/>
            </a:pPr>
            <a:r>
              <a:rPr lang="en-AU">
                <a:latin typeface="Candara" panose="020E0502030303020204" pitchFamily="34" charset="0"/>
              </a:rPr>
              <a:t>2상 용량 범위 시험 및 연장된 시험 기간 동안 데노수맙 치료를 8년간 받은 그룹(N=52)에서, 데노수맙으로 8년간 치료한 후 요추 및 전체 고관절에서 평균 골밀도 증가량은 각각 16.8%와 6.2%이었습니다.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관찰 연구(9년차) 동안 BMD는 평균적으로 요추에서 6.7%, 전체 고관절에서 6.6% 감소했습니다.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치료를 중단하자 BMD에 대한 약물의 효과가 반전되었고, 골절 위험도 반전되었습니다. 이는 데노수맙의 기전과 일치합니다.</a:t>
            </a:r>
            <a:r>
              <a:rPr lang="en-AU" baseline="30000">
                <a:latin typeface="Candara" panose="020E0502030303020204" pitchFamily="34" charset="0"/>
              </a:rPr>
              <a:t>1</a:t>
            </a:r>
            <a:endParaRPr lang="en-AU"/>
          </a:p>
          <a:p>
            <a:endParaRPr lang="en-AU"/>
          </a:p>
          <a:p>
            <a:r>
              <a:rPr lang="en-AU"/>
              <a:t>참조:</a:t>
            </a:r>
            <a:endParaRPr lang="en-AU" b="0"/>
          </a:p>
          <a:p>
            <a:r>
              <a:rPr lang="en-AU" sz="1200" b="0"/>
              <a:t>1. McClung MR. </a:t>
            </a:r>
            <a:r>
              <a:rPr lang="en-AU" sz="1200" b="0" i="1" err="1"/>
              <a:t>Osteoporos</a:t>
            </a:r>
            <a:r>
              <a:rPr lang="en-AU" sz="1200" b="0" i="1"/>
              <a:t> </a:t>
            </a:r>
            <a:r>
              <a:rPr lang="en-AU" sz="1200" b="0" i="1" err="1"/>
              <a:t>Int</a:t>
            </a:r>
            <a:r>
              <a:rPr lang="en-AU" sz="1200" b="0" i="1"/>
              <a:t> </a:t>
            </a:r>
            <a:r>
              <a:rPr lang="en-AU" sz="1200" b="0"/>
              <a:t>2016;27:1677-82.</a:t>
            </a:r>
            <a:endParaRPr lang="en-AU" b="0"/>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148</a:t>
            </a:fld>
            <a:endParaRPr lang="en-US"/>
          </a:p>
        </p:txBody>
      </p:sp>
    </p:spTree>
    <p:extLst>
      <p:ext uri="{BB962C8B-B14F-4D97-AF65-F5344CB8AC3E}">
        <p14:creationId xmlns:p14="http://schemas.microsoft.com/office/powerpoint/2010/main" val="380809746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149</a:t>
            </a:fld>
            <a:endParaRPr lang="en-US"/>
          </a:p>
        </p:txBody>
      </p:sp>
    </p:spTree>
    <p:extLst>
      <p:ext uri="{BB962C8B-B14F-4D97-AF65-F5344CB8AC3E}">
        <p14:creationId xmlns:p14="http://schemas.microsoft.com/office/powerpoint/2010/main" val="276772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171450" indent="-171450">
              <a:buFont typeface="Arial" panose="020B0604020202020204" pitchFamily="34" charset="0"/>
              <a:buChar char="•"/>
            </a:pPr>
            <a:r>
              <a:rPr lang="en-AU"/>
              <a:t>아시아 태평양의 대부분의 골다공증 가이드라인에서 고관절 또는 척추 골절은 치료가 필요하다는 것을 시사하며, 이는 치료를 시작하기 위해 BMD 검사가 필요하지 않음을 의미합니다.</a:t>
            </a:r>
            <a:r>
              <a:rPr lang="en-AU" baseline="30000"/>
              <a:t>1</a:t>
            </a:r>
          </a:p>
          <a:p>
            <a:pPr marL="171450" indent="-171450">
              <a:buFont typeface="Arial" panose="020B0604020202020204" pitchFamily="34" charset="0"/>
              <a:buChar char="•"/>
            </a:pPr>
            <a:r>
              <a:rPr lang="en-AU" baseline="0"/>
              <a:t>호주 가이드라인은 경미한 외상성 골절을 겪는 50세 이상의 사람들에게 골밀도와 관계없이 골다공증 추정 진단을 내릴 것을 권고합니다.</a:t>
            </a:r>
            <a:r>
              <a:rPr lang="en-AU" baseline="30000"/>
              <a:t>2</a:t>
            </a:r>
          </a:p>
          <a:p>
            <a:pPr marL="171450" indent="-171450">
              <a:buFont typeface="Arial" panose="020B0604020202020204" pitchFamily="34" charset="0"/>
              <a:buChar char="•"/>
            </a:pPr>
            <a:r>
              <a:rPr lang="en-AU" baseline="0"/>
              <a:t>최근에</a:t>
            </a:r>
            <a:r>
              <a:rPr lang="en-AU" sz="1200" kern="1200">
                <a:solidFill>
                  <a:schemeClr val="tx1"/>
                </a:solidFill>
                <a:effectLst/>
                <a:latin typeface="+mn-lt"/>
                <a:ea typeface="+mn-ea"/>
                <a:cs typeface="+mn-cs"/>
              </a:rPr>
              <a:t> 미국 골대사 학회는(American Society for Bone and Mineral Research)는 이차 골절 예방에 대한 다수의 이해 관계자로 구성된 합의체에서 합의된 임상 권장 사항을 발표했습니다. 골밀도 검사를 위해 치료를 늦추지 말고, 고관절 또는 척추 골절이 있는 65세 이상의 사람들에게 골다공증 치료를 제안했습니다.</a:t>
            </a:r>
            <a:r>
              <a:rPr lang="en-AU" sz="1200" kern="1200" baseline="30000">
                <a:solidFill>
                  <a:schemeClr val="tx1"/>
                </a:solidFill>
                <a:effectLst/>
                <a:latin typeface="+mn-lt"/>
                <a:ea typeface="+mn-ea"/>
                <a:cs typeface="+mn-cs"/>
              </a:rPr>
              <a:t>3</a:t>
            </a:r>
          </a:p>
          <a:p>
            <a:endParaRPr lang="en-AU" baseline="0"/>
          </a:p>
          <a:p>
            <a:r>
              <a:rPr lang="en-AU" sz="1100" b="0"/>
              <a:t>참조:</a:t>
            </a:r>
          </a:p>
          <a:p>
            <a:pPr marL="228600" indent="-228600">
              <a:buAutoNum type="arabicPeriod"/>
            </a:pPr>
            <a:r>
              <a:rPr lang="en-AU" sz="1100" b="0"/>
              <a:t>APCO. 5IQ Comparative analysis of osteoporosis clinical guidelines. 2020년 4월.</a:t>
            </a:r>
          </a:p>
          <a:p>
            <a:pPr marL="228600" indent="-228600">
              <a:buAutoNum type="arabicPeriod"/>
            </a:pPr>
            <a:r>
              <a:rPr lang="en-GB" sz="1100" b="0"/>
              <a:t>Royal Australian College of General Practitioners. </a:t>
            </a:r>
            <a:r>
              <a:rPr lang="en-AU" sz="1100" b="0" i="1"/>
              <a:t>Osteoporosis prevention, diagnosis and management in postmenopausal women and men over 50 years of age. </a:t>
            </a:r>
            <a:r>
              <a:rPr lang="en-AU" sz="1100" b="0"/>
              <a:t>East Melbourne, Vic: RACGP;2017.</a:t>
            </a:r>
          </a:p>
          <a:p>
            <a:r>
              <a:rPr lang="en-AU" sz="1100" b="0"/>
              <a:t>2. Conley RB, et al.  </a:t>
            </a:r>
            <a:r>
              <a:rPr lang="en-AU" sz="1100" b="0" i="1"/>
              <a:t>J Bone Miner Res</a:t>
            </a:r>
            <a:r>
              <a:rPr lang="en-AU" sz="1100" b="0"/>
              <a:t>, 2020;35:36-52.</a:t>
            </a:r>
            <a:endParaRPr lang="en-AU" sz="1100" b="0" baseline="0"/>
          </a:p>
        </p:txBody>
      </p:sp>
      <p:sp>
        <p:nvSpPr>
          <p:cNvPr id="4" name="Slide Number Placeholder 3"/>
          <p:cNvSpPr>
            <a:spLocks noGrp="1"/>
          </p:cNvSpPr>
          <p:nvPr>
            <p:ph type="sldNum" sz="quarter" idx="5"/>
          </p:nvPr>
        </p:nvSpPr>
        <p:spPr/>
        <p:txBody>
          <a:bodyPr/>
          <a:lstStyle/>
          <a:p>
            <a:fld id="{09736AF9-B07C-9B45-B57A-0DD6DC150A99}" type="slidenum">
              <a:rPr lang="en-US" smtClean="0"/>
              <a:t>15</a:t>
            </a:fld>
            <a:endParaRPr lang="en-US"/>
          </a:p>
        </p:txBody>
      </p:sp>
    </p:spTree>
    <p:extLst>
      <p:ext uri="{BB962C8B-B14F-4D97-AF65-F5344CB8AC3E}">
        <p14:creationId xmlns:p14="http://schemas.microsoft.com/office/powerpoint/2010/main" val="203201652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150</a:t>
            </a:fld>
            <a:endParaRPr lang="en-US"/>
          </a:p>
        </p:txBody>
      </p:sp>
    </p:spTree>
    <p:extLst>
      <p:ext uri="{BB962C8B-B14F-4D97-AF65-F5344CB8AC3E}">
        <p14:creationId xmlns:p14="http://schemas.microsoft.com/office/powerpoint/2010/main" val="17933593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7846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152</a:t>
            </a:fld>
            <a:endParaRPr lang="en-US"/>
          </a:p>
        </p:txBody>
      </p:sp>
    </p:spTree>
    <p:extLst>
      <p:ext uri="{BB962C8B-B14F-4D97-AF65-F5344CB8AC3E}">
        <p14:creationId xmlns:p14="http://schemas.microsoft.com/office/powerpoint/2010/main" val="21930466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153</a:t>
            </a:fld>
            <a:endParaRPr lang="en-US"/>
          </a:p>
        </p:txBody>
      </p:sp>
    </p:spTree>
    <p:extLst>
      <p:ext uri="{BB962C8B-B14F-4D97-AF65-F5344CB8AC3E}">
        <p14:creationId xmlns:p14="http://schemas.microsoft.com/office/powerpoint/2010/main" val="363389547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 발표자 노트:</a:t>
            </a:r>
          </a:p>
          <a:p>
            <a:pPr marL="171450" indent="-171450">
              <a:buFont typeface="Arial" panose="020B0604020202020204" pitchFamily="34" charset="0"/>
              <a:buChar char="•"/>
            </a:pPr>
            <a:r>
              <a:rPr lang="en-AU" err="1">
                <a:latin typeface="Candara" panose="020E0502030303020204" pitchFamily="34" charset="0"/>
              </a:rPr>
              <a:t>Fardellone</a:t>
            </a:r>
            <a:r>
              <a:rPr lang="en-AU">
                <a:latin typeface="Candara" panose="020E0502030303020204" pitchFamily="34" charset="0"/>
              </a:rPr>
              <a:t> et al.(2019)은 골다공증 진단을 받은 폐경 후 여성의 순응도, 지속성, 순응도와 지속성이 골절 위험에 미치는 영향을 평가하기 위해 체계적인 문헌 검토를 수행했습니다. 23개국에서 비스포스포네이트의 실제 사용에 대한 관찰 연구가 식별되었으며, 약물 소지 비율(medication possession ratio, MPR), 지속성 및/또는 순응도와 지속성이 골절 위험에 미치는 영향을 측정하여 비스포스포네이트 순응도를 평가한 10개의 연구를 평가했습니다.</a:t>
            </a:r>
            <a:r>
              <a:rPr lang="en-AU" baseline="30000">
                <a:latin typeface="Candara" panose="020E0502030303020204" pitchFamily="34" charset="0"/>
              </a:rPr>
              <a:t>1</a:t>
            </a:r>
            <a:r>
              <a:rPr lang="en-AU">
                <a:latin typeface="Candara" panose="020E0502030303020204" pitchFamily="34" charset="0"/>
              </a:rPr>
              <a:t> </a:t>
            </a:r>
          </a:p>
          <a:p>
            <a:pPr marL="171450" indent="-171450">
              <a:buFont typeface="Arial" panose="020B0604020202020204" pitchFamily="34" charset="0"/>
              <a:buChar char="•"/>
            </a:pPr>
            <a:r>
              <a:rPr lang="en-AU">
                <a:latin typeface="Candara" panose="020E0502030303020204" pitchFamily="34" charset="0"/>
              </a:rPr>
              <a:t>1년 평균 MPR은 이 순응도 평가를 보고한 3건의 연구에서 54%-71%였으며, 8건의 연구에서 1년 후 환자의 40%-85%가 순응(MPR ≥80%로 정의)하고 있었습니다.</a:t>
            </a:r>
            <a:r>
              <a:rPr lang="en-AU" baseline="30000">
                <a:latin typeface="Candara" panose="020E0502030303020204" pitchFamily="34" charset="0"/>
              </a:rPr>
              <a:t>1</a:t>
            </a:r>
            <a:r>
              <a:rPr lang="en-AU">
                <a:latin typeface="Candara" panose="020E0502030303020204" pitchFamily="34" charset="0"/>
              </a:rPr>
              <a:t> </a:t>
            </a:r>
          </a:p>
          <a:p>
            <a:pPr marL="171450" indent="-171450">
              <a:buFont typeface="Arial" panose="020B0604020202020204" pitchFamily="34" charset="0"/>
              <a:buChar char="•"/>
            </a:pPr>
            <a:r>
              <a:rPr lang="en-AU">
                <a:latin typeface="Candara" panose="020E0502030303020204" pitchFamily="34" charset="0"/>
              </a:rPr>
              <a:t>1년차에 지속률은 28%에서 74% 사이였습니다.</a:t>
            </a:r>
            <a:r>
              <a:rPr lang="en-AU" baseline="30000">
                <a:latin typeface="Candara" panose="020E0502030303020204" pitchFamily="34" charset="0"/>
              </a:rPr>
              <a:t>1</a:t>
            </a:r>
            <a:r>
              <a:rPr lang="en-AU">
                <a:latin typeface="Candara" panose="020E0502030303020204" pitchFamily="34" charset="0"/>
              </a:rPr>
              <a:t> </a:t>
            </a:r>
          </a:p>
          <a:p>
            <a:pPr marL="171450" indent="-171450">
              <a:buFont typeface="Arial" panose="020B0604020202020204" pitchFamily="34" charset="0"/>
              <a:buChar char="•"/>
            </a:pPr>
            <a:r>
              <a:rPr lang="en-AU">
                <a:latin typeface="Candara" panose="020E0502030303020204" pitchFamily="34" charset="0"/>
              </a:rPr>
              <a:t>골절율은 MPR이 80% 미만인 여성에 비해 MPR이 80% 이상인 순응 여성에서 유의하게 낮았음</a:t>
            </a:r>
            <a:r>
              <a:rPr lang="en-AU" baseline="30000">
                <a:latin typeface="Candara" panose="020E0502030303020204" pitchFamily="34" charset="0"/>
              </a:rPr>
              <a:t>1</a:t>
            </a:r>
            <a:endParaRPr lang="en-AU">
              <a:latin typeface="Candara" panose="020E0502030303020204" pitchFamily="34" charset="0"/>
            </a:endParaRPr>
          </a:p>
          <a:p>
            <a:pPr marL="171450" indent="-171450">
              <a:buFont typeface="Arial" panose="020B0604020202020204" pitchFamily="34" charset="0"/>
              <a:buChar char="•"/>
            </a:pPr>
            <a:r>
              <a:rPr lang="en-AU">
                <a:latin typeface="Candara" panose="020E0502030303020204" pitchFamily="34" charset="0"/>
              </a:rPr>
              <a:t>이 검토는 폐경 후 여성에서 비스포스포네이트 요법에 대한 낮은 순응도 및 지속성이 일반적이며 골절 위험을 증가시킨다는 것을 발견했습니다.</a:t>
            </a:r>
            <a:r>
              <a:rPr lang="en-AU" baseline="30000">
                <a:latin typeface="Candara" panose="020E0502030303020204" pitchFamily="34" charset="0"/>
              </a:rPr>
              <a:t>1</a:t>
            </a:r>
            <a:r>
              <a:rPr lang="en-AU">
                <a:latin typeface="Candara" panose="020E0502030303020204" pitchFamily="34" charset="0"/>
              </a:rPr>
              <a:t> </a:t>
            </a:r>
          </a:p>
          <a:p>
            <a:pPr marL="171450" indent="-171450">
              <a:buFont typeface="Arial" panose="020B0604020202020204" pitchFamily="34" charset="0"/>
              <a:buChar char="•"/>
            </a:pPr>
            <a:r>
              <a:rPr lang="en-AU">
                <a:latin typeface="Candara" panose="020E0502030303020204" pitchFamily="34" charset="0"/>
              </a:rPr>
              <a:t>Siris et al.(2006)의 연구는</a:t>
            </a:r>
            <a:r>
              <a:rPr lang="en-AU"/>
              <a:t> 재조제 순응도 약 0.50까지는 골절 확률이 크게 변하지 않는다는 것을 발견했습니다.</a:t>
            </a:r>
            <a:r>
              <a:rPr lang="en-AU" baseline="30000"/>
              <a:t>2</a:t>
            </a:r>
            <a:endParaRPr lang="en-US" sz="1200" kern="1200">
              <a:solidFill>
                <a:schemeClr val="tx1"/>
              </a:solidFill>
              <a:effectLst/>
              <a:latin typeface="+mn-lt"/>
              <a:ea typeface="+mn-ea"/>
              <a:cs typeface="+mn-cs"/>
            </a:endParaRPr>
          </a:p>
          <a:p>
            <a:endParaRPr lang="en-AU"/>
          </a:p>
          <a:p>
            <a:r>
              <a:rPr lang="en-AU"/>
              <a:t>참조:</a:t>
            </a:r>
          </a:p>
          <a:p>
            <a:r>
              <a:rPr lang="en-AU" sz="1200"/>
              <a:t>1. </a:t>
            </a:r>
            <a:r>
              <a:rPr lang="en-AU" sz="1200" err="1"/>
              <a:t>Fardellone</a:t>
            </a:r>
            <a:r>
              <a:rPr lang="en-AU" sz="1200"/>
              <a:t> P, et al. </a:t>
            </a:r>
            <a:r>
              <a:rPr lang="en-AU" sz="1200" i="1"/>
              <a:t>Clin </a:t>
            </a:r>
            <a:r>
              <a:rPr lang="en-AU" sz="1200" i="1" err="1"/>
              <a:t>Ther</a:t>
            </a:r>
            <a:r>
              <a:rPr lang="en-AU" sz="1200"/>
              <a:t> 2019;41:1576-88. </a:t>
            </a:r>
          </a:p>
          <a:p>
            <a:r>
              <a:rPr lang="en-AU" sz="1200"/>
              <a:t>2. </a:t>
            </a:r>
            <a:r>
              <a:rPr lang="en-AU" sz="1200" err="1"/>
              <a:t>Siris</a:t>
            </a:r>
            <a:r>
              <a:rPr lang="en-AU" sz="1200"/>
              <a:t> ES, et al. </a:t>
            </a:r>
            <a:r>
              <a:rPr lang="en-AU" sz="1200" i="1"/>
              <a:t>Mayo Clin Proc </a:t>
            </a:r>
            <a:r>
              <a:rPr lang="en-AU" sz="1200"/>
              <a:t>2006;81:1013-22.</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154</a:t>
            </a:fld>
            <a:endParaRPr lang="en-US"/>
          </a:p>
        </p:txBody>
      </p:sp>
    </p:spTree>
    <p:extLst>
      <p:ext uri="{BB962C8B-B14F-4D97-AF65-F5344CB8AC3E}">
        <p14:creationId xmlns:p14="http://schemas.microsoft.com/office/powerpoint/2010/main" val="12115496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155</a:t>
            </a:fld>
            <a:endParaRPr lang="en-US"/>
          </a:p>
        </p:txBody>
      </p:sp>
    </p:spTree>
    <p:extLst>
      <p:ext uri="{BB962C8B-B14F-4D97-AF65-F5344CB8AC3E}">
        <p14:creationId xmlns:p14="http://schemas.microsoft.com/office/powerpoint/2010/main" val="14078816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a:latin typeface="Candara" panose="020E0502030303020204" pitchFamily="34" charset="0"/>
              </a:rPr>
              <a:t>Koller et al.(2020)은 비경구 골다공증 치료법(테리파라타이드 </a:t>
            </a:r>
            <a:r>
              <a:rPr lang="en-AU" err="1">
                <a:latin typeface="Candara" panose="020E0502030303020204" pitchFamily="34" charset="0"/>
              </a:rPr>
              <a:t>SC</a:t>
            </a:r>
            <a:r>
              <a:rPr lang="en-AU">
                <a:latin typeface="Candara" panose="020E0502030303020204" pitchFamily="34" charset="0"/>
              </a:rPr>
              <a:t>, 이반드로네이트 IV, 졸레드론산 IV, 데노수맙 </a:t>
            </a:r>
            <a:r>
              <a:rPr lang="en-AU" err="1">
                <a:latin typeface="Candara" panose="020E0502030303020204" pitchFamily="34" charset="0"/>
              </a:rPr>
              <a:t>SC</a:t>
            </a:r>
            <a:r>
              <a:rPr lang="en-AU">
                <a:latin typeface="Candara" panose="020E0502030303020204" pitchFamily="34" charset="0"/>
              </a:rPr>
              <a:t>)에 대한 실제 성인 골다공증 환자의 순응도 및/또는 지속성을 조사한 연구에 대한 체계적인 검토를 수행했습니다.</a:t>
            </a:r>
            <a:r>
              <a:rPr lang="en-AU" baseline="30000">
                <a:latin typeface="Candara" panose="020E0502030303020204" pitchFamily="34" charset="0"/>
              </a:rPr>
              <a:t>1</a:t>
            </a:r>
            <a:endParaRPr lang="en-AU">
              <a:latin typeface="Candara" panose="020E0502030303020204" pitchFamily="34" charset="0"/>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이 연구에서 사용된 정의:</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지속성 = 첫 번째 치료 후 </a:t>
            </a:r>
            <a:r>
              <a:rPr lang="en-AU" sz="1200" kern="1200" err="1">
                <a:solidFill>
                  <a:schemeClr val="tx1"/>
                </a:solidFill>
                <a:effectLst/>
                <a:latin typeface="+mn-lt"/>
                <a:ea typeface="+mn-ea"/>
                <a:cs typeface="+mn-cs"/>
              </a:rPr>
              <a:t>환자가</a:t>
            </a:r>
            <a:r>
              <a:rPr lang="en-AU" sz="1200" kern="1200">
                <a:solidFill>
                  <a:schemeClr val="tx1"/>
                </a:solidFill>
                <a:effectLst/>
                <a:latin typeface="+mn-lt"/>
                <a:ea typeface="+mn-ea"/>
                <a:cs typeface="+mn-cs"/>
              </a:rPr>
              <a:t> 치료를 지속적으로 받는 기간(미리 정의된 시점에 백분율로 표시). 특정 일수(즉, "허용 간격", 일반적으로 30~120일)가 지난 후에도 약을 다시 재조제 받지 않은 환자는 비지속적으로 표시됩니다. </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순응도 = 복용량과 빈도 측면에서 환자가 복용 가능한 약물을 복용하는 정확도. 시간이 지남에 따라 측정된 순응도는 백분율로 표시됩니다. 이 정의는 후향적 평가에서 조제 기간과 관련하여 조제된 도즈의 수로 "약물 소지 비율 (MPR)"이라고도 불립니다. 논문마다 다르지만 일반적으로 MPR이 정해진 기간동안 0.8 이상인 경우 "순응적"이라고 판단됩니다. </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준수 = 지속성과 순응을 모두 포함하는 일반적 용어.</a:t>
            </a:r>
          </a:p>
          <a:p>
            <a:pPr marL="285750" indent="-285750">
              <a:buFont typeface="Arial" panose="020B0604020202020204" pitchFamily="34" charset="0"/>
              <a:buChar char="•"/>
            </a:pPr>
            <a:r>
              <a:rPr lang="en-AU">
                <a:latin typeface="Candara" panose="020E0502030303020204" pitchFamily="34" charset="0"/>
              </a:rPr>
              <a:t>테리파라타이드는 29개의 연구에서 조사되었으며, 1년에 10-87%(중앙값 55%), 2년에 10-69%(중앙값 29.5%)의 지속률을 보였으며, 순응도는 1년차에 21-89%(중앙값 53%), 2년차에 37-68%(중앙값 40%)이었습니다. 졸레드론산에 대한 10건의 연구에서 두 번째 도즈의 경우 34-73%(중앙값 42%), 세 번째 도즈의 경우 20-54%(중앙값 35.8%)의 지속률이 보고되었습니다. 이반드로네이트 준수율에 대한 10건의 연구가 존재했으며, 2년 지속률은 1년차에 31-58%(중앙값 47.5%), 2년차에는 13-35%(중앙값 25%) 였으며, 순응률은 1년차에 21-72%(중앙값 47.3 %) 및 2년차에 15-58%(중앙값 36.5%)였습니다. 데노수맙은 19개 연구에서 보고되었으며 두 번째(1년) 및 네 번째(2년) 도즈 지속률은 각각 61-100%(중앙값 81%) 및 36-99%(중앙값 45.5%)였습니다.</a:t>
            </a:r>
            <a:r>
              <a:rPr lang="en-AU" baseline="30000">
                <a:latin typeface="Candara" panose="020E0502030303020204" pitchFamily="34" charset="0"/>
              </a:rPr>
              <a:t>1</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비경구 골다공증 치료의 지속성과 순응도에 대한 보고에는 상당한 이질성이 있습니다. 발표된 데이터의 대부분은 단기 연구에서 나온 것이며 골다공증에 대한 비경구 요법의 장기 순응도와 지속성에 대한 평가가 필요합니다.</a:t>
            </a:r>
            <a:r>
              <a:rPr lang="en-AU" baseline="30000">
                <a:latin typeface="Candara" panose="020E0502030303020204" pitchFamily="34" charset="0"/>
              </a:rPr>
              <a:t>1</a:t>
            </a:r>
            <a:endParaRPr lang="en-US" sz="1200" kern="1200">
              <a:solidFill>
                <a:schemeClr val="tx1"/>
              </a:solidFill>
              <a:effectLst/>
              <a:latin typeface="+mn-lt"/>
              <a:ea typeface="+mn-ea"/>
              <a:cs typeface="+mn-cs"/>
            </a:endParaRPr>
          </a:p>
          <a:p>
            <a:endParaRPr lang="en-AU"/>
          </a:p>
          <a:p>
            <a:r>
              <a:rPr lang="en-AU"/>
              <a:t>참조:</a:t>
            </a:r>
            <a:endParaRPr lang="en-AU" b="0"/>
          </a:p>
          <a:p>
            <a:r>
              <a:rPr lang="en-AU" sz="1200" b="0"/>
              <a:t>1. Koller G, et al. </a:t>
            </a:r>
            <a:r>
              <a:rPr lang="en-AU" sz="1200" b="0" i="1" err="1"/>
              <a:t>Osteoporos</a:t>
            </a:r>
            <a:r>
              <a:rPr lang="en-AU" sz="1200" b="0" i="1"/>
              <a:t> </a:t>
            </a:r>
            <a:r>
              <a:rPr lang="en-AU" sz="1200" b="0" i="1" err="1"/>
              <a:t>Int</a:t>
            </a:r>
            <a:r>
              <a:rPr lang="en-AU" sz="1200" b="0" i="1"/>
              <a:t> </a:t>
            </a:r>
            <a:r>
              <a:rPr lang="en-AU" sz="1200" b="0"/>
              <a:t>2020;31:2093–102.</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156</a:t>
            </a:fld>
            <a:endParaRPr lang="en-US"/>
          </a:p>
        </p:txBody>
      </p:sp>
    </p:spTree>
    <p:extLst>
      <p:ext uri="{BB962C8B-B14F-4D97-AF65-F5344CB8AC3E}">
        <p14:creationId xmlns:p14="http://schemas.microsoft.com/office/powerpoint/2010/main" val="303685120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err="1"/>
              <a:t>Ziller</a:t>
            </a:r>
            <a:r>
              <a:rPr lang="en-AU"/>
              <a:t> et al.(2011)은 외래 진료소를 방문하는 342명의 환자에서 랄록시펜의 순응도와 지속성을 평가했습니다. 환자 자가 보고는 처방 재조제 횟수를 통해 평가된 약물 소유 비율(MPR)과 통합되었습니다.</a:t>
            </a:r>
            <a:r>
              <a:rPr lang="en-AU" baseline="30000"/>
              <a:t>1</a:t>
            </a:r>
            <a:endParaRPr lang="en-AU"/>
          </a:p>
          <a:p>
            <a:pPr marL="285750" indent="-285750">
              <a:buFont typeface="Arial" panose="020B0604020202020204" pitchFamily="34" charset="0"/>
              <a:buChar char="•"/>
            </a:pPr>
            <a:r>
              <a:rPr lang="en-AU"/>
              <a:t>환자의 자기 보고에 따르면 6개월에 84%, 12개월에 81%, 24개월에 78%, 36개월에 77%의 환자가 치료를 지속했습니다. MPR과 자가 보고 데이터를 결합하면 환자의 56%, 48% 및 35%가 각각 12개월, 24개월 및 36개월이 될 때 치료를 유지했습니다.</a:t>
            </a:r>
            <a:r>
              <a:rPr lang="en-AU" baseline="30000"/>
              <a:t>1</a:t>
            </a:r>
            <a:r>
              <a:rPr lang="en-AU"/>
              <a:t> </a:t>
            </a:r>
          </a:p>
          <a:p>
            <a:pPr marL="285750" indent="-285750">
              <a:buFont typeface="Arial" panose="020B0604020202020204" pitchFamily="34" charset="0"/>
              <a:buChar char="•"/>
            </a:pPr>
            <a:r>
              <a:rPr lang="en-AU"/>
              <a:t>평균 치료 기간은 19개월이었고 평균 MPR은 52.8%이었으며, 모든 환자의 31.7%가 순응자로 분류되었습니다.</a:t>
            </a:r>
            <a:r>
              <a:rPr lang="en-AU" baseline="30000"/>
              <a:t>1</a:t>
            </a:r>
            <a:r>
              <a:rPr lang="en-AU"/>
              <a:t> </a:t>
            </a:r>
          </a:p>
          <a:p>
            <a:pPr marL="285750" indent="-285750">
              <a:buFont typeface="Arial" panose="020B0604020202020204" pitchFamily="34" charset="0"/>
              <a:buChar char="•"/>
            </a:pPr>
            <a:r>
              <a:rPr lang="en-AU"/>
              <a:t>이 연구에서 일반 임상 실습에서 랄록시펜으로 치료받은 환자의 약 절반이 최초 2년 동안 치료를 유지하는 것으로 나타났습니다.</a:t>
            </a:r>
            <a:r>
              <a:rPr lang="en-AU" baseline="30000"/>
              <a:t>1</a:t>
            </a:r>
            <a:r>
              <a:rPr lang="en-AU"/>
              <a:t> </a:t>
            </a:r>
          </a:p>
          <a:p>
            <a:endParaRPr lang="en-AU"/>
          </a:p>
          <a:p>
            <a:r>
              <a:rPr lang="en-AU"/>
              <a:t>참조:</a:t>
            </a:r>
          </a:p>
          <a:p>
            <a:r>
              <a:rPr lang="en-AU" sz="1200">
                <a:solidFill>
                  <a:schemeClr val="tx1">
                    <a:lumMod val="50000"/>
                    <a:lumOff val="50000"/>
                  </a:schemeClr>
                </a:solidFill>
              </a:rPr>
              <a:t>1. </a:t>
            </a:r>
            <a:r>
              <a:rPr lang="en-AU" sz="1200" err="1">
                <a:solidFill>
                  <a:schemeClr val="tx1">
                    <a:lumMod val="50000"/>
                    <a:lumOff val="50000"/>
                  </a:schemeClr>
                </a:solidFill>
              </a:rPr>
              <a:t>Ziller</a:t>
            </a:r>
            <a:r>
              <a:rPr lang="en-AU" sz="1200">
                <a:solidFill>
                  <a:schemeClr val="tx1">
                    <a:lumMod val="50000"/>
                    <a:lumOff val="50000"/>
                  </a:schemeClr>
                </a:solidFill>
              </a:rPr>
              <a:t> V, et al. </a:t>
            </a:r>
            <a:r>
              <a:rPr lang="en-AU" sz="1200" i="1">
                <a:solidFill>
                  <a:schemeClr val="tx1">
                    <a:lumMod val="50000"/>
                    <a:lumOff val="50000"/>
                  </a:schemeClr>
                </a:solidFill>
              </a:rPr>
              <a:t>Climacteric</a:t>
            </a:r>
            <a:r>
              <a:rPr lang="en-AU" sz="1200">
                <a:solidFill>
                  <a:schemeClr val="tx1">
                    <a:lumMod val="50000"/>
                    <a:lumOff val="50000"/>
                  </a:schemeClr>
                </a:solidFill>
              </a:rPr>
              <a:t> 2011;14:228-35. </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157</a:t>
            </a:fld>
            <a:endParaRPr lang="en-US"/>
          </a:p>
        </p:txBody>
      </p:sp>
    </p:spTree>
    <p:extLst>
      <p:ext uri="{BB962C8B-B14F-4D97-AF65-F5344CB8AC3E}">
        <p14:creationId xmlns:p14="http://schemas.microsoft.com/office/powerpoint/2010/main" val="429159463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fontAlgn="base">
              <a:buFont typeface="Arial" panose="020B0604020202020204" pitchFamily="34" charset="0"/>
              <a:buChar char="•"/>
            </a:pPr>
            <a:r>
              <a:rPr lang="en-AU"/>
              <a:t>Clowes et al.(2004)은 간호 직원에 의한 모니터링이 골흡수 억제 요법의 순응도와 지속성을 향상시킬 수 있는지 여부와 이 요법에 대한 반응에 관한 정보를 제공하는 것이 더 이점이 있는지 여부를 조사했습니다. 또한, 모니터링이 치료 효능에 미치는 영향을 평가했습니다.</a:t>
            </a:r>
            <a:r>
              <a:rPr lang="en-AU" baseline="30000"/>
              <a:t>1</a:t>
            </a:r>
            <a:endParaRPr lang="en-AU"/>
          </a:p>
          <a:p>
            <a:pPr marL="285750" indent="-285750" fontAlgn="base">
              <a:buFont typeface="Arial" panose="020B0604020202020204" pitchFamily="34" charset="0"/>
              <a:buChar char="•"/>
            </a:pPr>
            <a:r>
              <a:rPr lang="en-AU"/>
              <a:t>75명의 폐경 후 골감소증 여성이 1) 모니터링 없음, 2) 간호사 모니터링 또는 3) 표지자 모니터링 그룹으로 무작위 배정되었습니다. 모든 피험자들은 랄록시펜을 처방받았습니다. 12, 24, 36주에 간호사가 미리 정의된 프로토콜을 사용하여 모니터링된(간호사 모니터링 또는 표지자 모니터링) 그룹에 있는 환자를 검토했습니다. 표지자 모니터링 그룹은 또한 매 방문 시 골 재흡수 표지자인 요중 I형 콜라겐(</a:t>
            </a:r>
            <a:r>
              <a:rPr lang="en-AU" err="1"/>
              <a:t>uNTX</a:t>
            </a:r>
            <a:r>
              <a:rPr lang="en-AU"/>
              <a:t>)의 N-텔로펩타이드 비율 변화를 사용하는 치료반응 그래프를 제공받았습니다.</a:t>
            </a:r>
            <a:r>
              <a:rPr lang="en-AU" baseline="30000"/>
              <a:t>1</a:t>
            </a:r>
            <a:r>
              <a:rPr lang="en-AU"/>
              <a:t> </a:t>
            </a:r>
          </a:p>
          <a:p>
            <a:pPr marL="285750" indent="-285750" fontAlgn="base">
              <a:buFont typeface="Arial" panose="020B0604020202020204" pitchFamily="34" charset="0"/>
              <a:buChar char="•"/>
            </a:pPr>
            <a:r>
              <a:rPr lang="en-AU"/>
              <a:t>생존 분석에서 모니터링 그룹이 모니터링하지 않은 그룹에 비해 치료에 대한 누적 순응도가 57% 증가한 것으로 나타났습니다(</a:t>
            </a:r>
            <a:r>
              <a:rPr lang="en-AU" i="1"/>
              <a:t>P</a:t>
            </a:r>
            <a:r>
              <a:rPr lang="en-AU"/>
              <a:t> = 0.04). 모니터링 그룹이 모니터링을 하지 않은 그룹에 비해 치료 지속성이 25% 더 길었습니다(</a:t>
            </a:r>
            <a:r>
              <a:rPr lang="en-AU" i="1"/>
              <a:t>P</a:t>
            </a:r>
            <a:r>
              <a:rPr lang="en-AU"/>
              <a:t> = 0.07).</a:t>
            </a:r>
            <a:r>
              <a:rPr lang="en-AU" baseline="30000"/>
              <a:t>1</a:t>
            </a:r>
            <a:r>
              <a:rPr lang="en-AU"/>
              <a:t> </a:t>
            </a:r>
          </a:p>
          <a:p>
            <a:pPr marL="285750" indent="-285750" fontAlgn="base">
              <a:buFont typeface="Arial" panose="020B0604020202020204" pitchFamily="34" charset="0"/>
              <a:buChar char="•"/>
            </a:pPr>
            <a:r>
              <a:rPr lang="en-AU"/>
              <a:t>1년차의 순응도는 고관절(BMD)의 백분율 변화(r = 0.28;</a:t>
            </a:r>
            <a:r>
              <a:rPr lang="en-AU" i="1"/>
              <a:t>P</a:t>
            </a:r>
            <a:r>
              <a:rPr lang="en-AU"/>
              <a:t>= 0.01), </a:t>
            </a:r>
            <a:r>
              <a:rPr lang="en-AU" err="1"/>
              <a:t>uNTX</a:t>
            </a:r>
            <a:r>
              <a:rPr lang="en-AU"/>
              <a:t>의 백분율 변화(r = -0.36;</a:t>
            </a:r>
            <a:r>
              <a:rPr lang="en-AU" i="1"/>
              <a:t>P</a:t>
            </a:r>
            <a:r>
              <a:rPr lang="en-AU"/>
              <a:t>= 0.002)와 상관관계가 있었습니다.</a:t>
            </a:r>
            <a:r>
              <a:rPr lang="en-AU" baseline="30000"/>
              <a:t>1</a:t>
            </a:r>
            <a:endParaRPr lang="en-US" sz="1200" kern="1200">
              <a:solidFill>
                <a:schemeClr val="tx1"/>
              </a:solidFill>
              <a:effectLst/>
              <a:latin typeface="+mn-lt"/>
              <a:ea typeface="+mn-ea"/>
              <a:cs typeface="+mn-cs"/>
            </a:endParaRPr>
          </a:p>
          <a:p>
            <a:endParaRPr lang="en-AU"/>
          </a:p>
          <a:p>
            <a:r>
              <a:rPr lang="en-AU"/>
              <a:t>참조:</a:t>
            </a:r>
            <a:endParaRPr lang="en-AU" b="0"/>
          </a:p>
          <a:p>
            <a:r>
              <a:rPr lang="en-AU" sz="1200" b="0"/>
              <a:t>1. Clowes JA, et al</a:t>
            </a:r>
            <a:r>
              <a:rPr lang="en-AU" sz="1200" b="0" i="1"/>
              <a:t>. J </a:t>
            </a:r>
            <a:r>
              <a:rPr lang="en-AU" sz="1200" b="0" i="1" err="1"/>
              <a:t>Clin</a:t>
            </a:r>
            <a:r>
              <a:rPr lang="en-AU" sz="1200" b="0" i="1"/>
              <a:t> Endocrinol </a:t>
            </a:r>
            <a:r>
              <a:rPr lang="en-AU" sz="1200" b="0" i="1" err="1"/>
              <a:t>Metab</a:t>
            </a:r>
            <a:r>
              <a:rPr lang="en-AU" sz="1200" b="0" i="1"/>
              <a:t> </a:t>
            </a:r>
            <a:r>
              <a:rPr lang="en-AU" sz="1200" b="0"/>
              <a:t>2004;89:1117–23.</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158</a:t>
            </a:fld>
            <a:endParaRPr lang="en-US"/>
          </a:p>
        </p:txBody>
      </p:sp>
    </p:spTree>
    <p:extLst>
      <p:ext uri="{BB962C8B-B14F-4D97-AF65-F5344CB8AC3E}">
        <p14:creationId xmlns:p14="http://schemas.microsoft.com/office/powerpoint/2010/main" val="290334108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49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pPr marL="171450" indent="-171450">
              <a:buFont typeface="Arial" panose="020B0604020202020204" pitchFamily="34" charset="0"/>
              <a:buChar char="•"/>
            </a:pPr>
            <a:r>
              <a:rPr lang="en-AU" dirty="0"/>
              <a:t>2차 </a:t>
            </a:r>
            <a:r>
              <a:rPr lang="en-AU" dirty="0" err="1"/>
              <a:t>골절</a:t>
            </a:r>
            <a:r>
              <a:rPr lang="en-AU" dirty="0"/>
              <a:t> </a:t>
            </a:r>
            <a:r>
              <a:rPr lang="en-AU" dirty="0" err="1"/>
              <a:t>예방</a:t>
            </a:r>
            <a:r>
              <a:rPr lang="en-AU" dirty="0"/>
              <a:t> </a:t>
            </a:r>
            <a:r>
              <a:rPr lang="en-AU" dirty="0" err="1"/>
              <a:t>서비스는</a:t>
            </a:r>
            <a:r>
              <a:rPr lang="en-AU" dirty="0"/>
              <a:t> </a:t>
            </a:r>
            <a:r>
              <a:rPr lang="en-AU" dirty="0" err="1"/>
              <a:t>일반적인</a:t>
            </a:r>
            <a:r>
              <a:rPr lang="en-AU" dirty="0"/>
              <a:t> </a:t>
            </a:r>
            <a:r>
              <a:rPr lang="en-AU" dirty="0" err="1"/>
              <a:t>치료에</a:t>
            </a:r>
            <a:r>
              <a:rPr lang="en-AU" dirty="0"/>
              <a:t> </a:t>
            </a:r>
            <a:r>
              <a:rPr lang="en-AU" dirty="0" err="1"/>
              <a:t>비해</a:t>
            </a:r>
            <a:r>
              <a:rPr lang="en-AU" dirty="0"/>
              <a:t> </a:t>
            </a:r>
            <a:r>
              <a:rPr lang="en-AU" dirty="0" err="1"/>
              <a:t>골밀도</a:t>
            </a:r>
            <a:r>
              <a:rPr lang="en-AU" dirty="0"/>
              <a:t> </a:t>
            </a:r>
            <a:r>
              <a:rPr lang="en-AU" dirty="0" err="1"/>
              <a:t>검사</a:t>
            </a:r>
            <a:r>
              <a:rPr lang="en-AU" dirty="0"/>
              <a:t>, </a:t>
            </a:r>
            <a:r>
              <a:rPr lang="en-AU" dirty="0" err="1"/>
              <a:t>골다공증</a:t>
            </a:r>
            <a:r>
              <a:rPr lang="en-AU" dirty="0"/>
              <a:t> </a:t>
            </a:r>
            <a:r>
              <a:rPr lang="en-AU" dirty="0" err="1"/>
              <a:t>치료</a:t>
            </a:r>
            <a:r>
              <a:rPr lang="en-AU" dirty="0"/>
              <a:t> </a:t>
            </a:r>
            <a:r>
              <a:rPr lang="en-AU" dirty="0" err="1"/>
              <a:t>시작</a:t>
            </a:r>
            <a:r>
              <a:rPr lang="en-AU" dirty="0"/>
              <a:t>, </a:t>
            </a:r>
            <a:r>
              <a:rPr lang="en-AU" dirty="0" err="1"/>
              <a:t>치료</a:t>
            </a:r>
            <a:r>
              <a:rPr lang="en-AU" dirty="0"/>
              <a:t> </a:t>
            </a:r>
            <a:r>
              <a:rPr lang="en-AU" dirty="0" err="1"/>
              <a:t>순응도를</a:t>
            </a:r>
            <a:r>
              <a:rPr lang="en-AU" dirty="0"/>
              <a:t> </a:t>
            </a:r>
            <a:r>
              <a:rPr lang="en-AU" dirty="0" err="1"/>
              <a:t>크게</a:t>
            </a:r>
            <a:r>
              <a:rPr lang="en-AU" dirty="0"/>
              <a:t> </a:t>
            </a:r>
            <a:r>
              <a:rPr lang="en-AU" dirty="0" err="1"/>
              <a:t>높이고</a:t>
            </a:r>
            <a:r>
              <a:rPr lang="en-AU" dirty="0"/>
              <a:t> </a:t>
            </a:r>
            <a:r>
              <a:rPr lang="en-AU" dirty="0" err="1"/>
              <a:t>재골절률</a:t>
            </a:r>
            <a:r>
              <a:rPr lang="en-AU" dirty="0"/>
              <a:t> </a:t>
            </a:r>
            <a:r>
              <a:rPr lang="en-AU" dirty="0" err="1"/>
              <a:t>및</a:t>
            </a:r>
            <a:r>
              <a:rPr lang="en-AU" sz="1200" kern="1200" dirty="0" err="1">
                <a:solidFill>
                  <a:schemeClr val="tx1"/>
                </a:solidFill>
                <a:effectLst/>
                <a:latin typeface="+mn-lt"/>
                <a:ea typeface="+mn-ea"/>
                <a:cs typeface="+mn-cs"/>
              </a:rPr>
              <a:t>사망률을</a:t>
            </a:r>
            <a:r>
              <a:rPr lang="en-AU" sz="1200" kern="1200" dirty="0">
                <a:solidFill>
                  <a:schemeClr val="tx1"/>
                </a:solidFill>
                <a:effectLst/>
                <a:latin typeface="+mn-lt"/>
                <a:ea typeface="+mn-ea"/>
                <a:cs typeface="+mn-cs"/>
              </a:rPr>
              <a:t> 낮춥니다.</a:t>
            </a:r>
            <a:r>
              <a:rPr lang="en-AU" sz="1200" kern="1200" baseline="30000" dirty="0">
                <a:solidFill>
                  <a:schemeClr val="tx1"/>
                </a:solidFill>
                <a:effectLst/>
                <a:latin typeface="+mn-lt"/>
                <a:ea typeface="+mn-ea"/>
                <a:cs typeface="+mn-cs"/>
              </a:rPr>
              <a:t>1,2</a:t>
            </a:r>
          </a:p>
          <a:p>
            <a:pPr marL="171450" indent="-171450">
              <a:buFont typeface="Arial" panose="020B0604020202020204" pitchFamily="34" charset="0"/>
              <a:buChar char="•"/>
            </a:pPr>
            <a:r>
              <a:rPr lang="en-AU" dirty="0" err="1"/>
              <a:t>아시아</a:t>
            </a:r>
            <a:r>
              <a:rPr lang="en-AU" dirty="0"/>
              <a:t> </a:t>
            </a:r>
            <a:r>
              <a:rPr lang="en-AU" dirty="0" err="1"/>
              <a:t>태평양</a:t>
            </a:r>
            <a:r>
              <a:rPr lang="en-AU" dirty="0"/>
              <a:t> </a:t>
            </a:r>
            <a:r>
              <a:rPr lang="en-AU" dirty="0" err="1"/>
              <a:t>지역의</a:t>
            </a:r>
            <a:r>
              <a:rPr lang="en-AU" dirty="0"/>
              <a:t> FLS </a:t>
            </a:r>
            <a:r>
              <a:rPr lang="en-AU" dirty="0" err="1"/>
              <a:t>수는</a:t>
            </a:r>
            <a:r>
              <a:rPr lang="en-AU" dirty="0"/>
              <a:t> </a:t>
            </a:r>
            <a:r>
              <a:rPr lang="en-AU" dirty="0" err="1"/>
              <a:t>빠르게</a:t>
            </a:r>
            <a:r>
              <a:rPr lang="en-AU" dirty="0"/>
              <a:t> </a:t>
            </a:r>
            <a:r>
              <a:rPr lang="en-AU" dirty="0" err="1"/>
              <a:t>증가하고</a:t>
            </a:r>
            <a:r>
              <a:rPr lang="en-AU" dirty="0"/>
              <a:t> 있습니다.</a:t>
            </a:r>
            <a:r>
              <a:rPr lang="en-AU" baseline="30000" dirty="0"/>
              <a:t>3</a:t>
            </a:r>
          </a:p>
          <a:p>
            <a:pPr marL="171450" indent="-171450">
              <a:buFont typeface="Arial" panose="020B0604020202020204" pitchFamily="34" charset="0"/>
              <a:buChar char="•"/>
            </a:pPr>
            <a:r>
              <a:rPr lang="en-AU" dirty="0"/>
              <a:t>2020년 9월 17일 </a:t>
            </a:r>
            <a:r>
              <a:rPr lang="en-AU" dirty="0" err="1"/>
              <a:t>현재</a:t>
            </a:r>
            <a:r>
              <a:rPr lang="en-AU" dirty="0"/>
              <a:t> </a:t>
            </a:r>
            <a:r>
              <a:rPr lang="en-AU" dirty="0" err="1"/>
              <a:t>이러한</a:t>
            </a:r>
            <a:r>
              <a:rPr lang="en-AU" dirty="0"/>
              <a:t> </a:t>
            </a:r>
            <a:r>
              <a:rPr lang="en-AU" dirty="0" err="1"/>
              <a:t>급증하는</a:t>
            </a:r>
            <a:r>
              <a:rPr lang="en-AU" dirty="0"/>
              <a:t> </a:t>
            </a:r>
            <a:r>
              <a:rPr lang="en-AU" dirty="0" err="1"/>
              <a:t>관심에도</a:t>
            </a:r>
            <a:r>
              <a:rPr lang="en-AU" dirty="0"/>
              <a:t> </a:t>
            </a:r>
            <a:r>
              <a:rPr lang="en-AU" dirty="0" err="1"/>
              <a:t>불구하고</a:t>
            </a:r>
            <a:r>
              <a:rPr lang="en-AU" dirty="0"/>
              <a:t>, 5IQ </a:t>
            </a:r>
            <a:r>
              <a:rPr lang="en-AU" dirty="0" err="1"/>
              <a:t>분석에</a:t>
            </a:r>
            <a:r>
              <a:rPr lang="en-AU" dirty="0"/>
              <a:t> </a:t>
            </a:r>
            <a:r>
              <a:rPr lang="en-AU" dirty="0" err="1"/>
              <a:t>따르면</a:t>
            </a:r>
            <a:r>
              <a:rPr lang="en-AU" dirty="0"/>
              <a:t> </a:t>
            </a:r>
            <a:r>
              <a:rPr lang="en-AU" dirty="0" err="1"/>
              <a:t>아시아</a:t>
            </a:r>
            <a:r>
              <a:rPr lang="en-AU" dirty="0"/>
              <a:t> </a:t>
            </a:r>
            <a:r>
              <a:rPr lang="en-AU" dirty="0" err="1"/>
              <a:t>태평양</a:t>
            </a:r>
            <a:r>
              <a:rPr lang="en-AU" dirty="0"/>
              <a:t> </a:t>
            </a:r>
            <a:r>
              <a:rPr lang="en-AU" dirty="0" err="1"/>
              <a:t>지역에서</a:t>
            </a:r>
            <a:r>
              <a:rPr lang="en-AU" dirty="0"/>
              <a:t> </a:t>
            </a:r>
            <a:r>
              <a:rPr lang="en-AU" dirty="0" err="1"/>
              <a:t>FLS의</a:t>
            </a:r>
            <a:r>
              <a:rPr lang="en-AU" dirty="0"/>
              <a:t> </a:t>
            </a:r>
            <a:r>
              <a:rPr lang="en-AU" dirty="0" err="1"/>
              <a:t>역할을</a:t>
            </a:r>
            <a:r>
              <a:rPr lang="en-AU" dirty="0"/>
              <a:t> </a:t>
            </a:r>
            <a:r>
              <a:rPr lang="en-AU" dirty="0" err="1"/>
              <a:t>옹호하는</a:t>
            </a:r>
            <a:r>
              <a:rPr lang="en-AU" dirty="0"/>
              <a:t> </a:t>
            </a:r>
            <a:r>
              <a:rPr lang="en-AU" dirty="0" err="1"/>
              <a:t>지침은</a:t>
            </a:r>
            <a:r>
              <a:rPr lang="en-AU" dirty="0"/>
              <a:t> 단 4개뿐이며, </a:t>
            </a:r>
            <a:r>
              <a:rPr lang="en-AU" dirty="0" err="1"/>
              <a:t>이는</a:t>
            </a:r>
            <a:r>
              <a:rPr lang="en-AU" dirty="0"/>
              <a:t> </a:t>
            </a:r>
            <a:r>
              <a:rPr lang="en-AU" dirty="0" err="1"/>
              <a:t>가이드라인</a:t>
            </a:r>
            <a:r>
              <a:rPr lang="en-AU" dirty="0"/>
              <a:t> </a:t>
            </a:r>
            <a:r>
              <a:rPr lang="en-AU" dirty="0" err="1"/>
              <a:t>개발자와</a:t>
            </a:r>
            <a:r>
              <a:rPr lang="en-AU" dirty="0"/>
              <a:t> </a:t>
            </a:r>
            <a:r>
              <a:rPr lang="en-AU" dirty="0" err="1"/>
              <a:t>아시아</a:t>
            </a:r>
            <a:r>
              <a:rPr lang="en-AU" dirty="0"/>
              <a:t> </a:t>
            </a:r>
            <a:r>
              <a:rPr lang="en-AU" dirty="0" err="1"/>
              <a:t>태평양</a:t>
            </a:r>
            <a:r>
              <a:rPr lang="en-AU" dirty="0"/>
              <a:t> </a:t>
            </a:r>
            <a:r>
              <a:rPr lang="en-AU" dirty="0" err="1"/>
              <a:t>지역의</a:t>
            </a:r>
            <a:r>
              <a:rPr lang="en-AU" dirty="0"/>
              <a:t> </a:t>
            </a:r>
            <a:r>
              <a:rPr lang="en-AU" dirty="0" err="1"/>
              <a:t>지침</a:t>
            </a:r>
            <a:r>
              <a:rPr lang="en-AU" dirty="0"/>
              <a:t> </a:t>
            </a:r>
            <a:r>
              <a:rPr lang="en-AU" dirty="0" err="1"/>
              <a:t>개발자들이</a:t>
            </a:r>
            <a:r>
              <a:rPr lang="en-AU" dirty="0"/>
              <a:t> </a:t>
            </a:r>
            <a:r>
              <a:rPr lang="en-AU" dirty="0" err="1"/>
              <a:t>아직도</a:t>
            </a:r>
            <a:r>
              <a:rPr lang="en-AU" dirty="0"/>
              <a:t> 2차 </a:t>
            </a:r>
            <a:r>
              <a:rPr lang="en-AU" dirty="0" err="1"/>
              <a:t>골절</a:t>
            </a:r>
            <a:r>
              <a:rPr lang="en-AU" dirty="0"/>
              <a:t> </a:t>
            </a:r>
            <a:r>
              <a:rPr lang="en-AU" dirty="0" err="1"/>
              <a:t>예방에</a:t>
            </a:r>
            <a:r>
              <a:rPr lang="en-AU" dirty="0"/>
              <a:t> </a:t>
            </a:r>
            <a:r>
              <a:rPr lang="en-AU" dirty="0" err="1"/>
              <a:t>대한</a:t>
            </a:r>
            <a:r>
              <a:rPr lang="en-AU" dirty="0"/>
              <a:t> </a:t>
            </a:r>
            <a:r>
              <a:rPr lang="en-AU" dirty="0" err="1"/>
              <a:t>인식이</a:t>
            </a:r>
            <a:r>
              <a:rPr lang="en-AU" dirty="0"/>
              <a:t> </a:t>
            </a:r>
            <a:r>
              <a:rPr lang="en-AU" dirty="0" err="1"/>
              <a:t>부족하다는</a:t>
            </a:r>
            <a:r>
              <a:rPr lang="en-AU" dirty="0"/>
              <a:t> </a:t>
            </a:r>
            <a:r>
              <a:rPr lang="en-AU" dirty="0" err="1"/>
              <a:t>것을</a:t>
            </a:r>
            <a:r>
              <a:rPr lang="en-AU" dirty="0"/>
              <a:t> 의미합니다.</a:t>
            </a:r>
            <a:r>
              <a:rPr lang="en-AU" baseline="30000" dirty="0"/>
              <a:t>3</a:t>
            </a:r>
          </a:p>
          <a:p>
            <a:pPr marL="171450" indent="-171450">
              <a:buFont typeface="Arial" panose="020B0604020202020204" pitchFamily="34" charset="0"/>
              <a:buChar char="•"/>
            </a:pPr>
            <a:r>
              <a:rPr lang="en-AU" baseline="0" dirty="0"/>
              <a:t>[</a:t>
            </a:r>
            <a:r>
              <a:rPr lang="en-AU" baseline="0" dirty="0" err="1"/>
              <a:t>발표</a:t>
            </a:r>
            <a:r>
              <a:rPr lang="en-AU" baseline="0" dirty="0"/>
              <a:t> 시 </a:t>
            </a:r>
            <a:r>
              <a:rPr lang="en-AU" baseline="0" dirty="0" err="1"/>
              <a:t>발표자가</a:t>
            </a:r>
            <a:r>
              <a:rPr lang="en-AU" baseline="0" dirty="0"/>
              <a:t> </a:t>
            </a:r>
            <a:r>
              <a:rPr lang="en-AU" baseline="0" dirty="0" err="1"/>
              <a:t>IOF의</a:t>
            </a:r>
            <a:r>
              <a:rPr lang="en-AU" baseline="0" dirty="0"/>
              <a:t> Capture the </a:t>
            </a:r>
            <a:r>
              <a:rPr lang="en-AU" baseline="0" dirty="0" err="1"/>
              <a:t>Fracture의</a:t>
            </a:r>
            <a:r>
              <a:rPr lang="en-AU" baseline="0" dirty="0"/>
              <a:t> </a:t>
            </a:r>
            <a:r>
              <a:rPr lang="en-AU" baseline="0" dirty="0" err="1"/>
              <a:t>모범사례</a:t>
            </a:r>
            <a:r>
              <a:rPr lang="en-AU" baseline="0" dirty="0"/>
              <a:t> </a:t>
            </a:r>
            <a:r>
              <a:rPr lang="en-AU" baseline="0" dirty="0" err="1"/>
              <a:t>지도에서</a:t>
            </a:r>
            <a:r>
              <a:rPr lang="en-AU" baseline="0" dirty="0"/>
              <a:t> </a:t>
            </a:r>
            <a:r>
              <a:rPr lang="en-AU" baseline="0" dirty="0" err="1"/>
              <a:t>수치를</a:t>
            </a:r>
            <a:r>
              <a:rPr lang="en-AU" baseline="0" dirty="0"/>
              <a:t> </a:t>
            </a:r>
            <a:r>
              <a:rPr lang="en-AU" baseline="0" dirty="0" err="1"/>
              <a:t>업데이트해야</a:t>
            </a:r>
            <a:r>
              <a:rPr lang="en-AU" baseline="0" dirty="0"/>
              <a:t> 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참조</a:t>
            </a:r>
            <a:r>
              <a:rPr lang="en-AU"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dirty="0">
                <a:solidFill>
                  <a:schemeClr val="tx1">
                    <a:lumMod val="50000"/>
                    <a:lumOff val="50000"/>
                  </a:schemeClr>
                </a:solidFill>
              </a:rPr>
              <a:t>Wu CH, et al</a:t>
            </a:r>
            <a:r>
              <a:rPr lang="en-AU" sz="1200" i="1" dirty="0">
                <a:solidFill>
                  <a:schemeClr val="tx1">
                    <a:lumMod val="50000"/>
                    <a:lumOff val="50000"/>
                  </a:schemeClr>
                </a:solidFill>
              </a:rPr>
              <a:t>. </a:t>
            </a:r>
            <a:r>
              <a:rPr lang="en-AU" sz="1200" i="1" dirty="0" err="1">
                <a:solidFill>
                  <a:schemeClr val="tx1">
                    <a:lumMod val="50000"/>
                    <a:lumOff val="50000"/>
                  </a:schemeClr>
                </a:solidFill>
              </a:rPr>
              <a:t>Osteoporos</a:t>
            </a:r>
            <a:r>
              <a:rPr lang="en-AU" sz="1200" i="1" dirty="0">
                <a:solidFill>
                  <a:schemeClr val="tx1">
                    <a:lumMod val="50000"/>
                    <a:lumOff val="50000"/>
                  </a:schemeClr>
                </a:solidFill>
              </a:rPr>
              <a:t> Int </a:t>
            </a:r>
            <a:r>
              <a:rPr lang="en-AU" sz="1200" dirty="0">
                <a:solidFill>
                  <a:schemeClr val="tx1">
                    <a:lumMod val="50000"/>
                    <a:lumOff val="50000"/>
                  </a:schemeClr>
                </a:solidFill>
              </a:rPr>
              <a:t>2018;29:1023–47.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dirty="0">
                <a:solidFill>
                  <a:schemeClr val="tx1">
                    <a:lumMod val="50000"/>
                    <a:lumOff val="50000"/>
                  </a:schemeClr>
                </a:solidFill>
              </a:rPr>
              <a:t>Wu CH, et al. </a:t>
            </a:r>
            <a:r>
              <a:rPr lang="en-AU" sz="1200" i="1" dirty="0">
                <a:solidFill>
                  <a:schemeClr val="tx1">
                    <a:lumMod val="50000"/>
                    <a:lumOff val="50000"/>
                  </a:schemeClr>
                </a:solidFill>
              </a:rPr>
              <a:t>Bone</a:t>
            </a:r>
            <a:r>
              <a:rPr lang="en-AU" sz="1200" dirty="0">
                <a:solidFill>
                  <a:schemeClr val="tx1">
                    <a:lumMod val="50000"/>
                    <a:lumOff val="50000"/>
                  </a:schemeClr>
                </a:solidFill>
              </a:rPr>
              <a:t> 2018;111:92–100.</a:t>
            </a:r>
            <a:endParaRPr lang="en-AU" sz="1200" b="0" dirty="0">
              <a:solidFill>
                <a:schemeClr val="tx1">
                  <a:lumMod val="50000"/>
                  <a:lumOff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dirty="0"/>
              <a:t>Chandran M, et al. </a:t>
            </a:r>
            <a:r>
              <a:rPr lang="en-AU" sz="1200" b="0" i="1" dirty="0" err="1"/>
              <a:t>Osteoporos</a:t>
            </a:r>
            <a:r>
              <a:rPr lang="en-AU" sz="1200" b="0" i="1" dirty="0"/>
              <a:t> Int </a:t>
            </a:r>
            <a:r>
              <a:rPr lang="en-AU" sz="1200" b="0" dirty="0"/>
              <a:t>2021; online ahead of print.</a:t>
            </a:r>
            <a:endParaRPr lang="en-AU" sz="1200" b="0" dirty="0">
              <a:solidFill>
                <a:schemeClr val="tx1">
                  <a:lumMod val="50000"/>
                  <a:lumOff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sz="1200" dirty="0">
              <a:solidFill>
                <a:schemeClr val="tx1">
                  <a:lumMod val="50000"/>
                  <a:lumOff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b="0" dirty="0"/>
          </a:p>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16</a:t>
            </a:fld>
            <a:endParaRPr lang="en-US"/>
          </a:p>
        </p:txBody>
      </p:sp>
    </p:spTree>
    <p:extLst>
      <p:ext uri="{BB962C8B-B14F-4D97-AF65-F5344CB8AC3E}">
        <p14:creationId xmlns:p14="http://schemas.microsoft.com/office/powerpoint/2010/main" val="9083465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160</a:t>
            </a:fld>
            <a:endParaRPr lang="en-US"/>
          </a:p>
        </p:txBody>
      </p:sp>
    </p:spTree>
    <p:extLst>
      <p:ext uri="{BB962C8B-B14F-4D97-AF65-F5344CB8AC3E}">
        <p14:creationId xmlns:p14="http://schemas.microsoft.com/office/powerpoint/2010/main" val="207655933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161</a:t>
            </a:fld>
            <a:endParaRPr lang="en-US"/>
          </a:p>
        </p:txBody>
      </p:sp>
    </p:spTree>
    <p:extLst>
      <p:ext uri="{BB962C8B-B14F-4D97-AF65-F5344CB8AC3E}">
        <p14:creationId xmlns:p14="http://schemas.microsoft.com/office/powerpoint/2010/main" val="116499424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US" sz="1200" kern="1200">
                <a:solidFill>
                  <a:schemeClr val="tx1"/>
                </a:solidFill>
                <a:effectLst/>
                <a:latin typeface="+mn-lt"/>
                <a:ea typeface="+mn-ea"/>
                <a:cs typeface="+mn-cs"/>
              </a:rPr>
              <a:t>Zhao et al.</a:t>
            </a:r>
            <a:r>
              <a:rPr lang="en-AU" sz="1200" kern="1200" err="1">
                <a:solidFill>
                  <a:schemeClr val="tx1"/>
                </a:solidFill>
                <a:effectLst/>
                <a:latin typeface="+mn-lt"/>
                <a:ea typeface="+mn-ea"/>
                <a:cs typeface="+mn-cs"/>
              </a:rPr>
              <a:t>의 연구에서</a:t>
            </a:r>
            <a:r>
              <a:rPr lang="en-AU" sz="1200" kern="1200">
                <a:solidFill>
                  <a:schemeClr val="tx1"/>
                </a:solidFill>
                <a:effectLst/>
                <a:latin typeface="+mn-lt"/>
                <a:ea typeface="+mn-ea"/>
                <a:cs typeface="+mn-cs"/>
              </a:rPr>
              <a:t> 총 1,248명의 폐경기 여성을 대상으로 한 9건의 연구가 포함 기준을 충족했습니다.</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연구 간의 이질성은 척추(I2 = 78.7%)와 고관절(I2 = 41.7%)의 측정에서 분명했습니다. 데이터 분석에는 랜덤 효과 모델이 사용되었습니다.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항흡수제 및 운동을 병용한 개입과 관련된 통합 효과 크기는 요추 BMD에서 유의했습니다(SMD = 0.511, 95% CI = 0.118-0.904, p = 0.011).</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골흡수 억제제와 운동의 병용은 대퇴 경부 골밀도에 긍정적인 효과를 생성했지만, 무시할만 수준이었습니다(SMD = 0.135, 95% CI=-0.095–0.365, p = 0.251)</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a:t>참조:</a:t>
            </a:r>
          </a:p>
          <a:p>
            <a:r>
              <a:rPr lang="en-AU" sz="1200" b="0"/>
              <a:t>1. Zhao R, et al. </a:t>
            </a:r>
            <a:r>
              <a:rPr lang="en-AU" sz="1200" b="0" i="1" err="1"/>
              <a:t>PLoS</a:t>
            </a:r>
            <a:r>
              <a:rPr lang="en-AU" sz="1200" b="0" i="1"/>
              <a:t> One </a:t>
            </a:r>
            <a:r>
              <a:rPr lang="en-AU" sz="1200" b="0"/>
              <a:t>2015;10:e0116729. </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162</a:t>
            </a:fld>
            <a:endParaRPr lang="en-US"/>
          </a:p>
        </p:txBody>
      </p:sp>
    </p:spTree>
    <p:extLst>
      <p:ext uri="{BB962C8B-B14F-4D97-AF65-F5344CB8AC3E}">
        <p14:creationId xmlns:p14="http://schemas.microsoft.com/office/powerpoint/2010/main" val="326002577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a:t>Sherrington et al.의 연구에서</a:t>
            </a:r>
            <a:r>
              <a:rPr lang="en-AU" sz="1200" b="0" i="0" u="none" strike="noStrike" kern="1200">
                <a:solidFill>
                  <a:schemeClr val="tx1"/>
                </a:solidFill>
                <a:effectLst/>
                <a:latin typeface="+mn-lt"/>
                <a:ea typeface="+mn-ea"/>
                <a:cs typeface="+mn-cs"/>
              </a:rPr>
              <a:t> 전반적으로 낙상 횟수는 23%(95% 신뢰구간 17-29%) 감소했습니다. 한 번 이상 낙상을 경험한 사람들의 수는 15%(95% 신뢰구간 11-19%) 감소했습니다.</a:t>
            </a:r>
            <a:r>
              <a:rPr lang="en-AU" sz="1200" b="0" i="0" u="none" strike="noStrike" kern="1200" baseline="30000">
                <a:solidFill>
                  <a:schemeClr val="tx1"/>
                </a:solidFill>
                <a:effectLst/>
                <a:latin typeface="+mn-lt"/>
                <a:ea typeface="+mn-ea"/>
                <a:cs typeface="+mn-cs"/>
              </a:rPr>
              <a:t>1</a:t>
            </a:r>
          </a:p>
          <a:p>
            <a:pPr marL="171450" indent="-171450">
              <a:buFont typeface="Arial" panose="020B0604020202020204" pitchFamily="34" charset="0"/>
              <a:buChar char="•"/>
            </a:pPr>
            <a:endParaRPr lang="en-AU" sz="1200" b="0" i="0" u="none" strike="noStrike" kern="1200" baseline="30000">
              <a:solidFill>
                <a:schemeClr val="tx1"/>
              </a:solidFill>
              <a:effectLst/>
              <a:latin typeface="+mn-lt"/>
              <a:ea typeface="+mn-ea"/>
              <a:cs typeface="+mn-cs"/>
            </a:endParaRPr>
          </a:p>
          <a:p>
            <a:pPr marL="0" indent="0">
              <a:buFont typeface="Arial" panose="020B0604020202020204" pitchFamily="34" charset="0"/>
              <a:buNone/>
            </a:pPr>
            <a:r>
              <a:rPr lang="en-AU" sz="1200" b="0" i="0" u="none" strike="noStrike" kern="1200">
                <a:solidFill>
                  <a:schemeClr val="tx1"/>
                </a:solidFill>
                <a:effectLst/>
                <a:latin typeface="+mn-lt"/>
                <a:ea typeface="+mn-ea"/>
                <a:cs typeface="+mn-cs"/>
              </a:rPr>
              <a:t>참조:</a:t>
            </a:r>
          </a:p>
          <a:p>
            <a:r>
              <a:rPr lang="en-AU" sz="1200" b="0">
                <a:latin typeface="Corbel" panose="020B0503020204020204" pitchFamily="34" charset="0"/>
              </a:rPr>
              <a:t>1. Sherrington C, et al. </a:t>
            </a:r>
            <a:r>
              <a:rPr lang="en-AU" sz="1200" b="0" i="1">
                <a:latin typeface="Corbel" panose="020B0503020204020204" pitchFamily="34" charset="0"/>
              </a:rPr>
              <a:t>Cochrane Database </a:t>
            </a:r>
            <a:r>
              <a:rPr lang="en-AU" sz="1200" b="0" i="1" err="1">
                <a:latin typeface="Corbel" panose="020B0503020204020204" pitchFamily="34" charset="0"/>
              </a:rPr>
              <a:t>Syst</a:t>
            </a:r>
            <a:r>
              <a:rPr lang="en-AU" sz="1200" b="0" i="1">
                <a:latin typeface="Corbel" panose="020B0503020204020204" pitchFamily="34" charset="0"/>
              </a:rPr>
              <a:t> Rev.</a:t>
            </a:r>
            <a:r>
              <a:rPr lang="en-AU" sz="1200" b="0">
                <a:latin typeface="Corbel" panose="020B0503020204020204" pitchFamily="34" charset="0"/>
              </a:rPr>
              <a:t> 2019;(1):CD012424.</a:t>
            </a:r>
            <a:r>
              <a:rPr lang="en-AU" sz="1200" b="0">
                <a:latin typeface="+mn-lt"/>
              </a:rPr>
              <a:t> </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163</a:t>
            </a:fld>
            <a:endParaRPr lang="en-US"/>
          </a:p>
        </p:txBody>
      </p:sp>
    </p:spTree>
    <p:extLst>
      <p:ext uri="{BB962C8B-B14F-4D97-AF65-F5344CB8AC3E}">
        <p14:creationId xmlns:p14="http://schemas.microsoft.com/office/powerpoint/2010/main" val="34870747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이미지: https://</a:t>
            </a:r>
            <a:r>
              <a:rPr lang="en-AU" err="1"/>
              <a:t>www.shutterstock.com</a:t>
            </a:r>
            <a:r>
              <a:rPr lang="en-AU"/>
              <a:t>/image-photo/asian-old-couple-white-shirt-practicing-1525566263</a:t>
            </a:r>
          </a:p>
          <a:p>
            <a:r>
              <a:rPr lang="en-AU"/>
              <a:t>(태극권 그림)</a:t>
            </a:r>
          </a:p>
        </p:txBody>
      </p:sp>
      <p:sp>
        <p:nvSpPr>
          <p:cNvPr id="4" name="Slide Number Placeholder 3"/>
          <p:cNvSpPr>
            <a:spLocks noGrp="1"/>
          </p:cNvSpPr>
          <p:nvPr>
            <p:ph type="sldNum" sz="quarter" idx="5"/>
          </p:nvPr>
        </p:nvSpPr>
        <p:spPr/>
        <p:txBody>
          <a:bodyPr/>
          <a:lstStyle/>
          <a:p>
            <a:fld id="{09736AF9-B07C-9B45-B57A-0DD6DC150A99}" type="slidenum">
              <a:rPr lang="en-US" smtClean="0"/>
              <a:t>164</a:t>
            </a:fld>
            <a:endParaRPr lang="en-US"/>
          </a:p>
        </p:txBody>
      </p:sp>
    </p:spTree>
    <p:extLst>
      <p:ext uri="{BB962C8B-B14F-4D97-AF65-F5344CB8AC3E}">
        <p14:creationId xmlns:p14="http://schemas.microsoft.com/office/powerpoint/2010/main" val="36078585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발표자는 가능한 경우 지역에 맞는 자료를 추가</a:t>
            </a:r>
          </a:p>
        </p:txBody>
      </p:sp>
      <p:sp>
        <p:nvSpPr>
          <p:cNvPr id="4" name="Slide Number Placeholder 3"/>
          <p:cNvSpPr>
            <a:spLocks noGrp="1"/>
          </p:cNvSpPr>
          <p:nvPr>
            <p:ph type="sldNum" sz="quarter" idx="5"/>
          </p:nvPr>
        </p:nvSpPr>
        <p:spPr/>
        <p:txBody>
          <a:bodyPr/>
          <a:lstStyle/>
          <a:p>
            <a:fld id="{09736AF9-B07C-9B45-B57A-0DD6DC150A99}" type="slidenum">
              <a:rPr lang="en-US" smtClean="0"/>
              <a:t>165</a:t>
            </a:fld>
            <a:endParaRPr lang="en-US"/>
          </a:p>
        </p:txBody>
      </p:sp>
    </p:spTree>
    <p:extLst>
      <p:ext uri="{BB962C8B-B14F-4D97-AF65-F5344CB8AC3E}">
        <p14:creationId xmlns:p14="http://schemas.microsoft.com/office/powerpoint/2010/main" val="191726258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166</a:t>
            </a:fld>
            <a:endParaRPr lang="en-US"/>
          </a:p>
        </p:txBody>
      </p:sp>
    </p:spTree>
    <p:extLst>
      <p:ext uri="{BB962C8B-B14F-4D97-AF65-F5344CB8AC3E}">
        <p14:creationId xmlns:p14="http://schemas.microsoft.com/office/powerpoint/2010/main" val="107734471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167</a:t>
            </a:fld>
            <a:endParaRPr lang="en-US"/>
          </a:p>
        </p:txBody>
      </p:sp>
    </p:spTree>
    <p:extLst>
      <p:ext uri="{BB962C8B-B14F-4D97-AF65-F5344CB8AC3E}">
        <p14:creationId xmlns:p14="http://schemas.microsoft.com/office/powerpoint/2010/main" val="27493724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168</a:t>
            </a:fld>
            <a:endParaRPr lang="en-US"/>
          </a:p>
        </p:txBody>
      </p:sp>
    </p:spTree>
    <p:extLst>
      <p:ext uri="{BB962C8B-B14F-4D97-AF65-F5344CB8AC3E}">
        <p14:creationId xmlns:p14="http://schemas.microsoft.com/office/powerpoint/2010/main" val="28829949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US" sz="1200" kern="1200" err="1">
                <a:solidFill>
                  <a:schemeClr val="tx1"/>
                </a:solidFill>
                <a:effectLst/>
                <a:latin typeface="+mn-lt"/>
                <a:ea typeface="+mn-ea"/>
                <a:cs typeface="+mn-cs"/>
              </a:rPr>
              <a:t>Nakatoh</a:t>
            </a:r>
            <a:r>
              <a:rPr lang="en-AU" sz="1200" kern="1200">
                <a:solidFill>
                  <a:schemeClr val="tx1"/>
                </a:solidFill>
                <a:effectLst/>
                <a:latin typeface="+mn-lt"/>
                <a:ea typeface="+mn-ea"/>
                <a:cs typeface="+mn-cs"/>
              </a:rPr>
              <a:t>는 일본 홋카이도 고령자 의료시스템의 의료보험 자료를 이용하여 고관절 및 척추골절 등록 전후 골밀도 검사(검사율) 및 골다공증 약물치료율(치료율)의 변화를 조사하였습니다.</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환자들은 2014년 1월부터 2018년 6월까지 신규 등록된 고관절 골절 진단을 받은 75세 이상자이었고, 골절 등록 전 6개월부터 등록 후 6개월까지의 확인 가능한 접수 데이터를 가지고 있었습니다.</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endParaRPr lang="en-AU"/>
          </a:p>
          <a:p>
            <a:r>
              <a:rPr lang="en-AU"/>
              <a:t>참조:</a:t>
            </a:r>
            <a:endParaRPr lang="en-AU" b="0"/>
          </a:p>
          <a:p>
            <a:r>
              <a:rPr lang="en-AU" b="0"/>
              <a:t>1.</a:t>
            </a:r>
            <a:r>
              <a:rPr lang="en-AU" sz="1200" b="0"/>
              <a:t> </a:t>
            </a:r>
            <a:r>
              <a:rPr lang="en-AU" sz="1200" b="0" err="1"/>
              <a:t>Nakatoh</a:t>
            </a:r>
            <a:r>
              <a:rPr lang="en-AU" sz="1200" b="0"/>
              <a:t> S, et al. </a:t>
            </a:r>
            <a:r>
              <a:rPr lang="en-AU" sz="1200" b="0" i="1"/>
              <a:t>J Bone Miner </a:t>
            </a:r>
            <a:r>
              <a:rPr lang="en-AU" sz="1200" b="0" i="1" err="1"/>
              <a:t>Metab</a:t>
            </a:r>
            <a:r>
              <a:rPr lang="en-AU" sz="1200" b="0" i="1"/>
              <a:t> </a:t>
            </a:r>
            <a:r>
              <a:rPr lang="en-AU" sz="1200" b="0"/>
              <a:t>2020;38:589–96.</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169</a:t>
            </a:fld>
            <a:endParaRPr lang="en-US"/>
          </a:p>
        </p:txBody>
      </p:sp>
    </p:spTree>
    <p:extLst>
      <p:ext uri="{BB962C8B-B14F-4D97-AF65-F5344CB8AC3E}">
        <p14:creationId xmlns:p14="http://schemas.microsoft.com/office/powerpoint/2010/main" val="311397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17</a:t>
            </a:fld>
            <a:endParaRPr lang="en-US"/>
          </a:p>
        </p:txBody>
      </p:sp>
    </p:spTree>
    <p:extLst>
      <p:ext uri="{BB962C8B-B14F-4D97-AF65-F5344CB8AC3E}">
        <p14:creationId xmlns:p14="http://schemas.microsoft.com/office/powerpoint/2010/main" val="112569818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170</a:t>
            </a:fld>
            <a:endParaRPr lang="en-US"/>
          </a:p>
        </p:txBody>
      </p:sp>
    </p:spTree>
    <p:extLst>
      <p:ext uri="{BB962C8B-B14F-4D97-AF65-F5344CB8AC3E}">
        <p14:creationId xmlns:p14="http://schemas.microsoft.com/office/powerpoint/2010/main" val="7091027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pPr marL="171450" indent="-171450">
              <a:buFont typeface="Arial" panose="020B0604020202020204" pitchFamily="34" charset="0"/>
              <a:buChar char="•"/>
            </a:pPr>
            <a:r>
              <a:rPr lang="en-AU" sz="1200" kern="1200" dirty="0" err="1">
                <a:solidFill>
                  <a:schemeClr val="tx1"/>
                </a:solidFill>
                <a:effectLst/>
                <a:latin typeface="+mn-lt"/>
                <a:ea typeface="+mn-ea"/>
                <a:cs typeface="+mn-cs"/>
              </a:rPr>
              <a:t>FLS에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대한</a:t>
            </a:r>
            <a:r>
              <a:rPr lang="en-AU" sz="1200" kern="1200" dirty="0">
                <a:solidFill>
                  <a:schemeClr val="tx1"/>
                </a:solidFill>
                <a:effectLst/>
                <a:latin typeface="+mn-lt"/>
                <a:ea typeface="+mn-ea"/>
                <a:cs typeface="+mn-cs"/>
              </a:rPr>
              <a:t> NZ </a:t>
            </a:r>
            <a:r>
              <a:rPr lang="en-AU" sz="1200" kern="1200" dirty="0" err="1">
                <a:solidFill>
                  <a:schemeClr val="tx1"/>
                </a:solidFill>
                <a:effectLst/>
                <a:latin typeface="+mn-lt"/>
                <a:ea typeface="+mn-ea"/>
                <a:cs typeface="+mn-cs"/>
              </a:rPr>
              <a:t>임상</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표준에는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표준</a:t>
            </a:r>
            <a:r>
              <a:rPr lang="en-AU" sz="1200" kern="1200" dirty="0">
                <a:solidFill>
                  <a:schemeClr val="tx1"/>
                </a:solidFill>
                <a:effectLst/>
                <a:latin typeface="+mn-lt"/>
                <a:ea typeface="+mn-ea"/>
                <a:cs typeface="+mn-cs"/>
              </a:rPr>
              <a:t> 5: </a:t>
            </a:r>
            <a:r>
              <a:rPr lang="en-AU" sz="1200" kern="1200" dirty="0" err="1">
                <a:solidFill>
                  <a:schemeClr val="tx1"/>
                </a:solidFill>
                <a:effectLst/>
                <a:latin typeface="+mn-lt"/>
                <a:ea typeface="+mn-ea"/>
                <a:cs typeface="+mn-cs"/>
              </a:rPr>
              <a:t>통합이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포함됩니다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FLS는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낙상</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골절의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위험을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줄이고</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장기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관리를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촉진하기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위해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취약성</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GP와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함께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장기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치료</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계획을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개발합니다</a:t>
            </a:r>
            <a:r>
              <a:rPr lang="en-AU" sz="1200" kern="1200" dirty="0">
                <a:solidFill>
                  <a:schemeClr val="tx1"/>
                </a:solidFill>
                <a:effectLst/>
                <a:latin typeface="+mn-lt"/>
                <a:ea typeface="+mn-ea"/>
                <a:cs typeface="+mn-cs"/>
              </a:rPr>
              <a:t>. </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171</a:t>
            </a:fld>
            <a:endParaRPr lang="en-US"/>
          </a:p>
        </p:txBody>
      </p:sp>
    </p:spTree>
    <p:extLst>
      <p:ext uri="{BB962C8B-B14F-4D97-AF65-F5344CB8AC3E}">
        <p14:creationId xmlns:p14="http://schemas.microsoft.com/office/powerpoint/2010/main" val="31856051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172</a:t>
            </a:fld>
            <a:endParaRPr lang="en-US"/>
          </a:p>
        </p:txBody>
      </p:sp>
    </p:spTree>
    <p:extLst>
      <p:ext uri="{BB962C8B-B14F-4D97-AF65-F5344CB8AC3E}">
        <p14:creationId xmlns:p14="http://schemas.microsoft.com/office/powerpoint/2010/main" val="12757652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173</a:t>
            </a:fld>
            <a:endParaRPr lang="en-US"/>
          </a:p>
        </p:txBody>
      </p:sp>
    </p:spTree>
    <p:extLst>
      <p:ext uri="{BB962C8B-B14F-4D97-AF65-F5344CB8AC3E}">
        <p14:creationId xmlns:p14="http://schemas.microsoft.com/office/powerpoint/2010/main" val="28935048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 표시됨</a:t>
            </a:r>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174</a:t>
            </a:fld>
            <a:endParaRPr lang="en-US"/>
          </a:p>
        </p:txBody>
      </p:sp>
    </p:spTree>
    <p:extLst>
      <p:ext uri="{BB962C8B-B14F-4D97-AF65-F5344CB8AC3E}">
        <p14:creationId xmlns:p14="http://schemas.microsoft.com/office/powerpoint/2010/main" val="6454276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가이드라인 기반 치료의 구현을 보장하기 위해서는 가이드라인 준수를 측정하기 위해 명확한 품질 지표가 있는 임상 표준이 필요합니다.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ndara" panose="020E0502030303020204" pitchFamily="34" charset="0"/>
              </a:rPr>
              <a:t>품질 지표는 의료 서비스에서 품질 설명의 이행을 모니터링하고 개선이 필요한 영역을 식별 및 해결하는 데 사용할 수 있습니다.</a:t>
            </a:r>
            <a:endParaRPr lang="en-AU"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고관절 골절 등록부는 고관절 골절과 치료의 질에 대한 지식을 향상시키는 동시에 임상적 편차를 줄이고 효율성을 최적화하며, 결과를 개선하고 비용을 줄일 수 있는 좋은 방법입니다.</a:t>
            </a:r>
            <a:r>
              <a:rPr lang="en-AU" sz="1200" b="0" i="0" kern="1200" baseline="30000">
                <a:solidFill>
                  <a:schemeClr val="tx1"/>
                </a:solidFill>
                <a:effectLst/>
                <a:latin typeface="+mn-lt"/>
                <a:ea typeface="+mn-ea"/>
                <a:cs typeface="+mn-cs"/>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고관절 골절 치료에 대해 동일한 방법을 권장하는 수많은 임상 진료 지침에도 불구하고 임상 및 의료 결과와 관련하여 편차가 큽니다.</a:t>
            </a:r>
            <a:r>
              <a:rPr lang="en-AU" sz="1200" b="0" i="0" kern="1200" baseline="30000">
                <a:solidFill>
                  <a:schemeClr val="tx1"/>
                </a:solidFill>
                <a:effectLst/>
                <a:latin typeface="+mn-lt"/>
                <a:ea typeface="+mn-ea"/>
                <a:cs typeface="+mn-cs"/>
              </a:rPr>
              <a:t>1</a:t>
            </a:r>
            <a:endParaRPr lang="en-AU"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대부분의 고관절 골절 데이터베이스에서 수집된 변수와 유용한 정보를 제공하는 변수: 사회인구학적 변수(나이, 성별, 거주지), 임상 변수(HF 전후 기능, ASA 점수로 측정한 마취 위험도, 골절 유형, 수술 및 마취 유형, 입원 및 1개월 사망률), 그리고 의료 변수 (수술 전 입원 및 전체 입원 기간, </a:t>
            </a:r>
            <a:r>
              <a:rPr lang="en-AU" sz="1200" b="0" i="0" kern="1200" err="1">
                <a:solidFill>
                  <a:schemeClr val="tx1"/>
                </a:solidFill>
                <a:effectLst/>
                <a:latin typeface="+mn-lt"/>
                <a:ea typeface="+mn-ea"/>
                <a:cs typeface="+mn-cs"/>
              </a:rPr>
              <a:t>노인정형외과</a:t>
            </a:r>
            <a:r>
              <a:rPr lang="en-AU" sz="1200" b="0" i="0" kern="1200">
                <a:solidFill>
                  <a:schemeClr val="tx1"/>
                </a:solidFill>
                <a:effectLst/>
                <a:latin typeface="+mn-lt"/>
                <a:ea typeface="+mn-ea"/>
                <a:cs typeface="+mn-cs"/>
              </a:rPr>
              <a:t>, 또는 외과의사 외에 다른 의료팀과의 협진, 낙상 위험을 평가하여 새로운 골절을 이차적으로 예방, 골다공증 치료의 필요성)</a:t>
            </a:r>
            <a:r>
              <a:rPr lang="en-AU" sz="1200" b="0" i="0" kern="1200" baseline="30000">
                <a:solidFill>
                  <a:schemeClr val="tx1"/>
                </a:solidFill>
                <a:effectLst/>
                <a:latin typeface="+mn-lt"/>
                <a:ea typeface="+mn-ea"/>
                <a:cs typeface="+mn-cs"/>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여러 국가에서 고관절 골절 사례를 기록하게 되면, 고관절 골절과 그 치료 품질에 대한 지식이 향상되는 동시에 임상 변동성을 줄이고 효율성을 최적화하며 결과를 개선하고 비용을 절감할 수 있습니다.</a:t>
            </a:r>
            <a:r>
              <a:rPr lang="en-AU" sz="1200" b="0" i="0" kern="1200" baseline="30000">
                <a:solidFill>
                  <a:schemeClr val="tx1"/>
                </a:solidFill>
                <a:effectLst/>
                <a:latin typeface="+mn-lt"/>
                <a:ea typeface="+mn-ea"/>
                <a:cs typeface="+mn-cs"/>
              </a:rPr>
              <a:t>1</a:t>
            </a:r>
            <a:endParaRPr lang="en-US" sz="1200" kern="1200">
              <a:solidFill>
                <a:schemeClr val="tx1"/>
              </a:solidFill>
              <a:effectLst/>
              <a:latin typeface="+mn-lt"/>
              <a:ea typeface="+mn-ea"/>
              <a:cs typeface="+mn-cs"/>
            </a:endParaRPr>
          </a:p>
          <a:p>
            <a:endParaRPr lang="en-AU"/>
          </a:p>
          <a:p>
            <a:r>
              <a:rPr lang="en-AU"/>
              <a:t>참조:</a:t>
            </a:r>
          </a:p>
          <a:p>
            <a:r>
              <a:rPr lang="en-AU" sz="1200">
                <a:solidFill>
                  <a:schemeClr val="tx1">
                    <a:lumMod val="50000"/>
                    <a:lumOff val="50000"/>
                  </a:schemeClr>
                </a:solidFill>
              </a:rPr>
              <a:t>1. </a:t>
            </a:r>
            <a:r>
              <a:rPr lang="en-AU" sz="1200" err="1">
                <a:solidFill>
                  <a:schemeClr val="tx1">
                    <a:lumMod val="50000"/>
                    <a:lumOff val="50000"/>
                  </a:schemeClr>
                </a:solidFill>
              </a:rPr>
              <a:t>Sáez</a:t>
            </a:r>
            <a:r>
              <a:rPr lang="en-AU" sz="1200">
                <a:solidFill>
                  <a:schemeClr val="tx1">
                    <a:lumMod val="50000"/>
                    <a:lumOff val="50000"/>
                  </a:schemeClr>
                </a:solidFill>
              </a:rPr>
              <a:t>-López P, et al. </a:t>
            </a:r>
            <a:r>
              <a:rPr lang="en-AU" sz="1200" i="1" err="1">
                <a:solidFill>
                  <a:schemeClr val="tx1">
                    <a:lumMod val="50000"/>
                    <a:lumOff val="50000"/>
                  </a:schemeClr>
                </a:solidFill>
              </a:rPr>
              <a:t>Osteoporos</a:t>
            </a:r>
            <a:r>
              <a:rPr lang="en-AU" sz="1200" i="1">
                <a:solidFill>
                  <a:schemeClr val="tx1">
                    <a:lumMod val="50000"/>
                    <a:lumOff val="50000"/>
                  </a:schemeClr>
                </a:solidFill>
              </a:rPr>
              <a:t> </a:t>
            </a:r>
            <a:r>
              <a:rPr lang="en-AU" sz="1200" i="1" err="1">
                <a:solidFill>
                  <a:schemeClr val="tx1">
                    <a:lumMod val="50000"/>
                    <a:lumOff val="50000"/>
                  </a:schemeClr>
                </a:solidFill>
              </a:rPr>
              <a:t>Int</a:t>
            </a:r>
            <a:r>
              <a:rPr lang="en-AU" sz="1200" i="1">
                <a:solidFill>
                  <a:schemeClr val="tx1">
                    <a:lumMod val="50000"/>
                    <a:lumOff val="50000"/>
                  </a:schemeClr>
                </a:solidFill>
              </a:rPr>
              <a:t> </a:t>
            </a:r>
            <a:r>
              <a:rPr lang="en-AU" sz="1200">
                <a:solidFill>
                  <a:schemeClr val="tx1">
                    <a:lumMod val="50000"/>
                    <a:lumOff val="50000"/>
                  </a:schemeClr>
                </a:solidFill>
              </a:rPr>
              <a:t>2017;28:1157–66.</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175</a:t>
            </a:fld>
            <a:endParaRPr lang="en-US"/>
          </a:p>
        </p:txBody>
      </p:sp>
    </p:spTree>
    <p:extLst>
      <p:ext uri="{BB962C8B-B14F-4D97-AF65-F5344CB8AC3E}">
        <p14:creationId xmlns:p14="http://schemas.microsoft.com/office/powerpoint/2010/main" val="30981691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2017/2018년에 Osteoporosis Australia(OA)는 뉴 사우스 웨일즈 전역의 여러 대도시, 지역 및 시골 원격 FLS 사이트를 검토/감사하고 퇴원 후 1차 의료에서 담당하는 MTF 환자에 대한 후속 조치를 통해 기존의 골절 방지 서비스를 평가하기 시작했습니다.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전반적인 목표는 호주 의료 환경 내 의료 시스템 전반에 걸쳐 국가적이고 지속 가능하며 통합된 골절 서비스를 위한 적절한 모범 사례와 비용 효율적인 접근 방식을 권장하는 것이었습니다.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endParaRPr lang="en-AU"/>
          </a:p>
          <a:p>
            <a:endParaRPr lang="en-AU"/>
          </a:p>
          <a:p>
            <a:r>
              <a:rPr lang="en-AU"/>
              <a:t>참조:</a:t>
            </a:r>
          </a:p>
          <a:p>
            <a:r>
              <a:rPr lang="en-AU" sz="1200">
                <a:solidFill>
                  <a:schemeClr val="tx1">
                    <a:lumMod val="50000"/>
                    <a:lumOff val="50000"/>
                  </a:schemeClr>
                </a:solidFill>
              </a:rPr>
              <a:t>1. Osteoporosis Australia. NSW Public Hospitals Re-fracture Prevention Services: Pilot Assessment and Audit, October 2018.</a:t>
            </a:r>
            <a:endParaRPr lang="en-AU"/>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176</a:t>
            </a:fld>
            <a:endParaRPr lang="en-US"/>
          </a:p>
        </p:txBody>
      </p:sp>
    </p:spTree>
    <p:extLst>
      <p:ext uri="{BB962C8B-B14F-4D97-AF65-F5344CB8AC3E}">
        <p14:creationId xmlns:p14="http://schemas.microsoft.com/office/powerpoint/2010/main" val="36272631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프로젝트의 목표를 달성하기 위해,</a:t>
            </a:r>
            <a:r>
              <a:rPr lang="el-GR" sz="1200" kern="1200">
                <a:solidFill>
                  <a:schemeClr val="tx1"/>
                </a:solidFill>
                <a:effectLst/>
                <a:latin typeface="+mn-lt"/>
                <a:ea typeface="+mn-ea"/>
                <a:cs typeface="+mn-cs"/>
              </a:rPr>
              <a:t>ΟΑ</a:t>
            </a:r>
            <a:r>
              <a:rPr lang="en-AU" sz="1200" kern="1200">
                <a:solidFill>
                  <a:schemeClr val="tx1"/>
                </a:solidFill>
                <a:effectLst/>
                <a:latin typeface="+mn-lt"/>
                <a:ea typeface="+mn-ea"/>
                <a:cs typeface="+mn-cs"/>
              </a:rPr>
              <a:t>는 다음을 수행해야 했습니다.</a:t>
            </a:r>
            <a:r>
              <a:rPr lang="en-AU" sz="1200" kern="1200" baseline="30000">
                <a:solidFill>
                  <a:schemeClr val="tx1"/>
                </a:solidFill>
                <a:effectLst/>
                <a:latin typeface="+mn-lt"/>
                <a:ea typeface="+mn-ea"/>
                <a:cs typeface="+mn-cs"/>
              </a:rPr>
              <a:t>1</a:t>
            </a:r>
            <a:endParaRPr lang="el-GR" sz="120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여러 병원 환경에서 골절 예방 서비스를 평가하기 위한 세부 프로젝트 계획을 수립. 이는 병원에서 퇴원한 MTF 환자들이 병원 수준, 관련 1차 의료 네트워크 (PHN) 수준, 그리고 지역 일반의 (GP)를 통한 지속적인 관리 여부에 대한 단계적 평가 결과 및 기존 서비스에 대한 감사, 평가 프로토콜 수립을 포함. </a:t>
            </a:r>
          </a:p>
          <a:p>
            <a:pPr marL="171450" indent="-171450">
              <a:buFont typeface="Arial" panose="020B0604020202020204" pitchFamily="34" charset="0"/>
              <a:buChar char="•"/>
            </a:pPr>
            <a:r>
              <a:rPr lang="en-AU" sz="1200" kern="1200">
                <a:solidFill>
                  <a:schemeClr val="tx1"/>
                </a:solidFill>
                <a:effectLst/>
                <a:latin typeface="+mn-lt"/>
                <a:ea typeface="+mn-ea"/>
                <a:cs typeface="+mn-cs"/>
              </a:rPr>
              <a:t>프로젝트를 감독하기 위해 골절 예방 전문가로 구성된 국가 자문 위원회를 설립. </a:t>
            </a:r>
          </a:p>
          <a:p>
            <a:pPr marL="171450" indent="-171450">
              <a:buFont typeface="Arial" panose="020B0604020202020204" pitchFamily="34" charset="0"/>
              <a:buChar char="•"/>
            </a:pPr>
            <a:r>
              <a:rPr lang="en-AU" sz="1200" kern="1200">
                <a:solidFill>
                  <a:schemeClr val="tx1"/>
                </a:solidFill>
                <a:effectLst/>
                <a:latin typeface="+mn-lt"/>
                <a:ea typeface="+mn-ea"/>
                <a:cs typeface="+mn-cs"/>
              </a:rPr>
              <a:t>모범 사례를 식별하고 이러한 표준에 대한 기존 재골절 예방 서비스를 평가하기 위해 국내/국제 문헌을 조사. </a:t>
            </a:r>
          </a:p>
          <a:p>
            <a:pPr marL="171450" indent="-171450">
              <a:buFont typeface="Arial" panose="020B0604020202020204" pitchFamily="34" charset="0"/>
              <a:buChar char="•"/>
            </a:pPr>
            <a:r>
              <a:rPr lang="en-AU" sz="1200" kern="1200">
                <a:solidFill>
                  <a:schemeClr val="tx1"/>
                </a:solidFill>
                <a:effectLst/>
                <a:latin typeface="+mn-lt"/>
                <a:ea typeface="+mn-ea"/>
                <a:cs typeface="+mn-cs"/>
              </a:rPr>
              <a:t>기존 서비스를 검토할 수 있도록 대상 기관들을 확인. </a:t>
            </a:r>
          </a:p>
          <a:p>
            <a:pPr marL="171450" indent="-171450">
              <a:buFont typeface="Arial" panose="020B0604020202020204" pitchFamily="34" charset="0"/>
              <a:buChar char="•"/>
            </a:pPr>
            <a:r>
              <a:rPr lang="en-AU" sz="1200" kern="1200">
                <a:solidFill>
                  <a:schemeClr val="tx1"/>
                </a:solidFill>
                <a:effectLst/>
                <a:latin typeface="+mn-lt"/>
                <a:ea typeface="+mn-ea"/>
                <a:cs typeface="+mn-cs"/>
              </a:rPr>
              <a:t>대상 기관 여러 전문분야의 워킹그룹의 존재여부와 영향 평가. </a:t>
            </a:r>
          </a:p>
          <a:p>
            <a:pPr marL="171450" indent="-171450">
              <a:buFont typeface="Arial" panose="020B0604020202020204" pitchFamily="34" charset="0"/>
              <a:buChar char="•"/>
            </a:pPr>
            <a:r>
              <a:rPr lang="en-AU" sz="1200" kern="1200">
                <a:solidFill>
                  <a:schemeClr val="tx1"/>
                </a:solidFill>
                <a:effectLst/>
                <a:latin typeface="+mn-lt"/>
                <a:ea typeface="+mn-ea"/>
                <a:cs typeface="+mn-cs"/>
              </a:rPr>
              <a:t>각 서비스의 효과에 대한 정보 수집 - 여기에는 주요 매개변수 감사가 포함되며 1차 진료 및 기타 기존 서비스와 연결되는 경로를 확인. </a:t>
            </a:r>
          </a:p>
          <a:p>
            <a:pPr marL="171450" indent="-171450">
              <a:buFont typeface="Arial" panose="020B0604020202020204" pitchFamily="34" charset="0"/>
              <a:buChar char="•"/>
            </a:pPr>
            <a:r>
              <a:rPr lang="en-AU" sz="1200" kern="1200">
                <a:solidFill>
                  <a:schemeClr val="tx1"/>
                </a:solidFill>
                <a:effectLst/>
                <a:latin typeface="+mn-lt"/>
                <a:ea typeface="+mn-ea"/>
                <a:cs typeface="+mn-cs"/>
              </a:rPr>
              <a:t>정부에 대한 상세한 정책 평가 및 보고서 제공. 여기에는 환자, 정부 및 지역사회를 위해 지속 가능한 골절 예방 서비스를 전국적으로 구축하는 데 필요한 권장되는 최선의 방법 포함. </a:t>
            </a:r>
          </a:p>
          <a:p>
            <a:endParaRPr lang="en-AU"/>
          </a:p>
          <a:p>
            <a:r>
              <a:rPr lang="en-AU"/>
              <a:t>네 가지 주요 프로젝트 단계</a:t>
            </a:r>
            <a:r>
              <a:rPr lang="en-AU" baseline="30000"/>
              <a:t>1</a:t>
            </a:r>
            <a:endParaRPr lang="en-AU" sz="1200" b="1"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프로젝트 1단계: 프로젝트 수립 및 감사/평가 프로세스 및 데이터 수집 인프라 개발 </a:t>
            </a: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kern="1200">
                <a:solidFill>
                  <a:schemeClr val="tx1"/>
                </a:solidFill>
                <a:effectLst/>
                <a:latin typeface="+mn-lt"/>
                <a:ea typeface="+mn-ea"/>
                <a:cs typeface="+mn-cs"/>
              </a:rPr>
              <a:t>프로젝트 계획 및 거버넌스</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b="0" kern="1200">
                <a:solidFill>
                  <a:schemeClr val="tx1"/>
                </a:solidFill>
                <a:effectLst/>
                <a:latin typeface="+mn-lt"/>
                <a:ea typeface="+mn-ea"/>
                <a:cs typeface="+mn-cs"/>
              </a:rPr>
              <a:t>환경 확인 및 문서 검토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b="0" kern="1200">
                <a:solidFill>
                  <a:schemeClr val="tx1"/>
                </a:solidFill>
                <a:effectLst/>
                <a:latin typeface="+mn-lt"/>
                <a:ea typeface="+mn-ea"/>
                <a:cs typeface="+mn-cs"/>
              </a:rPr>
              <a:t>FLS 현장 감사/평가 프로세스 및 설문지 개발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b="0" kern="1200">
                <a:solidFill>
                  <a:schemeClr val="tx1"/>
                </a:solidFill>
                <a:effectLst/>
                <a:latin typeface="+mn-lt"/>
                <a:ea typeface="+mn-ea"/>
                <a:cs typeface="+mn-cs"/>
              </a:rPr>
              <a:t>일반의 참여 프레임워크 및 설문조사 개발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latin typeface="+mn-lt"/>
                <a:ea typeface="+mn-ea"/>
                <a:cs typeface="+mn-cs"/>
              </a:rPr>
              <a:t>프로젝트 2단계: 현장 감사/평가 및 일반의 데이터 수집 수행 </a:t>
            </a: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b="0" kern="1200">
                <a:solidFill>
                  <a:schemeClr val="tx1"/>
                </a:solidFill>
                <a:effectLst/>
                <a:latin typeface="+mn-lt"/>
                <a:ea typeface="+mn-ea"/>
                <a:cs typeface="+mn-cs"/>
              </a:rPr>
              <a:t>FLS 현장 감사/평가 수행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b="0" kern="1200">
                <a:solidFill>
                  <a:schemeClr val="tx1"/>
                </a:solidFill>
                <a:effectLst/>
                <a:latin typeface="+mn-lt"/>
                <a:ea typeface="+mn-ea"/>
                <a:cs typeface="+mn-cs"/>
              </a:rPr>
              <a:t>일반의 서신 및 우편 조사 개발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latin typeface="+mn-lt"/>
                <a:ea typeface="+mn-ea"/>
                <a:cs typeface="+mn-cs"/>
              </a:rPr>
              <a:t>프로젝트 3단계: 감사/평가 데이터 분석 </a:t>
            </a: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 수집된 데이터의 분석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latin typeface="+mn-lt"/>
                <a:ea typeface="+mn-ea"/>
                <a:cs typeface="+mn-cs"/>
              </a:rPr>
              <a:t>프로젝트 4단계: 최종 보고서 및 권장 사항 </a:t>
            </a: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 데이터 분석 결과를 활용하여 최종 보고서 초안(</a:t>
            </a:r>
            <a:r>
              <a:rPr lang="en-AU" sz="1200">
                <a:solidFill>
                  <a:schemeClr val="tx1">
                    <a:lumMod val="50000"/>
                    <a:lumOff val="50000"/>
                  </a:schemeClr>
                </a:solidFill>
              </a:rPr>
              <a:t>NSW 공립 병원 재골절 예방 서비스: 선행 평가 및 감사)</a:t>
            </a:r>
            <a:r>
              <a:rPr lang="en-AU" sz="1200" kern="1200">
                <a:solidFill>
                  <a:schemeClr val="tx1"/>
                </a:solidFill>
                <a:effectLst/>
                <a:latin typeface="+mn-lt"/>
                <a:ea typeface="+mn-ea"/>
                <a:cs typeface="+mn-cs"/>
              </a:rPr>
              <a:t> 준비.</a:t>
            </a:r>
          </a:p>
          <a:p>
            <a:endParaRPr lang="en-AU"/>
          </a:p>
          <a:p>
            <a:r>
              <a:rPr lang="en-AU"/>
              <a:t>참조:</a:t>
            </a:r>
          </a:p>
          <a:p>
            <a:r>
              <a:rPr lang="en-AU" sz="1200">
                <a:solidFill>
                  <a:schemeClr val="tx1">
                    <a:lumMod val="50000"/>
                    <a:lumOff val="50000"/>
                  </a:schemeClr>
                </a:solidFill>
              </a:rPr>
              <a:t>1. Osteoporosis Australia. NSW Public Hospitals Re-fracture Prevention Services: Pilot Assessment and Audit, October 2018.</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177</a:t>
            </a:fld>
            <a:endParaRPr lang="en-US"/>
          </a:p>
        </p:txBody>
      </p:sp>
    </p:spTree>
    <p:extLst>
      <p:ext uri="{BB962C8B-B14F-4D97-AF65-F5344CB8AC3E}">
        <p14:creationId xmlns:p14="http://schemas.microsoft.com/office/powerpoint/2010/main" val="537093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178</a:t>
            </a:fld>
            <a:endParaRPr lang="en-US"/>
          </a:p>
        </p:txBody>
      </p:sp>
    </p:spTree>
    <p:extLst>
      <p:ext uri="{BB962C8B-B14F-4D97-AF65-F5344CB8AC3E}">
        <p14:creationId xmlns:p14="http://schemas.microsoft.com/office/powerpoint/2010/main" val="313068660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이 </a:t>
            </a:r>
            <a:r>
              <a:rPr lang="en-US" sz="1200" kern="1200" dirty="0" err="1">
                <a:solidFill>
                  <a:schemeClr val="tx1"/>
                </a:solidFill>
                <a:effectLst/>
                <a:latin typeface="+mn-lt"/>
                <a:ea typeface="+mn-ea"/>
                <a:cs typeface="+mn-cs"/>
              </a:rPr>
              <a:t>그림은</a:t>
            </a:r>
            <a:r>
              <a:rPr lang="en-AU" sz="1200" i="0" kern="1200" dirty="0">
                <a:solidFill>
                  <a:schemeClr val="tx1"/>
                </a:solidFill>
                <a:effectLst/>
                <a:latin typeface="+mn-lt"/>
                <a:ea typeface="+mn-ea"/>
                <a:cs typeface="+mn-cs"/>
              </a:rPr>
              <a:t> </a:t>
            </a:r>
            <a:r>
              <a:rPr lang="en-AU" sz="1200" i="0" kern="1200" dirty="0" err="1">
                <a:solidFill>
                  <a:schemeClr val="tx1"/>
                </a:solidFill>
                <a:effectLst/>
                <a:latin typeface="+mn-lt"/>
                <a:ea typeface="+mn-ea"/>
                <a:cs typeface="+mn-cs"/>
              </a:rPr>
              <a:t>감사를</a:t>
            </a:r>
            <a:r>
              <a:rPr lang="en-AU" sz="1200" i="0" kern="1200" dirty="0">
                <a:solidFill>
                  <a:schemeClr val="tx1"/>
                </a:solidFill>
                <a:effectLst/>
                <a:latin typeface="+mn-lt"/>
                <a:ea typeface="+mn-ea"/>
                <a:cs typeface="+mn-cs"/>
              </a:rPr>
              <a:t> </a:t>
            </a:r>
            <a:r>
              <a:rPr lang="en-AU" sz="1200" i="0" kern="1200" dirty="0" err="1">
                <a:solidFill>
                  <a:schemeClr val="tx1"/>
                </a:solidFill>
                <a:effectLst/>
                <a:latin typeface="+mn-lt"/>
                <a:ea typeface="+mn-ea"/>
                <a:cs typeface="+mn-cs"/>
              </a:rPr>
              <a:t>받은</a:t>
            </a:r>
            <a:r>
              <a:rPr lang="en-AU" sz="1200" i="0" kern="1200" dirty="0">
                <a:solidFill>
                  <a:schemeClr val="tx1"/>
                </a:solidFill>
                <a:effectLst/>
                <a:latin typeface="+mn-lt"/>
                <a:ea typeface="+mn-ea"/>
                <a:cs typeface="+mn-cs"/>
              </a:rPr>
              <a:t> 8개 </a:t>
            </a:r>
            <a:r>
              <a:rPr lang="en-AU" sz="1200" i="0" kern="1200" dirty="0" err="1">
                <a:solidFill>
                  <a:schemeClr val="tx1"/>
                </a:solidFill>
                <a:effectLst/>
                <a:latin typeface="+mn-lt"/>
                <a:ea typeface="+mn-ea"/>
                <a:cs typeface="+mn-cs"/>
              </a:rPr>
              <a:t>병원에</a:t>
            </a:r>
            <a:r>
              <a:rPr lang="en-AU" sz="1200" i="0" kern="1200" dirty="0">
                <a:solidFill>
                  <a:schemeClr val="tx1"/>
                </a:solidFill>
                <a:effectLst/>
                <a:latin typeface="+mn-lt"/>
                <a:ea typeface="+mn-ea"/>
                <a:cs typeface="+mn-cs"/>
              </a:rPr>
              <a:t> </a:t>
            </a:r>
            <a:r>
              <a:rPr lang="en-AU" sz="1200" i="0" kern="1200" dirty="0" err="1">
                <a:solidFill>
                  <a:schemeClr val="tx1"/>
                </a:solidFill>
                <a:effectLst/>
                <a:latin typeface="+mn-lt"/>
                <a:ea typeface="+mn-ea"/>
                <a:cs typeface="+mn-cs"/>
              </a:rPr>
              <a:t>대한</a:t>
            </a:r>
            <a:r>
              <a:rPr lang="en-AU" sz="1200" i="0" kern="1200" dirty="0">
                <a:solidFill>
                  <a:schemeClr val="tx1"/>
                </a:solidFill>
                <a:effectLst/>
                <a:latin typeface="+mn-lt"/>
                <a:ea typeface="+mn-ea"/>
                <a:cs typeface="+mn-cs"/>
              </a:rPr>
              <a:t> </a:t>
            </a:r>
            <a:r>
              <a:rPr lang="en-AU" sz="1200" i="0" kern="1200" dirty="0" err="1">
                <a:solidFill>
                  <a:schemeClr val="tx1"/>
                </a:solidFill>
                <a:effectLst/>
                <a:latin typeface="+mn-lt"/>
                <a:ea typeface="+mn-ea"/>
                <a:cs typeface="+mn-cs"/>
              </a:rPr>
              <a:t>입원환자</a:t>
            </a:r>
            <a:r>
              <a:rPr lang="en-AU" sz="1200" i="0" kern="1200" dirty="0">
                <a:solidFill>
                  <a:schemeClr val="tx1"/>
                </a:solidFill>
                <a:effectLst/>
                <a:latin typeface="+mn-lt"/>
                <a:ea typeface="+mn-ea"/>
                <a:cs typeface="+mn-cs"/>
              </a:rPr>
              <a:t> 및 </a:t>
            </a:r>
            <a:r>
              <a:rPr lang="en-AU" sz="1200" i="0" kern="1200" dirty="0" err="1">
                <a:solidFill>
                  <a:schemeClr val="tx1"/>
                </a:solidFill>
                <a:effectLst/>
                <a:latin typeface="+mn-lt"/>
                <a:ea typeface="+mn-ea"/>
                <a:cs typeface="+mn-cs"/>
              </a:rPr>
              <a:t>외래환자</a:t>
            </a:r>
            <a:r>
              <a:rPr lang="en-AU" sz="1200" i="0" kern="1200" dirty="0">
                <a:solidFill>
                  <a:schemeClr val="tx1"/>
                </a:solidFill>
                <a:effectLst/>
                <a:latin typeface="+mn-lt"/>
                <a:ea typeface="+mn-ea"/>
                <a:cs typeface="+mn-cs"/>
              </a:rPr>
              <a:t> </a:t>
            </a:r>
            <a:r>
              <a:rPr lang="en-AU" sz="1200" i="0" kern="1200" dirty="0" err="1">
                <a:solidFill>
                  <a:schemeClr val="tx1"/>
                </a:solidFill>
                <a:effectLst/>
                <a:latin typeface="+mn-lt"/>
                <a:ea typeface="+mn-ea"/>
                <a:cs typeface="+mn-cs"/>
              </a:rPr>
              <a:t>확인</a:t>
            </a:r>
            <a:r>
              <a:rPr lang="en-AU" sz="1200" i="0" kern="1200" dirty="0">
                <a:solidFill>
                  <a:schemeClr val="tx1"/>
                </a:solidFill>
                <a:effectLst/>
                <a:latin typeface="+mn-lt"/>
                <a:ea typeface="+mn-ea"/>
                <a:cs typeface="+mn-cs"/>
              </a:rPr>
              <a:t> 및 </a:t>
            </a:r>
            <a:r>
              <a:rPr lang="en-AU" sz="1200" i="0" kern="1200" dirty="0" err="1">
                <a:solidFill>
                  <a:schemeClr val="tx1"/>
                </a:solidFill>
                <a:effectLst/>
                <a:latin typeface="+mn-lt"/>
                <a:ea typeface="+mn-ea"/>
                <a:cs typeface="+mn-cs"/>
              </a:rPr>
              <a:t>평가</a:t>
            </a:r>
            <a:r>
              <a:rPr lang="en-AU" sz="1200" i="0" kern="1200" dirty="0">
                <a:solidFill>
                  <a:schemeClr val="tx1"/>
                </a:solidFill>
                <a:effectLst/>
                <a:latin typeface="+mn-lt"/>
                <a:ea typeface="+mn-ea"/>
                <a:cs typeface="+mn-cs"/>
              </a:rPr>
              <a:t> </a:t>
            </a:r>
            <a:r>
              <a:rPr lang="en-AU" sz="1200" i="0" kern="1200" dirty="0" err="1">
                <a:solidFill>
                  <a:schemeClr val="tx1"/>
                </a:solidFill>
                <a:effectLst/>
                <a:latin typeface="+mn-lt"/>
                <a:ea typeface="+mn-ea"/>
                <a:cs typeface="+mn-cs"/>
              </a:rPr>
              <a:t>프로세스에</a:t>
            </a:r>
            <a:r>
              <a:rPr lang="en-AU" sz="1200" i="0" kern="1200" dirty="0">
                <a:solidFill>
                  <a:schemeClr val="tx1"/>
                </a:solidFill>
                <a:effectLst/>
                <a:latin typeface="+mn-lt"/>
                <a:ea typeface="+mn-ea"/>
                <a:cs typeface="+mn-cs"/>
              </a:rPr>
              <a:t> </a:t>
            </a:r>
            <a:r>
              <a:rPr lang="en-AU" sz="1200" i="0" kern="1200" dirty="0" err="1">
                <a:solidFill>
                  <a:schemeClr val="tx1"/>
                </a:solidFill>
                <a:effectLst/>
                <a:latin typeface="+mn-lt"/>
                <a:ea typeface="+mn-ea"/>
                <a:cs typeface="+mn-cs"/>
              </a:rPr>
              <a:t>대한</a:t>
            </a:r>
            <a:r>
              <a:rPr lang="en-AU" sz="1200" i="0" kern="1200" dirty="0">
                <a:solidFill>
                  <a:schemeClr val="tx1"/>
                </a:solidFill>
                <a:effectLst/>
                <a:latin typeface="+mn-lt"/>
                <a:ea typeface="+mn-ea"/>
                <a:cs typeface="+mn-cs"/>
              </a:rPr>
              <a:t> 요약입니다.</a:t>
            </a:r>
            <a:r>
              <a:rPr lang="en-AU" sz="1200" i="0" kern="1200" baseline="30000" dirty="0">
                <a:solidFill>
                  <a:schemeClr val="tx1"/>
                </a:solidFill>
                <a:effectLst/>
                <a:latin typeface="+mn-lt"/>
                <a:ea typeface="+mn-ea"/>
                <a:cs typeface="+mn-cs"/>
              </a:rPr>
              <a:t>1</a:t>
            </a:r>
            <a:r>
              <a:rPr lang="en-AU" sz="1200" i="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8개 </a:t>
            </a:r>
            <a:r>
              <a:rPr lang="en-AU" sz="1200" kern="1200" dirty="0" err="1">
                <a:solidFill>
                  <a:schemeClr val="tx1"/>
                </a:solidFill>
                <a:effectLst/>
                <a:latin typeface="+mn-lt"/>
                <a:ea typeface="+mn-ea"/>
                <a:cs typeface="+mn-cs"/>
              </a:rPr>
              <a:t>병원에서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균일하게</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모든</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처음에는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응급실</a:t>
            </a:r>
            <a:r>
              <a:rPr lang="en-AU" sz="1200" kern="1200" dirty="0">
                <a:solidFill>
                  <a:schemeClr val="tx1"/>
                </a:solidFill>
                <a:effectLst/>
                <a:latin typeface="+mn-lt"/>
                <a:ea typeface="+mn-ea"/>
                <a:cs typeface="+mn-cs"/>
              </a:rPr>
              <a:t>(ED)에 </a:t>
            </a:r>
            <a:r>
              <a:rPr lang="en-AU" sz="1200" kern="1200" dirty="0" err="1">
                <a:solidFill>
                  <a:schemeClr val="tx1"/>
                </a:solidFill>
                <a:effectLst/>
                <a:latin typeface="+mn-lt"/>
                <a:ea typeface="+mn-ea"/>
                <a:cs typeface="+mn-cs"/>
              </a:rPr>
              <a:t>갑니다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그러나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ED에는</a:t>
            </a:r>
            <a:r>
              <a:rPr lang="en-AU" sz="1200" kern="1200" dirty="0">
                <a:solidFill>
                  <a:schemeClr val="tx1"/>
                </a:solidFill>
                <a:effectLst/>
                <a:latin typeface="+mn-lt"/>
                <a:ea typeface="+mn-ea"/>
                <a:cs typeface="+mn-cs"/>
              </a:rPr>
              <a:t> MTF </a:t>
            </a:r>
            <a:r>
              <a:rPr lang="en-AU" sz="1200" kern="1200" dirty="0" err="1">
                <a:solidFill>
                  <a:schemeClr val="tx1"/>
                </a:solidFill>
                <a:effectLst/>
                <a:latin typeface="+mn-lt"/>
                <a:ea typeface="+mn-ea"/>
                <a:cs typeface="+mn-cs"/>
              </a:rPr>
              <a:t>코딩이나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식별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프로세스가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없으므로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모든</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사례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검색은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파일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검토를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통해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후행적으로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수행되어야</a:t>
            </a:r>
            <a:r>
              <a:rPr lang="en-AU" sz="1200" kern="1200" dirty="0">
                <a:solidFill>
                  <a:schemeClr val="tx1"/>
                </a:solidFill>
                <a:effectLst/>
                <a:latin typeface="+mn-lt"/>
                <a:ea typeface="+mn-ea"/>
                <a:cs typeface="+mn-cs"/>
              </a:rPr>
              <a:t> 합니다.</a:t>
            </a:r>
            <a:r>
              <a:rPr lang="en-AU" sz="1200" kern="1200" baseline="30000" dirty="0">
                <a:solidFill>
                  <a:schemeClr val="tx1"/>
                </a:solidFill>
                <a:effectLst/>
                <a:latin typeface="+mn-lt"/>
                <a:ea typeface="+mn-ea"/>
                <a:cs typeface="+mn-cs"/>
              </a:rPr>
              <a:t>1</a:t>
            </a:r>
            <a:r>
              <a:rPr lang="en-AU"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각 </a:t>
            </a:r>
            <a:r>
              <a:rPr lang="en-AU" sz="1200" kern="1200" dirty="0" err="1">
                <a:solidFill>
                  <a:schemeClr val="tx1"/>
                </a:solidFill>
                <a:effectLst/>
                <a:latin typeface="+mn-lt"/>
                <a:ea typeface="+mn-ea"/>
                <a:cs typeface="+mn-cs"/>
              </a:rPr>
              <a:t>병원에서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제공하는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정확한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서비스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모델은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유형과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입원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또는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외래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치료의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필요성에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따라</a:t>
            </a:r>
            <a:r>
              <a:rPr lang="en-AU" sz="1200" kern="1200" dirty="0">
                <a:solidFill>
                  <a:schemeClr val="tx1"/>
                </a:solidFill>
                <a:effectLst/>
                <a:latin typeface="+mn-lt"/>
                <a:ea typeface="+mn-ea"/>
                <a:cs typeface="+mn-cs"/>
              </a:rPr>
              <a:t> 다릅니다.</a:t>
            </a:r>
            <a:r>
              <a:rPr lang="en-AU" sz="1200" kern="1200" baseline="30000" dirty="0">
                <a:solidFill>
                  <a:schemeClr val="tx1"/>
                </a:solidFill>
                <a:effectLst/>
                <a:latin typeface="+mn-lt"/>
                <a:ea typeface="+mn-ea"/>
                <a:cs typeface="+mn-cs"/>
              </a:rPr>
              <a:t>1</a:t>
            </a:r>
            <a:r>
              <a:rPr lang="en-AU"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err="1">
                <a:solidFill>
                  <a:schemeClr val="tx1"/>
                </a:solidFill>
                <a:effectLst/>
                <a:latin typeface="+mn-lt"/>
                <a:ea typeface="+mn-ea"/>
                <a:cs typeface="+mn-cs"/>
              </a:rPr>
              <a:t>일부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세인트</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빈센트</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콩코드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리패트리에이션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일반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그래프턴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베이스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)은 </a:t>
            </a:r>
            <a:r>
              <a:rPr lang="en-AU" sz="1200" kern="1200" dirty="0" err="1">
                <a:solidFill>
                  <a:schemeClr val="tx1"/>
                </a:solidFill>
                <a:effectLst/>
                <a:latin typeface="+mn-lt"/>
                <a:ea typeface="+mn-ea"/>
                <a:cs typeface="+mn-cs"/>
              </a:rPr>
              <a:t>입원환자를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위한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매우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좋은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시스템을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갖추고</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있으며</a:t>
            </a:r>
            <a:r>
              <a:rPr lang="en-AU" sz="1200" kern="1200" dirty="0">
                <a:solidFill>
                  <a:schemeClr val="tx1"/>
                </a:solidFill>
                <a:effectLst/>
                <a:latin typeface="+mn-lt"/>
                <a:ea typeface="+mn-ea"/>
                <a:cs typeface="+mn-cs"/>
              </a:rPr>
              <a:t>, 2차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예방</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서비스는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정기적으로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노인정형외과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팀과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만나</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평가</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치료를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시작합니다</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녹색</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상자에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표시</a:t>
            </a:r>
            <a:r>
              <a:rPr lang="en-AU" sz="1200" kern="1200" dirty="0">
                <a:solidFill>
                  <a:schemeClr val="tx1"/>
                </a:solidFill>
                <a:effectLst/>
                <a:latin typeface="+mn-lt"/>
                <a:ea typeface="+mn-ea"/>
                <a:cs typeface="+mn-cs"/>
              </a:rPr>
              <a:t>).</a:t>
            </a:r>
            <a:r>
              <a:rPr lang="en-AU" sz="1200" kern="1200" baseline="30000" dirty="0">
                <a:solidFill>
                  <a:schemeClr val="tx1"/>
                </a:solidFill>
                <a:effectLst/>
                <a:latin typeface="+mn-lt"/>
                <a:ea typeface="+mn-ea"/>
                <a:cs typeface="+mn-cs"/>
              </a:rPr>
              <a:t>1</a:t>
            </a:r>
            <a:r>
              <a:rPr lang="en-AU"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세 곳(</a:t>
            </a:r>
            <a:r>
              <a:rPr lang="en-AU" sz="1200" kern="1200" dirty="0" err="1">
                <a:solidFill>
                  <a:schemeClr val="tx1"/>
                </a:solidFill>
                <a:effectLst/>
                <a:latin typeface="+mn-lt"/>
                <a:ea typeface="+mn-ea"/>
                <a:cs typeface="+mn-cs"/>
              </a:rPr>
              <a:t>콥스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하버</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헬스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캠퍼스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트위드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서비스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그룹</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리스모어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베이스</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병원</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에서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수술과</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입원이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필요한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가장</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심각한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종종</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고관절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골절</a:t>
            </a:r>
            <a:r>
              <a:rPr lang="en-AU" sz="1200" kern="1200" dirty="0">
                <a:solidFill>
                  <a:schemeClr val="tx1"/>
                </a:solidFill>
                <a:effectLst/>
                <a:latin typeface="+mn-lt"/>
                <a:ea typeface="+mn-ea"/>
                <a:cs typeface="+mn-cs"/>
              </a:rPr>
              <a:t>)이 </a:t>
            </a:r>
            <a:r>
              <a:rPr lang="en-AU" sz="1200" kern="1200" dirty="0" err="1">
                <a:solidFill>
                  <a:schemeClr val="tx1"/>
                </a:solidFill>
                <a:effectLst/>
                <a:latin typeface="+mn-lt"/>
                <a:ea typeface="+mn-ea"/>
                <a:cs typeface="+mn-cs"/>
              </a:rPr>
              <a:t>있는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환자는</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골다공증</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평가</a:t>
            </a:r>
            <a:r>
              <a:rPr lang="en-AU" sz="1200" kern="1200" dirty="0">
                <a:solidFill>
                  <a:schemeClr val="tx1"/>
                </a:solidFill>
                <a:effectLst/>
                <a:latin typeface="+mn-lt"/>
                <a:ea typeface="+mn-ea"/>
                <a:cs typeface="+mn-cs"/>
              </a:rPr>
              <a:t> 및 </a:t>
            </a:r>
            <a:r>
              <a:rPr lang="en-AU" sz="1200" kern="1200" dirty="0" err="1">
                <a:solidFill>
                  <a:schemeClr val="tx1"/>
                </a:solidFill>
                <a:effectLst/>
                <a:latin typeface="+mn-lt"/>
                <a:ea typeface="+mn-ea"/>
                <a:cs typeface="+mn-cs"/>
              </a:rPr>
              <a:t>추적</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관찰이</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최소한으로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이루어졌으며</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FLS가</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종종</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완전히</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놓치기도</a:t>
            </a:r>
            <a:r>
              <a:rPr lang="en-AU" sz="1200" kern="1200" dirty="0">
                <a:solidFill>
                  <a:schemeClr val="tx1"/>
                </a:solidFill>
                <a:effectLst/>
                <a:latin typeface="+mn-lt"/>
                <a:ea typeface="+mn-ea"/>
                <a:cs typeface="+mn-cs"/>
              </a:rPr>
              <a:t> 한 </a:t>
            </a:r>
            <a:r>
              <a:rPr lang="en-AU" sz="1200" kern="1200" dirty="0" err="1">
                <a:solidFill>
                  <a:schemeClr val="tx1"/>
                </a:solidFill>
                <a:effectLst/>
                <a:latin typeface="+mn-lt"/>
                <a:ea typeface="+mn-ea"/>
                <a:cs typeface="+mn-cs"/>
              </a:rPr>
              <a:t>것으로</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보입니다</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주황색</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상자에</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표시</a:t>
            </a:r>
            <a:r>
              <a:rPr lang="en-AU" sz="1200" kern="1200" dirty="0">
                <a:solidFill>
                  <a:schemeClr val="tx1"/>
                </a:solidFill>
                <a:effectLst/>
                <a:latin typeface="+mn-lt"/>
                <a:ea typeface="+mn-ea"/>
                <a:cs typeface="+mn-cs"/>
              </a:rPr>
              <a:t>).</a:t>
            </a:r>
            <a:r>
              <a:rPr lang="en-AU" sz="1200" kern="1200" baseline="30000" dirty="0">
                <a:solidFill>
                  <a:schemeClr val="tx1"/>
                </a:solidFill>
                <a:effectLst/>
                <a:latin typeface="+mn-lt"/>
                <a:ea typeface="+mn-ea"/>
                <a:cs typeface="+mn-cs"/>
              </a:rPr>
              <a:t>1</a:t>
            </a:r>
            <a:r>
              <a:rPr lang="en-AU" sz="1200" kern="1200" dirty="0">
                <a:solidFill>
                  <a:schemeClr val="tx1"/>
                </a:solidFill>
                <a:effectLst/>
                <a:latin typeface="+mn-lt"/>
                <a:ea typeface="+mn-ea"/>
                <a:cs typeface="+mn-cs"/>
              </a:rPr>
              <a:t> </a:t>
            </a:r>
          </a:p>
          <a:p>
            <a:endParaRPr lang="en-AU" dirty="0"/>
          </a:p>
          <a:p>
            <a:r>
              <a:rPr lang="en-AU" dirty="0" err="1"/>
              <a:t>참조</a:t>
            </a:r>
            <a:r>
              <a:rPr lang="en-AU" dirty="0"/>
              <a:t>:</a:t>
            </a:r>
          </a:p>
          <a:p>
            <a:r>
              <a:rPr lang="en-AU" sz="1200" dirty="0">
                <a:solidFill>
                  <a:schemeClr val="tx1">
                    <a:lumMod val="50000"/>
                    <a:lumOff val="50000"/>
                  </a:schemeClr>
                </a:solidFill>
              </a:rPr>
              <a:t>1. Osteoporosis Australia. NSW Public Hospitals Re-fracture Prevention Services: Pilot Assessment and Audit, October 2018.</a:t>
            </a:r>
            <a:endParaRPr lang="en-AU" dirty="0"/>
          </a:p>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179</a:t>
            </a:fld>
            <a:endParaRPr lang="en-US"/>
          </a:p>
        </p:txBody>
      </p:sp>
    </p:spTree>
    <p:extLst>
      <p:ext uri="{BB962C8B-B14F-4D97-AF65-F5344CB8AC3E}">
        <p14:creationId xmlns:p14="http://schemas.microsoft.com/office/powerpoint/2010/main" val="418664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18</a:t>
            </a:fld>
            <a:endParaRPr lang="en-US"/>
          </a:p>
        </p:txBody>
      </p:sp>
    </p:spTree>
    <p:extLst>
      <p:ext uri="{BB962C8B-B14F-4D97-AF65-F5344CB8AC3E}">
        <p14:creationId xmlns:p14="http://schemas.microsoft.com/office/powerpoint/2010/main" val="112316851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r>
              <a:rPr lang="en-AU"/>
              <a:t>감사를 받은 병원의 이름은 x축에 표시됩니다.</a:t>
            </a:r>
          </a:p>
        </p:txBody>
      </p:sp>
      <p:sp>
        <p:nvSpPr>
          <p:cNvPr id="4" name="Slide Number Placeholder 3"/>
          <p:cNvSpPr>
            <a:spLocks noGrp="1"/>
          </p:cNvSpPr>
          <p:nvPr>
            <p:ph type="sldNum" sz="quarter" idx="5"/>
          </p:nvPr>
        </p:nvSpPr>
        <p:spPr/>
        <p:txBody>
          <a:bodyPr/>
          <a:lstStyle/>
          <a:p>
            <a:fld id="{09736AF9-B07C-9B45-B57A-0DD6DC150A99}" type="slidenum">
              <a:rPr lang="en-US" smtClean="0"/>
              <a:t>180</a:t>
            </a:fld>
            <a:endParaRPr lang="en-US"/>
          </a:p>
        </p:txBody>
      </p:sp>
    </p:spTree>
    <p:extLst>
      <p:ext uri="{BB962C8B-B14F-4D97-AF65-F5344CB8AC3E}">
        <p14:creationId xmlns:p14="http://schemas.microsoft.com/office/powerpoint/2010/main" val="217755257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181</a:t>
            </a:fld>
            <a:endParaRPr lang="en-US"/>
          </a:p>
        </p:txBody>
      </p:sp>
    </p:spTree>
    <p:extLst>
      <p:ext uri="{BB962C8B-B14F-4D97-AF65-F5344CB8AC3E}">
        <p14:creationId xmlns:p14="http://schemas.microsoft.com/office/powerpoint/2010/main" val="59197337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182</a:t>
            </a:fld>
            <a:endParaRPr lang="en-US"/>
          </a:p>
        </p:txBody>
      </p:sp>
    </p:spTree>
    <p:extLst>
      <p:ext uri="{BB962C8B-B14F-4D97-AF65-F5344CB8AC3E}">
        <p14:creationId xmlns:p14="http://schemas.microsoft.com/office/powerpoint/2010/main" val="30893157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183</a:t>
            </a:fld>
            <a:endParaRPr lang="en-US"/>
          </a:p>
        </p:txBody>
      </p:sp>
    </p:spTree>
    <p:extLst>
      <p:ext uri="{BB962C8B-B14F-4D97-AF65-F5344CB8AC3E}">
        <p14:creationId xmlns:p14="http://schemas.microsoft.com/office/powerpoint/2010/main" val="36786890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184</a:t>
            </a:fld>
            <a:endParaRPr lang="en-US"/>
          </a:p>
        </p:txBody>
      </p:sp>
    </p:spTree>
    <p:extLst>
      <p:ext uri="{BB962C8B-B14F-4D97-AF65-F5344CB8AC3E}">
        <p14:creationId xmlns:p14="http://schemas.microsoft.com/office/powerpoint/2010/main" val="355294790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r>
              <a:rPr lang="en-NZ" b="1" dirty="0" err="1"/>
              <a:t>호주</a:t>
            </a:r>
            <a:r>
              <a:rPr lang="en-NZ" b="1" dirty="0"/>
              <a:t> 및 </a:t>
            </a:r>
            <a:r>
              <a:rPr lang="en-NZ" b="1" dirty="0" err="1"/>
              <a:t>뉴질랜드</a:t>
            </a:r>
            <a:r>
              <a:rPr lang="en-NZ" b="1" dirty="0"/>
              <a:t> </a:t>
            </a:r>
            <a:r>
              <a:rPr lang="en-NZ" b="1" dirty="0" err="1"/>
              <a:t>고관절</a:t>
            </a:r>
            <a:r>
              <a:rPr lang="en-NZ" b="1" dirty="0"/>
              <a:t> </a:t>
            </a:r>
            <a:r>
              <a:rPr lang="en-NZ" b="1" dirty="0" err="1"/>
              <a:t>골절</a:t>
            </a:r>
            <a:r>
              <a:rPr lang="en-NZ" b="1" dirty="0"/>
              <a:t> </a:t>
            </a:r>
            <a:r>
              <a:rPr lang="en-NZ" b="1" dirty="0" err="1"/>
              <a:t>치료</a:t>
            </a:r>
            <a:r>
              <a:rPr lang="en-NZ" b="1" dirty="0"/>
              <a:t> </a:t>
            </a:r>
            <a:r>
              <a:rPr lang="en-NZ" b="1" dirty="0" err="1"/>
              <a:t>임상</a:t>
            </a:r>
            <a:r>
              <a:rPr lang="en-NZ" b="1" dirty="0"/>
              <a:t> </a:t>
            </a:r>
            <a:r>
              <a:rPr lang="en-NZ" b="1" dirty="0" err="1"/>
              <a:t>치료</a:t>
            </a:r>
            <a:r>
              <a:rPr lang="en-NZ" b="1" dirty="0"/>
              <a:t> </a:t>
            </a:r>
            <a:r>
              <a:rPr lang="en-NZ" b="1" dirty="0" err="1"/>
              <a:t>표준</a:t>
            </a:r>
            <a:endParaRPr lang="en-AU" b="1" dirty="0"/>
          </a:p>
          <a:p>
            <a:r>
              <a:rPr lang="en-NZ" dirty="0" err="1"/>
              <a:t>임상</a:t>
            </a:r>
            <a:r>
              <a:rPr lang="en-NZ" dirty="0"/>
              <a:t> </a:t>
            </a:r>
            <a:r>
              <a:rPr lang="en-NZ" dirty="0" err="1"/>
              <a:t>치료</a:t>
            </a:r>
            <a:r>
              <a:rPr lang="en-NZ" dirty="0"/>
              <a:t> </a:t>
            </a:r>
            <a:r>
              <a:rPr lang="en-NZ" dirty="0" err="1"/>
              <a:t>표준은</a:t>
            </a:r>
            <a:r>
              <a:rPr lang="en-NZ" dirty="0"/>
              <a:t> 7개의 </a:t>
            </a:r>
            <a:r>
              <a:rPr lang="en-NZ" dirty="0" err="1"/>
              <a:t>품질</a:t>
            </a:r>
            <a:r>
              <a:rPr lang="en-NZ" dirty="0"/>
              <a:t> </a:t>
            </a:r>
            <a:r>
              <a:rPr lang="en-NZ" dirty="0" err="1"/>
              <a:t>선언으로</a:t>
            </a:r>
            <a:r>
              <a:rPr lang="en-NZ" dirty="0"/>
              <a:t> 구성됩니다.</a:t>
            </a:r>
            <a:r>
              <a:rPr lang="en-NZ" baseline="30000" dirty="0"/>
              <a:t>1</a:t>
            </a:r>
            <a:endParaRPr lang="en-AU" baseline="30000" dirty="0"/>
          </a:p>
          <a:p>
            <a:pPr lvl="0"/>
            <a:r>
              <a:rPr lang="en-NZ" b="1" i="1" dirty="0" err="1"/>
              <a:t>골절</a:t>
            </a:r>
            <a:r>
              <a:rPr lang="en-NZ" b="1" i="1" dirty="0"/>
              <a:t> </a:t>
            </a:r>
            <a:r>
              <a:rPr lang="en-NZ" b="1" i="1" dirty="0" err="1"/>
              <a:t>발현</a:t>
            </a:r>
            <a:r>
              <a:rPr lang="en-NZ" b="1" i="1" dirty="0"/>
              <a:t> 시 </a:t>
            </a:r>
            <a:r>
              <a:rPr lang="en-NZ" b="1" i="1" dirty="0" err="1"/>
              <a:t>관리</a:t>
            </a:r>
            <a:r>
              <a:rPr lang="en-NZ" b="1" i="1" dirty="0"/>
              <a:t>:</a:t>
            </a:r>
            <a:r>
              <a:rPr lang="en-NZ" i="1" dirty="0"/>
              <a:t> </a:t>
            </a:r>
            <a:r>
              <a:rPr lang="en-NZ" i="1" dirty="0" err="1"/>
              <a:t>고관절</a:t>
            </a:r>
            <a:r>
              <a:rPr lang="en-NZ" i="1" dirty="0"/>
              <a:t> </a:t>
            </a:r>
            <a:r>
              <a:rPr lang="en-NZ" i="1" dirty="0" err="1"/>
              <a:t>골절이</a:t>
            </a:r>
            <a:r>
              <a:rPr lang="en-NZ" i="1" dirty="0"/>
              <a:t> </a:t>
            </a:r>
            <a:r>
              <a:rPr lang="en-NZ" i="1" dirty="0" err="1"/>
              <a:t>의심되어</a:t>
            </a:r>
            <a:r>
              <a:rPr lang="en-NZ" i="1" dirty="0"/>
              <a:t> </a:t>
            </a:r>
            <a:r>
              <a:rPr lang="en-NZ" i="1" dirty="0" err="1"/>
              <a:t>병원에</a:t>
            </a:r>
            <a:r>
              <a:rPr lang="en-NZ" i="1" dirty="0"/>
              <a:t> </a:t>
            </a:r>
            <a:r>
              <a:rPr lang="en-NZ" i="1" dirty="0" err="1"/>
              <a:t>내원한</a:t>
            </a:r>
            <a:r>
              <a:rPr lang="en-NZ" i="1" dirty="0"/>
              <a:t> </a:t>
            </a:r>
            <a:r>
              <a:rPr lang="en-NZ" i="1" dirty="0" err="1"/>
              <a:t>환자는</a:t>
            </a:r>
            <a:r>
              <a:rPr lang="en-NZ" i="1" dirty="0"/>
              <a:t> </a:t>
            </a:r>
            <a:r>
              <a:rPr lang="en-NZ" i="1" dirty="0" err="1"/>
              <a:t>진단</a:t>
            </a:r>
            <a:r>
              <a:rPr lang="en-NZ" i="1" dirty="0"/>
              <a:t> </a:t>
            </a:r>
            <a:r>
              <a:rPr lang="en-NZ" i="1" dirty="0" err="1"/>
              <a:t>영상</a:t>
            </a:r>
            <a:r>
              <a:rPr lang="en-NZ" i="1" dirty="0"/>
              <a:t>, </a:t>
            </a:r>
            <a:r>
              <a:rPr lang="en-NZ" i="1" dirty="0" err="1"/>
              <a:t>통증</a:t>
            </a:r>
            <a:r>
              <a:rPr lang="en-NZ" i="1" dirty="0"/>
              <a:t> </a:t>
            </a:r>
            <a:r>
              <a:rPr lang="en-NZ" i="1" dirty="0" err="1"/>
              <a:t>평가</a:t>
            </a:r>
            <a:r>
              <a:rPr lang="en-NZ" i="1" dirty="0"/>
              <a:t> 및 </a:t>
            </a:r>
            <a:r>
              <a:rPr lang="en-NZ" i="1" dirty="0" err="1"/>
              <a:t>인지</a:t>
            </a:r>
            <a:r>
              <a:rPr lang="en-NZ" i="1" dirty="0"/>
              <a:t> </a:t>
            </a:r>
            <a:r>
              <a:rPr lang="en-NZ" i="1" dirty="0" err="1"/>
              <a:t>평가를</a:t>
            </a:r>
            <a:r>
              <a:rPr lang="en-NZ" i="1" dirty="0"/>
              <a:t> </a:t>
            </a:r>
            <a:r>
              <a:rPr lang="en-NZ" i="1" dirty="0" err="1"/>
              <a:t>포함한</a:t>
            </a:r>
            <a:r>
              <a:rPr lang="en-NZ" i="1" dirty="0"/>
              <a:t> </a:t>
            </a:r>
            <a:r>
              <a:rPr lang="en-NZ" i="1" dirty="0" err="1"/>
              <a:t>질환에</a:t>
            </a:r>
            <a:r>
              <a:rPr lang="en-NZ" i="1" dirty="0"/>
              <a:t> </a:t>
            </a:r>
            <a:r>
              <a:rPr lang="en-NZ" i="1" dirty="0" err="1"/>
              <a:t>대한</a:t>
            </a:r>
            <a:r>
              <a:rPr lang="en-NZ" i="1" dirty="0"/>
              <a:t> </a:t>
            </a:r>
            <a:r>
              <a:rPr lang="en-NZ" i="1" dirty="0" err="1"/>
              <a:t>적시</a:t>
            </a:r>
            <a:r>
              <a:rPr lang="en-NZ" i="1" dirty="0"/>
              <a:t> </a:t>
            </a:r>
            <a:r>
              <a:rPr lang="en-NZ" i="1" dirty="0" err="1"/>
              <a:t>평가</a:t>
            </a:r>
            <a:r>
              <a:rPr lang="en-NZ" i="1" dirty="0"/>
              <a:t> 및 </a:t>
            </a:r>
            <a:r>
              <a:rPr lang="en-NZ" i="1" dirty="0" err="1"/>
              <a:t>관리에</a:t>
            </a:r>
            <a:r>
              <a:rPr lang="en-NZ" i="1" dirty="0"/>
              <a:t> </a:t>
            </a:r>
            <a:r>
              <a:rPr lang="en-NZ" i="1" dirty="0" err="1"/>
              <a:t>기반해</a:t>
            </a:r>
            <a:r>
              <a:rPr lang="en-NZ" i="1" dirty="0"/>
              <a:t> </a:t>
            </a:r>
            <a:r>
              <a:rPr lang="en-NZ" i="1" dirty="0" err="1"/>
              <a:t>치료를</a:t>
            </a:r>
            <a:r>
              <a:rPr lang="en-NZ" i="1" dirty="0"/>
              <a:t> </a:t>
            </a:r>
            <a:r>
              <a:rPr lang="en-NZ" i="1" dirty="0" err="1"/>
              <a:t>받습니다</a:t>
            </a:r>
            <a:r>
              <a:rPr lang="en-NZ" i="1" dirty="0"/>
              <a:t>.</a:t>
            </a:r>
            <a:endParaRPr lang="en-AU" dirty="0"/>
          </a:p>
          <a:p>
            <a:pPr lvl="0"/>
            <a:r>
              <a:rPr lang="en-NZ" b="1" i="1" dirty="0" err="1"/>
              <a:t>통증</a:t>
            </a:r>
            <a:r>
              <a:rPr lang="en-NZ" b="1" i="1" dirty="0"/>
              <a:t> </a:t>
            </a:r>
            <a:r>
              <a:rPr lang="en-NZ" b="1" i="1" dirty="0" err="1"/>
              <a:t>관리</a:t>
            </a:r>
            <a:r>
              <a:rPr lang="en-NZ" b="1" i="1" dirty="0"/>
              <a:t>:</a:t>
            </a:r>
            <a:r>
              <a:rPr lang="en-NZ" i="1" dirty="0"/>
              <a:t> </a:t>
            </a:r>
            <a:r>
              <a:rPr lang="en-NZ" i="1" dirty="0" err="1"/>
              <a:t>고관절</a:t>
            </a:r>
            <a:r>
              <a:rPr lang="en-NZ" i="1" dirty="0"/>
              <a:t> </a:t>
            </a:r>
            <a:r>
              <a:rPr lang="en-NZ" i="1" dirty="0" err="1"/>
              <a:t>골절</a:t>
            </a:r>
            <a:r>
              <a:rPr lang="en-NZ" i="1" dirty="0"/>
              <a:t> </a:t>
            </a:r>
            <a:r>
              <a:rPr lang="en-NZ" i="1" dirty="0" err="1"/>
              <a:t>환자는</a:t>
            </a:r>
            <a:r>
              <a:rPr lang="en-NZ" i="1" dirty="0"/>
              <a:t> </a:t>
            </a:r>
            <a:r>
              <a:rPr lang="en-NZ" i="1" dirty="0" err="1"/>
              <a:t>내원</a:t>
            </a:r>
            <a:r>
              <a:rPr lang="en-NZ" i="1" dirty="0"/>
              <a:t> </a:t>
            </a:r>
            <a:r>
              <a:rPr lang="en-NZ" i="1" dirty="0" err="1"/>
              <a:t>당시와</a:t>
            </a:r>
            <a:r>
              <a:rPr lang="en-NZ" i="1" dirty="0"/>
              <a:t> </a:t>
            </a:r>
            <a:r>
              <a:rPr lang="en-NZ" i="1" dirty="0" err="1"/>
              <a:t>입원</a:t>
            </a:r>
            <a:r>
              <a:rPr lang="en-NZ" i="1" dirty="0"/>
              <a:t> </a:t>
            </a:r>
            <a:r>
              <a:rPr lang="en-NZ" i="1" dirty="0" err="1"/>
              <a:t>기간</a:t>
            </a:r>
            <a:r>
              <a:rPr lang="en-NZ" i="1" dirty="0"/>
              <a:t> </a:t>
            </a:r>
            <a:r>
              <a:rPr lang="en-NZ" i="1" dirty="0" err="1"/>
              <a:t>동안</a:t>
            </a:r>
            <a:r>
              <a:rPr lang="en-NZ" i="1" dirty="0"/>
              <a:t> </a:t>
            </a:r>
            <a:r>
              <a:rPr lang="en-NZ" i="1" dirty="0" err="1"/>
              <a:t>정기적으로</a:t>
            </a:r>
            <a:r>
              <a:rPr lang="en-NZ" i="1" dirty="0"/>
              <a:t> </a:t>
            </a:r>
            <a:r>
              <a:rPr lang="en-NZ" i="1" dirty="0" err="1"/>
              <a:t>통증을</a:t>
            </a:r>
            <a:r>
              <a:rPr lang="en-NZ" i="1" dirty="0"/>
              <a:t> </a:t>
            </a:r>
            <a:r>
              <a:rPr lang="en-NZ" i="1" dirty="0" err="1"/>
              <a:t>평가하고</a:t>
            </a:r>
            <a:r>
              <a:rPr lang="en-NZ" i="1" dirty="0"/>
              <a:t> </a:t>
            </a:r>
            <a:r>
              <a:rPr lang="en-NZ" i="1" dirty="0" err="1"/>
              <a:t>임상적으로</a:t>
            </a:r>
            <a:r>
              <a:rPr lang="en-NZ" i="1" dirty="0"/>
              <a:t> </a:t>
            </a:r>
            <a:r>
              <a:rPr lang="en-NZ" i="1" dirty="0" err="1"/>
              <a:t>적절한</a:t>
            </a:r>
            <a:r>
              <a:rPr lang="en-NZ" i="1" dirty="0"/>
              <a:t> </a:t>
            </a:r>
            <a:r>
              <a:rPr lang="en-NZ" i="1" dirty="0" err="1"/>
              <a:t>경우</a:t>
            </a:r>
            <a:r>
              <a:rPr lang="en-NZ" i="1" dirty="0"/>
              <a:t> </a:t>
            </a:r>
            <a:r>
              <a:rPr lang="en-NZ" i="1" dirty="0" err="1"/>
              <a:t>복합</a:t>
            </a:r>
            <a:r>
              <a:rPr lang="en-NZ" i="1" dirty="0"/>
              <a:t> </a:t>
            </a:r>
            <a:r>
              <a:rPr lang="en-NZ" i="1" dirty="0" err="1"/>
              <a:t>진통제</a:t>
            </a:r>
            <a:r>
              <a:rPr lang="en-NZ" i="1" dirty="0"/>
              <a:t> </a:t>
            </a:r>
            <a:r>
              <a:rPr lang="en-NZ" i="1" dirty="0" err="1"/>
              <a:t>사용을</a:t>
            </a:r>
            <a:r>
              <a:rPr lang="en-NZ" i="1" dirty="0"/>
              <a:t> </a:t>
            </a:r>
            <a:r>
              <a:rPr lang="en-NZ" i="1" dirty="0" err="1"/>
              <a:t>포함한</a:t>
            </a:r>
            <a:r>
              <a:rPr lang="en-NZ" i="1" dirty="0"/>
              <a:t> </a:t>
            </a:r>
            <a:r>
              <a:rPr lang="en-NZ" i="1" dirty="0" err="1"/>
              <a:t>통증</a:t>
            </a:r>
            <a:r>
              <a:rPr lang="en-NZ" i="1" dirty="0"/>
              <a:t> </a:t>
            </a:r>
            <a:r>
              <a:rPr lang="en-NZ" i="1" dirty="0" err="1"/>
              <a:t>관리를</a:t>
            </a:r>
            <a:r>
              <a:rPr lang="en-NZ" i="1" dirty="0"/>
              <a:t> </a:t>
            </a:r>
            <a:r>
              <a:rPr lang="en-NZ" i="1" dirty="0" err="1"/>
              <a:t>받습니다</a:t>
            </a:r>
            <a:r>
              <a:rPr lang="en-NZ" i="1" dirty="0"/>
              <a:t>.</a:t>
            </a:r>
            <a:endParaRPr lang="en-AU" dirty="0"/>
          </a:p>
          <a:p>
            <a:pPr lvl="0"/>
            <a:r>
              <a:rPr lang="en-NZ" b="1" i="1" dirty="0" err="1"/>
              <a:t>정형외과</a:t>
            </a:r>
            <a:r>
              <a:rPr lang="en-NZ" b="1" i="1" dirty="0"/>
              <a:t> </a:t>
            </a:r>
            <a:r>
              <a:rPr lang="en-NZ" b="1" i="1" dirty="0" err="1"/>
              <a:t>노인케어</a:t>
            </a:r>
            <a:r>
              <a:rPr lang="en-NZ" b="1" i="1" dirty="0"/>
              <a:t> </a:t>
            </a:r>
            <a:r>
              <a:rPr lang="en-NZ" b="1" i="1" dirty="0" err="1"/>
              <a:t>모델</a:t>
            </a:r>
            <a:r>
              <a:rPr lang="en-NZ" b="1" i="1" dirty="0"/>
              <a:t>:</a:t>
            </a:r>
            <a:r>
              <a:rPr lang="en-NZ" i="1" dirty="0"/>
              <a:t> </a:t>
            </a:r>
            <a:r>
              <a:rPr lang="en-NZ" i="1" dirty="0" err="1"/>
              <a:t>고관절</a:t>
            </a:r>
            <a:r>
              <a:rPr lang="en-NZ" i="1" dirty="0"/>
              <a:t> </a:t>
            </a:r>
            <a:r>
              <a:rPr lang="en-NZ" i="1" dirty="0" err="1"/>
              <a:t>골절</a:t>
            </a:r>
            <a:r>
              <a:rPr lang="en-NZ" i="1" dirty="0"/>
              <a:t> </a:t>
            </a:r>
            <a:r>
              <a:rPr lang="en-NZ" i="1" dirty="0" err="1"/>
              <a:t>환자는</a:t>
            </a:r>
            <a:r>
              <a:rPr lang="en-NZ" i="1" dirty="0"/>
              <a:t> </a:t>
            </a:r>
            <a:r>
              <a:rPr lang="en-NZ" i="1" dirty="0" err="1"/>
              <a:t>고관절</a:t>
            </a:r>
            <a:r>
              <a:rPr lang="en-NZ" i="1" dirty="0"/>
              <a:t> </a:t>
            </a:r>
            <a:r>
              <a:rPr lang="en-NZ" i="1" dirty="0" err="1"/>
              <a:t>골절</a:t>
            </a:r>
            <a:r>
              <a:rPr lang="en-NZ" i="1" dirty="0"/>
              <a:t> </a:t>
            </a:r>
            <a:r>
              <a:rPr lang="en-NZ" i="1" dirty="0" err="1"/>
              <a:t>치료에</a:t>
            </a:r>
            <a:r>
              <a:rPr lang="en-NZ" i="1" dirty="0"/>
              <a:t> </a:t>
            </a:r>
            <a:r>
              <a:rPr lang="en-NZ" i="1" dirty="0" err="1"/>
              <a:t>대한</a:t>
            </a:r>
            <a:r>
              <a:rPr lang="en-NZ" i="1" dirty="0"/>
              <a:t> </a:t>
            </a:r>
            <a:r>
              <a:rPr lang="en-NZ" i="1" dirty="0" err="1"/>
              <a:t>호주</a:t>
            </a:r>
            <a:r>
              <a:rPr lang="en-NZ" i="1" dirty="0"/>
              <a:t> 및 </a:t>
            </a:r>
            <a:r>
              <a:rPr lang="en-NZ" i="1" dirty="0" err="1"/>
              <a:t>뉴질랜드</a:t>
            </a:r>
            <a:r>
              <a:rPr lang="en-NZ" i="1" dirty="0"/>
              <a:t> </a:t>
            </a:r>
            <a:r>
              <a:rPr lang="en-NZ" i="1" dirty="0" err="1"/>
              <a:t>가이드라인에</a:t>
            </a:r>
            <a:r>
              <a:rPr lang="en-NZ" i="1" dirty="0"/>
              <a:t> </a:t>
            </a:r>
            <a:r>
              <a:rPr lang="en-NZ" i="1" dirty="0" err="1"/>
              <a:t>정의된</a:t>
            </a:r>
            <a:r>
              <a:rPr lang="en-NZ" i="1" dirty="0"/>
              <a:t> </a:t>
            </a:r>
            <a:r>
              <a:rPr lang="en-NZ" i="1" dirty="0" err="1"/>
              <a:t>바와</a:t>
            </a:r>
            <a:r>
              <a:rPr lang="en-NZ" i="1" dirty="0"/>
              <a:t> </a:t>
            </a:r>
            <a:r>
              <a:rPr lang="en-NZ" i="1" dirty="0" err="1"/>
              <a:t>같이</a:t>
            </a:r>
            <a:r>
              <a:rPr lang="en-NZ" i="1" dirty="0"/>
              <a:t> </a:t>
            </a:r>
            <a:r>
              <a:rPr lang="en-NZ" i="1" dirty="0" err="1"/>
              <a:t>정형외과</a:t>
            </a:r>
            <a:r>
              <a:rPr lang="en-NZ" i="1" dirty="0"/>
              <a:t> </a:t>
            </a:r>
            <a:r>
              <a:rPr lang="en-NZ" i="1" dirty="0" err="1"/>
              <a:t>노인케어</a:t>
            </a:r>
            <a:r>
              <a:rPr lang="en-NZ" i="1" dirty="0"/>
              <a:t> </a:t>
            </a:r>
            <a:r>
              <a:rPr lang="en-NZ" i="1" dirty="0" err="1"/>
              <a:t>모델을</a:t>
            </a:r>
            <a:r>
              <a:rPr lang="en-NZ" i="1" dirty="0"/>
              <a:t> </a:t>
            </a:r>
            <a:r>
              <a:rPr lang="en-NZ" i="1" dirty="0" err="1"/>
              <a:t>기반으로</a:t>
            </a:r>
            <a:r>
              <a:rPr lang="en-NZ" i="1" dirty="0"/>
              <a:t> </a:t>
            </a:r>
            <a:r>
              <a:rPr lang="en-NZ" i="1" dirty="0" err="1"/>
              <a:t>치료가</a:t>
            </a:r>
            <a:r>
              <a:rPr lang="en-NZ" i="1" dirty="0"/>
              <a:t> </a:t>
            </a:r>
            <a:r>
              <a:rPr lang="en-NZ" i="1" dirty="0" err="1"/>
              <a:t>제공됩니다</a:t>
            </a:r>
            <a:r>
              <a:rPr lang="en-NZ" i="1" dirty="0"/>
              <a:t>.</a:t>
            </a:r>
            <a:endParaRPr lang="en-AU" dirty="0"/>
          </a:p>
          <a:p>
            <a:pPr lvl="0"/>
            <a:r>
              <a:rPr lang="en-NZ" b="1" i="1" dirty="0" err="1"/>
              <a:t>수술</a:t>
            </a:r>
            <a:r>
              <a:rPr lang="en-NZ" b="1" i="1" dirty="0"/>
              <a:t> </a:t>
            </a:r>
            <a:r>
              <a:rPr lang="en-NZ" b="1" i="1" dirty="0" err="1"/>
              <a:t>시기</a:t>
            </a:r>
            <a:r>
              <a:rPr lang="en-NZ" b="1" i="1" dirty="0"/>
              <a:t>:</a:t>
            </a:r>
            <a:r>
              <a:rPr lang="en-NZ" i="1" dirty="0"/>
              <a:t> </a:t>
            </a:r>
            <a:r>
              <a:rPr lang="en-NZ" i="1" dirty="0" err="1"/>
              <a:t>고관절</a:t>
            </a:r>
            <a:r>
              <a:rPr lang="en-NZ" i="1" dirty="0"/>
              <a:t> </a:t>
            </a:r>
            <a:r>
              <a:rPr lang="en-NZ" i="1" dirty="0" err="1"/>
              <a:t>골절로</a:t>
            </a:r>
            <a:r>
              <a:rPr lang="en-NZ" i="1" dirty="0"/>
              <a:t> </a:t>
            </a:r>
            <a:r>
              <a:rPr lang="en-NZ" i="1" dirty="0" err="1"/>
              <a:t>병원에</a:t>
            </a:r>
            <a:r>
              <a:rPr lang="en-NZ" i="1" dirty="0"/>
              <a:t> </a:t>
            </a:r>
            <a:r>
              <a:rPr lang="en-NZ" i="1" dirty="0" err="1"/>
              <a:t>내원하거나</a:t>
            </a:r>
            <a:r>
              <a:rPr lang="en-NZ" i="1" dirty="0"/>
              <a:t> </a:t>
            </a:r>
            <a:r>
              <a:rPr lang="en-NZ" i="1" dirty="0" err="1"/>
              <a:t>입원</a:t>
            </a:r>
            <a:r>
              <a:rPr lang="en-NZ" i="1" dirty="0"/>
              <a:t> 중 </a:t>
            </a:r>
            <a:r>
              <a:rPr lang="en-NZ" i="1" dirty="0" err="1"/>
              <a:t>고관절</a:t>
            </a:r>
            <a:r>
              <a:rPr lang="en-NZ" i="1" dirty="0"/>
              <a:t> </a:t>
            </a:r>
            <a:r>
              <a:rPr lang="en-NZ" i="1" dirty="0" err="1"/>
              <a:t>골절이</a:t>
            </a:r>
            <a:r>
              <a:rPr lang="en-NZ" i="1" dirty="0"/>
              <a:t> </a:t>
            </a:r>
            <a:r>
              <a:rPr lang="en-NZ" i="1" dirty="0" err="1"/>
              <a:t>지속되는</a:t>
            </a:r>
            <a:r>
              <a:rPr lang="en-NZ" i="1" dirty="0"/>
              <a:t> </a:t>
            </a:r>
            <a:r>
              <a:rPr lang="en-NZ" i="1" dirty="0" err="1"/>
              <a:t>환자는</a:t>
            </a:r>
            <a:r>
              <a:rPr lang="en-NZ" i="1" dirty="0"/>
              <a:t> </a:t>
            </a:r>
            <a:r>
              <a:rPr lang="en-NZ" i="1" dirty="0" err="1"/>
              <a:t>임상적</a:t>
            </a:r>
            <a:r>
              <a:rPr lang="en-NZ" i="1" dirty="0"/>
              <a:t> </a:t>
            </a:r>
            <a:r>
              <a:rPr lang="en-NZ" i="1" dirty="0" err="1"/>
              <a:t>금기</a:t>
            </a:r>
            <a:r>
              <a:rPr lang="en-NZ" i="1" dirty="0"/>
              <a:t> </a:t>
            </a:r>
            <a:r>
              <a:rPr lang="en-NZ" i="1" dirty="0" err="1"/>
              <a:t>사항이</a:t>
            </a:r>
            <a:r>
              <a:rPr lang="en-NZ" i="1" dirty="0"/>
              <a:t> </a:t>
            </a:r>
            <a:r>
              <a:rPr lang="en-NZ" i="1" dirty="0" err="1"/>
              <a:t>없고</a:t>
            </a:r>
            <a:r>
              <a:rPr lang="en-NZ" i="1" dirty="0"/>
              <a:t> </a:t>
            </a:r>
            <a:r>
              <a:rPr lang="en-NZ" i="1" dirty="0" err="1"/>
              <a:t>환자가</a:t>
            </a:r>
            <a:r>
              <a:rPr lang="en-NZ" i="1" dirty="0"/>
              <a:t> </a:t>
            </a:r>
            <a:r>
              <a:rPr lang="en-NZ" i="1" dirty="0" err="1"/>
              <a:t>수술을</a:t>
            </a:r>
            <a:r>
              <a:rPr lang="en-NZ" i="1" dirty="0"/>
              <a:t> </a:t>
            </a:r>
            <a:r>
              <a:rPr lang="en-NZ" i="1" dirty="0" err="1"/>
              <a:t>선호하는</a:t>
            </a:r>
            <a:r>
              <a:rPr lang="en-NZ" i="1" dirty="0"/>
              <a:t> </a:t>
            </a:r>
            <a:r>
              <a:rPr lang="en-NZ" i="1" dirty="0" err="1"/>
              <a:t>경우</a:t>
            </a:r>
            <a:r>
              <a:rPr lang="en-NZ" i="1" dirty="0"/>
              <a:t> 48시간 </a:t>
            </a:r>
            <a:r>
              <a:rPr lang="en-NZ" i="1" dirty="0" err="1"/>
              <a:t>이내에</a:t>
            </a:r>
            <a:r>
              <a:rPr lang="en-NZ" i="1" dirty="0"/>
              <a:t> </a:t>
            </a:r>
            <a:r>
              <a:rPr lang="en-NZ" i="1" dirty="0" err="1"/>
              <a:t>수술을</a:t>
            </a:r>
            <a:r>
              <a:rPr lang="en-NZ" i="1" dirty="0"/>
              <a:t> </a:t>
            </a:r>
            <a:r>
              <a:rPr lang="en-NZ" i="1" dirty="0" err="1"/>
              <a:t>받습니다</a:t>
            </a:r>
            <a:r>
              <a:rPr lang="en-NZ" i="1" dirty="0"/>
              <a:t>.</a:t>
            </a:r>
            <a:endParaRPr lang="en-AU" dirty="0"/>
          </a:p>
          <a:p>
            <a:pPr lvl="0"/>
            <a:r>
              <a:rPr lang="en-NZ" b="1" i="1" dirty="0" err="1"/>
              <a:t>움직임</a:t>
            </a:r>
            <a:r>
              <a:rPr lang="en-NZ" b="1" i="1" dirty="0"/>
              <a:t> 및 </a:t>
            </a:r>
            <a:r>
              <a:rPr lang="en-NZ" b="1" i="1" dirty="0" err="1"/>
              <a:t>체중</a:t>
            </a:r>
            <a:r>
              <a:rPr lang="en-NZ" b="1" i="1" dirty="0"/>
              <a:t> </a:t>
            </a:r>
            <a:r>
              <a:rPr lang="en-NZ" b="1" i="1" dirty="0" err="1"/>
              <a:t>부하</a:t>
            </a:r>
            <a:r>
              <a:rPr lang="en-NZ" b="1" i="1" dirty="0"/>
              <a:t>:</a:t>
            </a:r>
            <a:r>
              <a:rPr lang="en-NZ" i="1" dirty="0"/>
              <a:t> </a:t>
            </a:r>
            <a:r>
              <a:rPr lang="en-NZ" i="1" dirty="0" err="1"/>
              <a:t>고관절</a:t>
            </a:r>
            <a:r>
              <a:rPr lang="en-NZ" i="1" dirty="0"/>
              <a:t> </a:t>
            </a:r>
            <a:r>
              <a:rPr lang="en-NZ" i="1" dirty="0" err="1"/>
              <a:t>골절</a:t>
            </a:r>
            <a:r>
              <a:rPr lang="en-NZ" i="1" dirty="0"/>
              <a:t> </a:t>
            </a:r>
            <a:r>
              <a:rPr lang="en-NZ" i="1" dirty="0" err="1"/>
              <a:t>환자는</a:t>
            </a:r>
            <a:r>
              <a:rPr lang="en-NZ" i="1" dirty="0"/>
              <a:t> </a:t>
            </a:r>
            <a:r>
              <a:rPr lang="en-NZ" i="1" dirty="0" err="1"/>
              <a:t>수술</a:t>
            </a:r>
            <a:r>
              <a:rPr lang="en-NZ" i="1" dirty="0"/>
              <a:t> </a:t>
            </a:r>
            <a:r>
              <a:rPr lang="en-NZ" i="1" dirty="0" err="1"/>
              <a:t>하루</a:t>
            </a:r>
            <a:r>
              <a:rPr lang="en-NZ" i="1" dirty="0"/>
              <a:t> 후 </a:t>
            </a:r>
            <a:r>
              <a:rPr lang="en-NZ" i="1" dirty="0" err="1"/>
              <a:t>체중</a:t>
            </a:r>
            <a:r>
              <a:rPr lang="en-NZ" i="1" dirty="0"/>
              <a:t> </a:t>
            </a:r>
            <a:r>
              <a:rPr lang="en-NZ" i="1" dirty="0" err="1"/>
              <a:t>부하에</a:t>
            </a:r>
            <a:r>
              <a:rPr lang="en-NZ" i="1" dirty="0"/>
              <a:t> </a:t>
            </a:r>
            <a:r>
              <a:rPr lang="en-NZ" i="1" dirty="0" err="1"/>
              <a:t>제한</a:t>
            </a:r>
            <a:r>
              <a:rPr lang="en-NZ" i="1" dirty="0"/>
              <a:t> </a:t>
            </a:r>
            <a:r>
              <a:rPr lang="en-NZ" i="1" dirty="0" err="1"/>
              <a:t>없이</a:t>
            </a:r>
            <a:r>
              <a:rPr lang="en-NZ" i="1" dirty="0"/>
              <a:t> 한 번 </a:t>
            </a:r>
            <a:r>
              <a:rPr lang="en-NZ" i="1" dirty="0" err="1"/>
              <a:t>움직일</a:t>
            </a:r>
            <a:r>
              <a:rPr lang="en-NZ" i="1" dirty="0"/>
              <a:t> 수 </a:t>
            </a:r>
            <a:r>
              <a:rPr lang="en-NZ" i="1" dirty="0" err="1"/>
              <a:t>있게</a:t>
            </a:r>
            <a:r>
              <a:rPr lang="en-NZ" i="1" dirty="0"/>
              <a:t> </a:t>
            </a:r>
            <a:r>
              <a:rPr lang="en-NZ" i="1" dirty="0" err="1"/>
              <a:t>해주며</a:t>
            </a:r>
            <a:r>
              <a:rPr lang="en-NZ" i="1" dirty="0"/>
              <a:t>, 그 </a:t>
            </a:r>
            <a:r>
              <a:rPr lang="en-NZ" i="1" dirty="0" err="1"/>
              <a:t>이후에는</a:t>
            </a:r>
            <a:r>
              <a:rPr lang="en-NZ" i="1" dirty="0"/>
              <a:t> </a:t>
            </a:r>
            <a:r>
              <a:rPr lang="en-NZ" i="1" dirty="0" err="1"/>
              <a:t>적어도</a:t>
            </a:r>
            <a:r>
              <a:rPr lang="en-NZ" i="1" dirty="0"/>
              <a:t> </a:t>
            </a:r>
            <a:r>
              <a:rPr lang="en-NZ" i="1" dirty="0" err="1"/>
              <a:t>하루에</a:t>
            </a:r>
            <a:r>
              <a:rPr lang="en-NZ" i="1" dirty="0"/>
              <a:t> 한 번 </a:t>
            </a:r>
            <a:r>
              <a:rPr lang="en-NZ" i="1" dirty="0" err="1"/>
              <a:t>체중</a:t>
            </a:r>
            <a:r>
              <a:rPr lang="en-NZ" i="1" dirty="0"/>
              <a:t> </a:t>
            </a:r>
            <a:r>
              <a:rPr lang="en-NZ" i="1" dirty="0" err="1"/>
              <a:t>부하</a:t>
            </a:r>
            <a:r>
              <a:rPr lang="en-NZ" i="1" dirty="0"/>
              <a:t> </a:t>
            </a:r>
            <a:r>
              <a:rPr lang="en-NZ" i="1" dirty="0" err="1"/>
              <a:t>제한</a:t>
            </a:r>
            <a:r>
              <a:rPr lang="en-NZ" i="1" dirty="0"/>
              <a:t> </a:t>
            </a:r>
            <a:r>
              <a:rPr lang="en-NZ" i="1" dirty="0" err="1"/>
              <a:t>없이</a:t>
            </a:r>
            <a:r>
              <a:rPr lang="en-NZ" i="1" dirty="0"/>
              <a:t> </a:t>
            </a:r>
            <a:r>
              <a:rPr lang="en-NZ" i="1" dirty="0" err="1"/>
              <a:t>움직일</a:t>
            </a:r>
            <a:r>
              <a:rPr lang="en-NZ" i="1" dirty="0"/>
              <a:t> 수 </a:t>
            </a:r>
            <a:r>
              <a:rPr lang="en-NZ" i="1" dirty="0" err="1"/>
              <a:t>있는</a:t>
            </a:r>
            <a:r>
              <a:rPr lang="en-NZ" i="1" dirty="0"/>
              <a:t> </a:t>
            </a:r>
            <a:r>
              <a:rPr lang="en-NZ" i="1" dirty="0" err="1"/>
              <a:t>기회를</a:t>
            </a:r>
            <a:r>
              <a:rPr lang="en-NZ" i="1" dirty="0"/>
              <a:t> </a:t>
            </a:r>
            <a:r>
              <a:rPr lang="en-NZ" i="1" dirty="0" err="1"/>
              <a:t>줍니다</a:t>
            </a:r>
            <a:r>
              <a:rPr lang="en-NZ" i="1" dirty="0"/>
              <a:t>. </a:t>
            </a:r>
            <a:r>
              <a:rPr lang="en-NZ" i="1" dirty="0" err="1"/>
              <a:t>이는</a:t>
            </a:r>
            <a:r>
              <a:rPr lang="en-NZ" i="1" dirty="0"/>
              <a:t> </a:t>
            </a:r>
            <a:r>
              <a:rPr lang="en-NZ" i="1" dirty="0" err="1"/>
              <a:t>환자의</a:t>
            </a:r>
            <a:r>
              <a:rPr lang="en-NZ" i="1" dirty="0"/>
              <a:t> </a:t>
            </a:r>
            <a:r>
              <a:rPr lang="en-NZ" i="1" dirty="0" err="1"/>
              <a:t>상태</a:t>
            </a:r>
            <a:r>
              <a:rPr lang="en-NZ" i="1" dirty="0"/>
              <a:t> 및 </a:t>
            </a:r>
            <a:r>
              <a:rPr lang="en-NZ" i="1" dirty="0" err="1"/>
              <a:t>합의된</a:t>
            </a:r>
            <a:r>
              <a:rPr lang="en-NZ" i="1" dirty="0"/>
              <a:t> </a:t>
            </a:r>
            <a:r>
              <a:rPr lang="en-NZ" i="1" dirty="0" err="1"/>
              <a:t>목표에</a:t>
            </a:r>
            <a:r>
              <a:rPr lang="en-NZ" i="1" dirty="0"/>
              <a:t> </a:t>
            </a:r>
            <a:r>
              <a:rPr lang="en-NZ" i="1" dirty="0" err="1"/>
              <a:t>따라</a:t>
            </a:r>
            <a:r>
              <a:rPr lang="en-NZ" i="1" dirty="0"/>
              <a:t> </a:t>
            </a:r>
            <a:r>
              <a:rPr lang="en-NZ" i="1" dirty="0" err="1"/>
              <a:t>달라집니다</a:t>
            </a:r>
            <a:r>
              <a:rPr lang="en-NZ" i="1" dirty="0"/>
              <a:t>.</a:t>
            </a:r>
            <a:endParaRPr lang="en-AU" dirty="0"/>
          </a:p>
          <a:p>
            <a:pPr lvl="0"/>
            <a:r>
              <a:rPr lang="en-NZ" b="1" i="1" dirty="0" err="1"/>
              <a:t>다른</a:t>
            </a:r>
            <a:r>
              <a:rPr lang="en-NZ" b="1" i="1" dirty="0"/>
              <a:t> </a:t>
            </a:r>
            <a:r>
              <a:rPr lang="en-NZ" b="1" i="1" dirty="0" err="1"/>
              <a:t>골절</a:t>
            </a:r>
            <a:r>
              <a:rPr lang="en-NZ" b="1" i="1" dirty="0"/>
              <a:t> </a:t>
            </a:r>
            <a:r>
              <a:rPr lang="en-NZ" b="1" i="1" dirty="0" err="1"/>
              <a:t>위험</a:t>
            </a:r>
            <a:r>
              <a:rPr lang="en-NZ" b="1" i="1" dirty="0"/>
              <a:t> </a:t>
            </a:r>
            <a:r>
              <a:rPr lang="en-NZ" b="1" i="1" dirty="0" err="1"/>
              <a:t>최소화</a:t>
            </a:r>
            <a:r>
              <a:rPr lang="en-NZ" b="1" i="1" dirty="0"/>
              <a:t>:</a:t>
            </a:r>
            <a:r>
              <a:rPr lang="en-NZ" i="1" dirty="0"/>
              <a:t> </a:t>
            </a:r>
            <a:r>
              <a:rPr lang="en-NZ" i="1" dirty="0" err="1"/>
              <a:t>고관절</a:t>
            </a:r>
            <a:r>
              <a:rPr lang="en-NZ" i="1" dirty="0"/>
              <a:t> </a:t>
            </a:r>
            <a:r>
              <a:rPr lang="en-NZ" i="1" dirty="0" err="1"/>
              <a:t>골절이</a:t>
            </a:r>
            <a:r>
              <a:rPr lang="en-NZ" i="1" dirty="0"/>
              <a:t> </a:t>
            </a:r>
            <a:r>
              <a:rPr lang="en-NZ" i="1" dirty="0" err="1"/>
              <a:t>있는</a:t>
            </a:r>
            <a:r>
              <a:rPr lang="en-NZ" i="1" dirty="0"/>
              <a:t> </a:t>
            </a:r>
            <a:r>
              <a:rPr lang="en-NZ" i="1" dirty="0" err="1"/>
              <a:t>환자는</a:t>
            </a:r>
            <a:r>
              <a:rPr lang="en-NZ" i="1" dirty="0"/>
              <a:t> </a:t>
            </a:r>
            <a:r>
              <a:rPr lang="en-NZ" i="1" dirty="0" err="1"/>
              <a:t>퇴원하기</a:t>
            </a:r>
            <a:r>
              <a:rPr lang="en-NZ" i="1" dirty="0"/>
              <a:t> </a:t>
            </a:r>
            <a:r>
              <a:rPr lang="en-NZ" i="1" dirty="0" err="1"/>
              <a:t>전에</a:t>
            </a:r>
            <a:r>
              <a:rPr lang="en-NZ" i="1" dirty="0"/>
              <a:t> </a:t>
            </a:r>
            <a:r>
              <a:rPr lang="en-NZ" i="1" dirty="0" err="1"/>
              <a:t>낙상</a:t>
            </a:r>
            <a:r>
              <a:rPr lang="en-NZ" i="1" dirty="0"/>
              <a:t> 및 뼈 </a:t>
            </a:r>
            <a:r>
              <a:rPr lang="en-NZ" i="1" dirty="0" err="1"/>
              <a:t>건강</a:t>
            </a:r>
            <a:r>
              <a:rPr lang="en-NZ" i="1" dirty="0"/>
              <a:t> </a:t>
            </a:r>
            <a:r>
              <a:rPr lang="en-NZ" i="1" dirty="0" err="1"/>
              <a:t>평가</a:t>
            </a:r>
            <a:r>
              <a:rPr lang="en-NZ" i="1" dirty="0"/>
              <a:t>(예: </a:t>
            </a:r>
            <a:r>
              <a:rPr lang="en-NZ" i="1" dirty="0" err="1"/>
              <a:t>골다공증</a:t>
            </a:r>
            <a:r>
              <a:rPr lang="en-NZ" i="1" dirty="0"/>
              <a:t>) 및 이 </a:t>
            </a:r>
            <a:r>
              <a:rPr lang="en-NZ" i="1" dirty="0" err="1"/>
              <a:t>평가에</a:t>
            </a:r>
            <a:r>
              <a:rPr lang="en-NZ" i="1" dirty="0"/>
              <a:t> </a:t>
            </a:r>
            <a:r>
              <a:rPr lang="en-NZ" i="1" dirty="0" err="1"/>
              <a:t>기반한</a:t>
            </a:r>
            <a:r>
              <a:rPr lang="en-NZ" i="1" dirty="0"/>
              <a:t> </a:t>
            </a:r>
            <a:r>
              <a:rPr lang="en-NZ" i="1" dirty="0" err="1"/>
              <a:t>관리</a:t>
            </a:r>
            <a:r>
              <a:rPr lang="en-NZ" i="1" dirty="0"/>
              <a:t> </a:t>
            </a:r>
            <a:r>
              <a:rPr lang="en-NZ" i="1" dirty="0" err="1"/>
              <a:t>계획을</a:t>
            </a:r>
            <a:r>
              <a:rPr lang="en-NZ" i="1" dirty="0"/>
              <a:t> </a:t>
            </a:r>
            <a:r>
              <a:rPr lang="en-NZ" i="1" dirty="0" err="1"/>
              <a:t>제공하여</a:t>
            </a:r>
            <a:r>
              <a:rPr lang="en-NZ" i="1" dirty="0"/>
              <a:t> 또 </a:t>
            </a:r>
            <a:r>
              <a:rPr lang="en-NZ" i="1" dirty="0" err="1"/>
              <a:t>다른</a:t>
            </a:r>
            <a:r>
              <a:rPr lang="en-NZ" i="1" dirty="0"/>
              <a:t> </a:t>
            </a:r>
            <a:r>
              <a:rPr lang="en-NZ" i="1" dirty="0" err="1"/>
              <a:t>골절의</a:t>
            </a:r>
            <a:r>
              <a:rPr lang="en-NZ" i="1" dirty="0"/>
              <a:t> </a:t>
            </a:r>
            <a:r>
              <a:rPr lang="en-NZ" i="1" dirty="0" err="1"/>
              <a:t>위험을</a:t>
            </a:r>
            <a:r>
              <a:rPr lang="en-NZ" i="1" dirty="0"/>
              <a:t> </a:t>
            </a:r>
            <a:r>
              <a:rPr lang="en-NZ" i="1" dirty="0" err="1"/>
              <a:t>줄입니다</a:t>
            </a:r>
            <a:r>
              <a:rPr lang="en-NZ" i="1" dirty="0"/>
              <a:t>.</a:t>
            </a:r>
            <a:endParaRPr lang="en-AU" dirty="0"/>
          </a:p>
          <a:p>
            <a:pPr lvl="0"/>
            <a:r>
              <a:rPr lang="en-NZ" b="1" i="1" dirty="0" err="1"/>
              <a:t>병원</a:t>
            </a:r>
            <a:r>
              <a:rPr lang="en-NZ" b="1" i="1" dirty="0"/>
              <a:t> </a:t>
            </a:r>
            <a:r>
              <a:rPr lang="en-NZ" b="1" i="1" dirty="0" err="1"/>
              <a:t>치료에서</a:t>
            </a:r>
            <a:r>
              <a:rPr lang="en-NZ" b="1" i="1" dirty="0"/>
              <a:t> </a:t>
            </a:r>
            <a:r>
              <a:rPr lang="en-NZ" b="1" i="1" dirty="0" err="1"/>
              <a:t>전환</a:t>
            </a:r>
            <a:r>
              <a:rPr lang="en-NZ" b="1" i="1" dirty="0"/>
              <a:t>:</a:t>
            </a:r>
            <a:r>
              <a:rPr lang="en-NZ" i="1" dirty="0"/>
              <a:t> </a:t>
            </a:r>
            <a:r>
              <a:rPr lang="en-NZ" i="1" dirty="0" err="1"/>
              <a:t>환자가</a:t>
            </a:r>
            <a:r>
              <a:rPr lang="en-NZ" i="1" dirty="0"/>
              <a:t> </a:t>
            </a:r>
            <a:r>
              <a:rPr lang="en-NZ" i="1" dirty="0" err="1"/>
              <a:t>퇴원하기</a:t>
            </a:r>
            <a:r>
              <a:rPr lang="en-NZ" i="1" dirty="0"/>
              <a:t> 전, </a:t>
            </a:r>
            <a:r>
              <a:rPr lang="en-NZ" i="1" dirty="0" err="1"/>
              <a:t>환자와</a:t>
            </a:r>
            <a:r>
              <a:rPr lang="en-NZ" i="1" dirty="0"/>
              <a:t> 그 </a:t>
            </a:r>
            <a:r>
              <a:rPr lang="en-NZ" i="1" dirty="0" err="1"/>
              <a:t>보호자는</a:t>
            </a:r>
            <a:r>
              <a:rPr lang="en-NZ" i="1" dirty="0"/>
              <a:t> </a:t>
            </a:r>
            <a:r>
              <a:rPr lang="en-NZ" i="1" dirty="0" err="1"/>
              <a:t>환자</a:t>
            </a:r>
            <a:r>
              <a:rPr lang="en-NZ" i="1" dirty="0"/>
              <a:t> </a:t>
            </a:r>
            <a:r>
              <a:rPr lang="en-NZ" i="1" dirty="0" err="1"/>
              <a:t>당사자의</a:t>
            </a:r>
            <a:r>
              <a:rPr lang="en-NZ" i="1" dirty="0"/>
              <a:t> </a:t>
            </a:r>
            <a:r>
              <a:rPr lang="en-NZ" i="1" dirty="0" err="1"/>
              <a:t>퇴원</a:t>
            </a:r>
            <a:r>
              <a:rPr lang="en-NZ" i="1" dirty="0"/>
              <a:t> 후 </a:t>
            </a:r>
            <a:r>
              <a:rPr lang="en-NZ" i="1" dirty="0" err="1"/>
              <a:t>지속적인</a:t>
            </a:r>
            <a:r>
              <a:rPr lang="en-NZ" i="1" dirty="0"/>
              <a:t> </a:t>
            </a:r>
            <a:r>
              <a:rPr lang="en-NZ" i="1" dirty="0" err="1"/>
              <a:t>치료</a:t>
            </a:r>
            <a:r>
              <a:rPr lang="en-NZ" i="1" dirty="0"/>
              <a:t> 및 </a:t>
            </a:r>
            <a:r>
              <a:rPr lang="en-NZ" i="1" dirty="0" err="1"/>
              <a:t>케어</a:t>
            </a:r>
            <a:r>
              <a:rPr lang="en-NZ" i="1" dirty="0"/>
              <a:t> </a:t>
            </a:r>
            <a:r>
              <a:rPr lang="en-NZ" i="1" dirty="0" err="1"/>
              <a:t>모델을</a:t>
            </a:r>
            <a:r>
              <a:rPr lang="en-NZ" i="1" dirty="0"/>
              <a:t> </a:t>
            </a:r>
            <a:r>
              <a:rPr lang="en-NZ" i="1" dirty="0" err="1"/>
              <a:t>포함한</a:t>
            </a:r>
            <a:r>
              <a:rPr lang="en-NZ" i="1" dirty="0"/>
              <a:t> </a:t>
            </a:r>
            <a:r>
              <a:rPr lang="en-NZ" i="1" dirty="0" err="1"/>
              <a:t>맞춤형</a:t>
            </a:r>
            <a:r>
              <a:rPr lang="en-NZ" i="1" dirty="0"/>
              <a:t> </a:t>
            </a:r>
            <a:r>
              <a:rPr lang="en-NZ" i="1" dirty="0" err="1"/>
              <a:t>케어</a:t>
            </a:r>
            <a:r>
              <a:rPr lang="en-NZ" i="1" dirty="0"/>
              <a:t> </a:t>
            </a:r>
            <a:r>
              <a:rPr lang="en-NZ" i="1" dirty="0" err="1"/>
              <a:t>계획을</a:t>
            </a:r>
            <a:r>
              <a:rPr lang="en-NZ" i="1" dirty="0"/>
              <a:t> </a:t>
            </a:r>
            <a:r>
              <a:rPr lang="en-NZ" i="1" dirty="0" err="1"/>
              <a:t>만드는</a:t>
            </a:r>
            <a:r>
              <a:rPr lang="en-NZ" i="1" dirty="0"/>
              <a:t> 데 </a:t>
            </a:r>
            <a:r>
              <a:rPr lang="en-NZ" i="1" dirty="0" err="1"/>
              <a:t>참여하게</a:t>
            </a:r>
            <a:r>
              <a:rPr lang="en-NZ" i="1" dirty="0"/>
              <a:t> </a:t>
            </a:r>
            <a:r>
              <a:rPr lang="en-NZ" i="1" dirty="0" err="1"/>
              <a:t>됩니다</a:t>
            </a:r>
            <a:r>
              <a:rPr lang="en-NZ" i="1" dirty="0"/>
              <a:t>. 이 </a:t>
            </a:r>
            <a:r>
              <a:rPr lang="en-NZ" i="1" dirty="0" err="1"/>
              <a:t>계획은</a:t>
            </a:r>
            <a:r>
              <a:rPr lang="en-NZ" i="1" dirty="0"/>
              <a:t> </a:t>
            </a:r>
            <a:r>
              <a:rPr lang="en-NZ" i="1" dirty="0" err="1"/>
              <a:t>환자의</a:t>
            </a:r>
            <a:r>
              <a:rPr lang="en-NZ" i="1" dirty="0"/>
              <a:t> </a:t>
            </a:r>
            <a:r>
              <a:rPr lang="en-NZ" i="1" dirty="0" err="1"/>
              <a:t>주치의와</a:t>
            </a:r>
            <a:r>
              <a:rPr lang="en-NZ" i="1" dirty="0"/>
              <a:t> </a:t>
            </a:r>
            <a:r>
              <a:rPr lang="en-NZ" i="1" dirty="0" err="1"/>
              <a:t>협력하여</a:t>
            </a:r>
            <a:r>
              <a:rPr lang="en-NZ" i="1" dirty="0"/>
              <a:t> </a:t>
            </a:r>
            <a:r>
              <a:rPr lang="en-NZ" i="1" dirty="0" err="1"/>
              <a:t>만들어집니다</a:t>
            </a:r>
            <a:r>
              <a:rPr lang="en-NZ" i="1" dirty="0"/>
              <a:t>. 이 </a:t>
            </a:r>
            <a:r>
              <a:rPr lang="en-NZ" i="1" dirty="0" err="1"/>
              <a:t>계획은</a:t>
            </a:r>
            <a:r>
              <a:rPr lang="en-NZ" i="1" dirty="0"/>
              <a:t> </a:t>
            </a:r>
            <a:r>
              <a:rPr lang="en-NZ" i="1" dirty="0" err="1"/>
              <a:t>현재</a:t>
            </a:r>
            <a:r>
              <a:rPr lang="en-NZ" i="1" dirty="0"/>
              <a:t> </a:t>
            </a:r>
            <a:r>
              <a:rPr lang="en-NZ" i="1" dirty="0" err="1"/>
              <a:t>의약품</a:t>
            </a:r>
            <a:r>
              <a:rPr lang="en-NZ" i="1" dirty="0"/>
              <a:t>, </a:t>
            </a:r>
            <a:r>
              <a:rPr lang="en-NZ" i="1" dirty="0" err="1"/>
              <a:t>새로운</a:t>
            </a:r>
            <a:r>
              <a:rPr lang="en-NZ" i="1" dirty="0"/>
              <a:t> </a:t>
            </a:r>
            <a:r>
              <a:rPr lang="en-NZ" i="1" dirty="0" err="1"/>
              <a:t>의약품</a:t>
            </a:r>
            <a:r>
              <a:rPr lang="en-NZ" i="1" dirty="0"/>
              <a:t>, </a:t>
            </a:r>
            <a:r>
              <a:rPr lang="en-NZ" i="1" dirty="0" err="1"/>
              <a:t>장비의</a:t>
            </a:r>
            <a:r>
              <a:rPr lang="en-NZ" i="1" dirty="0"/>
              <a:t> </a:t>
            </a:r>
            <a:r>
              <a:rPr lang="en-NZ" i="1" dirty="0" err="1"/>
              <a:t>변경</a:t>
            </a:r>
            <a:r>
              <a:rPr lang="en-NZ" i="1" dirty="0"/>
              <a:t> </a:t>
            </a:r>
            <a:r>
              <a:rPr lang="en-NZ" i="1" dirty="0" err="1"/>
              <a:t>사항을</a:t>
            </a:r>
            <a:r>
              <a:rPr lang="en-NZ" i="1" dirty="0"/>
              <a:t> </a:t>
            </a:r>
            <a:r>
              <a:rPr lang="en-NZ" i="1" dirty="0" err="1"/>
              <a:t>확인하고</a:t>
            </a:r>
            <a:r>
              <a:rPr lang="en-NZ" i="1" dirty="0"/>
              <a:t> </a:t>
            </a:r>
            <a:r>
              <a:rPr lang="en-NZ" i="1" dirty="0" err="1"/>
              <a:t>필요한</a:t>
            </a:r>
            <a:r>
              <a:rPr lang="en-NZ" i="1" dirty="0"/>
              <a:t> </a:t>
            </a:r>
            <a:r>
              <a:rPr lang="en-NZ" i="1" dirty="0" err="1"/>
              <a:t>재활</a:t>
            </a:r>
            <a:r>
              <a:rPr lang="en-NZ" i="1" dirty="0"/>
              <a:t> </a:t>
            </a:r>
            <a:r>
              <a:rPr lang="en-NZ" i="1" dirty="0" err="1"/>
              <a:t>서비스에</a:t>
            </a:r>
            <a:r>
              <a:rPr lang="en-NZ" i="1" dirty="0"/>
              <a:t> </a:t>
            </a:r>
            <a:r>
              <a:rPr lang="en-NZ" i="1" dirty="0" err="1"/>
              <a:t>대한</a:t>
            </a:r>
            <a:r>
              <a:rPr lang="en-NZ" i="1" dirty="0"/>
              <a:t> </a:t>
            </a:r>
            <a:r>
              <a:rPr lang="en-NZ" i="1" dirty="0" err="1"/>
              <a:t>연락처</a:t>
            </a:r>
            <a:r>
              <a:rPr lang="en-NZ" i="1" dirty="0"/>
              <a:t> </a:t>
            </a:r>
            <a:r>
              <a:rPr lang="en-NZ" i="1" dirty="0" err="1"/>
              <a:t>세부</a:t>
            </a:r>
            <a:r>
              <a:rPr lang="en-NZ" i="1" dirty="0"/>
              <a:t> </a:t>
            </a:r>
            <a:r>
              <a:rPr lang="en-NZ" i="1" dirty="0" err="1"/>
              <a:t>정보를</a:t>
            </a:r>
            <a:r>
              <a:rPr lang="en-NZ" i="1" dirty="0"/>
              <a:t> </a:t>
            </a:r>
            <a:r>
              <a:rPr lang="en-NZ" i="1" dirty="0" err="1"/>
              <a:t>확인합니다</a:t>
            </a:r>
            <a:r>
              <a:rPr lang="en-NZ" i="1" dirty="0"/>
              <a:t>. </a:t>
            </a:r>
            <a:r>
              <a:rPr lang="en-NZ" i="1" dirty="0" err="1"/>
              <a:t>또한</a:t>
            </a:r>
            <a:r>
              <a:rPr lang="en-NZ" i="1" dirty="0"/>
              <a:t> </a:t>
            </a:r>
            <a:r>
              <a:rPr lang="en-NZ" i="1" dirty="0" err="1"/>
              <a:t>움직임을</a:t>
            </a:r>
            <a:r>
              <a:rPr lang="en-NZ" i="1" dirty="0"/>
              <a:t> </a:t>
            </a:r>
            <a:r>
              <a:rPr lang="en-NZ" i="1" dirty="0" err="1"/>
              <a:t>자극하는</a:t>
            </a:r>
            <a:r>
              <a:rPr lang="en-NZ" i="1" dirty="0"/>
              <a:t> </a:t>
            </a:r>
            <a:r>
              <a:rPr lang="en-NZ" i="1" dirty="0" err="1"/>
              <a:t>활동</a:t>
            </a:r>
            <a:r>
              <a:rPr lang="en-NZ" i="1" dirty="0"/>
              <a:t>, </a:t>
            </a:r>
            <a:r>
              <a:rPr lang="en-NZ" i="1" dirty="0" err="1"/>
              <a:t>상처</a:t>
            </a:r>
            <a:r>
              <a:rPr lang="en-NZ" i="1" dirty="0"/>
              <a:t> </a:t>
            </a:r>
            <a:r>
              <a:rPr lang="en-NZ" i="1" dirty="0" err="1"/>
              <a:t>관리</a:t>
            </a:r>
            <a:r>
              <a:rPr lang="en-NZ" i="1" dirty="0"/>
              <a:t> 및 </a:t>
            </a:r>
            <a:r>
              <a:rPr lang="en-NZ" i="1" dirty="0" err="1"/>
              <a:t>부상</a:t>
            </a:r>
            <a:r>
              <a:rPr lang="en-NZ" i="1" dirty="0"/>
              <a:t> 후 </a:t>
            </a:r>
            <a:r>
              <a:rPr lang="en-NZ" i="1" dirty="0" err="1"/>
              <a:t>기능에</a:t>
            </a:r>
            <a:r>
              <a:rPr lang="en-NZ" i="1" dirty="0"/>
              <a:t> </a:t>
            </a:r>
            <a:r>
              <a:rPr lang="en-NZ" i="1" dirty="0" err="1"/>
              <a:t>대해</a:t>
            </a:r>
            <a:r>
              <a:rPr lang="en-NZ" i="1" dirty="0"/>
              <a:t> </a:t>
            </a:r>
            <a:r>
              <a:rPr lang="en-NZ" i="1" dirty="0" err="1"/>
              <a:t>설명합니다</a:t>
            </a:r>
            <a:r>
              <a:rPr lang="en-NZ" i="1" dirty="0"/>
              <a:t>. 이 </a:t>
            </a:r>
            <a:r>
              <a:rPr lang="en-NZ" i="1" dirty="0" err="1"/>
              <a:t>계획은</a:t>
            </a:r>
            <a:r>
              <a:rPr lang="en-NZ" i="1" dirty="0"/>
              <a:t> </a:t>
            </a:r>
            <a:r>
              <a:rPr lang="en-NZ" i="1" dirty="0" err="1"/>
              <a:t>퇴원</a:t>
            </a:r>
            <a:r>
              <a:rPr lang="en-NZ" i="1" dirty="0"/>
              <a:t> 전 </a:t>
            </a:r>
            <a:r>
              <a:rPr lang="en-NZ" i="1" dirty="0" err="1"/>
              <a:t>환자</a:t>
            </a:r>
            <a:r>
              <a:rPr lang="en-NZ" i="1" dirty="0"/>
              <a:t>, </a:t>
            </a:r>
            <a:r>
              <a:rPr lang="en-NZ" i="1" dirty="0" err="1"/>
              <a:t>주치의</a:t>
            </a:r>
            <a:r>
              <a:rPr lang="en-NZ" i="1" dirty="0"/>
              <a:t> 및 </a:t>
            </a:r>
            <a:r>
              <a:rPr lang="en-NZ" i="1" dirty="0" err="1"/>
              <a:t>다른</a:t>
            </a:r>
            <a:r>
              <a:rPr lang="en-NZ" i="1" dirty="0"/>
              <a:t> </a:t>
            </a:r>
            <a:r>
              <a:rPr lang="en-NZ" i="1" dirty="0" err="1"/>
              <a:t>지속적</a:t>
            </a:r>
            <a:r>
              <a:rPr lang="en-NZ" i="1" dirty="0"/>
              <a:t> </a:t>
            </a:r>
            <a:r>
              <a:rPr lang="en-NZ" i="1" dirty="0" err="1"/>
              <a:t>의료</a:t>
            </a:r>
            <a:r>
              <a:rPr lang="en-NZ" i="1" dirty="0"/>
              <a:t> </a:t>
            </a:r>
            <a:r>
              <a:rPr lang="en-NZ" i="1" dirty="0" err="1"/>
              <a:t>서비스</a:t>
            </a:r>
            <a:r>
              <a:rPr lang="en-NZ" i="1" dirty="0"/>
              <a:t> </a:t>
            </a:r>
            <a:r>
              <a:rPr lang="en-NZ" i="1" dirty="0" err="1"/>
              <a:t>제공자들에게</a:t>
            </a:r>
            <a:r>
              <a:rPr lang="en-NZ" i="1" dirty="0"/>
              <a:t> </a:t>
            </a:r>
            <a:r>
              <a:rPr lang="en-NZ" i="1" dirty="0" err="1"/>
              <a:t>제공됩니다</a:t>
            </a:r>
            <a:r>
              <a:rPr lang="en-NZ" i="1" dirty="0"/>
              <a:t>."</a:t>
            </a:r>
            <a:endParaRPr lang="en-US" sz="1200" kern="1200" dirty="0">
              <a:solidFill>
                <a:schemeClr val="tx1"/>
              </a:solidFill>
              <a:effectLst/>
              <a:latin typeface="+mn-lt"/>
              <a:ea typeface="+mn-ea"/>
              <a:cs typeface="+mn-cs"/>
            </a:endParaRPr>
          </a:p>
          <a:p>
            <a:endParaRPr lang="en-AU" dirty="0"/>
          </a:p>
          <a:p>
            <a:r>
              <a:rPr lang="en-AU" dirty="0" err="1"/>
              <a:t>참조</a:t>
            </a:r>
            <a:r>
              <a:rPr lang="en-AU"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effectLst/>
                <a:uLnTx/>
                <a:uFillTx/>
                <a:ea typeface="+mn-ea"/>
                <a:cs typeface="+mn-cs"/>
              </a:rPr>
              <a:t>1</a:t>
            </a:r>
            <a:r>
              <a:rPr lang="en-AU" sz="1200" b="0" dirty="0"/>
              <a:t>. </a:t>
            </a:r>
            <a:r>
              <a:rPr lang="en-US" sz="1200" b="0" dirty="0" err="1"/>
              <a:t>호주</a:t>
            </a:r>
            <a:r>
              <a:rPr lang="en-US" sz="1200" b="0" dirty="0"/>
              <a:t> 및 </a:t>
            </a:r>
            <a:r>
              <a:rPr lang="en-US" sz="1200" b="0" dirty="0" err="1"/>
              <a:t>뉴질랜드</a:t>
            </a:r>
            <a:r>
              <a:rPr lang="en-US" sz="1200" b="0" dirty="0"/>
              <a:t> </a:t>
            </a:r>
            <a:r>
              <a:rPr lang="en-US" sz="1200" b="0" dirty="0" err="1"/>
              <a:t>고관절골절</a:t>
            </a:r>
            <a:r>
              <a:rPr lang="en-US" sz="1200" b="0" dirty="0"/>
              <a:t> </a:t>
            </a:r>
            <a:r>
              <a:rPr lang="en-US" sz="1200" b="0" dirty="0" err="1"/>
              <a:t>협회</a:t>
            </a:r>
            <a:r>
              <a:rPr lang="en-US" sz="1200" b="0" dirty="0"/>
              <a:t> </a:t>
            </a:r>
            <a:r>
              <a:rPr lang="en-US" sz="1200" b="0" dirty="0" err="1"/>
              <a:t>발췌</a:t>
            </a:r>
            <a:r>
              <a:rPr lang="en-US" sz="1200" b="0" dirty="0"/>
              <a:t>: https://www.safetyandquality.gov.au/sites/default/files/migrated/Hip-Fracture-Care-CCS-Fact-Sheet-Clinician_tagged.pdf</a:t>
            </a:r>
            <a:endParaRPr lang="en-AU" sz="1200" b="0" dirty="0"/>
          </a:p>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185</a:t>
            </a:fld>
            <a:endParaRPr lang="en-US"/>
          </a:p>
        </p:txBody>
      </p:sp>
    </p:spTree>
    <p:extLst>
      <p:ext uri="{BB962C8B-B14F-4D97-AF65-F5344CB8AC3E}">
        <p14:creationId xmlns:p14="http://schemas.microsoft.com/office/powerpoint/2010/main" val="44249692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US" sz="1200" b="0" i="0">
                <a:solidFill>
                  <a:srgbClr val="333333"/>
                </a:solidFill>
                <a:effectLst/>
                <a:latin typeface="Georgia" panose="02040502050405020303" pitchFamily="18" charset="0"/>
              </a:rPr>
              <a:t>골다공증 관리 전략에 상당한 영향을 미치는 몇 가지 최신 연구가 최근 골다공증 의학적 관리의 최전선에 등장했습니다. 예상대로 5IQ 분석에서는 이러한 내용이 기존 지침에 포함되지 않았거나 간략하게만 언급된 것으로 나타났습니다. 그러나 골다공증의 치료 환경을 변화시킬 수 있는 엄청난 의미와 잠재력을 가지고 있으므로 강조할 필요가 있습니다.</a:t>
            </a:r>
            <a:endParaRPr lang="en-SG" sz="1200"/>
          </a:p>
        </p:txBody>
      </p:sp>
      <p:sp>
        <p:nvSpPr>
          <p:cNvPr id="4" name="Slide Number Placeholder 3"/>
          <p:cNvSpPr>
            <a:spLocks noGrp="1"/>
          </p:cNvSpPr>
          <p:nvPr>
            <p:ph type="sldNum" sz="quarter" idx="5"/>
          </p:nvPr>
        </p:nvSpPr>
        <p:spPr/>
        <p:txBody>
          <a:bodyPr/>
          <a:lstStyle/>
          <a:p>
            <a:fld id="{09736AF9-B07C-9B45-B57A-0DD6DC150A99}" type="slidenum">
              <a:rPr lang="en-US" smtClean="0"/>
              <a:t>186</a:t>
            </a:fld>
            <a:endParaRPr lang="en-US"/>
          </a:p>
        </p:txBody>
      </p:sp>
    </p:spTree>
    <p:extLst>
      <p:ext uri="{BB962C8B-B14F-4D97-AF65-F5344CB8AC3E}">
        <p14:creationId xmlns:p14="http://schemas.microsoft.com/office/powerpoint/2010/main" val="175995680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sz="1200" kern="1200">
                <a:solidFill>
                  <a:schemeClr val="tx1"/>
                </a:solidFill>
                <a:effectLst/>
                <a:latin typeface="+mn-lt"/>
                <a:ea typeface="+mn-ea"/>
                <a:cs typeface="+mn-cs"/>
              </a:rPr>
              <a:t>모든 부위에서 이전 골절은 향후 골절 및 사망 위험 증가와 관련이 있습니다. 따라서 이러한 "신호" 또는 "센티넬" 골절은 의료 분야 서비스 제공자에게 2차 골절 예방의 기회를 알려줍니다.</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187</a:t>
            </a:fld>
            <a:endParaRPr lang="en-US"/>
          </a:p>
        </p:txBody>
      </p:sp>
    </p:spTree>
    <p:extLst>
      <p:ext uri="{BB962C8B-B14F-4D97-AF65-F5344CB8AC3E}">
        <p14:creationId xmlns:p14="http://schemas.microsoft.com/office/powerpoint/2010/main" val="553708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188</a:t>
            </a:fld>
            <a:endParaRPr lang="en-US"/>
          </a:p>
        </p:txBody>
      </p:sp>
    </p:spTree>
    <p:extLst>
      <p:ext uri="{BB962C8B-B14F-4D97-AF65-F5344CB8AC3E}">
        <p14:creationId xmlns:p14="http://schemas.microsoft.com/office/powerpoint/2010/main" val="257398432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sz="1200" kern="1200">
                <a:solidFill>
                  <a:schemeClr val="tx1"/>
                </a:solidFill>
                <a:effectLst/>
                <a:latin typeface="+mn-lt"/>
                <a:ea typeface="+mn-ea"/>
                <a:cs typeface="+mn-cs"/>
              </a:rPr>
              <a:t>IOF(International Osteoporosis Foundation), AFOS(Asian Federation of Osteoporosis Societies), APOF(Asia Pacific Osteoporosis Foundation)가 승인한 FLS(Fracture Liaison Service) 합의 회의가 2017년 10월 14일 대만 골다공증 협회에 의해 열렸습니다. 국내외 전문가들은 13개의 BPF(모범사례 프레임워크, Best Practice Framework) 표준을 검토한 결과 모든 표준이 일반적으로 아시아 태평양 지역에 적용 가능하며 해당 지역의 의료 환경에 맞게 약간만 수정하면 된다고 결론지었습니다.</a:t>
            </a:r>
          </a:p>
          <a:p>
            <a:pPr marL="171450" indent="-171450">
              <a:buFont typeface="Arial" panose="020B0604020202020204" pitchFamily="34" charset="0"/>
              <a:buChar char="•"/>
            </a:pPr>
            <a:r>
              <a:rPr lang="en-AU" sz="1200" kern="1200">
                <a:solidFill>
                  <a:schemeClr val="tx1"/>
                </a:solidFill>
                <a:effectLst/>
                <a:latin typeface="+mn-lt"/>
                <a:ea typeface="+mn-ea"/>
                <a:cs typeface="+mn-cs"/>
              </a:rPr>
              <a:t>2017년 10월 대만골다공증협회(TOA)는 AP지역(n=23), Capture the Fracture Steering Committee(n=2), 미국(n=1) 전문가들을 타이페이에서 열린 AP지역 FLS 컨센서스 미팅에 초청했습니다. 두 차례의 합의문 작성 후 참석자들은 13가지 모범 사례 프레임워크(BPF) 표준에 대한 권장 사항을 보고하고 검토했습니다. 현장 회의에 참석하지 못한 전문가들은 초안을 검토, 수정을 제안하고 최종 버전을 승인했습니다.</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189</a:t>
            </a:fld>
            <a:endParaRPr lang="en-US"/>
          </a:p>
        </p:txBody>
      </p:sp>
    </p:spTree>
    <p:extLst>
      <p:ext uri="{BB962C8B-B14F-4D97-AF65-F5344CB8AC3E}">
        <p14:creationId xmlns:p14="http://schemas.microsoft.com/office/powerpoint/2010/main" val="249130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19</a:t>
            </a:fld>
            <a:endParaRPr lang="en-US"/>
          </a:p>
        </p:txBody>
      </p:sp>
    </p:spTree>
    <p:extLst>
      <p:ext uri="{BB962C8B-B14F-4D97-AF65-F5344CB8AC3E}">
        <p14:creationId xmlns:p14="http://schemas.microsoft.com/office/powerpoint/2010/main" val="292561270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190</a:t>
            </a:fld>
            <a:endParaRPr lang="en-US"/>
          </a:p>
        </p:txBody>
      </p:sp>
    </p:spTree>
    <p:extLst>
      <p:ext uri="{BB962C8B-B14F-4D97-AF65-F5344CB8AC3E}">
        <p14:creationId xmlns:p14="http://schemas.microsoft.com/office/powerpoint/2010/main" val="1909158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191</a:t>
            </a:fld>
            <a:endParaRPr lang="en-US"/>
          </a:p>
        </p:txBody>
      </p:sp>
    </p:spTree>
    <p:extLst>
      <p:ext uri="{BB962C8B-B14F-4D97-AF65-F5344CB8AC3E}">
        <p14:creationId xmlns:p14="http://schemas.microsoft.com/office/powerpoint/2010/main" val="166140327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192</a:t>
            </a:fld>
            <a:endParaRPr lang="en-US"/>
          </a:p>
        </p:txBody>
      </p:sp>
    </p:spTree>
    <p:extLst>
      <p:ext uri="{BB962C8B-B14F-4D97-AF65-F5344CB8AC3E}">
        <p14:creationId xmlns:p14="http://schemas.microsoft.com/office/powerpoint/2010/main" val="153554908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r>
              <a:rPr lang="en-AU"/>
              <a:t>프레젠테이션 전에 이 지도/그림을 업데이트하세요. </a:t>
            </a:r>
          </a:p>
        </p:txBody>
      </p:sp>
      <p:sp>
        <p:nvSpPr>
          <p:cNvPr id="4" name="Slide Number Placeholder 3"/>
          <p:cNvSpPr>
            <a:spLocks noGrp="1"/>
          </p:cNvSpPr>
          <p:nvPr>
            <p:ph type="sldNum" sz="quarter" idx="5"/>
          </p:nvPr>
        </p:nvSpPr>
        <p:spPr/>
        <p:txBody>
          <a:bodyPr/>
          <a:lstStyle/>
          <a:p>
            <a:fld id="{09736AF9-B07C-9B45-B57A-0DD6DC150A99}" type="slidenum">
              <a:rPr lang="en-US" smtClean="0"/>
              <a:t>193</a:t>
            </a:fld>
            <a:endParaRPr lang="en-US"/>
          </a:p>
        </p:txBody>
      </p:sp>
    </p:spTree>
    <p:extLst>
      <p:ext uri="{BB962C8B-B14F-4D97-AF65-F5344CB8AC3E}">
        <p14:creationId xmlns:p14="http://schemas.microsoft.com/office/powerpoint/2010/main" val="404104806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194</a:t>
            </a:fld>
            <a:endParaRPr lang="en-US"/>
          </a:p>
        </p:txBody>
      </p:sp>
    </p:spTree>
    <p:extLst>
      <p:ext uri="{BB962C8B-B14F-4D97-AF65-F5344CB8AC3E}">
        <p14:creationId xmlns:p14="http://schemas.microsoft.com/office/powerpoint/2010/main" val="197848601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195</a:t>
            </a:fld>
            <a:endParaRPr lang="en-US"/>
          </a:p>
        </p:txBody>
      </p:sp>
    </p:spTree>
    <p:extLst>
      <p:ext uri="{BB962C8B-B14F-4D97-AF65-F5344CB8AC3E}">
        <p14:creationId xmlns:p14="http://schemas.microsoft.com/office/powerpoint/2010/main" val="143015017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196</a:t>
            </a:fld>
            <a:endParaRPr lang="en-US"/>
          </a:p>
        </p:txBody>
      </p:sp>
    </p:spTree>
    <p:extLst>
      <p:ext uri="{BB962C8B-B14F-4D97-AF65-F5344CB8AC3E}">
        <p14:creationId xmlns:p14="http://schemas.microsoft.com/office/powerpoint/2010/main" val="74040369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197</a:t>
            </a:fld>
            <a:endParaRPr lang="en-US"/>
          </a:p>
        </p:txBody>
      </p:sp>
    </p:spTree>
    <p:extLst>
      <p:ext uri="{BB962C8B-B14F-4D97-AF65-F5344CB8AC3E}">
        <p14:creationId xmlns:p14="http://schemas.microsoft.com/office/powerpoint/2010/main" val="85491628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198</a:t>
            </a:fld>
            <a:endParaRPr lang="en-US"/>
          </a:p>
        </p:txBody>
      </p:sp>
    </p:spTree>
    <p:extLst>
      <p:ext uri="{BB962C8B-B14F-4D97-AF65-F5344CB8AC3E}">
        <p14:creationId xmlns:p14="http://schemas.microsoft.com/office/powerpoint/2010/main" val="46318119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199</a:t>
            </a:fld>
            <a:endParaRPr lang="en-US"/>
          </a:p>
        </p:txBody>
      </p:sp>
    </p:spTree>
    <p:extLst>
      <p:ext uri="{BB962C8B-B14F-4D97-AF65-F5344CB8AC3E}">
        <p14:creationId xmlns:p14="http://schemas.microsoft.com/office/powerpoint/2010/main" val="1158339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latin typeface="+mn-lt"/>
                <a:ea typeface="+mn-ea"/>
                <a:cs typeface="+mn-cs"/>
              </a:rPr>
              <a:t>Speaker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analysis included 18 guidelines from the following regions (also see next slide): Australia,</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China (three guidelines),</a:t>
            </a:r>
            <a:r>
              <a:rPr lang="en-US" sz="1200"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Chinese Taipei,</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Hong Kong Special Administrative Region of the People's Republic of China (SAR),</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India (two guidelines),</a:t>
            </a:r>
            <a:r>
              <a:rPr lang="en-US" sz="1200" kern="1200" baseline="30000" dirty="0">
                <a:solidFill>
                  <a:schemeClr val="tx1"/>
                </a:solidFill>
                <a:effectLst/>
                <a:latin typeface="+mn-lt"/>
                <a:ea typeface="+mn-ea"/>
                <a:cs typeface="+mn-cs"/>
              </a:rPr>
              <a:t>7,8</a:t>
            </a:r>
            <a:r>
              <a:rPr lang="en-US" sz="1200" kern="1200" dirty="0">
                <a:solidFill>
                  <a:schemeClr val="tx1"/>
                </a:solidFill>
                <a:effectLst/>
                <a:latin typeface="+mn-lt"/>
                <a:ea typeface="+mn-ea"/>
                <a:cs typeface="+mn-cs"/>
              </a:rPr>
              <a:t> Indonesia,</a:t>
            </a:r>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 Japan.</a:t>
            </a:r>
            <a:r>
              <a:rPr lang="en-US" sz="1200" kern="1200" baseline="30000" dirty="0">
                <a:solidFill>
                  <a:schemeClr val="tx1"/>
                </a:solidFill>
                <a:effectLst/>
                <a:latin typeface="+mn-lt"/>
                <a:ea typeface="+mn-ea"/>
                <a:cs typeface="+mn-cs"/>
              </a:rPr>
              <a:t>10</a:t>
            </a:r>
          </a:p>
          <a:p>
            <a:endParaRPr lang="en-AU" dirty="0"/>
          </a:p>
          <a:p>
            <a:r>
              <a:rPr lang="en-AU" dirty="0"/>
              <a:t>References:</a:t>
            </a:r>
          </a:p>
          <a:p>
            <a:pPr marL="228600" indent="-228600">
              <a:buAutoNum type="arabicPeriod"/>
            </a:pPr>
            <a:r>
              <a:rPr lang="en-US" sz="1200" kern="1200" dirty="0">
                <a:solidFill>
                  <a:schemeClr val="tx1"/>
                </a:solidFill>
                <a:effectLst/>
                <a:latin typeface="+mn-lt"/>
                <a:ea typeface="+mn-ea"/>
                <a:cs typeface="+mn-cs"/>
              </a:rPr>
              <a:t>The Royal Australian College of General Practitioners, Osteoporosis Australia (2017) Osteoporosis prevention, diagnosis and management in postmenopausal women and men over 50 years of age. 2nd edition. RACGP, East Melbourne</a:t>
            </a:r>
            <a:endParaRPr lang="en-A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Osteoporosis and Bone Mineral Disease Branch of Chinese Medical Association (2017) Guidelines for the diagnosis and treatment of primary osteoporosis (2017). Chin J Osteo Bone Miner Res 10:413-444</a:t>
            </a:r>
            <a:endParaRPr lang="en-A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Workgroup of 2018 China Guideline for the Diagnosis and Treatment of Senile Osteoporosis, Osteoporosis Society of China Association of Gerontology and Geriatrics, Ma Y, et al. (2018) [2018 China guideline for the diagnosis and treatment of senile osteoporosis] [in Chinese]. Chin J Health Manage 12:484-509</a:t>
            </a:r>
            <a:endParaRPr lang="en-A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Osteoporosis Group </a:t>
            </a:r>
            <a:r>
              <a:rPr lang="en-US" sz="1200" kern="1200" dirty="0" err="1">
                <a:solidFill>
                  <a:schemeClr val="tx1"/>
                </a:solidFill>
                <a:effectLst/>
                <a:latin typeface="+mn-lt"/>
                <a:ea typeface="+mn-ea"/>
                <a:cs typeface="+mn-cs"/>
              </a:rPr>
              <a:t>Orthopaedic</a:t>
            </a:r>
            <a:r>
              <a:rPr lang="en-US" sz="1200" kern="1200" dirty="0">
                <a:solidFill>
                  <a:schemeClr val="tx1"/>
                </a:solidFill>
                <a:effectLst/>
                <a:latin typeface="+mn-lt"/>
                <a:ea typeface="+mn-ea"/>
                <a:cs typeface="+mn-cs"/>
              </a:rPr>
              <a:t> Branch Chinese Medical Association, Liu Q, Cao L, et al. (2017) [Guidelines for the diagnosis and treatment of osteoporotic fractures] [in Chinese]. Chinese Journal of </a:t>
            </a:r>
            <a:r>
              <a:rPr lang="en-US" sz="1200" kern="1200" dirty="0" err="1">
                <a:solidFill>
                  <a:schemeClr val="tx1"/>
                </a:solidFill>
                <a:effectLst/>
                <a:latin typeface="+mn-lt"/>
                <a:ea typeface="+mn-ea"/>
                <a:cs typeface="+mn-cs"/>
              </a:rPr>
              <a:t>Orthopaedics</a:t>
            </a:r>
            <a:r>
              <a:rPr lang="en-US" sz="1200" kern="1200" dirty="0">
                <a:solidFill>
                  <a:schemeClr val="tx1"/>
                </a:solidFill>
                <a:effectLst/>
                <a:latin typeface="+mn-lt"/>
                <a:ea typeface="+mn-ea"/>
                <a:cs typeface="+mn-cs"/>
              </a:rPr>
              <a:t> 37:1-10</a:t>
            </a:r>
            <a:endParaRPr lang="en-A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Huang Z, Fang Y, Wu Z, et al. (2017) 2017 Consensus and guidelines for the prevention and treatment of adult osteoporosis in Taiwan Taiwanese Osteoporosis Association, Taipei</a:t>
            </a:r>
            <a:endParaRPr lang="en-A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OSHK Task Group for Formulation of OSHK Guideline for Clinical Management of Postmenopausal Osteoporosis in Hong Kong, Ip TP, Cheung SK, et al. (2013) The Osteoporosis Society of Hong Kong (OSHK): 2013 OSHK guideline for clinical management of postmenopausal osteoporosis in Hong Kong. Hong Kong Med J 19 Suppl 2:1-40</a:t>
            </a:r>
            <a:endParaRPr lang="en-A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Singh M, </a:t>
            </a:r>
            <a:r>
              <a:rPr lang="en-US" sz="1200" kern="1200" dirty="0" err="1">
                <a:solidFill>
                  <a:schemeClr val="tx1"/>
                </a:solidFill>
                <a:effectLst/>
                <a:latin typeface="+mn-lt"/>
                <a:ea typeface="+mn-ea"/>
                <a:cs typeface="+mn-cs"/>
              </a:rPr>
              <a:t>Harinarayan</a:t>
            </a:r>
            <a:r>
              <a:rPr lang="en-US" sz="1200" kern="1200" dirty="0">
                <a:solidFill>
                  <a:schemeClr val="tx1"/>
                </a:solidFill>
                <a:effectLst/>
                <a:latin typeface="+mn-lt"/>
                <a:ea typeface="+mn-ea"/>
                <a:cs typeface="+mn-cs"/>
              </a:rPr>
              <a:t> CV, </a:t>
            </a:r>
            <a:r>
              <a:rPr lang="en-US" sz="1200" kern="1200" dirty="0" err="1">
                <a:solidFill>
                  <a:schemeClr val="tx1"/>
                </a:solidFill>
                <a:effectLst/>
                <a:latin typeface="+mn-lt"/>
                <a:ea typeface="+mn-ea"/>
                <a:cs typeface="+mn-cs"/>
              </a:rPr>
              <a:t>Marwah</a:t>
            </a:r>
            <a:r>
              <a:rPr lang="en-US" sz="1200" kern="1200" dirty="0">
                <a:solidFill>
                  <a:schemeClr val="tx1"/>
                </a:solidFill>
                <a:effectLst/>
                <a:latin typeface="+mn-lt"/>
                <a:ea typeface="+mn-ea"/>
                <a:cs typeface="+mn-cs"/>
              </a:rPr>
              <a:t> R, Sahay R, Kalra S, </a:t>
            </a:r>
            <a:r>
              <a:rPr lang="en-US" sz="1200" kern="1200" dirty="0" err="1">
                <a:solidFill>
                  <a:schemeClr val="tx1"/>
                </a:solidFill>
                <a:effectLst/>
                <a:latin typeface="+mn-lt"/>
                <a:ea typeface="+mn-ea"/>
                <a:cs typeface="+mn-cs"/>
              </a:rPr>
              <a:t>Babhulkar</a:t>
            </a:r>
            <a:r>
              <a:rPr lang="en-US" sz="1200" kern="1200" dirty="0">
                <a:solidFill>
                  <a:schemeClr val="tx1"/>
                </a:solidFill>
                <a:effectLst/>
                <a:latin typeface="+mn-lt"/>
                <a:ea typeface="+mn-ea"/>
                <a:cs typeface="+mn-cs"/>
              </a:rPr>
              <a:t> S (2020) Clinical practice guidelines on postmenopausal osteoporosis: an executive summary and recommendations - Update 2019. Indian Menopause Society, Hyderabad</a:t>
            </a:r>
            <a:endParaRPr lang="en-AU" sz="1200" kern="1200" dirty="0">
              <a:solidFill>
                <a:schemeClr val="tx1"/>
              </a:solidFill>
              <a:effectLst/>
              <a:latin typeface="+mn-lt"/>
              <a:ea typeface="+mn-ea"/>
              <a:cs typeface="+mn-cs"/>
            </a:endParaRPr>
          </a:p>
          <a:p>
            <a:pPr marL="228600" indent="-228600">
              <a:buAutoNum type="arabicPeriod"/>
            </a:pPr>
            <a:r>
              <a:rPr lang="en-US" sz="1200" kern="1200" dirty="0" err="1">
                <a:solidFill>
                  <a:schemeClr val="tx1"/>
                </a:solidFill>
                <a:effectLst/>
                <a:latin typeface="+mn-lt"/>
                <a:ea typeface="+mn-ea"/>
                <a:cs typeface="+mn-cs"/>
              </a:rPr>
              <a:t>Bhadada</a:t>
            </a:r>
            <a:r>
              <a:rPr lang="en-US" sz="1200" kern="1200" dirty="0">
                <a:solidFill>
                  <a:schemeClr val="tx1"/>
                </a:solidFill>
                <a:effectLst/>
                <a:latin typeface="+mn-lt"/>
                <a:ea typeface="+mn-ea"/>
                <a:cs typeface="+mn-cs"/>
              </a:rPr>
              <a:t> SK (2020) Indian Society for Bone and Mineral Research guidelines 2020. Indian Society for Bone and Mineral Research, New Delhi</a:t>
            </a:r>
            <a:endParaRPr lang="en-AU" sz="1200" kern="1200" dirty="0">
              <a:solidFill>
                <a:schemeClr val="tx1"/>
              </a:solidFill>
              <a:effectLst/>
              <a:latin typeface="+mn-lt"/>
              <a:ea typeface="+mn-ea"/>
              <a:cs typeface="+mn-cs"/>
            </a:endParaRPr>
          </a:p>
          <a:p>
            <a:pPr marL="228600" indent="-228600">
              <a:buAutoNum type="arabicPeriod"/>
            </a:pPr>
            <a:r>
              <a:rPr lang="en-US" sz="1200" kern="1200" dirty="0" err="1">
                <a:solidFill>
                  <a:schemeClr val="tx1"/>
                </a:solidFill>
                <a:effectLst/>
                <a:latin typeface="+mn-lt"/>
                <a:ea typeface="+mn-ea"/>
                <a:cs typeface="+mn-cs"/>
              </a:rPr>
              <a:t>Setyohadi</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Hutagalung</a:t>
            </a:r>
            <a:r>
              <a:rPr lang="en-US" sz="1200" kern="1200" dirty="0">
                <a:solidFill>
                  <a:schemeClr val="tx1"/>
                </a:solidFill>
                <a:effectLst/>
                <a:latin typeface="+mn-lt"/>
                <a:ea typeface="+mn-ea"/>
                <a:cs typeface="+mn-cs"/>
              </a:rPr>
              <a:t> EUHU, Frederik Adam JM, et al. (2012) Summary of the Indonesian guidelines for diagnosis and management of osteoporosis. JAFES 27:147</a:t>
            </a:r>
            <a:endParaRPr lang="en-AU" sz="1200" kern="1200" dirty="0">
              <a:solidFill>
                <a:schemeClr val="tx1"/>
              </a:solidFill>
              <a:effectLst/>
              <a:latin typeface="+mn-lt"/>
              <a:ea typeface="+mn-ea"/>
              <a:cs typeface="+mn-cs"/>
            </a:endParaRPr>
          </a:p>
          <a:p>
            <a:pPr marL="228600" indent="-228600">
              <a:buAutoNum type="arabicPeriod"/>
            </a:pPr>
            <a:r>
              <a:rPr lang="en-US" sz="1200" kern="1200" dirty="0" err="1">
                <a:solidFill>
                  <a:schemeClr val="tx1"/>
                </a:solidFill>
                <a:effectLst/>
                <a:latin typeface="+mn-lt"/>
                <a:ea typeface="+mn-ea"/>
                <a:cs typeface="+mn-cs"/>
              </a:rPr>
              <a:t>Orimo</a:t>
            </a:r>
            <a:r>
              <a:rPr lang="en-US" sz="1200" kern="1200" dirty="0">
                <a:solidFill>
                  <a:schemeClr val="tx1"/>
                </a:solidFill>
                <a:effectLst/>
                <a:latin typeface="+mn-lt"/>
                <a:ea typeface="+mn-ea"/>
                <a:cs typeface="+mn-cs"/>
              </a:rPr>
              <a:t> H (2015) [Japanese 2015 guidelines for the prevention and treatment of osteoporosis] [in Japanese]. Japan Osteoporosis Society, The Japanese Society for Bone and Mineral Research &amp; Japan Osteoporosis Foundation, Tokyo</a:t>
            </a:r>
          </a:p>
          <a:p>
            <a:pPr marL="2514600" lvl="5" indent="-228600">
              <a:buAutoNum type="arabicPeriod"/>
            </a:pPr>
            <a:endParaRPr lang="en-US"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a:t>
            </a:fld>
            <a:endParaRPr lang="en-US"/>
          </a:p>
        </p:txBody>
      </p:sp>
    </p:spTree>
    <p:extLst>
      <p:ext uri="{BB962C8B-B14F-4D97-AF65-F5344CB8AC3E}">
        <p14:creationId xmlns:p14="http://schemas.microsoft.com/office/powerpoint/2010/main" val="45139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20</a:t>
            </a:fld>
            <a:endParaRPr lang="en-US"/>
          </a:p>
        </p:txBody>
      </p:sp>
    </p:spTree>
    <p:extLst>
      <p:ext uri="{BB962C8B-B14F-4D97-AF65-F5344CB8AC3E}">
        <p14:creationId xmlns:p14="http://schemas.microsoft.com/office/powerpoint/2010/main" val="1434826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200</a:t>
            </a:fld>
            <a:endParaRPr lang="en-US"/>
          </a:p>
        </p:txBody>
      </p:sp>
    </p:spTree>
    <p:extLst>
      <p:ext uri="{BB962C8B-B14F-4D97-AF65-F5344CB8AC3E}">
        <p14:creationId xmlns:p14="http://schemas.microsoft.com/office/powerpoint/2010/main" val="75591247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736AF9-B07C-9B45-B57A-0DD6DC150A99}" type="slidenum">
              <a:rPr lang="en-US" smtClean="0"/>
              <a:t>201</a:t>
            </a:fld>
            <a:endParaRPr lang="en-US"/>
          </a:p>
        </p:txBody>
      </p:sp>
    </p:spTree>
    <p:extLst>
      <p:ext uri="{BB962C8B-B14F-4D97-AF65-F5344CB8AC3E}">
        <p14:creationId xmlns:p14="http://schemas.microsoft.com/office/powerpoint/2010/main" val="423119898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202</a:t>
            </a:fld>
            <a:endParaRPr lang="en-US"/>
          </a:p>
        </p:txBody>
      </p:sp>
    </p:spTree>
    <p:extLst>
      <p:ext uri="{BB962C8B-B14F-4D97-AF65-F5344CB8AC3E}">
        <p14:creationId xmlns:p14="http://schemas.microsoft.com/office/powerpoint/2010/main" val="278690503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203</a:t>
            </a:fld>
            <a:endParaRPr lang="en-US"/>
          </a:p>
        </p:txBody>
      </p:sp>
    </p:spTree>
    <p:extLst>
      <p:ext uri="{BB962C8B-B14F-4D97-AF65-F5344CB8AC3E}">
        <p14:creationId xmlns:p14="http://schemas.microsoft.com/office/powerpoint/2010/main" val="125079090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a:solidFill>
                  <a:srgbClr val="131413"/>
                </a:solidFill>
                <a:latin typeface="Times" pitchFamily="2" charset="0"/>
              </a:rPr>
              <a:t>현지 관행과의 관련성을 확인하고, 해당 관행이 환자에게 실질적인 혜택을 제공하는지 여부를 확인합니다. </a:t>
            </a:r>
          </a:p>
          <a:p>
            <a:pPr marL="171450" indent="-171450">
              <a:buFont typeface="Arial" panose="020B0604020202020204" pitchFamily="34" charset="0"/>
              <a:buChar char="•"/>
            </a:pPr>
            <a:r>
              <a:rPr lang="en-AU">
                <a:solidFill>
                  <a:srgbClr val="131413"/>
                </a:solidFill>
                <a:latin typeface="Times" pitchFamily="2" charset="0"/>
              </a:rPr>
              <a:t>아시아 태평양 지역에서 이러한 지침을 실행하는 데 있어 몇 가지 문제를 고려해야 합니다. </a:t>
            </a:r>
          </a:p>
          <a:p>
            <a:pPr marL="171450" indent="-171450">
              <a:buFont typeface="Arial" panose="020B0604020202020204" pitchFamily="34" charset="0"/>
              <a:buChar char="•"/>
            </a:pPr>
            <a:r>
              <a:rPr lang="en-AU">
                <a:solidFill>
                  <a:srgbClr val="131413"/>
                </a:solidFill>
                <a:latin typeface="Times" pitchFamily="2" charset="0"/>
              </a:rPr>
              <a:t>AACE 가이드라인에서 권장하는 FRAX® 기준값은 미국에만 적용되는 것일 가능성이 높습니다. FRAX®는 많은 아시아 국가에서 검증되었지만 대부분은 아직 사용을 위한 개입 기준값을 설정하지 않았습니다. </a:t>
            </a:r>
          </a:p>
          <a:p>
            <a:pPr marL="171450" indent="-171450">
              <a:buFont typeface="Arial" panose="020B0604020202020204" pitchFamily="34" charset="0"/>
              <a:buChar char="•"/>
            </a:pPr>
            <a:r>
              <a:rPr lang="en-AU">
                <a:solidFill>
                  <a:srgbClr val="131413"/>
                </a:solidFill>
                <a:latin typeface="Times" pitchFamily="2" charset="0"/>
              </a:rPr>
              <a:t>권장 사항은 지역의 환급 기준을 고려해야 합니다. 이로 인해 여러 약리학적 치료 방법들에 대한 적격 유무가 판별되기 때문입니다.</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204</a:t>
            </a:fld>
            <a:endParaRPr lang="en-US"/>
          </a:p>
        </p:txBody>
      </p:sp>
    </p:spTree>
    <p:extLst>
      <p:ext uri="{BB962C8B-B14F-4D97-AF65-F5344CB8AC3E}">
        <p14:creationId xmlns:p14="http://schemas.microsoft.com/office/powerpoint/2010/main" val="358792315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736AF9-B07C-9B45-B57A-0DD6DC150A99}" type="slidenum">
              <a:rPr lang="en-US" smtClean="0"/>
              <a:t>205</a:t>
            </a:fld>
            <a:endParaRPr lang="en-US"/>
          </a:p>
        </p:txBody>
      </p:sp>
    </p:spTree>
    <p:extLst>
      <p:ext uri="{BB962C8B-B14F-4D97-AF65-F5344CB8AC3E}">
        <p14:creationId xmlns:p14="http://schemas.microsoft.com/office/powerpoint/2010/main" val="247234669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206</a:t>
            </a:fld>
            <a:endParaRPr lang="en-US"/>
          </a:p>
        </p:txBody>
      </p:sp>
    </p:spTree>
    <p:extLst>
      <p:ext uri="{BB962C8B-B14F-4D97-AF65-F5344CB8AC3E}">
        <p14:creationId xmlns:p14="http://schemas.microsoft.com/office/powerpoint/2010/main" val="122391815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err="1">
                <a:latin typeface="Candara" panose="020E0502030303020204" pitchFamily="34" charset="0"/>
              </a:rPr>
              <a:t>단백동화 약물과</a:t>
            </a:r>
            <a:r>
              <a:rPr lang="en-AU">
                <a:latin typeface="Candara" panose="020E0502030303020204" pitchFamily="34" charset="0"/>
              </a:rPr>
              <a:t> 골흡수억제 약물을</a:t>
            </a:r>
            <a:r>
              <a:rPr lang="en-GB">
                <a:latin typeface="Candara" panose="020E0502030303020204" pitchFamily="34" charset="0"/>
              </a:rPr>
              <a:t> 비교한 최근의 무작위 시험 데이터와 단백동화 촉진제 데이터를 Cosman et al.이 </a:t>
            </a:r>
            <a:r>
              <a:rPr lang="en-AU">
                <a:latin typeface="Candara" panose="020E0502030303020204" pitchFamily="34" charset="0"/>
              </a:rPr>
              <a:t>검토한 바에 따르면(2020), 세 가지의 단백동화 촉진제 (테리파라타이드, </a:t>
            </a:r>
            <a:r>
              <a:rPr lang="en-AU" err="1">
                <a:latin typeface="Candara" panose="020E0502030303020204" pitchFamily="34" charset="0"/>
              </a:rPr>
              <a:t>아발로파라타이드,</a:t>
            </a:r>
            <a:r>
              <a:rPr lang="en-AU">
                <a:latin typeface="Candara" panose="020E0502030303020204" pitchFamily="34" charset="0"/>
              </a:rPr>
              <a:t> 로모소주맙)은 강력한 골흡수억제 치료보다 비척추 및 척추 골절을 더 빠르고 더 많이 감소시킨다는 결과가 나왔습니다. 또한 환자에게 먼저 단백동화 촉진제를 투여한 후 강력한 골흡수억제 요법을 시행할 때 골밀도 강화가 최대화됩니다.</a:t>
            </a:r>
            <a:r>
              <a:rPr lang="en-AU" baseline="30000">
                <a:latin typeface="Candara" panose="020E0502030303020204" pitchFamily="34" charset="0"/>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a:t>참조:</a:t>
            </a:r>
          </a:p>
          <a:p>
            <a:r>
              <a:rPr lang="en-AU"/>
              <a:t>1. </a:t>
            </a:r>
            <a:r>
              <a:rPr lang="en-AU" sz="1200" err="1">
                <a:latin typeface="Candara" panose="020E0502030303020204" pitchFamily="34" charset="0"/>
              </a:rPr>
              <a:t>Cosman</a:t>
            </a:r>
            <a:r>
              <a:rPr lang="en-AU" sz="1200">
                <a:latin typeface="Candara" panose="020E0502030303020204" pitchFamily="34" charset="0"/>
              </a:rPr>
              <a:t> et al. </a:t>
            </a:r>
            <a:r>
              <a:rPr lang="en-GB" sz="1200" i="1" err="1">
                <a:latin typeface="Candara" panose="020E0502030303020204" pitchFamily="34" charset="0"/>
              </a:rPr>
              <a:t>Endocr</a:t>
            </a:r>
            <a:r>
              <a:rPr lang="en-GB" sz="1200" i="1">
                <a:latin typeface="Candara" panose="020E0502030303020204" pitchFamily="34" charset="0"/>
              </a:rPr>
              <a:t> </a:t>
            </a:r>
            <a:r>
              <a:rPr lang="en-GB" sz="1200" i="1" err="1">
                <a:latin typeface="Candara" panose="020E0502030303020204" pitchFamily="34" charset="0"/>
              </a:rPr>
              <a:t>Pract</a:t>
            </a:r>
            <a:r>
              <a:rPr lang="en-GB" sz="1200" i="1">
                <a:latin typeface="Candara" panose="020E0502030303020204" pitchFamily="34" charset="0"/>
              </a:rPr>
              <a:t> </a:t>
            </a:r>
            <a:r>
              <a:rPr lang="en-GB" sz="1200">
                <a:latin typeface="Candara" panose="020E0502030303020204" pitchFamily="34" charset="0"/>
              </a:rPr>
              <a:t>2020;26:777-86.</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207</a:t>
            </a:fld>
            <a:endParaRPr lang="en-US"/>
          </a:p>
        </p:txBody>
      </p:sp>
    </p:spTree>
    <p:extLst>
      <p:ext uri="{BB962C8B-B14F-4D97-AF65-F5344CB8AC3E}">
        <p14:creationId xmlns:p14="http://schemas.microsoft.com/office/powerpoint/2010/main" val="171062596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208</a:t>
            </a:fld>
            <a:endParaRPr lang="en-US"/>
          </a:p>
        </p:txBody>
      </p:sp>
    </p:spTree>
    <p:extLst>
      <p:ext uri="{BB962C8B-B14F-4D97-AF65-F5344CB8AC3E}">
        <p14:creationId xmlns:p14="http://schemas.microsoft.com/office/powerpoint/2010/main" val="77802338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a:latin typeface="Candara" panose="020E0502030303020204" pitchFamily="34" charset="0"/>
              </a:rPr>
              <a:t>비스포스포네이트에서 테리파라티드로 전환한 후 고관절의 골밀도는 처음 12개월 동안 감소하다가 18개월에서 24개월 사이에 기준선 이상으로 점진적으로 증가합니다.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대조적으로, 데노수맙에서 테리파라티드로 전환한 후에도 고관절 BMD는 24개월에 여전히 기준선 미만입니다.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t>BTM 수치는 알렌드로네이트 또는 데노수맙에서 </a:t>
            </a:r>
            <a:r>
              <a:rPr lang="en-AU">
                <a:latin typeface="Candara" panose="020E0502030303020204" pitchFamily="34" charset="0"/>
              </a:rPr>
              <a:t>테리파라타이드</a:t>
            </a:r>
            <a:r>
              <a:rPr lang="en-AU"/>
              <a:t>로 전환후 6~12개월에 걸쳐 상당히 증가합니다. 그러나 </a:t>
            </a:r>
            <a:r>
              <a:rPr lang="en-AU" b="0">
                <a:solidFill>
                  <a:schemeClr val="accent1"/>
                </a:solidFill>
              </a:rPr>
              <a:t>BTM 증가는 </a:t>
            </a:r>
            <a:r>
              <a:rPr lang="en-AU"/>
              <a:t>데노수맙에서 전환하는 경우 훨씬 더 극적입니다</a:t>
            </a:r>
            <a:r>
              <a:rPr lang="en-AU" baseline="30000"/>
              <a:t>.1</a:t>
            </a:r>
            <a:endParaRPr lang="en-AU"/>
          </a:p>
          <a:p>
            <a:endParaRPr lang="en-AU"/>
          </a:p>
          <a:p>
            <a:r>
              <a:rPr lang="en-AU"/>
              <a:t>참조:</a:t>
            </a:r>
          </a:p>
          <a:p>
            <a:r>
              <a:rPr lang="en-AU" sz="1200" err="1">
                <a:latin typeface="Candara" panose="020E0502030303020204" pitchFamily="34" charset="0"/>
              </a:rPr>
              <a:t>Cosman</a:t>
            </a:r>
            <a:r>
              <a:rPr lang="en-AU" sz="1200">
                <a:latin typeface="Candara" panose="020E0502030303020204" pitchFamily="34" charset="0"/>
              </a:rPr>
              <a:t> F, et al. </a:t>
            </a:r>
            <a:r>
              <a:rPr lang="en-AU" sz="1200" i="1">
                <a:latin typeface="Candara" panose="020E0502030303020204" pitchFamily="34" charset="0"/>
              </a:rPr>
              <a:t>J Bone Miner Res</a:t>
            </a:r>
            <a:r>
              <a:rPr lang="en-AU" sz="1200">
                <a:latin typeface="Candara" panose="020E0502030303020204" pitchFamily="34" charset="0"/>
              </a:rPr>
              <a:t> 2017;32:198–202.</a:t>
            </a:r>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209</a:t>
            </a:fld>
            <a:endParaRPr lang="en-US"/>
          </a:p>
        </p:txBody>
      </p:sp>
    </p:spTree>
    <p:extLst>
      <p:ext uri="{BB962C8B-B14F-4D97-AF65-F5344CB8AC3E}">
        <p14:creationId xmlns:p14="http://schemas.microsoft.com/office/powerpoint/2010/main" val="660783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호주의 한 지역사회 기반, 전향적, 역학적 연구에서는 노인 남성과 여성의 낙상 관련 요인과 고관절 골절 사이의 연관성을 조사했습니다. 이 연구는 중앙값 12년(사분위수 범위, 6-13) 동안 추적된 60세 여성 960명과 남성 689명을 대상으로 하였습니다. 고관절 골절의 발생률.</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측정된 위험 인자는 대퇴 경부 골밀도(FNBMD), 자세 동요, 대퇴사두근 강도, 이전 골절 및 낙상이었습니다.</a:t>
            </a:r>
            <a:r>
              <a:rPr lang="en-AU" sz="1200" kern="1200" baseline="30000">
                <a:solidFill>
                  <a:schemeClr val="tx1"/>
                </a:solidFill>
                <a:effectLst/>
                <a:latin typeface="+mn-lt"/>
                <a:ea typeface="+mn-ea"/>
                <a:cs typeface="+mn-cs"/>
              </a:rPr>
              <a:t>1</a:t>
            </a:r>
          </a:p>
          <a:p>
            <a:r>
              <a:rPr lang="en-AU" sz="1200" kern="1200">
                <a:solidFill>
                  <a:schemeClr val="tx1"/>
                </a:solidFill>
                <a:effectLst/>
                <a:latin typeface="+mn-lt"/>
                <a:ea typeface="+mn-ea"/>
                <a:cs typeface="+mn-cs"/>
              </a:rPr>
              <a:t>골밀도의 각 수준에서 고관절 골절 위험은 골밀도와 관련없는 위험인자의 수에 따라 선형적으로 증가했습니다.1</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참조:</a:t>
            </a:r>
          </a:p>
          <a:p>
            <a:r>
              <a:rPr lang="en-AU" b="0"/>
              <a:t>1. </a:t>
            </a:r>
            <a:r>
              <a:rPr lang="en-AU" sz="1200" b="0"/>
              <a:t>Nguyen ND, et al. </a:t>
            </a:r>
            <a:r>
              <a:rPr lang="en-AU" sz="1200" b="0" i="1"/>
              <a:t>J Bone Miner Res </a:t>
            </a:r>
            <a:r>
              <a:rPr lang="en-AU" sz="1200" b="0"/>
              <a:t>2005; 20:1921–28.</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21</a:t>
            </a:fld>
            <a:endParaRPr lang="en-US"/>
          </a:p>
        </p:txBody>
      </p:sp>
    </p:spTree>
    <p:extLst>
      <p:ext uri="{BB962C8B-B14F-4D97-AF65-F5344CB8AC3E}">
        <p14:creationId xmlns:p14="http://schemas.microsoft.com/office/powerpoint/2010/main" val="13061231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736AF9-B07C-9B45-B57A-0DD6DC150A99}" type="slidenum">
              <a:rPr lang="en-US" smtClean="0"/>
              <a:t>210</a:t>
            </a:fld>
            <a:endParaRPr lang="en-US"/>
          </a:p>
        </p:txBody>
      </p:sp>
    </p:spTree>
    <p:extLst>
      <p:ext uri="{BB962C8B-B14F-4D97-AF65-F5344CB8AC3E}">
        <p14:creationId xmlns:p14="http://schemas.microsoft.com/office/powerpoint/2010/main" val="132598862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211</a:t>
            </a:fld>
            <a:endParaRPr lang="en-US"/>
          </a:p>
        </p:txBody>
      </p:sp>
    </p:spTree>
    <p:extLst>
      <p:ext uri="{BB962C8B-B14F-4D97-AF65-F5344CB8AC3E}">
        <p14:creationId xmlns:p14="http://schemas.microsoft.com/office/powerpoint/2010/main" val="420906949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a:t>표에 지역별 비용 효율성 연구를 추가하세요</a:t>
            </a:r>
          </a:p>
        </p:txBody>
      </p:sp>
      <p:sp>
        <p:nvSpPr>
          <p:cNvPr id="4" name="Slide Number Placeholder 3"/>
          <p:cNvSpPr>
            <a:spLocks noGrp="1"/>
          </p:cNvSpPr>
          <p:nvPr>
            <p:ph type="sldNum" sz="quarter" idx="5"/>
          </p:nvPr>
        </p:nvSpPr>
        <p:spPr/>
        <p:txBody>
          <a:bodyPr/>
          <a:lstStyle/>
          <a:p>
            <a:fld id="{09736AF9-B07C-9B45-B57A-0DD6DC150A99}" type="slidenum">
              <a:rPr lang="en-US" smtClean="0"/>
              <a:t>212</a:t>
            </a:fld>
            <a:endParaRPr lang="en-US"/>
          </a:p>
        </p:txBody>
      </p:sp>
    </p:spTree>
    <p:extLst>
      <p:ext uri="{BB962C8B-B14F-4D97-AF65-F5344CB8AC3E}">
        <p14:creationId xmlns:p14="http://schemas.microsoft.com/office/powerpoint/2010/main" val="107797394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213</a:t>
            </a:fld>
            <a:endParaRPr lang="en-US"/>
          </a:p>
        </p:txBody>
      </p:sp>
    </p:spTree>
    <p:extLst>
      <p:ext uri="{BB962C8B-B14F-4D97-AF65-F5344CB8AC3E}">
        <p14:creationId xmlns:p14="http://schemas.microsoft.com/office/powerpoint/2010/main" val="225451777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214</a:t>
            </a:fld>
            <a:endParaRPr lang="en-US"/>
          </a:p>
        </p:txBody>
      </p:sp>
    </p:spTree>
    <p:extLst>
      <p:ext uri="{BB962C8B-B14F-4D97-AF65-F5344CB8AC3E}">
        <p14:creationId xmlns:p14="http://schemas.microsoft.com/office/powerpoint/2010/main" val="74242611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215</a:t>
            </a:fld>
            <a:endParaRPr lang="en-US"/>
          </a:p>
        </p:txBody>
      </p:sp>
    </p:spTree>
    <p:extLst>
      <p:ext uri="{BB962C8B-B14F-4D97-AF65-F5344CB8AC3E}">
        <p14:creationId xmlns:p14="http://schemas.microsoft.com/office/powerpoint/2010/main" val="94098237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216</a:t>
            </a:fld>
            <a:endParaRPr lang="en-US"/>
          </a:p>
        </p:txBody>
      </p:sp>
    </p:spTree>
    <p:extLst>
      <p:ext uri="{BB962C8B-B14F-4D97-AF65-F5344CB8AC3E}">
        <p14:creationId xmlns:p14="http://schemas.microsoft.com/office/powerpoint/2010/main" val="201308348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217</a:t>
            </a:fld>
            <a:endParaRPr lang="en-US"/>
          </a:p>
        </p:txBody>
      </p:sp>
    </p:spTree>
    <p:extLst>
      <p:ext uri="{BB962C8B-B14F-4D97-AF65-F5344CB8AC3E}">
        <p14:creationId xmlns:p14="http://schemas.microsoft.com/office/powerpoint/2010/main" val="316188814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218</a:t>
            </a:fld>
            <a:endParaRPr lang="en-US"/>
          </a:p>
        </p:txBody>
      </p:sp>
    </p:spTree>
    <p:extLst>
      <p:ext uri="{BB962C8B-B14F-4D97-AF65-F5344CB8AC3E}">
        <p14:creationId xmlns:p14="http://schemas.microsoft.com/office/powerpoint/2010/main" val="206339211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219</a:t>
            </a:fld>
            <a:endParaRPr lang="en-US"/>
          </a:p>
        </p:txBody>
      </p:sp>
    </p:spTree>
    <p:extLst>
      <p:ext uri="{BB962C8B-B14F-4D97-AF65-F5344CB8AC3E}">
        <p14:creationId xmlns:p14="http://schemas.microsoft.com/office/powerpoint/2010/main" val="2292860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a:t>
            </a:fld>
            <a:endParaRPr lang="en-US"/>
          </a:p>
        </p:txBody>
      </p:sp>
    </p:spTree>
    <p:extLst>
      <p:ext uri="{BB962C8B-B14F-4D97-AF65-F5344CB8AC3E}">
        <p14:creationId xmlns:p14="http://schemas.microsoft.com/office/powerpoint/2010/main" val="325713771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220</a:t>
            </a:fld>
            <a:endParaRPr lang="en-US"/>
          </a:p>
        </p:txBody>
      </p:sp>
    </p:spTree>
    <p:extLst>
      <p:ext uri="{BB962C8B-B14F-4D97-AF65-F5344CB8AC3E}">
        <p14:creationId xmlns:p14="http://schemas.microsoft.com/office/powerpoint/2010/main" val="411885403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221</a:t>
            </a:fld>
            <a:endParaRPr lang="en-US"/>
          </a:p>
        </p:txBody>
      </p:sp>
    </p:spTree>
    <p:extLst>
      <p:ext uri="{BB962C8B-B14F-4D97-AF65-F5344CB8AC3E}">
        <p14:creationId xmlns:p14="http://schemas.microsoft.com/office/powerpoint/2010/main" val="356262111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222</a:t>
            </a:fld>
            <a:endParaRPr lang="en-US"/>
          </a:p>
        </p:txBody>
      </p:sp>
    </p:spTree>
    <p:extLst>
      <p:ext uri="{BB962C8B-B14F-4D97-AF65-F5344CB8AC3E}">
        <p14:creationId xmlns:p14="http://schemas.microsoft.com/office/powerpoint/2010/main" val="224163658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223</a:t>
            </a:fld>
            <a:endParaRPr lang="en-US"/>
          </a:p>
        </p:txBody>
      </p:sp>
    </p:spTree>
    <p:extLst>
      <p:ext uri="{BB962C8B-B14F-4D97-AF65-F5344CB8AC3E}">
        <p14:creationId xmlns:p14="http://schemas.microsoft.com/office/powerpoint/2010/main" val="36670551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224</a:t>
            </a:fld>
            <a:endParaRPr lang="en-US"/>
          </a:p>
        </p:txBody>
      </p:sp>
    </p:spTree>
    <p:extLst>
      <p:ext uri="{BB962C8B-B14F-4D97-AF65-F5344CB8AC3E}">
        <p14:creationId xmlns:p14="http://schemas.microsoft.com/office/powerpoint/2010/main" val="148458503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225</a:t>
            </a:fld>
            <a:endParaRPr lang="en-US"/>
          </a:p>
        </p:txBody>
      </p:sp>
    </p:spTree>
    <p:extLst>
      <p:ext uri="{BB962C8B-B14F-4D97-AF65-F5344CB8AC3E}">
        <p14:creationId xmlns:p14="http://schemas.microsoft.com/office/powerpoint/2010/main" val="283931944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226</a:t>
            </a:fld>
            <a:endParaRPr lang="en-US"/>
          </a:p>
        </p:txBody>
      </p:sp>
    </p:spTree>
    <p:extLst>
      <p:ext uri="{BB962C8B-B14F-4D97-AF65-F5344CB8AC3E}">
        <p14:creationId xmlns:p14="http://schemas.microsoft.com/office/powerpoint/2010/main" val="158402883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227</a:t>
            </a:fld>
            <a:endParaRPr lang="en-US"/>
          </a:p>
        </p:txBody>
      </p:sp>
    </p:spTree>
    <p:extLst>
      <p:ext uri="{BB962C8B-B14F-4D97-AF65-F5344CB8AC3E}">
        <p14:creationId xmlns:p14="http://schemas.microsoft.com/office/powerpoint/2010/main" val="341280232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228</a:t>
            </a:fld>
            <a:endParaRPr lang="en-US"/>
          </a:p>
        </p:txBody>
      </p:sp>
    </p:spTree>
    <p:extLst>
      <p:ext uri="{BB962C8B-B14F-4D97-AF65-F5344CB8AC3E}">
        <p14:creationId xmlns:p14="http://schemas.microsoft.com/office/powerpoint/2010/main" val="156941943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229</a:t>
            </a:fld>
            <a:endParaRPr lang="en-US"/>
          </a:p>
        </p:txBody>
      </p:sp>
    </p:spTree>
    <p:extLst>
      <p:ext uri="{BB962C8B-B14F-4D97-AF65-F5344CB8AC3E}">
        <p14:creationId xmlns:p14="http://schemas.microsoft.com/office/powerpoint/2010/main" val="208299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23</a:t>
            </a:fld>
            <a:endParaRPr lang="en-US"/>
          </a:p>
        </p:txBody>
      </p:sp>
    </p:spTree>
    <p:extLst>
      <p:ext uri="{BB962C8B-B14F-4D97-AF65-F5344CB8AC3E}">
        <p14:creationId xmlns:p14="http://schemas.microsoft.com/office/powerpoint/2010/main" val="103249612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230</a:t>
            </a:fld>
            <a:endParaRPr lang="en-US"/>
          </a:p>
        </p:txBody>
      </p:sp>
    </p:spTree>
    <p:extLst>
      <p:ext uri="{BB962C8B-B14F-4D97-AF65-F5344CB8AC3E}">
        <p14:creationId xmlns:p14="http://schemas.microsoft.com/office/powerpoint/2010/main" val="280698591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231</a:t>
            </a:fld>
            <a:endParaRPr lang="en-US"/>
          </a:p>
        </p:txBody>
      </p:sp>
    </p:spTree>
    <p:extLst>
      <p:ext uri="{BB962C8B-B14F-4D97-AF65-F5344CB8AC3E}">
        <p14:creationId xmlns:p14="http://schemas.microsoft.com/office/powerpoint/2010/main" val="142566457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232</a:t>
            </a:fld>
            <a:endParaRPr lang="en-US"/>
          </a:p>
        </p:txBody>
      </p:sp>
    </p:spTree>
    <p:extLst>
      <p:ext uri="{BB962C8B-B14F-4D97-AF65-F5344CB8AC3E}">
        <p14:creationId xmlns:p14="http://schemas.microsoft.com/office/powerpoint/2010/main" val="180958109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233</a:t>
            </a:fld>
            <a:endParaRPr lang="en-US"/>
          </a:p>
        </p:txBody>
      </p:sp>
    </p:spTree>
    <p:extLst>
      <p:ext uri="{BB962C8B-B14F-4D97-AF65-F5344CB8AC3E}">
        <p14:creationId xmlns:p14="http://schemas.microsoft.com/office/powerpoint/2010/main" val="846222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24</a:t>
            </a:fld>
            <a:endParaRPr lang="en-US"/>
          </a:p>
        </p:txBody>
      </p:sp>
    </p:spTree>
    <p:extLst>
      <p:ext uri="{BB962C8B-B14F-4D97-AF65-F5344CB8AC3E}">
        <p14:creationId xmlns:p14="http://schemas.microsoft.com/office/powerpoint/2010/main" val="1531475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25</a:t>
            </a:fld>
            <a:endParaRPr lang="en-US"/>
          </a:p>
        </p:txBody>
      </p:sp>
    </p:spTree>
    <p:extLst>
      <p:ext uri="{BB962C8B-B14F-4D97-AF65-F5344CB8AC3E}">
        <p14:creationId xmlns:p14="http://schemas.microsoft.com/office/powerpoint/2010/main" val="3516601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26</a:t>
            </a:fld>
            <a:endParaRPr lang="en-US"/>
          </a:p>
        </p:txBody>
      </p:sp>
    </p:spTree>
    <p:extLst>
      <p:ext uri="{BB962C8B-B14F-4D97-AF65-F5344CB8AC3E}">
        <p14:creationId xmlns:p14="http://schemas.microsoft.com/office/powerpoint/2010/main" val="350705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27</a:t>
            </a:fld>
            <a:endParaRPr lang="en-US"/>
          </a:p>
        </p:txBody>
      </p:sp>
    </p:spTree>
    <p:extLst>
      <p:ext uri="{BB962C8B-B14F-4D97-AF65-F5344CB8AC3E}">
        <p14:creationId xmlns:p14="http://schemas.microsoft.com/office/powerpoint/2010/main" val="2979382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err="1">
                <a:solidFill>
                  <a:schemeClr val="tx1"/>
                </a:solidFill>
                <a:effectLst/>
                <a:latin typeface="+mn-lt"/>
                <a:ea typeface="+mn-ea"/>
                <a:cs typeface="+mn-cs"/>
              </a:rPr>
              <a:t>Florez와</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동료들의</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횡단면</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연구에서</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글루코코르티코이드</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치료를</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받은</a:t>
            </a:r>
            <a:r>
              <a:rPr lang="en-AU" sz="1200" b="0" i="0" kern="1200" dirty="0">
                <a:solidFill>
                  <a:schemeClr val="tx1"/>
                </a:solidFill>
                <a:effectLst/>
                <a:latin typeface="+mn-lt"/>
                <a:ea typeface="+mn-ea"/>
                <a:cs typeface="+mn-cs"/>
              </a:rPr>
              <a:t> 127명의 </a:t>
            </a:r>
            <a:r>
              <a:rPr lang="en-AU" sz="1200" b="0" i="0" kern="1200" dirty="0" err="1">
                <a:solidFill>
                  <a:schemeClr val="tx1"/>
                </a:solidFill>
                <a:effectLst/>
                <a:latin typeface="+mn-lt"/>
                <a:ea typeface="+mn-ea"/>
                <a:cs typeface="+mn-cs"/>
              </a:rPr>
              <a:t>환자가</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포함되었습니다</a:t>
            </a:r>
            <a:r>
              <a:rPr lang="en-AU" sz="1200" b="0" i="0" kern="1200" dirty="0">
                <a:solidFill>
                  <a:schemeClr val="tx1"/>
                </a:solidFill>
                <a:effectLst/>
                <a:latin typeface="+mn-lt"/>
                <a:ea typeface="+mn-ea"/>
                <a:cs typeface="+mn-cs"/>
              </a:rPr>
              <a:t>[</a:t>
            </a:r>
            <a:r>
              <a:rPr lang="en-AU" sz="1200" b="0" i="0" kern="1200" dirty="0" err="1">
                <a:solidFill>
                  <a:schemeClr val="tx1"/>
                </a:solidFill>
                <a:effectLst/>
                <a:latin typeface="+mn-lt"/>
                <a:ea typeface="+mn-ea"/>
                <a:cs typeface="+mn-cs"/>
              </a:rPr>
              <a:t>평균</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연령</a:t>
            </a:r>
            <a:r>
              <a:rPr lang="en-AU" sz="1200" b="0" i="0" kern="1200" dirty="0">
                <a:solidFill>
                  <a:schemeClr val="tx1"/>
                </a:solidFill>
                <a:effectLst/>
                <a:latin typeface="+mn-lt"/>
                <a:ea typeface="+mn-ea"/>
                <a:cs typeface="+mn-cs"/>
              </a:rPr>
              <a:t> 62세, 여성63% ].</a:t>
            </a:r>
            <a:r>
              <a:rPr lang="en-AU" sz="1200" b="0" i="0" kern="1200" baseline="30000" dirty="0">
                <a:solidFill>
                  <a:schemeClr val="tx1"/>
                </a:solidFill>
                <a:effectLst/>
                <a:latin typeface="+mn-lt"/>
                <a:ea typeface="+mn-ea"/>
                <a:cs typeface="+mn-cs"/>
              </a:rPr>
              <a:t>1</a:t>
            </a:r>
            <a:r>
              <a:rPr lang="en-AU" sz="1200" b="0" i="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err="1">
                <a:solidFill>
                  <a:schemeClr val="tx1"/>
                </a:solidFill>
                <a:effectLst/>
                <a:latin typeface="+mn-lt"/>
                <a:ea typeface="+mn-ea"/>
                <a:cs typeface="+mn-cs"/>
              </a:rPr>
              <a:t>TBS는</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골절</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특히</a:t>
            </a:r>
            <a:r>
              <a:rPr lang="en-AU" sz="1200" b="0" i="0" kern="1200" dirty="0">
                <a:solidFill>
                  <a:schemeClr val="tx1"/>
                </a:solidFill>
                <a:effectLst/>
                <a:latin typeface="+mn-lt"/>
                <a:ea typeface="+mn-ea"/>
                <a:cs typeface="+mn-cs"/>
              </a:rPr>
              <a:t> VF(</a:t>
            </a:r>
            <a:r>
              <a:rPr lang="en-AU" sz="1200" b="0" i="0" kern="1200" dirty="0" err="1">
                <a:solidFill>
                  <a:schemeClr val="tx1"/>
                </a:solidFill>
                <a:effectLst/>
                <a:latin typeface="+mn-lt"/>
                <a:ea typeface="+mn-ea"/>
                <a:cs typeface="+mn-cs"/>
              </a:rPr>
              <a:t>곡선</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아래</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면적</a:t>
            </a:r>
            <a:r>
              <a:rPr lang="en-AU" sz="1200" b="0" i="0" kern="1200" dirty="0">
                <a:solidFill>
                  <a:schemeClr val="tx1"/>
                </a:solidFill>
                <a:effectLst/>
                <a:latin typeface="+mn-lt"/>
                <a:ea typeface="+mn-ea"/>
                <a:cs typeface="+mn-cs"/>
              </a:rPr>
              <a:t> = 0.73)가 </a:t>
            </a:r>
            <a:r>
              <a:rPr lang="en-AU" sz="1200" b="0" i="0" kern="1200" dirty="0" err="1">
                <a:solidFill>
                  <a:schemeClr val="tx1"/>
                </a:solidFill>
                <a:effectLst/>
                <a:latin typeface="+mn-lt"/>
                <a:ea typeface="+mn-ea"/>
                <a:cs typeface="+mn-cs"/>
              </a:rPr>
              <a:t>있는</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환자를</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구별하는</a:t>
            </a:r>
            <a:r>
              <a:rPr lang="en-AU" sz="1200" b="0" i="0" kern="1200" dirty="0">
                <a:solidFill>
                  <a:schemeClr val="tx1"/>
                </a:solidFill>
                <a:effectLst/>
                <a:latin typeface="+mn-lt"/>
                <a:ea typeface="+mn-ea"/>
                <a:cs typeface="+mn-cs"/>
              </a:rPr>
              <a:t> 데 </a:t>
            </a:r>
            <a:r>
              <a:rPr lang="en-AU" sz="1200" b="0" i="0" kern="1200" dirty="0" err="1">
                <a:solidFill>
                  <a:schemeClr val="tx1"/>
                </a:solidFill>
                <a:effectLst/>
                <a:latin typeface="+mn-lt"/>
                <a:ea typeface="+mn-ea"/>
                <a:cs typeface="+mn-cs"/>
              </a:rPr>
              <a:t>BMD보다</a:t>
            </a:r>
            <a:r>
              <a:rPr lang="en-AU" sz="1200" b="0" i="0" kern="1200" dirty="0">
                <a:solidFill>
                  <a:schemeClr val="tx1"/>
                </a:solidFill>
                <a:effectLst/>
                <a:latin typeface="+mn-lt"/>
                <a:ea typeface="+mn-ea"/>
                <a:cs typeface="+mn-cs"/>
              </a:rPr>
              <a:t> 더 </a:t>
            </a:r>
            <a:r>
              <a:rPr lang="en-AU" sz="1200" b="0" i="0" kern="1200" dirty="0" err="1">
                <a:solidFill>
                  <a:schemeClr val="tx1"/>
                </a:solidFill>
                <a:effectLst/>
                <a:latin typeface="+mn-lt"/>
                <a:ea typeface="+mn-ea"/>
                <a:cs typeface="+mn-cs"/>
              </a:rPr>
              <a:t>나은</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변별력을</a:t>
            </a:r>
            <a:r>
              <a:rPr lang="en-AU" sz="1200" b="0" i="0" kern="1200" dirty="0">
                <a:solidFill>
                  <a:schemeClr val="tx1"/>
                </a:solidFill>
                <a:effectLst/>
                <a:latin typeface="+mn-lt"/>
                <a:ea typeface="+mn-ea"/>
                <a:cs typeface="+mn-cs"/>
              </a:rPr>
              <a:t> 보였습니다.</a:t>
            </a:r>
            <a:r>
              <a:rPr lang="en-AU" sz="1200" b="0" i="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err="1">
                <a:solidFill>
                  <a:schemeClr val="tx1"/>
                </a:solidFill>
                <a:effectLst/>
                <a:latin typeface="+mn-lt"/>
                <a:ea typeface="+mn-ea"/>
                <a:cs typeface="+mn-cs"/>
              </a:rPr>
              <a:t>연구자들은</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글루코코르티코이드</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치료</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환자의</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골절</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위험도</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평가에서</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TBS가</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골밀도보다</a:t>
            </a:r>
            <a:r>
              <a:rPr lang="en-AU" sz="1200" b="0" i="0" kern="1200" dirty="0">
                <a:solidFill>
                  <a:schemeClr val="tx1"/>
                </a:solidFill>
                <a:effectLst/>
                <a:latin typeface="+mn-lt"/>
                <a:ea typeface="+mn-ea"/>
                <a:cs typeface="+mn-cs"/>
              </a:rPr>
              <a:t> 더 큰 </a:t>
            </a:r>
            <a:r>
              <a:rPr lang="en-AU" sz="1200" b="0" i="0" kern="1200" dirty="0" err="1">
                <a:solidFill>
                  <a:schemeClr val="tx1"/>
                </a:solidFill>
                <a:effectLst/>
                <a:latin typeface="+mn-lt"/>
                <a:ea typeface="+mn-ea"/>
                <a:cs typeface="+mn-cs"/>
              </a:rPr>
              <a:t>판별력을</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갖는</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것으로</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결론지어</a:t>
            </a:r>
            <a:r>
              <a:rPr lang="en-AU" sz="1200" b="0" i="0" kern="1200" dirty="0">
                <a:solidFill>
                  <a:schemeClr val="tx1"/>
                </a:solidFill>
                <a:effectLst/>
                <a:latin typeface="+mn-lt"/>
                <a:ea typeface="+mn-ea"/>
                <a:cs typeface="+mn-cs"/>
              </a:rPr>
              <a:t>, 이 </a:t>
            </a:r>
            <a:r>
              <a:rPr lang="en-AU" sz="1200" b="0" i="0" kern="1200" dirty="0" err="1">
                <a:solidFill>
                  <a:schemeClr val="tx1"/>
                </a:solidFill>
                <a:effectLst/>
                <a:latin typeface="+mn-lt"/>
                <a:ea typeface="+mn-ea"/>
                <a:cs typeface="+mn-cs"/>
              </a:rPr>
              <a:t>방법이</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당질</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코르티코이드로</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유발되는</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골다공증</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진단의</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보완</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도구로서</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유용함을</a:t>
            </a:r>
            <a:r>
              <a:rPr lang="en-AU" sz="1200" b="0" i="0" kern="1200" dirty="0">
                <a:solidFill>
                  <a:schemeClr val="tx1"/>
                </a:solidFill>
                <a:effectLst/>
                <a:latin typeface="+mn-lt"/>
                <a:ea typeface="+mn-ea"/>
                <a:cs typeface="+mn-cs"/>
              </a:rPr>
              <a:t> 확인했습니다.</a:t>
            </a:r>
            <a:r>
              <a:rPr lang="en-AU" sz="1200" b="0" i="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endParaRPr lang="en-AU" dirty="0"/>
          </a:p>
          <a:p>
            <a:r>
              <a:rPr lang="en-AU" dirty="0" err="1"/>
              <a:t>참조</a:t>
            </a:r>
            <a:r>
              <a:rPr lang="en-AU" dirty="0"/>
              <a:t>:</a:t>
            </a:r>
            <a:endParaRPr lang="en-AU" b="0" dirty="0"/>
          </a:p>
          <a:p>
            <a:r>
              <a:rPr lang="en-AU" sz="1200" b="0" dirty="0"/>
              <a:t>1. </a:t>
            </a:r>
            <a:r>
              <a:rPr lang="en-AU" sz="1200" b="0" dirty="0" err="1"/>
              <a:t>Florez</a:t>
            </a:r>
            <a:r>
              <a:rPr lang="en-AU" sz="1200" b="0" dirty="0"/>
              <a:t> H, et al. </a:t>
            </a:r>
            <a:r>
              <a:rPr lang="en-AU" sz="1200" b="0" i="1" dirty="0"/>
              <a:t>Rheumatology </a:t>
            </a:r>
            <a:r>
              <a:rPr lang="en-AU" sz="1200" b="0" dirty="0"/>
              <a:t>2020;59:1574–80.</a:t>
            </a:r>
            <a:endParaRPr lang="en-AU" b="0" dirty="0"/>
          </a:p>
        </p:txBody>
      </p:sp>
      <p:sp>
        <p:nvSpPr>
          <p:cNvPr id="4" name="Slide Number Placeholder 3"/>
          <p:cNvSpPr>
            <a:spLocks noGrp="1"/>
          </p:cNvSpPr>
          <p:nvPr>
            <p:ph type="sldNum" sz="quarter" idx="5"/>
          </p:nvPr>
        </p:nvSpPr>
        <p:spPr/>
        <p:txBody>
          <a:bodyPr/>
          <a:lstStyle/>
          <a:p>
            <a:fld id="{09736AF9-B07C-9B45-B57A-0DD6DC150A99}" type="slidenum">
              <a:rPr lang="en-US" smtClean="0"/>
              <a:t>28</a:t>
            </a:fld>
            <a:endParaRPr lang="en-US"/>
          </a:p>
        </p:txBody>
      </p:sp>
    </p:spTree>
    <p:extLst>
      <p:ext uri="{BB962C8B-B14F-4D97-AF65-F5344CB8AC3E}">
        <p14:creationId xmlns:p14="http://schemas.microsoft.com/office/powerpoint/2010/main" val="2272080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29</a:t>
            </a:fld>
            <a:endParaRPr lang="en-US"/>
          </a:p>
        </p:txBody>
      </p:sp>
    </p:spTree>
    <p:extLst>
      <p:ext uri="{BB962C8B-B14F-4D97-AF65-F5344CB8AC3E}">
        <p14:creationId xmlns:p14="http://schemas.microsoft.com/office/powerpoint/2010/main" val="245873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프리젠테이션</a:t>
            </a:r>
            <a:r>
              <a:rPr lang="en-US" dirty="0"/>
              <a:t> </a:t>
            </a:r>
            <a:r>
              <a:rPr lang="en-US" dirty="0" err="1"/>
              <a:t>모드에서</a:t>
            </a:r>
            <a:r>
              <a:rPr lang="en-US" dirty="0"/>
              <a:t> </a:t>
            </a:r>
            <a:r>
              <a:rPr lang="en-US" dirty="0" err="1"/>
              <a:t>이동하려는</a:t>
            </a:r>
            <a:r>
              <a:rPr lang="en-US" dirty="0"/>
              <a:t> </a:t>
            </a:r>
            <a:r>
              <a:rPr lang="en-US" dirty="0" err="1"/>
              <a:t>섹션에</a:t>
            </a:r>
            <a:r>
              <a:rPr lang="en-US" dirty="0"/>
              <a:t> </a:t>
            </a:r>
            <a:r>
              <a:rPr lang="en-US" dirty="0" err="1"/>
              <a:t>해당하는</a:t>
            </a:r>
            <a:r>
              <a:rPr lang="en-US" dirty="0"/>
              <a:t> </a:t>
            </a:r>
            <a:r>
              <a:rPr lang="en-US" dirty="0" err="1"/>
              <a:t>모양을</a:t>
            </a:r>
            <a:r>
              <a:rPr lang="en-US" dirty="0"/>
              <a:t> </a:t>
            </a:r>
            <a:r>
              <a:rPr lang="en-US" dirty="0" err="1"/>
              <a:t>클릭합니다</a:t>
            </a:r>
            <a:r>
              <a:rPr lang="en-US" dirty="0"/>
              <a:t>.</a:t>
            </a:r>
          </a:p>
          <a:p>
            <a:r>
              <a:rPr lang="en-US" dirty="0" err="1"/>
              <a:t>각</a:t>
            </a:r>
            <a:r>
              <a:rPr lang="en-US" dirty="0"/>
              <a:t> </a:t>
            </a:r>
            <a:r>
              <a:rPr lang="en-US" dirty="0" err="1"/>
              <a:t>섹션</a:t>
            </a:r>
            <a:r>
              <a:rPr lang="en-US" dirty="0"/>
              <a:t> </a:t>
            </a:r>
            <a:r>
              <a:rPr lang="en-US" dirty="0" err="1"/>
              <a:t>또는</a:t>
            </a:r>
            <a:r>
              <a:rPr lang="en-US" dirty="0"/>
              <a:t> </a:t>
            </a:r>
            <a:r>
              <a:rPr lang="en-US" dirty="0" err="1"/>
              <a:t>질문</a:t>
            </a:r>
            <a:r>
              <a:rPr lang="en-US" dirty="0"/>
              <a:t> </a:t>
            </a:r>
            <a:r>
              <a:rPr lang="en-US" dirty="0" err="1"/>
              <a:t>끝에</a:t>
            </a:r>
            <a:r>
              <a:rPr lang="en-US" dirty="0"/>
              <a:t> </a:t>
            </a:r>
            <a:r>
              <a:rPr lang="en-US" dirty="0" err="1"/>
              <a:t>있는</a:t>
            </a:r>
            <a:r>
              <a:rPr lang="en-US" dirty="0"/>
              <a:t> </a:t>
            </a:r>
            <a:r>
              <a:rPr lang="en-US" dirty="0" err="1"/>
              <a:t>홈</a:t>
            </a:r>
            <a:r>
              <a:rPr lang="en-US" dirty="0"/>
              <a:t> </a:t>
            </a:r>
            <a:r>
              <a:rPr lang="en-US" dirty="0" err="1"/>
              <a:t>사각형을</a:t>
            </a:r>
            <a:r>
              <a:rPr lang="en-US" dirty="0"/>
              <a:t> </a:t>
            </a:r>
            <a:r>
              <a:rPr lang="en-US" dirty="0" err="1"/>
              <a:t>누르면</a:t>
            </a:r>
            <a:r>
              <a:rPr lang="en-US" dirty="0"/>
              <a:t> </a:t>
            </a:r>
            <a:r>
              <a:rPr lang="en-US" dirty="0" err="1"/>
              <a:t>목차</a:t>
            </a:r>
            <a:r>
              <a:rPr lang="en-US" dirty="0"/>
              <a:t> </a:t>
            </a:r>
            <a:r>
              <a:rPr lang="en-US" dirty="0" err="1"/>
              <a:t>슬라이드로</a:t>
            </a:r>
            <a:r>
              <a:rPr lang="en-US" dirty="0"/>
              <a:t> </a:t>
            </a:r>
            <a:r>
              <a:rPr lang="en-US" dirty="0" err="1"/>
              <a:t>돌아갑니다</a:t>
            </a:r>
            <a:r>
              <a:rPr lang="en-US" dirty="0"/>
              <a:t>.</a:t>
            </a:r>
          </a:p>
          <a:p>
            <a:endParaRPr lang="en-US" dirty="0"/>
          </a:p>
        </p:txBody>
      </p:sp>
      <p:sp>
        <p:nvSpPr>
          <p:cNvPr id="4" name="Slide Number Placeholder 3"/>
          <p:cNvSpPr>
            <a:spLocks noGrp="1"/>
          </p:cNvSpPr>
          <p:nvPr>
            <p:ph type="sldNum" sz="quarter" idx="5"/>
          </p:nvPr>
        </p:nvSpPr>
        <p:spPr/>
        <p:txBody>
          <a:bodyPr/>
          <a:lstStyle/>
          <a:p>
            <a:fld id="{A322202E-16F4-401A-88FD-03E8E1E48D4F}" type="slidenum">
              <a:rPr lang="en-SG" smtClean="0"/>
              <a:t>3</a:t>
            </a:fld>
            <a:endParaRPr lang="en-SG"/>
          </a:p>
        </p:txBody>
      </p:sp>
    </p:spTree>
    <p:extLst>
      <p:ext uri="{BB962C8B-B14F-4D97-AF65-F5344CB8AC3E}">
        <p14:creationId xmlns:p14="http://schemas.microsoft.com/office/powerpoint/2010/main" val="2891272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30</a:t>
            </a:fld>
            <a:endParaRPr lang="en-US"/>
          </a:p>
        </p:txBody>
      </p:sp>
    </p:spTree>
    <p:extLst>
      <p:ext uri="{BB962C8B-B14F-4D97-AF65-F5344CB8AC3E}">
        <p14:creationId xmlns:p14="http://schemas.microsoft.com/office/powerpoint/2010/main" val="71692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31</a:t>
            </a:fld>
            <a:endParaRPr lang="en-US"/>
          </a:p>
        </p:txBody>
      </p:sp>
    </p:spTree>
    <p:extLst>
      <p:ext uri="{BB962C8B-B14F-4D97-AF65-F5344CB8AC3E}">
        <p14:creationId xmlns:p14="http://schemas.microsoft.com/office/powerpoint/2010/main" val="107935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32</a:t>
            </a:fld>
            <a:endParaRPr lang="en-US"/>
          </a:p>
        </p:txBody>
      </p:sp>
    </p:spTree>
    <p:extLst>
      <p:ext uri="{BB962C8B-B14F-4D97-AF65-F5344CB8AC3E}">
        <p14:creationId xmlns:p14="http://schemas.microsoft.com/office/powerpoint/2010/main" val="191289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p:txBody>
      </p:sp>
      <p:sp>
        <p:nvSpPr>
          <p:cNvPr id="4" name="Slide Number Placeholder 3"/>
          <p:cNvSpPr>
            <a:spLocks noGrp="1"/>
          </p:cNvSpPr>
          <p:nvPr>
            <p:ph type="sldNum" sz="quarter" idx="5"/>
          </p:nvPr>
        </p:nvSpPr>
        <p:spPr/>
        <p:txBody>
          <a:bodyPr/>
          <a:lstStyle/>
          <a:p>
            <a:fld id="{09736AF9-B07C-9B45-B57A-0DD6DC150A99}" type="slidenum">
              <a:rPr lang="en-US" smtClean="0"/>
              <a:t>33</a:t>
            </a:fld>
            <a:endParaRPr lang="en-US"/>
          </a:p>
        </p:txBody>
      </p:sp>
    </p:spTree>
    <p:extLst>
      <p:ext uri="{BB962C8B-B14F-4D97-AF65-F5344CB8AC3E}">
        <p14:creationId xmlns:p14="http://schemas.microsoft.com/office/powerpoint/2010/main" val="2941334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sng" strike="noStrike" kern="1200">
                <a:solidFill>
                  <a:schemeClr val="tx1"/>
                </a:solidFill>
                <a:effectLst/>
                <a:latin typeface="+mn-lt"/>
                <a:ea typeface="+mn-ea"/>
                <a:cs typeface="+mn-cs"/>
              </a:rPr>
              <a:t>발표자 노트:</a:t>
            </a:r>
          </a:p>
          <a:p>
            <a:endParaRPr lang="en-AU" sz="1200" b="0" i="0" u="sng"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736AF9-B07C-9B45-B57A-0DD6DC150A99}" type="slidenum">
              <a:rPr lang="en-US" smtClean="0"/>
              <a:t>34</a:t>
            </a:fld>
            <a:endParaRPr lang="en-US"/>
          </a:p>
        </p:txBody>
      </p:sp>
    </p:spTree>
    <p:extLst>
      <p:ext uri="{BB962C8B-B14F-4D97-AF65-F5344CB8AC3E}">
        <p14:creationId xmlns:p14="http://schemas.microsoft.com/office/powerpoint/2010/main" val="1274703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sz="1200" kern="1200">
                <a:solidFill>
                  <a:schemeClr val="tx1"/>
                </a:solidFill>
                <a:effectLst/>
                <a:latin typeface="+mn-lt"/>
                <a:ea typeface="+mn-ea"/>
                <a:cs typeface="+mn-cs"/>
              </a:rPr>
              <a:t>ADT를 시작한 후 BMD는 첫해에 2-5% 감소하고 고관절 및 척추 골절의 위험은 5년에 20-50%로 증가합니다.</a:t>
            </a:r>
            <a:r>
              <a:rPr lang="en-AU" sz="1200" kern="1200" baseline="30000">
                <a:solidFill>
                  <a:schemeClr val="tx1"/>
                </a:solidFill>
                <a:effectLst/>
                <a:latin typeface="+mn-lt"/>
                <a:ea typeface="+mn-ea"/>
                <a:cs typeface="+mn-cs"/>
              </a:rPr>
              <a:t>1,2</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환자의 나이, 골밀도 감소율, ADT 노출 기간은 골절 위험과 상관관계가 있습니다.</a:t>
            </a:r>
            <a:r>
              <a:rPr lang="en-AU" sz="1200" kern="1200" baseline="30000">
                <a:solidFill>
                  <a:schemeClr val="tx1"/>
                </a:solidFill>
                <a:effectLst/>
                <a:latin typeface="+mn-lt"/>
                <a:ea typeface="+mn-ea"/>
                <a:cs typeface="+mn-cs"/>
              </a:rPr>
              <a:t>3,4</a:t>
            </a:r>
            <a:endParaRPr lang="en-AU" sz="1200" kern="1200">
              <a:solidFill>
                <a:schemeClr val="tx1"/>
              </a:solidFill>
              <a:effectLst/>
              <a:latin typeface="+mn-lt"/>
              <a:ea typeface="+mn-ea"/>
              <a:cs typeface="+mn-cs"/>
            </a:endParaRPr>
          </a:p>
          <a:p>
            <a:endParaRPr lang="en-AU"/>
          </a:p>
          <a:p>
            <a:r>
              <a:rPr lang="en-AU"/>
              <a:t>참조:</a:t>
            </a:r>
          </a:p>
          <a:p>
            <a:pPr marL="228600" indent="-228600">
              <a:buAutoNum type="arabicPeriod"/>
            </a:pPr>
            <a:r>
              <a:rPr lang="en-AU" sz="1200" b="0" err="1"/>
              <a:t>Shahinian</a:t>
            </a:r>
            <a:r>
              <a:rPr lang="en-AU" sz="1200" b="0"/>
              <a:t> V, et al. </a:t>
            </a:r>
            <a:r>
              <a:rPr lang="en-AU" sz="1200" b="0" i="1"/>
              <a:t>N </a:t>
            </a:r>
            <a:r>
              <a:rPr lang="en-AU" sz="1200" b="0" i="1" err="1"/>
              <a:t>Engl</a:t>
            </a:r>
            <a:r>
              <a:rPr lang="en-AU" sz="1200" b="0" i="1"/>
              <a:t> J Med </a:t>
            </a:r>
            <a:r>
              <a:rPr lang="en-AU" sz="1200" b="0"/>
              <a:t>2005;352: 154–64.</a:t>
            </a:r>
          </a:p>
          <a:p>
            <a:pPr marL="228600" indent="-228600">
              <a:buAutoNum type="arabicPeriod"/>
            </a:pPr>
            <a:r>
              <a:rPr lang="en-AU" sz="1200" b="0"/>
              <a:t>Smith M, et al. </a:t>
            </a:r>
            <a:r>
              <a:rPr lang="en-AU" sz="1200" b="0" i="1"/>
              <a:t>J </a:t>
            </a:r>
            <a:r>
              <a:rPr lang="en-AU" sz="1200" b="0" i="1" err="1"/>
              <a:t>Clin</a:t>
            </a:r>
            <a:r>
              <a:rPr lang="en-AU" sz="1200" b="0" i="1"/>
              <a:t> Oncol </a:t>
            </a:r>
            <a:r>
              <a:rPr lang="en-AU" sz="1200" b="0"/>
              <a:t>2005</a:t>
            </a:r>
            <a:r>
              <a:rPr lang="en-AU" sz="1200" b="0" i="1"/>
              <a:t>;</a:t>
            </a:r>
            <a:r>
              <a:rPr lang="en-AU" sz="1200" b="0"/>
              <a:t>23: 7897–903.</a:t>
            </a:r>
          </a:p>
          <a:p>
            <a:pPr marL="228600" indent="-228600">
              <a:buAutoNum type="arabicPeriod"/>
            </a:pPr>
            <a:r>
              <a:rPr lang="en-AU" sz="1200" b="0" err="1"/>
              <a:t>Ahlborg</a:t>
            </a:r>
            <a:r>
              <a:rPr lang="en-AU" sz="1200" b="0"/>
              <a:t> H, et al. </a:t>
            </a:r>
            <a:r>
              <a:rPr lang="en-AU" sz="1200" b="0" i="1"/>
              <a:t>Bone </a:t>
            </a:r>
            <a:r>
              <a:rPr lang="en-AU" sz="1200" b="0"/>
              <a:t>2008;43: 556–60.</a:t>
            </a:r>
          </a:p>
          <a:p>
            <a:pPr marL="228600" indent="-228600">
              <a:buAutoNum type="arabicPeriod"/>
            </a:pPr>
            <a:r>
              <a:rPr lang="en-AU" sz="1200" b="0"/>
              <a:t>Barr R, et al. </a:t>
            </a:r>
            <a:r>
              <a:rPr lang="en-AU" sz="1200" b="0" i="1" err="1"/>
              <a:t>Osteoporos</a:t>
            </a:r>
            <a:r>
              <a:rPr lang="en-AU" sz="1200" b="0" i="1"/>
              <a:t> </a:t>
            </a:r>
            <a:r>
              <a:rPr lang="en-AU" sz="1200" b="0" i="1" err="1"/>
              <a:t>Int</a:t>
            </a:r>
            <a:r>
              <a:rPr lang="en-AU" sz="1200" b="0" i="1"/>
              <a:t> </a:t>
            </a:r>
            <a:r>
              <a:rPr lang="en-AU" sz="1200" b="0"/>
              <a:t>2010;21: 457–66. </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35</a:t>
            </a:fld>
            <a:endParaRPr lang="en-US"/>
          </a:p>
        </p:txBody>
      </p:sp>
    </p:spTree>
    <p:extLst>
      <p:ext uri="{BB962C8B-B14F-4D97-AF65-F5344CB8AC3E}">
        <p14:creationId xmlns:p14="http://schemas.microsoft.com/office/powerpoint/2010/main" val="4226938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36</a:t>
            </a:fld>
            <a:endParaRPr lang="en-US"/>
          </a:p>
        </p:txBody>
      </p:sp>
    </p:spTree>
    <p:extLst>
      <p:ext uri="{BB962C8B-B14F-4D97-AF65-F5344CB8AC3E}">
        <p14:creationId xmlns:p14="http://schemas.microsoft.com/office/powerpoint/2010/main" val="1579734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37</a:t>
            </a:fld>
            <a:endParaRPr lang="en-US"/>
          </a:p>
        </p:txBody>
      </p:sp>
    </p:spTree>
    <p:extLst>
      <p:ext uri="{BB962C8B-B14F-4D97-AF65-F5344CB8AC3E}">
        <p14:creationId xmlns:p14="http://schemas.microsoft.com/office/powerpoint/2010/main" val="2014091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38</a:t>
            </a:fld>
            <a:endParaRPr lang="en-US"/>
          </a:p>
        </p:txBody>
      </p:sp>
    </p:spTree>
    <p:extLst>
      <p:ext uri="{BB962C8B-B14F-4D97-AF65-F5344CB8AC3E}">
        <p14:creationId xmlns:p14="http://schemas.microsoft.com/office/powerpoint/2010/main" val="1856326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endParaRPr lang="en-AU"/>
          </a:p>
          <a:p>
            <a:r>
              <a:rPr lang="en-AU"/>
              <a:t>참조:</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39</a:t>
            </a:fld>
            <a:endParaRPr lang="en-US"/>
          </a:p>
        </p:txBody>
      </p:sp>
    </p:spTree>
    <p:extLst>
      <p:ext uri="{BB962C8B-B14F-4D97-AF65-F5344CB8AC3E}">
        <p14:creationId xmlns:p14="http://schemas.microsoft.com/office/powerpoint/2010/main" val="319221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a:t>슬라이드에 임상 표준 표시됨</a:t>
            </a:r>
          </a:p>
        </p:txBody>
      </p:sp>
      <p:sp>
        <p:nvSpPr>
          <p:cNvPr id="4" name="Slide Number Placeholder 3"/>
          <p:cNvSpPr>
            <a:spLocks noGrp="1"/>
          </p:cNvSpPr>
          <p:nvPr>
            <p:ph type="sldNum" sz="quarter" idx="5"/>
          </p:nvPr>
        </p:nvSpPr>
        <p:spPr/>
        <p:txBody>
          <a:bodyPr/>
          <a:lstStyle/>
          <a:p>
            <a:fld id="{09736AF9-B07C-9B45-B57A-0DD6DC150A99}" type="slidenum">
              <a:rPr lang="en-US" smtClean="0"/>
              <a:t>4</a:t>
            </a:fld>
            <a:endParaRPr lang="en-US"/>
          </a:p>
        </p:txBody>
      </p:sp>
    </p:spTree>
    <p:extLst>
      <p:ext uri="{BB962C8B-B14F-4D97-AF65-F5344CB8AC3E}">
        <p14:creationId xmlns:p14="http://schemas.microsoft.com/office/powerpoint/2010/main" val="570405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sz="1200" kern="1200">
                <a:solidFill>
                  <a:schemeClr val="tx1"/>
                </a:solidFill>
                <a:effectLst/>
                <a:latin typeface="+mn-lt"/>
                <a:ea typeface="+mn-ea"/>
                <a:cs typeface="+mn-cs"/>
              </a:rPr>
              <a:t>DMPA 사용자의 뼈 건강을 DXA로 검사하는 것은 논란의 여지가 있습니다. 미국 산부인과 </a:t>
            </a:r>
            <a:r>
              <a:rPr lang="en-AU" sz="1200" kern="1200" err="1">
                <a:solidFill>
                  <a:schemeClr val="tx1"/>
                </a:solidFill>
                <a:effectLst/>
                <a:latin typeface="+mn-lt"/>
                <a:ea typeface="+mn-ea"/>
                <a:cs typeface="+mn-cs"/>
              </a:rPr>
              <a:t>학회</a:t>
            </a:r>
            <a:r>
              <a:rPr lang="en-AU" sz="1200" kern="1200">
                <a:solidFill>
                  <a:schemeClr val="tx1"/>
                </a:solidFill>
                <a:effectLst/>
                <a:latin typeface="+mn-lt"/>
                <a:ea typeface="+mn-ea"/>
                <a:cs typeface="+mn-cs"/>
              </a:rPr>
              <a:t>, 청소년 건강 및 의학 협회 및 세계 보건 기구는 DPMA를 사용하는 폐경 전 여성에 대한 일상적인 DXA 검사를 권장하지 않습니다.</a:t>
            </a:r>
            <a:r>
              <a:rPr lang="en-AU" sz="1200" kern="1200" baseline="30000">
                <a:solidFill>
                  <a:schemeClr val="tx1"/>
                </a:solidFill>
                <a:effectLst/>
                <a:latin typeface="+mn-lt"/>
                <a:ea typeface="+mn-ea"/>
                <a:cs typeface="+mn-cs"/>
              </a:rPr>
              <a:t>1</a:t>
            </a:r>
            <a:endParaRPr lang="en-AU" sz="1200" b="0" kern="1200" baseline="30000">
              <a:solidFill>
                <a:schemeClr val="tx1"/>
              </a:solidFill>
              <a:effectLst/>
              <a:latin typeface="+mn-lt"/>
              <a:ea typeface="+mn-ea"/>
              <a:cs typeface="+mn-cs"/>
            </a:endParaRPr>
          </a:p>
          <a:p>
            <a:pPr marL="171450" indent="-171450">
              <a:buFont typeface="Arial" panose="020B0604020202020204" pitchFamily="34" charset="0"/>
              <a:buChar char="•"/>
            </a:pPr>
            <a:r>
              <a:rPr lang="en-AU" sz="1200" b="0"/>
              <a:t>성인 여성과 달리 BMD는 청소년에서 미래 골절 위험의 지표로 검증되지 않았습니다. DPMA가 청소년 또는 성인의 노년기 골절 위험에 영향을 미치는지 여부에 대한 중요한 임상 질문에 답을 줄 수 있는 고품질 데이터는 존재하지 않습니다.</a:t>
            </a:r>
            <a:r>
              <a:rPr lang="en-AU" sz="1200" b="0" baseline="30000"/>
              <a:t>2</a:t>
            </a:r>
            <a:endParaRPr lang="en-AU"/>
          </a:p>
          <a:p>
            <a:endParaRPr lang="en-AU"/>
          </a:p>
          <a:p>
            <a:r>
              <a:rPr lang="en-AU"/>
              <a:t>참조:</a:t>
            </a:r>
          </a:p>
          <a:p>
            <a:pPr marL="228600" indent="-228600">
              <a:buAutoNum type="arabicPeriod"/>
            </a:pPr>
            <a:r>
              <a:rPr lang="en-AU" sz="1200">
                <a:solidFill>
                  <a:schemeClr val="tx1">
                    <a:lumMod val="50000"/>
                    <a:lumOff val="50000"/>
                  </a:schemeClr>
                </a:solidFill>
              </a:rPr>
              <a:t>Panday K, et al. </a:t>
            </a:r>
            <a:r>
              <a:rPr lang="en-AU" sz="1200" i="1" err="1">
                <a:solidFill>
                  <a:schemeClr val="tx1">
                    <a:lumMod val="50000"/>
                    <a:lumOff val="50000"/>
                  </a:schemeClr>
                </a:solidFill>
              </a:rPr>
              <a:t>Ther</a:t>
            </a:r>
            <a:r>
              <a:rPr lang="en-AU" sz="1200" i="1">
                <a:solidFill>
                  <a:schemeClr val="tx1">
                    <a:lumMod val="50000"/>
                    <a:lumOff val="50000"/>
                  </a:schemeClr>
                </a:solidFill>
              </a:rPr>
              <a:t> Adv </a:t>
            </a:r>
            <a:r>
              <a:rPr lang="en-AU" sz="1200" i="1" err="1">
                <a:solidFill>
                  <a:schemeClr val="tx1">
                    <a:lumMod val="50000"/>
                    <a:lumOff val="50000"/>
                  </a:schemeClr>
                </a:solidFill>
              </a:rPr>
              <a:t>Musculoskel</a:t>
            </a:r>
            <a:r>
              <a:rPr lang="en-AU" sz="1200" i="1">
                <a:solidFill>
                  <a:schemeClr val="tx1">
                    <a:lumMod val="50000"/>
                    <a:lumOff val="50000"/>
                  </a:schemeClr>
                </a:solidFill>
              </a:rPr>
              <a:t> Dis </a:t>
            </a:r>
            <a:r>
              <a:rPr lang="en-AU" sz="1200">
                <a:solidFill>
                  <a:schemeClr val="tx1">
                    <a:lumMod val="50000"/>
                    <a:lumOff val="50000"/>
                  </a:schemeClr>
                </a:solidFill>
              </a:rPr>
              <a:t>2014;6:185–202.</a:t>
            </a:r>
          </a:p>
          <a:p>
            <a:pPr marL="228600" indent="-228600">
              <a:buAutoNum type="arabicPeriod"/>
            </a:pPr>
            <a:r>
              <a:rPr lang="en-AU" sz="1200" b="0"/>
              <a:t>ACOG Committee Opinion No. 602: Depot medroxyprogesterone acetate and bone effects. </a:t>
            </a:r>
            <a:r>
              <a:rPr lang="en-AU" sz="1200" b="0" i="1" err="1"/>
              <a:t>Obstet</a:t>
            </a:r>
            <a:r>
              <a:rPr lang="en-AU" sz="1200" b="0" i="1"/>
              <a:t> </a:t>
            </a:r>
            <a:r>
              <a:rPr lang="en-AU" sz="1200" b="0" i="1" err="1"/>
              <a:t>Gynecol</a:t>
            </a:r>
            <a:r>
              <a:rPr lang="en-AU" sz="1200" b="0"/>
              <a:t> 2014 Jun;123:1398–402. </a:t>
            </a:r>
            <a:endParaRPr lang="en-AU" b="0"/>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40</a:t>
            </a:fld>
            <a:endParaRPr lang="en-US"/>
          </a:p>
        </p:txBody>
      </p:sp>
    </p:spTree>
    <p:extLst>
      <p:ext uri="{BB962C8B-B14F-4D97-AF65-F5344CB8AC3E}">
        <p14:creationId xmlns:p14="http://schemas.microsoft.com/office/powerpoint/2010/main" val="3716501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41</a:t>
            </a:fld>
            <a:endParaRPr lang="en-US"/>
          </a:p>
        </p:txBody>
      </p:sp>
    </p:spTree>
    <p:extLst>
      <p:ext uri="{BB962C8B-B14F-4D97-AF65-F5344CB8AC3E}">
        <p14:creationId xmlns:p14="http://schemas.microsoft.com/office/powerpoint/2010/main" val="3340910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42</a:t>
            </a:fld>
            <a:endParaRPr lang="en-US"/>
          </a:p>
        </p:txBody>
      </p:sp>
    </p:spTree>
    <p:extLst>
      <p:ext uri="{BB962C8B-B14F-4D97-AF65-F5344CB8AC3E}">
        <p14:creationId xmlns:p14="http://schemas.microsoft.com/office/powerpoint/2010/main" val="2674359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a:latin typeface="Candara" panose="020E0502030303020204" pitchFamily="34" charset="0"/>
              </a:rPr>
              <a:t> 뼈 건강 확인 '패스포트' 또는 카드에는 다음이 포함될 수 있습니다.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latin typeface="Candara" panose="020E0502030303020204" pitchFamily="34" charset="0"/>
              </a:rPr>
              <a:t>골밀도 결과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latin typeface="Candara" panose="020E0502030303020204" pitchFamily="34" charset="0"/>
              </a:rPr>
              <a:t>FRAX 점수 및/또는</a:t>
            </a:r>
            <a:r>
              <a:rPr lang="en-AU" sz="1200" i="0" err="1">
                <a:latin typeface="Candara" panose="020E0502030303020204" pitchFamily="34" charset="0"/>
              </a:rPr>
              <a:t>Garvan</a:t>
            </a:r>
            <a:r>
              <a:rPr lang="en-AU" sz="1200" i="0">
                <a:latin typeface="Candara" panose="020E0502030303020204" pitchFamily="34" charset="0"/>
              </a:rPr>
              <a:t> 골절 위험 요소</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latin typeface="Candara" panose="020E0502030303020204" pitchFamily="34" charset="0"/>
              </a:rPr>
              <a:t>골절 이력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latin typeface="Candara" panose="020E0502030303020204" pitchFamily="34" charset="0"/>
              </a:rPr>
              <a:t>낙상 이력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latin typeface="Candara" panose="020E0502030303020204" pitchFamily="34" charset="0"/>
              </a:rPr>
              <a:t>기타 질환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a:t>장기 이식 이력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a:t>칼슘/비타민 D 수치</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a:t>환자가 하는 규칙적인 뼈 강화 운동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a:t>흡연/음주 습관</a:t>
            </a:r>
          </a:p>
          <a:p>
            <a:endParaRPr lang="en-AU"/>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43</a:t>
            </a:fld>
            <a:endParaRPr lang="en-US"/>
          </a:p>
        </p:txBody>
      </p:sp>
    </p:spTree>
    <p:extLst>
      <p:ext uri="{BB962C8B-B14F-4D97-AF65-F5344CB8AC3E}">
        <p14:creationId xmlns:p14="http://schemas.microsoft.com/office/powerpoint/2010/main" val="1432025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44</a:t>
            </a:fld>
            <a:endParaRPr lang="en-US"/>
          </a:p>
        </p:txBody>
      </p:sp>
    </p:spTree>
    <p:extLst>
      <p:ext uri="{BB962C8B-B14F-4D97-AF65-F5344CB8AC3E}">
        <p14:creationId xmlns:p14="http://schemas.microsoft.com/office/powerpoint/2010/main" val="917302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45</a:t>
            </a:fld>
            <a:endParaRPr lang="en-US"/>
          </a:p>
        </p:txBody>
      </p:sp>
    </p:spTree>
    <p:extLst>
      <p:ext uri="{BB962C8B-B14F-4D97-AF65-F5344CB8AC3E}">
        <p14:creationId xmlns:p14="http://schemas.microsoft.com/office/powerpoint/2010/main" val="3587399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베트남 연구의</a:t>
            </a:r>
            <a:r>
              <a:rPr lang="en-AU" sz="1200" b="0" i="0" u="none" strike="noStrike" kern="1200">
                <a:solidFill>
                  <a:schemeClr val="tx1"/>
                </a:solidFill>
                <a:effectLst/>
                <a:latin typeface="+mn-lt"/>
                <a:ea typeface="+mn-ea"/>
                <a:cs typeface="+mn-cs"/>
              </a:rPr>
              <a:t> 목적은 초기 RA가 있는 베트남 여성의 골밀도, 골다공증 빈도 및 골밀도 감소의 위험 인자를 조사하는 것이었습니다.</a:t>
            </a:r>
            <a:r>
              <a:rPr lang="en-AU" sz="1200" b="0" i="0" u="none" strike="noStrike" kern="1200" baseline="30000">
                <a:solidFill>
                  <a:schemeClr val="tx1"/>
                </a:solidFill>
                <a:effectLst/>
                <a:latin typeface="+mn-lt"/>
                <a:ea typeface="+mn-ea"/>
                <a:cs typeface="+mn-cs"/>
              </a:rPr>
              <a:t>1</a:t>
            </a:r>
            <a:r>
              <a:rPr lang="en-AU" sz="1200" b="0" i="0" u="none" strike="noStrike"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대퇴 경부, 요추 L1-4 및 전신의 BMD는 이중 에너지 X선 흡수계를 사용하여 초기 RA(질병 지속 기간 ≤3년) 여성 105명과, 이 여성들과 연령이 비슷한 건강한 여성(26-73세) 105명을 대상으로 측정되었습니다.</a:t>
            </a:r>
            <a:r>
              <a:rPr lang="en-AU" sz="1200" b="0" i="0" u="none" strike="noStrike" kern="1200" baseline="30000">
                <a:solidFill>
                  <a:schemeClr val="tx1"/>
                </a:solidFill>
                <a:effectLst/>
                <a:latin typeface="+mn-lt"/>
                <a:ea typeface="+mn-ea"/>
                <a:cs typeface="+mn-cs"/>
              </a:rPr>
              <a:t>1</a:t>
            </a:r>
            <a:r>
              <a:rPr lang="en-AU" sz="1200" b="0" i="0" u="none" strike="noStrike"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초기 RA가 있는 여성은 대퇴 경부 및 전신 BMD가 유의하게 낮았지만 대조군과 비교하여 유사한 요추 BMD를 보였습니다. 모든 부위에서 골다공증의 빈도는 대조군보다 RA가 있는 여성에서 유의하게 더 높았으며, 이는 BMD 평가가 초기 RA가 있는 여성에서 고려되어야 함을 의미합니다.</a:t>
            </a:r>
            <a:r>
              <a:rPr lang="en-AU" sz="1200" b="0" i="0" u="none" strike="noStrike" kern="1200" baseline="30000">
                <a:solidFill>
                  <a:schemeClr val="tx1"/>
                </a:solidFill>
                <a:effectLst/>
                <a:latin typeface="+mn-lt"/>
                <a:ea typeface="+mn-ea"/>
                <a:cs typeface="+mn-cs"/>
              </a:rPr>
              <a:t>1</a:t>
            </a:r>
            <a:endParaRPr lang="en-US" sz="1200" kern="1200">
              <a:solidFill>
                <a:schemeClr val="tx1"/>
              </a:solidFill>
              <a:effectLst/>
              <a:latin typeface="+mn-lt"/>
              <a:ea typeface="+mn-ea"/>
              <a:cs typeface="+mn-cs"/>
            </a:endParaRPr>
          </a:p>
          <a:p>
            <a:endParaRPr lang="en-AU"/>
          </a:p>
          <a:p>
            <a:r>
              <a:rPr lang="en-AU"/>
              <a:t>참조:</a:t>
            </a:r>
            <a:endParaRPr lang="en-AU" b="0"/>
          </a:p>
          <a:p>
            <a:r>
              <a:rPr lang="en-AU" b="0"/>
              <a:t>1. </a:t>
            </a:r>
            <a:r>
              <a:rPr lang="en-AU" sz="1200" b="0"/>
              <a:t>Dao HH et al. </a:t>
            </a:r>
            <a:r>
              <a:rPr lang="en-AU" sz="1200" b="0" i="1" err="1"/>
              <a:t>Clin</a:t>
            </a:r>
            <a:r>
              <a:rPr lang="en-AU" sz="1200" b="0" i="1"/>
              <a:t> </a:t>
            </a:r>
            <a:r>
              <a:rPr lang="en-AU" sz="1200" b="0" i="1" err="1"/>
              <a:t>Rheumatol</a:t>
            </a:r>
            <a:r>
              <a:rPr lang="en-AU" sz="1200" b="0" i="1"/>
              <a:t> </a:t>
            </a:r>
            <a:r>
              <a:rPr lang="en-AU" sz="1200" b="0"/>
              <a:t>2011;30:1353-61.</a:t>
            </a:r>
            <a:endParaRPr lang="en-AU" b="0"/>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46</a:t>
            </a:fld>
            <a:endParaRPr lang="en-US"/>
          </a:p>
        </p:txBody>
      </p:sp>
    </p:spTree>
    <p:extLst>
      <p:ext uri="{BB962C8B-B14F-4D97-AF65-F5344CB8AC3E}">
        <p14:creationId xmlns:p14="http://schemas.microsoft.com/office/powerpoint/2010/main" val="1115389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US" sz="1200" kern="1200">
                <a:solidFill>
                  <a:schemeClr val="tx1"/>
                </a:solidFill>
                <a:effectLst/>
                <a:latin typeface="+mn-lt"/>
                <a:ea typeface="+mn-ea"/>
                <a:cs typeface="+mn-cs"/>
              </a:rPr>
              <a:t>Furuya et al.</a:t>
            </a:r>
            <a:r>
              <a:rPr lang="en-US" sz="1200" kern="1200" err="1">
                <a:solidFill>
                  <a:schemeClr val="tx1"/>
                </a:solidFill>
                <a:effectLst/>
                <a:latin typeface="+mn-lt"/>
                <a:ea typeface="+mn-ea"/>
                <a:cs typeface="+mn-cs"/>
              </a:rPr>
              <a:t>이 진행한 일본 연구에서는</a:t>
            </a:r>
            <a:r>
              <a:rPr lang="en-US" sz="1200" kern="1200">
                <a:solidFill>
                  <a:schemeClr val="tx1"/>
                </a:solidFill>
                <a:effectLst/>
                <a:latin typeface="+mn-lt"/>
                <a:ea typeface="+mn-ea"/>
                <a:cs typeface="+mn-cs"/>
              </a:rPr>
              <a:t> 류마티스 </a:t>
            </a:r>
            <a:r>
              <a:rPr lang="en-AU" sz="1200" kern="1200">
                <a:solidFill>
                  <a:schemeClr val="tx1"/>
                </a:solidFill>
                <a:effectLst/>
                <a:latin typeface="+mn-lt"/>
                <a:ea typeface="+mn-ea"/>
                <a:cs typeface="+mn-cs"/>
              </a:rPr>
              <a:t>학회 </a:t>
            </a:r>
            <a:r>
              <a:rPr lang="en-AU"/>
              <a:t>류마티스 관절염 코호트 연구에 등록된 3,970명의 일본 RA 환자들을 대상으로 골밀도(BMD) 측정을 사용하거나 (n=276) 사용하지 않은(n=3,694) 환자들에게 골절 위험평가 도구 (FRAX</a:t>
            </a:r>
            <a:r>
              <a:rPr lang="en-AU" baseline="30000"/>
              <a:t>®</a:t>
            </a:r>
            <a:r>
              <a:rPr lang="en-AU"/>
              <a:t>)를 사용했습니다. 연구 대상의 평균 연령은 62세였으며 84%가 여성이었습니다.</a:t>
            </a:r>
            <a:r>
              <a:rPr lang="en-AU" baseline="30000"/>
              <a:t>1</a:t>
            </a:r>
            <a:r>
              <a:rPr lang="en-AU"/>
              <a:t> </a:t>
            </a:r>
          </a:p>
          <a:p>
            <a:pPr marL="171450" indent="-171450">
              <a:buFont typeface="Arial" panose="020B0604020202020204" pitchFamily="34" charset="0"/>
              <a:buChar char="•"/>
            </a:pPr>
            <a:r>
              <a:rPr lang="en-AU"/>
              <a:t>65세 이상 환자 1,522명 중 661명(43%)과 1,304명(86%)이 각 주요 골다공증성 골절(10년 확률 &gt;20%) 및 고관절 골절(&gt;3%)의 고위험군에 속했습니다.</a:t>
            </a:r>
            <a:r>
              <a:rPr lang="en-AU" baseline="30000"/>
              <a:t>1</a:t>
            </a:r>
            <a:r>
              <a:rPr lang="en-AU"/>
              <a:t> </a:t>
            </a:r>
          </a:p>
          <a:p>
            <a:pPr marL="171450" indent="-171450">
              <a:buFont typeface="Arial" panose="020B0604020202020204" pitchFamily="34" charset="0"/>
              <a:buChar char="•"/>
            </a:pPr>
            <a:r>
              <a:rPr lang="en-AU"/>
              <a:t>주요 골다공증성 골절 위험이 높은 환자(n=723) 중, 각각 453명(63%)과 320명(44%)만이 골다공증 치료제와 비스포스포네이트를 복용하고 있다고 보고했습니다. </a:t>
            </a:r>
          </a:p>
          <a:p>
            <a:pPr marL="171450" indent="-171450">
              <a:buFont typeface="Arial" panose="020B0604020202020204" pitchFamily="34" charset="0"/>
              <a:buChar char="•"/>
            </a:pPr>
            <a:r>
              <a:rPr lang="en-AU"/>
              <a:t>BMD를 측정한 여성 환자(n=262) 중 BMD로 사용해 계산한 주요 골다공증성 골절의 10년 위험은 BMD를 측정하지 않은 환자보다 유의하게 높았습니다(P&lt;0.001).</a:t>
            </a:r>
            <a:r>
              <a:rPr lang="en-AU" baseline="30000"/>
              <a:t>1</a:t>
            </a:r>
            <a:r>
              <a:rPr lang="en-AU"/>
              <a:t> </a:t>
            </a:r>
            <a:endParaRPr lang="en-AU" sz="1000">
              <a:latin typeface="Candra Regular "/>
            </a:endParaRPr>
          </a:p>
          <a:p>
            <a:endParaRPr lang="en-AU"/>
          </a:p>
          <a:p>
            <a:r>
              <a:rPr lang="en-AU"/>
              <a:t>참조:</a:t>
            </a:r>
            <a:endParaRPr lang="en-AU" b="0"/>
          </a:p>
          <a:p>
            <a:r>
              <a:rPr lang="en-AU" b="0"/>
              <a:t>1, </a:t>
            </a:r>
            <a:r>
              <a:rPr lang="en-AU" sz="1200" b="0" err="1"/>
              <a:t>Furuya</a:t>
            </a:r>
            <a:r>
              <a:rPr lang="en-AU" sz="1200" b="0"/>
              <a:t> T, et al. </a:t>
            </a:r>
            <a:r>
              <a:rPr lang="en-AU" sz="1200" b="0" i="1" err="1"/>
              <a:t>Clin</a:t>
            </a:r>
            <a:r>
              <a:rPr lang="en-AU" sz="1200" b="0" i="1"/>
              <a:t> </a:t>
            </a:r>
            <a:r>
              <a:rPr lang="en-AU" sz="1200" b="0" i="1" err="1"/>
              <a:t>Rheumatol</a:t>
            </a:r>
            <a:r>
              <a:rPr lang="en-AU" sz="1200" b="0" i="1"/>
              <a:t> </a:t>
            </a:r>
            <a:r>
              <a:rPr lang="en-AU" sz="1200" b="0"/>
              <a:t>2011;30:1105–11.</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47</a:t>
            </a:fld>
            <a:endParaRPr lang="en-US"/>
          </a:p>
        </p:txBody>
      </p:sp>
    </p:spTree>
    <p:extLst>
      <p:ext uri="{BB962C8B-B14F-4D97-AF65-F5344CB8AC3E}">
        <p14:creationId xmlns:p14="http://schemas.microsoft.com/office/powerpoint/2010/main" val="3346613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sz="1200" kern="1200">
                <a:solidFill>
                  <a:schemeClr val="tx1"/>
                </a:solidFill>
                <a:effectLst/>
                <a:latin typeface="+mn-lt"/>
                <a:ea typeface="+mn-ea"/>
                <a:cs typeface="+mn-cs"/>
              </a:rPr>
              <a:t>사이토카인 환경과 세포 침윤물은 활동성 RA 환자에서 염증의 전파 및 골 미란의 발달을 촉진합니다. 활막 섬유아세포, 활성화된 B 및 T 세포, 조골세포를 비롯한 뼈 환경의 여러 세포는 랭클을 발현시키고 파골세포 분화 및 기능을 촉진합니다.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TNF를 포함한 친염증성 사이토카인(*로 표시)은 모두 </a:t>
            </a:r>
            <a:r>
              <a:rPr lang="en-AU" sz="1200" kern="1200" err="1">
                <a:solidFill>
                  <a:schemeClr val="tx1"/>
                </a:solidFill>
                <a:effectLst/>
                <a:latin typeface="+mn-lt"/>
                <a:ea typeface="+mn-ea"/>
                <a:cs typeface="+mn-cs"/>
              </a:rPr>
              <a:t>파골세포 형성</a:t>
            </a:r>
            <a:r>
              <a:rPr lang="en-AU" sz="1200" kern="1200">
                <a:solidFill>
                  <a:schemeClr val="tx1"/>
                </a:solidFill>
                <a:effectLst/>
                <a:latin typeface="+mn-lt"/>
                <a:ea typeface="+mn-ea"/>
                <a:cs typeface="+mn-cs"/>
              </a:rPr>
              <a:t>은 촉진하고 조골 세포 분화는 억제하며, 그 최종 결과는 골 손실입니다. ACPA는 활막과 대식세포와 같은 염증 세포의 막 모두에 존재하는 시트룰린화 펩타이드에 결합하고, TNF 생성 증가를 유도하여 면역 반응 및 관절 파괴를 더욱 퍼뜨릴 수 있습니다.</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endParaRPr lang="en-AU" b="0"/>
          </a:p>
          <a:p>
            <a:r>
              <a:rPr lang="en-AU" b="0"/>
              <a:t>참조:</a:t>
            </a:r>
          </a:p>
          <a:p>
            <a:r>
              <a:rPr lang="en-AU" b="0"/>
              <a:t>1. </a:t>
            </a:r>
            <a:r>
              <a:rPr lang="en-AU" sz="1200" b="0"/>
              <a:t>Shim JH, et al</a:t>
            </a:r>
            <a:r>
              <a:rPr lang="en-AU" sz="1200" b="0" i="1"/>
              <a:t>. </a:t>
            </a:r>
            <a:r>
              <a:rPr lang="en-AU" sz="1200" b="0" i="1" err="1"/>
              <a:t>Calcif</a:t>
            </a:r>
            <a:r>
              <a:rPr lang="en-AU" sz="1200" b="0" i="1"/>
              <a:t> Tissue </a:t>
            </a:r>
            <a:r>
              <a:rPr lang="en-AU" sz="1200" b="0" i="1" err="1"/>
              <a:t>Int</a:t>
            </a:r>
            <a:r>
              <a:rPr lang="en-AU" sz="1200" b="0" i="1"/>
              <a:t> </a:t>
            </a:r>
            <a:r>
              <a:rPr lang="en-AU" sz="1200" b="0"/>
              <a:t>2018;102:533–46.</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48</a:t>
            </a:fld>
            <a:endParaRPr lang="en-US"/>
          </a:p>
        </p:txBody>
      </p:sp>
    </p:spTree>
    <p:extLst>
      <p:ext uri="{BB962C8B-B14F-4D97-AF65-F5344CB8AC3E}">
        <p14:creationId xmlns:p14="http://schemas.microsoft.com/office/powerpoint/2010/main" val="1838743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lvl="0" indent="-285750">
              <a:buFont typeface="Arial" panose="020B0604020202020204" pitchFamily="34" charset="0"/>
              <a:buChar char="•"/>
              <a:defRPr/>
            </a:pPr>
            <a:r>
              <a:rPr lang="en-AU" b="1">
                <a:latin typeface="Candara" panose="020E0502030303020204" pitchFamily="34" charset="0"/>
              </a:rPr>
              <a:t>복강질환</a:t>
            </a:r>
            <a:r>
              <a:rPr lang="en-AU">
                <a:latin typeface="Candara" panose="020E0502030303020204" pitchFamily="34" charset="0"/>
              </a:rPr>
              <a:t>은 뼈 손실 및 골절 위험 증가와 관련이 있습니다.</a:t>
            </a:r>
            <a:r>
              <a:rPr lang="en-AU" baseline="30000">
                <a:latin typeface="Candara" panose="020E0502030303020204" pitchFamily="34" charset="0"/>
              </a:rPr>
              <a:t>1,2</a:t>
            </a:r>
          </a:p>
          <a:p>
            <a:pPr marL="742950" lvl="1" indent="-285750">
              <a:buFontTx/>
              <a:buChar char="-"/>
              <a:defRPr/>
            </a:pPr>
            <a:r>
              <a:rPr lang="en-AU">
                <a:latin typeface="Candara" panose="020E0502030303020204" pitchFamily="34" charset="0"/>
              </a:rPr>
              <a:t>복강질환 환자의 약 1/3이 골다공증을 앓고 있으며 남성이 여성보다 더 심하게 영향을 받습니다.</a:t>
            </a:r>
            <a:r>
              <a:rPr lang="en-AU" baseline="30000">
                <a:latin typeface="Candara" panose="020E0502030303020204" pitchFamily="34" charset="0"/>
              </a:rPr>
              <a:t>3</a:t>
            </a:r>
            <a:r>
              <a:rPr lang="en-AU">
                <a:latin typeface="Candara" panose="020E0502030303020204" pitchFamily="34" charset="0"/>
              </a:rPr>
              <a:t> </a:t>
            </a:r>
          </a:p>
          <a:p>
            <a:pPr marL="742950" lvl="1" indent="-285750">
              <a:buFontTx/>
              <a:buChar char="-"/>
              <a:defRPr/>
            </a:pPr>
            <a:r>
              <a:rPr lang="en-AU">
                <a:latin typeface="Candara" panose="020E0502030303020204" pitchFamily="34" charset="0"/>
              </a:rPr>
              <a:t>아동기에 복강질환은 영양 결핍 및 흡수 장애로 인한 뼈 성장 및 사춘기 지연과 관련이 있습니다.</a:t>
            </a:r>
            <a:r>
              <a:rPr lang="en-AU" baseline="30000">
                <a:latin typeface="Candara" panose="020E0502030303020204" pitchFamily="34" charset="0"/>
              </a:rPr>
              <a:t>4</a:t>
            </a:r>
            <a:r>
              <a:rPr lang="en-AU">
                <a:latin typeface="Candara" panose="020E0502030303020204" pitchFamily="34" charset="0"/>
              </a:rPr>
              <a:t> </a:t>
            </a:r>
          </a:p>
          <a:p>
            <a:endParaRPr lang="en-AU"/>
          </a:p>
          <a:p>
            <a:pPr marL="285750" indent="-285750">
              <a:buFont typeface="Arial" panose="020B0604020202020204" pitchFamily="34" charset="0"/>
              <a:buChar char="•"/>
              <a:defRPr/>
            </a:pPr>
            <a:r>
              <a:rPr lang="en-AU" b="1">
                <a:latin typeface="Candara" panose="020E0502030303020204" pitchFamily="34" charset="0"/>
              </a:rPr>
              <a:t>복강질환에서 뼈 손실의 기전</a:t>
            </a:r>
            <a:endParaRPr lang="en-US">
              <a:latin typeface="Candara" panose="020E0502030303020204" pitchFamily="34" charset="0"/>
            </a:endParaRPr>
          </a:p>
          <a:p>
            <a:pPr marL="742950" lvl="1" indent="-285750">
              <a:buFontTx/>
              <a:buChar char="-"/>
            </a:pPr>
            <a:r>
              <a:rPr lang="en-AU">
                <a:latin typeface="Candara" panose="020E0502030303020204" pitchFamily="34" charset="0"/>
                <a:ea typeface="Times New Roman" panose="02020603050405020304" pitchFamily="18" charset="0"/>
              </a:rPr>
              <a:t>복강질환이 있는 유증상 및 무증상 환자 모두 골밀도가 낮으며, 조직 트랜스글루타미나제 항체 IgA(TTGA) 혈청 양성 반응은 골다공증 및 고관절 골절의 위험 증가와 관련이 있습니다.</a:t>
            </a:r>
            <a:r>
              <a:rPr lang="en-AU" baseline="30000">
                <a:latin typeface="Candara" panose="020E0502030303020204" pitchFamily="34" charset="0"/>
                <a:ea typeface="Times New Roman" panose="02020603050405020304" pitchFamily="18" charset="0"/>
              </a:rPr>
              <a:t>2,3</a:t>
            </a:r>
            <a:endParaRPr lang="en-AU">
              <a:latin typeface="Candara" panose="020E0502030303020204" pitchFamily="34" charset="0"/>
              <a:ea typeface="Times New Roman" panose="02020603050405020304" pitchFamily="18" charset="0"/>
            </a:endParaRPr>
          </a:p>
          <a:p>
            <a:pPr marL="742950" lvl="1" indent="-285750">
              <a:buFontTx/>
              <a:buChar char="-"/>
            </a:pPr>
            <a:r>
              <a:rPr lang="en-AU">
                <a:latin typeface="Candara" panose="020E0502030303020204" pitchFamily="34" charset="0"/>
                <a:ea typeface="Times New Roman" panose="02020603050405020304" pitchFamily="18" charset="0"/>
              </a:rPr>
              <a:t>칼슘 흡수 감소, 그로 인한 부갑상선 기능 항진증 및 TNF-α, IL-1 및 IL-6을 포함한 염증성 사이토카인 수치의 증가는 골 재흡수 증가의 원인이 될 수 있습니다.</a:t>
            </a:r>
            <a:r>
              <a:rPr lang="en-AU" baseline="30000">
                <a:latin typeface="Candara" panose="020E0502030303020204" pitchFamily="34" charset="0"/>
                <a:ea typeface="Times New Roman" panose="02020603050405020304" pitchFamily="18" charset="0"/>
              </a:rPr>
              <a:t>4,5</a:t>
            </a:r>
          </a:p>
          <a:p>
            <a:pPr marL="742950" lvl="1" indent="-285750">
              <a:buFontTx/>
              <a:buChar char="-"/>
            </a:pPr>
            <a:r>
              <a:rPr lang="en-AU">
                <a:latin typeface="Candara" panose="020E0502030303020204" pitchFamily="34" charset="0"/>
                <a:ea typeface="Times New Roman" panose="02020603050405020304" pitchFamily="18" charset="0"/>
              </a:rPr>
              <a:t>미량영양소의 흡수불량은 뼈 대사의 변화에 영향을 미칠 수 있습니다.</a:t>
            </a:r>
            <a:endParaRPr lang="en-US">
              <a:latin typeface="Candara" panose="020E0502030303020204" pitchFamily="34" charset="0"/>
            </a:endParaRPr>
          </a:p>
          <a:p>
            <a:endParaRPr lang="en-AU"/>
          </a:p>
          <a:p>
            <a:r>
              <a:rPr lang="en-AU"/>
              <a:t>참조:</a:t>
            </a:r>
            <a:endParaRPr lang="en-AU" b="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effectLst/>
                <a:uLnTx/>
                <a:uFillTx/>
              </a:rPr>
              <a:t>1.</a:t>
            </a:r>
            <a:r>
              <a:rPr lang="en-AU" sz="1200" b="0"/>
              <a:t>Mirza F, </a:t>
            </a:r>
            <a:r>
              <a:rPr lang="en-AU" sz="1200" b="0" err="1"/>
              <a:t>Canalis</a:t>
            </a:r>
            <a:r>
              <a:rPr lang="en-AU" sz="1200" b="0"/>
              <a:t> E. </a:t>
            </a:r>
            <a:r>
              <a:rPr lang="en-AU" sz="1200" b="0" i="1" err="1"/>
              <a:t>Eur</a:t>
            </a:r>
            <a:r>
              <a:rPr lang="en-AU" sz="1200" b="0" i="1"/>
              <a:t> J Endocrinol</a:t>
            </a:r>
            <a:r>
              <a:rPr lang="en-AU" sz="1200" b="0"/>
              <a:t> 2015;173:R131­–51.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2. </a:t>
            </a:r>
            <a:r>
              <a:rPr lang="en-US" sz="1200" b="0" err="1"/>
              <a:t>Ganji</a:t>
            </a:r>
            <a:r>
              <a:rPr lang="en-US" sz="1200" b="0"/>
              <a:t> R, et al. </a:t>
            </a:r>
            <a:r>
              <a:rPr lang="en-US" sz="1200" b="0" i="1" err="1"/>
              <a:t>Nutr</a:t>
            </a:r>
            <a:r>
              <a:rPr lang="en-US" sz="1200" b="0" i="1"/>
              <a:t> J</a:t>
            </a:r>
            <a:r>
              <a:rPr lang="en-US" sz="1200" b="0"/>
              <a:t> 2019;18:9,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3. Meyer D, et al. </a:t>
            </a:r>
            <a:r>
              <a:rPr lang="en-US" sz="1200" b="0" i="1"/>
              <a:t>Am J Gastroenterol</a:t>
            </a:r>
            <a:r>
              <a:rPr lang="en-US" sz="1200" b="0"/>
              <a:t> 2001;96:112–19.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4. Guevara Pacheco G, et al. </a:t>
            </a:r>
            <a:r>
              <a:rPr lang="en-US" sz="1200" b="0" i="1"/>
              <a:t>Arch Argent </a:t>
            </a:r>
            <a:r>
              <a:rPr lang="en-US" sz="1200" b="0" i="1" err="1"/>
              <a:t>Pediatr</a:t>
            </a:r>
            <a:r>
              <a:rPr lang="en-US" sz="1200" b="0"/>
              <a:t> 2014;112:457–63.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Candara" panose="020E0502030303020204" pitchFamily="34" charset="0"/>
              </a:rPr>
              <a:t>5. </a:t>
            </a:r>
            <a:r>
              <a:rPr lang="en-AU" sz="1200" b="0" err="1">
                <a:latin typeface="Candara" panose="020E0502030303020204" pitchFamily="34" charset="0"/>
              </a:rPr>
              <a:t>Corazza</a:t>
            </a:r>
            <a:r>
              <a:rPr lang="en-AU" sz="1200" b="0">
                <a:latin typeface="Candara" panose="020E0502030303020204" pitchFamily="34" charset="0"/>
              </a:rPr>
              <a:t> GR, et al. </a:t>
            </a:r>
            <a:r>
              <a:rPr lang="en-AU" sz="1200" b="0" i="1">
                <a:latin typeface="Candara" panose="020E0502030303020204" pitchFamily="34" charset="0"/>
              </a:rPr>
              <a:t>Best </a:t>
            </a:r>
            <a:r>
              <a:rPr lang="en-AU" sz="1200" b="0" i="1" err="1">
                <a:latin typeface="Candara" panose="020E0502030303020204" pitchFamily="34" charset="0"/>
              </a:rPr>
              <a:t>Pract</a:t>
            </a:r>
            <a:r>
              <a:rPr lang="en-AU" sz="1200" b="0" i="1">
                <a:latin typeface="Candara" panose="020E0502030303020204" pitchFamily="34" charset="0"/>
              </a:rPr>
              <a:t> Res </a:t>
            </a:r>
            <a:r>
              <a:rPr lang="en-AU" sz="1200" b="0" i="1" err="1">
                <a:latin typeface="Candara" panose="020E0502030303020204" pitchFamily="34" charset="0"/>
              </a:rPr>
              <a:t>Clin</a:t>
            </a:r>
            <a:r>
              <a:rPr lang="en-AU" sz="1200" b="0" i="1">
                <a:latin typeface="Candara" panose="020E0502030303020204" pitchFamily="34" charset="0"/>
              </a:rPr>
              <a:t> Gastroenterol</a:t>
            </a:r>
            <a:r>
              <a:rPr lang="en-AU" sz="1200" b="0">
                <a:latin typeface="Candara" panose="020E0502030303020204" pitchFamily="34" charset="0"/>
              </a:rPr>
              <a:t> 2005;19:453–65. </a:t>
            </a:r>
            <a:r>
              <a:rPr lang="en-US" sz="1200" b="0"/>
              <a:t> </a:t>
            </a:r>
            <a:endParaRPr lang="en-AU" sz="1200" b="0"/>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74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AU"/>
              <a:t>모든 골다공증성 골절은 후속 골절의 위험을 증가시킵니다. 10%는 첫 골절 후 1년 이내에 후속 골절이 발생합니다.</a:t>
            </a:r>
            <a:r>
              <a:rPr lang="en-AU" baseline="30000"/>
              <a:t>1 </a:t>
            </a:r>
          </a:p>
          <a:p>
            <a:r>
              <a:rPr lang="en-AU"/>
              <a:t>1년 이내 재골절률은 고관절 골절보다 척추 골절이 있는 사람이 더 높습니다.</a:t>
            </a:r>
            <a:r>
              <a:rPr lang="en-AU" baseline="30000"/>
              <a:t>1</a:t>
            </a:r>
          </a:p>
          <a:p>
            <a:r>
              <a:rPr lang="en-AU"/>
              <a:t>후속 골절의 위험은 여성보다 남성에서 더 높습니다.</a:t>
            </a:r>
            <a:r>
              <a:rPr lang="en-AU" baseline="30000"/>
              <a:t>2</a:t>
            </a:r>
          </a:p>
          <a:p>
            <a:endParaRPr lang="en-AU" baseline="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a:latin typeface="+mn-lt"/>
              </a:rPr>
              <a:t>참조:</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sz="1200" b="0" err="1">
                <a:latin typeface="+mn-lt"/>
              </a:rPr>
              <a:t>Balasubramanian</a:t>
            </a:r>
            <a:r>
              <a:rPr lang="da-DK" sz="1200" b="0">
                <a:latin typeface="+mn-lt"/>
              </a:rPr>
              <a:t> A, et al.</a:t>
            </a:r>
            <a:r>
              <a:rPr lang="en-US" sz="1200" b="0" i="1" err="1">
                <a:latin typeface="+mn-lt"/>
              </a:rPr>
              <a:t>Osteoporos</a:t>
            </a:r>
            <a:r>
              <a:rPr lang="en-US" sz="1200" b="0" i="1">
                <a:latin typeface="+mn-lt"/>
              </a:rPr>
              <a:t> Int</a:t>
            </a:r>
            <a:r>
              <a:rPr lang="en-US" sz="1200" b="0">
                <a:latin typeface="+mn-lt"/>
              </a:rPr>
              <a:t>. 2019;30:79-92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err="1">
                <a:latin typeface="+mn-lt"/>
                <a:cs typeface="Arial" panose="020B0604020202020204" pitchFamily="34" charset="0"/>
              </a:rPr>
              <a:t>Center</a:t>
            </a:r>
            <a:r>
              <a:rPr lang="en-GB" sz="1200" b="0">
                <a:latin typeface="+mn-lt"/>
                <a:cs typeface="Arial" panose="020B0604020202020204" pitchFamily="34" charset="0"/>
              </a:rPr>
              <a:t> JR, et al. </a:t>
            </a:r>
            <a:r>
              <a:rPr lang="en-GB" sz="1200" b="0" i="1">
                <a:latin typeface="+mn-lt"/>
                <a:cs typeface="Arial" panose="020B0604020202020204" pitchFamily="34" charset="0"/>
              </a:rPr>
              <a:t>JAMA</a:t>
            </a:r>
            <a:r>
              <a:rPr lang="en-GB" sz="1200" b="0">
                <a:latin typeface="+mn-lt"/>
                <a:cs typeface="Arial" panose="020B0604020202020204" pitchFamily="34" charset="0"/>
              </a:rPr>
              <a:t> 2</a:t>
            </a:r>
            <a:r>
              <a:rPr lang="en-AU" sz="1200" b="0">
                <a:latin typeface="+mn-lt"/>
              </a:rPr>
              <a:t>007;297:387–94</a:t>
            </a:r>
            <a:r>
              <a:rPr lang="en-US" sz="1200" b="0">
                <a:latin typeface="+mn-lt"/>
              </a:rPr>
              <a:t>.</a:t>
            </a:r>
            <a:endParaRPr lang="en-AU" sz="1200" b="0">
              <a:latin typeface="+mn-lt"/>
            </a:endParaRPr>
          </a:p>
          <a:p>
            <a:endParaRPr lang="en-AU" baseline="0"/>
          </a:p>
        </p:txBody>
      </p:sp>
      <p:sp>
        <p:nvSpPr>
          <p:cNvPr id="4" name="Slide Number Placeholder 3"/>
          <p:cNvSpPr>
            <a:spLocks noGrp="1"/>
          </p:cNvSpPr>
          <p:nvPr>
            <p:ph type="sldNum" sz="quarter" idx="5"/>
          </p:nvPr>
        </p:nvSpPr>
        <p:spPr/>
        <p:txBody>
          <a:bodyPr/>
          <a:lstStyle/>
          <a:p>
            <a:fld id="{09736AF9-B07C-9B45-B57A-0DD6DC150A99}" type="slidenum">
              <a:rPr lang="en-US" smtClean="0"/>
              <a:t>5</a:t>
            </a:fld>
            <a:endParaRPr lang="en-US"/>
          </a:p>
        </p:txBody>
      </p:sp>
    </p:spTree>
    <p:extLst>
      <p:ext uri="{BB962C8B-B14F-4D97-AF65-F5344CB8AC3E}">
        <p14:creationId xmlns:p14="http://schemas.microsoft.com/office/powerpoint/2010/main" val="15456217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무증상 CD 환자의 경우 빈혈과 비타민 D 변화가 매우 높은 유병률을 보이기 때문에 조기 골밀도 측정이 권고됩니다.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명백한 흡수장애 증상이 있거나 없는 환자에서 골 손실의 유병률을 고려할 때, BMD 측정은 임상적으로 명백한 흡수 장애 환자보다 무증상 환자에 대해 더 중요한 정보를 제공할 수 있습니다. 골 손실은 명백한 흡수장애 환자에게 유병률이 높으며, 이 환자들은 진단 후 미네랄 요법을 시행할 수 있습니다. 반대로, 무증상 환자는 골 손실 유무에 대해 검사를 받아야 합니다.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또한, 진단시 가장 중요한 위험인자는 환자의 연령인 것으로 보이며, 최고 골질량 연령 이상의 환자는 BMD를 측정하지 않고 치료할 수 있는 반면, 최고 연령 이하 또는 직후의 환자는 BMD 측정을 시행해야 합니다. 이 접근법은 골밀도 측정법의 사용을 최적화하는 데 가장 올바른 접근법으로 보입니다.</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endParaRPr lang="en-AU"/>
          </a:p>
          <a:p>
            <a:r>
              <a:rPr lang="en-AU"/>
              <a:t>참조:</a:t>
            </a:r>
            <a:r>
              <a:rPr kumimoji="0" lang="da-DK" sz="1200" b="0" i="0" u="none" strike="noStrike" kern="1200" cap="none" spc="0" normalizeH="0" baseline="0" noProof="0">
                <a:ln>
                  <a:noFill/>
                </a:ln>
                <a:solidFill>
                  <a:schemeClr val="bg1">
                    <a:lumMod val="50000"/>
                  </a:schemeClr>
                </a:solidFill>
                <a:effectLst/>
                <a:uLnTx/>
                <a:uFillTx/>
              </a:rPr>
              <a:t> </a:t>
            </a:r>
          </a:p>
          <a:p>
            <a:r>
              <a:rPr kumimoji="0" lang="da-DK" sz="1200" b="0" i="0" u="none" strike="noStrike" kern="1200" cap="none" spc="0" normalizeH="0" baseline="0" noProof="0">
                <a:ln>
                  <a:noFill/>
                </a:ln>
                <a:solidFill>
                  <a:schemeClr val="bg1">
                    <a:lumMod val="50000"/>
                  </a:schemeClr>
                </a:solidFill>
                <a:effectLst/>
                <a:uLnTx/>
                <a:uFillTx/>
              </a:rPr>
              <a:t>1. </a:t>
            </a:r>
            <a:r>
              <a:rPr lang="en-AU" sz="1200">
                <a:solidFill>
                  <a:schemeClr val="bg1">
                    <a:lumMod val="50000"/>
                  </a:schemeClr>
                </a:solidFill>
              </a:rPr>
              <a:t>Di Stefano M, et al. </a:t>
            </a:r>
            <a:r>
              <a:rPr lang="en-AU" sz="1200" i="1">
                <a:solidFill>
                  <a:schemeClr val="bg1">
                    <a:lumMod val="50000"/>
                  </a:schemeClr>
                </a:solidFill>
              </a:rPr>
              <a:t>Nutrients</a:t>
            </a:r>
            <a:r>
              <a:rPr lang="en-AU" sz="1200">
                <a:solidFill>
                  <a:schemeClr val="bg1">
                    <a:lumMod val="50000"/>
                  </a:schemeClr>
                </a:solidFill>
              </a:rPr>
              <a:t> 2013;5:4786–99. </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72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lvl="0" indent="-285750">
              <a:buFont typeface="Arial" panose="020B0604020202020204" pitchFamily="34" charset="0"/>
              <a:buChar char="•"/>
              <a:defRPr/>
            </a:pPr>
            <a:r>
              <a:rPr lang="en-AU">
                <a:latin typeface="Candara" panose="020E0502030303020204" pitchFamily="34" charset="0"/>
              </a:rPr>
              <a:t>치료를 받지 않으면 심한 갑상선 기능 항진증은 골량에 영향을 미치며 높은 골 회전율의 골다공증이 발생할 확률을 증가시킵니다.</a:t>
            </a:r>
            <a:r>
              <a:rPr lang="en-AU" baseline="30000">
                <a:latin typeface="Candara" panose="020E0502030303020204" pitchFamily="34" charset="0"/>
              </a:rPr>
              <a:t>1</a:t>
            </a:r>
            <a:r>
              <a:rPr lang="en-AU">
                <a:latin typeface="Candara" panose="020E0502030303020204" pitchFamily="34" charset="0"/>
              </a:rPr>
              <a:t> </a:t>
            </a:r>
          </a:p>
          <a:p>
            <a:pPr marL="285750" lvl="0" indent="-285750">
              <a:buFont typeface="Arial" panose="020B0604020202020204" pitchFamily="34" charset="0"/>
              <a:buChar char="•"/>
              <a:defRPr/>
            </a:pPr>
            <a:r>
              <a:rPr lang="en-AU">
                <a:latin typeface="Candara" panose="020E0502030303020204" pitchFamily="34" charset="0"/>
              </a:rPr>
              <a:t>낮은 갑상선 자극 호르몬(TSH)과 기준 범위 내의 유리 호르몬으로 정의되는 무증상 갑상선 기능 항진증은 종종 무증상이며 선별 검사 중에 우연히 진단이 내려지는 더 감지하기 힘든 질병입니다. 그러나 보다 최근의 데이터는 이 임상 상태가 골 대사에 영향을 주어 특히 폐경 후 여성에서 골밀도(BMD)를 감소시키고 골절 위험을 증가시킬 수 있음을 보여줍니다.</a:t>
            </a:r>
            <a:r>
              <a:rPr lang="en-AU" baseline="30000">
                <a:latin typeface="Candara" panose="020E0502030303020204" pitchFamily="34" charset="0"/>
              </a:rPr>
              <a:t>1</a:t>
            </a:r>
            <a:r>
              <a:rPr lang="en-AU">
                <a:latin typeface="Candara" panose="020E0502030303020204" pitchFamily="34" charset="0"/>
              </a:rPr>
              <a:t> </a:t>
            </a:r>
            <a:endParaRPr lang="en-AU"/>
          </a:p>
          <a:p>
            <a:pPr marL="285750" lvl="0" indent="-285750">
              <a:buFont typeface="Arial" panose="020B0604020202020204" pitchFamily="34" charset="0"/>
              <a:buChar char="•"/>
              <a:defRPr/>
            </a:pPr>
            <a:r>
              <a:rPr lang="en-AU">
                <a:latin typeface="Candara" panose="020E0502030303020204" pitchFamily="34" charset="0"/>
              </a:rPr>
              <a:t>T3 호르몬은 조골세포와 파골세포 모두에 있는 수용체인 TR</a:t>
            </a:r>
            <a:r>
              <a:rPr lang="el-GR">
                <a:latin typeface="Candara" panose="020E0502030303020204" pitchFamily="34" charset="0"/>
              </a:rPr>
              <a:t>α</a:t>
            </a:r>
            <a:r>
              <a:rPr lang="en-AU">
                <a:latin typeface="Candara" panose="020E0502030303020204" pitchFamily="34" charset="0"/>
              </a:rPr>
              <a:t>에 작용합니다. 조골세포에서는 T3 호르몬이 조골세포 형성과 뼈 형성을 증가시키는 것으로 간주되는 반면, 파골세포에서는 파골세포 형성 및 골 재흡수 과정을 가속화시킬 수 있습니다. 이 과정에서</a:t>
            </a:r>
            <a:r>
              <a:rPr lang="en-AU" err="1">
                <a:latin typeface="Candara" panose="020E0502030303020204" pitchFamily="34" charset="0"/>
              </a:rPr>
              <a:t>오스테오프로테게린</a:t>
            </a:r>
            <a:r>
              <a:rPr lang="en-AU">
                <a:latin typeface="Candara" panose="020E0502030303020204" pitchFamily="34" charset="0"/>
              </a:rPr>
              <a:t>/핵인자 카파-B 리간드(OPG/RANKL) 경로의 수용체 활성제가 직접 또는 간접적으로 사용됩니다.</a:t>
            </a:r>
            <a:r>
              <a:rPr lang="en-AU" baseline="30000">
                <a:latin typeface="Candara" panose="020E0502030303020204" pitchFamily="34" charset="0"/>
              </a:rPr>
              <a:t>2</a:t>
            </a:r>
            <a:endParaRPr lang="en-AU">
              <a:latin typeface="Candara" panose="020E0502030303020204" pitchFamily="34" charset="0"/>
            </a:endParaRPr>
          </a:p>
          <a:p>
            <a:pPr marL="285750" lvl="0" indent="-285750">
              <a:buFont typeface="Arial" panose="020B0604020202020204" pitchFamily="34" charset="0"/>
              <a:buChar char="•"/>
              <a:defRPr/>
            </a:pPr>
            <a:r>
              <a:rPr lang="en-AU">
                <a:latin typeface="Candara" panose="020E0502030303020204" pitchFamily="34" charset="0"/>
              </a:rPr>
              <a:t>뇌하수체는 또한 T3와 유사한 방식으로 조골세포와 파골세포 모두에서 발견되는 TSH 수용체(TSHR)에 대한 갑상선 자극 호르몬(TSH) 작용에 의해 뼈 세포에 직접 작용할 수 있습니다.</a:t>
            </a:r>
            <a:r>
              <a:rPr lang="en-AU" baseline="30000">
                <a:latin typeface="Candara" panose="020E0502030303020204" pitchFamily="34" charset="0"/>
              </a:rPr>
              <a:t>2</a:t>
            </a:r>
            <a:endParaRPr lang="en-AU">
              <a:latin typeface="Candara" panose="020E0502030303020204" pitchFamily="34" charset="0"/>
            </a:endParaRPr>
          </a:p>
          <a:p>
            <a:pPr marL="285750" lvl="0" indent="-285750">
              <a:buFont typeface="Arial" panose="020B0604020202020204" pitchFamily="34" charset="0"/>
              <a:buChar char="•"/>
              <a:defRPr/>
            </a:pPr>
            <a:r>
              <a:rPr lang="en-AU">
                <a:latin typeface="Candara" panose="020E0502030303020204" pitchFamily="34" charset="0"/>
              </a:rPr>
              <a:t>명백한 갑상선 기능 항진증은 골 흡수 및 골 형성의 생화학적 마커의 증가와 더불어 골 재형성 주기 단축에 의해 입증된 바와 같이 높은 골 회전율로 인해 골량 및 취약 골절에 해로운 영향을 미칩니다.</a:t>
            </a:r>
            <a:r>
              <a:rPr lang="en-AU" baseline="30000">
                <a:latin typeface="Candara" panose="020E0502030303020204" pitchFamily="34" charset="0"/>
              </a:rPr>
              <a:t>3</a:t>
            </a:r>
          </a:p>
          <a:p>
            <a:pPr marL="285750" lvl="0" indent="-285750">
              <a:buFont typeface="Arial" panose="020B0604020202020204" pitchFamily="34" charset="0"/>
              <a:buChar char="•"/>
              <a:defRPr/>
            </a:pPr>
            <a:r>
              <a:rPr lang="en-AU">
                <a:latin typeface="Candara" panose="020E0502030303020204" pitchFamily="34" charset="0"/>
              </a:rPr>
              <a:t>갑상선 기능 항진증의 정도는 골량에 영향을 미치고 골다공증의 가능성을 증가시키는 것으로 보입니다.</a:t>
            </a:r>
            <a:r>
              <a:rPr lang="en-AU" baseline="30000">
                <a:latin typeface="Candara" panose="020E0502030303020204" pitchFamily="34" charset="0"/>
              </a:rPr>
              <a:t>4</a:t>
            </a:r>
            <a:endParaRPr lang="en-AU">
              <a:latin typeface="Candara" panose="020E0502030303020204" pitchFamily="34" charset="0"/>
            </a:endParaRPr>
          </a:p>
          <a:p>
            <a:pPr marL="285750" lvl="0" indent="-285750">
              <a:buFont typeface="Arial" panose="020B0604020202020204" pitchFamily="34" charset="0"/>
              <a:buChar char="•"/>
              <a:defRPr/>
            </a:pPr>
            <a:r>
              <a:rPr lang="en-AU">
                <a:latin typeface="Candara" panose="020E0502030303020204" pitchFamily="34" charset="0"/>
              </a:rPr>
              <a:t>갑상선 기능 항진증 폐경기 여성을 대상으로 한 대부분의 연구에서 골밀도 감소가 나타났습니다.</a:t>
            </a:r>
            <a:r>
              <a:rPr lang="en-AU" baseline="30000">
                <a:latin typeface="Candara" panose="020E0502030303020204" pitchFamily="34" charset="0"/>
              </a:rPr>
              <a:t>4</a:t>
            </a:r>
            <a:endParaRPr lang="en-AU">
              <a:latin typeface="Candara" panose="020E0502030303020204" pitchFamily="34" charset="0"/>
            </a:endParaRPr>
          </a:p>
          <a:p>
            <a:pPr marL="285750" indent="-285750">
              <a:buFont typeface="Arial" panose="020B0604020202020204" pitchFamily="34" charset="0"/>
              <a:buChar char="•"/>
              <a:defRPr/>
            </a:pPr>
            <a:endParaRPr lang="en-AU"/>
          </a:p>
          <a:p>
            <a:r>
              <a:rPr lang="en-AU"/>
              <a:t>참조:</a:t>
            </a:r>
          </a:p>
          <a:p>
            <a:r>
              <a:rPr lang="en-AU" sz="1200">
                <a:solidFill>
                  <a:schemeClr val="bg1">
                    <a:lumMod val="50000"/>
                  </a:schemeClr>
                </a:solidFill>
                <a:latin typeface="Candara" panose="020E0502030303020204" pitchFamily="34" charset="0"/>
              </a:rPr>
              <a:t>1. </a:t>
            </a:r>
            <a:r>
              <a:rPr lang="en-AU" sz="1200" err="1">
                <a:solidFill>
                  <a:schemeClr val="bg1">
                    <a:lumMod val="50000"/>
                  </a:schemeClr>
                </a:solidFill>
                <a:latin typeface="Candara" panose="020E0502030303020204" pitchFamily="34" charset="0"/>
              </a:rPr>
              <a:t>Delitala</a:t>
            </a:r>
            <a:r>
              <a:rPr lang="en-AU" sz="1200">
                <a:solidFill>
                  <a:schemeClr val="bg1">
                    <a:lumMod val="50000"/>
                  </a:schemeClr>
                </a:solidFill>
                <a:latin typeface="Candara" panose="020E0502030303020204" pitchFamily="34" charset="0"/>
              </a:rPr>
              <a:t> AP, et al. </a:t>
            </a:r>
            <a:r>
              <a:rPr lang="en-AU" sz="1200" i="1">
                <a:solidFill>
                  <a:schemeClr val="bg1">
                    <a:lumMod val="50000"/>
                  </a:schemeClr>
                </a:solidFill>
                <a:latin typeface="Candara" panose="020E0502030303020204" pitchFamily="34" charset="0"/>
              </a:rPr>
              <a:t>J Clin Med</a:t>
            </a:r>
            <a:r>
              <a:rPr lang="en-AU" sz="1200">
                <a:solidFill>
                  <a:schemeClr val="bg1">
                    <a:lumMod val="50000"/>
                  </a:schemeClr>
                </a:solidFill>
                <a:latin typeface="Candara" panose="020E0502030303020204" pitchFamily="34" charset="0"/>
              </a:rPr>
              <a:t> 2020;9:1034–51.</a:t>
            </a:r>
          </a:p>
          <a:p>
            <a:r>
              <a:rPr lang="en-AU"/>
              <a:t>2.</a:t>
            </a:r>
            <a:r>
              <a:rPr kumimoji="0" lang="da-DK" sz="1200" b="0" i="0" u="none" strike="noStrike" kern="1200" cap="none" spc="0" normalizeH="0" baseline="0" noProof="0">
                <a:ln>
                  <a:noFill/>
                </a:ln>
                <a:solidFill>
                  <a:schemeClr val="bg1">
                    <a:lumMod val="50000"/>
                  </a:schemeClr>
                </a:solidFill>
                <a:effectLst/>
                <a:uLnTx/>
                <a:uFillTx/>
              </a:rPr>
              <a:t> </a:t>
            </a:r>
            <a:r>
              <a:rPr lang="en-AU" sz="1200" err="1">
                <a:solidFill>
                  <a:schemeClr val="bg1">
                    <a:lumMod val="50000"/>
                  </a:schemeClr>
                </a:solidFill>
              </a:rPr>
              <a:t>Apostu</a:t>
            </a:r>
            <a:r>
              <a:rPr lang="en-AU" sz="1200">
                <a:solidFill>
                  <a:schemeClr val="bg1">
                    <a:lumMod val="50000"/>
                  </a:schemeClr>
                </a:solidFill>
              </a:rPr>
              <a:t> D, et al. </a:t>
            </a:r>
            <a:r>
              <a:rPr lang="en-AU" sz="1200" i="1">
                <a:solidFill>
                  <a:schemeClr val="bg1">
                    <a:lumMod val="50000"/>
                  </a:schemeClr>
                </a:solidFill>
              </a:rPr>
              <a:t>Diagnostics (Basel)</a:t>
            </a:r>
            <a:r>
              <a:rPr lang="en-AU" sz="1200">
                <a:solidFill>
                  <a:schemeClr val="bg1">
                    <a:lumMod val="50000"/>
                  </a:schemeClr>
                </a:solidFill>
              </a:rPr>
              <a:t> 2020;10:149.</a:t>
            </a:r>
          </a:p>
          <a:p>
            <a:r>
              <a:rPr lang="en-AU" sz="1200">
                <a:solidFill>
                  <a:schemeClr val="bg1">
                    <a:lumMod val="50000"/>
                  </a:schemeClr>
                </a:solidFill>
              </a:rPr>
              <a:t>3. Nicholls JJ, et al. </a:t>
            </a:r>
            <a:r>
              <a:rPr lang="en-AU" sz="1200" i="1">
                <a:solidFill>
                  <a:schemeClr val="bg1">
                    <a:lumMod val="50000"/>
                  </a:schemeClr>
                </a:solidFill>
              </a:rPr>
              <a:t>J Endocrinol</a:t>
            </a:r>
            <a:r>
              <a:rPr lang="en-AU" sz="1200">
                <a:solidFill>
                  <a:schemeClr val="bg1">
                    <a:lumMod val="50000"/>
                  </a:schemeClr>
                </a:solidFill>
              </a:rPr>
              <a:t> 2012;213:209-21.</a:t>
            </a:r>
          </a:p>
          <a:p>
            <a:r>
              <a:rPr lang="en-AU" sz="1200">
                <a:solidFill>
                  <a:schemeClr val="bg1">
                    <a:lumMod val="50000"/>
                  </a:schemeClr>
                </a:solidFill>
              </a:rPr>
              <a:t>4. </a:t>
            </a:r>
            <a:r>
              <a:rPr lang="en-AU" sz="1200" err="1">
                <a:solidFill>
                  <a:schemeClr val="bg1">
                    <a:lumMod val="50000"/>
                  </a:schemeClr>
                </a:solidFill>
                <a:latin typeface="Candara" panose="020E0502030303020204" pitchFamily="34" charset="0"/>
              </a:rPr>
              <a:t>Delitala</a:t>
            </a:r>
            <a:r>
              <a:rPr lang="en-AU" sz="1200">
                <a:solidFill>
                  <a:schemeClr val="bg1">
                    <a:lumMod val="50000"/>
                  </a:schemeClr>
                </a:solidFill>
                <a:latin typeface="Candara" panose="020E0502030303020204" pitchFamily="34" charset="0"/>
              </a:rPr>
              <a:t> AP, et al. </a:t>
            </a:r>
            <a:r>
              <a:rPr lang="en-AU" sz="1200" i="1">
                <a:solidFill>
                  <a:schemeClr val="bg1">
                    <a:lumMod val="50000"/>
                  </a:schemeClr>
                </a:solidFill>
                <a:latin typeface="Candara" panose="020E0502030303020204" pitchFamily="34" charset="0"/>
              </a:rPr>
              <a:t>J Clin Med</a:t>
            </a:r>
            <a:r>
              <a:rPr lang="en-AU" sz="1200">
                <a:solidFill>
                  <a:schemeClr val="bg1">
                    <a:lumMod val="50000"/>
                  </a:schemeClr>
                </a:solidFill>
                <a:latin typeface="Candara" panose="020E0502030303020204" pitchFamily="34" charset="0"/>
              </a:rPr>
              <a:t> 2020;9:1034–51.</a:t>
            </a:r>
            <a:r>
              <a:rPr lang="en-AU" sz="1200">
                <a:solidFill>
                  <a:schemeClr val="bg1">
                    <a:lumMod val="50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19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a:latin typeface="Candara" panose="020E0502030303020204" pitchFamily="34" charset="0"/>
              </a:rPr>
              <a:t>제1형 당뇨병(T1DM)과 제2형 당뇨병(T2DM) 모두 골절 위험이 증가합니다. T2DM보다 T1DM의 위험이 더 높습니다.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골절의 위험은 남성과 여성 모두에게 공통적이며 질병의 지속 기간과 인슐린 사용에 따라 증가합니다.</a:t>
            </a:r>
            <a:r>
              <a:rPr lang="en-AU" baseline="30000">
                <a:latin typeface="Candara" panose="020E0502030303020204" pitchFamily="34" charset="0"/>
              </a:rPr>
              <a:t>1</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T2DM은 높은 인슐린 및 IGF1 수치와 관련된 BMD의 증가와 결부되어 있지만, 이 집단에서 골절 발생률이 더 높습니다.</a:t>
            </a:r>
            <a:r>
              <a:rPr lang="en-AU" baseline="30000">
                <a:latin typeface="Candara" panose="020E0502030303020204" pitchFamily="34" charset="0"/>
              </a:rPr>
              <a:t> </a:t>
            </a:r>
            <a:r>
              <a:rPr lang="en-AU">
                <a:latin typeface="Candara" panose="020E0502030303020204" pitchFamily="34" charset="0"/>
              </a:rPr>
              <a:t>당뇨병 환자의 골절은 당뇨병이 없는 환자보다 더 높은 골밀도에서 발생하기 때문에, BMD로는 이 집단에서 골절 위험을 정확하게 예측할 수 없습니다.</a:t>
            </a:r>
            <a:r>
              <a:rPr lang="en-AU" baseline="30000">
                <a:latin typeface="Candara" panose="020E0502030303020204" pitchFamily="34" charset="0"/>
              </a:rPr>
              <a:t>2</a:t>
            </a:r>
          </a:p>
          <a:p>
            <a:pPr marL="285750" indent="-285750">
              <a:buFont typeface="Arial" panose="020B0604020202020204" pitchFamily="34" charset="0"/>
              <a:buChar char="•"/>
            </a:pPr>
            <a:r>
              <a:rPr lang="en-AU">
                <a:latin typeface="Candara" panose="020E0502030303020204" pitchFamily="34" charset="0"/>
              </a:rPr>
              <a:t>1형 당뇨병 환자 139명</a:t>
            </a:r>
            <a:r>
              <a:rPr lang="en-AU"/>
              <a:t>, 2형 당뇨병 환자 243명을</a:t>
            </a:r>
            <a:r>
              <a:rPr lang="en-AU">
                <a:latin typeface="Candara" panose="020E0502030303020204" pitchFamily="34" charset="0"/>
              </a:rPr>
              <a:t> 대상으로 한 연구는 골절이 없는 환자에 비해 골절이 있는 환자에서 BMD 값이 더 낮은 경향이 있음을 발견했지만, BMD는 골절이 있는 환자와 골절이 없는 환자와 골절이 없는 환자의 수치가 현저하게 중첩되었고 대부분의 골절 환자는 -2.5 SD 이상의 T 점수를 보였습니다.</a:t>
            </a:r>
            <a:r>
              <a:rPr lang="en-AU" baseline="30000">
                <a:latin typeface="Candara" panose="020E0502030303020204" pitchFamily="34" charset="0"/>
              </a:rPr>
              <a:t>2</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T1DM 환자에서 LS-골밀도 및 FN-골밀도는 골절이 없는 환자에 비해 골절이 있는 환자에서 유의하게 낮았지만(LS-골밀도 p&lt;0.02 및 FN-BMD p&lt;0.03), T2DM 환자에서는 유사한 경향이 있었고 통계적 유의성에 도달하지 못했습니다(LS-BMD  p &lt; 0.2 및 FN-BMD p &lt; 0.2).</a:t>
            </a:r>
            <a:r>
              <a:rPr lang="en-AU" baseline="30000">
                <a:latin typeface="Candara" panose="020E0502030303020204" pitchFamily="34" charset="0"/>
              </a:rPr>
              <a:t>2</a:t>
            </a:r>
            <a:r>
              <a:rPr lang="en-AU">
                <a:latin typeface="Candara" panose="020E0502030303020204" pitchFamily="34" charset="0"/>
              </a:rPr>
              <a:t> </a:t>
            </a:r>
            <a:endParaRPr lang="en-AU" baseline="30000">
              <a:latin typeface="Candara" panose="020E0502030303020204" pitchFamily="34" charset="0"/>
            </a:endParaRPr>
          </a:p>
          <a:p>
            <a:endParaRPr lang="en-AU"/>
          </a:p>
          <a:p>
            <a:r>
              <a:rPr lang="en-AU"/>
              <a:t>참조:</a:t>
            </a:r>
          </a:p>
          <a:p>
            <a:r>
              <a:rPr lang="en-AU" sz="1200" b="0"/>
              <a:t>1. </a:t>
            </a:r>
            <a:r>
              <a:rPr lang="en-AU" sz="1200" b="0" err="1"/>
              <a:t>Vestergaard</a:t>
            </a:r>
            <a:r>
              <a:rPr lang="en-AU" sz="1200" b="0"/>
              <a:t> P, et al, </a:t>
            </a:r>
            <a:r>
              <a:rPr lang="en-AU" sz="1200" b="0" i="1" err="1"/>
              <a:t>Diabetologia</a:t>
            </a:r>
            <a:r>
              <a:rPr lang="en-AU" sz="1200" b="0"/>
              <a:t> 2005;48:1292–99.</a:t>
            </a:r>
          </a:p>
          <a:p>
            <a:r>
              <a:rPr lang="en-AU" sz="1200" b="0"/>
              <a:t>2. Schwartz AV, et al. </a:t>
            </a:r>
            <a:r>
              <a:rPr lang="en-AU" sz="1200" b="0" i="1"/>
              <a:t>JAMA</a:t>
            </a:r>
            <a:r>
              <a:rPr lang="en-AU" sz="1200" b="0"/>
              <a:t> 2011;305:2184–92.</a:t>
            </a:r>
            <a:endParaRPr lang="en-AU"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616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B8E9809-55B8-4228-9300-CEC7A71E2737}"/>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1981600B-EA59-4E77-8D84-9256805E95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r>
              <a:rPr lang="en-US" altLang="en-US">
                <a:latin typeface="Arial" panose="020B0604020202020204" pitchFamily="34" charset="0"/>
              </a:rPr>
              <a:t>2025년까지 동남아의 T2DM 환자가 8천만 명 이상이 될 것으로 예상됩니다. 그리고 여러분 모두는 2050년까지(아마도 더 일찍) 세계 골다공증 골절의 1/2이 아시아에서 발생할 것임을 보여주는 이 슬라이드에 익숙할 것입니다.</a:t>
            </a:r>
          </a:p>
        </p:txBody>
      </p:sp>
      <p:sp>
        <p:nvSpPr>
          <p:cNvPr id="34820" name="Slide Number Placeholder 3">
            <a:extLst>
              <a:ext uri="{FF2B5EF4-FFF2-40B4-BE49-F238E27FC236}">
                <a16:creationId xmlns:a16="http://schemas.microsoft.com/office/drawing/2014/main" id="{556D534C-5AFA-4AA9-A425-EDE6933778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B0BFF3-D840-4040-B7E5-58760F883478}" type="slidenum">
              <a:rPr lang="en-US" altLang="en-US"/>
              <a:pPr>
                <a:spcBef>
                  <a:spcPct val="0"/>
                </a:spcBef>
              </a:pPr>
              <a:t>53</a:t>
            </a:fld>
            <a:endParaRPr lang="en-US" altLang="en-US"/>
          </a:p>
        </p:txBody>
      </p:sp>
    </p:spTree>
    <p:extLst>
      <p:ext uri="{BB962C8B-B14F-4D97-AF65-F5344CB8AC3E}">
        <p14:creationId xmlns:p14="http://schemas.microsoft.com/office/powerpoint/2010/main" val="2903794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lvl="0" indent="-285750">
              <a:buFont typeface="Arial" panose="020B0604020202020204" pitchFamily="34" charset="0"/>
              <a:buChar char="•"/>
              <a:defRPr/>
            </a:pPr>
            <a:r>
              <a:rPr lang="en-AU">
                <a:latin typeface="Candara" panose="020E0502030303020204" pitchFamily="34" charset="0"/>
              </a:rPr>
              <a:t>당뇨병(DM)은 파골세포 기능을 증가시키지만 조골세포 기능을 감소시켜 골 손실, 골감소증 및 골다공증을 가속화합니다.</a:t>
            </a:r>
            <a:r>
              <a:rPr lang="en-AU" baseline="30000">
                <a:latin typeface="Candara" panose="020E0502030303020204" pitchFamily="34" charset="0"/>
              </a:rPr>
              <a:t>1</a:t>
            </a:r>
            <a:r>
              <a:rPr lang="en-AU">
                <a:latin typeface="Candara" panose="020E0502030303020204" pitchFamily="34" charset="0"/>
              </a:rPr>
              <a:t> </a:t>
            </a:r>
          </a:p>
          <a:p>
            <a:pPr marL="285750" lvl="0" indent="-285750">
              <a:buFont typeface="Arial" panose="020B0604020202020204" pitchFamily="34" charset="0"/>
              <a:buChar char="•"/>
              <a:defRPr/>
            </a:pPr>
            <a:r>
              <a:rPr lang="en-AU">
                <a:latin typeface="Candara" panose="020E0502030303020204" pitchFamily="34" charset="0"/>
              </a:rPr>
              <a:t>DM/</a:t>
            </a:r>
            <a:r>
              <a:rPr lang="en-AU" err="1">
                <a:latin typeface="Candara" panose="020E0502030303020204" pitchFamily="34" charset="0"/>
              </a:rPr>
              <a:t>고혈당증</a:t>
            </a:r>
            <a:r>
              <a:rPr lang="en-AU">
                <a:latin typeface="Candara" panose="020E0502030303020204" pitchFamily="34" charset="0"/>
              </a:rPr>
              <a:t>은 모두 조골세포에서 유래된 파골세포 증식 및 분화 활성제인 대식세포 집락자극인자(MCSF), 종양괴사인자(TNF)-</a:t>
            </a:r>
            <a:r>
              <a:rPr lang="el-GR">
                <a:latin typeface="Candara" panose="020E0502030303020204" pitchFamily="34" charset="0"/>
              </a:rPr>
              <a:t>α</a:t>
            </a:r>
            <a:r>
              <a:rPr lang="en-AU">
                <a:latin typeface="Candara" panose="020E0502030303020204" pitchFamily="34" charset="0"/>
              </a:rPr>
              <a:t> 생성을 유도하고 핵 인자의 수용체 활성제-</a:t>
            </a:r>
            <a:r>
              <a:rPr lang="el-GR">
                <a:latin typeface="Candara" panose="020E0502030303020204" pitchFamily="34" charset="0"/>
              </a:rPr>
              <a:t>κ</a:t>
            </a:r>
            <a:r>
              <a:rPr lang="en-AU">
                <a:latin typeface="Candara" panose="020E0502030303020204" pitchFamily="34" charset="0"/>
              </a:rPr>
              <a:t> B 리간드(RANKL)를 생성시킵니다.</a:t>
            </a:r>
            <a:r>
              <a:rPr lang="en-AU" baseline="30000">
                <a:latin typeface="Candara" panose="020E0502030303020204" pitchFamily="34" charset="0"/>
              </a:rPr>
              <a:t>1</a:t>
            </a:r>
            <a:r>
              <a:rPr lang="en-AU">
                <a:latin typeface="Candara" panose="020E0502030303020204" pitchFamily="34" charset="0"/>
              </a:rPr>
              <a:t> </a:t>
            </a:r>
          </a:p>
          <a:p>
            <a:pPr marL="285750" lvl="0" indent="-285750">
              <a:buFont typeface="Arial" panose="020B0604020202020204" pitchFamily="34" charset="0"/>
              <a:buChar char="•"/>
              <a:defRPr/>
            </a:pPr>
            <a:r>
              <a:rPr lang="en-AU">
                <a:latin typeface="Candara" panose="020E0502030303020204" pitchFamily="34" charset="0"/>
              </a:rPr>
              <a:t>게다가 DM/</a:t>
            </a:r>
            <a:r>
              <a:rPr lang="en-AU" err="1">
                <a:latin typeface="Candara" panose="020E0502030303020204" pitchFamily="34" charset="0"/>
              </a:rPr>
              <a:t>고혈당증</a:t>
            </a:r>
            <a:r>
              <a:rPr lang="en-AU">
                <a:latin typeface="Candara" panose="020E0502030303020204" pitchFamily="34" charset="0"/>
              </a:rPr>
              <a:t>은 부분적으로 경조직 </a:t>
            </a:r>
            <a:r>
              <a:rPr lang="en-AU" i="1">
                <a:latin typeface="Candara" panose="020E0502030303020204" pitchFamily="34" charset="0"/>
              </a:rPr>
              <a:t>형성조절 인자</a:t>
            </a:r>
            <a:r>
              <a:rPr lang="en-AU">
                <a:latin typeface="Candara" panose="020E0502030303020204" pitchFamily="34" charset="0"/>
              </a:rPr>
              <a:t> </a:t>
            </a:r>
            <a:r>
              <a:rPr lang="en-AU" err="1">
                <a:latin typeface="Candara" panose="020E0502030303020204" pitchFamily="34" charset="0"/>
              </a:rPr>
              <a:t>(Runx</a:t>
            </a:r>
            <a:r>
              <a:rPr lang="en-AU">
                <a:latin typeface="Candara" panose="020E0502030303020204" pitchFamily="34" charset="0"/>
              </a:rPr>
              <a:t>)-2, 오스테오칼신 및 오스테오폰틴 표출을 감소시킴으로서 조골세포 </a:t>
            </a:r>
            <a:r>
              <a:rPr lang="en-AU" err="1">
                <a:latin typeface="Candara" panose="020E0502030303020204" pitchFamily="34" charset="0"/>
              </a:rPr>
              <a:t>증식과 기능을 </a:t>
            </a:r>
            <a:r>
              <a:rPr lang="en-AU">
                <a:latin typeface="Candara" panose="020E0502030303020204" pitchFamily="34" charset="0"/>
              </a:rPr>
              <a:t>부분적으로 억제합니다.</a:t>
            </a:r>
            <a:r>
              <a:rPr lang="en-AU" baseline="30000">
                <a:latin typeface="Candara" panose="020E0502030303020204" pitchFamily="34" charset="0"/>
              </a:rPr>
              <a:t>1</a:t>
            </a:r>
            <a:r>
              <a:rPr lang="en-AU">
                <a:latin typeface="Candara" panose="020E0502030303020204" pitchFamily="34" charset="0"/>
              </a:rPr>
              <a:t> </a:t>
            </a:r>
          </a:p>
          <a:p>
            <a:pPr marL="285750" lvl="0" indent="-285750">
              <a:buFont typeface="Arial" panose="020B0604020202020204" pitchFamily="34" charset="0"/>
              <a:buChar char="•"/>
              <a:defRPr/>
            </a:pPr>
            <a:r>
              <a:rPr lang="en-AU" err="1">
                <a:latin typeface="Candara" panose="020E0502030303020204" pitchFamily="34" charset="0"/>
              </a:rPr>
              <a:t>지방생성</a:t>
            </a:r>
            <a:r>
              <a:rPr lang="en-AU">
                <a:latin typeface="Candara" panose="020E0502030303020204" pitchFamily="34" charset="0"/>
              </a:rPr>
              <a:t> 간엽줄기세포의 분화는 지방세포 분화 마커의 과발현이 보여주는 바와 같이 증가합니다. 이는 과산화소체 증식제-활성화 수용체(PPAR)-</a:t>
            </a:r>
            <a:r>
              <a:rPr lang="el-GR">
                <a:latin typeface="Candara" panose="020E0502030303020204" pitchFamily="34" charset="0"/>
              </a:rPr>
              <a:t>γ, </a:t>
            </a:r>
            <a:r>
              <a:rPr lang="en-AU">
                <a:latin typeface="Candara" panose="020E0502030303020204" pitchFamily="34" charset="0"/>
              </a:rPr>
              <a:t>지방세포 지방산 결합 단백질(aP2), </a:t>
            </a:r>
            <a:r>
              <a:rPr lang="en-AU" err="1">
                <a:latin typeface="Candara" panose="020E0502030303020204" pitchFamily="34" charset="0"/>
              </a:rPr>
              <a:t>아딥신</a:t>
            </a:r>
            <a:r>
              <a:rPr lang="en-AU">
                <a:latin typeface="Candara" panose="020E0502030303020204" pitchFamily="34" charset="0"/>
              </a:rPr>
              <a:t>, 레지스틴을 포함합니다.</a:t>
            </a:r>
            <a:r>
              <a:rPr lang="en-AU" baseline="30000">
                <a:latin typeface="Candara" panose="020E0502030303020204" pitchFamily="34" charset="0"/>
              </a:rPr>
              <a:t>1</a:t>
            </a:r>
            <a:r>
              <a:rPr lang="en-AU">
                <a:latin typeface="Candara" panose="020E0502030303020204" pitchFamily="34" charset="0"/>
              </a:rPr>
              <a:t> </a:t>
            </a:r>
          </a:p>
          <a:p>
            <a:pPr marL="285750" lvl="0" indent="-285750">
              <a:buFont typeface="Arial" panose="020B0604020202020204" pitchFamily="34" charset="0"/>
              <a:buChar char="•"/>
              <a:defRPr/>
            </a:pPr>
            <a:r>
              <a:rPr lang="en-AU">
                <a:latin typeface="Candara" panose="020E0502030303020204" pitchFamily="34" charset="0"/>
              </a:rPr>
              <a:t>신생혈관의 감소는 골 손실을 더욱 악화시킬 수 있습니다.</a:t>
            </a:r>
            <a:r>
              <a:rPr lang="en-AU" baseline="30000">
                <a:latin typeface="Candara" panose="020E0502030303020204" pitchFamily="34" charset="0"/>
              </a:rPr>
              <a:t>1</a:t>
            </a:r>
            <a:endParaRPr lang="en-AU">
              <a:latin typeface="Candara" panose="020E0502030303020204" pitchFamily="34" charset="0"/>
            </a:endParaRPr>
          </a:p>
          <a:p>
            <a:pPr marL="285750" lvl="0" indent="-285750">
              <a:buFont typeface="Arial" panose="020B0604020202020204" pitchFamily="34" charset="0"/>
              <a:buChar char="•"/>
              <a:defRPr/>
            </a:pPr>
            <a:r>
              <a:rPr lang="en-AU">
                <a:latin typeface="Candara" panose="020E0502030303020204" pitchFamily="34" charset="0"/>
              </a:rPr>
              <a:t>골질은 또한 최종 당화 산물(AGE) 생성의 결과로 감소하며, 이는 결국 저강도 골절이나 취약성 골절을 초래할 수 있습니다.</a:t>
            </a:r>
            <a:r>
              <a:rPr lang="en-AU" baseline="30000">
                <a:latin typeface="Candara" panose="020E0502030303020204" pitchFamily="34" charset="0"/>
              </a:rPr>
              <a:t>1</a:t>
            </a:r>
            <a:endParaRPr lang="en-AU">
              <a:latin typeface="Candara" panose="020E0502030303020204" pitchFamily="34" charset="0"/>
            </a:endParaRPr>
          </a:p>
          <a:p>
            <a:endParaRPr lang="en-AU"/>
          </a:p>
          <a:p>
            <a:r>
              <a:rPr lang="en-AU"/>
              <a:t>참조: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chemeClr val="bg1">
                    <a:lumMod val="50000"/>
                  </a:schemeClr>
                </a:solidFill>
                <a:effectLst/>
                <a:uLnTx/>
                <a:uFillTx/>
              </a:rPr>
              <a:t>1. </a:t>
            </a:r>
            <a:r>
              <a:rPr lang="en-AU" sz="1200" err="1">
                <a:solidFill>
                  <a:schemeClr val="bg1">
                    <a:lumMod val="50000"/>
                  </a:schemeClr>
                </a:solidFill>
              </a:rPr>
              <a:t>Wongdee</a:t>
            </a:r>
            <a:r>
              <a:rPr lang="en-AU" sz="1200">
                <a:solidFill>
                  <a:schemeClr val="bg1">
                    <a:lumMod val="50000"/>
                  </a:schemeClr>
                </a:solidFill>
              </a:rPr>
              <a:t> K, </a:t>
            </a:r>
            <a:r>
              <a:rPr lang="en-AU" sz="1200" err="1">
                <a:solidFill>
                  <a:schemeClr val="bg1">
                    <a:lumMod val="50000"/>
                  </a:schemeClr>
                </a:solidFill>
              </a:rPr>
              <a:t>Charoenphandhu</a:t>
            </a:r>
            <a:r>
              <a:rPr lang="en-AU" sz="1200">
                <a:solidFill>
                  <a:schemeClr val="bg1">
                    <a:lumMod val="50000"/>
                  </a:schemeClr>
                </a:solidFill>
              </a:rPr>
              <a:t> N. </a:t>
            </a:r>
            <a:r>
              <a:rPr lang="en-AU" sz="1200" i="1">
                <a:solidFill>
                  <a:schemeClr val="bg1">
                    <a:lumMod val="50000"/>
                  </a:schemeClr>
                </a:solidFill>
              </a:rPr>
              <a:t>World J Diabetes</a:t>
            </a:r>
            <a:r>
              <a:rPr lang="en-AU" sz="1200">
                <a:solidFill>
                  <a:schemeClr val="bg1">
                    <a:lumMod val="50000"/>
                  </a:schemeClr>
                </a:solidFill>
              </a:rPr>
              <a:t> 2011;2:41-48.</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016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166B17B-E9C1-42C8-83B4-0E9BF7B185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01702AA-BF55-47ED-B9CF-8F03269F29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US" altLang="en-US"/>
              <a:t>뼈의 구성물질, 구조 및 기하학적 특성에 대한 DM의 영향 외에도 약물의 역할도 매우 중요합니다. 당뇨병 치료제는 뼈에 다른 영향을 미칠 수 있습니다. 일부는 뼈 손실을 일으키고 모두 다 그런 것은 아니지만 아니지만 대부분의 이러한 효과가 모두 생물학적으로 가능한 기전을 갖고 있습니다. </a:t>
            </a:r>
          </a:p>
          <a:p>
            <a:pPr marL="171450" indent="-171450">
              <a:buFont typeface="Arial" panose="020B0604020202020204" pitchFamily="34" charset="0"/>
              <a:buChar char="•"/>
            </a:pPr>
            <a:r>
              <a:rPr lang="en-US" altLang="en-US"/>
              <a:t>DM 환자는 또한 시각 장애 및 기립성 저혈압을 포함하여 낙상(및 골절)에 대한 다양한 위험 요소를 가지고 있습니다.</a:t>
            </a:r>
          </a:p>
          <a:p>
            <a:endParaRPr lang="en-SG" altLang="en-US"/>
          </a:p>
        </p:txBody>
      </p:sp>
      <p:sp>
        <p:nvSpPr>
          <p:cNvPr id="9220" name="Slide Number Placeholder 3">
            <a:extLst>
              <a:ext uri="{FF2B5EF4-FFF2-40B4-BE49-F238E27FC236}">
                <a16:creationId xmlns:a16="http://schemas.microsoft.com/office/drawing/2014/main" id="{74F12F5A-8AD3-4AD0-94F0-0A3A110F72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61A63F-BF7E-4D06-8C70-C554CC3C1F1D}" type="slidenum">
              <a:rPr lang="en-US" altLang="en-US">
                <a:latin typeface="Arial" panose="020B0604020202020204" pitchFamily="34" charset="0"/>
              </a:rPr>
              <a:pPr>
                <a:spcBef>
                  <a:spcPct val="0"/>
                </a:spcBef>
              </a:pPr>
              <a:t>55</a:t>
            </a:fld>
            <a:endParaRPr lang="en-US" altLang="en-US">
              <a:latin typeface="Arial" panose="020B0604020202020204" pitchFamily="34" charset="0"/>
            </a:endParaRPr>
          </a:p>
        </p:txBody>
      </p:sp>
    </p:spTree>
    <p:extLst>
      <p:ext uri="{BB962C8B-B14F-4D97-AF65-F5344CB8AC3E}">
        <p14:creationId xmlns:p14="http://schemas.microsoft.com/office/powerpoint/2010/main" val="18576118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pPr marL="285750" indent="-285750">
              <a:buFont typeface="Arial" panose="020B0604020202020204" pitchFamily="34" charset="0"/>
              <a:buChar char="•"/>
            </a:pPr>
            <a:r>
              <a:rPr lang="en-AU" dirty="0" err="1">
                <a:latin typeface="Candara" panose="020E0502030303020204" pitchFamily="34" charset="0"/>
              </a:rPr>
              <a:t>MM은</a:t>
            </a:r>
            <a:r>
              <a:rPr lang="en-AU" dirty="0">
                <a:latin typeface="Candara" panose="020E0502030303020204" pitchFamily="34" charset="0"/>
              </a:rPr>
              <a:t> </a:t>
            </a:r>
            <a:r>
              <a:rPr lang="en-AU" dirty="0" err="1">
                <a:latin typeface="Candara" panose="020E0502030303020204" pitchFamily="34" charset="0"/>
              </a:rPr>
              <a:t>뼈를</a:t>
            </a:r>
            <a:r>
              <a:rPr lang="en-AU" dirty="0">
                <a:latin typeface="Candara" panose="020E0502030303020204" pitchFamily="34" charset="0"/>
              </a:rPr>
              <a:t> </a:t>
            </a:r>
            <a:r>
              <a:rPr lang="en-AU" dirty="0" err="1">
                <a:latin typeface="Candara" panose="020E0502030303020204" pitchFamily="34" charset="0"/>
              </a:rPr>
              <a:t>침범하는</a:t>
            </a:r>
            <a:r>
              <a:rPr lang="en-AU" dirty="0">
                <a:latin typeface="Candara" panose="020E0502030303020204" pitchFamily="34" charset="0"/>
              </a:rPr>
              <a:t> </a:t>
            </a:r>
            <a:r>
              <a:rPr lang="en-AU" dirty="0" err="1">
                <a:latin typeface="Candara" panose="020E0502030303020204" pitchFamily="34" charset="0"/>
              </a:rPr>
              <a:t>가장</a:t>
            </a:r>
            <a:r>
              <a:rPr lang="en-AU" dirty="0">
                <a:latin typeface="Candara" panose="020E0502030303020204" pitchFamily="34" charset="0"/>
              </a:rPr>
              <a:t> </a:t>
            </a:r>
            <a:r>
              <a:rPr lang="en-AU" dirty="0" err="1">
                <a:latin typeface="Candara" panose="020E0502030303020204" pitchFamily="34" charset="0"/>
              </a:rPr>
              <a:t>흔한</a:t>
            </a:r>
            <a:r>
              <a:rPr lang="en-AU" dirty="0">
                <a:latin typeface="Candara" panose="020E0502030303020204" pitchFamily="34" charset="0"/>
              </a:rPr>
              <a:t> </a:t>
            </a:r>
            <a:r>
              <a:rPr lang="en-AU" dirty="0" err="1">
                <a:latin typeface="Candara" panose="020E0502030303020204" pitchFamily="34" charset="0"/>
              </a:rPr>
              <a:t>암이며</a:t>
            </a:r>
            <a:r>
              <a:rPr lang="en-AU" dirty="0">
                <a:latin typeface="Candara" panose="020E0502030303020204" pitchFamily="34" charset="0"/>
              </a:rPr>
              <a:t>, </a:t>
            </a:r>
            <a:r>
              <a:rPr lang="en-AU" dirty="0" err="1">
                <a:latin typeface="Candara" panose="020E0502030303020204" pitchFamily="34" charset="0"/>
              </a:rPr>
              <a:t>환자</a:t>
            </a:r>
            <a:r>
              <a:rPr lang="en-AU" dirty="0">
                <a:latin typeface="Candara" panose="020E0502030303020204" pitchFamily="34" charset="0"/>
              </a:rPr>
              <a:t> 중 </a:t>
            </a:r>
            <a:r>
              <a:rPr lang="en-AU" dirty="0" err="1">
                <a:latin typeface="Candara" panose="020E0502030303020204" pitchFamily="34" charset="0"/>
              </a:rPr>
              <a:t>최대</a:t>
            </a:r>
            <a:r>
              <a:rPr lang="en-AU" dirty="0">
                <a:latin typeface="Candara" panose="020E0502030303020204" pitchFamily="34" charset="0"/>
              </a:rPr>
              <a:t> 90%에서 골 </a:t>
            </a:r>
            <a:r>
              <a:rPr lang="en-AU" dirty="0" err="1">
                <a:latin typeface="Candara" panose="020E0502030303020204" pitchFamily="34" charset="0"/>
              </a:rPr>
              <a:t>병변이</a:t>
            </a:r>
            <a:r>
              <a:rPr lang="en-AU" dirty="0">
                <a:latin typeface="Candara" panose="020E0502030303020204" pitchFamily="34" charset="0"/>
              </a:rPr>
              <a:t> </a:t>
            </a:r>
            <a:r>
              <a:rPr lang="en-AU" dirty="0" err="1">
                <a:latin typeface="Candara" panose="020E0502030303020204" pitchFamily="34" charset="0"/>
              </a:rPr>
              <a:t>발병합니다</a:t>
            </a:r>
            <a:r>
              <a:rPr lang="en-AU" dirty="0">
                <a:latin typeface="Candara" panose="020E0502030303020204" pitchFamily="34" charset="0"/>
              </a:rPr>
              <a:t>. 골 </a:t>
            </a:r>
            <a:r>
              <a:rPr lang="en-AU" dirty="0" err="1">
                <a:latin typeface="Candara" panose="020E0502030303020204" pitchFamily="34" charset="0"/>
              </a:rPr>
              <a:t>병변은</a:t>
            </a:r>
            <a:r>
              <a:rPr lang="en-AU" dirty="0">
                <a:latin typeface="Candara" panose="020E0502030303020204" pitchFamily="34" charset="0"/>
              </a:rPr>
              <a:t> </a:t>
            </a:r>
            <a:r>
              <a:rPr lang="en-AU" dirty="0" err="1">
                <a:latin typeface="Candara" panose="020E0502030303020204" pitchFamily="34" charset="0"/>
              </a:rPr>
              <a:t>본질적으로</a:t>
            </a:r>
            <a:r>
              <a:rPr lang="en-AU" dirty="0">
                <a:latin typeface="Candara" panose="020E0502030303020204" pitchFamily="34" charset="0"/>
              </a:rPr>
              <a:t> </a:t>
            </a:r>
            <a:r>
              <a:rPr lang="en-AU" dirty="0" err="1">
                <a:latin typeface="Candara" panose="020E0502030303020204" pitchFamily="34" charset="0"/>
              </a:rPr>
              <a:t>완전히</a:t>
            </a:r>
            <a:r>
              <a:rPr lang="en-AU" dirty="0">
                <a:latin typeface="Candara" panose="020E0502030303020204" pitchFamily="34" charset="0"/>
              </a:rPr>
              <a:t> </a:t>
            </a:r>
            <a:r>
              <a:rPr lang="en-AU" dirty="0" err="1">
                <a:latin typeface="Candara" panose="020E0502030303020204" pitchFamily="34" charset="0"/>
              </a:rPr>
              <a:t>파골성이며</a:t>
            </a:r>
            <a:r>
              <a:rPr lang="en-AU" dirty="0">
                <a:latin typeface="Candara" panose="020E0502030303020204" pitchFamily="34" charset="0"/>
              </a:rPr>
              <a:t> </a:t>
            </a:r>
            <a:r>
              <a:rPr lang="en-AU" dirty="0" err="1">
                <a:latin typeface="Candara" panose="020E0502030303020204" pitchFamily="34" charset="0"/>
              </a:rPr>
              <a:t>대다수의</a:t>
            </a:r>
            <a:r>
              <a:rPr lang="en-AU" dirty="0">
                <a:latin typeface="Candara" panose="020E0502030303020204" pitchFamily="34" charset="0"/>
              </a:rPr>
              <a:t> </a:t>
            </a:r>
            <a:r>
              <a:rPr lang="en-AU" dirty="0" err="1">
                <a:latin typeface="Candara" panose="020E0502030303020204" pitchFamily="34" charset="0"/>
              </a:rPr>
              <a:t>환자에서</a:t>
            </a:r>
            <a:r>
              <a:rPr lang="en-AU" dirty="0">
                <a:latin typeface="Candara" panose="020E0502030303020204" pitchFamily="34" charset="0"/>
              </a:rPr>
              <a:t> </a:t>
            </a:r>
            <a:r>
              <a:rPr lang="en-AU" dirty="0" err="1">
                <a:latin typeface="Candara" panose="020E0502030303020204" pitchFamily="34" charset="0"/>
              </a:rPr>
              <a:t>치유되지</a:t>
            </a:r>
            <a:r>
              <a:rPr lang="en-AU" dirty="0">
                <a:latin typeface="Candara" panose="020E0502030303020204" pitchFamily="34" charset="0"/>
              </a:rPr>
              <a:t> 않습니다.</a:t>
            </a:r>
            <a:r>
              <a:rPr lang="en-AU" baseline="30000" dirty="0">
                <a:latin typeface="Candara" panose="020E0502030303020204" pitchFamily="34" charset="0"/>
              </a:rPr>
              <a:t>1</a:t>
            </a:r>
            <a:r>
              <a:rPr lang="en-AU" dirty="0">
                <a:latin typeface="Candara" panose="020E0502030303020204" pitchFamily="34" charset="0"/>
              </a:rPr>
              <a:t> </a:t>
            </a:r>
          </a:p>
          <a:p>
            <a:pPr marL="285750" indent="-285750">
              <a:buFont typeface="Arial" panose="020B0604020202020204" pitchFamily="34" charset="0"/>
              <a:buChar char="•"/>
            </a:pPr>
            <a:r>
              <a:rPr lang="en-AU" dirty="0" err="1">
                <a:latin typeface="Candara" panose="020E0502030303020204" pitchFamily="34" charset="0"/>
              </a:rPr>
              <a:t>환자의</a:t>
            </a:r>
            <a:r>
              <a:rPr lang="en-AU" dirty="0">
                <a:latin typeface="Candara" panose="020E0502030303020204" pitchFamily="34" charset="0"/>
              </a:rPr>
              <a:t> </a:t>
            </a:r>
            <a:r>
              <a:rPr lang="en-AU" dirty="0" err="1">
                <a:latin typeface="Candara" panose="020E0502030303020204" pitchFamily="34" charset="0"/>
              </a:rPr>
              <a:t>최대</a:t>
            </a:r>
            <a:r>
              <a:rPr lang="en-AU" dirty="0">
                <a:latin typeface="Candara" panose="020E0502030303020204" pitchFamily="34" charset="0"/>
              </a:rPr>
              <a:t> 60%는 </a:t>
            </a:r>
            <a:r>
              <a:rPr lang="en-AU" dirty="0" err="1">
                <a:latin typeface="Candara" panose="020E0502030303020204" pitchFamily="34" charset="0"/>
              </a:rPr>
              <a:t>질병이</a:t>
            </a:r>
            <a:r>
              <a:rPr lang="en-AU" dirty="0">
                <a:latin typeface="Candara" panose="020E0502030303020204" pitchFamily="34" charset="0"/>
              </a:rPr>
              <a:t> </a:t>
            </a:r>
            <a:r>
              <a:rPr lang="en-AU" dirty="0" err="1">
                <a:latin typeface="Candara" panose="020E0502030303020204" pitchFamily="34" charset="0"/>
              </a:rPr>
              <a:t>진행되는</a:t>
            </a:r>
            <a:r>
              <a:rPr lang="en-AU" dirty="0">
                <a:latin typeface="Candara" panose="020E0502030303020204" pitchFamily="34" charset="0"/>
              </a:rPr>
              <a:t> </a:t>
            </a:r>
            <a:r>
              <a:rPr lang="en-AU" dirty="0" err="1">
                <a:latin typeface="Candara" panose="020E0502030303020204" pitchFamily="34" charset="0"/>
              </a:rPr>
              <a:t>동안</a:t>
            </a:r>
            <a:r>
              <a:rPr lang="en-AU" dirty="0">
                <a:latin typeface="Candara" panose="020E0502030303020204" pitchFamily="34" charset="0"/>
              </a:rPr>
              <a:t> </a:t>
            </a:r>
            <a:r>
              <a:rPr lang="en-AU" dirty="0" err="1">
                <a:latin typeface="Candara" panose="020E0502030303020204" pitchFamily="34" charset="0"/>
              </a:rPr>
              <a:t>병적</a:t>
            </a:r>
            <a:r>
              <a:rPr lang="en-AU" dirty="0">
                <a:latin typeface="Candara" panose="020E0502030303020204" pitchFamily="34" charset="0"/>
              </a:rPr>
              <a:t> </a:t>
            </a:r>
            <a:r>
              <a:rPr lang="en-AU" dirty="0" err="1">
                <a:latin typeface="Candara" panose="020E0502030303020204" pitchFamily="34" charset="0"/>
              </a:rPr>
              <a:t>골절이</a:t>
            </a:r>
            <a:r>
              <a:rPr lang="en-AU" dirty="0">
                <a:latin typeface="Candara" panose="020E0502030303020204" pitchFamily="34" charset="0"/>
              </a:rPr>
              <a:t> 발생함</a:t>
            </a:r>
            <a:r>
              <a:rPr lang="en-AU" baseline="30000" dirty="0">
                <a:latin typeface="Candara" panose="020E0502030303020204" pitchFamily="34" charset="0"/>
              </a:rPr>
              <a:t>1</a:t>
            </a:r>
            <a:r>
              <a:rPr lang="en-AU" dirty="0">
                <a:latin typeface="Candara" panose="020E0502030303020204" pitchFamily="34" charset="0"/>
              </a:rPr>
              <a:t> </a:t>
            </a:r>
          </a:p>
          <a:p>
            <a:pPr marL="285750" indent="-285750">
              <a:buFont typeface="Arial" panose="020B0604020202020204" pitchFamily="34" charset="0"/>
              <a:buChar char="•"/>
            </a:pPr>
            <a:r>
              <a:rPr lang="en-AU" dirty="0">
                <a:latin typeface="Candara" panose="020E0502030303020204" pitchFamily="34" charset="0"/>
              </a:rPr>
              <a:t>총 463건의 </a:t>
            </a:r>
            <a:r>
              <a:rPr lang="en-AU" dirty="0" err="1">
                <a:latin typeface="Candara" panose="020E0502030303020204" pitchFamily="34" charset="0"/>
              </a:rPr>
              <a:t>골절을</a:t>
            </a:r>
            <a:r>
              <a:rPr lang="en-AU" dirty="0">
                <a:latin typeface="Candara" panose="020E0502030303020204" pitchFamily="34" charset="0"/>
              </a:rPr>
              <a:t> </a:t>
            </a:r>
            <a:r>
              <a:rPr lang="en-AU" dirty="0" err="1">
                <a:latin typeface="Candara" panose="020E0502030303020204" pitchFamily="34" charset="0"/>
              </a:rPr>
              <a:t>경험한</a:t>
            </a:r>
            <a:r>
              <a:rPr lang="en-AU" dirty="0">
                <a:latin typeface="Candara" panose="020E0502030303020204" pitchFamily="34" charset="0"/>
              </a:rPr>
              <a:t> 134명의 </a:t>
            </a:r>
            <a:r>
              <a:rPr lang="en-AU" dirty="0" err="1">
                <a:latin typeface="Candara" panose="020E0502030303020204" pitchFamily="34" charset="0"/>
              </a:rPr>
              <a:t>환자를</a:t>
            </a:r>
            <a:r>
              <a:rPr lang="en-AU" dirty="0">
                <a:latin typeface="Candara" panose="020E0502030303020204" pitchFamily="34" charset="0"/>
              </a:rPr>
              <a:t> </a:t>
            </a:r>
            <a:r>
              <a:rPr lang="en-AU" dirty="0" err="1">
                <a:latin typeface="Candara" panose="020E0502030303020204" pitchFamily="34" charset="0"/>
              </a:rPr>
              <a:t>대상으로</a:t>
            </a:r>
            <a:r>
              <a:rPr lang="en-AU" dirty="0">
                <a:latin typeface="Candara" panose="020E0502030303020204" pitchFamily="34" charset="0"/>
              </a:rPr>
              <a:t> 한 </a:t>
            </a:r>
            <a:r>
              <a:rPr lang="en-AU" dirty="0" err="1">
                <a:latin typeface="Candara" panose="020E0502030303020204" pitchFamily="34" charset="0"/>
              </a:rPr>
              <a:t>인구</a:t>
            </a:r>
            <a:r>
              <a:rPr lang="en-AU" dirty="0">
                <a:latin typeface="Candara" panose="020E0502030303020204" pitchFamily="34" charset="0"/>
              </a:rPr>
              <a:t> </a:t>
            </a:r>
            <a:r>
              <a:rPr lang="en-AU" dirty="0" err="1">
                <a:latin typeface="Candara" panose="020E0502030303020204" pitchFamily="34" charset="0"/>
              </a:rPr>
              <a:t>기반</a:t>
            </a:r>
            <a:r>
              <a:rPr lang="en-AU" dirty="0">
                <a:latin typeface="Candara" panose="020E0502030303020204" pitchFamily="34" charset="0"/>
              </a:rPr>
              <a:t> </a:t>
            </a:r>
            <a:r>
              <a:rPr lang="en-AU" dirty="0" err="1">
                <a:latin typeface="Candara" panose="020E0502030303020204" pitchFamily="34" charset="0"/>
              </a:rPr>
              <a:t>후향적</a:t>
            </a:r>
            <a:r>
              <a:rPr lang="en-AU" dirty="0">
                <a:latin typeface="Candara" panose="020E0502030303020204" pitchFamily="34" charset="0"/>
              </a:rPr>
              <a:t> </a:t>
            </a:r>
            <a:r>
              <a:rPr lang="en-AU" dirty="0" err="1">
                <a:latin typeface="Candara" panose="020E0502030303020204" pitchFamily="34" charset="0"/>
              </a:rPr>
              <a:t>코호트</a:t>
            </a:r>
            <a:r>
              <a:rPr lang="en-AU" dirty="0">
                <a:latin typeface="Candara" panose="020E0502030303020204" pitchFamily="34" charset="0"/>
              </a:rPr>
              <a:t> </a:t>
            </a:r>
            <a:r>
              <a:rPr lang="en-AU" dirty="0" err="1">
                <a:latin typeface="Candara" panose="020E0502030303020204" pitchFamily="34" charset="0"/>
              </a:rPr>
              <a:t>연구에서</a:t>
            </a:r>
            <a:r>
              <a:rPr lang="en-AU" dirty="0">
                <a:latin typeface="Candara" panose="020E0502030303020204" pitchFamily="34" charset="0"/>
              </a:rPr>
              <a:t> </a:t>
            </a:r>
            <a:r>
              <a:rPr lang="en-AU" dirty="0" err="1">
                <a:latin typeface="Candara" panose="020E0502030303020204" pitchFamily="34" charset="0"/>
              </a:rPr>
              <a:t>병적</a:t>
            </a:r>
            <a:r>
              <a:rPr lang="en-AU" dirty="0">
                <a:latin typeface="Candara" panose="020E0502030303020204" pitchFamily="34" charset="0"/>
              </a:rPr>
              <a:t> </a:t>
            </a:r>
            <a:r>
              <a:rPr lang="en-AU" dirty="0" err="1">
                <a:latin typeface="Candara" panose="020E0502030303020204" pitchFamily="34" charset="0"/>
              </a:rPr>
              <a:t>골절</a:t>
            </a:r>
            <a:r>
              <a:rPr lang="en-AU" dirty="0">
                <a:latin typeface="Candara" panose="020E0502030303020204" pitchFamily="34" charset="0"/>
              </a:rPr>
              <a:t> 대 </a:t>
            </a:r>
            <a:r>
              <a:rPr lang="en-AU" dirty="0" err="1">
                <a:latin typeface="Candara" panose="020E0502030303020204" pitchFamily="34" charset="0"/>
              </a:rPr>
              <a:t>골다공증</a:t>
            </a:r>
            <a:r>
              <a:rPr lang="en-AU" dirty="0">
                <a:latin typeface="Candara" panose="020E0502030303020204" pitchFamily="34" charset="0"/>
              </a:rPr>
              <a:t> </a:t>
            </a:r>
            <a:r>
              <a:rPr lang="en-AU" dirty="0" err="1">
                <a:latin typeface="Candara" panose="020E0502030303020204" pitchFamily="34" charset="0"/>
              </a:rPr>
              <a:t>골절의</a:t>
            </a:r>
            <a:r>
              <a:rPr lang="en-AU" dirty="0">
                <a:latin typeface="Candara" panose="020E0502030303020204" pitchFamily="34" charset="0"/>
              </a:rPr>
              <a:t> </a:t>
            </a:r>
            <a:r>
              <a:rPr lang="en-AU" dirty="0" err="1">
                <a:latin typeface="Candara" panose="020E0502030303020204" pitchFamily="34" charset="0"/>
              </a:rPr>
              <a:t>실제</a:t>
            </a:r>
            <a:r>
              <a:rPr lang="en-AU" dirty="0">
                <a:latin typeface="Candara" panose="020E0502030303020204" pitchFamily="34" charset="0"/>
              </a:rPr>
              <a:t> </a:t>
            </a:r>
            <a:r>
              <a:rPr lang="en-AU" dirty="0" err="1">
                <a:latin typeface="Candara" panose="020E0502030303020204" pitchFamily="34" charset="0"/>
              </a:rPr>
              <a:t>위험이</a:t>
            </a:r>
            <a:r>
              <a:rPr lang="en-AU" dirty="0">
                <a:latin typeface="Candara" panose="020E0502030303020204" pitchFamily="34" charset="0"/>
              </a:rPr>
              <a:t> </a:t>
            </a:r>
            <a:r>
              <a:rPr lang="en-AU" dirty="0" err="1">
                <a:latin typeface="Candara" panose="020E0502030303020204" pitchFamily="34" charset="0"/>
              </a:rPr>
              <a:t>정량화되었습니다</a:t>
            </a:r>
            <a:r>
              <a:rPr lang="en-AU" dirty="0">
                <a:latin typeface="Candara" panose="020E0502030303020204" pitchFamily="34" charset="0"/>
              </a:rPr>
              <a:t>. </a:t>
            </a:r>
            <a:r>
              <a:rPr lang="en-AU" dirty="0" err="1">
                <a:latin typeface="Candara" panose="020E0502030303020204" pitchFamily="34" charset="0"/>
              </a:rPr>
              <a:t>그러나</a:t>
            </a:r>
            <a:r>
              <a:rPr lang="en-AU" dirty="0">
                <a:latin typeface="Candara" panose="020E0502030303020204" pitchFamily="34" charset="0"/>
              </a:rPr>
              <a:t> </a:t>
            </a:r>
            <a:r>
              <a:rPr lang="en-AU" dirty="0" err="1">
                <a:latin typeface="Candara" panose="020E0502030303020204" pitchFamily="34" charset="0"/>
              </a:rPr>
              <a:t>이러한</a:t>
            </a:r>
            <a:r>
              <a:rPr lang="en-AU" dirty="0">
                <a:latin typeface="Candara" panose="020E0502030303020204" pitchFamily="34" charset="0"/>
              </a:rPr>
              <a:t> </a:t>
            </a:r>
            <a:r>
              <a:rPr lang="en-AU" dirty="0" err="1">
                <a:latin typeface="Candara" panose="020E0502030303020204" pitchFamily="34" charset="0"/>
              </a:rPr>
              <a:t>골절의</a:t>
            </a:r>
            <a:r>
              <a:rPr lang="en-AU" dirty="0">
                <a:latin typeface="Candara" panose="020E0502030303020204" pitchFamily="34" charset="0"/>
              </a:rPr>
              <a:t> 69%는 </a:t>
            </a:r>
            <a:r>
              <a:rPr lang="en-AU" dirty="0" err="1">
                <a:latin typeface="Candara" panose="020E0502030303020204" pitchFamily="34" charset="0"/>
              </a:rPr>
              <a:t>병적</a:t>
            </a:r>
            <a:r>
              <a:rPr lang="en-AU" dirty="0">
                <a:latin typeface="Candara" panose="020E0502030303020204" pitchFamily="34" charset="0"/>
              </a:rPr>
              <a:t> </a:t>
            </a:r>
            <a:r>
              <a:rPr lang="en-AU" dirty="0" err="1">
                <a:latin typeface="Candara" panose="020E0502030303020204" pitchFamily="34" charset="0"/>
              </a:rPr>
              <a:t>골절이었고</a:t>
            </a:r>
            <a:r>
              <a:rPr lang="en-AU" dirty="0">
                <a:latin typeface="Candara" panose="020E0502030303020204" pitchFamily="34" charset="0"/>
              </a:rPr>
              <a:t> </a:t>
            </a:r>
            <a:r>
              <a:rPr lang="en-AU" dirty="0" err="1">
                <a:latin typeface="Candara" panose="020E0502030303020204" pitchFamily="34" charset="0"/>
              </a:rPr>
              <a:t>다른</a:t>
            </a:r>
            <a:r>
              <a:rPr lang="en-AU" dirty="0">
                <a:latin typeface="Candara" panose="020E0502030303020204" pitchFamily="34" charset="0"/>
              </a:rPr>
              <a:t> 11%는 </a:t>
            </a:r>
            <a:r>
              <a:rPr lang="en-AU" dirty="0" err="1">
                <a:latin typeface="Candara" panose="020E0502030303020204" pitchFamily="34" charset="0"/>
              </a:rPr>
              <a:t>골수종</a:t>
            </a:r>
            <a:r>
              <a:rPr lang="en-AU" dirty="0">
                <a:latin typeface="Candara" panose="020E0502030303020204" pitchFamily="34" charset="0"/>
              </a:rPr>
              <a:t> </a:t>
            </a:r>
            <a:r>
              <a:rPr lang="en-AU" dirty="0" err="1">
                <a:latin typeface="Candara" panose="020E0502030303020204" pitchFamily="34" charset="0"/>
              </a:rPr>
              <a:t>모니터링에서</a:t>
            </a:r>
            <a:r>
              <a:rPr lang="en-AU" dirty="0">
                <a:latin typeface="Candara" panose="020E0502030303020204" pitchFamily="34" charset="0"/>
              </a:rPr>
              <a:t> </a:t>
            </a:r>
            <a:r>
              <a:rPr lang="en-AU" dirty="0" err="1">
                <a:latin typeface="Candara" panose="020E0502030303020204" pitchFamily="34" charset="0"/>
              </a:rPr>
              <a:t>우연히</a:t>
            </a:r>
            <a:r>
              <a:rPr lang="en-AU" dirty="0">
                <a:latin typeface="Candara" panose="020E0502030303020204" pitchFamily="34" charset="0"/>
              </a:rPr>
              <a:t> </a:t>
            </a:r>
            <a:r>
              <a:rPr lang="en-AU" dirty="0" err="1">
                <a:latin typeface="Candara" panose="020E0502030303020204" pitchFamily="34" charset="0"/>
              </a:rPr>
              <a:t>발견되었습니다</a:t>
            </a:r>
            <a:r>
              <a:rPr lang="en-AU" dirty="0">
                <a:latin typeface="Candara" panose="020E0502030303020204" pitchFamily="34" charset="0"/>
              </a:rPr>
              <a:t>. </a:t>
            </a:r>
            <a:r>
              <a:rPr lang="en-AU" dirty="0" err="1">
                <a:latin typeface="Candara" panose="020E0502030303020204" pitchFamily="34" charset="0"/>
              </a:rPr>
              <a:t>후자의</a:t>
            </a:r>
            <a:r>
              <a:rPr lang="en-AU" dirty="0">
                <a:latin typeface="Candara" panose="020E0502030303020204" pitchFamily="34" charset="0"/>
              </a:rPr>
              <a:t> 두 </a:t>
            </a:r>
            <a:r>
              <a:rPr lang="en-AU" dirty="0" err="1">
                <a:latin typeface="Candara" panose="020E0502030303020204" pitchFamily="34" charset="0"/>
              </a:rPr>
              <a:t>그룹을</a:t>
            </a:r>
            <a:r>
              <a:rPr lang="en-AU" dirty="0">
                <a:latin typeface="Candara" panose="020E0502030303020204" pitchFamily="34" charset="0"/>
              </a:rPr>
              <a:t> </a:t>
            </a:r>
            <a:r>
              <a:rPr lang="en-AU" dirty="0" err="1">
                <a:latin typeface="Candara" panose="020E0502030303020204" pitchFamily="34" charset="0"/>
              </a:rPr>
              <a:t>제외하면</a:t>
            </a:r>
            <a:r>
              <a:rPr lang="en-AU" dirty="0">
                <a:latin typeface="Candara" panose="020E0502030303020204" pitchFamily="34" charset="0"/>
              </a:rPr>
              <a:t> </a:t>
            </a:r>
            <a:r>
              <a:rPr lang="en-AU" dirty="0" err="1">
                <a:latin typeface="Candara" panose="020E0502030303020204" pitchFamily="34" charset="0"/>
              </a:rPr>
              <a:t>후속</a:t>
            </a:r>
            <a:r>
              <a:rPr lang="en-AU" dirty="0">
                <a:latin typeface="Candara" panose="020E0502030303020204" pitchFamily="34" charset="0"/>
              </a:rPr>
              <a:t> </a:t>
            </a:r>
            <a:r>
              <a:rPr lang="en-AU" dirty="0" err="1">
                <a:latin typeface="Candara" panose="020E0502030303020204" pitchFamily="34" charset="0"/>
              </a:rPr>
              <a:t>골절</a:t>
            </a:r>
            <a:r>
              <a:rPr lang="en-AU" dirty="0">
                <a:latin typeface="Candara" panose="020E0502030303020204" pitchFamily="34" charset="0"/>
              </a:rPr>
              <a:t> </a:t>
            </a:r>
            <a:r>
              <a:rPr lang="en-AU" dirty="0" err="1">
                <a:latin typeface="Candara" panose="020E0502030303020204" pitchFamily="34" charset="0"/>
              </a:rPr>
              <a:t>위험이</a:t>
            </a:r>
            <a:r>
              <a:rPr lang="en-AU" dirty="0">
                <a:latin typeface="Candara" panose="020E0502030303020204" pitchFamily="34" charset="0"/>
              </a:rPr>
              <a:t> 3배, </a:t>
            </a:r>
            <a:r>
              <a:rPr lang="en-AU" dirty="0" err="1">
                <a:latin typeface="Candara" panose="020E0502030303020204" pitchFamily="34" charset="0"/>
              </a:rPr>
              <a:t>골다공증</a:t>
            </a:r>
            <a:r>
              <a:rPr lang="en-AU" dirty="0">
                <a:latin typeface="Candara" panose="020E0502030303020204" pitchFamily="34" charset="0"/>
              </a:rPr>
              <a:t> </a:t>
            </a:r>
            <a:r>
              <a:rPr lang="en-AU" dirty="0" err="1">
                <a:latin typeface="Candara" panose="020E0502030303020204" pitchFamily="34" charset="0"/>
              </a:rPr>
              <a:t>골절</a:t>
            </a:r>
            <a:r>
              <a:rPr lang="en-AU" dirty="0">
                <a:latin typeface="Candara" panose="020E0502030303020204" pitchFamily="34" charset="0"/>
              </a:rPr>
              <a:t> </a:t>
            </a:r>
            <a:r>
              <a:rPr lang="en-AU" dirty="0" err="1">
                <a:latin typeface="Candara" panose="020E0502030303020204" pitchFamily="34" charset="0"/>
              </a:rPr>
              <a:t>위험이</a:t>
            </a:r>
            <a:r>
              <a:rPr lang="en-AU" dirty="0">
                <a:latin typeface="Candara" panose="020E0502030303020204" pitchFamily="34" charset="0"/>
              </a:rPr>
              <a:t> 2배 증가했습니다.</a:t>
            </a:r>
            <a:r>
              <a:rPr lang="en-AU" baseline="30000" dirty="0">
                <a:latin typeface="Candara" panose="020E0502030303020204" pitchFamily="34" charset="0"/>
              </a:rPr>
              <a:t>2</a:t>
            </a:r>
            <a:r>
              <a:rPr lang="en-AU" dirty="0">
                <a:latin typeface="Candara" panose="020E0502030303020204" pitchFamily="34" charset="0"/>
              </a:rPr>
              <a:t> </a:t>
            </a:r>
          </a:p>
          <a:p>
            <a:pPr marL="285750" indent="-285750">
              <a:buFont typeface="Arial" panose="020B0604020202020204" pitchFamily="34" charset="0"/>
              <a:buChar char="•"/>
            </a:pPr>
            <a:r>
              <a:rPr lang="en-AU" dirty="0" err="1">
                <a:latin typeface="Candara" panose="020E0502030303020204" pitchFamily="34" charset="0"/>
              </a:rPr>
              <a:t>다변량</a:t>
            </a:r>
            <a:r>
              <a:rPr lang="en-AU" dirty="0">
                <a:latin typeface="Candara" panose="020E0502030303020204" pitchFamily="34" charset="0"/>
              </a:rPr>
              <a:t> </a:t>
            </a:r>
            <a:r>
              <a:rPr lang="en-AU" dirty="0" err="1">
                <a:latin typeface="Candara" panose="020E0502030303020204" pitchFamily="34" charset="0"/>
              </a:rPr>
              <a:t>분석에서</a:t>
            </a:r>
            <a:r>
              <a:rPr lang="en-AU" dirty="0">
                <a:latin typeface="Candara" panose="020E0502030303020204" pitchFamily="34" charset="0"/>
              </a:rPr>
              <a:t> </a:t>
            </a:r>
            <a:r>
              <a:rPr lang="en-AU" dirty="0" err="1">
                <a:latin typeface="Candara" panose="020E0502030303020204" pitchFamily="34" charset="0"/>
              </a:rPr>
              <a:t>전반적인</a:t>
            </a:r>
            <a:r>
              <a:rPr lang="en-AU" dirty="0">
                <a:latin typeface="Candara" panose="020E0502030303020204" pitchFamily="34" charset="0"/>
              </a:rPr>
              <a:t> </a:t>
            </a:r>
            <a:r>
              <a:rPr lang="en-AU" dirty="0" err="1">
                <a:latin typeface="Candara" panose="020E0502030303020204" pitchFamily="34" charset="0"/>
              </a:rPr>
              <a:t>골절</a:t>
            </a:r>
            <a:r>
              <a:rPr lang="en-AU" dirty="0">
                <a:latin typeface="Candara" panose="020E0502030303020204" pitchFamily="34" charset="0"/>
              </a:rPr>
              <a:t> </a:t>
            </a:r>
            <a:r>
              <a:rPr lang="en-AU" dirty="0" err="1">
                <a:latin typeface="Candara" panose="020E0502030303020204" pitchFamily="34" charset="0"/>
              </a:rPr>
              <a:t>위험의</a:t>
            </a:r>
            <a:r>
              <a:rPr lang="en-AU" dirty="0">
                <a:latin typeface="Candara" panose="020E0502030303020204" pitchFamily="34" charset="0"/>
              </a:rPr>
              <a:t> </a:t>
            </a:r>
            <a:r>
              <a:rPr lang="en-AU" dirty="0" err="1">
                <a:latin typeface="Candara" panose="020E0502030303020204" pitchFamily="34" charset="0"/>
              </a:rPr>
              <a:t>예측인자는</a:t>
            </a:r>
            <a:r>
              <a:rPr lang="en-AU" dirty="0">
                <a:latin typeface="Candara" panose="020E0502030303020204" pitchFamily="34" charset="0"/>
              </a:rPr>
              <a:t> </a:t>
            </a:r>
            <a:r>
              <a:rPr lang="en-AU" dirty="0" err="1">
                <a:latin typeface="Candara" panose="020E0502030303020204" pitchFamily="34" charset="0"/>
              </a:rPr>
              <a:t>경구</a:t>
            </a:r>
            <a:r>
              <a:rPr lang="en-AU" dirty="0">
                <a:latin typeface="Candara" panose="020E0502030303020204" pitchFamily="34" charset="0"/>
              </a:rPr>
              <a:t> </a:t>
            </a:r>
            <a:r>
              <a:rPr lang="en-AU" dirty="0" err="1">
                <a:latin typeface="Candara" panose="020E0502030303020204" pitchFamily="34" charset="0"/>
              </a:rPr>
              <a:t>코르티코스테로이드</a:t>
            </a:r>
            <a:r>
              <a:rPr lang="en-AU" dirty="0">
                <a:latin typeface="Candara" panose="020E0502030303020204" pitchFamily="34" charset="0"/>
              </a:rPr>
              <a:t> </a:t>
            </a:r>
            <a:r>
              <a:rPr lang="en-AU" dirty="0" err="1">
                <a:latin typeface="Candara" panose="020E0502030303020204" pitchFamily="34" charset="0"/>
              </a:rPr>
              <a:t>사용</a:t>
            </a:r>
            <a:r>
              <a:rPr lang="en-AU" dirty="0">
                <a:latin typeface="Candara" panose="020E0502030303020204" pitchFamily="34" charset="0"/>
              </a:rPr>
              <a:t> 및 </a:t>
            </a:r>
            <a:r>
              <a:rPr lang="en-AU" dirty="0" err="1">
                <a:latin typeface="Candara" panose="020E0502030303020204" pitchFamily="34" charset="0"/>
              </a:rPr>
              <a:t>혈청</a:t>
            </a:r>
            <a:r>
              <a:rPr lang="en-AU" dirty="0">
                <a:latin typeface="Candara" panose="020E0502030303020204" pitchFamily="34" charset="0"/>
              </a:rPr>
              <a:t> </a:t>
            </a:r>
            <a:r>
              <a:rPr lang="en-AU" dirty="0" err="1">
                <a:latin typeface="Candara" panose="020E0502030303020204" pitchFamily="34" charset="0"/>
              </a:rPr>
              <a:t>칼슘</a:t>
            </a:r>
            <a:r>
              <a:rPr lang="en-AU" dirty="0">
                <a:latin typeface="Candara" panose="020E0502030303020204" pitchFamily="34" charset="0"/>
              </a:rPr>
              <a:t> </a:t>
            </a:r>
            <a:r>
              <a:rPr lang="en-AU" dirty="0" err="1">
                <a:latin typeface="Candara" panose="020E0502030303020204" pitchFamily="34" charset="0"/>
              </a:rPr>
              <a:t>수치</a:t>
            </a:r>
            <a:r>
              <a:rPr lang="en-AU" dirty="0">
                <a:latin typeface="Candara" panose="020E0502030303020204" pitchFamily="34" charset="0"/>
              </a:rPr>
              <a:t> </a:t>
            </a:r>
            <a:r>
              <a:rPr lang="en-AU" dirty="0" err="1">
                <a:latin typeface="Candara" panose="020E0502030303020204" pitchFamily="34" charset="0"/>
              </a:rPr>
              <a:t>상승인</a:t>
            </a:r>
            <a:r>
              <a:rPr lang="en-AU" dirty="0">
                <a:latin typeface="Candara" panose="020E0502030303020204" pitchFamily="34" charset="0"/>
              </a:rPr>
              <a:t> </a:t>
            </a:r>
            <a:r>
              <a:rPr lang="en-AU" dirty="0" err="1">
                <a:latin typeface="Candara" panose="020E0502030303020204" pitchFamily="34" charset="0"/>
              </a:rPr>
              <a:t>반면</a:t>
            </a:r>
            <a:r>
              <a:rPr lang="en-AU" dirty="0">
                <a:latin typeface="Candara" panose="020E0502030303020204" pitchFamily="34" charset="0"/>
              </a:rPr>
              <a:t>, </a:t>
            </a:r>
            <a:r>
              <a:rPr lang="en-AU" dirty="0" err="1">
                <a:latin typeface="Candara" panose="020E0502030303020204" pitchFamily="34" charset="0"/>
              </a:rPr>
              <a:t>병적</a:t>
            </a:r>
            <a:r>
              <a:rPr lang="en-AU" dirty="0">
                <a:latin typeface="Candara" panose="020E0502030303020204" pitchFamily="34" charset="0"/>
              </a:rPr>
              <a:t> </a:t>
            </a:r>
            <a:r>
              <a:rPr lang="en-AU" dirty="0" err="1">
                <a:latin typeface="Candara" panose="020E0502030303020204" pitchFamily="34" charset="0"/>
              </a:rPr>
              <a:t>골절은</a:t>
            </a:r>
            <a:r>
              <a:rPr lang="en-AU" dirty="0">
                <a:latin typeface="Candara" panose="020E0502030303020204" pitchFamily="34" charset="0"/>
              </a:rPr>
              <a:t> </a:t>
            </a:r>
            <a:r>
              <a:rPr lang="en-AU" dirty="0" err="1">
                <a:latin typeface="Candara" panose="020E0502030303020204" pitchFamily="34" charset="0"/>
              </a:rPr>
              <a:t>화학요법</a:t>
            </a:r>
            <a:r>
              <a:rPr lang="en-AU" dirty="0">
                <a:latin typeface="Candara" panose="020E0502030303020204" pitchFamily="34" charset="0"/>
              </a:rPr>
              <a:t> </a:t>
            </a:r>
            <a:r>
              <a:rPr lang="en-AU" dirty="0" err="1">
                <a:latin typeface="Candara" panose="020E0502030303020204" pitchFamily="34" charset="0"/>
              </a:rPr>
              <a:t>사용에</a:t>
            </a:r>
            <a:r>
              <a:rPr lang="en-AU" dirty="0">
                <a:latin typeface="Candara" panose="020E0502030303020204" pitchFamily="34" charset="0"/>
              </a:rPr>
              <a:t> </a:t>
            </a:r>
            <a:r>
              <a:rPr lang="en-AU" dirty="0" err="1">
                <a:latin typeface="Candara" panose="020E0502030303020204" pitchFamily="34" charset="0"/>
              </a:rPr>
              <a:t>의해</a:t>
            </a:r>
            <a:r>
              <a:rPr lang="en-AU" dirty="0">
                <a:latin typeface="Candara" panose="020E0502030303020204" pitchFamily="34" charset="0"/>
              </a:rPr>
              <a:t> </a:t>
            </a:r>
            <a:r>
              <a:rPr lang="en-AU" dirty="0" err="1">
                <a:latin typeface="Candara" panose="020E0502030303020204" pitchFamily="34" charset="0"/>
              </a:rPr>
              <a:t>추가로</a:t>
            </a:r>
            <a:r>
              <a:rPr lang="en-AU" dirty="0">
                <a:latin typeface="Candara" panose="020E0502030303020204" pitchFamily="34" charset="0"/>
              </a:rPr>
              <a:t> 예측되었습니다.</a:t>
            </a:r>
            <a:r>
              <a:rPr lang="en-AU" baseline="30000" dirty="0">
                <a:latin typeface="Candara" panose="020E0502030303020204" pitchFamily="34" charset="0"/>
              </a:rPr>
              <a:t>2</a:t>
            </a:r>
            <a:endParaRPr lang="en-AU" dirty="0">
              <a:latin typeface="Candara" panose="020E0502030303020204" pitchFamily="34" charset="0"/>
            </a:endParaRPr>
          </a:p>
          <a:p>
            <a:endParaRPr lang="en-AU" b="0" dirty="0"/>
          </a:p>
          <a:p>
            <a:r>
              <a:rPr lang="en-AU" b="0" dirty="0"/>
              <a:t>뼈 </a:t>
            </a:r>
            <a:r>
              <a:rPr lang="en-AU" b="0" dirty="0" err="1"/>
              <a:t>손실의</a:t>
            </a:r>
            <a:r>
              <a:rPr lang="en-AU" b="0" dirty="0"/>
              <a:t> </a:t>
            </a:r>
            <a:r>
              <a:rPr lang="en-AU" b="0" dirty="0" err="1"/>
              <a:t>기전</a:t>
            </a:r>
            <a:r>
              <a:rPr lang="en-AU" b="0" dirty="0"/>
              <a:t>:</a:t>
            </a:r>
            <a:endParaRPr lang="en-AU" b="0" baseline="30000" dirty="0"/>
          </a:p>
          <a:p>
            <a:pPr marL="171450" indent="-171450">
              <a:buFont typeface="Arial" panose="020B0604020202020204" pitchFamily="34" charset="0"/>
              <a:buChar char="•"/>
              <a:defRPr/>
            </a:pPr>
            <a:r>
              <a:rPr lang="en-AU" sz="1200" b="0" dirty="0">
                <a:latin typeface="Candara" panose="020E0502030303020204" pitchFamily="34" charset="0"/>
              </a:rPr>
              <a:t>RANKL-OPG </a:t>
            </a:r>
            <a:r>
              <a:rPr lang="en-AU" sz="1200" b="0" dirty="0" err="1">
                <a:latin typeface="Candara" panose="020E0502030303020204" pitchFamily="34" charset="0"/>
              </a:rPr>
              <a:t>시스템과</a:t>
            </a:r>
            <a:r>
              <a:rPr lang="en-AU" sz="1200" b="0" dirty="0">
                <a:latin typeface="Candara" panose="020E0502030303020204" pitchFamily="34" charset="0"/>
              </a:rPr>
              <a:t> </a:t>
            </a:r>
            <a:r>
              <a:rPr lang="en-AU" sz="1200" b="0" dirty="0" err="1">
                <a:latin typeface="Candara" panose="020E0502030303020204" pitchFamily="34" charset="0"/>
              </a:rPr>
              <a:t>골수종</a:t>
            </a:r>
            <a:r>
              <a:rPr lang="en-AU" sz="1200" b="0" dirty="0">
                <a:latin typeface="Candara" panose="020E0502030303020204" pitchFamily="34" charset="0"/>
              </a:rPr>
              <a:t> </a:t>
            </a:r>
            <a:r>
              <a:rPr lang="en-AU" sz="1200" b="0" dirty="0" err="1">
                <a:latin typeface="Candara" panose="020E0502030303020204" pitchFamily="34" charset="0"/>
              </a:rPr>
              <a:t>세포</a:t>
            </a:r>
            <a:r>
              <a:rPr lang="en-AU" sz="1200" b="0" dirty="0">
                <a:latin typeface="Candara" panose="020E0502030303020204" pitchFamily="34" charset="0"/>
              </a:rPr>
              <a:t>, </a:t>
            </a:r>
            <a:r>
              <a:rPr lang="en-AU" sz="1200" b="0" dirty="0" err="1">
                <a:latin typeface="Candara" panose="020E0502030303020204" pitchFamily="34" charset="0"/>
              </a:rPr>
              <a:t>골수</a:t>
            </a:r>
            <a:r>
              <a:rPr lang="en-AU" sz="1200" b="0" dirty="0">
                <a:latin typeface="Candara" panose="020E0502030303020204" pitchFamily="34" charset="0"/>
              </a:rPr>
              <a:t> </a:t>
            </a:r>
            <a:r>
              <a:rPr lang="en-AU" sz="1200" b="0" dirty="0" err="1">
                <a:latin typeface="Candara" panose="020E0502030303020204" pitchFamily="34" charset="0"/>
              </a:rPr>
              <a:t>기질</a:t>
            </a:r>
            <a:r>
              <a:rPr lang="en-AU" sz="1200" b="0" dirty="0">
                <a:latin typeface="Candara" panose="020E0502030303020204" pitchFamily="34" charset="0"/>
              </a:rPr>
              <a:t> </a:t>
            </a:r>
            <a:r>
              <a:rPr lang="en-AU" sz="1200" b="0" dirty="0" err="1">
                <a:latin typeface="Candara" panose="020E0502030303020204" pitchFamily="34" charset="0"/>
              </a:rPr>
              <a:t>세포</a:t>
            </a:r>
            <a:r>
              <a:rPr lang="en-AU" sz="1200" b="0" dirty="0">
                <a:latin typeface="Candara" panose="020E0502030303020204" pitchFamily="34" charset="0"/>
              </a:rPr>
              <a:t> 및 </a:t>
            </a:r>
            <a:r>
              <a:rPr lang="en-AU" sz="1200" b="0" dirty="0" err="1">
                <a:latin typeface="Candara" panose="020E0502030303020204" pitchFamily="34" charset="0"/>
              </a:rPr>
              <a:t>파골세포의</a:t>
            </a:r>
            <a:r>
              <a:rPr lang="en-AU" sz="1200" b="0" dirty="0">
                <a:latin typeface="Candara" panose="020E0502030303020204" pitchFamily="34" charset="0"/>
              </a:rPr>
              <a:t> </a:t>
            </a:r>
            <a:r>
              <a:rPr lang="en-AU" sz="1200" b="0" dirty="0" err="1">
                <a:latin typeface="Candara" panose="020E0502030303020204" pitchFamily="34" charset="0"/>
              </a:rPr>
              <a:t>상호작용이</a:t>
            </a:r>
            <a:r>
              <a:rPr lang="en-AU" sz="1200" b="0" dirty="0">
                <a:latin typeface="Candara" panose="020E0502030303020204" pitchFamily="34" charset="0"/>
              </a:rPr>
              <a:t> </a:t>
            </a:r>
            <a:r>
              <a:rPr lang="en-AU" sz="1200" b="0" dirty="0" err="1">
                <a:latin typeface="Candara" panose="020E0502030303020204" pitchFamily="34" charset="0"/>
              </a:rPr>
              <a:t>골수종</a:t>
            </a:r>
            <a:r>
              <a:rPr lang="en-AU" sz="1200" b="0" dirty="0">
                <a:latin typeface="Candara" panose="020E0502030303020204" pitchFamily="34" charset="0"/>
              </a:rPr>
              <a:t> 골 </a:t>
            </a:r>
            <a:r>
              <a:rPr lang="en-AU" sz="1200" b="0" dirty="0" err="1">
                <a:latin typeface="Candara" panose="020E0502030303020204" pitchFamily="34" charset="0"/>
              </a:rPr>
              <a:t>질환의</a:t>
            </a:r>
            <a:r>
              <a:rPr lang="en-AU" sz="1200" b="0" dirty="0">
                <a:latin typeface="Candara" panose="020E0502030303020204" pitchFamily="34" charset="0"/>
              </a:rPr>
              <a:t> </a:t>
            </a:r>
            <a:r>
              <a:rPr lang="en-AU" sz="1200" b="0" dirty="0" err="1">
                <a:latin typeface="Candara" panose="020E0502030303020204" pitchFamily="34" charset="0"/>
              </a:rPr>
              <a:t>발병기전에</a:t>
            </a:r>
            <a:r>
              <a:rPr lang="en-AU" sz="1200" b="0" dirty="0">
                <a:latin typeface="Candara" panose="020E0502030303020204" pitchFamily="34" charset="0"/>
              </a:rPr>
              <a:t> </a:t>
            </a:r>
            <a:r>
              <a:rPr lang="en-AU" sz="1200" b="0" dirty="0" err="1">
                <a:latin typeface="Candara" panose="020E0502030303020204" pitchFamily="34" charset="0"/>
              </a:rPr>
              <a:t>미치는</a:t>
            </a:r>
            <a:r>
              <a:rPr lang="en-AU" sz="1200" b="0" dirty="0">
                <a:latin typeface="Candara" panose="020E0502030303020204" pitchFamily="34" charset="0"/>
              </a:rPr>
              <a:t> </a:t>
            </a:r>
            <a:r>
              <a:rPr lang="en-AU" sz="1200" b="0" dirty="0" err="1">
                <a:latin typeface="Candara" panose="020E0502030303020204" pitchFamily="34" charset="0"/>
              </a:rPr>
              <a:t>상호작용은</a:t>
            </a:r>
            <a:r>
              <a:rPr lang="en-AU" sz="1200" b="0" dirty="0">
                <a:latin typeface="Candara" panose="020E0502030303020204" pitchFamily="34" charset="0"/>
              </a:rPr>
              <a:t> </a:t>
            </a:r>
            <a:r>
              <a:rPr lang="en-AU" sz="1200" b="0" dirty="0" err="1">
                <a:latin typeface="Candara" panose="020E0502030303020204" pitchFamily="34" charset="0"/>
              </a:rPr>
              <a:t>그림에</a:t>
            </a:r>
            <a:r>
              <a:rPr lang="en-AU" sz="1200" b="0" dirty="0">
                <a:latin typeface="Candara" panose="020E0502030303020204" pitchFamily="34" charset="0"/>
              </a:rPr>
              <a:t> </a:t>
            </a:r>
            <a:r>
              <a:rPr lang="en-AU" sz="1200" b="0" dirty="0" err="1">
                <a:latin typeface="Candara" panose="020E0502030303020204" pitchFamily="34" charset="0"/>
              </a:rPr>
              <a:t>나와</a:t>
            </a:r>
            <a:r>
              <a:rPr lang="en-AU" sz="1200" b="0" dirty="0">
                <a:latin typeface="Candara" panose="020E0502030303020204" pitchFamily="34" charset="0"/>
              </a:rPr>
              <a:t> 있습니다.</a:t>
            </a:r>
            <a:r>
              <a:rPr lang="en-AU" sz="1200" b="0" baseline="30000" dirty="0">
                <a:latin typeface="Candara" panose="020E0502030303020204" pitchFamily="34" charset="0"/>
              </a:rPr>
              <a:t>3</a:t>
            </a:r>
            <a:endParaRPr lang="en-US" sz="1200" b="0" dirty="0">
              <a:latin typeface="Candara" panose="020E0502030303020204" pitchFamily="34" charset="0"/>
            </a:endParaRPr>
          </a:p>
          <a:p>
            <a:pPr marL="171450" indent="-171450">
              <a:buFont typeface="Arial" panose="020B0604020202020204" pitchFamily="34" charset="0"/>
              <a:buChar char="•"/>
              <a:defRPr/>
            </a:pPr>
            <a:r>
              <a:rPr lang="en-AU" sz="1200" dirty="0" err="1">
                <a:latin typeface="Candara" panose="020E0502030303020204" pitchFamily="34" charset="0"/>
              </a:rPr>
              <a:t>골수종</a:t>
            </a:r>
            <a:r>
              <a:rPr lang="en-AU" sz="1200" dirty="0">
                <a:latin typeface="Candara" panose="020E0502030303020204" pitchFamily="34" charset="0"/>
              </a:rPr>
              <a:t> </a:t>
            </a:r>
            <a:r>
              <a:rPr lang="en-AU" sz="1200" dirty="0" err="1">
                <a:latin typeface="Candara" panose="020E0502030303020204" pitchFamily="34" charset="0"/>
              </a:rPr>
              <a:t>세포는</a:t>
            </a:r>
            <a:r>
              <a:rPr lang="en-AU" sz="1200" dirty="0">
                <a:latin typeface="Candara" panose="020E0502030303020204" pitchFamily="34" charset="0"/>
              </a:rPr>
              <a:t> </a:t>
            </a:r>
            <a:r>
              <a:rPr lang="en-AU" sz="1200" dirty="0" err="1">
                <a:latin typeface="Candara" panose="020E0502030303020204" pitchFamily="34" charset="0"/>
              </a:rPr>
              <a:t>랭클을</a:t>
            </a:r>
            <a:r>
              <a:rPr lang="en-AU" sz="1200" dirty="0">
                <a:latin typeface="Candara" panose="020E0502030303020204" pitchFamily="34" charset="0"/>
              </a:rPr>
              <a:t> </a:t>
            </a:r>
            <a:r>
              <a:rPr lang="en-AU" sz="1200" dirty="0" err="1">
                <a:latin typeface="Candara" panose="020E0502030303020204" pitchFamily="34" charset="0"/>
              </a:rPr>
              <a:t>발현시키고</a:t>
            </a:r>
            <a:r>
              <a:rPr lang="en-AU" sz="1200" dirty="0">
                <a:latin typeface="Candara" panose="020E0502030303020204" pitchFamily="34" charset="0"/>
              </a:rPr>
              <a:t>(1) </a:t>
            </a:r>
            <a:r>
              <a:rPr lang="en-AU" sz="1200" dirty="0" err="1">
                <a:latin typeface="Candara" panose="020E0502030303020204" pitchFamily="34" charset="0"/>
              </a:rPr>
              <a:t>골수에</a:t>
            </a:r>
            <a:r>
              <a:rPr lang="en-AU" sz="1200" dirty="0">
                <a:latin typeface="Candara" panose="020E0502030303020204" pitchFamily="34" charset="0"/>
              </a:rPr>
              <a:t> </a:t>
            </a:r>
            <a:r>
              <a:rPr lang="en-AU" sz="1200" dirty="0" err="1">
                <a:latin typeface="Candara" panose="020E0502030303020204" pitchFamily="34" charset="0"/>
              </a:rPr>
              <a:t>있는</a:t>
            </a:r>
            <a:r>
              <a:rPr lang="en-AU" sz="1200" dirty="0">
                <a:latin typeface="Candara" panose="020E0502030303020204" pitchFamily="34" charset="0"/>
              </a:rPr>
              <a:t> </a:t>
            </a:r>
            <a:r>
              <a:rPr lang="en-AU" sz="1200" dirty="0" err="1">
                <a:latin typeface="Candara" panose="020E0502030303020204" pitchFamily="34" charset="0"/>
              </a:rPr>
              <a:t>기질</a:t>
            </a:r>
            <a:r>
              <a:rPr lang="en-AU" sz="1200" dirty="0">
                <a:latin typeface="Candara" panose="020E0502030303020204" pitchFamily="34" charset="0"/>
              </a:rPr>
              <a:t> </a:t>
            </a:r>
            <a:r>
              <a:rPr lang="en-AU" sz="1200" dirty="0" err="1">
                <a:latin typeface="Candara" panose="020E0502030303020204" pitchFamily="34" charset="0"/>
              </a:rPr>
              <a:t>세포가</a:t>
            </a:r>
            <a:r>
              <a:rPr lang="en-AU" sz="1200" dirty="0">
                <a:latin typeface="Candara" panose="020E0502030303020204" pitchFamily="34" charset="0"/>
              </a:rPr>
              <a:t> </a:t>
            </a:r>
            <a:r>
              <a:rPr lang="en-AU" sz="1200" dirty="0" err="1">
                <a:latin typeface="Candara" panose="020E0502030303020204" pitchFamily="34" charset="0"/>
              </a:rPr>
              <a:t>랭클을</a:t>
            </a:r>
            <a:r>
              <a:rPr lang="en-AU" sz="1200" dirty="0">
                <a:latin typeface="Candara" panose="020E0502030303020204" pitchFamily="34" charset="0"/>
              </a:rPr>
              <a:t> </a:t>
            </a:r>
            <a:r>
              <a:rPr lang="en-AU" sz="1200" dirty="0" err="1">
                <a:latin typeface="Candara" panose="020E0502030303020204" pitchFamily="34" charset="0"/>
              </a:rPr>
              <a:t>과발현하도록</a:t>
            </a:r>
            <a:r>
              <a:rPr lang="en-AU" sz="1200" dirty="0">
                <a:latin typeface="Candara" panose="020E0502030303020204" pitchFamily="34" charset="0"/>
              </a:rPr>
              <a:t> </a:t>
            </a:r>
            <a:r>
              <a:rPr lang="en-AU" sz="1200" dirty="0" err="1">
                <a:latin typeface="Candara" panose="020E0502030303020204" pitchFamily="34" charset="0"/>
              </a:rPr>
              <a:t>합니다</a:t>
            </a:r>
            <a:r>
              <a:rPr lang="en-AU" sz="1200" dirty="0">
                <a:latin typeface="Candara" panose="020E0502030303020204" pitchFamily="34" charset="0"/>
              </a:rPr>
              <a:t>(2). </a:t>
            </a:r>
            <a:r>
              <a:rPr lang="en-AU" sz="1200" dirty="0" err="1">
                <a:latin typeface="Candara" panose="020E0502030303020204" pitchFamily="34" charset="0"/>
              </a:rPr>
              <a:t>또한</a:t>
            </a:r>
            <a:r>
              <a:rPr lang="en-AU" sz="1200" dirty="0">
                <a:latin typeface="Candara" panose="020E0502030303020204" pitchFamily="34" charset="0"/>
              </a:rPr>
              <a:t>, </a:t>
            </a:r>
            <a:r>
              <a:rPr lang="en-AU" sz="1200" dirty="0" err="1">
                <a:latin typeface="Candara" panose="020E0502030303020204" pitchFamily="34" charset="0"/>
              </a:rPr>
              <a:t>골수종</a:t>
            </a:r>
            <a:r>
              <a:rPr lang="en-AU" sz="1200" dirty="0">
                <a:latin typeface="Candara" panose="020E0502030303020204" pitchFamily="34" charset="0"/>
              </a:rPr>
              <a:t> </a:t>
            </a:r>
            <a:r>
              <a:rPr lang="en-AU" sz="1200" dirty="0" err="1">
                <a:latin typeface="Candara" panose="020E0502030303020204" pitchFamily="34" charset="0"/>
              </a:rPr>
              <a:t>세포는</a:t>
            </a:r>
            <a:r>
              <a:rPr lang="en-AU" sz="1200" dirty="0">
                <a:latin typeface="Candara" panose="020E0502030303020204" pitchFamily="34" charset="0"/>
              </a:rPr>
              <a:t> </a:t>
            </a:r>
            <a:r>
              <a:rPr lang="en-AU" sz="1200" dirty="0" err="1">
                <a:latin typeface="Candara" panose="020E0502030303020204" pitchFamily="34" charset="0"/>
              </a:rPr>
              <a:t>기질</a:t>
            </a:r>
            <a:r>
              <a:rPr lang="en-AU" sz="1200" dirty="0">
                <a:latin typeface="Candara" panose="020E0502030303020204" pitchFamily="34" charset="0"/>
              </a:rPr>
              <a:t> </a:t>
            </a:r>
            <a:r>
              <a:rPr lang="en-AU" sz="1200" dirty="0" err="1">
                <a:latin typeface="Candara" panose="020E0502030303020204" pitchFamily="34" charset="0"/>
              </a:rPr>
              <a:t>세포에</a:t>
            </a:r>
            <a:r>
              <a:rPr lang="en-AU" sz="1200" dirty="0">
                <a:latin typeface="Candara" panose="020E0502030303020204" pitchFamily="34" charset="0"/>
              </a:rPr>
              <a:t> </a:t>
            </a:r>
            <a:r>
              <a:rPr lang="en-AU" sz="1200" dirty="0" err="1">
                <a:latin typeface="Candara" panose="020E0502030303020204" pitchFamily="34" charset="0"/>
              </a:rPr>
              <a:t>의한</a:t>
            </a:r>
            <a:r>
              <a:rPr lang="en-AU" sz="1200" dirty="0">
                <a:latin typeface="Candara" panose="020E0502030303020204" pitchFamily="34" charset="0"/>
              </a:rPr>
              <a:t> OPG </a:t>
            </a:r>
            <a:r>
              <a:rPr lang="en-AU" sz="1200" dirty="0" err="1">
                <a:latin typeface="Candara" panose="020E0502030303020204" pitchFamily="34" charset="0"/>
              </a:rPr>
              <a:t>생성을</a:t>
            </a:r>
            <a:r>
              <a:rPr lang="en-AU" sz="1200" dirty="0">
                <a:latin typeface="Candara" panose="020E0502030303020204" pitchFamily="34" charset="0"/>
              </a:rPr>
              <a:t> </a:t>
            </a:r>
            <a:r>
              <a:rPr lang="en-AU" sz="1200" dirty="0" err="1">
                <a:latin typeface="Candara" panose="020E0502030303020204" pitchFamily="34" charset="0"/>
              </a:rPr>
              <a:t>억제합니다</a:t>
            </a:r>
            <a:r>
              <a:rPr lang="en-AU" sz="1200" dirty="0">
                <a:latin typeface="Candara" panose="020E0502030303020204" pitchFamily="34" charset="0"/>
              </a:rPr>
              <a:t>(3). Syndecan-1은 </a:t>
            </a:r>
            <a:r>
              <a:rPr lang="en-AU" sz="1200" dirty="0" err="1">
                <a:latin typeface="Candara" panose="020E0502030303020204" pitchFamily="34" charset="0"/>
              </a:rPr>
              <a:t>골수종</a:t>
            </a:r>
            <a:r>
              <a:rPr lang="en-AU" sz="1200" dirty="0">
                <a:latin typeface="Candara" panose="020E0502030303020204" pitchFamily="34" charset="0"/>
              </a:rPr>
              <a:t> </a:t>
            </a:r>
            <a:r>
              <a:rPr lang="en-AU" sz="1200" dirty="0" err="1">
                <a:latin typeface="Candara" panose="020E0502030303020204" pitchFamily="34" charset="0"/>
              </a:rPr>
              <a:t>세포의</a:t>
            </a:r>
            <a:r>
              <a:rPr lang="en-AU" sz="1200" dirty="0">
                <a:latin typeface="Candara" panose="020E0502030303020204" pitchFamily="34" charset="0"/>
              </a:rPr>
              <a:t> </a:t>
            </a:r>
            <a:r>
              <a:rPr lang="en-AU" sz="1200" dirty="0" err="1">
                <a:latin typeface="Candara" panose="020E0502030303020204" pitchFamily="34" charset="0"/>
              </a:rPr>
              <a:t>표면에서</a:t>
            </a:r>
            <a:r>
              <a:rPr lang="en-AU" sz="1200" dirty="0">
                <a:latin typeface="Candara" panose="020E0502030303020204" pitchFamily="34" charset="0"/>
              </a:rPr>
              <a:t> </a:t>
            </a:r>
            <a:r>
              <a:rPr lang="en-AU" sz="1200" dirty="0" err="1">
                <a:latin typeface="Candara" panose="020E0502030303020204" pitchFamily="34" charset="0"/>
              </a:rPr>
              <a:t>발현되고</a:t>
            </a:r>
            <a:r>
              <a:rPr lang="en-AU" sz="1200" dirty="0">
                <a:latin typeface="Candara" panose="020E0502030303020204" pitchFamily="34" charset="0"/>
              </a:rPr>
              <a:t> </a:t>
            </a:r>
            <a:r>
              <a:rPr lang="en-AU" sz="1200" dirty="0" err="1">
                <a:latin typeface="Candara" panose="020E0502030303020204" pitchFamily="34" charset="0"/>
              </a:rPr>
              <a:t>OPG의</a:t>
            </a:r>
            <a:r>
              <a:rPr lang="en-AU" sz="1200" dirty="0">
                <a:latin typeface="Candara" panose="020E0502030303020204" pitchFamily="34" charset="0"/>
              </a:rPr>
              <a:t> </a:t>
            </a:r>
            <a:r>
              <a:rPr lang="en-AU" sz="1200" dirty="0" err="1">
                <a:latin typeface="Candara" panose="020E0502030303020204" pitchFamily="34" charset="0"/>
              </a:rPr>
              <a:t>헤파린</a:t>
            </a:r>
            <a:r>
              <a:rPr lang="en-AU" sz="1200" dirty="0">
                <a:latin typeface="Candara" panose="020E0502030303020204" pitchFamily="34" charset="0"/>
              </a:rPr>
              <a:t> </a:t>
            </a:r>
            <a:r>
              <a:rPr lang="en-AU" sz="1200" dirty="0" err="1">
                <a:latin typeface="Candara" panose="020E0502030303020204" pitchFamily="34" charset="0"/>
              </a:rPr>
              <a:t>결합</a:t>
            </a:r>
            <a:r>
              <a:rPr lang="en-AU" sz="1200" dirty="0">
                <a:latin typeface="Candara" panose="020E0502030303020204" pitchFamily="34" charset="0"/>
              </a:rPr>
              <a:t> </a:t>
            </a:r>
            <a:r>
              <a:rPr lang="en-AU" sz="1200" dirty="0" err="1">
                <a:latin typeface="Candara" panose="020E0502030303020204" pitchFamily="34" charset="0"/>
              </a:rPr>
              <a:t>도메인에</a:t>
            </a:r>
            <a:r>
              <a:rPr lang="en-AU" sz="1200" dirty="0">
                <a:latin typeface="Candara" panose="020E0502030303020204" pitchFamily="34" charset="0"/>
              </a:rPr>
              <a:t> </a:t>
            </a:r>
            <a:r>
              <a:rPr lang="en-AU" sz="1200" dirty="0" err="1">
                <a:latin typeface="Candara" panose="020E0502030303020204" pitchFamily="34" charset="0"/>
              </a:rPr>
              <a:t>결합하여</a:t>
            </a:r>
            <a:r>
              <a:rPr lang="en-AU" sz="1200" dirty="0">
                <a:latin typeface="Candara" panose="020E0502030303020204" pitchFamily="34" charset="0"/>
              </a:rPr>
              <a:t>(4), </a:t>
            </a:r>
            <a:r>
              <a:rPr lang="en-AU" sz="1200" dirty="0" err="1">
                <a:latin typeface="Candara" panose="020E0502030303020204" pitchFamily="34" charset="0"/>
              </a:rPr>
              <a:t>OPG의</a:t>
            </a:r>
            <a:r>
              <a:rPr lang="en-AU" sz="1200" dirty="0">
                <a:latin typeface="Candara" panose="020E0502030303020204" pitchFamily="34" charset="0"/>
              </a:rPr>
              <a:t> </a:t>
            </a:r>
            <a:r>
              <a:rPr lang="en-AU" sz="1200" dirty="0" err="1">
                <a:latin typeface="Candara" panose="020E0502030303020204" pitchFamily="34" charset="0"/>
              </a:rPr>
              <a:t>내재화</a:t>
            </a:r>
            <a:r>
              <a:rPr lang="en-AU" sz="1200" dirty="0">
                <a:latin typeface="Candara" panose="020E0502030303020204" pitchFamily="34" charset="0"/>
              </a:rPr>
              <a:t> 및 </a:t>
            </a:r>
            <a:r>
              <a:rPr lang="en-AU" sz="1200" dirty="0" err="1">
                <a:latin typeface="Candara" panose="020E0502030303020204" pitchFamily="34" charset="0"/>
              </a:rPr>
              <a:t>리소좀</a:t>
            </a:r>
            <a:r>
              <a:rPr lang="en-AU" sz="1200" dirty="0">
                <a:latin typeface="Candara" panose="020E0502030303020204" pitchFamily="34" charset="0"/>
              </a:rPr>
              <a:t> </a:t>
            </a:r>
            <a:r>
              <a:rPr lang="en-AU" sz="1200" dirty="0" err="1">
                <a:latin typeface="Candara" panose="020E0502030303020204" pitchFamily="34" charset="0"/>
              </a:rPr>
              <a:t>분해를</a:t>
            </a:r>
            <a:r>
              <a:rPr lang="en-AU" sz="1200" dirty="0">
                <a:latin typeface="Candara" panose="020E0502030303020204" pitchFamily="34" charset="0"/>
              </a:rPr>
              <a:t> </a:t>
            </a:r>
            <a:r>
              <a:rPr lang="en-AU" sz="1200" dirty="0" err="1">
                <a:latin typeface="Candara" panose="020E0502030303020204" pitchFamily="34" charset="0"/>
              </a:rPr>
              <a:t>촉진합니다</a:t>
            </a:r>
            <a:r>
              <a:rPr lang="en-AU" sz="1200" dirty="0">
                <a:latin typeface="Candara" panose="020E0502030303020204" pitchFamily="34" charset="0"/>
              </a:rPr>
              <a:t>(5). </a:t>
            </a:r>
            <a:r>
              <a:rPr lang="en-AU" sz="1200" dirty="0" err="1">
                <a:latin typeface="Candara" panose="020E0502030303020204" pitchFamily="34" charset="0"/>
              </a:rPr>
              <a:t>랭클과</a:t>
            </a:r>
            <a:r>
              <a:rPr lang="en-AU" sz="1200" dirty="0">
                <a:latin typeface="Candara" panose="020E0502030303020204" pitchFamily="34" charset="0"/>
              </a:rPr>
              <a:t> OPG </a:t>
            </a:r>
            <a:r>
              <a:rPr lang="en-AU" sz="1200" dirty="0" err="1">
                <a:latin typeface="Candara" panose="020E0502030303020204" pitchFamily="34" charset="0"/>
              </a:rPr>
              <a:t>사이의</a:t>
            </a:r>
            <a:r>
              <a:rPr lang="en-AU" sz="1200" dirty="0">
                <a:latin typeface="Candara" panose="020E0502030303020204" pitchFamily="34" charset="0"/>
              </a:rPr>
              <a:t> </a:t>
            </a:r>
            <a:r>
              <a:rPr lang="en-AU" sz="1200" dirty="0" err="1">
                <a:latin typeface="Candara" panose="020E0502030303020204" pitchFamily="34" charset="0"/>
              </a:rPr>
              <a:t>생리학적</a:t>
            </a:r>
            <a:r>
              <a:rPr lang="en-AU" sz="1200" dirty="0">
                <a:latin typeface="Candara" panose="020E0502030303020204" pitchFamily="34" charset="0"/>
              </a:rPr>
              <a:t> </a:t>
            </a:r>
            <a:r>
              <a:rPr lang="en-AU" sz="1200" dirty="0" err="1">
                <a:latin typeface="Candara" panose="020E0502030303020204" pitchFamily="34" charset="0"/>
              </a:rPr>
              <a:t>균형은</a:t>
            </a:r>
            <a:r>
              <a:rPr lang="en-AU" sz="1200" dirty="0">
                <a:latin typeface="Candara" panose="020E0502030303020204" pitchFamily="34" charset="0"/>
              </a:rPr>
              <a:t> </a:t>
            </a:r>
            <a:r>
              <a:rPr lang="en-AU" sz="1200" dirty="0" err="1">
                <a:latin typeface="Candara" panose="020E0502030303020204" pitchFamily="34" charset="0"/>
              </a:rPr>
              <a:t>이러한</a:t>
            </a:r>
            <a:r>
              <a:rPr lang="en-AU" sz="1200" dirty="0">
                <a:latin typeface="Candara" panose="020E0502030303020204" pitchFamily="34" charset="0"/>
              </a:rPr>
              <a:t> </a:t>
            </a:r>
            <a:r>
              <a:rPr lang="en-AU" sz="1200" dirty="0" err="1">
                <a:latin typeface="Candara" panose="020E0502030303020204" pitchFamily="34" charset="0"/>
              </a:rPr>
              <a:t>결합된</a:t>
            </a:r>
            <a:r>
              <a:rPr lang="en-AU" sz="1200" dirty="0">
                <a:latin typeface="Candara" panose="020E0502030303020204" pitchFamily="34" charset="0"/>
              </a:rPr>
              <a:t> </a:t>
            </a:r>
            <a:r>
              <a:rPr lang="en-AU" sz="1200" dirty="0" err="1">
                <a:latin typeface="Candara" panose="020E0502030303020204" pitchFamily="34" charset="0"/>
              </a:rPr>
              <a:t>효과에</a:t>
            </a:r>
            <a:r>
              <a:rPr lang="en-AU" sz="1200" dirty="0">
                <a:latin typeface="Candara" panose="020E0502030303020204" pitchFamily="34" charset="0"/>
              </a:rPr>
              <a:t> </a:t>
            </a:r>
            <a:r>
              <a:rPr lang="en-AU" sz="1200" dirty="0" err="1">
                <a:latin typeface="Candara" panose="020E0502030303020204" pitchFamily="34" charset="0"/>
              </a:rPr>
              <a:t>의해</a:t>
            </a:r>
            <a:r>
              <a:rPr lang="en-AU" sz="1200" dirty="0">
                <a:latin typeface="Candara" panose="020E0502030303020204" pitchFamily="34" charset="0"/>
              </a:rPr>
              <a:t> </a:t>
            </a:r>
            <a:r>
              <a:rPr lang="en-AU" sz="1200" dirty="0" err="1">
                <a:latin typeface="Candara" panose="020E0502030303020204" pitchFamily="34" charset="0"/>
              </a:rPr>
              <a:t>기울어지며</a:t>
            </a:r>
            <a:r>
              <a:rPr lang="en-AU" sz="1200" dirty="0">
                <a:latin typeface="Candara" panose="020E0502030303020204" pitchFamily="34" charset="0"/>
              </a:rPr>
              <a:t>(6), </a:t>
            </a:r>
            <a:r>
              <a:rPr lang="en-AU" sz="1200" dirty="0" err="1">
                <a:latin typeface="Candara" panose="020E0502030303020204" pitchFamily="34" charset="0"/>
              </a:rPr>
              <a:t>이에</a:t>
            </a:r>
            <a:r>
              <a:rPr lang="en-AU" sz="1200" dirty="0">
                <a:latin typeface="Candara" panose="020E0502030303020204" pitchFamily="34" charset="0"/>
              </a:rPr>
              <a:t> </a:t>
            </a:r>
            <a:r>
              <a:rPr lang="en-AU" sz="1200" dirty="0" err="1">
                <a:latin typeface="Candara" panose="020E0502030303020204" pitchFamily="34" charset="0"/>
              </a:rPr>
              <a:t>따라</a:t>
            </a:r>
            <a:r>
              <a:rPr lang="en-AU" sz="1200" dirty="0">
                <a:latin typeface="Candara" panose="020E0502030303020204" pitchFamily="34" charset="0"/>
              </a:rPr>
              <a:t> </a:t>
            </a:r>
            <a:r>
              <a:rPr lang="en-AU" sz="1200" dirty="0" err="1">
                <a:latin typeface="Candara" panose="020E0502030303020204" pitchFamily="34" charset="0"/>
              </a:rPr>
              <a:t>높아진</a:t>
            </a:r>
            <a:r>
              <a:rPr lang="en-AU" sz="1200" dirty="0">
                <a:latin typeface="Candara" panose="020E0502030303020204" pitchFamily="34" charset="0"/>
              </a:rPr>
              <a:t> </a:t>
            </a:r>
            <a:r>
              <a:rPr lang="en-AU" sz="1200" dirty="0" err="1">
                <a:latin typeface="Candara" panose="020E0502030303020204" pitchFamily="34" charset="0"/>
              </a:rPr>
              <a:t>랭클</a:t>
            </a:r>
            <a:r>
              <a:rPr lang="en-AU" sz="1200" dirty="0">
                <a:latin typeface="Candara" panose="020E0502030303020204" pitchFamily="34" charset="0"/>
              </a:rPr>
              <a:t> 대 OPG </a:t>
            </a:r>
            <a:r>
              <a:rPr lang="en-AU" sz="1200" dirty="0" err="1">
                <a:latin typeface="Candara" panose="020E0502030303020204" pitchFamily="34" charset="0"/>
              </a:rPr>
              <a:t>비율은</a:t>
            </a:r>
            <a:r>
              <a:rPr lang="en-AU" sz="1200" dirty="0">
                <a:latin typeface="Candara" panose="020E0502030303020204" pitchFamily="34" charset="0"/>
              </a:rPr>
              <a:t> </a:t>
            </a:r>
            <a:r>
              <a:rPr lang="en-AU" sz="1200" dirty="0" err="1">
                <a:latin typeface="Candara" panose="020E0502030303020204" pitchFamily="34" charset="0"/>
              </a:rPr>
              <a:t>골용해</a:t>
            </a:r>
            <a:r>
              <a:rPr lang="en-AU" sz="1200" dirty="0">
                <a:latin typeface="Candara" panose="020E0502030303020204" pitchFamily="34" charset="0"/>
              </a:rPr>
              <a:t>, </a:t>
            </a:r>
            <a:r>
              <a:rPr lang="en-AU" sz="1200" dirty="0" err="1">
                <a:latin typeface="Candara" panose="020E0502030303020204" pitchFamily="34" charset="0"/>
              </a:rPr>
              <a:t>고칼슘혈증</a:t>
            </a:r>
            <a:r>
              <a:rPr lang="en-AU" sz="1200" dirty="0">
                <a:latin typeface="Candara" panose="020E0502030303020204" pitchFamily="34" charset="0"/>
              </a:rPr>
              <a:t>, </a:t>
            </a:r>
            <a:r>
              <a:rPr lang="en-AU" sz="1200" dirty="0" err="1">
                <a:latin typeface="Candara" panose="020E0502030303020204" pitchFamily="34" charset="0"/>
              </a:rPr>
              <a:t>골절</a:t>
            </a:r>
            <a:r>
              <a:rPr lang="en-AU" sz="1200" dirty="0">
                <a:latin typeface="Candara" panose="020E0502030303020204" pitchFamily="34" charset="0"/>
              </a:rPr>
              <a:t> 및 </a:t>
            </a:r>
            <a:r>
              <a:rPr lang="en-AU" sz="1200" dirty="0" err="1">
                <a:latin typeface="Candara" panose="020E0502030303020204" pitchFamily="34" charset="0"/>
              </a:rPr>
              <a:t>통증을</a:t>
            </a:r>
            <a:r>
              <a:rPr lang="en-AU" sz="1200" dirty="0">
                <a:latin typeface="Candara" panose="020E0502030303020204" pitchFamily="34" charset="0"/>
              </a:rPr>
              <a:t> </a:t>
            </a:r>
            <a:r>
              <a:rPr lang="en-AU" sz="1200" dirty="0" err="1">
                <a:latin typeface="Candara" panose="020E0502030303020204" pitchFamily="34" charset="0"/>
              </a:rPr>
              <a:t>유발하는</a:t>
            </a:r>
            <a:r>
              <a:rPr lang="en-AU" sz="1200" dirty="0">
                <a:latin typeface="Candara" panose="020E0502030303020204" pitchFamily="34" charset="0"/>
              </a:rPr>
              <a:t> </a:t>
            </a:r>
            <a:r>
              <a:rPr lang="en-AU" sz="1200" dirty="0" err="1">
                <a:latin typeface="Candara" panose="020E0502030303020204" pitchFamily="34" charset="0"/>
              </a:rPr>
              <a:t>파골세포</a:t>
            </a:r>
            <a:r>
              <a:rPr lang="en-AU" sz="1200" dirty="0">
                <a:latin typeface="Candara" panose="020E0502030303020204" pitchFamily="34" charset="0"/>
              </a:rPr>
              <a:t> </a:t>
            </a:r>
            <a:r>
              <a:rPr lang="en-AU" sz="1200" dirty="0" err="1">
                <a:latin typeface="Candara" panose="020E0502030303020204" pitchFamily="34" charset="0"/>
              </a:rPr>
              <a:t>형성</a:t>
            </a:r>
            <a:r>
              <a:rPr lang="en-AU" sz="1200" dirty="0">
                <a:latin typeface="Candara" panose="020E0502030303020204" pitchFamily="34" charset="0"/>
              </a:rPr>
              <a:t> 및 </a:t>
            </a:r>
            <a:r>
              <a:rPr lang="en-AU" sz="1200" dirty="0" err="1">
                <a:latin typeface="Candara" panose="020E0502030303020204" pitchFamily="34" charset="0"/>
              </a:rPr>
              <a:t>활성화를</a:t>
            </a:r>
            <a:r>
              <a:rPr lang="en-AU" sz="1200" dirty="0">
                <a:latin typeface="Candara" panose="020E0502030303020204" pitchFamily="34" charset="0"/>
              </a:rPr>
              <a:t> 촉진합니다.</a:t>
            </a:r>
            <a:r>
              <a:rPr lang="en-AU" sz="1200" baseline="30000" dirty="0">
                <a:latin typeface="Candara" panose="020E0502030303020204" pitchFamily="34" charset="0"/>
              </a:rPr>
              <a:t>3</a:t>
            </a:r>
            <a:r>
              <a:rPr lang="en-AU" sz="1200" dirty="0">
                <a:latin typeface="Candara" panose="020E0502030303020204" pitchFamily="34" charset="0"/>
              </a:rPr>
              <a:t> </a:t>
            </a:r>
            <a:endParaRPr lang="en-AU" dirty="0"/>
          </a:p>
          <a:p>
            <a:endParaRPr lang="en-AU" dirty="0"/>
          </a:p>
          <a:p>
            <a:r>
              <a:rPr lang="en-AU" dirty="0" err="1"/>
              <a:t>참조</a:t>
            </a:r>
            <a:r>
              <a:rPr lang="en-AU" dirty="0"/>
              <a:t>:</a:t>
            </a:r>
          </a:p>
          <a:p>
            <a:pPr marL="228600" indent="-228600">
              <a:buAutoNum type="arabicPeriod"/>
            </a:pPr>
            <a:r>
              <a:rPr lang="en-AU" sz="1200" dirty="0" err="1">
                <a:solidFill>
                  <a:schemeClr val="bg1">
                    <a:lumMod val="50000"/>
                  </a:schemeClr>
                </a:solidFill>
              </a:rPr>
              <a:t>Roodman</a:t>
            </a:r>
            <a:r>
              <a:rPr lang="en-AU" sz="1200" dirty="0">
                <a:solidFill>
                  <a:schemeClr val="bg1">
                    <a:lumMod val="50000"/>
                  </a:schemeClr>
                </a:solidFill>
              </a:rPr>
              <a:t> GD. </a:t>
            </a:r>
            <a:r>
              <a:rPr lang="en-AU" sz="1200" i="1" dirty="0">
                <a:solidFill>
                  <a:schemeClr val="bg1">
                    <a:lumMod val="50000"/>
                  </a:schemeClr>
                </a:solidFill>
              </a:rPr>
              <a:t>J Cell </a:t>
            </a:r>
            <a:r>
              <a:rPr lang="en-AU" sz="1200" i="1" dirty="0" err="1">
                <a:solidFill>
                  <a:schemeClr val="bg1">
                    <a:lumMod val="50000"/>
                  </a:schemeClr>
                </a:solidFill>
              </a:rPr>
              <a:t>Biochem</a:t>
            </a:r>
            <a:r>
              <a:rPr lang="en-AU" sz="1200" dirty="0">
                <a:solidFill>
                  <a:schemeClr val="bg1">
                    <a:lumMod val="50000"/>
                  </a:schemeClr>
                </a:solidFill>
              </a:rPr>
              <a:t> 2010;109:283-91; </a:t>
            </a:r>
          </a:p>
          <a:p>
            <a:pPr marL="228600" indent="-228600">
              <a:buAutoNum type="arabicPeriod"/>
            </a:pPr>
            <a:r>
              <a:rPr lang="en-AU" sz="1200" dirty="0">
                <a:solidFill>
                  <a:schemeClr val="bg1">
                    <a:lumMod val="50000"/>
                  </a:schemeClr>
                </a:solidFill>
              </a:rPr>
              <a:t>Melton LJ 3rd, et al. </a:t>
            </a:r>
            <a:r>
              <a:rPr lang="en-AU" sz="1200" i="1" dirty="0">
                <a:solidFill>
                  <a:schemeClr val="bg1">
                    <a:lumMod val="50000"/>
                  </a:schemeClr>
                </a:solidFill>
              </a:rPr>
              <a:t>J Bone Miner Res </a:t>
            </a:r>
            <a:r>
              <a:rPr lang="en-AU" sz="1200" dirty="0">
                <a:solidFill>
                  <a:schemeClr val="bg1">
                    <a:lumMod val="50000"/>
                  </a:schemeClr>
                </a:solidFill>
              </a:rPr>
              <a:t>2005;20:487-93.</a:t>
            </a:r>
          </a:p>
          <a:p>
            <a:pPr marL="228600" indent="-228600">
              <a:buAutoNum type="arabicPeriod"/>
            </a:pPr>
            <a:r>
              <a:rPr lang="en-AU" sz="1200" dirty="0" err="1">
                <a:solidFill>
                  <a:schemeClr val="bg1">
                    <a:lumMod val="50000"/>
                  </a:schemeClr>
                </a:solidFill>
              </a:rPr>
              <a:t>Sezer</a:t>
            </a:r>
            <a:r>
              <a:rPr lang="en-AU" sz="1200" dirty="0">
                <a:solidFill>
                  <a:schemeClr val="bg1">
                    <a:lumMod val="50000"/>
                  </a:schemeClr>
                </a:solidFill>
              </a:rPr>
              <a:t> O, et al. </a:t>
            </a:r>
            <a:r>
              <a:rPr lang="en-AU" sz="1200" i="1" dirty="0">
                <a:solidFill>
                  <a:schemeClr val="bg1">
                    <a:lumMod val="50000"/>
                  </a:schemeClr>
                </a:solidFill>
              </a:rPr>
              <a:t>Blood</a:t>
            </a:r>
            <a:r>
              <a:rPr lang="en-AU" sz="1200" dirty="0">
                <a:solidFill>
                  <a:schemeClr val="bg1">
                    <a:lumMod val="50000"/>
                  </a:schemeClr>
                </a:solidFill>
              </a:rPr>
              <a:t> 2003;101:2094–98.</a:t>
            </a:r>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985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mn-lt"/>
              </a:rPr>
              <a:t>대부분의 다발성 골수종 환자는 골용해성 골 병변이 발생합니다. 병적 골절 및 기타 골격에 일어나는 사건은 순환 불량, 혈전, 근육 소모 및 생존률 감소를 초래할 수 있음</a:t>
            </a:r>
            <a:r>
              <a:rPr lang="en-AU" baseline="30000">
                <a:latin typeface="+mn-lt"/>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a:latin typeface="+mn-lt"/>
              </a:rPr>
              <a:t>다양한 뼈 병변을 진단하기 위해 다양한 영상 진단 방법이 사용됩니다(표 참조).</a:t>
            </a:r>
            <a:r>
              <a:rPr lang="en-AU" baseline="30000">
                <a:latin typeface="+mn-lt"/>
              </a:rPr>
              <a:t>1</a:t>
            </a:r>
          </a:p>
          <a:p>
            <a:pPr marL="171450" indent="-171450">
              <a:buFont typeface="Arial" panose="020B0604020202020204" pitchFamily="34" charset="0"/>
              <a:buChar char="•"/>
            </a:pPr>
            <a:endParaRPr lang="en-AU">
              <a:latin typeface="+mn-lt"/>
            </a:endParaRPr>
          </a:p>
          <a:p>
            <a:r>
              <a:rPr lang="en-AU"/>
              <a:t>참조:</a:t>
            </a:r>
          </a:p>
          <a:p>
            <a:r>
              <a:rPr lang="en-AU" b="0"/>
              <a:t>1. </a:t>
            </a:r>
            <a:r>
              <a:rPr lang="en-AU" sz="1200" b="0"/>
              <a:t>Miceli TS, et al. </a:t>
            </a:r>
            <a:r>
              <a:rPr lang="en-AU" sz="1200" b="0" i="1"/>
              <a:t>Clin J Oncol </a:t>
            </a:r>
            <a:r>
              <a:rPr lang="en-AU" sz="1200" b="0" i="1" err="1"/>
              <a:t>Nurs</a:t>
            </a:r>
            <a:r>
              <a:rPr lang="en-AU" sz="1200" b="0"/>
              <a:t> 2011;15 Suppl:9-23.</a:t>
            </a:r>
            <a:endParaRPr lang="en-AU"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6049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171450" indent="-171450">
              <a:buFont typeface="Arial" panose="020B0604020202020204" pitchFamily="34" charset="0"/>
              <a:buChar char="•"/>
            </a:pPr>
            <a:r>
              <a:rPr lang="en-AU" b="0">
                <a:latin typeface="+mn-lt"/>
              </a:rPr>
              <a:t>골다공증은 COPD 환자에서 흔하고, 중요한 동반 질환입니다.</a:t>
            </a:r>
            <a:r>
              <a:rPr lang="en-AU" b="0" baseline="30000">
                <a:latin typeface="+mn-lt"/>
              </a:rPr>
              <a:t>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latin typeface="+mn-lt"/>
              </a:rPr>
              <a:t> </a:t>
            </a:r>
            <a:r>
              <a:rPr lang="en-AU" b="0" err="1">
                <a:latin typeface="+mn-lt"/>
              </a:rPr>
              <a:t>Graat-Verboom</a:t>
            </a:r>
            <a:r>
              <a:rPr lang="en-AU" b="0">
                <a:latin typeface="+mn-lt"/>
              </a:rPr>
              <a:t> 외는 775명의 COPD 환자를 대상으로 한 13개의 연구에 대한 체계적인 검토에서 골다공증의 전반적인 유병률은 35.1%(범위 9-69%)이고 골감소증은 38.4%(범위 27-67%)라고 보고했습니다. 남성 환자가 더 많았습니다(67% vs 33%).</a:t>
            </a:r>
            <a:r>
              <a:rPr lang="en-AU" b="0" baseline="30000">
                <a:latin typeface="+mn-lt"/>
              </a:rPr>
              <a:t>3</a:t>
            </a:r>
          </a:p>
          <a:p>
            <a:pPr marL="171450" indent="-171450">
              <a:buFont typeface="Arial" panose="020B0604020202020204" pitchFamily="34" charset="0"/>
              <a:buChar char="•"/>
            </a:pPr>
            <a:endParaRPr lang="en-AU" b="0">
              <a:latin typeface="+mn-lt"/>
            </a:endParaRPr>
          </a:p>
          <a:p>
            <a:pPr marL="171450" indent="-171450">
              <a:buFont typeface="Arial" panose="020B0604020202020204" pitchFamily="34" charset="0"/>
              <a:buChar char="•"/>
            </a:pPr>
            <a:endParaRPr lang="en-AU" b="0">
              <a:latin typeface="+mn-lt"/>
            </a:endParaRPr>
          </a:p>
          <a:p>
            <a:pPr marL="0" indent="0">
              <a:buFont typeface="Arial" panose="020B0604020202020204" pitchFamily="34" charset="0"/>
              <a:buNone/>
            </a:pPr>
            <a:r>
              <a:rPr lang="en-AU" b="0">
                <a:latin typeface="+mn-lt"/>
              </a:rPr>
              <a:t>참조:</a:t>
            </a:r>
          </a:p>
          <a:p>
            <a:pPr marL="228600" indent="-228600">
              <a:buFont typeface="Arial" panose="020B0604020202020204" pitchFamily="34" charset="0"/>
              <a:buAutoNum type="arabicPeriod"/>
            </a:pPr>
            <a:r>
              <a:rPr lang="en-AU" sz="1200" b="0">
                <a:solidFill>
                  <a:schemeClr val="bg1">
                    <a:lumMod val="50000"/>
                  </a:schemeClr>
                </a:solidFill>
                <a:latin typeface="+mn-lt"/>
              </a:rPr>
              <a:t>Sarkar M, et al. </a:t>
            </a:r>
            <a:r>
              <a:rPr lang="en-AU" sz="1200" b="0" i="1">
                <a:solidFill>
                  <a:schemeClr val="bg1">
                    <a:lumMod val="50000"/>
                  </a:schemeClr>
                </a:solidFill>
                <a:latin typeface="+mn-lt"/>
              </a:rPr>
              <a:t>Clin Med Insights Circ Respir </a:t>
            </a:r>
            <a:r>
              <a:rPr lang="en-AU" sz="1200" b="0" i="1" err="1">
                <a:solidFill>
                  <a:schemeClr val="bg1">
                    <a:lumMod val="50000"/>
                  </a:schemeClr>
                </a:solidFill>
                <a:latin typeface="+mn-lt"/>
              </a:rPr>
              <a:t>Pulm</a:t>
            </a:r>
            <a:r>
              <a:rPr lang="en-AU" sz="1200" b="0" i="1">
                <a:solidFill>
                  <a:schemeClr val="bg1">
                    <a:lumMod val="50000"/>
                  </a:schemeClr>
                </a:solidFill>
                <a:latin typeface="+mn-lt"/>
              </a:rPr>
              <a:t> Med </a:t>
            </a:r>
            <a:r>
              <a:rPr lang="en-AU" sz="1200" b="0">
                <a:solidFill>
                  <a:schemeClr val="bg1">
                    <a:lumMod val="50000"/>
                  </a:schemeClr>
                </a:solidFill>
                <a:latin typeface="+mn-lt"/>
              </a:rPr>
              <a:t>2015;9:5–21.</a:t>
            </a:r>
          </a:p>
          <a:p>
            <a:pPr marL="228600" indent="-228600">
              <a:buFont typeface="Arial" panose="020B0604020202020204" pitchFamily="34" charset="0"/>
              <a:buAutoNum type="arabicPeriod"/>
            </a:pPr>
            <a:r>
              <a:rPr lang="en-AU" sz="1200" b="0">
                <a:latin typeface="+mn-lt"/>
              </a:rPr>
              <a:t>Inoue D, et al.</a:t>
            </a:r>
            <a:r>
              <a:rPr lang="en-AU" sz="1200" b="0" i="1">
                <a:latin typeface="+mn-lt"/>
              </a:rPr>
              <a:t>Int J Chron Obstruct </a:t>
            </a:r>
            <a:r>
              <a:rPr lang="en-AU" sz="1200" b="0" i="1" err="1">
                <a:latin typeface="+mn-lt"/>
              </a:rPr>
              <a:t>Pulmon</a:t>
            </a:r>
            <a:r>
              <a:rPr lang="en-AU" sz="1200" b="0" i="1">
                <a:latin typeface="+mn-lt"/>
              </a:rPr>
              <a:t> Dis </a:t>
            </a:r>
            <a:r>
              <a:rPr lang="en-AU" sz="1200" b="0">
                <a:latin typeface="+mn-lt"/>
              </a:rPr>
              <a:t>2016;11:637–48.</a:t>
            </a:r>
            <a:endParaRPr lang="en-AU" sz="1200" b="0">
              <a:solidFill>
                <a:schemeClr val="bg1">
                  <a:lumMod val="50000"/>
                </a:schemeClr>
              </a:solidFill>
              <a:latin typeface="+mn-lt"/>
            </a:endParaRPr>
          </a:p>
          <a:p>
            <a:pPr marL="228600" indent="-228600">
              <a:buFont typeface="Arial" panose="020B0604020202020204" pitchFamily="34" charset="0"/>
              <a:buAutoNum type="arabicPeriod"/>
            </a:pPr>
            <a:r>
              <a:rPr lang="en-AU" sz="1200" b="0" err="1">
                <a:solidFill>
                  <a:schemeClr val="bg1">
                    <a:lumMod val="50000"/>
                  </a:schemeClr>
                </a:solidFill>
                <a:latin typeface="+mn-lt"/>
              </a:rPr>
              <a:t>Graat-Verboom</a:t>
            </a:r>
            <a:r>
              <a:rPr lang="en-AU" sz="1200" b="0">
                <a:solidFill>
                  <a:schemeClr val="bg1">
                    <a:lumMod val="50000"/>
                  </a:schemeClr>
                </a:solidFill>
                <a:latin typeface="+mn-lt"/>
              </a:rPr>
              <a:t> L, et al. </a:t>
            </a:r>
            <a:r>
              <a:rPr lang="en-AU" sz="1200" b="0" i="1">
                <a:solidFill>
                  <a:schemeClr val="bg1">
                    <a:lumMod val="50000"/>
                  </a:schemeClr>
                </a:solidFill>
                <a:latin typeface="+mn-lt"/>
              </a:rPr>
              <a:t>Eur Respir J</a:t>
            </a:r>
            <a:r>
              <a:rPr lang="en-AU" sz="1200" b="0">
                <a:solidFill>
                  <a:schemeClr val="bg1">
                    <a:lumMod val="50000"/>
                  </a:schemeClr>
                </a:solidFill>
                <a:latin typeface="+mn-lt"/>
              </a:rPr>
              <a:t> 2009;34:209–18. </a:t>
            </a:r>
            <a:endParaRPr lang="en-AU" b="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379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indent="-285750">
              <a:buFont typeface="Arial" panose="020B0604020202020204" pitchFamily="34" charset="0"/>
              <a:buChar char="•"/>
            </a:pPr>
            <a:r>
              <a:rPr lang="en-AU">
                <a:latin typeface="Candara" panose="020E0502030303020204" pitchFamily="34" charset="0"/>
              </a:rPr>
              <a:t>최근 연구에 따르면 골밀도와 손상된 골질은 모두 골 취약성에 영향을 주며, COPD 환자에서 골절을 유발합니다.</a:t>
            </a:r>
            <a:r>
              <a:rPr lang="en-AU" baseline="30000">
                <a:latin typeface="Candara" panose="020E0502030303020204" pitchFamily="34" charset="0"/>
              </a:rPr>
              <a:t>1</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흡연, 전신 염증, 비타민 D 결핍, 경구 또는 흡입성 코르티코스테로이드 사용과 같은 다양한 위험 요소는 COPD 환자에서 골다공증 발생에 기여합니다.</a:t>
            </a:r>
            <a:r>
              <a:rPr lang="en-AU" baseline="30000">
                <a:latin typeface="Candara" panose="020E0502030303020204" pitchFamily="34" charset="0"/>
              </a:rPr>
              <a:t>2</a:t>
            </a:r>
            <a:r>
              <a:rPr lang="en-AU">
                <a:latin typeface="Candara" panose="020E0502030303020204" pitchFamily="34" charset="0"/>
              </a:rPr>
              <a:t> </a:t>
            </a:r>
          </a:p>
          <a:p>
            <a:endParaRPr lang="en-AU"/>
          </a:p>
          <a:p>
            <a:r>
              <a:rPr lang="en-AU"/>
              <a:t>참조:</a:t>
            </a:r>
            <a:endParaRPr lang="en-AU" b="0"/>
          </a:p>
          <a:p>
            <a:pPr marL="228600" indent="-228600">
              <a:buAutoNum type="arabicPeriod"/>
            </a:pPr>
            <a:r>
              <a:rPr lang="en-AU" sz="1200" b="0">
                <a:latin typeface="Candara" panose="020E0502030303020204" pitchFamily="34" charset="0"/>
              </a:rPr>
              <a:t>Inoue D, et al.</a:t>
            </a:r>
            <a:r>
              <a:rPr lang="en-AU" sz="1200" b="0" i="1" err="1">
                <a:latin typeface="Candara" panose="020E0502030303020204" pitchFamily="34" charset="0"/>
              </a:rPr>
              <a:t>Int</a:t>
            </a:r>
            <a:r>
              <a:rPr lang="en-AU" sz="1200" b="0" i="1">
                <a:latin typeface="Candara" panose="020E0502030303020204" pitchFamily="34" charset="0"/>
              </a:rPr>
              <a:t> J Chron Obstruct </a:t>
            </a:r>
            <a:r>
              <a:rPr lang="en-AU" sz="1200" b="0" i="1" err="1">
                <a:latin typeface="Candara" panose="020E0502030303020204" pitchFamily="34" charset="0"/>
              </a:rPr>
              <a:t>Pulmon</a:t>
            </a:r>
            <a:r>
              <a:rPr lang="en-AU" sz="1200" b="0" i="1">
                <a:latin typeface="Candara" panose="020E0502030303020204" pitchFamily="34" charset="0"/>
              </a:rPr>
              <a:t> Dis </a:t>
            </a:r>
            <a:r>
              <a:rPr lang="en-AU" sz="1200" b="0">
                <a:latin typeface="Candara" panose="020E0502030303020204" pitchFamily="34" charset="0"/>
              </a:rPr>
              <a:t>2016;11:637–48</a:t>
            </a:r>
            <a:r>
              <a:rPr lang="en-AU" sz="1200" b="0"/>
              <a:t>.</a:t>
            </a:r>
          </a:p>
          <a:p>
            <a:pPr marL="228600" indent="-228600">
              <a:buAutoNum type="arabicPeriod"/>
            </a:pPr>
            <a:r>
              <a:rPr lang="en-AU" sz="1200" b="0"/>
              <a:t>Sarkar M, et al. </a:t>
            </a:r>
            <a:r>
              <a:rPr lang="en-AU" sz="1200" b="0" i="1" err="1"/>
              <a:t>Clin</a:t>
            </a:r>
            <a:r>
              <a:rPr lang="en-AU" sz="1200" b="0" i="1"/>
              <a:t> Med Insights </a:t>
            </a:r>
            <a:r>
              <a:rPr lang="en-AU" sz="1200" b="0" i="1" err="1"/>
              <a:t>Circ</a:t>
            </a:r>
            <a:r>
              <a:rPr lang="en-AU" sz="1200" b="0" i="1"/>
              <a:t> Respir </a:t>
            </a:r>
            <a:r>
              <a:rPr lang="en-AU" sz="1200" b="0" i="1" err="1"/>
              <a:t>Pulm</a:t>
            </a:r>
            <a:r>
              <a:rPr lang="en-AU" sz="1200" b="0" i="1"/>
              <a:t> Med </a:t>
            </a:r>
            <a:r>
              <a:rPr lang="en-AU" sz="1200" b="0"/>
              <a:t>2015;9:5–21.</a:t>
            </a:r>
            <a:endParaRPr lang="en-AU"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81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US" sz="1200" kern="1200" err="1">
                <a:solidFill>
                  <a:schemeClr val="tx1"/>
                </a:solidFill>
                <a:effectLst/>
                <a:latin typeface="+mn-lt"/>
                <a:ea typeface="+mn-ea"/>
                <a:cs typeface="+mn-cs"/>
              </a:rPr>
              <a:t>Bliuc</a:t>
            </a:r>
            <a:r>
              <a:rPr lang="en-US" sz="1200" kern="1200">
                <a:solidFill>
                  <a:schemeClr val="tx1"/>
                </a:solidFill>
                <a:effectLst/>
                <a:latin typeface="+mn-lt"/>
                <a:ea typeface="+mn-ea"/>
                <a:cs typeface="+mn-cs"/>
              </a:rPr>
              <a:t>과 동료들은</a:t>
            </a:r>
            <a:r>
              <a:rPr lang="en-AU" sz="1200" kern="1200">
                <a:solidFill>
                  <a:schemeClr val="tx1"/>
                </a:solidFill>
                <a:effectLst/>
                <a:latin typeface="+mn-lt"/>
                <a:ea typeface="+mn-ea"/>
                <a:cs typeface="+mn-cs"/>
              </a:rPr>
              <a:t> 모든 골다공증성 골절 후 여성과 남성의 장기적 사망 위험성을 조사하고 그 위험성과 후속 골절의 연관성을 평가했습니다.</a:t>
            </a:r>
            <a:r>
              <a:rPr lang="en-AU" sz="1200"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kern="1200">
                <a:solidFill>
                  <a:schemeClr val="tx1"/>
                </a:solidFill>
                <a:effectLst/>
                <a:latin typeface="+mn-lt"/>
                <a:ea typeface="+mn-ea"/>
                <a:cs typeface="+mn-cs"/>
              </a:rPr>
              <a:t>참가자들은 1989년 4월과 2007년 5월 사이에 골절상을 입은 호주 Dubbo 지역 거주 여성과 남성을 대상으로 한 더보 골다공증 역학조사의 예비 집단이었습니다.</a:t>
            </a:r>
            <a:r>
              <a:rPr lang="en-AU" sz="1200" kern="1200" baseline="30000">
                <a:solidFill>
                  <a:schemeClr val="tx1"/>
                </a:solidFill>
                <a:effectLst/>
                <a:latin typeface="+mn-lt"/>
                <a:ea typeface="+mn-ea"/>
                <a:cs typeface="+mn-cs"/>
              </a:rPr>
              <a:t>1</a:t>
            </a:r>
            <a:endParaRPr lang="en-AU"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AU" sz="1200" kern="1200" baseline="0">
                <a:solidFill>
                  <a:schemeClr val="tx1"/>
                </a:solidFill>
                <a:effectLst/>
                <a:latin typeface="+mn-lt"/>
                <a:ea typeface="+mn-ea"/>
                <a:cs typeface="+mn-cs"/>
              </a:rPr>
              <a:t>모든 골절에 대한 표준화된 사망률은 여성에서는 1.76(1.59-1.95), 남성에서는 1.96(1.69-2.28)이었습니다.</a:t>
            </a:r>
            <a:r>
              <a:rPr lang="en-AU" sz="1200" kern="1200" baseline="30000">
                <a:solidFill>
                  <a:schemeClr val="tx1"/>
                </a:solidFill>
                <a:effectLst/>
                <a:latin typeface="+mn-lt"/>
                <a:ea typeface="+mn-ea"/>
                <a:cs typeface="+mn-cs"/>
              </a:rPr>
              <a:t>1</a:t>
            </a:r>
            <a:r>
              <a:rPr lang="en-AU" sz="1200" kern="1200" baseline="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후속 골절은 또한 사망률 증가와 연관이 있었습니다(여성의 경우 1.91(1.54-2.37), 남성의 경우 2.99(95% CI, 2.11-4.24)) .</a:t>
            </a:r>
            <a:r>
              <a:rPr lang="en-AU" sz="1200"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kern="1200">
                <a:solidFill>
                  <a:schemeClr val="tx1"/>
                </a:solidFill>
                <a:effectLst/>
                <a:latin typeface="+mn-lt"/>
                <a:ea typeface="+mn-ea"/>
                <a:cs typeface="+mn-cs"/>
              </a:rPr>
              <a:t>이 증가된 사망률 위험은 모든 골절의 경우 5년 동안, 고관절 골절의 경우 최대 10년 동안 지속되었습니다.</a:t>
            </a:r>
            <a:r>
              <a:rPr lang="en-AU" sz="1200"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kern="1200">
                <a:solidFill>
                  <a:schemeClr val="tx1"/>
                </a:solidFill>
                <a:effectLst/>
                <a:latin typeface="+mn-lt"/>
                <a:ea typeface="+mn-ea"/>
                <a:cs typeface="+mn-cs"/>
              </a:rPr>
              <a:t>후속 골절은 그 후 5년 동안 사망 위험 증가와 관련이 있었습니다.</a:t>
            </a:r>
            <a:r>
              <a:rPr lang="en-AU" sz="1200"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kern="1200">
                <a:solidFill>
                  <a:schemeClr val="tx1"/>
                </a:solidFill>
                <a:effectLst/>
                <a:latin typeface="+mn-lt"/>
                <a:ea typeface="+mn-ea"/>
                <a:cs typeface="+mn-cs"/>
              </a:rPr>
              <a:t>최근 Brown과 그 동료들은 캐나다 온타리오주에 거주하는 약 1,300만 명의 의료 서비스 기록을 포함한 공공 의료 데이터베이스를 사용해 인구 기반 후향적 매칭코호트 연구를 시행했습니다. 65세 이상인 이 실제 코호트에서는, 어떤 부위에서든 취약 골절이 발생하면 골절 후 최대 6년까지 생존기간이 감소했습니다.</a:t>
            </a:r>
            <a:r>
              <a:rPr lang="en-AU" sz="1200" kern="1200" baseline="30000">
                <a:solidFill>
                  <a:schemeClr val="tx1"/>
                </a:solidFill>
                <a:effectLst/>
                <a:latin typeface="+mn-lt"/>
                <a:ea typeface="+mn-ea"/>
                <a:cs typeface="+mn-cs"/>
              </a:rPr>
              <a:t>2</a:t>
            </a:r>
            <a:endParaRPr lang="en-AU" sz="120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생존기간의 가장 큰 감소는 골절 후 첫 1년 내에 발생했으며, 사망 위험은 2배 이상 증가했으며 사망은 고관절이 아닌 골절 후 여성 11명 중 1명, 남성 7명 중 1명, 고관절 골절 후에는 남성 3명 중 1명, 여성 5명 중 1명에서 관찰되었습니다.</a:t>
            </a:r>
            <a:r>
              <a:rPr lang="en-AU" sz="1200" kern="1200" baseline="30000">
                <a:solidFill>
                  <a:schemeClr val="tx1"/>
                </a:solidFill>
                <a:effectLst/>
                <a:latin typeface="+mn-lt"/>
                <a:ea typeface="+mn-ea"/>
                <a:cs typeface="+mn-cs"/>
              </a:rPr>
              <a:t>2</a:t>
            </a:r>
            <a:endParaRPr lang="en-US" sz="1200" kern="1200">
              <a:solidFill>
                <a:schemeClr val="tx1"/>
              </a:solidFill>
              <a:effectLst/>
              <a:latin typeface="+mn-lt"/>
              <a:ea typeface="+mn-ea"/>
              <a:cs typeface="+mn-cs"/>
            </a:endParaRPr>
          </a:p>
          <a:p>
            <a:endParaRPr lang="en-AU"/>
          </a:p>
          <a:p>
            <a:r>
              <a:rPr lang="en-AU"/>
              <a:t>참조:</a:t>
            </a:r>
            <a:endParaRPr lang="en-AU" b="0"/>
          </a:p>
          <a:p>
            <a:r>
              <a:rPr lang="da-DK" sz="1200" b="0"/>
              <a:t>1. </a:t>
            </a:r>
            <a:r>
              <a:rPr lang="da-DK" sz="1200" b="0" err="1"/>
              <a:t>Bliuc</a:t>
            </a:r>
            <a:r>
              <a:rPr lang="da-DK" sz="1200" b="0"/>
              <a:t> D, et al.</a:t>
            </a:r>
            <a:r>
              <a:rPr lang="en-US" sz="1200" b="0" i="1"/>
              <a:t>JAMA</a:t>
            </a:r>
            <a:r>
              <a:rPr lang="en-US" sz="1200" b="0"/>
              <a:t> 2009;301:513–21.</a:t>
            </a:r>
          </a:p>
          <a:p>
            <a:r>
              <a:rPr lang="en-US" sz="1200" b="0"/>
              <a:t>2. </a:t>
            </a:r>
            <a:r>
              <a:rPr lang="en-AU" sz="1200" b="0"/>
              <a:t>Brown J, et al.</a:t>
            </a:r>
            <a:r>
              <a:rPr lang="en-AU" sz="1200" b="0" i="1"/>
              <a:t>BMC</a:t>
            </a:r>
            <a:r>
              <a:rPr lang="en-AU" sz="1200" b="0" i="1" err="1"/>
              <a:t>MusculoskeletDisord</a:t>
            </a:r>
            <a:r>
              <a:rPr lang="en-AU" sz="1200" b="0" i="1"/>
              <a:t> . </a:t>
            </a:r>
            <a:r>
              <a:rPr lang="en-AU" sz="1200" b="0"/>
              <a:t>2021;22:105–15.</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6</a:t>
            </a:fld>
            <a:endParaRPr lang="en-US"/>
          </a:p>
        </p:txBody>
      </p:sp>
    </p:spTree>
    <p:extLst>
      <p:ext uri="{BB962C8B-B14F-4D97-AF65-F5344CB8AC3E}">
        <p14:creationId xmlns:p14="http://schemas.microsoft.com/office/powerpoint/2010/main" val="34571943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none" kern="1200">
                <a:solidFill>
                  <a:schemeClr val="tx1"/>
                </a:solidFill>
                <a:effectLst/>
                <a:latin typeface="+mn-lt"/>
                <a:ea typeface="+mn-ea"/>
                <a:cs typeface="+mn-cs"/>
              </a:rPr>
              <a:t>RANK, RANKL 및 OPG의 관계</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err="1"/>
              <a:t>파골세포 형성</a:t>
            </a:r>
            <a:r>
              <a:rPr lang="en-AU" sz="1200"/>
              <a:t>은 단핵구/대식세포 콜로니 자극 인자(M-CSF) 및 핵 인자 수용체 활성화제-</a:t>
            </a:r>
            <a:r>
              <a:rPr lang="el-GR" sz="1200"/>
              <a:t>κ</a:t>
            </a:r>
            <a:r>
              <a:rPr lang="en-AU" sz="1200"/>
              <a:t>B(RANK)-리간드(RANKL)에 의해 자극됩니다. </a:t>
            </a:r>
            <a:r>
              <a:rPr lang="en-AU" sz="1200">
                <a:latin typeface="Candara" panose="020E0502030303020204" pitchFamily="34" charset="0"/>
              </a:rPr>
              <a:t>OPG와 RANKL의 결합은 파골세포 세포막에서 RANKL-RANK 상호작용을 억제하여</a:t>
            </a:r>
            <a:r>
              <a:rPr lang="en-AU" sz="1200" err="1">
                <a:latin typeface="Candara" panose="020E0502030303020204" pitchFamily="34" charset="0"/>
              </a:rPr>
              <a:t>파골세포 형성</a:t>
            </a:r>
            <a:r>
              <a:rPr lang="en-AU" sz="1200">
                <a:latin typeface="Candara" panose="020E0502030303020204" pitchFamily="34" charset="0"/>
              </a:rPr>
              <a:t>과 그 결과로 발생하는 뼈 손실도 억제합니다. RANKL과 OPG 사이의 미세한 균형의 손상은 RANKL의 증가 또는 OPG의 감소로 인한 골다공증 발병의 원인이 됩니다.</a:t>
            </a:r>
            <a:r>
              <a:rPr lang="en-AU" sz="1200" baseline="30000">
                <a:latin typeface="Candara" panose="020E0502030303020204" pitchFamily="34" charset="0"/>
              </a:rPr>
              <a:t>1</a:t>
            </a:r>
            <a:endParaRPr lang="en-AU" sz="1200">
              <a:latin typeface="Candara" panose="020E0502030303020204" pitchFamily="34" charset="0"/>
            </a:endParaRPr>
          </a:p>
          <a:p>
            <a:endParaRPr lang="en-AU"/>
          </a:p>
          <a:p>
            <a:r>
              <a:rPr lang="en-AU"/>
              <a:t>참조:</a:t>
            </a:r>
            <a:endParaRPr lang="en-AU" b="0"/>
          </a:p>
          <a:p>
            <a:r>
              <a:rPr lang="en-AU" sz="1200" b="0"/>
              <a:t>1. Sarkar M, et al. </a:t>
            </a:r>
            <a:r>
              <a:rPr lang="en-AU" sz="1200" b="0" i="1" err="1"/>
              <a:t>Clin</a:t>
            </a:r>
            <a:r>
              <a:rPr lang="en-AU" sz="1200" b="0" i="1"/>
              <a:t> Med Insights </a:t>
            </a:r>
            <a:r>
              <a:rPr lang="en-AU" sz="1200" b="0" i="1" err="1"/>
              <a:t>Circ</a:t>
            </a:r>
            <a:r>
              <a:rPr lang="en-AU" sz="1200" b="0" i="1"/>
              <a:t> Respir </a:t>
            </a:r>
            <a:r>
              <a:rPr lang="en-AU" sz="1200" b="0" i="1" err="1"/>
              <a:t>Pulm</a:t>
            </a:r>
            <a:r>
              <a:rPr lang="en-AU" sz="1200" b="0" i="1"/>
              <a:t> Med </a:t>
            </a:r>
            <a:r>
              <a:rPr lang="en-AU" sz="1200" b="0"/>
              <a:t>2015;9:5–21.</a:t>
            </a:r>
            <a:endParaRPr lang="en-AU"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877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60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285750" lvl="0" indent="-285750">
              <a:buFont typeface="Arial" panose="020B0604020202020204" pitchFamily="34" charset="0"/>
              <a:buChar char="•"/>
              <a:defRPr/>
            </a:pPr>
            <a:r>
              <a:rPr lang="en-AU">
                <a:latin typeface="Candara" panose="020E0502030303020204" pitchFamily="34" charset="0"/>
              </a:rPr>
              <a:t>HIV환자에서 가속화된 골다공증의 원인은 염증, HIV 치료약물, 확립된 골다공증 위험 인자, 높은 흡연 및 음주율과 같은 요인을 포함하는 다인성인 것으로 보입니다.</a:t>
            </a:r>
            <a:r>
              <a:rPr lang="en-AU" baseline="30000">
                <a:latin typeface="Candara" panose="020E0502030303020204" pitchFamily="34" charset="0"/>
              </a:rPr>
              <a:t>1,2</a:t>
            </a:r>
          </a:p>
          <a:p>
            <a:pPr marL="285750" lvl="0" indent="-285750">
              <a:buFont typeface="Arial" panose="020B0604020202020204" pitchFamily="34" charset="0"/>
              <a:buChar char="•"/>
              <a:defRPr/>
            </a:pPr>
            <a:r>
              <a:rPr lang="en-AU">
                <a:latin typeface="Candara" panose="020E0502030303020204" pitchFamily="34" charset="0"/>
              </a:rPr>
              <a:t>HIV 자체가 뼈에 영향을 미치므로 골량 손실을 유발합니다.HIV 단백질은 파골 세포 활성도을 높이고 조골 세포 사멸을 촉진하여 뼈 형성을 감소시킵니다.</a:t>
            </a:r>
            <a:r>
              <a:rPr lang="en-AU" baseline="30000">
                <a:latin typeface="Candara" panose="020E0502030303020204" pitchFamily="34" charset="0"/>
              </a:rPr>
              <a:t>1,3</a:t>
            </a:r>
            <a:endParaRPr lang="en-AU">
              <a:latin typeface="Candara" panose="020E0502030303020204" pitchFamily="34" charset="0"/>
            </a:endParaRPr>
          </a:p>
          <a:p>
            <a:pPr marL="285750" lvl="0" indent="-285750">
              <a:buFont typeface="Arial" panose="020B0604020202020204" pitchFamily="34" charset="0"/>
              <a:buChar char="•"/>
              <a:defRPr/>
            </a:pPr>
            <a:r>
              <a:rPr lang="en-AU">
                <a:latin typeface="Candara" panose="020E0502030303020204" pitchFamily="34" charset="0"/>
              </a:rPr>
              <a:t>HIV</a:t>
            </a:r>
            <a:r>
              <a:rPr lang="en-AU" err="1">
                <a:latin typeface="Candara" panose="020E0502030303020204" pitchFamily="34" charset="0"/>
              </a:rPr>
              <a:t>GP</a:t>
            </a:r>
            <a:r>
              <a:rPr lang="en-AU">
                <a:latin typeface="Candara" panose="020E0502030303020204" pitchFamily="34" charset="0"/>
              </a:rPr>
              <a:t> 120은 1차 조골세포에서 세포자멸사 비율을 증가시키는 것으로 나타났으며 조골세포에서 지방세포로의 중간엽 세포 분화의 전환을 유도할 수 있습니다.</a:t>
            </a:r>
            <a:r>
              <a:rPr lang="en-AU" baseline="30000">
                <a:latin typeface="Candara" panose="020E0502030303020204" pitchFamily="34" charset="0"/>
              </a:rPr>
              <a:t>4</a:t>
            </a:r>
            <a:endParaRPr lang="en-AU">
              <a:latin typeface="Candara" panose="020E0502030303020204" pitchFamily="34" charset="0"/>
            </a:endParaRPr>
          </a:p>
          <a:p>
            <a:pPr marL="285750" lvl="0" indent="-285750">
              <a:buFont typeface="Arial" panose="020B0604020202020204" pitchFamily="34" charset="0"/>
              <a:buChar char="•"/>
              <a:defRPr/>
            </a:pPr>
            <a:r>
              <a:rPr lang="en-AU">
                <a:latin typeface="Candara" panose="020E0502030303020204" pitchFamily="34" charset="0"/>
              </a:rPr>
              <a:t>HIV</a:t>
            </a:r>
            <a:r>
              <a:rPr lang="en-AU" err="1">
                <a:latin typeface="Candara" panose="020E0502030303020204" pitchFamily="34" charset="0"/>
              </a:rPr>
              <a:t>GP</a:t>
            </a:r>
            <a:r>
              <a:rPr lang="en-AU">
                <a:latin typeface="Candara" panose="020E0502030303020204" pitchFamily="34" charset="0"/>
              </a:rPr>
              <a:t> 120은 RANKL을 더 많이 생기게 하여 파골 세포의 기능과 발달을 조절하여 파골 세포 활동을 증가시킵니다. HIV 감염과 관련된 전신 염증은 대식세포 집락 자극 인자 및 종양 괴사 인자와 같은 사이토카인의 수준 증가와 관련이 있습니다. 이런 인자들은 파골세포 활성도과 후속 골 흡수를 증가시킵니다.</a:t>
            </a:r>
            <a:r>
              <a:rPr lang="en-AU" baseline="30000">
                <a:latin typeface="Candara" panose="020E0502030303020204" pitchFamily="34" charset="0"/>
              </a:rPr>
              <a:t>4</a:t>
            </a:r>
          </a:p>
          <a:p>
            <a:pPr marL="285750" lvl="0" indent="-285750">
              <a:buFont typeface="Arial" panose="020B0604020202020204" pitchFamily="34" charset="0"/>
              <a:buChar char="•"/>
              <a:defRPr/>
            </a:pPr>
            <a:r>
              <a:rPr lang="en-AU">
                <a:latin typeface="Candara" panose="020E0502030303020204" pitchFamily="34" charset="0"/>
              </a:rPr>
              <a:t>HIV 단백질 Tat 및</a:t>
            </a:r>
            <a:r>
              <a:rPr lang="en-AU" err="1">
                <a:latin typeface="Candara" panose="020E0502030303020204" pitchFamily="34" charset="0"/>
              </a:rPr>
              <a:t>Nef</a:t>
            </a:r>
            <a:r>
              <a:rPr lang="en-AU">
                <a:latin typeface="Candara" panose="020E0502030303020204" pitchFamily="34" charset="0"/>
              </a:rPr>
              <a:t>는 시험관 내에서 간엽 줄기 세포 노화를 촉진하고 조골 세포 분화를 변경하는 것으로 나타났습니다.</a:t>
            </a:r>
            <a:r>
              <a:rPr lang="en-AU" baseline="30000">
                <a:latin typeface="Candara" panose="020E0502030303020204" pitchFamily="34" charset="0"/>
              </a:rPr>
              <a:t>5</a:t>
            </a:r>
          </a:p>
          <a:p>
            <a:pPr marL="285750" lvl="0" indent="-285750">
              <a:buFont typeface="Arial" panose="020B0604020202020204" pitchFamily="34" charset="0"/>
              <a:buChar char="•"/>
              <a:defRPr/>
            </a:pPr>
            <a:r>
              <a:rPr lang="en-AU">
                <a:latin typeface="Candara" panose="020E0502030303020204" pitchFamily="34" charset="0"/>
              </a:rPr>
              <a:t>HIV와 관련된 B 세포 기능 장애도 골 손실에 영향을 주는 것으로 생각되고 있습니다.</a:t>
            </a:r>
            <a:r>
              <a:rPr lang="en-AU" baseline="30000">
                <a:latin typeface="Candara" panose="020E0502030303020204" pitchFamily="34" charset="0"/>
              </a:rPr>
              <a:t>6</a:t>
            </a:r>
          </a:p>
          <a:p>
            <a:pPr marL="285750" lvl="0" indent="-285750">
              <a:buFont typeface="Arial" panose="020B0604020202020204" pitchFamily="34" charset="0"/>
              <a:buChar char="•"/>
              <a:defRPr/>
            </a:pPr>
            <a:r>
              <a:rPr lang="en-AU">
                <a:latin typeface="Candara" panose="020E0502030303020204" pitchFamily="34" charset="0"/>
              </a:rPr>
              <a:t>낮은 골량과 관련된 동반 질환은 HIV 감염 인구에서 흔합니다.</a:t>
            </a:r>
            <a:r>
              <a:rPr lang="en-AU" baseline="30000">
                <a:latin typeface="Candara" panose="020E0502030303020204" pitchFamily="34" charset="0"/>
              </a:rPr>
              <a:t> </a:t>
            </a:r>
            <a:r>
              <a:rPr lang="en-AU">
                <a:latin typeface="Candara" panose="020E0502030303020204" pitchFamily="34" charset="0"/>
              </a:rPr>
              <a:t>특히 성선기능저하증은 HIV에서 흔하며 골다공증과 관련이 있습니다.</a:t>
            </a:r>
            <a:r>
              <a:rPr lang="en-AU" baseline="30000">
                <a:latin typeface="Candara" panose="020E0502030303020204" pitchFamily="34" charset="0"/>
              </a:rPr>
              <a:t>7</a:t>
            </a:r>
            <a:endParaRPr lang="en-AU">
              <a:latin typeface="Candara" panose="020E0502030303020204" pitchFamily="34" charset="0"/>
            </a:endParaRPr>
          </a:p>
          <a:p>
            <a:endParaRPr lang="en-AU"/>
          </a:p>
          <a:p>
            <a:r>
              <a:rPr lang="en-AU"/>
              <a:t>참조:</a:t>
            </a:r>
          </a:p>
          <a:p>
            <a:pPr marL="228600" indent="-228600">
              <a:buAutoNum type="arabicPeriod"/>
            </a:pPr>
            <a:r>
              <a:rPr lang="en-AU" sz="1200" err="1">
                <a:solidFill>
                  <a:schemeClr val="bg1">
                    <a:lumMod val="50000"/>
                  </a:schemeClr>
                </a:solidFill>
              </a:rPr>
              <a:t>McComsey</a:t>
            </a:r>
            <a:r>
              <a:rPr lang="en-AU" sz="1200">
                <a:solidFill>
                  <a:schemeClr val="bg1">
                    <a:lumMod val="50000"/>
                  </a:schemeClr>
                </a:solidFill>
              </a:rPr>
              <a:t> GA, et al. </a:t>
            </a:r>
            <a:r>
              <a:rPr lang="en-AU" sz="1200" i="1">
                <a:solidFill>
                  <a:schemeClr val="bg1">
                    <a:lumMod val="50000"/>
                  </a:schemeClr>
                </a:solidFill>
              </a:rPr>
              <a:t>Clin Infect Dis</a:t>
            </a:r>
            <a:r>
              <a:rPr lang="en-AU" sz="1200">
                <a:solidFill>
                  <a:schemeClr val="bg1">
                    <a:lumMod val="50000"/>
                  </a:schemeClr>
                </a:solidFill>
              </a:rPr>
              <a:t> 2010;51:937–46.</a:t>
            </a:r>
          </a:p>
          <a:p>
            <a:pPr marL="228600" indent="-228600">
              <a:buAutoNum type="arabicPeriod"/>
            </a:pPr>
            <a:r>
              <a:rPr lang="en-AU" sz="1200" err="1">
                <a:solidFill>
                  <a:schemeClr val="bg1">
                    <a:lumMod val="50000"/>
                  </a:schemeClr>
                </a:solidFill>
              </a:rPr>
              <a:t>Shiau</a:t>
            </a:r>
            <a:r>
              <a:rPr lang="en-AU" sz="1200">
                <a:solidFill>
                  <a:schemeClr val="bg1">
                    <a:lumMod val="50000"/>
                  </a:schemeClr>
                </a:solidFill>
              </a:rPr>
              <a:t> S, et al. </a:t>
            </a:r>
            <a:r>
              <a:rPr lang="en-AU" sz="1200" i="1">
                <a:solidFill>
                  <a:schemeClr val="bg1">
                    <a:lumMod val="50000"/>
                  </a:schemeClr>
                </a:solidFill>
              </a:rPr>
              <a:t>AIDS</a:t>
            </a:r>
            <a:r>
              <a:rPr lang="en-AU" sz="1200">
                <a:solidFill>
                  <a:schemeClr val="bg1">
                    <a:lumMod val="50000"/>
                  </a:schemeClr>
                </a:solidFill>
              </a:rPr>
              <a:t> 2013;27:1949–57,</a:t>
            </a:r>
          </a:p>
          <a:p>
            <a:pPr marL="228600" indent="-228600">
              <a:buAutoNum type="arabicPeriod"/>
            </a:pPr>
            <a:r>
              <a:rPr lang="en-AU" sz="1200">
                <a:solidFill>
                  <a:schemeClr val="bg1">
                    <a:lumMod val="50000"/>
                  </a:schemeClr>
                </a:solidFill>
              </a:rPr>
              <a:t>World Health Organisation. Assessment of fracture risk and its application to screening for postmenopausal osteoporosis. Report of a WHO Study Group. Technical Report Series, no. 843. Geneva: WHO, 1994; 4.</a:t>
            </a:r>
          </a:p>
          <a:p>
            <a:pPr marL="228600" indent="-228600">
              <a:buAutoNum type="arabicPeriod"/>
            </a:pPr>
            <a:r>
              <a:rPr lang="en-AU" sz="1200" b="0" i="0" u="none" strike="noStrike" kern="1200" err="1">
                <a:solidFill>
                  <a:schemeClr val="tx1"/>
                </a:solidFill>
                <a:effectLst/>
                <a:latin typeface="+mn-lt"/>
                <a:ea typeface="+mn-ea"/>
                <a:cs typeface="+mn-cs"/>
              </a:rPr>
              <a:t>Kelesidis</a:t>
            </a:r>
            <a:r>
              <a:rPr lang="en-AU" sz="1200" b="0" i="0" u="none" strike="noStrike" kern="1200">
                <a:solidFill>
                  <a:schemeClr val="tx1"/>
                </a:solidFill>
                <a:effectLst/>
                <a:latin typeface="+mn-lt"/>
                <a:ea typeface="+mn-ea"/>
                <a:cs typeface="+mn-cs"/>
              </a:rPr>
              <a:t> T, et al.</a:t>
            </a:r>
            <a:r>
              <a:rPr lang="en-AU" sz="1200" b="0" i="1" u="none" strike="noStrike" kern="1200">
                <a:solidFill>
                  <a:schemeClr val="tx1"/>
                </a:solidFill>
                <a:effectLst/>
                <a:latin typeface="+mn-lt"/>
                <a:ea typeface="+mn-ea"/>
                <a:cs typeface="+mn-cs"/>
              </a:rPr>
              <a:t>AIDS Rev</a:t>
            </a:r>
            <a:r>
              <a:rPr lang="en-AU" sz="1200" b="0" i="0" u="none" strike="noStrike" kern="1200">
                <a:solidFill>
                  <a:schemeClr val="tx1"/>
                </a:solidFill>
                <a:effectLst/>
                <a:latin typeface="+mn-lt"/>
                <a:ea typeface="+mn-ea"/>
                <a:cs typeface="+mn-cs"/>
              </a:rPr>
              <a:t>. 2014;16:123–33.</a:t>
            </a:r>
          </a:p>
          <a:p>
            <a:pPr marL="228600" indent="-228600">
              <a:buAutoNum type="arabicPeriod"/>
            </a:pPr>
            <a:r>
              <a:rPr lang="en-AU" sz="1200" err="1">
                <a:solidFill>
                  <a:schemeClr val="bg1">
                    <a:lumMod val="50000"/>
                  </a:schemeClr>
                </a:solidFill>
              </a:rPr>
              <a:t>Kasonde</a:t>
            </a:r>
            <a:r>
              <a:rPr lang="en-AU" sz="1200">
                <a:solidFill>
                  <a:schemeClr val="bg1">
                    <a:lumMod val="50000"/>
                  </a:schemeClr>
                </a:solidFill>
              </a:rPr>
              <a:t> M, et al. </a:t>
            </a:r>
            <a:r>
              <a:rPr lang="en-AU" sz="1200" i="1" err="1">
                <a:solidFill>
                  <a:schemeClr val="bg1">
                    <a:lumMod val="50000"/>
                  </a:schemeClr>
                </a:solidFill>
              </a:rPr>
              <a:t>PLoS</a:t>
            </a:r>
            <a:r>
              <a:rPr lang="en-AU" sz="1200" i="1">
                <a:solidFill>
                  <a:schemeClr val="bg1">
                    <a:lumMod val="50000"/>
                  </a:schemeClr>
                </a:solidFill>
              </a:rPr>
              <a:t> One </a:t>
            </a:r>
            <a:r>
              <a:rPr lang="en-AU" sz="1200">
                <a:solidFill>
                  <a:schemeClr val="bg1">
                    <a:lumMod val="50000"/>
                  </a:schemeClr>
                </a:solidFill>
              </a:rPr>
              <a:t>2014;9:e90111.</a:t>
            </a:r>
          </a:p>
          <a:p>
            <a:pPr marL="228600" indent="-228600">
              <a:buAutoNum type="arabicPeriod"/>
            </a:pPr>
            <a:r>
              <a:rPr lang="en-AU" sz="1200">
                <a:solidFill>
                  <a:schemeClr val="bg1">
                    <a:lumMod val="50000"/>
                  </a:schemeClr>
                </a:solidFill>
              </a:rPr>
              <a:t>Brown TT, </a:t>
            </a:r>
            <a:r>
              <a:rPr lang="en-AU" sz="1200" i="1">
                <a:solidFill>
                  <a:schemeClr val="bg1">
                    <a:lumMod val="50000"/>
                  </a:schemeClr>
                </a:solidFill>
              </a:rPr>
              <a:t>J Infect Dis </a:t>
            </a:r>
            <a:r>
              <a:rPr lang="en-AU" sz="1200">
                <a:solidFill>
                  <a:schemeClr val="bg1">
                    <a:lumMod val="50000"/>
                  </a:schemeClr>
                </a:solidFill>
              </a:rPr>
              <a:t>2015;212:1241–49.</a:t>
            </a:r>
          </a:p>
          <a:p>
            <a:pPr marL="228600" indent="-228600">
              <a:buAutoNum type="arabicPeriod"/>
            </a:pPr>
            <a:r>
              <a:rPr lang="en-AU" sz="1200" err="1">
                <a:solidFill>
                  <a:schemeClr val="bg1">
                    <a:lumMod val="50000"/>
                  </a:schemeClr>
                </a:solidFill>
              </a:rPr>
              <a:t>Lachatre</a:t>
            </a:r>
            <a:r>
              <a:rPr lang="en-AU" sz="1200">
                <a:solidFill>
                  <a:schemeClr val="bg1">
                    <a:lumMod val="50000"/>
                  </a:schemeClr>
                </a:solidFill>
              </a:rPr>
              <a:t> M, et al. </a:t>
            </a:r>
            <a:r>
              <a:rPr lang="en-AU" sz="1200" i="1">
                <a:solidFill>
                  <a:schemeClr val="bg1">
                    <a:lumMod val="50000"/>
                  </a:schemeClr>
                </a:solidFill>
              </a:rPr>
              <a:t>AIDS</a:t>
            </a:r>
            <a:r>
              <a:rPr lang="en-AU" sz="1200">
                <a:solidFill>
                  <a:schemeClr val="bg1">
                    <a:lumMod val="50000"/>
                  </a:schemeClr>
                </a:solidFill>
              </a:rPr>
              <a:t> 2017;31:451–53.</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408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pPr marL="285750" indent="-285750">
              <a:buFont typeface="Arial" panose="020B0604020202020204" pitchFamily="34" charset="0"/>
              <a:buChar char="•"/>
            </a:pPr>
            <a:r>
              <a:rPr lang="en-AU" dirty="0" err="1">
                <a:latin typeface="Candara" panose="020E0502030303020204" pitchFamily="34" charset="0"/>
              </a:rPr>
              <a:t>호주의</a:t>
            </a:r>
            <a:r>
              <a:rPr lang="en-AU" dirty="0">
                <a:latin typeface="Candara" panose="020E0502030303020204" pitchFamily="34" charset="0"/>
              </a:rPr>
              <a:t> 한 </a:t>
            </a:r>
            <a:r>
              <a:rPr lang="en-AU" dirty="0" err="1">
                <a:latin typeface="Candara" panose="020E0502030303020204" pitchFamily="34" charset="0"/>
              </a:rPr>
              <a:t>연구에서는</a:t>
            </a:r>
            <a:r>
              <a:rPr lang="en-AU" dirty="0">
                <a:latin typeface="Candara" panose="020E0502030303020204" pitchFamily="34" charset="0"/>
              </a:rPr>
              <a:t> </a:t>
            </a:r>
            <a:r>
              <a:rPr lang="ko-KR" altLang="en-US" dirty="0">
                <a:solidFill>
                  <a:srgbClr val="FF0000"/>
                </a:solidFill>
                <a:latin typeface="Candara" panose="020E0502030303020204" pitchFamily="34" charset="0"/>
              </a:rPr>
              <a:t>노인병 전문의</a:t>
            </a:r>
            <a:r>
              <a:rPr lang="en-AU" dirty="0">
                <a:latin typeface="Candara" panose="020E0502030303020204" pitchFamily="34" charset="0"/>
              </a:rPr>
              <a:t>가 </a:t>
            </a:r>
            <a:r>
              <a:rPr lang="en-AU" dirty="0" err="1">
                <a:latin typeface="Candara" panose="020E0502030303020204" pitchFamily="34" charset="0"/>
              </a:rPr>
              <a:t>관리하는</a:t>
            </a:r>
            <a:r>
              <a:rPr lang="en-AU" dirty="0">
                <a:latin typeface="Candara" panose="020E0502030303020204" pitchFamily="34" charset="0"/>
              </a:rPr>
              <a:t> OGU(</a:t>
            </a:r>
            <a:r>
              <a:rPr lang="en-AU" dirty="0" err="1">
                <a:latin typeface="Candara" panose="020E0502030303020204" pitchFamily="34" charset="0"/>
              </a:rPr>
              <a:t>orthogeriatric</a:t>
            </a:r>
            <a:r>
              <a:rPr lang="en-AU" dirty="0">
                <a:latin typeface="Candara" panose="020E0502030303020204" pitchFamily="34" charset="0"/>
              </a:rPr>
              <a:t> unit)</a:t>
            </a:r>
            <a:r>
              <a:rPr lang="en-AU" dirty="0" err="1">
                <a:latin typeface="Candara" panose="020E0502030303020204" pitchFamily="34" charset="0"/>
              </a:rPr>
              <a:t>에서</a:t>
            </a:r>
            <a:r>
              <a:rPr lang="en-AU" dirty="0">
                <a:latin typeface="Candara" panose="020E0502030303020204" pitchFamily="34" charset="0"/>
              </a:rPr>
              <a:t> </a:t>
            </a:r>
            <a:r>
              <a:rPr lang="en-AU" dirty="0" err="1">
                <a:latin typeface="Candara" panose="020E0502030303020204" pitchFamily="34" charset="0"/>
              </a:rPr>
              <a:t>최소</a:t>
            </a:r>
            <a:r>
              <a:rPr lang="en-AU" dirty="0">
                <a:latin typeface="Candara" panose="020E0502030303020204" pitchFamily="34" charset="0"/>
              </a:rPr>
              <a:t> </a:t>
            </a:r>
            <a:r>
              <a:rPr lang="en-AU" dirty="0" err="1">
                <a:latin typeface="Candara" panose="020E0502030303020204" pitchFamily="34" charset="0"/>
              </a:rPr>
              <a:t>외상</a:t>
            </a:r>
            <a:r>
              <a:rPr lang="en-AU" dirty="0">
                <a:latin typeface="Candara" panose="020E0502030303020204" pitchFamily="34" charset="0"/>
              </a:rPr>
              <a:t> </a:t>
            </a:r>
            <a:r>
              <a:rPr lang="en-AU" dirty="0" err="1">
                <a:latin typeface="Candara" panose="020E0502030303020204" pitchFamily="34" charset="0"/>
              </a:rPr>
              <a:t>골절</a:t>
            </a:r>
            <a:r>
              <a:rPr lang="en-AU" dirty="0">
                <a:latin typeface="Candara" panose="020E0502030303020204" pitchFamily="34" charset="0"/>
              </a:rPr>
              <a:t>(MTF)을 </a:t>
            </a:r>
            <a:r>
              <a:rPr lang="en-AU" dirty="0" err="1">
                <a:latin typeface="Candara" panose="020E0502030303020204" pitchFamily="34" charset="0"/>
              </a:rPr>
              <a:t>보이는</a:t>
            </a:r>
            <a:r>
              <a:rPr lang="en-AU" dirty="0">
                <a:latin typeface="Candara" panose="020E0502030303020204" pitchFamily="34" charset="0"/>
              </a:rPr>
              <a:t> </a:t>
            </a:r>
            <a:r>
              <a:rPr lang="en-AU" dirty="0" err="1">
                <a:latin typeface="Candara" panose="020E0502030303020204" pitchFamily="34" charset="0"/>
              </a:rPr>
              <a:t>치매가</a:t>
            </a:r>
            <a:r>
              <a:rPr lang="en-AU" dirty="0">
                <a:latin typeface="Candara" panose="020E0502030303020204" pitchFamily="34" charset="0"/>
              </a:rPr>
              <a:t> </a:t>
            </a:r>
            <a:r>
              <a:rPr lang="en-AU" dirty="0" err="1">
                <a:latin typeface="Candara" panose="020E0502030303020204" pitchFamily="34" charset="0"/>
              </a:rPr>
              <a:t>있는</a:t>
            </a:r>
            <a:r>
              <a:rPr lang="en-AU" dirty="0">
                <a:latin typeface="Candara" panose="020E0502030303020204" pitchFamily="34" charset="0"/>
              </a:rPr>
              <a:t> </a:t>
            </a:r>
            <a:r>
              <a:rPr lang="en-AU" dirty="0" err="1">
                <a:latin typeface="Candara" panose="020E0502030303020204" pitchFamily="34" charset="0"/>
              </a:rPr>
              <a:t>노인</a:t>
            </a:r>
            <a:r>
              <a:rPr lang="en-AU" dirty="0">
                <a:latin typeface="Candara" panose="020E0502030303020204" pitchFamily="34" charset="0"/>
              </a:rPr>
              <a:t> </a:t>
            </a:r>
            <a:r>
              <a:rPr lang="en-AU" dirty="0" err="1">
                <a:latin typeface="Candara" panose="020E0502030303020204" pitchFamily="34" charset="0"/>
              </a:rPr>
              <a:t>환자와</a:t>
            </a:r>
            <a:r>
              <a:rPr lang="en-AU" dirty="0">
                <a:latin typeface="Candara" panose="020E0502030303020204" pitchFamily="34" charset="0"/>
              </a:rPr>
              <a:t> </a:t>
            </a:r>
            <a:r>
              <a:rPr lang="en-AU" dirty="0" err="1">
                <a:latin typeface="Candara" panose="020E0502030303020204" pitchFamily="34" charset="0"/>
              </a:rPr>
              <a:t>치매가</a:t>
            </a:r>
            <a:r>
              <a:rPr lang="en-AU" dirty="0">
                <a:latin typeface="Candara" panose="020E0502030303020204" pitchFamily="34" charset="0"/>
              </a:rPr>
              <a:t> </a:t>
            </a:r>
            <a:r>
              <a:rPr lang="en-AU" dirty="0" err="1">
                <a:latin typeface="Candara" panose="020E0502030303020204" pitchFamily="34" charset="0"/>
              </a:rPr>
              <a:t>없는</a:t>
            </a:r>
            <a:r>
              <a:rPr lang="en-AU" dirty="0">
                <a:latin typeface="Candara" panose="020E0502030303020204" pitchFamily="34" charset="0"/>
              </a:rPr>
              <a:t> </a:t>
            </a:r>
            <a:r>
              <a:rPr lang="en-AU" dirty="0" err="1">
                <a:latin typeface="Candara" panose="020E0502030303020204" pitchFamily="34" charset="0"/>
              </a:rPr>
              <a:t>노인</a:t>
            </a:r>
            <a:r>
              <a:rPr lang="en-AU" dirty="0">
                <a:latin typeface="Candara" panose="020E0502030303020204" pitchFamily="34" charset="0"/>
              </a:rPr>
              <a:t> </a:t>
            </a:r>
            <a:r>
              <a:rPr lang="en-AU" dirty="0" err="1">
                <a:latin typeface="Candara" panose="020E0502030303020204" pitchFamily="34" charset="0"/>
              </a:rPr>
              <a:t>환자의</a:t>
            </a:r>
            <a:r>
              <a:rPr lang="en-AU" dirty="0">
                <a:latin typeface="Candara" panose="020E0502030303020204" pitchFamily="34" charset="0"/>
              </a:rPr>
              <a:t> </a:t>
            </a:r>
            <a:r>
              <a:rPr lang="en-AU" dirty="0" err="1">
                <a:latin typeface="Candara" panose="020E0502030303020204" pitchFamily="34" charset="0"/>
              </a:rPr>
              <a:t>골다공증</a:t>
            </a:r>
            <a:r>
              <a:rPr lang="en-AU" dirty="0">
                <a:latin typeface="Candara" panose="020E0502030303020204" pitchFamily="34" charset="0"/>
              </a:rPr>
              <a:t> </a:t>
            </a:r>
            <a:r>
              <a:rPr lang="en-AU" dirty="0" err="1">
                <a:latin typeface="Candara" panose="020E0502030303020204" pitchFamily="34" charset="0"/>
              </a:rPr>
              <a:t>치료</a:t>
            </a:r>
            <a:r>
              <a:rPr lang="en-AU" dirty="0">
                <a:latin typeface="Candara" panose="020E0502030303020204" pitchFamily="34" charset="0"/>
              </a:rPr>
              <a:t> </a:t>
            </a:r>
            <a:r>
              <a:rPr lang="en-AU" dirty="0" err="1">
                <a:latin typeface="Candara" panose="020E0502030303020204" pitchFamily="34" charset="0"/>
              </a:rPr>
              <a:t>비율을</a:t>
            </a:r>
            <a:r>
              <a:rPr lang="en-AU" dirty="0">
                <a:latin typeface="Candara" panose="020E0502030303020204" pitchFamily="34" charset="0"/>
              </a:rPr>
              <a:t> 비교했습니다.</a:t>
            </a:r>
            <a:r>
              <a:rPr lang="en-AU" baseline="30000" dirty="0">
                <a:latin typeface="Candara" panose="020E0502030303020204" pitchFamily="34" charset="0"/>
              </a:rPr>
              <a:t>1</a:t>
            </a:r>
            <a:endParaRPr lang="en-AU" dirty="0">
              <a:latin typeface="Candara" panose="020E0502030303020204" pitchFamily="34" charset="0"/>
            </a:endParaRPr>
          </a:p>
          <a:p>
            <a:pPr marL="285750" indent="-285750">
              <a:buFont typeface="Arial" panose="020B0604020202020204" pitchFamily="34" charset="0"/>
              <a:buChar char="•"/>
            </a:pPr>
            <a:r>
              <a:rPr lang="en-AU" dirty="0" err="1">
                <a:latin typeface="Candara" panose="020E0502030303020204" pitchFamily="34" charset="0"/>
              </a:rPr>
              <a:t>연구에</a:t>
            </a:r>
            <a:r>
              <a:rPr lang="en-AU" dirty="0">
                <a:latin typeface="Candara" panose="020E0502030303020204" pitchFamily="34" charset="0"/>
              </a:rPr>
              <a:t> </a:t>
            </a:r>
            <a:r>
              <a:rPr lang="en-AU" dirty="0" err="1">
                <a:latin typeface="Candara" panose="020E0502030303020204" pitchFamily="34" charset="0"/>
              </a:rPr>
              <a:t>참여한</a:t>
            </a:r>
            <a:r>
              <a:rPr lang="en-AU" dirty="0">
                <a:latin typeface="Candara" panose="020E0502030303020204" pitchFamily="34" charset="0"/>
              </a:rPr>
              <a:t> 502명의 </a:t>
            </a:r>
            <a:r>
              <a:rPr lang="en-AU" dirty="0" err="1">
                <a:latin typeface="Candara" panose="020E0502030303020204" pitchFamily="34" charset="0"/>
              </a:rPr>
              <a:t>환자</a:t>
            </a:r>
            <a:r>
              <a:rPr lang="en-AU" dirty="0">
                <a:latin typeface="Candara" panose="020E0502030303020204" pitchFamily="34" charset="0"/>
              </a:rPr>
              <a:t> 중 281명(56%)은 </a:t>
            </a:r>
            <a:r>
              <a:rPr lang="en-AU" dirty="0" err="1">
                <a:latin typeface="Candara" panose="020E0502030303020204" pitchFamily="34" charset="0"/>
              </a:rPr>
              <a:t>골다공증</a:t>
            </a:r>
            <a:r>
              <a:rPr lang="en-AU" dirty="0">
                <a:latin typeface="Candara" panose="020E0502030303020204" pitchFamily="34" charset="0"/>
              </a:rPr>
              <a:t>, 226명(45%)은 </a:t>
            </a:r>
            <a:r>
              <a:rPr lang="en-AU" dirty="0" err="1">
                <a:latin typeface="Candara" panose="020E0502030303020204" pitchFamily="34" charset="0"/>
              </a:rPr>
              <a:t>치매</a:t>
            </a:r>
            <a:r>
              <a:rPr lang="en-AU" dirty="0">
                <a:latin typeface="Candara" panose="020E0502030303020204" pitchFamily="34" charset="0"/>
              </a:rPr>
              <a:t>, 156명(31%)은 </a:t>
            </a:r>
            <a:r>
              <a:rPr lang="en-AU" dirty="0" err="1">
                <a:latin typeface="Candara" panose="020E0502030303020204" pitchFamily="34" charset="0"/>
              </a:rPr>
              <a:t>골절이</a:t>
            </a:r>
            <a:r>
              <a:rPr lang="en-AU" dirty="0">
                <a:latin typeface="Candara" panose="020E0502030303020204" pitchFamily="34" charset="0"/>
              </a:rPr>
              <a:t> </a:t>
            </a:r>
            <a:r>
              <a:rPr lang="en-AU" dirty="0" err="1">
                <a:latin typeface="Candara" panose="020E0502030303020204" pitchFamily="34" charset="0"/>
              </a:rPr>
              <a:t>발생하기</a:t>
            </a:r>
            <a:r>
              <a:rPr lang="en-AU" dirty="0">
                <a:latin typeface="Candara" panose="020E0502030303020204" pitchFamily="34" charset="0"/>
              </a:rPr>
              <a:t> </a:t>
            </a:r>
            <a:r>
              <a:rPr lang="en-AU" dirty="0" err="1">
                <a:latin typeface="Candara" panose="020E0502030303020204" pitchFamily="34" charset="0"/>
              </a:rPr>
              <a:t>전에</a:t>
            </a:r>
            <a:r>
              <a:rPr lang="en-AU" dirty="0">
                <a:latin typeface="Candara" panose="020E0502030303020204" pitchFamily="34" charset="0"/>
              </a:rPr>
              <a:t> </a:t>
            </a:r>
            <a:r>
              <a:rPr lang="en-AU" dirty="0" err="1">
                <a:latin typeface="Candara" panose="020E0502030303020204" pitchFamily="34" charset="0"/>
              </a:rPr>
              <a:t>치매와</a:t>
            </a:r>
            <a:r>
              <a:rPr lang="en-AU" dirty="0">
                <a:latin typeface="Candara" panose="020E0502030303020204" pitchFamily="34" charset="0"/>
              </a:rPr>
              <a:t> </a:t>
            </a:r>
            <a:r>
              <a:rPr lang="en-AU" dirty="0" err="1">
                <a:latin typeface="Candara" panose="020E0502030303020204" pitchFamily="34" charset="0"/>
              </a:rPr>
              <a:t>골다공증</a:t>
            </a:r>
            <a:r>
              <a:rPr lang="en-AU" dirty="0">
                <a:latin typeface="Candara" panose="020E0502030303020204" pitchFamily="34" charset="0"/>
              </a:rPr>
              <a:t> </a:t>
            </a:r>
            <a:r>
              <a:rPr lang="en-AU" dirty="0" err="1">
                <a:latin typeface="Candara" panose="020E0502030303020204" pitchFamily="34" charset="0"/>
              </a:rPr>
              <a:t>진단을</a:t>
            </a:r>
            <a:r>
              <a:rPr lang="en-AU" dirty="0">
                <a:latin typeface="Candara" panose="020E0502030303020204" pitchFamily="34" charset="0"/>
              </a:rPr>
              <a:t> 받았습니다.</a:t>
            </a:r>
            <a:r>
              <a:rPr lang="en-AU" baseline="30000" dirty="0">
                <a:latin typeface="Candara" panose="020E0502030303020204" pitchFamily="34" charset="0"/>
              </a:rPr>
              <a:t>1</a:t>
            </a:r>
            <a:r>
              <a:rPr lang="en-AU" dirty="0">
                <a:latin typeface="Candara" panose="020E0502030303020204" pitchFamily="34" charset="0"/>
              </a:rPr>
              <a:t> </a:t>
            </a:r>
          </a:p>
          <a:p>
            <a:pPr marL="285750" indent="-285750">
              <a:buFont typeface="Arial" panose="020B0604020202020204" pitchFamily="34" charset="0"/>
              <a:buChar char="•"/>
            </a:pPr>
            <a:r>
              <a:rPr lang="en-AU" dirty="0" err="1">
                <a:latin typeface="Candara" panose="020E0502030303020204" pitchFamily="34" charset="0"/>
              </a:rPr>
              <a:t>치매</a:t>
            </a:r>
            <a:r>
              <a:rPr lang="en-AU" dirty="0">
                <a:latin typeface="Candara" panose="020E0502030303020204" pitchFamily="34" charset="0"/>
              </a:rPr>
              <a:t> </a:t>
            </a:r>
            <a:r>
              <a:rPr lang="en-AU" dirty="0" err="1">
                <a:latin typeface="Candara" panose="020E0502030303020204" pitchFamily="34" charset="0"/>
              </a:rPr>
              <a:t>환자는</a:t>
            </a:r>
            <a:r>
              <a:rPr lang="en-AU" dirty="0">
                <a:latin typeface="Candara" panose="020E0502030303020204" pitchFamily="34" charset="0"/>
              </a:rPr>
              <a:t> </a:t>
            </a:r>
            <a:r>
              <a:rPr lang="en-AU" dirty="0" err="1">
                <a:latin typeface="Candara" panose="020E0502030303020204" pitchFamily="34" charset="0"/>
              </a:rPr>
              <a:t>골다공증에</a:t>
            </a:r>
            <a:r>
              <a:rPr lang="en-AU" dirty="0">
                <a:latin typeface="Candara" panose="020E0502030303020204" pitchFamily="34" charset="0"/>
              </a:rPr>
              <a:t> </a:t>
            </a:r>
            <a:r>
              <a:rPr lang="en-AU" dirty="0" err="1">
                <a:latin typeface="Candara" panose="020E0502030303020204" pitchFamily="34" charset="0"/>
              </a:rPr>
              <a:t>걸릴</a:t>
            </a:r>
            <a:r>
              <a:rPr lang="en-AU" dirty="0">
                <a:latin typeface="Candara" panose="020E0502030303020204" pitchFamily="34" charset="0"/>
              </a:rPr>
              <a:t> </a:t>
            </a:r>
            <a:r>
              <a:rPr lang="en-AU" dirty="0" err="1">
                <a:latin typeface="Candara" panose="020E0502030303020204" pitchFamily="34" charset="0"/>
              </a:rPr>
              <a:t>가능성이</a:t>
            </a:r>
            <a:r>
              <a:rPr lang="en-AU" dirty="0">
                <a:latin typeface="Candara" panose="020E0502030303020204" pitchFamily="34" charset="0"/>
              </a:rPr>
              <a:t> 더 </a:t>
            </a:r>
            <a:r>
              <a:rPr lang="en-AU" dirty="0" err="1">
                <a:latin typeface="Candara" panose="020E0502030303020204" pitchFamily="34" charset="0"/>
              </a:rPr>
              <a:t>높지만</a:t>
            </a:r>
            <a:r>
              <a:rPr lang="en-AU" dirty="0">
                <a:latin typeface="Candara" panose="020E0502030303020204" pitchFamily="34" charset="0"/>
              </a:rPr>
              <a:t> </a:t>
            </a:r>
            <a:r>
              <a:rPr lang="en-AU" dirty="0" err="1">
                <a:latin typeface="Candara" panose="020E0502030303020204" pitchFamily="34" charset="0"/>
              </a:rPr>
              <a:t>치료를</a:t>
            </a:r>
            <a:r>
              <a:rPr lang="en-AU" dirty="0">
                <a:latin typeface="Candara" panose="020E0502030303020204" pitchFamily="34" charset="0"/>
              </a:rPr>
              <a:t> </a:t>
            </a:r>
            <a:r>
              <a:rPr lang="en-AU" dirty="0" err="1">
                <a:latin typeface="Candara" panose="020E0502030303020204" pitchFamily="34" charset="0"/>
              </a:rPr>
              <a:t>받을</a:t>
            </a:r>
            <a:r>
              <a:rPr lang="en-AU" dirty="0">
                <a:latin typeface="Candara" panose="020E0502030303020204" pitchFamily="34" charset="0"/>
              </a:rPr>
              <a:t> </a:t>
            </a:r>
            <a:r>
              <a:rPr lang="en-AU" dirty="0" err="1">
                <a:latin typeface="Candara" panose="020E0502030303020204" pitchFamily="34" charset="0"/>
              </a:rPr>
              <a:t>가능성은</a:t>
            </a:r>
            <a:r>
              <a:rPr lang="en-AU" dirty="0">
                <a:latin typeface="Candara" panose="020E0502030303020204" pitchFamily="34" charset="0"/>
              </a:rPr>
              <a:t> 더 </a:t>
            </a:r>
            <a:r>
              <a:rPr lang="en-AU" dirty="0" err="1">
                <a:latin typeface="Candara" panose="020E0502030303020204" pitchFamily="34" charset="0"/>
              </a:rPr>
              <a:t>낮았습니다</a:t>
            </a:r>
            <a:r>
              <a:rPr lang="en-AU" dirty="0">
                <a:latin typeface="Candara" panose="020E0502030303020204" pitchFamily="34" charset="0"/>
              </a:rPr>
              <a:t>.</a:t>
            </a:r>
            <a:r>
              <a:rPr lang="en-AU" baseline="30000" dirty="0">
                <a:latin typeface="Candara" panose="020E0502030303020204" pitchFamily="34" charset="0"/>
              </a:rPr>
              <a:t> </a:t>
            </a:r>
            <a:r>
              <a:rPr lang="en-AU" dirty="0" err="1">
                <a:latin typeface="Candara" panose="020E0502030303020204" pitchFamily="34" charset="0"/>
              </a:rPr>
              <a:t>골다공증</a:t>
            </a:r>
            <a:r>
              <a:rPr lang="en-AU" dirty="0">
                <a:latin typeface="Candara" panose="020E0502030303020204" pitchFamily="34" charset="0"/>
              </a:rPr>
              <a:t> </a:t>
            </a:r>
            <a:r>
              <a:rPr lang="en-AU" dirty="0" err="1">
                <a:latin typeface="Candara" panose="020E0502030303020204" pitchFamily="34" charset="0"/>
              </a:rPr>
              <a:t>치료의</a:t>
            </a:r>
            <a:r>
              <a:rPr lang="en-AU" dirty="0">
                <a:latin typeface="Candara" panose="020E0502030303020204" pitchFamily="34" charset="0"/>
              </a:rPr>
              <a:t> </a:t>
            </a:r>
            <a:r>
              <a:rPr lang="en-AU" dirty="0" err="1">
                <a:latin typeface="Candara" panose="020E0502030303020204" pitchFamily="34" charset="0"/>
              </a:rPr>
              <a:t>퇴원율</a:t>
            </a:r>
            <a:r>
              <a:rPr lang="en-AU" dirty="0">
                <a:latin typeface="Candara" panose="020E0502030303020204" pitchFamily="34" charset="0"/>
              </a:rPr>
              <a:t> </a:t>
            </a:r>
            <a:r>
              <a:rPr lang="en-AU" dirty="0" err="1">
                <a:latin typeface="Candara" panose="020E0502030303020204" pitchFamily="34" charset="0"/>
              </a:rPr>
              <a:t>대비</a:t>
            </a:r>
            <a:r>
              <a:rPr lang="en-AU" dirty="0">
                <a:latin typeface="Candara" panose="020E0502030303020204" pitchFamily="34" charset="0"/>
              </a:rPr>
              <a:t> </a:t>
            </a:r>
            <a:r>
              <a:rPr lang="en-AU" dirty="0" err="1">
                <a:latin typeface="Candara" panose="020E0502030303020204" pitchFamily="34" charset="0"/>
              </a:rPr>
              <a:t>입원율에서</a:t>
            </a:r>
            <a:r>
              <a:rPr lang="en-AU" dirty="0">
                <a:latin typeface="Candara" panose="020E0502030303020204" pitchFamily="34" charset="0"/>
              </a:rPr>
              <a:t> </a:t>
            </a:r>
            <a:r>
              <a:rPr lang="en-AU" dirty="0" err="1">
                <a:latin typeface="Candara" panose="020E0502030303020204" pitchFamily="34" charset="0"/>
              </a:rPr>
              <a:t>유의한</a:t>
            </a:r>
            <a:r>
              <a:rPr lang="en-AU" dirty="0">
                <a:latin typeface="Candara" panose="020E0502030303020204" pitchFamily="34" charset="0"/>
              </a:rPr>
              <a:t> </a:t>
            </a:r>
            <a:r>
              <a:rPr lang="en-AU" dirty="0" err="1">
                <a:latin typeface="Candara" panose="020E0502030303020204" pitchFamily="34" charset="0"/>
              </a:rPr>
              <a:t>개선이</a:t>
            </a:r>
            <a:r>
              <a:rPr lang="en-AU" dirty="0">
                <a:latin typeface="Candara" panose="020E0502030303020204" pitchFamily="34" charset="0"/>
              </a:rPr>
              <a:t> </a:t>
            </a:r>
            <a:r>
              <a:rPr lang="en-AU" dirty="0" err="1">
                <a:latin typeface="Candara" panose="020E0502030303020204" pitchFamily="34" charset="0"/>
              </a:rPr>
              <a:t>있었지만</a:t>
            </a:r>
            <a:r>
              <a:rPr lang="en-AU" dirty="0">
                <a:latin typeface="Candara" panose="020E0502030303020204" pitchFamily="34" charset="0"/>
              </a:rPr>
              <a:t>, </a:t>
            </a:r>
            <a:r>
              <a:rPr lang="en-AU" dirty="0" err="1">
                <a:latin typeface="Candara" panose="020E0502030303020204" pitchFamily="34" charset="0"/>
              </a:rPr>
              <a:t>치매가</a:t>
            </a:r>
            <a:r>
              <a:rPr lang="en-AU" dirty="0">
                <a:latin typeface="Candara" panose="020E0502030303020204" pitchFamily="34" charset="0"/>
              </a:rPr>
              <a:t> </a:t>
            </a:r>
            <a:r>
              <a:rPr lang="en-AU" dirty="0" err="1">
                <a:latin typeface="Candara" panose="020E0502030303020204" pitchFamily="34" charset="0"/>
              </a:rPr>
              <a:t>있는</a:t>
            </a:r>
            <a:r>
              <a:rPr lang="en-AU" dirty="0">
                <a:latin typeface="Candara" panose="020E0502030303020204" pitchFamily="34" charset="0"/>
              </a:rPr>
              <a:t> </a:t>
            </a:r>
            <a:r>
              <a:rPr lang="en-AU" dirty="0" err="1">
                <a:latin typeface="Candara" panose="020E0502030303020204" pitchFamily="34" charset="0"/>
              </a:rPr>
              <a:t>사람들은</a:t>
            </a:r>
            <a:r>
              <a:rPr lang="en-AU" dirty="0">
                <a:latin typeface="Candara" panose="020E0502030303020204" pitchFamily="34" charset="0"/>
              </a:rPr>
              <a:t> </a:t>
            </a:r>
            <a:r>
              <a:rPr lang="en-AU" dirty="0" err="1">
                <a:latin typeface="Candara" panose="020E0502030303020204" pitchFamily="34" charset="0"/>
              </a:rPr>
              <a:t>흡수방지</a:t>
            </a:r>
            <a:r>
              <a:rPr lang="en-AU" dirty="0">
                <a:latin typeface="Candara" panose="020E0502030303020204" pitchFamily="34" charset="0"/>
              </a:rPr>
              <a:t> </a:t>
            </a:r>
            <a:r>
              <a:rPr lang="en-AU" dirty="0" err="1">
                <a:latin typeface="Candara" panose="020E0502030303020204" pitchFamily="34" charset="0"/>
              </a:rPr>
              <a:t>요법</a:t>
            </a:r>
            <a:r>
              <a:rPr lang="en-AU" dirty="0">
                <a:latin typeface="Candara" panose="020E0502030303020204" pitchFamily="34" charset="0"/>
              </a:rPr>
              <a:t>(36%, vs 59%, P &lt;0.001) </a:t>
            </a:r>
            <a:r>
              <a:rPr lang="en-AU" dirty="0" err="1">
                <a:latin typeface="Candara" panose="020E0502030303020204" pitchFamily="34" charset="0"/>
              </a:rPr>
              <a:t>또는</a:t>
            </a:r>
            <a:r>
              <a:rPr lang="en-AU" dirty="0">
                <a:latin typeface="Candara" panose="020E0502030303020204" pitchFamily="34" charset="0"/>
              </a:rPr>
              <a:t> </a:t>
            </a:r>
            <a:r>
              <a:rPr lang="en-AU" dirty="0" err="1">
                <a:latin typeface="Candara" panose="020E0502030303020204" pitchFamily="34" charset="0"/>
              </a:rPr>
              <a:t>병합</a:t>
            </a:r>
            <a:r>
              <a:rPr lang="en-AU" dirty="0">
                <a:latin typeface="Candara" panose="020E0502030303020204" pitchFamily="34" charset="0"/>
              </a:rPr>
              <a:t> </a:t>
            </a:r>
            <a:r>
              <a:rPr lang="en-AU" dirty="0" err="1">
                <a:latin typeface="Candara" panose="020E0502030303020204" pitchFamily="34" charset="0"/>
              </a:rPr>
              <a:t>요법</a:t>
            </a:r>
            <a:r>
              <a:rPr lang="en-AU" dirty="0">
                <a:latin typeface="Candara" panose="020E0502030303020204" pitchFamily="34" charset="0"/>
              </a:rPr>
              <a:t>(32%, vs 56%, P &lt;0.001)을 </a:t>
            </a:r>
            <a:r>
              <a:rPr lang="en-AU" dirty="0" err="1">
                <a:latin typeface="Candara" panose="020E0502030303020204" pitchFamily="34" charset="0"/>
              </a:rPr>
              <a:t>받을</a:t>
            </a:r>
            <a:r>
              <a:rPr lang="en-AU" dirty="0">
                <a:latin typeface="Candara" panose="020E0502030303020204" pitchFamily="34" charset="0"/>
              </a:rPr>
              <a:t> </a:t>
            </a:r>
            <a:r>
              <a:rPr lang="en-AU" dirty="0" err="1">
                <a:latin typeface="Candara" panose="020E0502030303020204" pitchFamily="34" charset="0"/>
              </a:rPr>
              <a:t>가능성이</a:t>
            </a:r>
            <a:r>
              <a:rPr lang="en-AU" dirty="0">
                <a:latin typeface="Candara" panose="020E0502030303020204" pitchFamily="34" charset="0"/>
              </a:rPr>
              <a:t> </a:t>
            </a:r>
            <a:r>
              <a:rPr lang="en-AU" dirty="0" err="1">
                <a:latin typeface="Candara" panose="020E0502030303020204" pitchFamily="34" charset="0"/>
              </a:rPr>
              <a:t>작았고</a:t>
            </a:r>
            <a:r>
              <a:rPr lang="en-AU" dirty="0">
                <a:latin typeface="Candara" panose="020E0502030303020204" pitchFamily="34" charset="0"/>
              </a:rPr>
              <a:t>, 90일 </a:t>
            </a:r>
            <a:r>
              <a:rPr lang="en-AU" dirty="0" err="1">
                <a:latin typeface="Candara" panose="020E0502030303020204" pitchFamily="34" charset="0"/>
              </a:rPr>
              <a:t>사망률이</a:t>
            </a:r>
            <a:r>
              <a:rPr lang="en-AU" dirty="0">
                <a:latin typeface="Candara" panose="020E0502030303020204" pitchFamily="34" charset="0"/>
              </a:rPr>
              <a:t> 두 배(17.3%, vs 9.6%)</a:t>
            </a:r>
            <a:r>
              <a:rPr lang="en-AU" dirty="0" err="1">
                <a:latin typeface="Candara" panose="020E0502030303020204" pitchFamily="34" charset="0"/>
              </a:rPr>
              <a:t>이고</a:t>
            </a:r>
            <a:r>
              <a:rPr lang="en-AU" dirty="0">
                <a:latin typeface="Candara" panose="020E0502030303020204" pitchFamily="34" charset="0"/>
              </a:rPr>
              <a:t> 30일 </a:t>
            </a:r>
            <a:r>
              <a:rPr lang="en-AU" dirty="0" err="1">
                <a:latin typeface="Candara" panose="020E0502030303020204" pitchFamily="34" charset="0"/>
              </a:rPr>
              <a:t>사망률은</a:t>
            </a:r>
            <a:r>
              <a:rPr lang="en-AU" dirty="0">
                <a:latin typeface="Candara" panose="020E0502030303020204" pitchFamily="34" charset="0"/>
              </a:rPr>
              <a:t> 6배(6.4%, vs 1.6%)였습니다.</a:t>
            </a:r>
            <a:r>
              <a:rPr lang="en-AU" baseline="30000" dirty="0">
                <a:latin typeface="Candara" panose="020E0502030303020204" pitchFamily="34" charset="0"/>
              </a:rPr>
              <a:t>1</a:t>
            </a:r>
          </a:p>
          <a:p>
            <a:endParaRPr lang="en-AU" dirty="0"/>
          </a:p>
          <a:p>
            <a:r>
              <a:rPr lang="en-AU" dirty="0" err="1"/>
              <a:t>참조</a:t>
            </a:r>
            <a:r>
              <a:rPr lang="en-AU" dirty="0"/>
              <a:t>:</a:t>
            </a:r>
            <a:endParaRPr lang="en-AU" b="0" dirty="0"/>
          </a:p>
          <a:p>
            <a:r>
              <a:rPr lang="en-AU" b="0" dirty="0"/>
              <a:t>1. </a:t>
            </a:r>
            <a:r>
              <a:rPr lang="en-AU" sz="1200" b="0" dirty="0"/>
              <a:t>Mughal N, et al. </a:t>
            </a:r>
            <a:r>
              <a:rPr lang="en-AU" sz="1200" b="0" i="1" dirty="0" err="1"/>
              <a:t>Aust</a:t>
            </a:r>
            <a:r>
              <a:rPr lang="en-AU" sz="1200" b="0" i="1" dirty="0"/>
              <a:t> J General Practice </a:t>
            </a:r>
            <a:r>
              <a:rPr lang="en-AU" sz="1200" b="0" dirty="0"/>
              <a:t>2019;48(1-2):53–58.</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954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909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발표자 노트:</a:t>
            </a:r>
          </a:p>
          <a:p>
            <a:pPr marL="285750" indent="-285750">
              <a:buFont typeface="Arial" panose="020B0604020202020204" pitchFamily="34" charset="0"/>
              <a:buChar char="•"/>
            </a:pPr>
            <a:r>
              <a:rPr lang="en-AU">
                <a:latin typeface="Candara" panose="020E0502030303020204" pitchFamily="34" charset="0"/>
              </a:rPr>
              <a:t>신경성 식욕부진(AN)은 상당한 체중 감소, 무월경을 동반한 성선기능저하증, 낮은 골밀도 및 골절 위험 증가와 관련이 있습니다.</a:t>
            </a:r>
            <a:r>
              <a:rPr lang="en-AU" baseline="30000">
                <a:latin typeface="Candara" panose="020E0502030303020204" pitchFamily="34" charset="0"/>
              </a:rPr>
              <a:t>1</a:t>
            </a:r>
          </a:p>
          <a:p>
            <a:pPr marL="285750" indent="-285750">
              <a:buFont typeface="Arial" panose="020B0604020202020204" pitchFamily="34" charset="0"/>
              <a:buChar char="•"/>
            </a:pPr>
            <a:r>
              <a:rPr lang="en-AU">
                <a:latin typeface="Candara" panose="020E0502030303020204" pitchFamily="34" charset="0"/>
              </a:rPr>
              <a:t>AN은 평생 골절 위험의 3배 증가와 관련이 있으며, AN이 있는 여성 중 최대 57%는 일생에 한 번 이상의 골절을 경험합니다. 이러한 위험의 대부분은 골밀도(BMD) 감소로 인한 것입니다. AN 환자의 38%는 T 점수가 &lt;-2.5이고 92%는 T 점수가 &lt;-1입니다.</a:t>
            </a:r>
            <a:r>
              <a:rPr lang="en-AU" baseline="30000">
                <a:latin typeface="Candara" panose="020E0502030303020204" pitchFamily="34" charset="0"/>
              </a:rPr>
              <a:t>2-4</a:t>
            </a:r>
            <a:r>
              <a:rPr lang="en-AU">
                <a:latin typeface="Candara" panose="020E0502030303020204" pitchFamily="34" charset="0"/>
              </a:rPr>
              <a:t> </a:t>
            </a:r>
          </a:p>
          <a:p>
            <a:pPr marL="285750" indent="-285750">
              <a:buFont typeface="Arial" panose="020B0604020202020204" pitchFamily="34" charset="0"/>
              <a:buChar char="•"/>
            </a:pPr>
            <a:r>
              <a:rPr lang="en-AU">
                <a:latin typeface="Candara" panose="020E0502030303020204" pitchFamily="34" charset="0"/>
              </a:rPr>
              <a:t>이러한 BMD 감소는 다양한 정도의 증가된 골 흡수 및 감소된 골 형성에 의해 야기되는 것으로 생각됩니다.</a:t>
            </a:r>
            <a:r>
              <a:rPr lang="en-AU" baseline="30000">
                <a:latin typeface="Candara" panose="020E0502030303020204" pitchFamily="34" charset="0"/>
              </a:rPr>
              <a:t>5</a:t>
            </a:r>
            <a:endParaRPr lang="en-AU">
              <a:latin typeface="Candara" panose="020E0502030303020204" pitchFamily="34" charset="0"/>
            </a:endParaRPr>
          </a:p>
          <a:p>
            <a:pPr marL="285750" indent="-285750">
              <a:buFont typeface="Arial" panose="020B0604020202020204" pitchFamily="34" charset="0"/>
              <a:buChar char="•"/>
            </a:pPr>
            <a:r>
              <a:rPr lang="en-AU">
                <a:latin typeface="Candara" panose="020E0502030303020204" pitchFamily="34" charset="0"/>
              </a:rPr>
              <a:t>관찰 연구에 따르면 오스테오칼신 및 골 특이 알칼리 인산분해효소(BSAP)와 같은 골 형성 마커는 AN 및 BMD가 낮은 성인 환자에서 감소하는 반면, 유형 I 콜라겐의 C-말단 텔로펩티드 (CTX)와 N-말단 텔로펩티드와 같은 골 재흡수 마커는 상승하는 것으로 나타났습니다.</a:t>
            </a:r>
            <a:r>
              <a:rPr lang="en-AU" baseline="30000">
                <a:latin typeface="Candara" panose="020E0502030303020204" pitchFamily="34" charset="0"/>
              </a:rPr>
              <a:t>5</a:t>
            </a:r>
          </a:p>
          <a:p>
            <a:pPr marL="285750" indent="-285750">
              <a:buFont typeface="Arial" panose="020B0604020202020204" pitchFamily="34" charset="0"/>
              <a:buChar char="•"/>
            </a:pPr>
            <a:r>
              <a:rPr lang="en-AU">
                <a:latin typeface="Candara" panose="020E0502030303020204" pitchFamily="34" charset="0"/>
              </a:rPr>
              <a:t>피질골과 소주골이 모두 영향을 받으며 성장 중 골의 발생이 느리고 최대 골량은 낮음</a:t>
            </a:r>
            <a:r>
              <a:rPr lang="en-AU" baseline="30000">
                <a:latin typeface="Candara" panose="020E0502030303020204" pitchFamily="34" charset="0"/>
              </a:rPr>
              <a:t>6</a:t>
            </a:r>
            <a:endParaRPr lang="en-AU">
              <a:latin typeface="Candara" panose="020E0502030303020204" pitchFamily="34" charset="0"/>
            </a:endParaRPr>
          </a:p>
          <a:p>
            <a:endParaRPr lang="en-AU"/>
          </a:p>
          <a:p>
            <a:r>
              <a:rPr lang="en-AU"/>
              <a:t>참조:</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err="1">
                <a:solidFill>
                  <a:schemeClr val="bg1">
                    <a:lumMod val="50000"/>
                  </a:schemeClr>
                </a:solidFill>
              </a:rPr>
              <a:t>Faje</a:t>
            </a:r>
            <a:r>
              <a:rPr lang="en-AU" sz="1200">
                <a:solidFill>
                  <a:schemeClr val="bg1">
                    <a:lumMod val="50000"/>
                  </a:schemeClr>
                </a:solidFill>
              </a:rPr>
              <a:t> AT, et al. </a:t>
            </a:r>
            <a:r>
              <a:rPr lang="en-AU" sz="1200" i="1">
                <a:solidFill>
                  <a:schemeClr val="bg1">
                    <a:lumMod val="50000"/>
                  </a:schemeClr>
                </a:solidFill>
              </a:rPr>
              <a:t>J Clin Endocrinol </a:t>
            </a:r>
            <a:r>
              <a:rPr lang="en-AU" sz="1200" i="1" err="1">
                <a:solidFill>
                  <a:schemeClr val="bg1">
                    <a:lumMod val="50000"/>
                  </a:schemeClr>
                </a:solidFill>
              </a:rPr>
              <a:t>Metab</a:t>
            </a:r>
            <a:r>
              <a:rPr lang="en-AU" sz="1200">
                <a:solidFill>
                  <a:schemeClr val="bg1">
                    <a:lumMod val="50000"/>
                  </a:schemeClr>
                </a:solidFill>
              </a:rPr>
              <a:t> 2013;98:1923–29.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a:solidFill>
                  <a:schemeClr val="bg1">
                    <a:lumMod val="50000"/>
                  </a:schemeClr>
                </a:solidFill>
              </a:rPr>
              <a:t>Lucas AR, et al. </a:t>
            </a:r>
            <a:r>
              <a:rPr lang="en-AU" sz="1200" i="1">
                <a:solidFill>
                  <a:schemeClr val="bg1">
                    <a:lumMod val="50000"/>
                  </a:schemeClr>
                </a:solidFill>
              </a:rPr>
              <a:t>Mayo Clin Proc</a:t>
            </a:r>
            <a:r>
              <a:rPr lang="en-AU" sz="1200">
                <a:solidFill>
                  <a:schemeClr val="bg1">
                    <a:lumMod val="50000"/>
                  </a:schemeClr>
                </a:solidFill>
              </a:rPr>
              <a:t> 1999;74:972-7.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a:solidFill>
                  <a:schemeClr val="bg1">
                    <a:lumMod val="50000"/>
                  </a:schemeClr>
                </a:solidFill>
              </a:rPr>
              <a:t>Schorr M, et al. </a:t>
            </a:r>
            <a:r>
              <a:rPr lang="en-AU" sz="1200" i="1">
                <a:solidFill>
                  <a:schemeClr val="bg1">
                    <a:lumMod val="50000"/>
                  </a:schemeClr>
                </a:solidFill>
              </a:rPr>
              <a:t>Int J Eat </a:t>
            </a:r>
            <a:r>
              <a:rPr lang="en-AU" sz="1200" i="1" err="1">
                <a:solidFill>
                  <a:schemeClr val="bg1">
                    <a:lumMod val="50000"/>
                  </a:schemeClr>
                </a:solidFill>
              </a:rPr>
              <a:t>Disord</a:t>
            </a:r>
            <a:r>
              <a:rPr lang="en-AU" sz="1200">
                <a:solidFill>
                  <a:schemeClr val="bg1">
                    <a:lumMod val="50000"/>
                  </a:schemeClr>
                </a:solidFill>
              </a:rPr>
              <a:t> 2017;50:343-51.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a:solidFill>
                  <a:schemeClr val="bg1">
                    <a:lumMod val="50000"/>
                  </a:schemeClr>
                </a:solidFill>
              </a:rPr>
              <a:t>Grinspoon S, et al. </a:t>
            </a:r>
            <a:r>
              <a:rPr lang="en-AU" sz="1200" i="1">
                <a:solidFill>
                  <a:schemeClr val="bg1">
                    <a:lumMod val="50000"/>
                  </a:schemeClr>
                </a:solidFill>
              </a:rPr>
              <a:t>Ann Intern Med </a:t>
            </a:r>
            <a:r>
              <a:rPr lang="en-AU" sz="1200">
                <a:solidFill>
                  <a:schemeClr val="bg1">
                    <a:lumMod val="50000"/>
                  </a:schemeClr>
                </a:solidFill>
              </a:rPr>
              <a:t>2000;133:790-94.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a:solidFill>
                  <a:schemeClr val="bg1">
                    <a:lumMod val="50000"/>
                  </a:schemeClr>
                </a:solidFill>
              </a:rPr>
              <a:t>Steinman J, Shibli-Rahhal A.  </a:t>
            </a:r>
            <a:r>
              <a:rPr lang="en-AU" sz="1200" i="1">
                <a:solidFill>
                  <a:schemeClr val="bg1">
                    <a:lumMod val="50000"/>
                  </a:schemeClr>
                </a:solidFill>
              </a:rPr>
              <a:t>J Bone </a:t>
            </a:r>
            <a:r>
              <a:rPr lang="en-AU" sz="1200" i="1" err="1">
                <a:solidFill>
                  <a:schemeClr val="bg1">
                    <a:lumMod val="50000"/>
                  </a:schemeClr>
                </a:solidFill>
              </a:rPr>
              <a:t>Metab</a:t>
            </a:r>
            <a:r>
              <a:rPr lang="en-AU" sz="1200">
                <a:solidFill>
                  <a:schemeClr val="bg1">
                    <a:lumMod val="50000"/>
                  </a:schemeClr>
                </a:solidFill>
              </a:rPr>
              <a:t> 2019;26:133–43.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a:solidFill>
                  <a:schemeClr val="bg1">
                    <a:lumMod val="50000"/>
                  </a:schemeClr>
                </a:solidFill>
              </a:rPr>
              <a:t>Mirza F, </a:t>
            </a:r>
            <a:r>
              <a:rPr lang="en-AU" sz="1200" err="1">
                <a:solidFill>
                  <a:schemeClr val="bg1">
                    <a:lumMod val="50000"/>
                  </a:schemeClr>
                </a:solidFill>
              </a:rPr>
              <a:t>Canalis</a:t>
            </a:r>
            <a:r>
              <a:rPr lang="en-AU" sz="1200">
                <a:solidFill>
                  <a:schemeClr val="bg1">
                    <a:lumMod val="50000"/>
                  </a:schemeClr>
                </a:solidFill>
              </a:rPr>
              <a:t> E. </a:t>
            </a:r>
            <a:r>
              <a:rPr lang="en-AU" sz="1200" i="1">
                <a:solidFill>
                  <a:schemeClr val="bg1">
                    <a:lumMod val="50000"/>
                  </a:schemeClr>
                </a:solidFill>
              </a:rPr>
              <a:t>Eur J Endocrinol</a:t>
            </a:r>
            <a:r>
              <a:rPr lang="en-AU" sz="1200">
                <a:solidFill>
                  <a:schemeClr val="bg1">
                    <a:lumMod val="50000"/>
                  </a:schemeClr>
                </a:solidFill>
              </a:rPr>
              <a:t> 2015;173:R131­–51.</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4579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err="1">
                <a:solidFill>
                  <a:schemeClr val="tx1"/>
                </a:solidFill>
                <a:effectLst/>
                <a:latin typeface="+mn-lt"/>
                <a:ea typeface="+mn-ea"/>
                <a:cs typeface="+mn-cs"/>
              </a:rPr>
              <a:t>발표자</a:t>
            </a:r>
            <a:r>
              <a:rPr lang="en-AU" sz="1200" u="sng" kern="1200" dirty="0">
                <a:solidFill>
                  <a:schemeClr val="tx1"/>
                </a:solidFill>
                <a:effectLst/>
                <a:latin typeface="+mn-lt"/>
                <a:ea typeface="+mn-ea"/>
                <a:cs typeface="+mn-cs"/>
              </a:rPr>
              <a:t> </a:t>
            </a:r>
            <a:r>
              <a:rPr lang="en-AU" sz="1200" u="sng" kern="1200" dirty="0" err="1">
                <a:solidFill>
                  <a:schemeClr val="tx1"/>
                </a:solidFill>
                <a:effectLst/>
                <a:latin typeface="+mn-lt"/>
                <a:ea typeface="+mn-ea"/>
                <a:cs typeface="+mn-cs"/>
              </a:rPr>
              <a:t>노트</a:t>
            </a:r>
            <a:r>
              <a:rPr lang="en-AU" sz="1200" u="sng" kern="1200" dirty="0">
                <a:solidFill>
                  <a:schemeClr val="tx1"/>
                </a:solidFill>
                <a:effectLst/>
                <a:latin typeface="+mn-lt"/>
                <a:ea typeface="+mn-ea"/>
                <a:cs typeface="+mn-cs"/>
              </a:rPr>
              <a:t>:</a:t>
            </a:r>
          </a:p>
          <a:p>
            <a:pPr marL="285750" indent="-285750">
              <a:buFont typeface="Arial" panose="020B0604020202020204" pitchFamily="34" charset="0"/>
              <a:buChar char="•"/>
            </a:pPr>
            <a:r>
              <a:rPr lang="en-AU" dirty="0" err="1">
                <a:latin typeface="Candara" panose="020E0502030303020204" pitchFamily="34" charset="0"/>
              </a:rPr>
              <a:t>연구에</a:t>
            </a:r>
            <a:r>
              <a:rPr lang="en-AU" dirty="0">
                <a:latin typeface="Candara" panose="020E0502030303020204" pitchFamily="34" charset="0"/>
              </a:rPr>
              <a:t> </a:t>
            </a:r>
            <a:r>
              <a:rPr lang="en-AU" dirty="0" err="1">
                <a:latin typeface="Candara" panose="020E0502030303020204" pitchFamily="34" charset="0"/>
              </a:rPr>
              <a:t>따르면</a:t>
            </a:r>
            <a:r>
              <a:rPr lang="en-AU" dirty="0">
                <a:latin typeface="Candara" panose="020E0502030303020204" pitchFamily="34" charset="0"/>
              </a:rPr>
              <a:t> </a:t>
            </a:r>
            <a:r>
              <a:rPr lang="en-AU" dirty="0" err="1">
                <a:latin typeface="Candara" panose="020E0502030303020204" pitchFamily="34" charset="0"/>
              </a:rPr>
              <a:t>저체중과</a:t>
            </a:r>
            <a:r>
              <a:rPr lang="en-AU" dirty="0">
                <a:latin typeface="Candara" panose="020E0502030303020204" pitchFamily="34" charset="0"/>
              </a:rPr>
              <a:t> </a:t>
            </a:r>
            <a:r>
              <a:rPr lang="en-AU" dirty="0" err="1">
                <a:latin typeface="Candara" panose="020E0502030303020204" pitchFamily="34" charset="0"/>
              </a:rPr>
              <a:t>생식선</a:t>
            </a:r>
            <a:r>
              <a:rPr lang="en-AU" dirty="0">
                <a:latin typeface="Candara" panose="020E0502030303020204" pitchFamily="34" charset="0"/>
              </a:rPr>
              <a:t> </a:t>
            </a:r>
            <a:r>
              <a:rPr lang="en-AU" dirty="0" err="1">
                <a:latin typeface="Candara" panose="020E0502030303020204" pitchFamily="34" charset="0"/>
              </a:rPr>
              <a:t>기능</a:t>
            </a:r>
            <a:r>
              <a:rPr lang="en-AU" dirty="0">
                <a:latin typeface="Candara" panose="020E0502030303020204" pitchFamily="34" charset="0"/>
              </a:rPr>
              <a:t> </a:t>
            </a:r>
            <a:r>
              <a:rPr lang="en-AU" dirty="0" err="1">
                <a:latin typeface="Candara" panose="020E0502030303020204" pitchFamily="34" charset="0"/>
              </a:rPr>
              <a:t>감소는</a:t>
            </a:r>
            <a:r>
              <a:rPr lang="en-AU" dirty="0">
                <a:latin typeface="Candara" panose="020E0502030303020204" pitchFamily="34" charset="0"/>
              </a:rPr>
              <a:t> AN </a:t>
            </a:r>
            <a:r>
              <a:rPr lang="en-AU" dirty="0" err="1">
                <a:latin typeface="Candara" panose="020E0502030303020204" pitchFamily="34" charset="0"/>
              </a:rPr>
              <a:t>환자의</a:t>
            </a:r>
            <a:r>
              <a:rPr lang="en-AU" dirty="0">
                <a:latin typeface="Candara" panose="020E0502030303020204" pitchFamily="34" charset="0"/>
              </a:rPr>
              <a:t> 골 </a:t>
            </a:r>
            <a:r>
              <a:rPr lang="en-AU" dirty="0" err="1">
                <a:latin typeface="Candara" panose="020E0502030303020204" pitchFamily="34" charset="0"/>
              </a:rPr>
              <a:t>손실</a:t>
            </a:r>
            <a:r>
              <a:rPr lang="en-AU" dirty="0">
                <a:latin typeface="Candara" panose="020E0502030303020204" pitchFamily="34" charset="0"/>
              </a:rPr>
              <a:t> 및 </a:t>
            </a:r>
            <a:r>
              <a:rPr lang="en-AU" dirty="0" err="1">
                <a:latin typeface="Candara" panose="020E0502030303020204" pitchFamily="34" charset="0"/>
              </a:rPr>
              <a:t>골절을</a:t>
            </a:r>
            <a:r>
              <a:rPr lang="en-AU" dirty="0">
                <a:latin typeface="Candara" panose="020E0502030303020204" pitchFamily="34" charset="0"/>
              </a:rPr>
              <a:t> </a:t>
            </a:r>
            <a:r>
              <a:rPr lang="en-AU" dirty="0" err="1">
                <a:latin typeface="Candara" panose="020E0502030303020204" pitchFamily="34" charset="0"/>
              </a:rPr>
              <a:t>예상할</a:t>
            </a:r>
            <a:r>
              <a:rPr lang="en-AU" dirty="0">
                <a:latin typeface="Candara" panose="020E0502030303020204" pitchFamily="34" charset="0"/>
              </a:rPr>
              <a:t> 수 </a:t>
            </a:r>
            <a:r>
              <a:rPr lang="en-AU" dirty="0" err="1">
                <a:latin typeface="Candara" panose="020E0502030303020204" pitchFamily="34" charset="0"/>
              </a:rPr>
              <a:t>있는</a:t>
            </a:r>
            <a:r>
              <a:rPr lang="en-AU" dirty="0">
                <a:latin typeface="Candara" panose="020E0502030303020204" pitchFamily="34" charset="0"/>
              </a:rPr>
              <a:t> </a:t>
            </a:r>
            <a:r>
              <a:rPr lang="en-AU" dirty="0" err="1">
                <a:latin typeface="Candara" panose="020E0502030303020204" pitchFamily="34" charset="0"/>
              </a:rPr>
              <a:t>가장</a:t>
            </a:r>
            <a:r>
              <a:rPr lang="en-AU" dirty="0">
                <a:latin typeface="Candara" panose="020E0502030303020204" pitchFamily="34" charset="0"/>
              </a:rPr>
              <a:t> </a:t>
            </a:r>
            <a:r>
              <a:rPr lang="en-AU" dirty="0" err="1">
                <a:latin typeface="Candara" panose="020E0502030303020204" pitchFamily="34" charset="0"/>
              </a:rPr>
              <a:t>강력한</a:t>
            </a:r>
            <a:r>
              <a:rPr lang="en-AU" dirty="0">
                <a:latin typeface="Candara" panose="020E0502030303020204" pitchFamily="34" charset="0"/>
              </a:rPr>
              <a:t> 예측인자입니다.</a:t>
            </a:r>
            <a:r>
              <a:rPr lang="en-AU" baseline="30000" dirty="0">
                <a:latin typeface="Candara" panose="020E0502030303020204" pitchFamily="34" charset="0"/>
              </a:rPr>
              <a:t>1</a:t>
            </a:r>
            <a:endParaRPr lang="en-AU" dirty="0">
              <a:latin typeface="Candara" panose="020E0502030303020204" pitchFamily="34" charset="0"/>
            </a:endParaRPr>
          </a:p>
          <a:p>
            <a:pPr marL="285750" indent="-285750">
              <a:buFont typeface="Arial" panose="020B0604020202020204" pitchFamily="34" charset="0"/>
              <a:buChar char="•"/>
            </a:pPr>
            <a:r>
              <a:rPr lang="en-AU" dirty="0" err="1">
                <a:latin typeface="Candara" panose="020E0502030303020204" pitchFamily="34" charset="0"/>
              </a:rPr>
              <a:t>또한</a:t>
            </a:r>
            <a:r>
              <a:rPr lang="en-AU" dirty="0">
                <a:latin typeface="Candara" panose="020E0502030303020204" pitchFamily="34" charset="0"/>
              </a:rPr>
              <a:t>, </a:t>
            </a:r>
            <a:r>
              <a:rPr lang="en-AU" dirty="0" err="1">
                <a:latin typeface="Candara" panose="020E0502030303020204" pitchFamily="34" charset="0"/>
              </a:rPr>
              <a:t>성장</a:t>
            </a:r>
            <a:r>
              <a:rPr lang="en-AU" dirty="0">
                <a:latin typeface="Candara" panose="020E0502030303020204" pitchFamily="34" charset="0"/>
              </a:rPr>
              <a:t> </a:t>
            </a:r>
            <a:r>
              <a:rPr lang="en-AU" dirty="0" err="1">
                <a:latin typeface="Candara" panose="020E0502030303020204" pitchFamily="34" charset="0"/>
              </a:rPr>
              <a:t>호르몬</a:t>
            </a:r>
            <a:r>
              <a:rPr lang="en-AU" dirty="0">
                <a:latin typeface="Candara" panose="020E0502030303020204" pitchFamily="34" charset="0"/>
              </a:rPr>
              <a:t> </a:t>
            </a:r>
            <a:r>
              <a:rPr lang="en-AU" dirty="0" err="1">
                <a:latin typeface="Candara" panose="020E0502030303020204" pitchFamily="34" charset="0"/>
              </a:rPr>
              <a:t>저항성</a:t>
            </a:r>
            <a:r>
              <a:rPr lang="en-AU" dirty="0">
                <a:latin typeface="Candara" panose="020E0502030303020204" pitchFamily="34" charset="0"/>
              </a:rPr>
              <a:t>, </a:t>
            </a:r>
            <a:r>
              <a:rPr lang="en-AU" dirty="0" err="1">
                <a:latin typeface="Candara" panose="020E0502030303020204" pitchFamily="34" charset="0"/>
              </a:rPr>
              <a:t>낮은</a:t>
            </a:r>
            <a:r>
              <a:rPr lang="en-AU" dirty="0">
                <a:latin typeface="Candara" panose="020E0502030303020204" pitchFamily="34" charset="0"/>
              </a:rPr>
              <a:t> </a:t>
            </a:r>
            <a:r>
              <a:rPr lang="en-AU" dirty="0" err="1">
                <a:latin typeface="Candara" panose="020E0502030303020204" pitchFamily="34" charset="0"/>
              </a:rPr>
              <a:t>렙틴</a:t>
            </a:r>
            <a:r>
              <a:rPr lang="en-AU" dirty="0">
                <a:latin typeface="Candara" panose="020E0502030303020204" pitchFamily="34" charset="0"/>
              </a:rPr>
              <a:t> </a:t>
            </a:r>
            <a:r>
              <a:rPr lang="en-AU" dirty="0" err="1">
                <a:latin typeface="Candara" panose="020E0502030303020204" pitchFamily="34" charset="0"/>
              </a:rPr>
              <a:t>농도</a:t>
            </a:r>
            <a:r>
              <a:rPr lang="en-AU" dirty="0">
                <a:latin typeface="Candara" panose="020E0502030303020204" pitchFamily="34" charset="0"/>
              </a:rPr>
              <a:t>, </a:t>
            </a:r>
            <a:r>
              <a:rPr lang="en-AU" dirty="0" err="1">
                <a:latin typeface="Candara" panose="020E0502030303020204" pitchFamily="34" charset="0"/>
              </a:rPr>
              <a:t>고코르티솔혈증을</a:t>
            </a:r>
            <a:r>
              <a:rPr lang="en-AU" dirty="0">
                <a:latin typeface="Candara" panose="020E0502030303020204" pitchFamily="34" charset="0"/>
              </a:rPr>
              <a:t> </a:t>
            </a:r>
            <a:r>
              <a:rPr lang="en-AU" dirty="0" err="1">
                <a:latin typeface="Candara" panose="020E0502030303020204" pitchFamily="34" charset="0"/>
              </a:rPr>
              <a:t>비롯한</a:t>
            </a:r>
            <a:r>
              <a:rPr lang="en-AU" dirty="0">
                <a:latin typeface="Candara" panose="020E0502030303020204" pitchFamily="34" charset="0"/>
              </a:rPr>
              <a:t> </a:t>
            </a:r>
            <a:r>
              <a:rPr lang="en-AU" dirty="0" err="1">
                <a:latin typeface="Candara" panose="020E0502030303020204" pitchFamily="34" charset="0"/>
              </a:rPr>
              <a:t>기타</a:t>
            </a:r>
            <a:r>
              <a:rPr lang="en-AU" dirty="0">
                <a:latin typeface="Candara" panose="020E0502030303020204" pitchFamily="34" charset="0"/>
              </a:rPr>
              <a:t> </a:t>
            </a:r>
            <a:r>
              <a:rPr lang="en-AU" dirty="0" err="1">
                <a:latin typeface="Candara" panose="020E0502030303020204" pitchFamily="34" charset="0"/>
              </a:rPr>
              <a:t>대사</a:t>
            </a:r>
            <a:r>
              <a:rPr lang="en-AU" dirty="0">
                <a:latin typeface="Candara" panose="020E0502030303020204" pitchFamily="34" charset="0"/>
              </a:rPr>
              <a:t> </a:t>
            </a:r>
            <a:r>
              <a:rPr lang="en-AU" dirty="0" err="1">
                <a:latin typeface="Candara" panose="020E0502030303020204" pitchFamily="34" charset="0"/>
              </a:rPr>
              <a:t>장애가</a:t>
            </a:r>
            <a:r>
              <a:rPr lang="en-AU" dirty="0">
                <a:latin typeface="Candara" panose="020E0502030303020204" pitchFamily="34" charset="0"/>
              </a:rPr>
              <a:t> 뼈 </a:t>
            </a:r>
            <a:r>
              <a:rPr lang="en-AU" dirty="0" err="1">
                <a:latin typeface="Candara" panose="020E0502030303020204" pitchFamily="34" charset="0"/>
              </a:rPr>
              <a:t>손실과</a:t>
            </a:r>
            <a:r>
              <a:rPr lang="en-AU" dirty="0">
                <a:latin typeface="Candara" panose="020E0502030303020204" pitchFamily="34" charset="0"/>
              </a:rPr>
              <a:t> </a:t>
            </a:r>
            <a:r>
              <a:rPr lang="en-AU" dirty="0" err="1">
                <a:latin typeface="Candara" panose="020E0502030303020204" pitchFamily="34" charset="0"/>
              </a:rPr>
              <a:t>연결되어</a:t>
            </a:r>
            <a:r>
              <a:rPr lang="en-AU" dirty="0">
                <a:latin typeface="Candara" panose="020E0502030303020204" pitchFamily="34" charset="0"/>
              </a:rPr>
              <a:t> </a:t>
            </a:r>
            <a:r>
              <a:rPr lang="en-AU" dirty="0" err="1">
                <a:latin typeface="Candara" panose="020E0502030303020204" pitchFamily="34" charset="0"/>
              </a:rPr>
              <a:t>있지만</a:t>
            </a:r>
            <a:r>
              <a:rPr lang="en-AU" dirty="0">
                <a:latin typeface="Candara" panose="020E0502030303020204" pitchFamily="34" charset="0"/>
              </a:rPr>
              <a:t> </a:t>
            </a:r>
            <a:r>
              <a:rPr lang="en-AU" dirty="0" err="1">
                <a:latin typeface="Candara" panose="020E0502030303020204" pitchFamily="34" charset="0"/>
              </a:rPr>
              <a:t>이러한</a:t>
            </a:r>
            <a:r>
              <a:rPr lang="en-AU" dirty="0">
                <a:latin typeface="Candara" panose="020E0502030303020204" pitchFamily="34" charset="0"/>
              </a:rPr>
              <a:t> </a:t>
            </a:r>
            <a:r>
              <a:rPr lang="en-AU" dirty="0" err="1">
                <a:latin typeface="Candara" panose="020E0502030303020204" pitchFamily="34" charset="0"/>
              </a:rPr>
              <a:t>상관</a:t>
            </a:r>
            <a:r>
              <a:rPr lang="en-AU" dirty="0">
                <a:latin typeface="Candara" panose="020E0502030303020204" pitchFamily="34" charset="0"/>
              </a:rPr>
              <a:t> </a:t>
            </a:r>
            <a:r>
              <a:rPr lang="en-AU" dirty="0" err="1">
                <a:latin typeface="Candara" panose="020E0502030303020204" pitchFamily="34" charset="0"/>
              </a:rPr>
              <a:t>관계는</a:t>
            </a:r>
            <a:r>
              <a:rPr lang="en-AU" dirty="0">
                <a:latin typeface="Candara" panose="020E0502030303020204" pitchFamily="34" charset="0"/>
              </a:rPr>
              <a:t> </a:t>
            </a:r>
            <a:r>
              <a:rPr lang="en-AU" dirty="0" err="1">
                <a:latin typeface="Candara" panose="020E0502030303020204" pitchFamily="34" charset="0"/>
              </a:rPr>
              <a:t>일관성이</a:t>
            </a:r>
            <a:r>
              <a:rPr lang="en-AU" dirty="0">
                <a:latin typeface="Candara" panose="020E0502030303020204" pitchFamily="34" charset="0"/>
              </a:rPr>
              <a:t> </a:t>
            </a:r>
            <a:r>
              <a:rPr lang="en-AU" dirty="0" err="1">
                <a:latin typeface="Candara" panose="020E0502030303020204" pitchFamily="34" charset="0"/>
              </a:rPr>
              <a:t>없고</a:t>
            </a:r>
            <a:r>
              <a:rPr lang="en-AU" dirty="0">
                <a:latin typeface="Candara" panose="020E0502030303020204" pitchFamily="34" charset="0"/>
              </a:rPr>
              <a:t> </a:t>
            </a:r>
            <a:r>
              <a:rPr lang="en-AU" dirty="0" err="1">
                <a:latin typeface="Candara" panose="020E0502030303020204" pitchFamily="34" charset="0"/>
              </a:rPr>
              <a:t>인과</a:t>
            </a:r>
            <a:r>
              <a:rPr lang="en-AU" dirty="0">
                <a:latin typeface="Candara" panose="020E0502030303020204" pitchFamily="34" charset="0"/>
              </a:rPr>
              <a:t> </a:t>
            </a:r>
            <a:r>
              <a:rPr lang="en-AU" dirty="0" err="1">
                <a:latin typeface="Candara" panose="020E0502030303020204" pitchFamily="34" charset="0"/>
              </a:rPr>
              <a:t>관계에</a:t>
            </a:r>
            <a:r>
              <a:rPr lang="en-AU" dirty="0">
                <a:latin typeface="Candara" panose="020E0502030303020204" pitchFamily="34" charset="0"/>
              </a:rPr>
              <a:t> </a:t>
            </a:r>
            <a:r>
              <a:rPr lang="en-AU" dirty="0" err="1">
                <a:latin typeface="Candara" panose="020E0502030303020204" pitchFamily="34" charset="0"/>
              </a:rPr>
              <a:t>대한</a:t>
            </a:r>
            <a:r>
              <a:rPr lang="en-AU" dirty="0">
                <a:latin typeface="Candara" panose="020E0502030303020204" pitchFamily="34" charset="0"/>
              </a:rPr>
              <a:t> </a:t>
            </a:r>
            <a:r>
              <a:rPr lang="en-AU" dirty="0" err="1">
                <a:latin typeface="Candara" panose="020E0502030303020204" pitchFamily="34" charset="0"/>
              </a:rPr>
              <a:t>증거가</a:t>
            </a:r>
            <a:r>
              <a:rPr lang="en-AU" dirty="0">
                <a:latin typeface="Candara" panose="020E0502030303020204" pitchFamily="34" charset="0"/>
              </a:rPr>
              <a:t> 부족합니다.</a:t>
            </a:r>
            <a:r>
              <a:rPr lang="en-AU" baseline="30000" dirty="0">
                <a:latin typeface="Candara" panose="020E0502030303020204" pitchFamily="34" charset="0"/>
              </a:rPr>
              <a:t>1</a:t>
            </a:r>
          </a:p>
          <a:p>
            <a:endParaRPr lang="en-AU" dirty="0"/>
          </a:p>
          <a:p>
            <a:r>
              <a:rPr lang="en-AU" dirty="0" err="1"/>
              <a:t>참조</a:t>
            </a:r>
            <a:r>
              <a:rPr lang="en-AU"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ko-KR" altLang="ko-KR" sz="1200" b="0" kern="0" dirty="0">
                <a:solidFill>
                  <a:srgbClr val="FF0000"/>
                </a:solidFill>
                <a:latin typeface="Calibri" panose="020F0502020204030204" pitchFamily="34" charset="0"/>
                <a:sym typeface=""/>
              </a:rPr>
              <a:t>1</a:t>
            </a:r>
            <a:r>
              <a:rPr lang="en-US" altLang="ko-KR" sz="1200" b="0" kern="0" dirty="0">
                <a:solidFill>
                  <a:srgbClr val="FF0000"/>
                </a:solidFill>
                <a:latin typeface="Calibri" panose="020F0502020204030204" pitchFamily="34" charset="0"/>
                <a:sym typeface=""/>
              </a:rPr>
              <a:t>. L</a:t>
            </a:r>
            <a:r>
              <a:rPr lang="ko-KR" altLang="ko-KR" sz="1200" b="0" kern="0">
                <a:solidFill>
                  <a:srgbClr val="FF0000"/>
                </a:solidFill>
                <a:latin typeface="Calibri" panose="020F0502020204030204" pitchFamily="34" charset="0"/>
                <a:sym typeface=""/>
              </a:rPr>
              <a:t>egroux I, Cortet B. </a:t>
            </a:r>
            <a:r>
              <a:rPr lang="ko-KR" altLang="ko-KR" sz="1200" b="0" i="1" kern="0" dirty="0">
                <a:solidFill>
                  <a:srgbClr val="FF0000"/>
                </a:solidFill>
                <a:latin typeface="Calibri" panose="020F0502020204030204" pitchFamily="34" charset="0"/>
                <a:sym typeface=""/>
              </a:rPr>
              <a:t>RMD Open</a:t>
            </a:r>
            <a:r>
              <a:rPr lang="ko-KR" altLang="ko-KR" sz="1200" b="0" kern="0" dirty="0">
                <a:solidFill>
                  <a:srgbClr val="FF0000"/>
                </a:solidFill>
                <a:latin typeface="Calibri" panose="020F0502020204030204" pitchFamily="34" charset="0"/>
                <a:sym typeface=""/>
              </a:rPr>
              <a:t> 2019;5:e001009.</a:t>
            </a:r>
          </a:p>
          <a:p>
            <a:r>
              <a:rPr lang="en-AU" sz="1200" dirty="0">
                <a:solidFill>
                  <a:srgbClr val="FF0000"/>
                </a:solidFill>
              </a:rPr>
              <a:t>2. </a:t>
            </a:r>
            <a:r>
              <a:rPr lang="en-AU" sz="1200" dirty="0">
                <a:solidFill>
                  <a:schemeClr val="bg1">
                    <a:lumMod val="50000"/>
                  </a:schemeClr>
                </a:solidFill>
              </a:rPr>
              <a:t>Steinman J, </a:t>
            </a:r>
            <a:r>
              <a:rPr lang="en-AU" sz="1200" dirty="0" err="1">
                <a:solidFill>
                  <a:schemeClr val="bg1">
                    <a:lumMod val="50000"/>
                  </a:schemeClr>
                </a:solidFill>
              </a:rPr>
              <a:t>Shibli-Rahhal</a:t>
            </a:r>
            <a:r>
              <a:rPr lang="en-AU" sz="1200" dirty="0">
                <a:solidFill>
                  <a:schemeClr val="bg1">
                    <a:lumMod val="50000"/>
                  </a:schemeClr>
                </a:solidFill>
              </a:rPr>
              <a:t> A.  </a:t>
            </a:r>
            <a:r>
              <a:rPr lang="en-AU" sz="1200" i="1" dirty="0">
                <a:solidFill>
                  <a:schemeClr val="bg1">
                    <a:lumMod val="50000"/>
                  </a:schemeClr>
                </a:solidFill>
              </a:rPr>
              <a:t>J Bone </a:t>
            </a:r>
            <a:r>
              <a:rPr lang="en-AU" sz="1200" i="1" dirty="0" err="1">
                <a:solidFill>
                  <a:schemeClr val="bg1">
                    <a:lumMod val="50000"/>
                  </a:schemeClr>
                </a:solidFill>
              </a:rPr>
              <a:t>Metab</a:t>
            </a:r>
            <a:r>
              <a:rPr lang="en-AU" sz="1200" dirty="0">
                <a:solidFill>
                  <a:schemeClr val="bg1">
                    <a:lumMod val="50000"/>
                  </a:schemeClr>
                </a:solidFill>
              </a:rPr>
              <a:t> 2019;26:133–43.</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890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722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r>
              <a:rPr lang="en-AU" u="sng" baseline="30000"/>
              <a:t>1</a:t>
            </a:r>
          </a:p>
          <a:p>
            <a:pPr marL="285750" indent="-285750">
              <a:buFont typeface="Arial" panose="020B0604020202020204" pitchFamily="34" charset="0"/>
              <a:buChar char="•"/>
            </a:pPr>
            <a:r>
              <a:rPr lang="en-AU">
                <a:latin typeface="Candara" panose="020E0502030303020204" pitchFamily="34" charset="0"/>
              </a:rPr>
              <a:t>여성의 골량은 뼈의 강도가 가장 세고 더 이상 골격이 성장하지 않는 20-30대에 최대에 도달합니다. </a:t>
            </a:r>
          </a:p>
          <a:p>
            <a:pPr marL="285750" indent="-285750">
              <a:buFont typeface="Arial" panose="020B0604020202020204" pitchFamily="34" charset="0"/>
              <a:buChar char="•"/>
            </a:pPr>
            <a:r>
              <a:rPr lang="en-AU">
                <a:latin typeface="Candara" panose="020E0502030303020204" pitchFamily="34" charset="0"/>
              </a:rPr>
              <a:t>여성의 성호르몬인 에스트로겐은 뼈의 강도를 유지하는 데 중요한 역할을 합니다. </a:t>
            </a:r>
          </a:p>
          <a:p>
            <a:pPr marL="285750" indent="-285750">
              <a:buFont typeface="Arial" panose="020B0604020202020204" pitchFamily="34" charset="0"/>
              <a:buChar char="•"/>
            </a:pPr>
            <a:r>
              <a:rPr lang="en-AU">
                <a:latin typeface="Candara" panose="020E0502030303020204" pitchFamily="34" charset="0"/>
              </a:rPr>
              <a:t>폐경 후 에스트로겐 수치가 감소하여 골 손실이 증가할 수 있습니다. </a:t>
            </a:r>
          </a:p>
          <a:p>
            <a:pPr marL="285750" indent="-285750">
              <a:buFont typeface="Arial" panose="020B0604020202020204" pitchFamily="34" charset="0"/>
              <a:buChar char="•"/>
            </a:pPr>
            <a:r>
              <a:rPr lang="en-AU"/>
              <a:t>에스트로겐은 뼈를 보호합니다. 에스트로겐 수치가 감소하면 뼈는 훨씬 빠른 속도로 칼슘과 기타 미네랄을 잃습니다. 그 결과 폐경 후 몇 년 동안 매년 약 2%의 골 손실이 발생합니다.</a:t>
            </a:r>
            <a:r>
              <a:rPr lang="en-AU" baseline="30000"/>
              <a:t>1</a:t>
            </a:r>
            <a:endParaRPr lang="en-AU"/>
          </a:p>
          <a:p>
            <a:pPr marL="285750" indent="-285750">
              <a:buFont typeface="Arial" panose="020B0604020202020204" pitchFamily="34" charset="0"/>
              <a:buChar char="•"/>
            </a:pPr>
            <a:r>
              <a:rPr lang="en-AU">
                <a:latin typeface="Candara" panose="020E0502030303020204" pitchFamily="34" charset="0"/>
              </a:rPr>
              <a:t>60세 이상의 모든 여성의 약 절반이 골다공증으로 인한 골절을 한 번 이상 경험합니다.</a:t>
            </a:r>
          </a:p>
          <a:p>
            <a:endParaRPr lang="en-AU"/>
          </a:p>
          <a:p>
            <a:r>
              <a:rPr lang="en-AU"/>
              <a:t>참조:</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1. </a:t>
            </a:r>
            <a:r>
              <a:rPr lang="en-AU" sz="1200">
                <a:solidFill>
                  <a:schemeClr val="bg1">
                    <a:lumMod val="50000"/>
                  </a:schemeClr>
                </a:solidFill>
              </a:rPr>
              <a:t>Osteoporosis Australia. What you need to know about osteoporosis. Consumer guide. 2017.</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36AF9-B07C-9B45-B57A-0DD6DC150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0050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69</a:t>
            </a:fld>
            <a:endParaRPr lang="en-US"/>
          </a:p>
        </p:txBody>
      </p:sp>
    </p:spTree>
    <p:extLst>
      <p:ext uri="{BB962C8B-B14F-4D97-AF65-F5344CB8AC3E}">
        <p14:creationId xmlns:p14="http://schemas.microsoft.com/office/powerpoint/2010/main" val="261649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a:t>
            </a:fld>
            <a:endParaRPr lang="en-US"/>
          </a:p>
        </p:txBody>
      </p:sp>
    </p:spTree>
    <p:extLst>
      <p:ext uri="{BB962C8B-B14F-4D97-AF65-F5344CB8AC3E}">
        <p14:creationId xmlns:p14="http://schemas.microsoft.com/office/powerpoint/2010/main" val="34663981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70</a:t>
            </a:fld>
            <a:endParaRPr lang="en-US"/>
          </a:p>
        </p:txBody>
      </p:sp>
    </p:spTree>
    <p:extLst>
      <p:ext uri="{BB962C8B-B14F-4D97-AF65-F5344CB8AC3E}">
        <p14:creationId xmlns:p14="http://schemas.microsoft.com/office/powerpoint/2010/main" val="14877935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71</a:t>
            </a:fld>
            <a:endParaRPr lang="en-US"/>
          </a:p>
        </p:txBody>
      </p:sp>
    </p:spTree>
    <p:extLst>
      <p:ext uri="{BB962C8B-B14F-4D97-AF65-F5344CB8AC3E}">
        <p14:creationId xmlns:p14="http://schemas.microsoft.com/office/powerpoint/2010/main" val="41782754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72</a:t>
            </a:fld>
            <a:endParaRPr lang="en-US"/>
          </a:p>
        </p:txBody>
      </p:sp>
    </p:spTree>
    <p:extLst>
      <p:ext uri="{BB962C8B-B14F-4D97-AF65-F5344CB8AC3E}">
        <p14:creationId xmlns:p14="http://schemas.microsoft.com/office/powerpoint/2010/main" val="14560832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73</a:t>
            </a:fld>
            <a:endParaRPr lang="en-US"/>
          </a:p>
        </p:txBody>
      </p:sp>
    </p:spTree>
    <p:extLst>
      <p:ext uri="{BB962C8B-B14F-4D97-AF65-F5344CB8AC3E}">
        <p14:creationId xmlns:p14="http://schemas.microsoft.com/office/powerpoint/2010/main" val="7959370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74</a:t>
            </a:fld>
            <a:endParaRPr lang="en-US"/>
          </a:p>
        </p:txBody>
      </p:sp>
    </p:spTree>
    <p:extLst>
      <p:ext uri="{BB962C8B-B14F-4D97-AF65-F5344CB8AC3E}">
        <p14:creationId xmlns:p14="http://schemas.microsoft.com/office/powerpoint/2010/main" val="22443043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indent="-171450">
              <a:buFont typeface="Arial" panose="020B0604020202020204" pitchFamily="34" charset="0"/>
              <a:buChar char="•"/>
            </a:pPr>
            <a:r>
              <a:rPr lang="en-AU" sz="1200">
                <a:solidFill>
                  <a:schemeClr val="tx1">
                    <a:lumMod val="50000"/>
                    <a:lumOff val="50000"/>
                  </a:schemeClr>
                </a:solidFill>
              </a:rPr>
              <a:t>Beaudoin et al.</a:t>
            </a:r>
            <a:r>
              <a:rPr lang="en-AU" sz="1200" kern="1200">
                <a:solidFill>
                  <a:schemeClr val="tx1"/>
                </a:solidFill>
                <a:effectLst/>
                <a:latin typeface="+mn-lt"/>
                <a:ea typeface="+mn-ea"/>
                <a:cs typeface="+mn-cs"/>
              </a:rPr>
              <a:t>은 14개 도구의 판별 능력을 평가하는 53개의 검증 연구를 식별했습니다. 일부 도구에 대한 연구가 많지 않다는 것을 감안하여 FRAX,</a:t>
            </a:r>
            <a:r>
              <a:rPr lang="en-AU" sz="1200" kern="1200" err="1">
                <a:solidFill>
                  <a:schemeClr val="tx1"/>
                </a:solidFill>
                <a:effectLst/>
                <a:latin typeface="+mn-lt"/>
                <a:ea typeface="+mn-ea"/>
                <a:cs typeface="+mn-cs"/>
              </a:rPr>
              <a:t>Garvan</a:t>
            </a:r>
            <a:r>
              <a:rPr lang="en-AU" sz="1200" kern="1200">
                <a:solidFill>
                  <a:schemeClr val="tx1"/>
                </a:solidFill>
                <a:effectLst/>
                <a:latin typeface="+mn-lt"/>
                <a:ea typeface="+mn-ea"/>
                <a:cs typeface="+mn-cs"/>
              </a:rPr>
              <a:t>그리고</a:t>
            </a:r>
            <a:r>
              <a:rPr lang="en-AU" sz="1200" kern="1200" err="1">
                <a:solidFill>
                  <a:schemeClr val="tx1"/>
                </a:solidFill>
                <a:effectLst/>
                <a:latin typeface="+mn-lt"/>
                <a:ea typeface="+mn-ea"/>
                <a:cs typeface="+mn-cs"/>
              </a:rPr>
              <a:t>Q 골절</a:t>
            </a:r>
            <a:r>
              <a:rPr lang="en-AU" sz="1200" kern="1200">
                <a:solidFill>
                  <a:schemeClr val="tx1"/>
                </a:solidFill>
                <a:effectLst/>
                <a:latin typeface="+mn-lt"/>
                <a:ea typeface="+mn-ea"/>
                <a:cs typeface="+mn-cs"/>
              </a:rPr>
              <a:t>만 메타 회귀 모델을 사용하여 비교했습니다.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조정되지 않은 분석에서, </a:t>
            </a:r>
            <a:r>
              <a:rPr lang="en-AU" sz="1200" kern="1200" err="1">
                <a:solidFill>
                  <a:schemeClr val="tx1"/>
                </a:solidFill>
                <a:effectLst/>
                <a:latin typeface="+mn-lt"/>
                <a:ea typeface="+mn-ea"/>
                <a:cs typeface="+mn-cs"/>
              </a:rPr>
              <a:t>QFracture</a:t>
            </a:r>
            <a:r>
              <a:rPr lang="en-AU" sz="1200" kern="1200">
                <a:solidFill>
                  <a:schemeClr val="tx1"/>
                </a:solidFill>
                <a:effectLst/>
                <a:latin typeface="+mn-lt"/>
                <a:ea typeface="+mn-ea"/>
                <a:cs typeface="+mn-cs"/>
              </a:rPr>
              <a:t>가 고관절 골절을 예측하는 최고의 판별 능력을 보였습니다(AUC= 0.88). 조정된 분석에서는 BMD를 사용한 FRAX(AUC = 0.81) 및  BMD를 사용한 </a:t>
            </a:r>
            <a:r>
              <a:rPr lang="en-AU" sz="1200" kern="1200" err="1">
                <a:solidFill>
                  <a:schemeClr val="tx1"/>
                </a:solidFill>
                <a:effectLst/>
                <a:latin typeface="+mn-lt"/>
                <a:ea typeface="+mn-ea"/>
                <a:cs typeface="+mn-cs"/>
              </a:rPr>
              <a:t>Garvan</a:t>
            </a:r>
            <a:r>
              <a:rPr lang="en-AU" sz="1200" kern="1200">
                <a:solidFill>
                  <a:schemeClr val="tx1"/>
                </a:solidFill>
                <a:effectLst/>
                <a:latin typeface="+mn-lt"/>
                <a:ea typeface="+mn-ea"/>
                <a:cs typeface="+mn-cs"/>
              </a:rPr>
              <a:t>(AUC = 0.79)의 AUC가 가장 높았습니다.</a:t>
            </a:r>
            <a:r>
              <a:rPr lang="en-AU" sz="1200" kern="1200" baseline="30000">
                <a:solidFill>
                  <a:schemeClr val="tx1"/>
                </a:solidFill>
                <a:effectLst/>
                <a:latin typeface="+mn-lt"/>
                <a:ea typeface="+mn-ea"/>
                <a:cs typeface="+mn-cs"/>
              </a:rPr>
              <a:t>1</a:t>
            </a:r>
            <a:r>
              <a:rPr lang="en-AU" sz="1200" kern="1200">
                <a:solidFill>
                  <a:schemeClr val="tx1"/>
                </a:solidFill>
                <a:effectLst/>
                <a:latin typeface="+mn-lt"/>
                <a:ea typeface="+mn-ea"/>
                <a:cs typeface="+mn-cs"/>
              </a:rPr>
              <a:t> </a:t>
            </a:r>
          </a:p>
          <a:p>
            <a:pPr marL="171450" indent="-171450">
              <a:buFont typeface="Arial" panose="020B0604020202020204" pitchFamily="34" charset="0"/>
              <a:buChar char="•"/>
            </a:pPr>
            <a:r>
              <a:rPr lang="en-AU" sz="1200" kern="1200">
                <a:solidFill>
                  <a:schemeClr val="tx1"/>
                </a:solidFill>
                <a:effectLst/>
                <a:latin typeface="+mn-lt"/>
                <a:ea typeface="+mn-ea"/>
                <a:cs typeface="+mn-cs"/>
              </a:rPr>
              <a:t>주요 골다공증 골절의 예측에는, </a:t>
            </a:r>
            <a:r>
              <a:rPr lang="en-AU" sz="1200" kern="1200" err="1">
                <a:solidFill>
                  <a:schemeClr val="tx1"/>
                </a:solidFill>
                <a:effectLst/>
                <a:latin typeface="+mn-lt"/>
                <a:ea typeface="+mn-ea"/>
                <a:cs typeface="+mn-cs"/>
              </a:rPr>
              <a:t>QFracture</a:t>
            </a:r>
            <a:r>
              <a:rPr lang="en-AU" sz="1200" kern="1200">
                <a:solidFill>
                  <a:schemeClr val="tx1"/>
                </a:solidFill>
                <a:effectLst/>
                <a:latin typeface="+mn-lt"/>
                <a:ea typeface="+mn-ea"/>
                <a:cs typeface="+mn-cs"/>
              </a:rPr>
              <a:t>가 최고의 판별 능력을 보였습니다(AUC = 0.77). 골다공증 또는 골절 예측 정확도의 경우 BMD를 사용한 FRAX 및</a:t>
            </a:r>
            <a:r>
              <a:rPr lang="en-AU" sz="1200" kern="1200" err="1">
                <a:solidFill>
                  <a:schemeClr val="tx1"/>
                </a:solidFill>
                <a:effectLst/>
                <a:latin typeface="+mn-lt"/>
                <a:ea typeface="+mn-ea"/>
                <a:cs typeface="+mn-cs"/>
              </a:rPr>
              <a:t>Garvan</a:t>
            </a:r>
            <a:r>
              <a:rPr lang="en-AU" sz="1200" kern="1200">
                <a:solidFill>
                  <a:schemeClr val="tx1"/>
                </a:solidFill>
                <a:effectLst/>
                <a:latin typeface="+mn-lt"/>
                <a:ea typeface="+mn-ea"/>
                <a:cs typeface="+mn-cs"/>
              </a:rPr>
              <a:t>은 BMD가 없는 버전보다 더 높은 식별 능력을 가졌습니다(FRAX: AUC = 0.72 vs 0.69,</a:t>
            </a:r>
            <a:r>
              <a:rPr lang="en-AU" sz="1200" kern="1200" err="1">
                <a:solidFill>
                  <a:schemeClr val="tx1"/>
                </a:solidFill>
                <a:effectLst/>
                <a:latin typeface="+mn-lt"/>
                <a:ea typeface="+mn-ea"/>
                <a:cs typeface="+mn-cs"/>
              </a:rPr>
              <a:t>Garvan</a:t>
            </a:r>
            <a:r>
              <a:rPr lang="en-AU" sz="1200" kern="1200">
                <a:solidFill>
                  <a:schemeClr val="tx1"/>
                </a:solidFill>
                <a:effectLst/>
                <a:latin typeface="+mn-lt"/>
                <a:ea typeface="+mn-ea"/>
                <a:cs typeface="+mn-cs"/>
              </a:rPr>
              <a:t>: AUC = 0.72 vs 0.65).</a:t>
            </a:r>
            <a:r>
              <a:rPr lang="en-AU" sz="1200" kern="1200" baseline="30000">
                <a:solidFill>
                  <a:schemeClr val="tx1"/>
                </a:solidFill>
                <a:effectLst/>
                <a:latin typeface="+mn-lt"/>
                <a:ea typeface="+mn-ea"/>
                <a:cs typeface="+mn-cs"/>
              </a:rPr>
              <a:t>1</a:t>
            </a:r>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참고: 메타 회귀 모델은 AUC를 종속 변수로 사용하고 도구를 독립 변수로 사용했습니다. 이 방법을 사용하여 동일한 연구 결과 간의 상관관계를 고려하여 각 도구의 판별 능력을 비교하였습니다. 서로 다른 도구를 평가하는 서로 다른 연구의 비교 가능성을 개선하기 위해 선험적으로 결정된 검증 코호트의 일부 주요 특성(성별, 평균 연령, 연령 범위 및 전체 연구 품질)을 공변수로 사용했습니다.</a:t>
            </a:r>
            <a:r>
              <a:rPr lang="en-AU" sz="1200" kern="1200" baseline="30000">
                <a:solidFill>
                  <a:schemeClr val="tx1"/>
                </a:solidFill>
                <a:effectLst/>
                <a:latin typeface="+mn-lt"/>
                <a:ea typeface="+mn-ea"/>
                <a:cs typeface="+mn-cs"/>
              </a:rPr>
              <a:t>1</a:t>
            </a:r>
            <a:endParaRPr lang="en-US" sz="1200" kern="1200">
              <a:solidFill>
                <a:schemeClr val="tx1"/>
              </a:solidFill>
              <a:effectLst/>
              <a:latin typeface="+mn-lt"/>
              <a:ea typeface="+mn-ea"/>
              <a:cs typeface="+mn-cs"/>
            </a:endParaRPr>
          </a:p>
          <a:p>
            <a:endParaRPr lang="en-AU"/>
          </a:p>
          <a:p>
            <a:r>
              <a:rPr lang="en-AU"/>
              <a:t>참조:</a:t>
            </a:r>
            <a:endParaRPr lang="en-AU" b="0"/>
          </a:p>
          <a:p>
            <a:r>
              <a:rPr lang="en-AU" sz="1200" b="0"/>
              <a:t>1. Beaudoin C, et al. </a:t>
            </a:r>
            <a:r>
              <a:rPr lang="en-AU" sz="1200" b="0" i="1" err="1"/>
              <a:t>Osteoporos</a:t>
            </a:r>
            <a:r>
              <a:rPr lang="en-AU" sz="1200" b="0" i="1"/>
              <a:t> </a:t>
            </a:r>
            <a:r>
              <a:rPr lang="en-AU" sz="1200" b="0" i="1" err="1"/>
              <a:t>Int</a:t>
            </a:r>
            <a:r>
              <a:rPr lang="en-AU" sz="1200" b="0" i="1"/>
              <a:t> </a:t>
            </a:r>
            <a:r>
              <a:rPr lang="en-AU" sz="1200" b="0"/>
              <a:t>2019;30:721–40.</a:t>
            </a:r>
            <a:endParaRPr lang="en-AU" b="0"/>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75</a:t>
            </a:fld>
            <a:endParaRPr lang="en-US"/>
          </a:p>
        </p:txBody>
      </p:sp>
    </p:spTree>
    <p:extLst>
      <p:ext uri="{BB962C8B-B14F-4D97-AF65-F5344CB8AC3E}">
        <p14:creationId xmlns:p14="http://schemas.microsoft.com/office/powerpoint/2010/main" val="23429773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발표자 노트:</a:t>
            </a:r>
          </a:p>
          <a:p>
            <a:pPr marL="171450" indent="-171450">
              <a:buFont typeface="Arial" panose="020B0604020202020204" pitchFamily="34" charset="0"/>
              <a:buChar char="•"/>
            </a:pPr>
            <a:r>
              <a:rPr lang="en-AU" sz="1200" b="0" i="0" u="none" strike="noStrike" kern="1200">
                <a:solidFill>
                  <a:schemeClr val="tx1"/>
                </a:solidFill>
                <a:effectLst/>
                <a:latin typeface="+mn-lt"/>
                <a:ea typeface="+mn-ea"/>
                <a:cs typeface="+mn-cs"/>
              </a:rPr>
              <a:t>GARVAN: DXA을 계산하거나 하지 않았으며 </a:t>
            </a:r>
            <a:r>
              <a:rPr lang="en-AU" sz="1200" b="0" i="0" u="none" strike="noStrike" kern="1200" err="1">
                <a:solidFill>
                  <a:schemeClr val="tx1"/>
                </a:solidFill>
                <a:effectLst/>
                <a:latin typeface="+mn-lt"/>
                <a:ea typeface="+mn-ea"/>
                <a:cs typeface="+mn-cs"/>
              </a:rPr>
              <a:t>Garvan</a:t>
            </a:r>
            <a:r>
              <a:rPr lang="en-AU" sz="1200" b="0" i="0" u="none" strike="noStrike" kern="1200">
                <a:solidFill>
                  <a:schemeClr val="tx1"/>
                </a:solidFill>
                <a:effectLst/>
                <a:latin typeface="+mn-lt"/>
                <a:ea typeface="+mn-ea"/>
                <a:cs typeface="+mn-cs"/>
              </a:rPr>
              <a:t> FRC 점수가 있고 DXA를 받은 70세 이상의 참가자 531명을 대상으로 한 단면 연구에서 85-88%의 환자에게 올바른 결정이 내려졌습니다.</a:t>
            </a:r>
            <a:r>
              <a:rPr lang="en-AU" sz="1200" b="0" i="0" u="none" strike="noStrike" kern="1200" baseline="30000">
                <a:solidFill>
                  <a:schemeClr val="tx1"/>
                </a:solidFill>
                <a:effectLst/>
                <a:latin typeface="+mn-lt"/>
                <a:ea typeface="+mn-ea"/>
                <a:cs typeface="+mn-cs"/>
              </a:rPr>
              <a:t>1</a:t>
            </a:r>
          </a:p>
          <a:p>
            <a:pPr marL="171450" indent="-171450">
              <a:buFont typeface="Arial" panose="020B0604020202020204" pitchFamily="34" charset="0"/>
              <a:buChar char="•"/>
            </a:pPr>
            <a:r>
              <a:rPr lang="en-AU" sz="1200" b="0" i="0" u="none" strike="noStrike" kern="1200">
                <a:solidFill>
                  <a:schemeClr val="tx1"/>
                </a:solidFill>
                <a:effectLst/>
                <a:latin typeface="+mn-lt"/>
                <a:ea typeface="+mn-ea"/>
                <a:cs typeface="+mn-cs"/>
              </a:rPr>
              <a:t>FRAX: 대도시 일반 진료에서 모집된 70세 이상의 사람들에 대한 </a:t>
            </a:r>
            <a:r>
              <a:rPr lang="en-AU" sz="1200" kern="1200">
                <a:solidFill>
                  <a:schemeClr val="tx1"/>
                </a:solidFill>
                <a:effectLst/>
                <a:latin typeface="+mn-lt"/>
                <a:ea typeface="+mn-ea"/>
                <a:cs typeface="+mn-cs"/>
              </a:rPr>
              <a:t>다</a:t>
            </a:r>
            <a:r>
              <a:rPr lang="en-AU" sz="1200" kern="1200" err="1">
                <a:solidFill>
                  <a:schemeClr val="tx1"/>
                </a:solidFill>
                <a:effectLst/>
                <a:latin typeface="+mn-lt"/>
                <a:ea typeface="+mn-ea"/>
                <a:cs typeface="+mn-cs"/>
              </a:rPr>
              <a:t>중심</a:t>
            </a:r>
            <a:r>
              <a:rPr lang="en-AU" sz="1200" kern="1200">
                <a:solidFill>
                  <a:schemeClr val="tx1"/>
                </a:solidFill>
                <a:effectLst/>
                <a:latin typeface="+mn-lt"/>
                <a:ea typeface="+mn-ea"/>
                <a:cs typeface="+mn-cs"/>
              </a:rPr>
              <a:t> 코호트 연구. 연령별 골절 위험 점수 임계값(저, 중, 고 골다공증 위험)을 측정된 BMD기반 골다공증 관리 지침과 비교했습니다. 이 연구는 83-84%의 사례에서 임계값이 BMD와 비교하여 올바른 임상 결정을 달성했음을 발견했습니다.</a:t>
            </a:r>
            <a:r>
              <a:rPr lang="en-AU" sz="1200" kern="1200" baseline="30000">
                <a:solidFill>
                  <a:schemeClr val="tx1"/>
                </a:solidFill>
                <a:effectLst/>
                <a:latin typeface="+mn-lt"/>
                <a:ea typeface="+mn-ea"/>
                <a:cs typeface="+mn-cs"/>
              </a:rPr>
              <a:t>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a:solidFill>
                  <a:schemeClr val="tx1"/>
                </a:solidFill>
                <a:effectLst/>
                <a:latin typeface="+mn-lt"/>
                <a:ea typeface="+mn-ea"/>
                <a:cs typeface="+mn-cs"/>
              </a:rPr>
              <a:t>Pluskiewicz </a:t>
            </a:r>
            <a:r>
              <a:rPr lang="en-AU" sz="1200" b="0" err="1"/>
              <a:t>외에 의한 연구(2014)에서</a:t>
            </a:r>
            <a:r>
              <a:rPr lang="en-AU" sz="1200" b="0"/>
              <a:t>, 이전 골절이 있었던 218명의 </a:t>
            </a:r>
            <a:r>
              <a:rPr lang="en-AU" sz="1200" b="0" kern="1200">
                <a:solidFill>
                  <a:schemeClr val="tx1"/>
                </a:solidFill>
                <a:effectLst/>
                <a:latin typeface="+mn-lt"/>
                <a:ea typeface="+mn-ea"/>
                <a:cs typeface="+mn-cs"/>
              </a:rPr>
              <a:t>남성 중 </a:t>
            </a:r>
            <a:r>
              <a:rPr lang="en-AU" sz="1200" kern="1200">
                <a:solidFill>
                  <a:schemeClr val="tx1"/>
                </a:solidFill>
                <a:effectLst/>
                <a:latin typeface="+mn-lt"/>
                <a:ea typeface="+mn-ea"/>
                <a:cs typeface="+mn-cs"/>
              </a:rPr>
              <a:t>17명(17.8%)이 FRAX값이 20%이상으로 나타났습니다. 이는 환자중 대부분(n=201, 92.2%)이 이전 골절이 있음에도 불구하고 낮은 FRAX 값 때문에 치료받지 못할 것임을 드러냅니다. Garvan 알고리즘에 </a:t>
            </a:r>
            <a:r>
              <a:rPr lang="en-AU" sz="1200" kern="1200" err="1">
                <a:solidFill>
                  <a:schemeClr val="tx1"/>
                </a:solidFill>
                <a:effectLst/>
                <a:latin typeface="+mn-lt"/>
                <a:ea typeface="+mn-ea"/>
                <a:cs typeface="+mn-cs"/>
              </a:rPr>
              <a:t>의해서는 반대의 결과</a:t>
            </a:r>
            <a:r>
              <a:rPr lang="en-AU" sz="1200" kern="1200">
                <a:solidFill>
                  <a:schemeClr val="tx1"/>
                </a:solidFill>
                <a:effectLst/>
                <a:latin typeface="+mn-lt"/>
                <a:ea typeface="+mn-ea"/>
                <a:cs typeface="+mn-cs"/>
              </a:rPr>
              <a:t>가 나왔는데, 대다수가 (n=179; 82.1%) 높은 골절 위험 점수를 받았습니다.</a:t>
            </a:r>
            <a:r>
              <a:rPr lang="en-AU" sz="1200" kern="1200" baseline="30000">
                <a:solidFill>
                  <a:schemeClr val="tx1"/>
                </a:solidFill>
                <a:effectLst/>
                <a:latin typeface="+mn-lt"/>
                <a:ea typeface="+mn-ea"/>
                <a:cs typeface="+mn-cs"/>
              </a:rPr>
              <a:t>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같은 연구에서 T-score가 2.5 미만인 남성 251명 중 24명(9.6%)만이 FRAX 값이 20% 이상인 것으로 나타났습니다. 이는 연구된 그룹의 상당수(n=227, 90.4%)가 낮은 FRAX 값으로 인해 낮은 BMD 값에도 불구하고 치료되지 않을 것임을 의미합니다. Garvan 알고리즘에 의해서는 </a:t>
            </a:r>
            <a:r>
              <a:rPr lang="en-AU" sz="1200" kern="1200" err="1">
                <a:solidFill>
                  <a:schemeClr val="tx1"/>
                </a:solidFill>
                <a:effectLst/>
                <a:latin typeface="+mn-lt"/>
                <a:ea typeface="+mn-ea"/>
                <a:cs typeface="+mn-cs"/>
              </a:rPr>
              <a:t>반대의 </a:t>
            </a:r>
            <a:r>
              <a:rPr lang="en-AU" sz="1200" kern="1200">
                <a:solidFill>
                  <a:schemeClr val="tx1"/>
                </a:solidFill>
                <a:effectLst/>
                <a:latin typeface="+mn-lt"/>
                <a:ea typeface="+mn-ea"/>
                <a:cs typeface="+mn-cs"/>
              </a:rPr>
              <a:t>결과가 나왔는데, 낮은 BMD 수준에도 불구하고 74%가 높은 골절 위험이 있다는 결과를 받았습니다.</a:t>
            </a:r>
            <a:r>
              <a:rPr lang="en-AU" sz="1200" kern="1200" baseline="30000">
                <a:solidFill>
                  <a:schemeClr val="tx1"/>
                </a:solidFill>
                <a:effectLst/>
                <a:latin typeface="+mn-lt"/>
                <a:ea typeface="+mn-ea"/>
                <a:cs typeface="+mn-cs"/>
              </a:rPr>
              <a:t>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baseline="300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err="1"/>
              <a:t>Pluskiewicz</a:t>
            </a:r>
            <a:r>
              <a:rPr lang="en-AU" sz="1200" b="0"/>
              <a:t>et al. (2010),</a:t>
            </a:r>
            <a:r>
              <a:rPr lang="en-AU" sz="1200" kern="1200">
                <a:solidFill>
                  <a:schemeClr val="tx1"/>
                </a:solidFill>
                <a:effectLst/>
                <a:latin typeface="+mn-lt"/>
                <a:ea typeface="+mn-ea"/>
                <a:cs typeface="+mn-cs"/>
              </a:rPr>
              <a:t>은 고관절 골절이 있었던 여성의 하위 그룹을 분석했습니다(n=728). 해당 하위 그룹에서 72%의 환자는 FRAX, 93%의 환자는 GARVAN에 의해 골절 위험이 20% 이상으로 분석되어, 골절 관련 치료가 필요한 것으로 분류됩니다.</a:t>
            </a:r>
            <a:r>
              <a:rPr lang="en-AU" sz="1200" kern="1200" baseline="30000">
                <a:solidFill>
                  <a:schemeClr val="tx1"/>
                </a:solidFill>
                <a:effectLst/>
                <a:latin typeface="+mn-lt"/>
                <a:ea typeface="+mn-ea"/>
                <a:cs typeface="+mn-cs"/>
              </a:rPr>
              <a:t>4</a:t>
            </a:r>
          </a:p>
          <a:p>
            <a:endParaRPr lang="en-AU"/>
          </a:p>
          <a:p>
            <a:r>
              <a:rPr lang="en-AU"/>
              <a:t>참조:</a:t>
            </a:r>
          </a:p>
          <a:p>
            <a:pPr marL="457200" indent="-457200">
              <a:buFont typeface="+mj-lt"/>
              <a:buAutoNum type="arabicPeriod"/>
            </a:pPr>
            <a:r>
              <a:rPr lang="en-AU" sz="2000" err="1"/>
              <a:t>Inderjeeth</a:t>
            </a:r>
            <a:r>
              <a:rPr lang="en-AU" sz="2000"/>
              <a:t> CA, et al. </a:t>
            </a:r>
            <a:r>
              <a:rPr lang="en-AU" sz="1200" i="1"/>
              <a:t>Arch </a:t>
            </a:r>
            <a:r>
              <a:rPr lang="en-AU" sz="1200" i="1" err="1"/>
              <a:t>Gerontol</a:t>
            </a:r>
            <a:r>
              <a:rPr lang="en-AU" sz="1200" i="1"/>
              <a:t> </a:t>
            </a:r>
            <a:r>
              <a:rPr lang="en-AU" sz="1200" i="1" err="1"/>
              <a:t>Geriatr</a:t>
            </a:r>
            <a:r>
              <a:rPr lang="en-AU" sz="1200" i="1"/>
              <a:t>. </a:t>
            </a:r>
            <a:r>
              <a:rPr lang="en-AU" sz="1200"/>
              <a:t>2020: 86:103940.</a:t>
            </a:r>
          </a:p>
          <a:p>
            <a:pPr marL="457200" indent="-457200">
              <a:buFont typeface="+mj-lt"/>
              <a:buAutoNum type="arabicPeriod"/>
            </a:pPr>
            <a:r>
              <a:rPr lang="en-AU" sz="1200" err="1"/>
              <a:t>Inderjeeth</a:t>
            </a:r>
            <a:r>
              <a:rPr lang="en-AU" sz="1200"/>
              <a:t> CA, et al.  </a:t>
            </a:r>
            <a:r>
              <a:rPr lang="en-AU" sz="1200" i="1"/>
              <a:t>Int J Clin </a:t>
            </a:r>
            <a:r>
              <a:rPr lang="en-AU" sz="1200" i="1" err="1"/>
              <a:t>Rheumatol</a:t>
            </a:r>
            <a:r>
              <a:rPr lang="en-AU" sz="1200" i="1"/>
              <a:t> </a:t>
            </a:r>
            <a:r>
              <a:rPr lang="en-AU" sz="1200"/>
              <a:t>2018;13 ;20–27.</a:t>
            </a:r>
          </a:p>
          <a:p>
            <a:pPr marL="457200" indent="-457200">
              <a:buFont typeface="+mj-lt"/>
              <a:buAutoNum type="arabicPeriod"/>
            </a:pPr>
            <a:r>
              <a:rPr lang="en-AU" sz="1200" b="0" err="1"/>
              <a:t>Pluskiewicz</a:t>
            </a:r>
            <a:r>
              <a:rPr lang="en-AU" sz="1200" b="0"/>
              <a:t> W,</a:t>
            </a:r>
            <a:r>
              <a:rPr lang="en-AU" sz="1200" b="0">
                <a:effectLst/>
              </a:rPr>
              <a:t> et al. </a:t>
            </a:r>
            <a:r>
              <a:rPr lang="en-AU" sz="1200" b="0" i="1"/>
              <a:t>Aging Male </a:t>
            </a:r>
            <a:r>
              <a:rPr lang="en-AU" sz="1200" b="0"/>
              <a:t>2014;17:174-82.</a:t>
            </a:r>
          </a:p>
          <a:p>
            <a:pPr marL="457200" indent="-457200">
              <a:buFont typeface="+mj-lt"/>
              <a:buAutoNum type="arabicPeriod"/>
            </a:pPr>
            <a:r>
              <a:rPr lang="en-AU" sz="1200" b="0" err="1"/>
              <a:t>Pluskiewicz</a:t>
            </a:r>
            <a:r>
              <a:rPr lang="en-AU" sz="1200" b="0"/>
              <a:t> W  et al. </a:t>
            </a:r>
            <a:r>
              <a:rPr lang="en-AU" sz="1200" b="0" i="1"/>
              <a:t>Bone</a:t>
            </a:r>
            <a:r>
              <a:rPr lang="en-AU" sz="1200" b="0"/>
              <a:t> 2010;46:1661-7. </a:t>
            </a:r>
            <a:endParaRPr lang="en-AU" b="0"/>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76</a:t>
            </a:fld>
            <a:endParaRPr lang="en-US"/>
          </a:p>
        </p:txBody>
      </p:sp>
    </p:spTree>
    <p:extLst>
      <p:ext uri="{BB962C8B-B14F-4D97-AF65-F5344CB8AC3E}">
        <p14:creationId xmlns:p14="http://schemas.microsoft.com/office/powerpoint/2010/main" val="13676680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77</a:t>
            </a:fld>
            <a:endParaRPr lang="en-US"/>
          </a:p>
        </p:txBody>
      </p:sp>
    </p:spTree>
    <p:extLst>
      <p:ext uri="{BB962C8B-B14F-4D97-AF65-F5344CB8AC3E}">
        <p14:creationId xmlns:p14="http://schemas.microsoft.com/office/powerpoint/2010/main" val="2531618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78</a:t>
            </a:fld>
            <a:endParaRPr lang="en-US"/>
          </a:p>
        </p:txBody>
      </p:sp>
    </p:spTree>
    <p:extLst>
      <p:ext uri="{BB962C8B-B14F-4D97-AF65-F5344CB8AC3E}">
        <p14:creationId xmlns:p14="http://schemas.microsoft.com/office/powerpoint/2010/main" val="730328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79</a:t>
            </a:fld>
            <a:endParaRPr lang="en-US"/>
          </a:p>
        </p:txBody>
      </p:sp>
    </p:spTree>
    <p:extLst>
      <p:ext uri="{BB962C8B-B14F-4D97-AF65-F5344CB8AC3E}">
        <p14:creationId xmlns:p14="http://schemas.microsoft.com/office/powerpoint/2010/main" val="154778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8</a:t>
            </a:fld>
            <a:endParaRPr lang="en-US"/>
          </a:p>
        </p:txBody>
      </p:sp>
    </p:spTree>
    <p:extLst>
      <p:ext uri="{BB962C8B-B14F-4D97-AF65-F5344CB8AC3E}">
        <p14:creationId xmlns:p14="http://schemas.microsoft.com/office/powerpoint/2010/main" val="3471456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80</a:t>
            </a:fld>
            <a:endParaRPr lang="en-US"/>
          </a:p>
        </p:txBody>
      </p:sp>
    </p:spTree>
    <p:extLst>
      <p:ext uri="{BB962C8B-B14F-4D97-AF65-F5344CB8AC3E}">
        <p14:creationId xmlns:p14="http://schemas.microsoft.com/office/powerpoint/2010/main" val="15006181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81</a:t>
            </a:fld>
            <a:endParaRPr lang="en-US"/>
          </a:p>
        </p:txBody>
      </p:sp>
    </p:spTree>
    <p:extLst>
      <p:ext uri="{BB962C8B-B14F-4D97-AF65-F5344CB8AC3E}">
        <p14:creationId xmlns:p14="http://schemas.microsoft.com/office/powerpoint/2010/main" val="4513996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82</a:t>
            </a:fld>
            <a:endParaRPr lang="en-US"/>
          </a:p>
        </p:txBody>
      </p:sp>
    </p:spTree>
    <p:extLst>
      <p:ext uri="{BB962C8B-B14F-4D97-AF65-F5344CB8AC3E}">
        <p14:creationId xmlns:p14="http://schemas.microsoft.com/office/powerpoint/2010/main" val="42511499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83</a:t>
            </a:fld>
            <a:endParaRPr lang="en-US"/>
          </a:p>
        </p:txBody>
      </p:sp>
    </p:spTree>
    <p:extLst>
      <p:ext uri="{BB962C8B-B14F-4D97-AF65-F5344CB8AC3E}">
        <p14:creationId xmlns:p14="http://schemas.microsoft.com/office/powerpoint/2010/main" val="18649299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Gehlbach </a:t>
            </a:r>
            <a:r>
              <a:rPr kumimoji="0" lang="en-AU" sz="1200" b="0" i="0" u="none" strike="noStrike" kern="1200" cap="none" spc="0" normalizeH="0" baseline="0" noProof="0" err="1">
                <a:ln>
                  <a:noFill/>
                </a:ln>
                <a:effectLst/>
                <a:uLnTx/>
                <a:uFillTx/>
                <a:latin typeface="+mn-lt"/>
                <a:ea typeface="+mn-ea"/>
                <a:cs typeface="+mn-cs"/>
              </a:rPr>
              <a:t>et al.의 연구에서, </a:t>
            </a:r>
            <a:r>
              <a:rPr kumimoji="0" lang="en-AU" sz="1200" b="0" i="0" u="none" strike="noStrike" kern="1200" cap="none" spc="0" normalizeH="0" baseline="0" noProof="0">
                <a:ln>
                  <a:noFill/>
                </a:ln>
                <a:effectLst/>
                <a:uLnTx/>
                <a:uFillTx/>
                <a:latin typeface="+mn-lt"/>
                <a:ea typeface="+mn-ea"/>
                <a:cs typeface="+mn-cs"/>
              </a:rPr>
              <a:t>중등도 </a:t>
            </a:r>
            <a:r>
              <a:rPr lang="en-AU" sz="1200" err="1"/>
              <a:t>또는 중증의 </a:t>
            </a:r>
            <a:r>
              <a:rPr lang="en-AU" sz="1200"/>
              <a:t>척추 골절이 132명 (14.1%)의 연구 대상에서 확인되었지만, 934명의 참가자 중 17명(1.8%)만이 퇴원 진단서에 척추 골절이 명시되어 있었습니다.</a:t>
            </a:r>
            <a:r>
              <a:rPr lang="en-AU" sz="1200" baseline="30000"/>
              <a:t>1</a:t>
            </a:r>
            <a:r>
              <a:rPr lang="en-AU" sz="12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이 132명 중 17%만이 의무 기록이나 퇴원 요약서에 골절이 기록되어 있었습니다.  당시 작성된 방사선 보고서의 50%에서 골절이 확인되었습니다. 그리고 그 중 23%는 방사선 전문의의 요약 소견에서 발견되었습니다.</a:t>
            </a:r>
            <a:r>
              <a:rPr lang="en-AU" sz="1200" baseline="30000"/>
              <a:t>1</a:t>
            </a:r>
            <a:r>
              <a:rPr lang="en-AU" sz="12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의료 기록의 단 18%에서만 골절 환자에게 칼슘, 비타민 D, 에스트로겐 대체제 또는 항흡수제를 처방했다고 표시되어 있었습니다.</a:t>
            </a:r>
            <a:r>
              <a:rPr lang="en-AU" sz="1200" baseline="30000"/>
              <a:t>1</a:t>
            </a:r>
            <a:r>
              <a:rPr lang="en-AU" sz="12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따라서 방사선 사진으로 입증된 척추 골절이 있는 입원한 노인 여성 중 의사가 식별하거나 치료한 사례는 상대적으로 많이 없으며, 이는 인식 개선이 필요함을 시사합니다.</a:t>
            </a:r>
            <a:r>
              <a:rPr lang="en-AU" sz="1200" baseline="30000"/>
              <a:t>1</a:t>
            </a:r>
            <a:endParaRPr lang="en-AU" sz="1200"/>
          </a:p>
          <a:p>
            <a:endParaRPr lang="en-AU"/>
          </a:p>
          <a:p>
            <a:r>
              <a:rPr lang="en-AU"/>
              <a:t>참조:</a:t>
            </a:r>
          </a:p>
          <a:p>
            <a:r>
              <a:rPr kumimoji="0" lang="en-AU" sz="1200" b="0" i="0" u="none" strike="noStrike" kern="1200" cap="none" spc="0" normalizeH="0" baseline="0" noProof="0">
                <a:ln>
                  <a:noFill/>
                </a:ln>
                <a:effectLst/>
                <a:uLnTx/>
                <a:uFillTx/>
                <a:latin typeface="+mn-lt"/>
                <a:ea typeface="+mn-ea"/>
                <a:cs typeface="+mn-cs"/>
              </a:rPr>
              <a:t>1. </a:t>
            </a:r>
            <a:r>
              <a:rPr kumimoji="0" lang="en-AU" sz="1200" b="0" i="0" u="none" strike="noStrike" kern="1200" cap="none" spc="0" normalizeH="0" baseline="0" noProof="0" err="1">
                <a:ln>
                  <a:noFill/>
                </a:ln>
                <a:effectLst/>
                <a:uLnTx/>
                <a:uFillTx/>
                <a:latin typeface="+mn-lt"/>
                <a:ea typeface="+mn-ea"/>
                <a:cs typeface="+mn-cs"/>
              </a:rPr>
              <a:t>Gehlbach</a:t>
            </a:r>
            <a:r>
              <a:rPr kumimoji="0" lang="en-AU" sz="1200" b="0" i="0" u="none" strike="noStrike" kern="1200" cap="none" spc="0" normalizeH="0" baseline="0" noProof="0">
                <a:ln>
                  <a:noFill/>
                </a:ln>
                <a:effectLst/>
                <a:uLnTx/>
                <a:uFillTx/>
                <a:latin typeface="+mn-lt"/>
                <a:ea typeface="+mn-ea"/>
                <a:cs typeface="+mn-cs"/>
              </a:rPr>
              <a:t>  SH, et al. </a:t>
            </a:r>
            <a:r>
              <a:rPr kumimoji="0" lang="en-AU" sz="1200" b="0" i="1" u="none" strike="noStrike" kern="1200" cap="none" spc="0" normalizeH="0" baseline="0" noProof="0" err="1">
                <a:ln>
                  <a:noFill/>
                </a:ln>
                <a:effectLst/>
                <a:uLnTx/>
                <a:uFillTx/>
                <a:latin typeface="+mn-lt"/>
                <a:ea typeface="+mn-ea"/>
                <a:cs typeface="+mn-cs"/>
              </a:rPr>
              <a:t>Osteoporos</a:t>
            </a:r>
            <a:r>
              <a:rPr kumimoji="0" lang="en-AU" sz="1200" b="0" i="1" u="none" strike="noStrike" kern="1200" cap="none" spc="0" normalizeH="0" baseline="0" noProof="0">
                <a:ln>
                  <a:noFill/>
                </a:ln>
                <a:effectLst/>
                <a:uLnTx/>
                <a:uFillTx/>
                <a:latin typeface="+mn-lt"/>
                <a:ea typeface="+mn-ea"/>
                <a:cs typeface="+mn-cs"/>
              </a:rPr>
              <a:t> </a:t>
            </a:r>
            <a:r>
              <a:rPr kumimoji="0" lang="en-AU" sz="1200" b="0" i="1" u="none" strike="noStrike" kern="1200" cap="none" spc="0" normalizeH="0" baseline="0" noProof="0" err="1">
                <a:ln>
                  <a:noFill/>
                </a:ln>
                <a:effectLst/>
                <a:uLnTx/>
                <a:uFillTx/>
                <a:latin typeface="+mn-lt"/>
                <a:ea typeface="+mn-ea"/>
                <a:cs typeface="+mn-cs"/>
              </a:rPr>
              <a:t>Int</a:t>
            </a:r>
            <a:r>
              <a:rPr kumimoji="0" lang="en-AU" sz="1200" b="0" i="1" u="none" strike="noStrike" kern="1200" cap="none" spc="0" normalizeH="0" baseline="0" noProof="0">
                <a:ln>
                  <a:noFill/>
                </a:ln>
                <a:effectLst/>
                <a:uLnTx/>
                <a:uFillTx/>
                <a:latin typeface="+mn-lt"/>
                <a:ea typeface="+mn-ea"/>
                <a:cs typeface="+mn-cs"/>
              </a:rPr>
              <a:t> </a:t>
            </a:r>
            <a:r>
              <a:rPr kumimoji="0" lang="en-AU" sz="1200" b="0" i="0" u="none" strike="noStrike" kern="1200" cap="none" spc="0" normalizeH="0" baseline="0" noProof="0">
                <a:ln>
                  <a:noFill/>
                </a:ln>
                <a:effectLst/>
                <a:uLnTx/>
                <a:uFillTx/>
                <a:latin typeface="+mn-lt"/>
                <a:ea typeface="+mn-ea"/>
                <a:cs typeface="+mn-cs"/>
              </a:rPr>
              <a:t>2000;11:577-82.</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84</a:t>
            </a:fld>
            <a:endParaRPr lang="en-US"/>
          </a:p>
        </p:txBody>
      </p:sp>
    </p:spTree>
    <p:extLst>
      <p:ext uri="{BB962C8B-B14F-4D97-AF65-F5344CB8AC3E}">
        <p14:creationId xmlns:p14="http://schemas.microsoft.com/office/powerpoint/2010/main" val="15946078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척추 골절이 있는 많은 환자는 전자 방사선촬영 보고서의 간단한 텍스트 기반 검색을 통해 식별할 수 있습니다.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연구는 두 단계로 구성되었습니다. 발달 단계(DP)에서 6개월 동안 발행된 모든 X선 및 CT 보고서에서 척추 골절을 식별하기 위해 12개의 검색어가 사용되었습니다. </a:t>
            </a:r>
          </a:p>
          <a:p>
            <a:pPr marL="171450" indent="-171450">
              <a:buFont typeface="Arial" panose="020B0604020202020204" pitchFamily="34" charset="0"/>
              <a:buChar char="•"/>
            </a:pPr>
            <a:r>
              <a:rPr lang="en-AU" sz="1200" b="0" i="0" u="none" strike="noStrike" kern="1200">
                <a:solidFill>
                  <a:schemeClr val="tx1"/>
                </a:solidFill>
                <a:effectLst/>
                <a:latin typeface="+mn-lt"/>
                <a:ea typeface="+mn-ea"/>
                <a:cs typeface="+mn-cs"/>
              </a:rPr>
              <a:t>검색어는 다음과 같습니다.</a:t>
            </a:r>
            <a:r>
              <a:rPr lang="en-AU" sz="1200" kern="1200">
                <a:solidFill>
                  <a:schemeClr val="tx1"/>
                </a:solidFill>
                <a:effectLst/>
                <a:latin typeface="+mn-lt"/>
                <a:ea typeface="+mn-ea"/>
                <a:cs typeface="+mn-cs"/>
              </a:rPr>
              <a:t> '골다공증 골절', '척추 압박 골절', '쐐기 골절', '파열 골절', '압박 골절', '키 감소', '척추체의 붕괴', '전방 쐐기 압축 골절', '골다공성 압박 골절' ', '부전 골절', '압박 변형' 및 '압박 골절'. 이 용어는 방사선 전문의와 논의를 바탕으로 지역의 특정한 보고 스타일을 기반으로 가장 적절하다고 확인되었습니다.</a:t>
            </a:r>
            <a:endParaRPr lang="en-AU"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양성 보고는 척추 골절이 실제로 보고되었는지 여부를 확인하기 위해 수동으로 검토되었습니다.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DP 동안 척추 골절을 감지하는 데 가장 효과적인 세 가지 검색어는 척추 골절 환자를 식별하는 능력을 테스트하기 위해 몇 주에 걸쳐 시행 단계(IP) 동안 적용되었습니다.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검색어 '키 감소' (</a:t>
            </a:r>
            <a:r>
              <a:rPr lang="en-AU" sz="1200" b="0" i="0" u="none" strike="noStrike" kern="1200" err="1">
                <a:solidFill>
                  <a:schemeClr val="tx1"/>
                </a:solidFill>
                <a:effectLst/>
                <a:latin typeface="+mn-lt"/>
                <a:ea typeface="+mn-ea"/>
                <a:cs typeface="+mn-cs"/>
              </a:rPr>
              <a:t>LoH</a:t>
            </a:r>
            <a:r>
              <a:rPr lang="en-AU" sz="1200" b="0" i="0" u="none" strike="noStrike" kern="1200">
                <a:solidFill>
                  <a:schemeClr val="tx1"/>
                </a:solidFill>
                <a:effectLst/>
                <a:latin typeface="+mn-lt"/>
                <a:ea typeface="+mn-ea"/>
                <a:cs typeface="+mn-cs"/>
              </a:rPr>
              <a:t>), '압박 골절'(</a:t>
            </a:r>
            <a:r>
              <a:rPr lang="en-AU" sz="1200" b="0" i="0" u="none" strike="noStrike" kern="1200" err="1">
                <a:solidFill>
                  <a:schemeClr val="tx1"/>
                </a:solidFill>
                <a:effectLst/>
                <a:latin typeface="+mn-lt"/>
                <a:ea typeface="+mn-ea"/>
                <a:cs typeface="+mn-cs"/>
              </a:rPr>
              <a:t>CoF</a:t>
            </a:r>
            <a:r>
              <a:rPr lang="en-AU" sz="1200" b="0" i="0" u="none" strike="noStrike" kern="1200">
                <a:solidFill>
                  <a:schemeClr val="tx1"/>
                </a:solidFill>
                <a:effectLst/>
                <a:latin typeface="+mn-lt"/>
                <a:ea typeface="+mn-ea"/>
                <a:cs typeface="+mn-cs"/>
              </a:rPr>
              <a:t>) 및 '파열 골절'(</a:t>
            </a:r>
            <a:r>
              <a:rPr lang="en-AU" sz="1200" b="0" i="0" u="none" strike="noStrike" kern="1200" err="1">
                <a:solidFill>
                  <a:schemeClr val="tx1"/>
                </a:solidFill>
                <a:effectLst/>
                <a:latin typeface="+mn-lt"/>
                <a:ea typeface="+mn-ea"/>
                <a:cs typeface="+mn-cs"/>
              </a:rPr>
              <a:t>CrF</a:t>
            </a:r>
            <a:r>
              <a:rPr lang="en-AU" sz="1200" b="0" i="0" u="none" strike="noStrike" kern="1200">
                <a:solidFill>
                  <a:schemeClr val="tx1"/>
                </a:solidFill>
                <a:effectLst/>
                <a:latin typeface="+mn-lt"/>
                <a:ea typeface="+mn-ea"/>
                <a:cs typeface="+mn-cs"/>
              </a:rPr>
              <a:t> )를 사용해 가장 많은 수의 척추 골절이 확인된 영상진단 보고서를 확인했습니다. 이 세 가지 검색어는 76%의 양성 예측값으로 모든 실제 척추 골절의 689개 중 581개(84%)를 식별했습니다.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mn-lt"/>
                <a:ea typeface="+mn-ea"/>
                <a:cs typeface="+mn-cs"/>
              </a:rPr>
              <a:t>IP에서 이 세 가지 용어를 사용하여 126개의 보고서가 확인되었으며 그 중 100개(79%)에서 수동 검토를 통해 척추 골절이 확인되었습니다. IP의 1주차에 587개의 보고서 샘플 중 7개(1.2%)가 위음성이었습니다. </a:t>
            </a:r>
            <a:endParaRPr lang="en-AU"/>
          </a:p>
          <a:p>
            <a:endParaRPr lang="en-AU"/>
          </a:p>
          <a:p>
            <a:r>
              <a:rPr lang="en-AU"/>
              <a:t>참조:</a:t>
            </a:r>
          </a:p>
          <a:p>
            <a:r>
              <a:rPr kumimoji="0" lang="en-AU" sz="1200" b="0" i="0" u="none" strike="noStrike" kern="1200" cap="none" spc="0" normalizeH="0" baseline="0" noProof="0">
                <a:ln>
                  <a:noFill/>
                </a:ln>
                <a:effectLst/>
                <a:uLnTx/>
                <a:uFillTx/>
                <a:latin typeface="+mn-lt"/>
                <a:ea typeface="+mn-ea"/>
                <a:cs typeface="+mn-cs"/>
              </a:rPr>
              <a:t>1. </a:t>
            </a:r>
            <a:r>
              <a:rPr lang="en-AU" sz="1200" b="0" i="0" u="none" strike="noStrike" kern="1200">
                <a:solidFill>
                  <a:schemeClr val="tx1"/>
                </a:solidFill>
                <a:effectLst/>
                <a:latin typeface="+mn-lt"/>
                <a:ea typeface="+mn-ea"/>
                <a:cs typeface="+mn-cs"/>
              </a:rPr>
              <a:t>Pandya J, et al. </a:t>
            </a:r>
            <a:r>
              <a:rPr lang="en-AU" sz="1200" b="0" i="1" u="none" strike="noStrike" kern="1200" err="1">
                <a:solidFill>
                  <a:schemeClr val="tx1"/>
                </a:solidFill>
                <a:effectLst/>
                <a:latin typeface="+mn-lt"/>
                <a:ea typeface="+mn-ea"/>
                <a:cs typeface="+mn-cs"/>
              </a:rPr>
              <a:t>Calcif</a:t>
            </a:r>
            <a:r>
              <a:rPr lang="en-AU" sz="1200" b="0" i="1" u="none" strike="noStrike" kern="1200">
                <a:solidFill>
                  <a:schemeClr val="tx1"/>
                </a:solidFill>
                <a:effectLst/>
                <a:latin typeface="+mn-lt"/>
                <a:ea typeface="+mn-ea"/>
                <a:cs typeface="+mn-cs"/>
              </a:rPr>
              <a:t> Tissue Int</a:t>
            </a:r>
            <a:r>
              <a:rPr lang="en-AU" sz="1200" b="0" i="0" u="none" strike="noStrike" kern="1200">
                <a:solidFill>
                  <a:schemeClr val="tx1"/>
                </a:solidFill>
                <a:effectLst/>
                <a:latin typeface="+mn-lt"/>
                <a:ea typeface="+mn-ea"/>
                <a:cs typeface="+mn-cs"/>
              </a:rPr>
              <a:t> 2019;105:156–60.</a:t>
            </a:r>
            <a:endParaRPr lang="en-AU" b="0"/>
          </a:p>
        </p:txBody>
      </p:sp>
      <p:sp>
        <p:nvSpPr>
          <p:cNvPr id="4" name="Slide Number Placeholder 3"/>
          <p:cNvSpPr>
            <a:spLocks noGrp="1"/>
          </p:cNvSpPr>
          <p:nvPr>
            <p:ph type="sldNum" sz="quarter" idx="5"/>
          </p:nvPr>
        </p:nvSpPr>
        <p:spPr/>
        <p:txBody>
          <a:bodyPr/>
          <a:lstStyle/>
          <a:p>
            <a:fld id="{09736AF9-B07C-9B45-B57A-0DD6DC150A99}" type="slidenum">
              <a:rPr lang="en-US" smtClean="0"/>
              <a:t>85</a:t>
            </a:fld>
            <a:endParaRPr lang="en-US"/>
          </a:p>
        </p:txBody>
      </p:sp>
    </p:spTree>
    <p:extLst>
      <p:ext uri="{BB962C8B-B14F-4D97-AF65-F5344CB8AC3E}">
        <p14:creationId xmlns:p14="http://schemas.microsoft.com/office/powerpoint/2010/main" val="39398571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발표자 노트(표):</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err="1">
                <a:solidFill>
                  <a:schemeClr val="tx1"/>
                </a:solidFill>
                <a:effectLst/>
                <a:latin typeface="+mn-lt"/>
                <a:ea typeface="+mn-ea"/>
                <a:cs typeface="+mn-cs"/>
              </a:rPr>
              <a:t>Balasubramarian</a:t>
            </a:r>
            <a:r>
              <a:rPr lang="en-GB" sz="1200" kern="1200">
                <a:solidFill>
                  <a:schemeClr val="tx1"/>
                </a:solidFill>
                <a:effectLst/>
                <a:latin typeface="+mn-lt"/>
                <a:ea typeface="+mn-ea"/>
                <a:cs typeface="+mn-cs"/>
              </a:rPr>
              <a:t>과 동료들은</a:t>
            </a:r>
            <a:r>
              <a:rPr lang="en-AU" sz="1200" b="0" i="0" kern="1200">
                <a:solidFill>
                  <a:schemeClr val="tx1"/>
                </a:solidFill>
                <a:effectLst/>
                <a:latin typeface="+mn-lt"/>
                <a:ea typeface="+mn-ea"/>
                <a:cs typeface="+mn-cs"/>
              </a:rPr>
              <a:t> 미국 메디케어 행정 청구 데이터를 사용해 후향적 코호트 연구를 진행했습니다. 임상적 골절(임상적 척추 및 비척추 골절, 색인된 날짜)을 겪었고 색인된 날짜 이전에 1년 이상 계속 등록되었고 색인된 날짜 이후 1년 이상 등록이 유지된(해당 시점의 결과가 2년 또는 5년 이상) 65세 이상의 여성이 포함되었습니다.</a:t>
            </a:r>
            <a:r>
              <a:rPr lang="en-AU" sz="1200" b="0" i="0" kern="1200" baseline="30000">
                <a:solidFill>
                  <a:schemeClr val="tx1"/>
                </a:solidFill>
                <a:effectLst/>
                <a:latin typeface="+mn-lt"/>
                <a:ea typeface="+mn-ea"/>
                <a:cs typeface="+mn-cs"/>
              </a:rPr>
              <a:t>1</a:t>
            </a:r>
            <a:endParaRPr lang="en-GB" sz="1200" kern="1200" baseline="300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골절을 입은 여성 메디케어 수혜자 377,561명 중 10%는 1년 이내에, 18%는 2년 이내에, 31%는 5년 이내에 또 다른 골절을 경험했습니다.</a:t>
            </a:r>
            <a:r>
              <a:rPr lang="en-AU" sz="1200" b="0" i="0" kern="1200" baseline="30000">
                <a:solidFill>
                  <a:schemeClr val="tx1"/>
                </a:solidFill>
                <a:effectLst/>
                <a:latin typeface="+mn-lt"/>
                <a:ea typeface="+mn-ea"/>
                <a:cs typeface="+mn-cs"/>
              </a:rPr>
              <a:t>1</a:t>
            </a:r>
            <a:r>
              <a:rPr lang="en-AU" sz="1200" b="0" i="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임상적 척추 골절 관련, 최초 골절 후 1년, 2년 및 5년 이내 사망률은 각각 14%, 24% 및 54%였습니다.</a:t>
            </a:r>
            <a:r>
              <a:rPr lang="en-GB" sz="1200" kern="1200" baseline="30000">
                <a:solidFill>
                  <a:schemeClr val="tx1"/>
                </a:solidFill>
                <a:effectLst/>
                <a:latin typeface="+mn-lt"/>
                <a:ea typeface="+mn-ea"/>
                <a:cs typeface="+mn-cs"/>
              </a:rPr>
              <a:t>1</a:t>
            </a:r>
            <a:endParaRPr lang="en-AU" sz="1200"/>
          </a:p>
          <a:p>
            <a:endParaRPr lang="en-AU" sz="1200"/>
          </a:p>
          <a:p>
            <a:r>
              <a:rPr lang="en-AU" sz="1200"/>
              <a:t>참조:</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1. </a:t>
            </a:r>
            <a:r>
              <a:rPr lang="en-GB" sz="1200" kern="1200" err="1">
                <a:solidFill>
                  <a:schemeClr val="tx1"/>
                </a:solidFill>
                <a:effectLst/>
                <a:latin typeface="+mn-lt"/>
                <a:ea typeface="+mn-ea"/>
                <a:cs typeface="+mn-cs"/>
              </a:rPr>
              <a:t>Balasubramarian</a:t>
            </a:r>
            <a:r>
              <a:rPr lang="en-GB" sz="1200" kern="1200">
                <a:solidFill>
                  <a:schemeClr val="tx1"/>
                </a:solidFill>
                <a:effectLst/>
                <a:latin typeface="+mn-lt"/>
                <a:ea typeface="+mn-ea"/>
                <a:cs typeface="+mn-cs"/>
              </a:rPr>
              <a:t> A, et al. </a:t>
            </a:r>
            <a:r>
              <a:rPr lang="en-GB" sz="1200" i="1" kern="1200">
                <a:solidFill>
                  <a:schemeClr val="tx1"/>
                </a:solidFill>
                <a:effectLst/>
                <a:latin typeface="+mn-lt"/>
                <a:ea typeface="+mn-ea"/>
                <a:cs typeface="+mn-cs"/>
              </a:rPr>
              <a:t>Osteoporosis </a:t>
            </a:r>
            <a:r>
              <a:rPr lang="en-GB" sz="1200" i="1" kern="1200" err="1">
                <a:solidFill>
                  <a:schemeClr val="tx1"/>
                </a:solidFill>
                <a:effectLst/>
                <a:latin typeface="+mn-lt"/>
                <a:ea typeface="+mn-ea"/>
                <a:cs typeface="+mn-cs"/>
              </a:rPr>
              <a:t>Int</a:t>
            </a:r>
            <a:r>
              <a:rPr lang="en-GB" sz="1200" i="1" kern="1200">
                <a:solidFill>
                  <a:schemeClr val="tx1"/>
                </a:solidFill>
                <a:effectLst/>
                <a:latin typeface="+mn-lt"/>
                <a:ea typeface="+mn-ea"/>
                <a:cs typeface="+mn-cs"/>
              </a:rPr>
              <a:t> </a:t>
            </a:r>
            <a:r>
              <a:rPr lang="en-US" sz="1200" b="0">
                <a:solidFill>
                  <a:schemeClr val="tx1"/>
                </a:solidFill>
              </a:rPr>
              <a:t>2019;30:79-92</a:t>
            </a:r>
            <a:r>
              <a:rPr lang="en-AU" sz="1200" b="0">
                <a:solidFill>
                  <a:schemeClr val="tx1"/>
                </a:solidFill>
              </a:rPr>
              <a:t>. </a:t>
            </a:r>
            <a:endParaRPr lang="en-AU" sz="1200" b="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86</a:t>
            </a:fld>
            <a:endParaRPr lang="en-US"/>
          </a:p>
        </p:txBody>
      </p:sp>
    </p:spTree>
    <p:extLst>
      <p:ext uri="{BB962C8B-B14F-4D97-AF65-F5344CB8AC3E}">
        <p14:creationId xmlns:p14="http://schemas.microsoft.com/office/powerpoint/2010/main" val="10368326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87</a:t>
            </a:fld>
            <a:endParaRPr lang="en-US"/>
          </a:p>
        </p:txBody>
      </p:sp>
    </p:spTree>
    <p:extLst>
      <p:ext uri="{BB962C8B-B14F-4D97-AF65-F5344CB8AC3E}">
        <p14:creationId xmlns:p14="http://schemas.microsoft.com/office/powerpoint/2010/main" val="39578113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88</a:t>
            </a:fld>
            <a:endParaRPr lang="en-US"/>
          </a:p>
        </p:txBody>
      </p:sp>
    </p:spTree>
    <p:extLst>
      <p:ext uri="{BB962C8B-B14F-4D97-AF65-F5344CB8AC3E}">
        <p14:creationId xmlns:p14="http://schemas.microsoft.com/office/powerpoint/2010/main" val="1282695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89</a:t>
            </a:fld>
            <a:endParaRPr lang="en-US"/>
          </a:p>
        </p:txBody>
      </p:sp>
    </p:spTree>
    <p:extLst>
      <p:ext uri="{BB962C8B-B14F-4D97-AF65-F5344CB8AC3E}">
        <p14:creationId xmlns:p14="http://schemas.microsoft.com/office/powerpoint/2010/main" val="2418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a:t>
            </a:fld>
            <a:endParaRPr lang="en-US"/>
          </a:p>
        </p:txBody>
      </p:sp>
    </p:spTree>
    <p:extLst>
      <p:ext uri="{BB962C8B-B14F-4D97-AF65-F5344CB8AC3E}">
        <p14:creationId xmlns:p14="http://schemas.microsoft.com/office/powerpoint/2010/main" val="9599094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선택적 슬라이드: 이전 슬라이드에서 지침 권장 사항을 분리하여 읽기 쉽도록 합니다. 이 슬라이드는 ISCD 권장 사항을 기반으로 합니다.</a:t>
            </a:r>
          </a:p>
        </p:txBody>
      </p:sp>
      <p:sp>
        <p:nvSpPr>
          <p:cNvPr id="4" name="Slide Number Placeholder 3"/>
          <p:cNvSpPr>
            <a:spLocks noGrp="1"/>
          </p:cNvSpPr>
          <p:nvPr>
            <p:ph type="sldNum" sz="quarter" idx="5"/>
          </p:nvPr>
        </p:nvSpPr>
        <p:spPr/>
        <p:txBody>
          <a:bodyPr/>
          <a:lstStyle/>
          <a:p>
            <a:fld id="{09736AF9-B07C-9B45-B57A-0DD6DC150A99}" type="slidenum">
              <a:rPr lang="en-US" smtClean="0"/>
              <a:t>90</a:t>
            </a:fld>
            <a:endParaRPr lang="en-US"/>
          </a:p>
        </p:txBody>
      </p:sp>
    </p:spTree>
    <p:extLst>
      <p:ext uri="{BB962C8B-B14F-4D97-AF65-F5344CB8AC3E}">
        <p14:creationId xmlns:p14="http://schemas.microsoft.com/office/powerpoint/2010/main" val="4694274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91</a:t>
            </a:fld>
            <a:endParaRPr lang="en-US"/>
          </a:p>
        </p:txBody>
      </p:sp>
    </p:spTree>
    <p:extLst>
      <p:ext uri="{BB962C8B-B14F-4D97-AF65-F5344CB8AC3E}">
        <p14:creationId xmlns:p14="http://schemas.microsoft.com/office/powerpoint/2010/main" val="7959996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92</a:t>
            </a:fld>
            <a:endParaRPr lang="en-US"/>
          </a:p>
        </p:txBody>
      </p:sp>
    </p:spTree>
    <p:extLst>
      <p:ext uri="{BB962C8B-B14F-4D97-AF65-F5344CB8AC3E}">
        <p14:creationId xmlns:p14="http://schemas.microsoft.com/office/powerpoint/2010/main" val="2354446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93</a:t>
            </a:fld>
            <a:endParaRPr lang="en-US"/>
          </a:p>
        </p:txBody>
      </p:sp>
    </p:spTree>
    <p:extLst>
      <p:ext uri="{BB962C8B-B14F-4D97-AF65-F5344CB8AC3E}">
        <p14:creationId xmlns:p14="http://schemas.microsoft.com/office/powerpoint/2010/main" val="34581155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94</a:t>
            </a:fld>
            <a:endParaRPr lang="en-US"/>
          </a:p>
        </p:txBody>
      </p:sp>
    </p:spTree>
    <p:extLst>
      <p:ext uri="{BB962C8B-B14F-4D97-AF65-F5344CB8AC3E}">
        <p14:creationId xmlns:p14="http://schemas.microsoft.com/office/powerpoint/2010/main" val="352329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a:solidFill>
                  <a:schemeClr val="tx1"/>
                </a:solidFill>
                <a:effectLst/>
                <a:latin typeface="+mn-lt"/>
                <a:ea typeface="+mn-ea"/>
                <a:cs typeface="+mn-cs"/>
              </a:rPr>
              <a:t>발표자 노트: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슬라이드에 임상 표준이 표시됨</a:t>
            </a:r>
          </a:p>
          <a:p>
            <a:endParaRPr lang="en-AU"/>
          </a:p>
        </p:txBody>
      </p:sp>
      <p:sp>
        <p:nvSpPr>
          <p:cNvPr id="4" name="Slide Number Placeholder 3"/>
          <p:cNvSpPr>
            <a:spLocks noGrp="1"/>
          </p:cNvSpPr>
          <p:nvPr>
            <p:ph type="sldNum" sz="quarter" idx="5"/>
          </p:nvPr>
        </p:nvSpPr>
        <p:spPr/>
        <p:txBody>
          <a:bodyPr/>
          <a:lstStyle/>
          <a:p>
            <a:fld id="{09736AF9-B07C-9B45-B57A-0DD6DC150A99}" type="slidenum">
              <a:rPr lang="en-US" smtClean="0"/>
              <a:t>95</a:t>
            </a:fld>
            <a:endParaRPr lang="en-US"/>
          </a:p>
        </p:txBody>
      </p:sp>
    </p:spTree>
    <p:extLst>
      <p:ext uri="{BB962C8B-B14F-4D97-AF65-F5344CB8AC3E}">
        <p14:creationId xmlns:p14="http://schemas.microsoft.com/office/powerpoint/2010/main" val="13426413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96</a:t>
            </a:fld>
            <a:endParaRPr lang="en-US"/>
          </a:p>
        </p:txBody>
      </p:sp>
    </p:spTree>
    <p:extLst>
      <p:ext uri="{BB962C8B-B14F-4D97-AF65-F5344CB8AC3E}">
        <p14:creationId xmlns:p14="http://schemas.microsoft.com/office/powerpoint/2010/main" val="42441732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97</a:t>
            </a:fld>
            <a:endParaRPr lang="en-US"/>
          </a:p>
        </p:txBody>
      </p:sp>
    </p:spTree>
    <p:extLst>
      <p:ext uri="{BB962C8B-B14F-4D97-AF65-F5344CB8AC3E}">
        <p14:creationId xmlns:p14="http://schemas.microsoft.com/office/powerpoint/2010/main" val="33014930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736AF9-B07C-9B45-B57A-0DD6DC150A99}" type="slidenum">
              <a:rPr lang="en-US" smtClean="0"/>
              <a:t>98</a:t>
            </a:fld>
            <a:endParaRPr lang="en-US"/>
          </a:p>
        </p:txBody>
      </p:sp>
    </p:spTree>
    <p:extLst>
      <p:ext uri="{BB962C8B-B14F-4D97-AF65-F5344CB8AC3E}">
        <p14:creationId xmlns:p14="http://schemas.microsoft.com/office/powerpoint/2010/main" val="5554881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이미지: https://</a:t>
            </a:r>
            <a:r>
              <a:rPr lang="en-AU" err="1"/>
              <a:t>www.shutterstock.com</a:t>
            </a:r>
            <a:r>
              <a:rPr lang="en-AU"/>
              <a:t>/image-photo/asian-old-couple-white-shirt-practicing-1525566263</a:t>
            </a:r>
          </a:p>
          <a:p>
            <a:r>
              <a:rPr lang="en-AU"/>
              <a:t>(태극권 그림)</a:t>
            </a:r>
          </a:p>
        </p:txBody>
      </p:sp>
      <p:sp>
        <p:nvSpPr>
          <p:cNvPr id="4" name="Slide Number Placeholder 3"/>
          <p:cNvSpPr>
            <a:spLocks noGrp="1"/>
          </p:cNvSpPr>
          <p:nvPr>
            <p:ph type="sldNum" sz="quarter" idx="5"/>
          </p:nvPr>
        </p:nvSpPr>
        <p:spPr/>
        <p:txBody>
          <a:bodyPr/>
          <a:lstStyle/>
          <a:p>
            <a:fld id="{09736AF9-B07C-9B45-B57A-0DD6DC150A99}" type="slidenum">
              <a:rPr lang="en-US" smtClean="0"/>
              <a:t>99</a:t>
            </a:fld>
            <a:endParaRPr lang="en-US"/>
          </a:p>
        </p:txBody>
      </p:sp>
    </p:spTree>
    <p:extLst>
      <p:ext uri="{BB962C8B-B14F-4D97-AF65-F5344CB8AC3E}">
        <p14:creationId xmlns:p14="http://schemas.microsoft.com/office/powerpoint/2010/main" val="1659143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8334-9D49-4D09-8BE4-81A4D6B78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DD5E5E9-48F1-41EB-9BC7-800AFAE459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F067A870-7961-4568-9D07-28F4556299DB}"/>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5" name="Footer Placeholder 4">
            <a:extLst>
              <a:ext uri="{FF2B5EF4-FFF2-40B4-BE49-F238E27FC236}">
                <a16:creationId xmlns:a16="http://schemas.microsoft.com/office/drawing/2014/main" id="{D3623718-EA59-4861-A08F-3595C911C5D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C092293-DE9B-4B05-AF10-6D02B6DF7387}"/>
              </a:ext>
            </a:extLst>
          </p:cNvPr>
          <p:cNvSpPr>
            <a:spLocks noGrp="1"/>
          </p:cNvSpPr>
          <p:nvPr>
            <p:ph type="sldNum" sz="quarter" idx="12"/>
          </p:nvPr>
        </p:nvSpPr>
        <p:spPr/>
        <p:txBody>
          <a:bodyPr/>
          <a:lstStyle/>
          <a:p>
            <a:fld id="{EBD64BF2-2A8F-4A5C-8E3B-54DEABC340DA}" type="slidenum">
              <a:rPr lang="en-SG" smtClean="0"/>
              <a:t>‹#›</a:t>
            </a:fld>
            <a:endParaRPr lang="en-SG"/>
          </a:p>
        </p:txBody>
      </p:sp>
      <p:pic>
        <p:nvPicPr>
          <p:cNvPr id="7" name="Picture 6">
            <a:extLst>
              <a:ext uri="{FF2B5EF4-FFF2-40B4-BE49-F238E27FC236}">
                <a16:creationId xmlns:a16="http://schemas.microsoft.com/office/drawing/2014/main" id="{58E446B1-02BE-4CB3-9216-59485B6767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202" r="89629"/>
          <a:stretch/>
        </p:blipFill>
        <p:spPr>
          <a:xfrm>
            <a:off x="271850" y="112295"/>
            <a:ext cx="1236108" cy="840722"/>
          </a:xfrm>
          <a:prstGeom prst="rect">
            <a:avLst/>
          </a:prstGeom>
        </p:spPr>
      </p:pic>
    </p:spTree>
    <p:extLst>
      <p:ext uri="{BB962C8B-B14F-4D97-AF65-F5344CB8AC3E}">
        <p14:creationId xmlns:p14="http://schemas.microsoft.com/office/powerpoint/2010/main" val="4048610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DCEF-889C-4897-A596-821F16F98BEE}"/>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C243366-15E7-448C-B567-35C64CCAD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3A77F36-96D6-4075-A669-2F5C937AFFD6}"/>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5" name="Footer Placeholder 4">
            <a:extLst>
              <a:ext uri="{FF2B5EF4-FFF2-40B4-BE49-F238E27FC236}">
                <a16:creationId xmlns:a16="http://schemas.microsoft.com/office/drawing/2014/main" id="{4A04933E-4E9A-4805-AC87-9CB80F241E3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FAB397D-213F-4FD5-A90C-3454F0C32F8D}"/>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349205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758833-9468-469C-839F-68661D41DA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D8E2BF3-C6C6-41E3-8292-209E099268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BB77058-87C4-4CB6-9F3F-81A9C54673CF}"/>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5" name="Footer Placeholder 4">
            <a:extLst>
              <a:ext uri="{FF2B5EF4-FFF2-40B4-BE49-F238E27FC236}">
                <a16:creationId xmlns:a16="http://schemas.microsoft.com/office/drawing/2014/main" id="{39BFC83E-DAED-4ABD-844C-CF30D09647F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7416289-3906-4652-AD0C-A2ED4B766A64}"/>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45669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AEF6-3B78-46AD-97FA-43F33B79650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F255961-5950-4E78-8D53-EEF2CF346C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46144B8-3A41-4CCC-A6C3-A3283A4B38CE}"/>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5" name="Footer Placeholder 4">
            <a:extLst>
              <a:ext uri="{FF2B5EF4-FFF2-40B4-BE49-F238E27FC236}">
                <a16:creationId xmlns:a16="http://schemas.microsoft.com/office/drawing/2014/main" id="{5C1B27A1-B39D-481D-9BC3-6CAA12E6347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518D1D9-5CE5-4C5E-8598-086216711F09}"/>
              </a:ext>
            </a:extLst>
          </p:cNvPr>
          <p:cNvSpPr>
            <a:spLocks noGrp="1"/>
          </p:cNvSpPr>
          <p:nvPr>
            <p:ph type="sldNum" sz="quarter" idx="12"/>
          </p:nvPr>
        </p:nvSpPr>
        <p:spPr/>
        <p:txBody>
          <a:bodyPr/>
          <a:lstStyle/>
          <a:p>
            <a:fld id="{EBD64BF2-2A8F-4A5C-8E3B-54DEABC340DA}" type="slidenum">
              <a:rPr lang="en-SG" smtClean="0"/>
              <a:t>‹#›</a:t>
            </a:fld>
            <a:endParaRPr lang="en-SG"/>
          </a:p>
        </p:txBody>
      </p:sp>
      <p:pic>
        <p:nvPicPr>
          <p:cNvPr id="7" name="Picture 6">
            <a:extLst>
              <a:ext uri="{FF2B5EF4-FFF2-40B4-BE49-F238E27FC236}">
                <a16:creationId xmlns:a16="http://schemas.microsoft.com/office/drawing/2014/main" id="{56DFFDF4-FD2E-4DD6-A802-0E86E0DA9B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202" r="89629"/>
          <a:stretch/>
        </p:blipFill>
        <p:spPr>
          <a:xfrm>
            <a:off x="271850" y="112295"/>
            <a:ext cx="1236108" cy="840722"/>
          </a:xfrm>
          <a:prstGeom prst="rect">
            <a:avLst/>
          </a:prstGeom>
        </p:spPr>
      </p:pic>
    </p:spTree>
    <p:extLst>
      <p:ext uri="{BB962C8B-B14F-4D97-AF65-F5344CB8AC3E}">
        <p14:creationId xmlns:p14="http://schemas.microsoft.com/office/powerpoint/2010/main" val="190927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71FF8-64A0-41C4-922D-BB15C3E191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17E37086-BB6A-40AE-8B71-30C4705BC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6C4A16-3777-47A2-8F1B-75D9F6BEC34B}"/>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5" name="Footer Placeholder 4">
            <a:extLst>
              <a:ext uri="{FF2B5EF4-FFF2-40B4-BE49-F238E27FC236}">
                <a16:creationId xmlns:a16="http://schemas.microsoft.com/office/drawing/2014/main" id="{FDAA7056-0E00-455A-88C4-32FF0BE082A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DC95437-9037-401D-A6F3-86C4A5E7568D}"/>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288808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664F-A77B-4AFC-9FAF-B9B807A1577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5BA03BF-9D3D-403D-BA8C-8202272EA8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A5D82491-F48B-435F-8E5C-4F2D18132D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E8F369CC-C469-46AA-B3AA-5E5EB9A1CE68}"/>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6" name="Footer Placeholder 5">
            <a:extLst>
              <a:ext uri="{FF2B5EF4-FFF2-40B4-BE49-F238E27FC236}">
                <a16:creationId xmlns:a16="http://schemas.microsoft.com/office/drawing/2014/main" id="{EDB785B2-E566-4990-9D70-E61747C06F1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9F17029-26A2-4EDD-9A7B-EFCBD1C4AEC9}"/>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2862852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F5D6-CA21-4FCE-902F-5B97453CC7A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8EA34192-3F3F-43D3-98E3-6E26CEB17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C155F-6609-49D5-AF66-7B3623DCD3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144C1087-0B73-4601-B81E-39B95259F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AAED5-CFF8-42A4-B755-387639B6B6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4653198B-4743-4FAC-BD12-B2301297C993}"/>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8" name="Footer Placeholder 7">
            <a:extLst>
              <a:ext uri="{FF2B5EF4-FFF2-40B4-BE49-F238E27FC236}">
                <a16:creationId xmlns:a16="http://schemas.microsoft.com/office/drawing/2014/main" id="{EBD4A9F7-2367-48EA-8E76-085974F648A6}"/>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F18DB916-F691-4422-A50C-E074862266F2}"/>
              </a:ext>
            </a:extLst>
          </p:cNvPr>
          <p:cNvSpPr>
            <a:spLocks noGrp="1"/>
          </p:cNvSpPr>
          <p:nvPr>
            <p:ph type="sldNum" sz="quarter" idx="12"/>
          </p:nvPr>
        </p:nvSpPr>
        <p:spPr/>
        <p:txBody>
          <a:bodyPr/>
          <a:lstStyle/>
          <a:p>
            <a:fld id="{EBD64BF2-2A8F-4A5C-8E3B-54DEABC340DA}" type="slidenum">
              <a:rPr lang="en-SG" smtClean="0"/>
              <a:t>‹#›</a:t>
            </a:fld>
            <a:endParaRPr lang="en-SG"/>
          </a:p>
        </p:txBody>
      </p:sp>
      <p:pic>
        <p:nvPicPr>
          <p:cNvPr id="10" name="Picture 9">
            <a:extLst>
              <a:ext uri="{FF2B5EF4-FFF2-40B4-BE49-F238E27FC236}">
                <a16:creationId xmlns:a16="http://schemas.microsoft.com/office/drawing/2014/main" id="{26AEF5C1-6142-4CCA-991F-2C4FB487EE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993" b="15993"/>
          <a:stretch/>
        </p:blipFill>
        <p:spPr>
          <a:xfrm>
            <a:off x="271850" y="112295"/>
            <a:ext cx="1236108" cy="840722"/>
          </a:xfrm>
          <a:prstGeom prst="rect">
            <a:avLst/>
          </a:prstGeom>
        </p:spPr>
      </p:pic>
    </p:spTree>
    <p:extLst>
      <p:ext uri="{BB962C8B-B14F-4D97-AF65-F5344CB8AC3E}">
        <p14:creationId xmlns:p14="http://schemas.microsoft.com/office/powerpoint/2010/main" val="13487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958E-89DE-4FB7-9AFF-083B55583D3D}"/>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266715FE-430A-4DC5-829A-94FE8B9A9F7A}"/>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4" name="Footer Placeholder 3">
            <a:extLst>
              <a:ext uri="{FF2B5EF4-FFF2-40B4-BE49-F238E27FC236}">
                <a16:creationId xmlns:a16="http://schemas.microsoft.com/office/drawing/2014/main" id="{E5E8926E-7C24-49E0-BC09-B717B17AC9A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470633A7-AD26-4640-A9DB-5C5669DD2BAF}"/>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102559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0A906-FB4B-44A8-A174-E68C0D17A514}"/>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3" name="Footer Placeholder 2">
            <a:extLst>
              <a:ext uri="{FF2B5EF4-FFF2-40B4-BE49-F238E27FC236}">
                <a16:creationId xmlns:a16="http://schemas.microsoft.com/office/drawing/2014/main" id="{1916216D-5BA3-4B0F-AD30-126487A648BC}"/>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9553FB7D-B9E2-4A76-8395-4DC331A8302D}"/>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1754417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BB5F-C682-4268-B8B1-7229F08F9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CD6E44E6-5804-45F8-BD0F-1AC9A9A54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B5D1E3D7-DAB9-4670-AA29-44F42E9D9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94EE22-97C5-42C8-84B5-C60EBA74AA2B}"/>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6" name="Footer Placeholder 5">
            <a:extLst>
              <a:ext uri="{FF2B5EF4-FFF2-40B4-BE49-F238E27FC236}">
                <a16:creationId xmlns:a16="http://schemas.microsoft.com/office/drawing/2014/main" id="{3C996D15-D898-484F-9174-6AD84B17B16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E8128D9-F246-4D29-948A-A659C328BF8B}"/>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73475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5BED-88F9-4063-A4E6-28892ED92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C666797B-CD13-4E52-9C21-8B88896676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8BC44B4-5B7F-4FB0-B031-CE3E3565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80102-C072-433C-92C3-9CE98A5008EC}"/>
              </a:ext>
            </a:extLst>
          </p:cNvPr>
          <p:cNvSpPr>
            <a:spLocks noGrp="1"/>
          </p:cNvSpPr>
          <p:nvPr>
            <p:ph type="dt" sz="half" idx="10"/>
          </p:nvPr>
        </p:nvSpPr>
        <p:spPr/>
        <p:txBody>
          <a:bodyPr/>
          <a:lstStyle/>
          <a:p>
            <a:fld id="{2AF132DF-9A15-4324-BD3B-8D7801FBB5CD}" type="datetimeFigureOut">
              <a:rPr lang="en-SG" smtClean="0"/>
              <a:t>14/10/2022</a:t>
            </a:fld>
            <a:endParaRPr lang="en-SG"/>
          </a:p>
        </p:txBody>
      </p:sp>
      <p:sp>
        <p:nvSpPr>
          <p:cNvPr id="6" name="Footer Placeholder 5">
            <a:extLst>
              <a:ext uri="{FF2B5EF4-FFF2-40B4-BE49-F238E27FC236}">
                <a16:creationId xmlns:a16="http://schemas.microsoft.com/office/drawing/2014/main" id="{2EF12F35-9DDC-42CD-9E70-F67E63726C3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1F646C7-C8F5-4635-838A-28292A434BFC}"/>
              </a:ext>
            </a:extLst>
          </p:cNvPr>
          <p:cNvSpPr>
            <a:spLocks noGrp="1"/>
          </p:cNvSpPr>
          <p:nvPr>
            <p:ph type="sldNum" sz="quarter" idx="12"/>
          </p:nvPr>
        </p:nvSpPr>
        <p:spPr/>
        <p:txBody>
          <a:bodyPr/>
          <a:lstStyle/>
          <a:p>
            <a:fld id="{EBD64BF2-2A8F-4A5C-8E3B-54DEABC340DA}" type="slidenum">
              <a:rPr lang="en-SG" smtClean="0"/>
              <a:t>‹#›</a:t>
            </a:fld>
            <a:endParaRPr lang="en-SG"/>
          </a:p>
        </p:txBody>
      </p:sp>
    </p:spTree>
    <p:extLst>
      <p:ext uri="{BB962C8B-B14F-4D97-AF65-F5344CB8AC3E}">
        <p14:creationId xmlns:p14="http://schemas.microsoft.com/office/powerpoint/2010/main" val="68335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CC50FC-C283-46A6-B7DC-E50E1786B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ea typeface="Malgun Gothic"/>
              </a:rPr>
              <a:t>Click to edit Master title style</a:t>
            </a:r>
          </a:p>
        </p:txBody>
      </p:sp>
      <p:sp>
        <p:nvSpPr>
          <p:cNvPr id="3" name="Text Placeholder 2">
            <a:extLst>
              <a:ext uri="{FF2B5EF4-FFF2-40B4-BE49-F238E27FC236}">
                <a16:creationId xmlns:a16="http://schemas.microsoft.com/office/drawing/2014/main" id="{7AFAA7CD-4DFE-402D-A753-4F94412953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ea typeface="Malgun Gothic"/>
              </a:rPr>
              <a:t>Click to edit Master text styles</a:t>
            </a:r>
          </a:p>
          <a:p>
            <a:pPr lvl="1"/>
            <a:r>
              <a:rPr lang="ko-KR">
                <a:ea typeface="Malgun Gothic"/>
              </a:rPr>
              <a:t>Second level</a:t>
            </a:r>
          </a:p>
          <a:p>
            <a:pPr lvl="2"/>
            <a:r>
              <a:rPr lang="ko-KR">
                <a:ea typeface="Malgun Gothic"/>
              </a:rPr>
              <a:t>Third level</a:t>
            </a:r>
          </a:p>
          <a:p>
            <a:pPr lvl="3"/>
            <a:r>
              <a:rPr lang="ko-KR">
                <a:ea typeface="Malgun Gothic"/>
              </a:rPr>
              <a:t>Fourth level</a:t>
            </a:r>
          </a:p>
          <a:p>
            <a:pPr lvl="4"/>
            <a:r>
              <a:rPr lang="ko-KR">
                <a:ea typeface="Malgun Gothic"/>
              </a:rPr>
              <a:t>Fifth level</a:t>
            </a:r>
          </a:p>
        </p:txBody>
      </p:sp>
      <p:sp>
        <p:nvSpPr>
          <p:cNvPr id="4" name="Date Placeholder 3">
            <a:extLst>
              <a:ext uri="{FF2B5EF4-FFF2-40B4-BE49-F238E27FC236}">
                <a16:creationId xmlns:a16="http://schemas.microsoft.com/office/drawing/2014/main" id="{487B9B08-4663-4731-8477-4E8A796964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ko-KR" sz="1200">
                <a:solidFill>
                  <a:schemeClr val="tx1">
                    <a:tint val="75000"/>
                  </a:schemeClr>
                </a:solidFill>
                <a:ea typeface="Malgun Gothic"/>
              </a:defRPr>
            </a:lvl1pPr>
          </a:lstStyle>
          <a:p>
            <a:fld id="{2AF132DF-9A15-4324-BD3B-8D7801FBB5CD}" type="datetimeFigureOut">
              <a:rPr lang="en-US" altLang="ko-KR" smtClean="0">
                <a:ea typeface="Malgun Gothic"/>
              </a:rPr>
              <a:t>10/14/2022</a:t>
            </a:fld>
            <a:endParaRPr lang="ko-KR">
              <a:ea typeface="Malgun Gothic"/>
            </a:endParaRPr>
          </a:p>
        </p:txBody>
      </p:sp>
      <p:sp>
        <p:nvSpPr>
          <p:cNvPr id="5" name="Footer Placeholder 4">
            <a:extLst>
              <a:ext uri="{FF2B5EF4-FFF2-40B4-BE49-F238E27FC236}">
                <a16:creationId xmlns:a16="http://schemas.microsoft.com/office/drawing/2014/main" id="{2A13D352-3EEC-4D3B-8866-89900F1520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ko-KR" sz="1200">
                <a:solidFill>
                  <a:schemeClr val="tx1">
                    <a:tint val="75000"/>
                  </a:schemeClr>
                </a:solidFill>
                <a:ea typeface="Malgun Gothic"/>
              </a:defRPr>
            </a:lvl1pPr>
          </a:lstStyle>
          <a:p>
            <a:endParaRPr lang="ko-KR">
              <a:ea typeface="Malgun Gothic"/>
            </a:endParaRPr>
          </a:p>
        </p:txBody>
      </p:sp>
      <p:sp>
        <p:nvSpPr>
          <p:cNvPr id="6" name="Slide Number Placeholder 5">
            <a:extLst>
              <a:ext uri="{FF2B5EF4-FFF2-40B4-BE49-F238E27FC236}">
                <a16:creationId xmlns:a16="http://schemas.microsoft.com/office/drawing/2014/main" id="{62721E40-2BD6-4F25-A157-FFBA0AB25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ko-KR" sz="1200">
                <a:solidFill>
                  <a:schemeClr val="tx1">
                    <a:tint val="75000"/>
                  </a:schemeClr>
                </a:solidFill>
                <a:ea typeface="Malgun Gothic"/>
              </a:defRPr>
            </a:lvl1pPr>
          </a:lstStyle>
          <a:p>
            <a:fld id="{EBD64BF2-2A8F-4A5C-8E3B-54DEABC340DA}" type="slidenum">
              <a:rPr lang="es-ES" altLang="ko-KR" smtClean="0">
                <a:ea typeface="Malgun Gothic"/>
              </a:rPr>
              <a:t>‹#›</a:t>
            </a:fld>
            <a:endParaRPr lang="ko-KR">
              <a:ea typeface="Malgun Gothic"/>
            </a:endParaRPr>
          </a:p>
        </p:txBody>
      </p:sp>
    </p:spTree>
    <p:extLst>
      <p:ext uri="{BB962C8B-B14F-4D97-AF65-F5344CB8AC3E}">
        <p14:creationId xmlns:p14="http://schemas.microsoft.com/office/powerpoint/2010/main" val="859251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ko-KR" sz="4400" kern="1200">
          <a:solidFill>
            <a:schemeClr val="tx1"/>
          </a:solidFill>
          <a:latin typeface="+mj-lt"/>
          <a:ea typeface="Malgun Gothic"/>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ko-KR" sz="2800" kern="1200">
          <a:solidFill>
            <a:schemeClr val="tx1"/>
          </a:solidFill>
          <a:latin typeface="+mn-lt"/>
          <a:ea typeface="Malgun Gothic"/>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ko-KR" sz="2400" kern="1200">
          <a:solidFill>
            <a:schemeClr val="tx1"/>
          </a:solidFill>
          <a:latin typeface="+mn-lt"/>
          <a:ea typeface="Malgun Gothic"/>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ko-KR" sz="2000" kern="1200">
          <a:solidFill>
            <a:schemeClr val="tx1"/>
          </a:solidFill>
          <a:latin typeface="+mn-lt"/>
          <a:ea typeface="Malgun Gothic"/>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ko-KR" sz="1800" kern="1200">
          <a:solidFill>
            <a:schemeClr val="tx1"/>
          </a:solidFill>
          <a:latin typeface="+mn-lt"/>
          <a:ea typeface="Malgun Gothic"/>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ko-KR" sz="1800" kern="1200">
          <a:solidFill>
            <a:schemeClr val="tx1"/>
          </a:solidFill>
          <a:latin typeface="+mn-lt"/>
          <a:ea typeface="Malgun Gothic"/>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ko-KR" sz="1800" kern="1200">
          <a:solidFill>
            <a:schemeClr val="tx1"/>
          </a:solidFill>
          <a:latin typeface="+mn-lt"/>
          <a:ea typeface="Malgun Gothic"/>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ko-KR" sz="1800" kern="1200">
          <a:solidFill>
            <a:schemeClr val="tx1"/>
          </a:solidFill>
          <a:latin typeface="+mn-lt"/>
          <a:ea typeface="Malgun Gothic"/>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ko-KR" sz="1800" kern="1200">
          <a:solidFill>
            <a:schemeClr val="tx1"/>
          </a:solidFill>
          <a:latin typeface="+mn-lt"/>
          <a:ea typeface="Malgun Gothic"/>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ko-KR" sz="1800" kern="1200">
          <a:solidFill>
            <a:schemeClr val="tx1"/>
          </a:solidFill>
          <a:latin typeface="+mn-lt"/>
          <a:ea typeface="Malgun Gothic"/>
          <a:cs typeface="+mn-cs"/>
        </a:defRPr>
      </a:lvl9pPr>
    </p:bodyStyle>
    <p:otherStyle>
      <a:defPPr>
        <a:defRPr lang="ko-KR">
          <a:ea typeface="Malgun Gothic"/>
        </a:defRPr>
      </a:defPPr>
      <a:lvl1pPr marL="0" algn="l" defTabSz="914400" rtl="0" eaLnBrk="1" latinLnBrk="0" hangingPunct="1">
        <a:defRPr lang="ko-KR" sz="1800" kern="1200">
          <a:solidFill>
            <a:schemeClr val="tx1"/>
          </a:solidFill>
          <a:latin typeface="+mn-lt"/>
          <a:ea typeface="Malgun Gothic"/>
          <a:cs typeface="+mn-cs"/>
        </a:defRPr>
      </a:lvl1pPr>
      <a:lvl2pPr marL="457200" algn="l" defTabSz="914400" rtl="0" eaLnBrk="1" latinLnBrk="0" hangingPunct="1">
        <a:defRPr lang="ko-KR" sz="1800" kern="1200">
          <a:solidFill>
            <a:schemeClr val="tx1"/>
          </a:solidFill>
          <a:latin typeface="+mn-lt"/>
          <a:ea typeface="Malgun Gothic"/>
          <a:cs typeface="+mn-cs"/>
        </a:defRPr>
      </a:lvl2pPr>
      <a:lvl3pPr marL="914400" algn="l" defTabSz="914400" rtl="0" eaLnBrk="1" latinLnBrk="0" hangingPunct="1">
        <a:defRPr lang="ko-KR" sz="1800" kern="1200">
          <a:solidFill>
            <a:schemeClr val="tx1"/>
          </a:solidFill>
          <a:latin typeface="+mn-lt"/>
          <a:ea typeface="Malgun Gothic"/>
          <a:cs typeface="+mn-cs"/>
        </a:defRPr>
      </a:lvl3pPr>
      <a:lvl4pPr marL="1371600" algn="l" defTabSz="914400" rtl="0" eaLnBrk="1" latinLnBrk="0" hangingPunct="1">
        <a:defRPr lang="ko-KR" sz="1800" kern="1200">
          <a:solidFill>
            <a:schemeClr val="tx1"/>
          </a:solidFill>
          <a:latin typeface="+mn-lt"/>
          <a:ea typeface="Malgun Gothic"/>
          <a:cs typeface="+mn-cs"/>
        </a:defRPr>
      </a:lvl4pPr>
      <a:lvl5pPr marL="1828800" algn="l" defTabSz="914400" rtl="0" eaLnBrk="1" latinLnBrk="0" hangingPunct="1">
        <a:defRPr lang="ko-KR" sz="1800" kern="1200">
          <a:solidFill>
            <a:schemeClr val="tx1"/>
          </a:solidFill>
          <a:latin typeface="+mn-lt"/>
          <a:ea typeface="Malgun Gothic"/>
          <a:cs typeface="+mn-cs"/>
        </a:defRPr>
      </a:lvl5pPr>
      <a:lvl6pPr marL="2286000" algn="l" defTabSz="914400" rtl="0" eaLnBrk="1" latinLnBrk="0" hangingPunct="1">
        <a:defRPr lang="ko-KR" sz="1800" kern="1200">
          <a:solidFill>
            <a:schemeClr val="tx1"/>
          </a:solidFill>
          <a:latin typeface="+mn-lt"/>
          <a:ea typeface="Malgun Gothic"/>
          <a:cs typeface="+mn-cs"/>
        </a:defRPr>
      </a:lvl6pPr>
      <a:lvl7pPr marL="2743200" algn="l" defTabSz="914400" rtl="0" eaLnBrk="1" latinLnBrk="0" hangingPunct="1">
        <a:defRPr lang="ko-KR" sz="1800" kern="1200">
          <a:solidFill>
            <a:schemeClr val="tx1"/>
          </a:solidFill>
          <a:latin typeface="+mn-lt"/>
          <a:ea typeface="Malgun Gothic"/>
          <a:cs typeface="+mn-cs"/>
        </a:defRPr>
      </a:lvl7pPr>
      <a:lvl8pPr marL="3200400" algn="l" defTabSz="914400" rtl="0" eaLnBrk="1" latinLnBrk="0" hangingPunct="1">
        <a:defRPr lang="ko-KR" sz="1800" kern="1200">
          <a:solidFill>
            <a:schemeClr val="tx1"/>
          </a:solidFill>
          <a:latin typeface="+mn-lt"/>
          <a:ea typeface="Malgun Gothic"/>
          <a:cs typeface="+mn-cs"/>
        </a:defRPr>
      </a:lvl8pPr>
      <a:lvl9pPr marL="3657600" algn="l" defTabSz="914400" rtl="0" eaLnBrk="1" latinLnBrk="0" hangingPunct="1">
        <a:defRPr lang="ko-KR" sz="1800" kern="1200">
          <a:solidFill>
            <a:schemeClr val="tx1"/>
          </a:solidFill>
          <a:latin typeface="+mn-lt"/>
          <a:ea typeface="Malgun Gothic"/>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8.svg"/></Relationships>
</file>

<file path=ppt/slides/_rels/slide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0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5.png"/><Relationship Id="rId7" Type="http://schemas.openxmlformats.org/officeDocument/2006/relationships/slide" Target="slide3.xml"/><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10.svg"/></Relationships>
</file>

<file path=ppt/slides/_rels/slide10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6.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89.tiff"/></Relationships>
</file>

<file path=ppt/slides/_rels/slide108.xml.rels><?xml version="1.0" encoding="UTF-8" standalone="yes"?>
<Relationships xmlns="http://schemas.openxmlformats.org/package/2006/relationships"><Relationship Id="rId3" Type="http://schemas.openxmlformats.org/officeDocument/2006/relationships/hyperlink" Target="https://www.osteoporosis.foundation/patients/treatment" TargetMode="External"/><Relationship Id="rId2" Type="http://schemas.openxmlformats.org/officeDocument/2006/relationships/notesSlide" Target="../notesSlides/notesSlide108.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0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0.svg"/><Relationship Id="rId4" Type="http://schemas.openxmlformats.org/officeDocument/2006/relationships/diagramLayout" Target="../diagrams/layout3.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1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1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0.svg"/><Relationship Id="rId4" Type="http://schemas.openxmlformats.org/officeDocument/2006/relationships/diagramLayout" Target="../diagrams/layout4.xml"/><Relationship Id="rId9"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2.png"/><Relationship Id="rId7" Type="http://schemas.openxmlformats.org/officeDocument/2006/relationships/slide" Target="slide3.xml"/><Relationship Id="rId2" Type="http://schemas.openxmlformats.org/officeDocument/2006/relationships/notesSlide" Target="../notesSlides/notesSlide113.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10.svg"/></Relationships>
</file>

<file path=ppt/slides/_rels/slide1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0.svg"/><Relationship Id="rId2" Type="http://schemas.openxmlformats.org/officeDocument/2006/relationships/notesSlide" Target="../notesSlides/notesSlide11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57.svg"/></Relationships>
</file>

<file path=ppt/slides/_rels/slide11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 Target="slide3.xml"/><Relationship Id="rId7" Type="http://schemas.openxmlformats.org/officeDocument/2006/relationships/diagramLayout" Target="../diagrams/layout5.xml"/><Relationship Id="rId2" Type="http://schemas.openxmlformats.org/officeDocument/2006/relationships/notesSlide" Target="../notesSlides/notesSlide116.xml"/><Relationship Id="rId1" Type="http://schemas.openxmlformats.org/officeDocument/2006/relationships/slideLayout" Target="../slideLayouts/slideLayout5.xml"/><Relationship Id="rId6" Type="http://schemas.openxmlformats.org/officeDocument/2006/relationships/diagramData" Target="../diagrams/data5.xml"/><Relationship Id="rId5" Type="http://schemas.openxmlformats.org/officeDocument/2006/relationships/image" Target="../media/image10.svg"/><Relationship Id="rId10" Type="http://schemas.microsoft.com/office/2007/relationships/diagramDrawing" Target="../diagrams/drawing5.xml"/><Relationship Id="rId4" Type="http://schemas.openxmlformats.org/officeDocument/2006/relationships/image" Target="../media/image9.png"/><Relationship Id="rId9" Type="http://schemas.openxmlformats.org/officeDocument/2006/relationships/diagramColors" Target="../diagrams/colors5.xml"/></Relationships>
</file>

<file path=ppt/slides/_rels/slide1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0.svg"/><Relationship Id="rId2" Type="http://schemas.openxmlformats.org/officeDocument/2006/relationships/notesSlide" Target="../notesSlides/notesSlide11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57.svg"/></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0.svg"/><Relationship Id="rId2" Type="http://schemas.openxmlformats.org/officeDocument/2006/relationships/notesSlide" Target="../notesSlides/notesSlide11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57.svg"/></Relationships>
</file>

<file path=ppt/slides/_rels/slide11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 Target="slide3.xml"/><Relationship Id="rId7" Type="http://schemas.openxmlformats.org/officeDocument/2006/relationships/diagramLayout" Target="../diagrams/layout6.xml"/><Relationship Id="rId2" Type="http://schemas.openxmlformats.org/officeDocument/2006/relationships/notesSlide" Target="../notesSlides/notesSlide119.xml"/><Relationship Id="rId1" Type="http://schemas.openxmlformats.org/officeDocument/2006/relationships/slideLayout" Target="../slideLayouts/slideLayout5.xml"/><Relationship Id="rId6" Type="http://schemas.openxmlformats.org/officeDocument/2006/relationships/diagramData" Target="../diagrams/data6.xml"/><Relationship Id="rId5" Type="http://schemas.openxmlformats.org/officeDocument/2006/relationships/image" Target="../media/image10.svg"/><Relationship Id="rId10" Type="http://schemas.microsoft.com/office/2007/relationships/diagramDrawing" Target="../diagrams/drawing6.xml"/><Relationship Id="rId4" Type="http://schemas.openxmlformats.org/officeDocument/2006/relationships/image" Target="../media/image9.png"/><Relationship Id="rId9" Type="http://schemas.openxmlformats.org/officeDocument/2006/relationships/diagramColors" Target="../diagrams/colors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96.tiff"/></Relationships>
</file>

<file path=ppt/slides/_rels/slide1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4.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1.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13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98.tiff"/></Relationships>
</file>

<file path=ppt/slides/_rels/slide1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6.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13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99.tiff"/></Relationships>
</file>

<file path=ppt/slides/_rels/slide138.xml.rels><?xml version="1.0" encoding="UTF-8" standalone="yes"?>
<Relationships xmlns="http://schemas.openxmlformats.org/package/2006/relationships"><Relationship Id="rId3" Type="http://schemas.openxmlformats.org/officeDocument/2006/relationships/hyperlink" Target="https://healthybonesaustralia.org.au/wp-content/uploads/2020/11/Position-Statement-on-Osteoporosis-2020_FINAL_ONLINE-low-res.pdf" TargetMode="External"/><Relationship Id="rId2" Type="http://schemas.openxmlformats.org/officeDocument/2006/relationships/notesSlide" Target="../notesSlides/notesSlide138.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www.bbcbonehealth.org/sites/bbc/files/documents/thebreakingspineen.pdf" TargetMode="External"/><Relationship Id="rId7"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4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svg"/><Relationship Id="rId2" Type="http://schemas.openxmlformats.org/officeDocument/2006/relationships/notesSlide" Target="../notesSlides/notesSlide14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01.svg"/></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svg"/><Relationship Id="rId2" Type="http://schemas.openxmlformats.org/officeDocument/2006/relationships/notesSlide" Target="../notesSlides/notesSlide14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03.svg"/></Relationships>
</file>

<file path=ppt/slides/_rels/slide1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4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svg"/><Relationship Id="rId2" Type="http://schemas.openxmlformats.org/officeDocument/2006/relationships/notesSlide" Target="../notesSlides/notesSlide14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05.svg"/></Relationships>
</file>

<file path=ppt/slides/_rels/slide1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0.svg"/><Relationship Id="rId4" Type="http://schemas.openxmlformats.org/officeDocument/2006/relationships/diagramLayout" Target="../diagrams/layout1.xml"/><Relationship Id="rId9" Type="http://schemas.openxmlformats.org/officeDocument/2006/relationships/image" Target="../media/image9.png"/></Relationships>
</file>

<file path=ppt/slides/_rels/slide15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notesSlide" Target="../notesSlides/notesSlide15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8.svg"/></Relationships>
</file>

<file path=ppt/slides/_rels/slide1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1.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6.jpg"/><Relationship Id="rId2" Type="http://schemas.openxmlformats.org/officeDocument/2006/relationships/notesSlide" Target="../notesSlides/notesSlide152.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5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svg"/><Relationship Id="rId2" Type="http://schemas.openxmlformats.org/officeDocument/2006/relationships/notesSlide" Target="../notesSlides/notesSlide15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08.svg"/></Relationships>
</file>

<file path=ppt/slides/_rels/slide1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5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7.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5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0.svg"/><Relationship Id="rId4" Type="http://schemas.openxmlformats.org/officeDocument/2006/relationships/diagramLayout" Target="../diagrams/layout7.xml"/><Relationship Id="rId9" Type="http://schemas.openxmlformats.org/officeDocument/2006/relationships/image" Target="../media/image9.png"/></Relationships>
</file>

<file path=ppt/slides/_rels/slide1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9.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svg"/><Relationship Id="rId2" Type="http://schemas.openxmlformats.org/officeDocument/2006/relationships/notesSlide" Target="../notesSlides/notesSlide16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10.svg"/></Relationships>
</file>

<file path=ppt/slides/_rels/slide1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64.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6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2.png"/><Relationship Id="rId7" Type="http://schemas.openxmlformats.org/officeDocument/2006/relationships/image" Target="../media/image9.png"/><Relationship Id="rId2" Type="http://schemas.openxmlformats.org/officeDocument/2006/relationships/notesSlide" Target="../notesSlides/notesSlide165.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114.png"/><Relationship Id="rId4" Type="http://schemas.openxmlformats.org/officeDocument/2006/relationships/image" Target="../media/image113.jpg"/></Relationships>
</file>

<file path=ppt/slides/_rels/slide1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7.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6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9.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71.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171.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7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svg"/><Relationship Id="rId2" Type="http://schemas.openxmlformats.org/officeDocument/2006/relationships/notesSlide" Target="../notesSlides/notesSlide17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10.svg"/></Relationships>
</file>

<file path=ppt/slides/_rels/slide1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4.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75.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slide" Target="slide3.xml"/><Relationship Id="rId7" Type="http://schemas.openxmlformats.org/officeDocument/2006/relationships/image" Target="../media/image118.emf"/><Relationship Id="rId2" Type="http://schemas.openxmlformats.org/officeDocument/2006/relationships/notesSlide" Target="../notesSlides/notesSlide175.xml"/><Relationship Id="rId1" Type="http://schemas.openxmlformats.org/officeDocument/2006/relationships/slideLayout" Target="../slideLayouts/slideLayout5.xml"/><Relationship Id="rId6" Type="http://schemas.openxmlformats.org/officeDocument/2006/relationships/image" Target="../media/image117.emf"/><Relationship Id="rId5" Type="http://schemas.openxmlformats.org/officeDocument/2006/relationships/image" Target="../media/image10.svg"/><Relationship Id="rId4" Type="http://schemas.openxmlformats.org/officeDocument/2006/relationships/image" Target="../media/image9.png"/></Relationships>
</file>

<file path=ppt/slides/_rels/slide17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0.tiff"/><Relationship Id="rId7" Type="http://schemas.openxmlformats.org/officeDocument/2006/relationships/image" Target="../media/image9.png"/><Relationship Id="rId2" Type="http://schemas.openxmlformats.org/officeDocument/2006/relationships/notesSlide" Target="../notesSlides/notesSlide176.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122.jpg"/><Relationship Id="rId4" Type="http://schemas.openxmlformats.org/officeDocument/2006/relationships/image" Target="../media/image121.png"/></Relationships>
</file>

<file path=ppt/slides/_rels/slide17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7.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0.svg"/><Relationship Id="rId4" Type="http://schemas.openxmlformats.org/officeDocument/2006/relationships/diagramLayout" Target="../diagrams/layout8.xml"/><Relationship Id="rId9" Type="http://schemas.openxmlformats.org/officeDocument/2006/relationships/image" Target="../media/image9.png"/></Relationships>
</file>

<file path=ppt/slides/_rels/slide1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7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0.svg"/><Relationship Id="rId2" Type="http://schemas.openxmlformats.org/officeDocument/2006/relationships/notesSlide" Target="../notesSlides/notesSlide17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24.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 Target="slide95.xml"/><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21.tiff"/><Relationship Id="rId4" Type="http://schemas.openxmlformats.org/officeDocument/2006/relationships/image" Target="../media/image20.jpeg"/></Relationships>
</file>

<file path=ppt/slides/_rels/slide18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8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svg"/><Relationship Id="rId2" Type="http://schemas.openxmlformats.org/officeDocument/2006/relationships/notesSlide" Target="../notesSlides/notesSlide18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10.svg"/></Relationships>
</file>

<file path=ppt/slides/_rels/slide1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3.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85.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185.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6.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7.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8.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3.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0.svg"/><Relationship Id="rId2" Type="http://schemas.openxmlformats.org/officeDocument/2006/relationships/notesSlide" Target="../notesSlides/notesSlide19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26.png"/></Relationships>
</file>

<file path=ppt/slides/_rels/slide19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8.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1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1.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2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0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3.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0.svg"/><Relationship Id="rId4" Type="http://schemas.openxmlformats.org/officeDocument/2006/relationships/diagramLayout" Target="../diagrams/layout9.xml"/><Relationship Id="rId9" Type="http://schemas.openxmlformats.org/officeDocument/2006/relationships/image" Target="../media/image9.png"/></Relationships>
</file>

<file path=ppt/slides/_rels/slide204.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0.svg"/><Relationship Id="rId2" Type="http://schemas.openxmlformats.org/officeDocument/2006/relationships/notesSlide" Target="../notesSlides/notesSlide20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30.svg"/></Relationships>
</file>

<file path=ppt/slides/_rels/slide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5.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206.xml.rels><?xml version="1.0" encoding="UTF-8" standalone="yes"?>
<Relationships xmlns="http://schemas.openxmlformats.org/package/2006/relationships"><Relationship Id="rId3" Type="http://schemas.openxmlformats.org/officeDocument/2006/relationships/hyperlink" Target="https://healthybonesaustralia.org.au/wp-content/uploads/2020/11/Position-Statement-on-Osteoporosis-2020_FINAL_ONLINE-low-res.pdf" TargetMode="External"/><Relationship Id="rId2" Type="http://schemas.openxmlformats.org/officeDocument/2006/relationships/notesSlide" Target="../notesSlides/notesSlide206.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20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0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0.svg"/><Relationship Id="rId2" Type="http://schemas.openxmlformats.org/officeDocument/2006/relationships/notesSlide" Target="../notesSlides/notesSlide20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32.svg"/></Relationships>
</file>

<file path=ppt/slides/_rels/slide2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23.svg"/></Relationships>
</file>

<file path=ppt/slides/_rels/slide2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0.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211.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211.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2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1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18" Type="http://schemas.openxmlformats.org/officeDocument/2006/relationships/slide" Target="slide17.xml"/><Relationship Id="rId3" Type="http://schemas.openxmlformats.org/officeDocument/2006/relationships/slide" Target="slide3.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16.xml"/><Relationship Id="rId2" Type="http://schemas.openxmlformats.org/officeDocument/2006/relationships/notesSlide" Target="../notesSlides/notesSlide213.xml"/><Relationship Id="rId16" Type="http://schemas.openxmlformats.org/officeDocument/2006/relationships/slide" Target="slide15.xml"/><Relationship Id="rId1" Type="http://schemas.openxmlformats.org/officeDocument/2006/relationships/slideLayout" Target="../slideLayouts/slideLayout5.xml"/><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image" Target="../media/image10.svg"/><Relationship Id="rId15" Type="http://schemas.openxmlformats.org/officeDocument/2006/relationships/slide" Target="slide14.xml"/><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slide" Target="slide13.xml"/></Relationships>
</file>

<file path=ppt/slides/_rels/slide21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3.xml"/><Relationship Id="rId7" Type="http://schemas.openxmlformats.org/officeDocument/2006/relationships/slide" Target="slide21.xml"/><Relationship Id="rId2" Type="http://schemas.openxmlformats.org/officeDocument/2006/relationships/notesSlide" Target="../notesSlides/notesSlide214.xml"/><Relationship Id="rId1" Type="http://schemas.openxmlformats.org/officeDocument/2006/relationships/slideLayout" Target="../slideLayouts/slideLayout5.xml"/><Relationship Id="rId6" Type="http://schemas.openxmlformats.org/officeDocument/2006/relationships/slide" Target="slide20.xml"/><Relationship Id="rId5" Type="http://schemas.openxmlformats.org/officeDocument/2006/relationships/image" Target="../media/image10.svg"/><Relationship Id="rId4" Type="http://schemas.openxmlformats.org/officeDocument/2006/relationships/image" Target="../media/image9.png"/></Relationships>
</file>

<file path=ppt/slides/_rels/slide215.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2.xml"/><Relationship Id="rId18" Type="http://schemas.openxmlformats.org/officeDocument/2006/relationships/slide" Target="slide37.xml"/><Relationship Id="rId3" Type="http://schemas.openxmlformats.org/officeDocument/2006/relationships/slide" Target="slide3.xml"/><Relationship Id="rId21" Type="http://schemas.openxmlformats.org/officeDocument/2006/relationships/slide" Target="slide40.xml"/><Relationship Id="rId7" Type="http://schemas.openxmlformats.org/officeDocument/2006/relationships/slide" Target="slide26.xml"/><Relationship Id="rId12" Type="http://schemas.openxmlformats.org/officeDocument/2006/relationships/slide" Target="slide31.xml"/><Relationship Id="rId17" Type="http://schemas.openxmlformats.org/officeDocument/2006/relationships/slide" Target="slide36.xml"/><Relationship Id="rId2" Type="http://schemas.openxmlformats.org/officeDocument/2006/relationships/notesSlide" Target="../notesSlides/notesSlide215.xml"/><Relationship Id="rId16" Type="http://schemas.openxmlformats.org/officeDocument/2006/relationships/slide" Target="slide35.xml"/><Relationship Id="rId20" Type="http://schemas.openxmlformats.org/officeDocument/2006/relationships/slide" Target="slide39.xml"/><Relationship Id="rId1" Type="http://schemas.openxmlformats.org/officeDocument/2006/relationships/slideLayout" Target="../slideLayouts/slideLayout5.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image" Target="../media/image10.svg"/><Relationship Id="rId15" Type="http://schemas.openxmlformats.org/officeDocument/2006/relationships/slide" Target="slide34.xml"/><Relationship Id="rId10" Type="http://schemas.openxmlformats.org/officeDocument/2006/relationships/slide" Target="slide29.xml"/><Relationship Id="rId19" Type="http://schemas.openxmlformats.org/officeDocument/2006/relationships/slide" Target="slide38.xml"/><Relationship Id="rId4" Type="http://schemas.openxmlformats.org/officeDocument/2006/relationships/image" Target="../media/image9.png"/><Relationship Id="rId9" Type="http://schemas.openxmlformats.org/officeDocument/2006/relationships/slide" Target="slide28.xml"/><Relationship Id="rId14" Type="http://schemas.openxmlformats.org/officeDocument/2006/relationships/slide" Target="slide33.xml"/><Relationship Id="rId22" Type="http://schemas.openxmlformats.org/officeDocument/2006/relationships/slide" Target="slide42.xml"/></Relationships>
</file>

<file path=ppt/slides/_rels/slide216.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52.xml"/><Relationship Id="rId18" Type="http://schemas.openxmlformats.org/officeDocument/2006/relationships/slide" Target="slide57.xml"/><Relationship Id="rId3" Type="http://schemas.openxmlformats.org/officeDocument/2006/relationships/slide" Target="slide3.xml"/><Relationship Id="rId7" Type="http://schemas.openxmlformats.org/officeDocument/2006/relationships/slide" Target="slide46.xml"/><Relationship Id="rId12" Type="http://schemas.openxmlformats.org/officeDocument/2006/relationships/slide" Target="slide51.xml"/><Relationship Id="rId17" Type="http://schemas.openxmlformats.org/officeDocument/2006/relationships/slide" Target="slide56.xml"/><Relationship Id="rId2" Type="http://schemas.openxmlformats.org/officeDocument/2006/relationships/notesSlide" Target="../notesSlides/notesSlide216.xml"/><Relationship Id="rId16" Type="http://schemas.openxmlformats.org/officeDocument/2006/relationships/slide" Target="slide55.xml"/><Relationship Id="rId1" Type="http://schemas.openxmlformats.org/officeDocument/2006/relationships/slideLayout" Target="../slideLayouts/slideLayout5.xml"/><Relationship Id="rId6" Type="http://schemas.openxmlformats.org/officeDocument/2006/relationships/slide" Target="slide45.xml"/><Relationship Id="rId11" Type="http://schemas.openxmlformats.org/officeDocument/2006/relationships/slide" Target="slide50.xml"/><Relationship Id="rId5" Type="http://schemas.openxmlformats.org/officeDocument/2006/relationships/image" Target="../media/image10.svg"/><Relationship Id="rId15" Type="http://schemas.openxmlformats.org/officeDocument/2006/relationships/slide" Target="slide54.xml"/><Relationship Id="rId10" Type="http://schemas.openxmlformats.org/officeDocument/2006/relationships/slide" Target="slide49.xml"/><Relationship Id="rId4" Type="http://schemas.openxmlformats.org/officeDocument/2006/relationships/image" Target="../media/image9.png"/><Relationship Id="rId9" Type="http://schemas.openxmlformats.org/officeDocument/2006/relationships/slide" Target="slide48.xml"/><Relationship Id="rId14" Type="http://schemas.openxmlformats.org/officeDocument/2006/relationships/slide" Target="slide53.xml"/></Relationships>
</file>

<file path=ppt/slides/_rels/slide217.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65.xml"/><Relationship Id="rId3" Type="http://schemas.openxmlformats.org/officeDocument/2006/relationships/slide" Target="slide3.xml"/><Relationship Id="rId7" Type="http://schemas.openxmlformats.org/officeDocument/2006/relationships/slide" Target="slide59.xml"/><Relationship Id="rId12" Type="http://schemas.openxmlformats.org/officeDocument/2006/relationships/slide" Target="slide64.xml"/><Relationship Id="rId2" Type="http://schemas.openxmlformats.org/officeDocument/2006/relationships/notesSlide" Target="../notesSlides/notesSlide217.xml"/><Relationship Id="rId16" Type="http://schemas.openxmlformats.org/officeDocument/2006/relationships/slide" Target="slide68.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63.xml"/><Relationship Id="rId5" Type="http://schemas.openxmlformats.org/officeDocument/2006/relationships/image" Target="../media/image10.svg"/><Relationship Id="rId15" Type="http://schemas.openxmlformats.org/officeDocument/2006/relationships/slide" Target="slide67.xml"/><Relationship Id="rId10" Type="http://schemas.openxmlformats.org/officeDocument/2006/relationships/slide" Target="slide62.xml"/><Relationship Id="rId4" Type="http://schemas.openxmlformats.org/officeDocument/2006/relationships/image" Target="../media/image9.png"/><Relationship Id="rId9" Type="http://schemas.openxmlformats.org/officeDocument/2006/relationships/slide" Target="slide61.xml"/><Relationship Id="rId14" Type="http://schemas.openxmlformats.org/officeDocument/2006/relationships/slide" Target="slide66.xml"/></Relationships>
</file>

<file path=ppt/slides/_rels/slide218.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slide" Target="slide77.xml"/><Relationship Id="rId3" Type="http://schemas.openxmlformats.org/officeDocument/2006/relationships/slide" Target="slide3.xml"/><Relationship Id="rId7" Type="http://schemas.openxmlformats.org/officeDocument/2006/relationships/slide" Target="slide71.xml"/><Relationship Id="rId12" Type="http://schemas.openxmlformats.org/officeDocument/2006/relationships/slide" Target="slide76.xml"/><Relationship Id="rId2" Type="http://schemas.openxmlformats.org/officeDocument/2006/relationships/notesSlide" Target="../notesSlides/notesSlide218.xml"/><Relationship Id="rId1" Type="http://schemas.openxmlformats.org/officeDocument/2006/relationships/slideLayout" Target="../slideLayouts/slideLayout5.xml"/><Relationship Id="rId6" Type="http://schemas.openxmlformats.org/officeDocument/2006/relationships/slide" Target="slide70.xml"/><Relationship Id="rId11" Type="http://schemas.openxmlformats.org/officeDocument/2006/relationships/slide" Target="slide75.xml"/><Relationship Id="rId5" Type="http://schemas.openxmlformats.org/officeDocument/2006/relationships/image" Target="../media/image10.svg"/><Relationship Id="rId10" Type="http://schemas.openxmlformats.org/officeDocument/2006/relationships/slide" Target="slide74.xml"/><Relationship Id="rId4" Type="http://schemas.openxmlformats.org/officeDocument/2006/relationships/image" Target="../media/image9.png"/><Relationship Id="rId9" Type="http://schemas.openxmlformats.org/officeDocument/2006/relationships/slide" Target="slide73.xml"/><Relationship Id="rId14" Type="http://schemas.openxmlformats.org/officeDocument/2006/relationships/slide" Target="slide78.xml"/></Relationships>
</file>

<file path=ppt/slides/_rels/slide219.xml.rels><?xml version="1.0" encoding="UTF-8" standalone="yes"?>
<Relationships xmlns="http://schemas.openxmlformats.org/package/2006/relationships"><Relationship Id="rId8" Type="http://schemas.openxmlformats.org/officeDocument/2006/relationships/slide" Target="slide83.xml"/><Relationship Id="rId13" Type="http://schemas.openxmlformats.org/officeDocument/2006/relationships/slide" Target="slide88.xml"/><Relationship Id="rId18" Type="http://schemas.openxmlformats.org/officeDocument/2006/relationships/slide" Target="slide93.xml"/><Relationship Id="rId3" Type="http://schemas.openxmlformats.org/officeDocument/2006/relationships/slide" Target="slide3.xml"/><Relationship Id="rId7" Type="http://schemas.openxmlformats.org/officeDocument/2006/relationships/slide" Target="slide82.xml"/><Relationship Id="rId12" Type="http://schemas.openxmlformats.org/officeDocument/2006/relationships/slide" Target="slide87.xml"/><Relationship Id="rId17" Type="http://schemas.openxmlformats.org/officeDocument/2006/relationships/slide" Target="slide92.xml"/><Relationship Id="rId2" Type="http://schemas.openxmlformats.org/officeDocument/2006/relationships/notesSlide" Target="../notesSlides/notesSlide219.xml"/><Relationship Id="rId16" Type="http://schemas.openxmlformats.org/officeDocument/2006/relationships/slide" Target="slide91.xml"/><Relationship Id="rId1" Type="http://schemas.openxmlformats.org/officeDocument/2006/relationships/slideLayout" Target="../slideLayouts/slideLayout5.xml"/><Relationship Id="rId6" Type="http://schemas.openxmlformats.org/officeDocument/2006/relationships/slide" Target="slide81.xml"/><Relationship Id="rId11" Type="http://schemas.openxmlformats.org/officeDocument/2006/relationships/slide" Target="slide86.xml"/><Relationship Id="rId5" Type="http://schemas.openxmlformats.org/officeDocument/2006/relationships/image" Target="../media/image10.svg"/><Relationship Id="rId15" Type="http://schemas.openxmlformats.org/officeDocument/2006/relationships/slide" Target="slide90.xml"/><Relationship Id="rId10" Type="http://schemas.openxmlformats.org/officeDocument/2006/relationships/slide" Target="slide85.xml"/><Relationship Id="rId19" Type="http://schemas.openxmlformats.org/officeDocument/2006/relationships/slide" Target="slide94.xml"/><Relationship Id="rId4" Type="http://schemas.openxmlformats.org/officeDocument/2006/relationships/image" Target="../media/image9.png"/><Relationship Id="rId9" Type="http://schemas.openxmlformats.org/officeDocument/2006/relationships/slide" Target="slide84.xml"/><Relationship Id="rId14" Type="http://schemas.openxmlformats.org/officeDocument/2006/relationships/slide" Target="slide89.xml"/></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s://www.garvan.org.au/promotions/bone-fracture-risk/calculator/" TargetMode="External"/><Relationship Id="rId7"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qxmd.com/calculate/calculator_698/osteoporosis-self-assessment-tool-for-men" TargetMode="External"/><Relationship Id="rId5" Type="http://schemas.openxmlformats.org/officeDocument/2006/relationships/hyperlink" Target="https://qxmd.com/calculate/calculator_708/osteoporosis-self-assessment-tool-for-women" TargetMode="External"/><Relationship Id="rId10" Type="http://schemas.openxmlformats.org/officeDocument/2006/relationships/image" Target="../media/image10.svg"/><Relationship Id="rId4" Type="http://schemas.openxmlformats.org/officeDocument/2006/relationships/hyperlink" Target="https://riskcheck.osteoporosis.foundation/" TargetMode="External"/><Relationship Id="rId9" Type="http://schemas.openxmlformats.org/officeDocument/2006/relationships/image" Target="../media/image9.png"/></Relationships>
</file>

<file path=ppt/slides/_rels/slide220.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slide" Target="slide3.xml"/><Relationship Id="rId7" Type="http://schemas.openxmlformats.org/officeDocument/2006/relationships/slide" Target="slide97.xml"/><Relationship Id="rId2" Type="http://schemas.openxmlformats.org/officeDocument/2006/relationships/notesSlide" Target="../notesSlides/notesSlide220.xml"/><Relationship Id="rId1" Type="http://schemas.openxmlformats.org/officeDocument/2006/relationships/slideLayout" Target="../slideLayouts/slideLayout5.xml"/><Relationship Id="rId6" Type="http://schemas.openxmlformats.org/officeDocument/2006/relationships/slide" Target="slide96.xml"/><Relationship Id="rId5" Type="http://schemas.openxmlformats.org/officeDocument/2006/relationships/image" Target="../media/image10.svg"/><Relationship Id="rId10" Type="http://schemas.openxmlformats.org/officeDocument/2006/relationships/slide" Target="slide100.xml"/><Relationship Id="rId4" Type="http://schemas.openxmlformats.org/officeDocument/2006/relationships/image" Target="../media/image9.png"/><Relationship Id="rId9" Type="http://schemas.openxmlformats.org/officeDocument/2006/relationships/slide" Target="slide99.xml"/></Relationships>
</file>

<file path=ppt/slides/_rels/slide221.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slide" Target="slide3.xml"/><Relationship Id="rId7" Type="http://schemas.openxmlformats.org/officeDocument/2006/relationships/slide" Target="slide103.xml"/><Relationship Id="rId2" Type="http://schemas.openxmlformats.org/officeDocument/2006/relationships/notesSlide" Target="../notesSlides/notesSlide221.xml"/><Relationship Id="rId1" Type="http://schemas.openxmlformats.org/officeDocument/2006/relationships/slideLayout" Target="../slideLayouts/slideLayout5.xml"/><Relationship Id="rId6" Type="http://schemas.openxmlformats.org/officeDocument/2006/relationships/slide" Target="slide102.xml"/><Relationship Id="rId5" Type="http://schemas.openxmlformats.org/officeDocument/2006/relationships/image" Target="../media/image10.svg"/><Relationship Id="rId10" Type="http://schemas.openxmlformats.org/officeDocument/2006/relationships/slide" Target="slide106.xml"/><Relationship Id="rId4" Type="http://schemas.openxmlformats.org/officeDocument/2006/relationships/image" Target="../media/image9.png"/><Relationship Id="rId9" Type="http://schemas.openxmlformats.org/officeDocument/2006/relationships/slide" Target="slide105.xml"/></Relationships>
</file>

<file path=ppt/slides/_rels/slide222.xml.rels><?xml version="1.0" encoding="UTF-8" standalone="yes"?>
<Relationships xmlns="http://schemas.openxmlformats.org/package/2006/relationships"><Relationship Id="rId8" Type="http://schemas.openxmlformats.org/officeDocument/2006/relationships/slide" Target="slide110.xml"/><Relationship Id="rId13" Type="http://schemas.openxmlformats.org/officeDocument/2006/relationships/slide" Target="slide115.xml"/><Relationship Id="rId18" Type="http://schemas.openxmlformats.org/officeDocument/2006/relationships/slide" Target="slide120.xml"/><Relationship Id="rId3" Type="http://schemas.openxmlformats.org/officeDocument/2006/relationships/slide" Target="slide3.xml"/><Relationship Id="rId7" Type="http://schemas.openxmlformats.org/officeDocument/2006/relationships/slide" Target="slide109.xml"/><Relationship Id="rId12" Type="http://schemas.openxmlformats.org/officeDocument/2006/relationships/slide" Target="slide114.xml"/><Relationship Id="rId17" Type="http://schemas.openxmlformats.org/officeDocument/2006/relationships/slide" Target="slide119.xml"/><Relationship Id="rId2" Type="http://schemas.openxmlformats.org/officeDocument/2006/relationships/notesSlide" Target="../notesSlides/notesSlide222.xml"/><Relationship Id="rId16" Type="http://schemas.openxmlformats.org/officeDocument/2006/relationships/slide" Target="slide118.xml"/><Relationship Id="rId1" Type="http://schemas.openxmlformats.org/officeDocument/2006/relationships/slideLayout" Target="../slideLayouts/slideLayout5.xml"/><Relationship Id="rId6" Type="http://schemas.openxmlformats.org/officeDocument/2006/relationships/slide" Target="slide108.xml"/><Relationship Id="rId11" Type="http://schemas.openxmlformats.org/officeDocument/2006/relationships/slide" Target="slide113.xml"/><Relationship Id="rId5" Type="http://schemas.openxmlformats.org/officeDocument/2006/relationships/image" Target="../media/image10.svg"/><Relationship Id="rId15" Type="http://schemas.openxmlformats.org/officeDocument/2006/relationships/slide" Target="slide117.xml"/><Relationship Id="rId10" Type="http://schemas.openxmlformats.org/officeDocument/2006/relationships/slide" Target="slide112.xml"/><Relationship Id="rId4" Type="http://schemas.openxmlformats.org/officeDocument/2006/relationships/image" Target="../media/image9.png"/><Relationship Id="rId9" Type="http://schemas.openxmlformats.org/officeDocument/2006/relationships/slide" Target="slide111.xml"/><Relationship Id="rId14" Type="http://schemas.openxmlformats.org/officeDocument/2006/relationships/slide" Target="slide116.xml"/></Relationships>
</file>

<file path=ppt/slides/_rels/slide223.xml.rels><?xml version="1.0" encoding="UTF-8" standalone="yes"?>
<Relationships xmlns="http://schemas.openxmlformats.org/package/2006/relationships"><Relationship Id="rId8" Type="http://schemas.openxmlformats.org/officeDocument/2006/relationships/slide" Target="slide124.xml"/><Relationship Id="rId13" Type="http://schemas.openxmlformats.org/officeDocument/2006/relationships/slide" Target="slide129.xml"/><Relationship Id="rId3" Type="http://schemas.openxmlformats.org/officeDocument/2006/relationships/slide" Target="slide3.xml"/><Relationship Id="rId7" Type="http://schemas.openxmlformats.org/officeDocument/2006/relationships/slide" Target="slide123.xml"/><Relationship Id="rId12" Type="http://schemas.openxmlformats.org/officeDocument/2006/relationships/slide" Target="slide128.xml"/><Relationship Id="rId2" Type="http://schemas.openxmlformats.org/officeDocument/2006/relationships/notesSlide" Target="../notesSlides/notesSlide223.xml"/><Relationship Id="rId1" Type="http://schemas.openxmlformats.org/officeDocument/2006/relationships/slideLayout" Target="../slideLayouts/slideLayout5.xml"/><Relationship Id="rId6" Type="http://schemas.openxmlformats.org/officeDocument/2006/relationships/slide" Target="slide122.xml"/><Relationship Id="rId11" Type="http://schemas.openxmlformats.org/officeDocument/2006/relationships/slide" Target="slide127.xml"/><Relationship Id="rId5" Type="http://schemas.openxmlformats.org/officeDocument/2006/relationships/image" Target="../media/image10.svg"/><Relationship Id="rId15" Type="http://schemas.openxmlformats.org/officeDocument/2006/relationships/slide" Target="slide131.xml"/><Relationship Id="rId10" Type="http://schemas.openxmlformats.org/officeDocument/2006/relationships/slide" Target="slide126.xml"/><Relationship Id="rId4" Type="http://schemas.openxmlformats.org/officeDocument/2006/relationships/image" Target="../media/image9.png"/><Relationship Id="rId9" Type="http://schemas.openxmlformats.org/officeDocument/2006/relationships/slide" Target="slide125.xml"/><Relationship Id="rId14" Type="http://schemas.openxmlformats.org/officeDocument/2006/relationships/slide" Target="slide130.xml"/></Relationships>
</file>

<file path=ppt/slides/_rels/slide224.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3.xml"/><Relationship Id="rId7" Type="http://schemas.openxmlformats.org/officeDocument/2006/relationships/slide" Target="slide134.xml"/><Relationship Id="rId2" Type="http://schemas.openxmlformats.org/officeDocument/2006/relationships/notesSlide" Target="../notesSlides/notesSlide224.xml"/><Relationship Id="rId1" Type="http://schemas.openxmlformats.org/officeDocument/2006/relationships/slideLayout" Target="../slideLayouts/slideLayout5.xml"/><Relationship Id="rId6" Type="http://schemas.openxmlformats.org/officeDocument/2006/relationships/slide" Target="slide133.xml"/><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slide" Target="slide136.xml"/></Relationships>
</file>

<file path=ppt/slides/_rels/slide225.xml.rels><?xml version="1.0" encoding="UTF-8" standalone="yes"?>
<Relationships xmlns="http://schemas.openxmlformats.org/package/2006/relationships"><Relationship Id="rId8" Type="http://schemas.openxmlformats.org/officeDocument/2006/relationships/slide" Target="slide142.xml"/><Relationship Id="rId13" Type="http://schemas.openxmlformats.org/officeDocument/2006/relationships/slide" Target="slide147.xml"/><Relationship Id="rId3" Type="http://schemas.openxmlformats.org/officeDocument/2006/relationships/slide" Target="slide3.xml"/><Relationship Id="rId7" Type="http://schemas.openxmlformats.org/officeDocument/2006/relationships/slide" Target="slide141.xml"/><Relationship Id="rId12" Type="http://schemas.openxmlformats.org/officeDocument/2006/relationships/slide" Target="slide146.xml"/><Relationship Id="rId17" Type="http://schemas.openxmlformats.org/officeDocument/2006/relationships/slide" Target="slide151.xml"/><Relationship Id="rId2" Type="http://schemas.openxmlformats.org/officeDocument/2006/relationships/notesSlide" Target="../notesSlides/notesSlide225.xml"/><Relationship Id="rId16" Type="http://schemas.openxmlformats.org/officeDocument/2006/relationships/slide" Target="slide150.xml"/><Relationship Id="rId1" Type="http://schemas.openxmlformats.org/officeDocument/2006/relationships/slideLayout" Target="../slideLayouts/slideLayout5.xml"/><Relationship Id="rId6" Type="http://schemas.openxmlformats.org/officeDocument/2006/relationships/slide" Target="slide138.xml"/><Relationship Id="rId11" Type="http://schemas.openxmlformats.org/officeDocument/2006/relationships/slide" Target="slide145.xml"/><Relationship Id="rId5" Type="http://schemas.openxmlformats.org/officeDocument/2006/relationships/image" Target="../media/image10.svg"/><Relationship Id="rId15" Type="http://schemas.openxmlformats.org/officeDocument/2006/relationships/slide" Target="slide149.xml"/><Relationship Id="rId10" Type="http://schemas.openxmlformats.org/officeDocument/2006/relationships/slide" Target="slide144.xml"/><Relationship Id="rId4" Type="http://schemas.openxmlformats.org/officeDocument/2006/relationships/image" Target="../media/image9.png"/><Relationship Id="rId9" Type="http://schemas.openxmlformats.org/officeDocument/2006/relationships/slide" Target="slide143.xml"/><Relationship Id="rId14" Type="http://schemas.openxmlformats.org/officeDocument/2006/relationships/slide" Target="slide148.xml"/></Relationships>
</file>

<file path=ppt/slides/_rels/slide226.xml.rels><?xml version="1.0" encoding="UTF-8" standalone="yes"?>
<Relationships xmlns="http://schemas.openxmlformats.org/package/2006/relationships"><Relationship Id="rId8" Type="http://schemas.openxmlformats.org/officeDocument/2006/relationships/slide" Target="slide155.xml"/><Relationship Id="rId13" Type="http://schemas.openxmlformats.org/officeDocument/2006/relationships/slide" Target="slide160.xml"/><Relationship Id="rId3" Type="http://schemas.openxmlformats.org/officeDocument/2006/relationships/slide" Target="slide3.xml"/><Relationship Id="rId7" Type="http://schemas.openxmlformats.org/officeDocument/2006/relationships/slide" Target="slide154.xml"/><Relationship Id="rId12" Type="http://schemas.openxmlformats.org/officeDocument/2006/relationships/slide" Target="slide159.xml"/><Relationship Id="rId2" Type="http://schemas.openxmlformats.org/officeDocument/2006/relationships/notesSlide" Target="../notesSlides/notesSlide226.xml"/><Relationship Id="rId1" Type="http://schemas.openxmlformats.org/officeDocument/2006/relationships/slideLayout" Target="../slideLayouts/slideLayout5.xml"/><Relationship Id="rId6" Type="http://schemas.openxmlformats.org/officeDocument/2006/relationships/slide" Target="slide153.xml"/><Relationship Id="rId11" Type="http://schemas.openxmlformats.org/officeDocument/2006/relationships/slide" Target="slide158.xml"/><Relationship Id="rId5" Type="http://schemas.openxmlformats.org/officeDocument/2006/relationships/image" Target="../media/image10.svg"/><Relationship Id="rId10" Type="http://schemas.openxmlformats.org/officeDocument/2006/relationships/slide" Target="slide157.xml"/><Relationship Id="rId4" Type="http://schemas.openxmlformats.org/officeDocument/2006/relationships/image" Target="../media/image9.png"/><Relationship Id="rId9" Type="http://schemas.openxmlformats.org/officeDocument/2006/relationships/slide" Target="slide156.xml"/></Relationships>
</file>

<file path=ppt/slides/_rels/slide227.xml.rels><?xml version="1.0" encoding="UTF-8" standalone="yes"?>
<Relationships xmlns="http://schemas.openxmlformats.org/package/2006/relationships"><Relationship Id="rId8" Type="http://schemas.openxmlformats.org/officeDocument/2006/relationships/slide" Target="slide164.xml"/><Relationship Id="rId3" Type="http://schemas.openxmlformats.org/officeDocument/2006/relationships/slide" Target="slide3.xml"/><Relationship Id="rId7" Type="http://schemas.openxmlformats.org/officeDocument/2006/relationships/slide" Target="slide163.xml"/><Relationship Id="rId2" Type="http://schemas.openxmlformats.org/officeDocument/2006/relationships/notesSlide" Target="../notesSlides/notesSlide227.xml"/><Relationship Id="rId1" Type="http://schemas.openxmlformats.org/officeDocument/2006/relationships/slideLayout" Target="../slideLayouts/slideLayout5.xml"/><Relationship Id="rId6" Type="http://schemas.openxmlformats.org/officeDocument/2006/relationships/slide" Target="slide162.xml"/><Relationship Id="rId5" Type="http://schemas.openxmlformats.org/officeDocument/2006/relationships/image" Target="../media/image10.svg"/><Relationship Id="rId10" Type="http://schemas.openxmlformats.org/officeDocument/2006/relationships/slide" Target="slide166.xml"/><Relationship Id="rId4" Type="http://schemas.openxmlformats.org/officeDocument/2006/relationships/image" Target="../media/image9.png"/><Relationship Id="rId9" Type="http://schemas.openxmlformats.org/officeDocument/2006/relationships/slide" Target="slide165.xml"/></Relationships>
</file>

<file path=ppt/slides/_rels/slide228.xml.rels><?xml version="1.0" encoding="UTF-8" standalone="yes"?>
<Relationships xmlns="http://schemas.openxmlformats.org/package/2006/relationships"><Relationship Id="rId8" Type="http://schemas.openxmlformats.org/officeDocument/2006/relationships/slide" Target="slide171.xml"/><Relationship Id="rId3" Type="http://schemas.openxmlformats.org/officeDocument/2006/relationships/slide" Target="slide3.xml"/><Relationship Id="rId7" Type="http://schemas.openxmlformats.org/officeDocument/2006/relationships/slide" Target="slide170.xml"/><Relationship Id="rId2" Type="http://schemas.openxmlformats.org/officeDocument/2006/relationships/notesSlide" Target="../notesSlides/notesSlide228.xml"/><Relationship Id="rId1" Type="http://schemas.openxmlformats.org/officeDocument/2006/relationships/slideLayout" Target="../slideLayouts/slideLayout5.xml"/><Relationship Id="rId6" Type="http://schemas.openxmlformats.org/officeDocument/2006/relationships/slide" Target="slide168.xml"/><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slide" Target="slide172.xml"/></Relationships>
</file>

<file path=ppt/slides/_rels/slide229.xml.rels><?xml version="1.0" encoding="UTF-8" standalone="yes"?>
<Relationships xmlns="http://schemas.openxmlformats.org/package/2006/relationships"><Relationship Id="rId8" Type="http://schemas.openxmlformats.org/officeDocument/2006/relationships/slide" Target="slide177.xml"/><Relationship Id="rId13" Type="http://schemas.openxmlformats.org/officeDocument/2006/relationships/slide" Target="slide182.xml"/><Relationship Id="rId3" Type="http://schemas.openxmlformats.org/officeDocument/2006/relationships/slide" Target="slide3.xml"/><Relationship Id="rId7" Type="http://schemas.openxmlformats.org/officeDocument/2006/relationships/slide" Target="slide176.xml"/><Relationship Id="rId12" Type="http://schemas.openxmlformats.org/officeDocument/2006/relationships/slide" Target="slide181.xml"/><Relationship Id="rId2" Type="http://schemas.openxmlformats.org/officeDocument/2006/relationships/notesSlide" Target="../notesSlides/notesSlide229.xml"/><Relationship Id="rId16" Type="http://schemas.openxmlformats.org/officeDocument/2006/relationships/slide" Target="slide185.xml"/><Relationship Id="rId1" Type="http://schemas.openxmlformats.org/officeDocument/2006/relationships/slideLayout" Target="../slideLayouts/slideLayout5.xml"/><Relationship Id="rId6" Type="http://schemas.openxmlformats.org/officeDocument/2006/relationships/slide" Target="slide175.xml"/><Relationship Id="rId11" Type="http://schemas.openxmlformats.org/officeDocument/2006/relationships/slide" Target="slide180.xml"/><Relationship Id="rId5" Type="http://schemas.openxmlformats.org/officeDocument/2006/relationships/image" Target="../media/image10.svg"/><Relationship Id="rId15" Type="http://schemas.openxmlformats.org/officeDocument/2006/relationships/slide" Target="slide184.xml"/><Relationship Id="rId10" Type="http://schemas.openxmlformats.org/officeDocument/2006/relationships/slide" Target="slide179.xml"/><Relationship Id="rId4" Type="http://schemas.openxmlformats.org/officeDocument/2006/relationships/image" Target="../media/image9.png"/><Relationship Id="rId9" Type="http://schemas.openxmlformats.org/officeDocument/2006/relationships/slide" Target="slide178.xml"/><Relationship Id="rId14" Type="http://schemas.openxmlformats.org/officeDocument/2006/relationships/slide" Target="slide183.xml"/></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 Target="slide95.xml"/><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21.tiff"/><Relationship Id="rId4" Type="http://schemas.openxmlformats.org/officeDocument/2006/relationships/image" Target="../media/image20.jpeg"/></Relationships>
</file>

<file path=ppt/slides/_rels/slide230.xml.rels><?xml version="1.0" encoding="UTF-8" standalone="yes"?>
<Relationships xmlns="http://schemas.openxmlformats.org/package/2006/relationships"><Relationship Id="rId8" Type="http://schemas.openxmlformats.org/officeDocument/2006/relationships/slide" Target="slide192.xml"/><Relationship Id="rId13" Type="http://schemas.openxmlformats.org/officeDocument/2006/relationships/slide" Target="slide197.xml"/><Relationship Id="rId3" Type="http://schemas.openxmlformats.org/officeDocument/2006/relationships/slide" Target="slide3.xml"/><Relationship Id="rId7" Type="http://schemas.openxmlformats.org/officeDocument/2006/relationships/slide" Target="slide188.xml"/><Relationship Id="rId12" Type="http://schemas.openxmlformats.org/officeDocument/2006/relationships/slide" Target="slide196.xml"/><Relationship Id="rId2" Type="http://schemas.openxmlformats.org/officeDocument/2006/relationships/notesSlide" Target="../notesSlides/notesSlide230.xml"/><Relationship Id="rId16" Type="http://schemas.openxmlformats.org/officeDocument/2006/relationships/slide" Target="slide200.xml"/><Relationship Id="rId1" Type="http://schemas.openxmlformats.org/officeDocument/2006/relationships/slideLayout" Target="../slideLayouts/slideLayout5.xml"/><Relationship Id="rId6" Type="http://schemas.openxmlformats.org/officeDocument/2006/relationships/slide" Target="slide187.xml"/><Relationship Id="rId11" Type="http://schemas.openxmlformats.org/officeDocument/2006/relationships/slide" Target="slide195.xml"/><Relationship Id="rId5" Type="http://schemas.openxmlformats.org/officeDocument/2006/relationships/image" Target="../media/image10.svg"/><Relationship Id="rId15" Type="http://schemas.openxmlformats.org/officeDocument/2006/relationships/slide" Target="slide199.xml"/><Relationship Id="rId10" Type="http://schemas.openxmlformats.org/officeDocument/2006/relationships/slide" Target="slide194.xml"/><Relationship Id="rId4" Type="http://schemas.openxmlformats.org/officeDocument/2006/relationships/image" Target="../media/image9.png"/><Relationship Id="rId9" Type="http://schemas.openxmlformats.org/officeDocument/2006/relationships/slide" Target="slide193.xml"/><Relationship Id="rId14" Type="http://schemas.openxmlformats.org/officeDocument/2006/relationships/slide" Target="slide198.xml"/></Relationships>
</file>

<file path=ppt/slides/_rels/slide231.xml.rels><?xml version="1.0" encoding="UTF-8" standalone="yes"?>
<Relationships xmlns="http://schemas.openxmlformats.org/package/2006/relationships"><Relationship Id="rId8" Type="http://schemas.openxmlformats.org/officeDocument/2006/relationships/slide" Target="slide204.xml"/><Relationship Id="rId3" Type="http://schemas.openxmlformats.org/officeDocument/2006/relationships/slide" Target="slide3.xml"/><Relationship Id="rId7" Type="http://schemas.openxmlformats.org/officeDocument/2006/relationships/slide" Target="slide203.xml"/><Relationship Id="rId2" Type="http://schemas.openxmlformats.org/officeDocument/2006/relationships/notesSlide" Target="../notesSlides/notesSlide231.xml"/><Relationship Id="rId1" Type="http://schemas.openxmlformats.org/officeDocument/2006/relationships/slideLayout" Target="../slideLayouts/slideLayout5.xml"/><Relationship Id="rId6" Type="http://schemas.openxmlformats.org/officeDocument/2006/relationships/slide" Target="slide202.xml"/><Relationship Id="rId5" Type="http://schemas.openxmlformats.org/officeDocument/2006/relationships/image" Target="../media/image10.svg"/><Relationship Id="rId4" Type="http://schemas.openxmlformats.org/officeDocument/2006/relationships/image" Target="../media/image9.png"/></Relationships>
</file>

<file path=ppt/slides/_rels/slide232.xml.rels><?xml version="1.0" encoding="UTF-8" standalone="yes"?>
<Relationships xmlns="http://schemas.openxmlformats.org/package/2006/relationships"><Relationship Id="rId8" Type="http://schemas.openxmlformats.org/officeDocument/2006/relationships/slide" Target="slide208.xml"/><Relationship Id="rId3" Type="http://schemas.openxmlformats.org/officeDocument/2006/relationships/slide" Target="slide3.xml"/><Relationship Id="rId7" Type="http://schemas.openxmlformats.org/officeDocument/2006/relationships/slide" Target="slide207.xml"/><Relationship Id="rId2" Type="http://schemas.openxmlformats.org/officeDocument/2006/relationships/notesSlide" Target="../notesSlides/notesSlide232.xml"/><Relationship Id="rId1" Type="http://schemas.openxmlformats.org/officeDocument/2006/relationships/slideLayout" Target="../slideLayouts/slideLayout5.xml"/><Relationship Id="rId6" Type="http://schemas.openxmlformats.org/officeDocument/2006/relationships/slide" Target="slide206.xml"/><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slide" Target="slide209.xml"/></Relationships>
</file>

<file path=ppt/slides/_rels/slide23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212.xml"/><Relationship Id="rId2" Type="http://schemas.openxmlformats.org/officeDocument/2006/relationships/notesSlide" Target="../notesSlides/notesSlide233.xml"/><Relationship Id="rId1" Type="http://schemas.openxmlformats.org/officeDocument/2006/relationships/slideLayout" Target="../slideLayouts/slideLayout5.xml"/><Relationship Id="rId6" Type="http://schemas.openxmlformats.org/officeDocument/2006/relationships/slide" Target="slide211.xml"/><Relationship Id="rId5" Type="http://schemas.openxmlformats.org/officeDocument/2006/relationships/image" Target="../media/image10.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4.xml"/><Relationship Id="rId18" Type="http://schemas.openxmlformats.org/officeDocument/2006/relationships/slide" Target="slide95.xml"/><Relationship Id="rId26" Type="http://schemas.openxmlformats.org/officeDocument/2006/relationships/slide" Target="slide167.xml"/><Relationship Id="rId3" Type="http://schemas.openxmlformats.org/officeDocument/2006/relationships/image" Target="../media/image1.png"/><Relationship Id="rId21" Type="http://schemas.openxmlformats.org/officeDocument/2006/relationships/slide" Target="slide132.xml"/><Relationship Id="rId7" Type="http://schemas.openxmlformats.org/officeDocument/2006/relationships/slide" Target="slide210.xml"/><Relationship Id="rId12" Type="http://schemas.openxmlformats.org/officeDocument/2006/relationships/image" Target="../media/image7.svg"/><Relationship Id="rId17" Type="http://schemas.openxmlformats.org/officeDocument/2006/relationships/slide" Target="slide69.xml"/><Relationship Id="rId25" Type="http://schemas.openxmlformats.org/officeDocument/2006/relationships/slide" Target="slide152.xml"/><Relationship Id="rId2" Type="http://schemas.openxmlformats.org/officeDocument/2006/relationships/notesSlide" Target="../notesSlides/notesSlide3.xml"/><Relationship Id="rId16" Type="http://schemas.openxmlformats.org/officeDocument/2006/relationships/slide" Target="slide80.xml"/><Relationship Id="rId20" Type="http://schemas.openxmlformats.org/officeDocument/2006/relationships/slide" Target="slide101.xml"/><Relationship Id="rId1" Type="http://schemas.openxmlformats.org/officeDocument/2006/relationships/slideLayout" Target="../slideLayouts/slideLayout7.xml"/><Relationship Id="rId6" Type="http://schemas.openxmlformats.org/officeDocument/2006/relationships/slide" Target="slide205.xml"/><Relationship Id="rId11" Type="http://schemas.openxmlformats.org/officeDocument/2006/relationships/image" Target="../media/image6.png"/><Relationship Id="rId24" Type="http://schemas.openxmlformats.org/officeDocument/2006/relationships/slide" Target="slide161.xml"/><Relationship Id="rId5" Type="http://schemas.openxmlformats.org/officeDocument/2006/relationships/slide" Target="slide201.xml"/><Relationship Id="rId15" Type="http://schemas.openxmlformats.org/officeDocument/2006/relationships/slide" Target="slide24.xml"/><Relationship Id="rId23" Type="http://schemas.openxmlformats.org/officeDocument/2006/relationships/slide" Target="slide137.xml"/><Relationship Id="rId28" Type="http://schemas.openxmlformats.org/officeDocument/2006/relationships/slide" Target="slide213.xml"/><Relationship Id="rId10" Type="http://schemas.openxmlformats.org/officeDocument/2006/relationships/slide" Target="slide19.xml"/><Relationship Id="rId19" Type="http://schemas.openxmlformats.org/officeDocument/2006/relationships/slide" Target="slide107.xml"/><Relationship Id="rId4" Type="http://schemas.openxmlformats.org/officeDocument/2006/relationships/slide" Target="slide186.xml"/><Relationship Id="rId9" Type="http://schemas.openxmlformats.org/officeDocument/2006/relationships/image" Target="../media/image5.svg"/><Relationship Id="rId14" Type="http://schemas.openxmlformats.org/officeDocument/2006/relationships/slide" Target="slide44.xml"/><Relationship Id="rId22" Type="http://schemas.openxmlformats.org/officeDocument/2006/relationships/slide" Target="slide121.xml"/><Relationship Id="rId27" Type="http://schemas.openxmlformats.org/officeDocument/2006/relationships/slide" Target="slide174.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slide" Target="slide95.xml"/><Relationship Id="rId7" Type="http://schemas.openxmlformats.org/officeDocument/2006/relationships/image" Target="../media/image10.sv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8.sv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chart" Target="../charts/chart3.xml"/><Relationship Id="rId7"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chart" Target="../charts/chart5.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10.sv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chart" Target="../charts/chart6.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sv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31.svg"/></Relationships>
</file>

<file path=ppt/slides/_rels/slide4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7.xml"/><Relationship Id="rId7" Type="http://schemas.openxmlformats.org/officeDocument/2006/relationships/diagramColors" Target="../diagrams/colors2.xm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image" Target="../media/image10.svg"/><Relationship Id="rId5" Type="http://schemas.openxmlformats.org/officeDocument/2006/relationships/diagramLayout" Target="../diagrams/layout2.xml"/><Relationship Id="rId10" Type="http://schemas.openxmlformats.org/officeDocument/2006/relationships/image" Target="../media/image9.png"/><Relationship Id="rId4" Type="http://schemas.openxmlformats.org/officeDocument/2006/relationships/diagramData" Target="../diagrams/data2.xml"/><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0.sv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33.sv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sv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35.sv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0.sv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37.svg"/></Relationships>
</file>

<file path=ppt/slides/_rels/slide53.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10.sv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sv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41.svg"/></Relationships>
</file>

<file path=ppt/slides/_rels/slide5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0.sv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44.sv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0.sv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46.sv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tiff"/><Relationship Id="rId7"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chart" Target="../charts/chart1.xml"/><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10.sv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79.xml.rels><?xml version="1.0" encoding="UTF-8" standalone="yes"?>
<Relationships xmlns="http://schemas.openxmlformats.org/package/2006/relationships"><Relationship Id="rId3" Type="http://schemas.openxmlformats.org/officeDocument/2006/relationships/slide" Target="slide201.xml"/><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0.svg"/><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53.svg"/></Relationships>
</file>

<file path=ppt/slides/_rels/slide8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4.tiff"/><Relationship Id="rId7"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10.sv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54.png"/><Relationship Id="rId9" Type="http://schemas.openxmlformats.org/officeDocument/2006/relationships/slide" Target="slide3.xml"/></Relationships>
</file>

<file path=ppt/slides/_rels/slide8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8.png"/><Relationship Id="rId7"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60.png"/><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chart" Target="../charts/chart9.xml"/><Relationship Id="rId7"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62.tiff"/><Relationship Id="rId4" Type="http://schemas.openxmlformats.org/officeDocument/2006/relationships/image" Target="../media/image61.tiff"/></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63.jpg"/><Relationship Id="rId5" Type="http://schemas.openxmlformats.org/officeDocument/2006/relationships/image" Target="../media/image10.sv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64.tiff"/><Relationship Id="rId7" Type="http://schemas.openxmlformats.org/officeDocument/2006/relationships/image" Target="../media/image10.sv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65.tiff"/></Relationships>
</file>

<file path=ppt/slides/_rels/slide89.xml.rels><?xml version="1.0" encoding="UTF-8" standalone="yes"?>
<Relationships xmlns="http://schemas.openxmlformats.org/package/2006/relationships"><Relationship Id="rId3" Type="http://schemas.openxmlformats.org/officeDocument/2006/relationships/hyperlink" Target="https://app.box.com/s/5r713cfzvf4gr28q7zdccg2i7169fv86"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hyperlink" Target="https://app.box.com/s/5r713cfzvf4gr28q7zdccg2i7169fv86"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21.tiff"/></Relationships>
</file>

<file path=ppt/slides/_rels/slide9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10.svg"/><Relationship Id="rId4" Type="http://schemas.openxmlformats.org/officeDocument/2006/relationships/image" Target="../media/image67.png"/><Relationship Id="rId9" Type="http://schemas.openxmlformats.org/officeDocument/2006/relationships/image" Target="../media/image9.png"/></Relationships>
</file>

<file path=ppt/slides/_rels/slide9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9.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slide" Target="slide3.xml"/><Relationship Id="rId2" Type="http://schemas.openxmlformats.org/officeDocument/2006/relationships/notesSlide" Target="../notesSlides/notesSlide97.xml"/><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10.svg"/></Relationships>
</file>

<file path=ppt/slides/_rels/slide9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0.png"/><Relationship Id="rId7"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82.png"/><Relationship Id="rId4"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FCF42-356A-AC4D-927A-FA38135989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400"/>
            <a:ext cx="12192000" cy="6832600"/>
          </a:xfrm>
          <a:prstGeom prst="rect">
            <a:avLst/>
          </a:prstGeom>
        </p:spPr>
      </p:pic>
      <p:sp>
        <p:nvSpPr>
          <p:cNvPr id="6" name="TextBox 5">
            <a:extLst>
              <a:ext uri="{FF2B5EF4-FFF2-40B4-BE49-F238E27FC236}">
                <a16:creationId xmlns:a16="http://schemas.microsoft.com/office/drawing/2014/main" id="{CAA3882D-F36C-5946-B91D-4B746260FBAE}"/>
              </a:ext>
            </a:extLst>
          </p:cNvPr>
          <p:cNvSpPr txBox="1"/>
          <p:nvPr/>
        </p:nvSpPr>
        <p:spPr>
          <a:xfrm>
            <a:off x="634064" y="2824552"/>
            <a:ext cx="9767236" cy="1569660"/>
          </a:xfrm>
          <a:prstGeom prst="rect">
            <a:avLst/>
          </a:prstGeom>
          <a:noFill/>
        </p:spPr>
        <p:txBody>
          <a:bodyPr wrap="square" rtlCol="0">
            <a:spAutoFit/>
          </a:bodyPr>
          <a:lstStyle/>
          <a:p>
            <a:r>
              <a:rPr lang="ko-KR" sz="3200" b="1" dirty="0">
                <a:solidFill>
                  <a:schemeClr val="bg1"/>
                </a:solidFill>
                <a:latin typeface="Candara" panose="020E0502030303020204" pitchFamily="34" charset="0"/>
                <a:sym typeface=""/>
              </a:rPr>
              <a:t>APCO 프레임워크의</a:t>
            </a:r>
            <a:br>
              <a:rPr lang="ko-KR" sz="3200" b="1" dirty="0">
                <a:solidFill>
                  <a:schemeClr val="bg1"/>
                </a:solidFill>
                <a:latin typeface="Candara" panose="020E0502030303020204" pitchFamily="34" charset="0"/>
                <a:sym typeface=""/>
              </a:rPr>
            </a:br>
            <a:r>
              <a:rPr lang="ko-KR" sz="3200" b="1" dirty="0">
                <a:solidFill>
                  <a:schemeClr val="bg1"/>
                </a:solidFill>
                <a:latin typeface="Candara" panose="020E0502030303020204" pitchFamily="34" charset="0"/>
                <a:sym typeface=""/>
              </a:rPr>
              <a:t>최소 임상 표준</a:t>
            </a:r>
            <a:br>
              <a:rPr lang="ko-KR" sz="3200" b="1" dirty="0">
                <a:solidFill>
                  <a:schemeClr val="bg1"/>
                </a:solidFill>
                <a:latin typeface="Candara" panose="020E0502030303020204" pitchFamily="34" charset="0"/>
                <a:sym typeface=""/>
              </a:rPr>
            </a:br>
            <a:r>
              <a:rPr lang="ko-KR" sz="3200" b="1" dirty="0">
                <a:solidFill>
                  <a:schemeClr val="bg1"/>
                </a:solidFill>
                <a:latin typeface="Candara" panose="020E0502030303020204" pitchFamily="34" charset="0"/>
                <a:sym typeface=""/>
              </a:rPr>
              <a:t>구현</a:t>
            </a:r>
          </a:p>
        </p:txBody>
      </p:sp>
      <p:sp>
        <p:nvSpPr>
          <p:cNvPr id="2" name="TextBox 1">
            <a:extLst>
              <a:ext uri="{FF2B5EF4-FFF2-40B4-BE49-F238E27FC236}">
                <a16:creationId xmlns:a16="http://schemas.microsoft.com/office/drawing/2014/main" id="{A731CA08-261C-C74A-A1B2-C8119507592C}"/>
              </a:ext>
            </a:extLst>
          </p:cNvPr>
          <p:cNvSpPr txBox="1"/>
          <p:nvPr/>
        </p:nvSpPr>
        <p:spPr>
          <a:xfrm>
            <a:off x="634064" y="5163420"/>
            <a:ext cx="8128936" cy="854080"/>
          </a:xfrm>
          <a:prstGeom prst="rect">
            <a:avLst/>
          </a:prstGeom>
          <a:noFill/>
        </p:spPr>
        <p:txBody>
          <a:bodyPr wrap="square" rtlCol="0">
            <a:spAutoFit/>
          </a:bodyPr>
          <a:lstStyle/>
          <a:p>
            <a:r>
              <a:rPr lang="ko-KR" sz="1400" b="1" dirty="0">
                <a:latin typeface="Candara" panose="020E0502030303020204" pitchFamily="34" charset="0"/>
                <a:sym typeface=""/>
              </a:rPr>
              <a:t>의료 전문가를 위한 교육용 슬라이드</a:t>
            </a:r>
          </a:p>
          <a:p>
            <a:pPr>
              <a:lnSpc>
                <a:spcPts val="720"/>
              </a:lnSpc>
            </a:pPr>
            <a:endParaRPr lang="ko-KR" sz="1100" b="1" dirty="0">
              <a:latin typeface="Candara" panose="020E0502030303020204" pitchFamily="34" charset="0"/>
              <a:sym typeface=""/>
            </a:endParaRPr>
          </a:p>
          <a:p>
            <a:endParaRPr lang="ko-KR" sz="1400" b="1" dirty="0">
              <a:latin typeface="Candara" panose="020E0502030303020204" pitchFamily="34" charset="0"/>
              <a:sym typeface=""/>
            </a:endParaRPr>
          </a:p>
          <a:p>
            <a:r>
              <a:rPr lang="ko-KR" sz="1400" b="1" dirty="0">
                <a:latin typeface="Candara" panose="020E0502030303020204" pitchFamily="34" charset="0"/>
                <a:sym typeface=""/>
              </a:rPr>
              <a:t>작성일: 2021년 7월</a:t>
            </a:r>
          </a:p>
        </p:txBody>
      </p:sp>
      <p:sp>
        <p:nvSpPr>
          <p:cNvPr id="3" name="Rectangle 2">
            <a:extLst>
              <a:ext uri="{FF2B5EF4-FFF2-40B4-BE49-F238E27FC236}">
                <a16:creationId xmlns:a16="http://schemas.microsoft.com/office/drawing/2014/main" id="{FC516ADA-D90A-234C-9915-DAC7030B3B89}"/>
              </a:ext>
            </a:extLst>
          </p:cNvPr>
          <p:cNvSpPr/>
          <p:nvPr/>
        </p:nvSpPr>
        <p:spPr>
          <a:xfrm>
            <a:off x="2348090" y="5711705"/>
            <a:ext cx="8216496" cy="1015663"/>
          </a:xfrm>
          <a:prstGeom prst="rect">
            <a:avLst/>
          </a:prstGeom>
        </p:spPr>
        <p:txBody>
          <a:bodyPr wrap="square">
            <a:spAutoFit/>
          </a:bodyPr>
          <a:lstStyle/>
          <a:p>
            <a:r>
              <a:rPr lang="ko-KR" sz="1000" kern="0" dirty="0">
                <a:solidFill>
                  <a:srgbClr val="131413">
                    <a:lumMod val="100000"/>
                  </a:srgbClr>
                </a:solidFill>
                <a:latin typeface="Candara" panose="020E0502030303020204" pitchFamily="34" charset="0"/>
                <a:sym typeface=""/>
              </a:rPr>
              <a:t>참고: 이 슬라이드는 </a:t>
            </a:r>
            <a:r>
              <a:rPr lang="ko-KR" sz="1000" kern="0" dirty="0" err="1">
                <a:solidFill>
                  <a:srgbClr val="131413">
                    <a:lumMod val="100000"/>
                  </a:srgbClr>
                </a:solidFill>
                <a:latin typeface="Candara" panose="020E0502030303020204" pitchFamily="34" charset="0"/>
                <a:sym typeface=""/>
              </a:rPr>
              <a:t>Creative</a:t>
            </a:r>
            <a:r>
              <a:rPr lang="ko-KR" sz="1000" kern="0" dirty="0">
                <a:solidFill>
                  <a:srgbClr val="131413">
                    <a:lumMod val="100000"/>
                  </a:srgbClr>
                </a:solidFill>
                <a:latin typeface="Candara" panose="020E0502030303020204" pitchFamily="34" charset="0"/>
                <a:sym typeface=""/>
              </a:rPr>
              <a:t> </a:t>
            </a:r>
            <a:r>
              <a:rPr lang="ko-KR" sz="1000" kern="0" dirty="0" err="1">
                <a:solidFill>
                  <a:srgbClr val="131413">
                    <a:lumMod val="100000"/>
                  </a:srgbClr>
                </a:solidFill>
                <a:latin typeface="Candara" panose="020E0502030303020204" pitchFamily="34" charset="0"/>
                <a:sym typeface=""/>
              </a:rPr>
              <a:t>Commons</a:t>
            </a:r>
            <a:r>
              <a:rPr lang="ko-KR" sz="1000" kern="0" dirty="0">
                <a:solidFill>
                  <a:srgbClr val="131413">
                    <a:lumMod val="100000"/>
                  </a:srgbClr>
                </a:solidFill>
                <a:latin typeface="Candara" panose="020E0502030303020204" pitchFamily="34" charset="0"/>
                <a:sym typeface=""/>
              </a:rPr>
              <a:t> </a:t>
            </a:r>
            <a:r>
              <a:rPr lang="ko-KR" sz="1000" kern="0" dirty="0" err="1">
                <a:solidFill>
                  <a:srgbClr val="131413">
                    <a:lumMod val="100000"/>
                  </a:srgbClr>
                </a:solidFill>
                <a:latin typeface="Candara" panose="020E0502030303020204" pitchFamily="34" charset="0"/>
                <a:sym typeface=""/>
              </a:rPr>
              <a:t>Attribution-NonCommercial</a:t>
            </a:r>
            <a:r>
              <a:rPr lang="ko-KR" sz="1000" kern="0" dirty="0">
                <a:solidFill>
                  <a:srgbClr val="131413">
                    <a:lumMod val="100000"/>
                  </a:srgbClr>
                </a:solidFill>
                <a:latin typeface="Candara" panose="020E0502030303020204" pitchFamily="34" charset="0"/>
                <a:sym typeface=""/>
              </a:rPr>
              <a:t> 4.0 International </a:t>
            </a:r>
            <a:r>
              <a:rPr lang="ko-KR" sz="1000" kern="0" dirty="0" err="1">
                <a:solidFill>
                  <a:srgbClr val="131413">
                    <a:lumMod val="100000"/>
                  </a:srgbClr>
                </a:solidFill>
                <a:latin typeface="Candara" panose="020E0502030303020204" pitchFamily="34" charset="0"/>
                <a:sym typeface=""/>
              </a:rPr>
              <a:t>License에</a:t>
            </a:r>
            <a:r>
              <a:rPr lang="ko-KR" sz="1000" kern="0" dirty="0">
                <a:solidFill>
                  <a:srgbClr val="131413">
                    <a:lumMod val="100000"/>
                  </a:srgbClr>
                </a:solidFill>
                <a:latin typeface="Candara" panose="020E0502030303020204" pitchFamily="34" charset="0"/>
                <a:sym typeface=""/>
              </a:rPr>
              <a:t> 따라 라이선스가 부여되었으며 원작자에 대한 적절한 저작자 표시를 하고 그 소스, 크리에이티브 </a:t>
            </a:r>
            <a:r>
              <a:rPr lang="ko-KR" sz="1000" kern="0" dirty="0" err="1">
                <a:solidFill>
                  <a:srgbClr val="131413">
                    <a:lumMod val="100000"/>
                  </a:srgbClr>
                </a:solidFill>
                <a:latin typeface="Candara" panose="020E0502030303020204" pitchFamily="34" charset="0"/>
                <a:sym typeface=""/>
              </a:rPr>
              <a:t>커먼즈</a:t>
            </a:r>
            <a:r>
              <a:rPr lang="ko-KR" sz="1000" kern="0" dirty="0">
                <a:solidFill>
                  <a:srgbClr val="131413">
                    <a:lumMod val="100000"/>
                  </a:srgbClr>
                </a:solidFill>
                <a:latin typeface="Candara" panose="020E0502030303020204" pitchFamily="34" charset="0"/>
                <a:sym typeface=""/>
              </a:rPr>
              <a:t> 라이선스에 대한 링크를 제공하고 변경 사항이 있는지 표시를 하는 한 어떤 매체나 형식에 관련없이 비상업적 사용, 공유, 각색, 배포 및 복제를 허용합니다. 이 슬라이드의 이미지 또는 기타 제3자 자료는, 자료에 대한 </a:t>
            </a:r>
            <a:r>
              <a:rPr lang="ko-KR" sz="1000" kern="0" dirty="0" err="1">
                <a:solidFill>
                  <a:srgbClr val="131413">
                    <a:lumMod val="100000"/>
                  </a:srgbClr>
                </a:solidFill>
                <a:latin typeface="Candara" panose="020E0502030303020204" pitchFamily="34" charset="0"/>
                <a:sym typeface=""/>
              </a:rPr>
              <a:t>크레딧</a:t>
            </a:r>
            <a:r>
              <a:rPr lang="ko-KR" sz="1000" kern="0" dirty="0">
                <a:solidFill>
                  <a:srgbClr val="131413">
                    <a:lumMod val="100000"/>
                  </a:srgbClr>
                </a:solidFill>
                <a:latin typeface="Candara" panose="020E0502030303020204" pitchFamily="34" charset="0"/>
                <a:sym typeface=""/>
              </a:rPr>
              <a:t> 라인에 달리 명시되지 않는 한 본 슬라이드의 크리에이티브 </a:t>
            </a:r>
            <a:r>
              <a:rPr lang="ko-KR" sz="1000" kern="0" dirty="0" err="1">
                <a:solidFill>
                  <a:srgbClr val="131413">
                    <a:lumMod val="100000"/>
                  </a:srgbClr>
                </a:solidFill>
                <a:latin typeface="Candara" panose="020E0502030303020204" pitchFamily="34" charset="0"/>
                <a:sym typeface=""/>
              </a:rPr>
              <a:t>커먼즈</a:t>
            </a:r>
            <a:r>
              <a:rPr lang="ko-KR" sz="1000" kern="0" dirty="0">
                <a:solidFill>
                  <a:srgbClr val="131413">
                    <a:lumMod val="100000"/>
                  </a:srgbClr>
                </a:solidFill>
                <a:latin typeface="Candara" panose="020E0502030303020204" pitchFamily="34" charset="0"/>
                <a:sym typeface=""/>
              </a:rPr>
              <a:t> 라이선스에 포함됩니다. 자료가 본 슬라이드의 크리에이티브 </a:t>
            </a:r>
            <a:r>
              <a:rPr lang="ko-KR" sz="1000" kern="0" dirty="0" err="1">
                <a:solidFill>
                  <a:srgbClr val="131413">
                    <a:lumMod val="100000"/>
                  </a:srgbClr>
                </a:solidFill>
                <a:latin typeface="Candara" panose="020E0502030303020204" pitchFamily="34" charset="0"/>
                <a:sym typeface=""/>
              </a:rPr>
              <a:t>커먼즈</a:t>
            </a:r>
            <a:r>
              <a:rPr lang="ko-KR" sz="1000" kern="0" dirty="0">
                <a:solidFill>
                  <a:srgbClr val="131413">
                    <a:lumMod val="100000"/>
                  </a:srgbClr>
                </a:solidFill>
                <a:latin typeface="Candara" panose="020E0502030303020204" pitchFamily="34" charset="0"/>
                <a:sym typeface=""/>
              </a:rPr>
              <a:t> 라이선스에 포함되어 있지 않고 의도한 사용이 법적 규정에 의해 허용되지 않거나 허용된 사용을 초과하는 경우 </a:t>
            </a:r>
            <a:r>
              <a:rPr lang="ko-KR" sz="1000" kern="0" dirty="0" err="1">
                <a:solidFill>
                  <a:srgbClr val="131413">
                    <a:lumMod val="100000"/>
                  </a:srgbClr>
                </a:solidFill>
                <a:latin typeface="Candara" panose="020E0502030303020204" pitchFamily="34" charset="0"/>
                <a:sym typeface=""/>
              </a:rPr>
              <a:t>APCO에서</a:t>
            </a:r>
            <a:r>
              <a:rPr lang="ko-KR" sz="1000" kern="0" dirty="0">
                <a:solidFill>
                  <a:srgbClr val="131413">
                    <a:lumMod val="100000"/>
                  </a:srgbClr>
                </a:solidFill>
                <a:latin typeface="Candara" panose="020E0502030303020204" pitchFamily="34" charset="0"/>
                <a:sym typeface=""/>
              </a:rPr>
              <a:t> 직접 허가를 받아야 합니다. 이 라이센스의 사본을 보려면 다음을 방문하십시오.</a:t>
            </a:r>
            <a:r>
              <a:rPr lang="ko-KR" sz="1000" kern="0" dirty="0">
                <a:solidFill>
                  <a:srgbClr val="0000FF">
                    <a:lumMod val="100000"/>
                  </a:srgbClr>
                </a:solidFill>
                <a:latin typeface="Candara" panose="020E0502030303020204" pitchFamily="34" charset="0"/>
                <a:sym typeface=""/>
                <a:hlinkClick r:id="rId4">
                  <a:extLst>
                    <a:ext uri="{A12FA001-AC4F-418D-AE19-62706E023703}">
                      <ahyp:hlinkClr xmlns:ahyp="http://schemas.microsoft.com/office/drawing/2018/hyperlinkcolor" val="tx"/>
                    </a:ext>
                  </a:extLst>
                </a:hlinkClick>
              </a:rPr>
              <a:t> http://creativecommons.org/licenses/by-nc/4.0/</a:t>
            </a:r>
            <a:endParaRPr lang="ko-KR" sz="1000" kern="0" dirty="0">
              <a:solidFill>
                <a:srgbClr val="0000FF">
                  <a:lumMod val="100000"/>
                </a:srgbClr>
              </a:solidFill>
              <a:effectLst/>
              <a:latin typeface="Candara" panose="020E0502030303020204" pitchFamily="34" charset="0"/>
              <a:sym typeface=""/>
            </a:endParaRPr>
          </a:p>
        </p:txBody>
      </p:sp>
    </p:spTree>
    <p:extLst>
      <p:ext uri="{BB962C8B-B14F-4D97-AF65-F5344CB8AC3E}">
        <p14:creationId xmlns:p14="http://schemas.microsoft.com/office/powerpoint/2010/main" val="321016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토론 주제</a:t>
            </a:r>
          </a:p>
        </p:txBody>
      </p:sp>
      <p:sp>
        <p:nvSpPr>
          <p:cNvPr id="4" name="TextBox 3">
            <a:extLst>
              <a:ext uri="{FF2B5EF4-FFF2-40B4-BE49-F238E27FC236}">
                <a16:creationId xmlns:a16="http://schemas.microsoft.com/office/drawing/2014/main" id="{13BFEFBA-E4F2-43DC-959B-3FD2F3792E12}"/>
              </a:ext>
            </a:extLst>
          </p:cNvPr>
          <p:cNvSpPr txBox="1"/>
          <p:nvPr/>
        </p:nvSpPr>
        <p:spPr>
          <a:xfrm>
            <a:off x="1781550" y="1397000"/>
            <a:ext cx="8628899" cy="2431435"/>
          </a:xfrm>
          <a:prstGeom prst="rect">
            <a:avLst/>
          </a:prstGeom>
          <a:solidFill>
            <a:srgbClr val="6BBBAD">
              <a:alpha val="9804"/>
            </a:srgbClr>
          </a:solidFill>
        </p:spPr>
        <p:txBody>
          <a:bodyPr wrap="square" rtlCol="0">
            <a:spAutoFit/>
          </a:bodyPr>
          <a:lstStyle/>
          <a:p>
            <a:pPr lvl="0"/>
            <a:r>
              <a:rPr lang="ko-KR" sz="2400" b="1">
                <a:latin typeface="Candara" panose="020E0502030303020204" pitchFamily="34" charset="0"/>
                <a:sym typeface=""/>
              </a:rPr>
              <a:t>현지 환경에서 고관절 골절 환자의 뼈 건강 평가를 개선하기 위한 한 가지 가능한 솔루션을 찾아내고 의논합니다. </a:t>
            </a:r>
          </a:p>
          <a:p>
            <a:endParaRPr lang="ko-KR" sz="2400">
              <a:latin typeface="Calibri" panose="020F0502020204030204" pitchFamily="34" charset="0"/>
              <a:sym typeface=""/>
            </a:endParaRPr>
          </a:p>
          <a:p>
            <a:pPr marL="342900" indent="-342900">
              <a:buFont typeface="Arial" panose="020B0604020202020204" pitchFamily="34" charset="0"/>
              <a:buChar char="•"/>
            </a:pPr>
            <a:r>
              <a:rPr lang="ko-KR" sz="2000" b="1">
                <a:latin typeface="Candara" panose="020E0502030303020204" pitchFamily="34" charset="0"/>
                <a:sym typeface=""/>
              </a:rPr>
              <a:t>여러분의 지역에 솔루션을 구현하는 데 도움이 되는 시스템이 이미 존재하거나, 존재하지 않는다면 시스템을 만들 수 있습니까?</a:t>
            </a:r>
          </a:p>
          <a:p>
            <a:pPr marL="342900" indent="-342900">
              <a:buFont typeface="Arial" panose="020B0604020202020204" pitchFamily="34" charset="0"/>
              <a:buChar char="•"/>
            </a:pPr>
            <a:r>
              <a:rPr lang="ko-KR" sz="2000" b="1">
                <a:latin typeface="Candara" panose="020E0502030303020204" pitchFamily="34" charset="0"/>
                <a:sym typeface=""/>
              </a:rPr>
              <a:t>솔루션에 대한 잠재적 장벽은 무엇입니까?</a:t>
            </a:r>
          </a:p>
          <a:p>
            <a:pPr marL="342900" indent="-342900">
              <a:buFont typeface="Arial" panose="020B0604020202020204" pitchFamily="34" charset="0"/>
              <a:buChar char="•"/>
            </a:pPr>
            <a:r>
              <a:rPr lang="ko-KR" sz="2000" b="1">
                <a:latin typeface="Candara" panose="020E0502030303020204" pitchFamily="34" charset="0"/>
                <a:sym typeface=""/>
              </a:rPr>
              <a:t>다음 범주에 따라 가능하게 해주는 요인과 장벽을 나열합니다.</a:t>
            </a:r>
          </a:p>
        </p:txBody>
      </p:sp>
      <p:pic>
        <p:nvPicPr>
          <p:cNvPr id="5" name="Graphic 4" descr="Questions">
            <a:extLst>
              <a:ext uri="{FF2B5EF4-FFF2-40B4-BE49-F238E27FC236}">
                <a16:creationId xmlns:a16="http://schemas.microsoft.com/office/drawing/2014/main" id="{B0F5CF62-E3BF-FC49-9280-96337BBE60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427" t="-1" b="48225"/>
          <a:stretch/>
        </p:blipFill>
        <p:spPr>
          <a:xfrm>
            <a:off x="10108839" y="168159"/>
            <a:ext cx="1390160" cy="1228841"/>
          </a:xfrm>
          <a:prstGeom prst="rect">
            <a:avLst/>
          </a:prstGeom>
        </p:spPr>
      </p:pic>
      <p:pic>
        <p:nvPicPr>
          <p:cNvPr id="6" name="Graphic 5" descr="Home with solid fill">
            <a:hlinkClick r:id="rId5" action="ppaction://hlinksldjump"/>
            <a:extLst>
              <a:ext uri="{FF2B5EF4-FFF2-40B4-BE49-F238E27FC236}">
                <a16:creationId xmlns:a16="http://schemas.microsoft.com/office/drawing/2014/main" id="{3772D6A3-A6ED-2547-8F82-3A650CF1C73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graphicFrame>
        <p:nvGraphicFramePr>
          <p:cNvPr id="3" name="Table 6">
            <a:extLst>
              <a:ext uri="{FF2B5EF4-FFF2-40B4-BE49-F238E27FC236}">
                <a16:creationId xmlns:a16="http://schemas.microsoft.com/office/drawing/2014/main" id="{E4540820-11D9-2742-8355-BC90794526A6}"/>
              </a:ext>
            </a:extLst>
          </p:cNvPr>
          <p:cNvGraphicFramePr>
            <a:graphicFrameLocks noGrp="1"/>
          </p:cNvGraphicFramePr>
          <p:nvPr>
            <p:extLst>
              <p:ext uri="{D42A27DB-BD31-4B8C-83A1-F6EECF244321}">
                <p14:modId xmlns:p14="http://schemas.microsoft.com/office/powerpoint/2010/main" val="3539541950"/>
              </p:ext>
            </p:extLst>
          </p:nvPr>
        </p:nvGraphicFramePr>
        <p:xfrm>
          <a:off x="1781550" y="3897909"/>
          <a:ext cx="8628900" cy="1870076"/>
        </p:xfrm>
        <a:graphic>
          <a:graphicData uri="http://schemas.openxmlformats.org/drawingml/2006/table">
            <a:tbl>
              <a:tblPr firstRow="1" bandRow="1">
                <a:tableStyleId>{5C22544A-7EE6-4342-B048-85BDC9FD1C3A}</a:tableStyleId>
              </a:tblPr>
              <a:tblGrid>
                <a:gridCol w="1438150">
                  <a:extLst>
                    <a:ext uri="{9D8B030D-6E8A-4147-A177-3AD203B41FA5}">
                      <a16:colId xmlns:a16="http://schemas.microsoft.com/office/drawing/2014/main" val="4163762327"/>
                    </a:ext>
                  </a:extLst>
                </a:gridCol>
                <a:gridCol w="1438150">
                  <a:extLst>
                    <a:ext uri="{9D8B030D-6E8A-4147-A177-3AD203B41FA5}">
                      <a16:colId xmlns:a16="http://schemas.microsoft.com/office/drawing/2014/main" val="1957800593"/>
                    </a:ext>
                  </a:extLst>
                </a:gridCol>
                <a:gridCol w="1438150">
                  <a:extLst>
                    <a:ext uri="{9D8B030D-6E8A-4147-A177-3AD203B41FA5}">
                      <a16:colId xmlns:a16="http://schemas.microsoft.com/office/drawing/2014/main" val="3217510259"/>
                    </a:ext>
                  </a:extLst>
                </a:gridCol>
                <a:gridCol w="1438150">
                  <a:extLst>
                    <a:ext uri="{9D8B030D-6E8A-4147-A177-3AD203B41FA5}">
                      <a16:colId xmlns:a16="http://schemas.microsoft.com/office/drawing/2014/main" val="2076184091"/>
                    </a:ext>
                  </a:extLst>
                </a:gridCol>
                <a:gridCol w="1438150">
                  <a:extLst>
                    <a:ext uri="{9D8B030D-6E8A-4147-A177-3AD203B41FA5}">
                      <a16:colId xmlns:a16="http://schemas.microsoft.com/office/drawing/2014/main" val="3276426190"/>
                    </a:ext>
                  </a:extLst>
                </a:gridCol>
                <a:gridCol w="1438150">
                  <a:extLst>
                    <a:ext uri="{9D8B030D-6E8A-4147-A177-3AD203B41FA5}">
                      <a16:colId xmlns:a16="http://schemas.microsoft.com/office/drawing/2014/main" val="3734830390"/>
                    </a:ext>
                  </a:extLst>
                </a:gridCol>
              </a:tblGrid>
              <a:tr h="681356">
                <a:tc gridSpan="2">
                  <a:txBody>
                    <a:bodyPr/>
                    <a:lstStyle/>
                    <a:p>
                      <a:pPr algn="ctr"/>
                      <a:r>
                        <a:rPr lang="ko-KR" spc="0">
                          <a:latin typeface="Candara" panose="020E0502030303020204" pitchFamily="34" charset="0"/>
                          <a:ea typeface="Malgun Gothic"/>
                          <a:cs typeface="+mn-cs"/>
                          <a:sym typeface=""/>
                        </a:rPr>
                        <a:t>의료 전문가 관련</a:t>
                      </a:r>
                    </a:p>
                  </a:txBody>
                  <a:tcPr>
                    <a:solidFill>
                      <a:srgbClr val="0063A6"/>
                    </a:solidFill>
                  </a:tcPr>
                </a:tc>
                <a:tc hMerge="1">
                  <a:txBody>
                    <a:bodyPr/>
                    <a:lstStyle/>
                    <a:p>
                      <a:endParaRPr lang="ko-KR">
                        <a:ea typeface="Malgun Gothic"/>
                      </a:endParaRPr>
                    </a:p>
                  </a:txBody>
                  <a:tcPr/>
                </a:tc>
                <a:tc gridSpan="2">
                  <a:txBody>
                    <a:bodyPr/>
                    <a:lstStyle/>
                    <a:p>
                      <a:pPr algn="ctr"/>
                      <a:r>
                        <a:rPr lang="ko-KR" spc="0">
                          <a:latin typeface="Candara" panose="020E0502030303020204" pitchFamily="34" charset="0"/>
                          <a:ea typeface="Malgun Gothic"/>
                          <a:cs typeface="+mn-cs"/>
                          <a:sym typeface=""/>
                        </a:rPr>
                        <a:t>데이터 관련</a:t>
                      </a:r>
                    </a:p>
                  </a:txBody>
                  <a:tcPr>
                    <a:solidFill>
                      <a:srgbClr val="0063A6"/>
                    </a:solidFill>
                  </a:tcPr>
                </a:tc>
                <a:tc hMerge="1">
                  <a:txBody>
                    <a:bodyPr/>
                    <a:lstStyle/>
                    <a:p>
                      <a:endParaRPr lang="ko-KR">
                        <a:ea typeface="Malgun Gothic"/>
                      </a:endParaRPr>
                    </a:p>
                  </a:txBody>
                  <a:tcPr/>
                </a:tc>
                <a:tc gridSpan="2">
                  <a:txBody>
                    <a:bodyPr/>
                    <a:lstStyle/>
                    <a:p>
                      <a:pPr algn="ctr"/>
                      <a:r>
                        <a:rPr lang="ko-KR" spc="0">
                          <a:latin typeface="Candara" panose="020E0502030303020204" pitchFamily="34" charset="0"/>
                          <a:ea typeface="Malgun Gothic"/>
                          <a:cs typeface="+mn-cs"/>
                          <a:sym typeface=""/>
                        </a:rPr>
                        <a:t>비용 관련</a:t>
                      </a:r>
                    </a:p>
                  </a:txBody>
                  <a:tcPr>
                    <a:solidFill>
                      <a:srgbClr val="0063A6"/>
                    </a:solidFill>
                  </a:tcPr>
                </a:tc>
                <a:tc hMerge="1">
                  <a:txBody>
                    <a:bodyPr/>
                    <a:lstStyle/>
                    <a:p>
                      <a:endParaRPr lang="ko-KR">
                        <a:ea typeface="Malgun Gothic"/>
                      </a:endParaRPr>
                    </a:p>
                  </a:txBody>
                  <a:tcPr/>
                </a:tc>
                <a:extLst>
                  <a:ext uri="{0D108BD9-81ED-4DB2-BD59-A6C34878D82A}">
                    <a16:rowId xmlns:a16="http://schemas.microsoft.com/office/drawing/2014/main" val="4016246070"/>
                  </a:ext>
                </a:extLst>
              </a:tr>
              <a:tr h="1013152">
                <a:tc>
                  <a:txBody>
                    <a:bodyPr/>
                    <a:lstStyle/>
                    <a:p>
                      <a:pPr algn="ctr"/>
                      <a:r>
                        <a:rPr lang="ko-KR" spc="0">
                          <a:solidFill>
                            <a:schemeClr val="tx1">
                              <a:lumMod val="100000"/>
                            </a:schemeClr>
                          </a:solidFill>
                          <a:latin typeface="Candara" panose="020E0502030303020204" pitchFamily="34" charset="0"/>
                          <a:ea typeface="Malgun Gothic"/>
                          <a:cs typeface="+mn-cs"/>
                          <a:sym typeface=""/>
                        </a:rPr>
                        <a:t>가능하게 해주는 요인✅</a:t>
                      </a:r>
                    </a:p>
                    <a:p>
                      <a:pPr algn="ctr"/>
                      <a:endParaRPr lang="ko-KR">
                        <a:latin typeface="Candara" panose="020E0502030303020204" pitchFamily="34" charset="0"/>
                        <a:ea typeface="Malgun Gothic"/>
                      </a:endParaRPr>
                    </a:p>
                  </a:txBody>
                  <a:tcPr>
                    <a:solidFill>
                      <a:schemeClr val="tx2">
                        <a:lumMod val="20000"/>
                        <a:lumOff val="80000"/>
                      </a:schemeClr>
                    </a:solidFill>
                  </a:tcPr>
                </a:tc>
                <a:tc>
                  <a:txBody>
                    <a:bodyPr/>
                    <a:lstStyle/>
                    <a:p>
                      <a:pPr algn="ctr"/>
                      <a:r>
                        <a:rPr lang="ko-KR" spc="0">
                          <a:solidFill>
                            <a:schemeClr val="tx1">
                              <a:lumMod val="100000"/>
                            </a:schemeClr>
                          </a:solidFill>
                          <a:latin typeface="Candara" panose="020E0502030303020204" pitchFamily="34" charset="0"/>
                          <a:ea typeface="Malgun Gothic"/>
                          <a:cs typeface="+mn-cs"/>
                          <a:sym typeface=""/>
                        </a:rPr>
                        <a:t>장벽🛑</a:t>
                      </a:r>
                    </a:p>
                  </a:txBody>
                  <a:tcPr>
                    <a:solidFill>
                      <a:schemeClr val="tx2">
                        <a:lumMod val="20000"/>
                        <a:lumOff val="80000"/>
                      </a:schemeClr>
                    </a:solidFill>
                  </a:tcPr>
                </a:tc>
                <a:tc>
                  <a:txBody>
                    <a:bodyPr/>
                    <a:lstStyle/>
                    <a:p>
                      <a:pPr algn="ctr"/>
                      <a:r>
                        <a:rPr lang="ko-KR" spc="0" dirty="0">
                          <a:solidFill>
                            <a:schemeClr val="tx1">
                              <a:lumMod val="100000"/>
                            </a:schemeClr>
                          </a:solidFill>
                          <a:latin typeface="Candara" panose="020E0502030303020204" pitchFamily="34" charset="0"/>
                          <a:ea typeface="Malgun Gothic"/>
                          <a:cs typeface="+mn-cs"/>
                          <a:sym typeface=""/>
                        </a:rPr>
                        <a:t>가능하게 해주는 요인✅</a:t>
                      </a:r>
                    </a:p>
                  </a:txBody>
                  <a:tcPr>
                    <a:solidFill>
                      <a:schemeClr val="tx2">
                        <a:lumMod val="20000"/>
                        <a:lumOff val="80000"/>
                      </a:schemeClr>
                    </a:solidFill>
                  </a:tcPr>
                </a:tc>
                <a:tc>
                  <a:txBody>
                    <a:bodyPr/>
                    <a:lstStyle/>
                    <a:p>
                      <a:pPr algn="ctr"/>
                      <a:r>
                        <a:rPr lang="ko-KR" spc="0">
                          <a:solidFill>
                            <a:schemeClr val="tx1">
                              <a:lumMod val="100000"/>
                            </a:schemeClr>
                          </a:solidFill>
                          <a:latin typeface="Candara" panose="020E0502030303020204" pitchFamily="34" charset="0"/>
                          <a:ea typeface="Malgun Gothic"/>
                          <a:cs typeface="+mn-cs"/>
                          <a:sym typeface=""/>
                        </a:rPr>
                        <a:t>장벽🛑</a:t>
                      </a:r>
                    </a:p>
                  </a:txBody>
                  <a:tcPr>
                    <a:solidFill>
                      <a:schemeClr val="tx2">
                        <a:lumMod val="20000"/>
                        <a:lumOff val="80000"/>
                      </a:schemeClr>
                    </a:solidFill>
                  </a:tcPr>
                </a:tc>
                <a:tc>
                  <a:txBody>
                    <a:bodyPr/>
                    <a:lstStyle/>
                    <a:p>
                      <a:pPr algn="ctr"/>
                      <a:r>
                        <a:rPr lang="ko-KR" spc="0">
                          <a:solidFill>
                            <a:schemeClr val="tx1">
                              <a:lumMod val="100000"/>
                            </a:schemeClr>
                          </a:solidFill>
                          <a:latin typeface="Candara" panose="020E0502030303020204" pitchFamily="34" charset="0"/>
                          <a:ea typeface="Malgun Gothic"/>
                          <a:cs typeface="+mn-cs"/>
                          <a:sym typeface=""/>
                        </a:rPr>
                        <a:t>가능하게 해주는 요인✅</a:t>
                      </a:r>
                    </a:p>
                  </a:txBody>
                  <a:tcPr>
                    <a:solidFill>
                      <a:schemeClr val="tx2">
                        <a:lumMod val="20000"/>
                        <a:lumOff val="80000"/>
                      </a:schemeClr>
                    </a:solidFill>
                  </a:tcPr>
                </a:tc>
                <a:tc>
                  <a:txBody>
                    <a:bodyPr/>
                    <a:lstStyle/>
                    <a:p>
                      <a:pPr algn="ctr"/>
                      <a:r>
                        <a:rPr lang="ko-KR" spc="0" dirty="0">
                          <a:solidFill>
                            <a:schemeClr val="tx1">
                              <a:lumMod val="100000"/>
                            </a:schemeClr>
                          </a:solidFill>
                          <a:latin typeface="Candara" panose="020E0502030303020204" pitchFamily="34" charset="0"/>
                          <a:ea typeface="Malgun Gothic"/>
                          <a:cs typeface="+mn-cs"/>
                          <a:sym typeface=""/>
                        </a:rPr>
                        <a:t>장벽🛑</a:t>
                      </a:r>
                    </a:p>
                  </a:txBody>
                  <a:tcPr>
                    <a:solidFill>
                      <a:schemeClr val="tx2">
                        <a:lumMod val="20000"/>
                        <a:lumOff val="80000"/>
                      </a:schemeClr>
                    </a:solidFill>
                  </a:tcPr>
                </a:tc>
                <a:extLst>
                  <a:ext uri="{0D108BD9-81ED-4DB2-BD59-A6C34878D82A}">
                    <a16:rowId xmlns:a16="http://schemas.microsoft.com/office/drawing/2014/main" val="2112669751"/>
                  </a:ext>
                </a:extLst>
              </a:tr>
            </a:tbl>
          </a:graphicData>
        </a:graphic>
      </p:graphicFrame>
    </p:spTree>
    <p:extLst>
      <p:ext uri="{BB962C8B-B14F-4D97-AF65-F5344CB8AC3E}">
        <p14:creationId xmlns:p14="http://schemas.microsoft.com/office/powerpoint/2010/main" val="17432175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337884" cy="646331"/>
          </a:xfrm>
          <a:prstGeom prst="rect">
            <a:avLst/>
          </a:prstGeom>
          <a:noFill/>
        </p:spPr>
        <p:txBody>
          <a:bodyPr wrap="square" rtlCol="0">
            <a:spAutoFit/>
          </a:bodyPr>
          <a:lstStyle/>
          <a:p>
            <a:r>
              <a:rPr lang="ko-KR" sz="3600" b="1" kern="0" dirty="0">
                <a:solidFill>
                  <a:srgbClr val="42AD4E">
                    <a:lumMod val="100000"/>
                  </a:srgbClr>
                </a:solidFill>
                <a:latin typeface="Candara" panose="020E0502030303020204" pitchFamily="34" charset="0"/>
                <a:sym typeface=""/>
              </a:rPr>
              <a:t>골절 위험을 다룰 때 낙상 위험 평가 수행</a:t>
            </a:r>
            <a:r>
              <a:rPr lang="ko-KR" sz="3600" b="1" kern="0" baseline="30000" dirty="0">
                <a:solidFill>
                  <a:srgbClr val="42AD4E">
                    <a:lumMod val="100000"/>
                  </a:srgbClr>
                </a:solidFill>
                <a:latin typeface="Candara" panose="020E0502030303020204" pitchFamily="34" charset="0"/>
                <a:sym typeface=""/>
              </a:rPr>
              <a:t>1</a:t>
            </a:r>
          </a:p>
        </p:txBody>
      </p:sp>
      <p:pic>
        <p:nvPicPr>
          <p:cNvPr id="3" name="Picture 2">
            <a:extLst>
              <a:ext uri="{FF2B5EF4-FFF2-40B4-BE49-F238E27FC236}">
                <a16:creationId xmlns:a16="http://schemas.microsoft.com/office/drawing/2014/main" id="{BD3A5171-4AEB-4440-AA14-F9E38350D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7873" y="25401"/>
            <a:ext cx="1879600" cy="1879600"/>
          </a:xfrm>
          <a:prstGeom prst="rect">
            <a:avLst/>
          </a:prstGeom>
        </p:spPr>
      </p:pic>
      <p:graphicFrame>
        <p:nvGraphicFramePr>
          <p:cNvPr id="6" name="Table 10">
            <a:extLst>
              <a:ext uri="{FF2B5EF4-FFF2-40B4-BE49-F238E27FC236}">
                <a16:creationId xmlns:a16="http://schemas.microsoft.com/office/drawing/2014/main" id="{FEC2A074-B112-9A43-BDBA-4A9AE455E61E}"/>
              </a:ext>
            </a:extLst>
          </p:cNvPr>
          <p:cNvGraphicFramePr>
            <a:graphicFrameLocks noGrp="1"/>
          </p:cNvGraphicFramePr>
          <p:nvPr>
            <p:extLst>
              <p:ext uri="{D42A27DB-BD31-4B8C-83A1-F6EECF244321}">
                <p14:modId xmlns:p14="http://schemas.microsoft.com/office/powerpoint/2010/main" val="137499382"/>
              </p:ext>
            </p:extLst>
          </p:nvPr>
        </p:nvGraphicFramePr>
        <p:xfrm>
          <a:off x="1752600" y="2141220"/>
          <a:ext cx="8610600" cy="2527115"/>
        </p:xfrm>
        <a:graphic>
          <a:graphicData uri="http://schemas.openxmlformats.org/drawingml/2006/table">
            <a:tbl>
              <a:tblPr firstRow="1" bandRow="1">
                <a:tableStyleId>{B301B821-A1FF-4177-AEE7-76D212191A09}</a:tableStyleId>
              </a:tblPr>
              <a:tblGrid>
                <a:gridCol w="8610600">
                  <a:extLst>
                    <a:ext uri="{9D8B030D-6E8A-4147-A177-3AD203B41FA5}">
                      <a16:colId xmlns:a16="http://schemas.microsoft.com/office/drawing/2014/main" val="3666094635"/>
                    </a:ext>
                  </a:extLst>
                </a:gridCol>
              </a:tblGrid>
              <a:tr h="589788">
                <a:tc>
                  <a:txBody>
                    <a:bodyPr/>
                    <a:lstStyle/>
                    <a:p>
                      <a:r>
                        <a:rPr lang="ko-KR" b="1" kern="0" spc="0">
                          <a:solidFill>
                            <a:schemeClr val="lt1">
                              <a:lumMod val="100000"/>
                            </a:schemeClr>
                          </a:solidFill>
                          <a:latin typeface="Candara" panose="020E0502030303020204" pitchFamily="34" charset="0"/>
                          <a:ea typeface="Malgun Gothic"/>
                          <a:cs typeface="+mn-cs"/>
                          <a:sym typeface=""/>
                        </a:rPr>
                        <a:t>다인자 평가를 수행하고 각각의 인자에 대해 개별적으로 개입</a:t>
                      </a:r>
                      <a:r>
                        <a:rPr lang="ko-KR" b="1" kern="0" spc="0" baseline="30000">
                          <a:solidFill>
                            <a:schemeClr val="lt1">
                              <a:lumMod val="100000"/>
                            </a:schemeClr>
                          </a:solidFill>
                          <a:latin typeface="Candara" panose="020E0502030303020204" pitchFamily="34" charset="0"/>
                          <a:ea typeface="Malgun Gothic"/>
                          <a:cs typeface="+mn-cs"/>
                          <a:sym typeface=""/>
                        </a:rPr>
                        <a:t>2</a:t>
                      </a:r>
                    </a:p>
                  </a:txBody>
                  <a:tcPr anchor="ctr"/>
                </a:tc>
                <a:extLst>
                  <a:ext uri="{0D108BD9-81ED-4DB2-BD59-A6C34878D82A}">
                    <a16:rowId xmlns:a16="http://schemas.microsoft.com/office/drawing/2014/main" val="2011538633"/>
                  </a:ext>
                </a:extLst>
              </a:tr>
              <a:tr h="530114">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낙상 기록 확인</a:t>
                      </a:r>
                    </a:p>
                  </a:txBody>
                  <a:tcPr anchor="ctr"/>
                </a:tc>
                <a:extLst>
                  <a:ext uri="{0D108BD9-81ED-4DB2-BD59-A6C34878D82A}">
                    <a16:rowId xmlns:a16="http://schemas.microsoft.com/office/drawing/2014/main" val="1564116209"/>
                  </a:ext>
                </a:extLst>
              </a:tr>
              <a:tr h="469071">
                <a:tc>
                  <a:txBody>
                    <a:bodyPr/>
                    <a:lstStyle/>
                    <a:p>
                      <a:pPr marL="285750" indent="-285750">
                        <a:buFont typeface="Arial" panose="020B0604020202020204" pitchFamily="34" charset="0"/>
                        <a:buChar char="•"/>
                      </a:pPr>
                      <a:r>
                        <a:rPr lang="ko-KR" b="1" spc="0" baseline="0">
                          <a:latin typeface="Candara" panose="020E0502030303020204" pitchFamily="34" charset="0"/>
                          <a:ea typeface="Malgun Gothic"/>
                          <a:cs typeface="+mn-cs"/>
                          <a:sym typeface=""/>
                        </a:rPr>
                        <a:t>낙상 위험을 증가시킬 수 있는 건강 문제 및 약물 치료</a:t>
                      </a:r>
                    </a:p>
                  </a:txBody>
                  <a:tcPr anchor="ctr"/>
                </a:tc>
                <a:extLst>
                  <a:ext uri="{0D108BD9-81ED-4DB2-BD59-A6C34878D82A}">
                    <a16:rowId xmlns:a16="http://schemas.microsoft.com/office/drawing/2014/main" val="778469972"/>
                  </a:ext>
                </a:extLst>
              </a:tr>
              <a:tr h="46907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b="1" spc="0" baseline="0">
                          <a:latin typeface="Candara" panose="020E0502030303020204" pitchFamily="34" charset="0"/>
                          <a:ea typeface="Malgun Gothic"/>
                          <a:cs typeface="+mn-cs"/>
                          <a:sym typeface=""/>
                        </a:rPr>
                        <a:t>집을 낙상으로부터 안전하게 만듦</a:t>
                      </a:r>
                    </a:p>
                  </a:txBody>
                  <a:tcPr anchor="ctr"/>
                </a:tc>
                <a:extLst>
                  <a:ext uri="{0D108BD9-81ED-4DB2-BD59-A6C34878D82A}">
                    <a16:rowId xmlns:a16="http://schemas.microsoft.com/office/drawing/2014/main" val="1183625832"/>
                  </a:ext>
                </a:extLst>
              </a:tr>
              <a:tr h="469071">
                <a:tc>
                  <a:txBody>
                    <a:bodyPr/>
                    <a:lstStyle/>
                    <a:p>
                      <a:pPr marL="285750" indent="-285750">
                        <a:buFont typeface="Arial" panose="020B0604020202020204" pitchFamily="34" charset="0"/>
                        <a:buChar char="•"/>
                      </a:pPr>
                      <a:r>
                        <a:rPr lang="ko-KR" b="1" spc="0" baseline="0">
                          <a:latin typeface="Candara" panose="020E0502030303020204" pitchFamily="34" charset="0"/>
                          <a:ea typeface="Malgun Gothic"/>
                          <a:cs typeface="+mn-cs"/>
                          <a:sym typeface=""/>
                        </a:rPr>
                        <a:t>안전하게 할 수 있는 균형 훈련 및 기능적 운동 처방</a:t>
                      </a:r>
                    </a:p>
                  </a:txBody>
                  <a:tcPr anchor="ctr"/>
                </a:tc>
                <a:extLst>
                  <a:ext uri="{0D108BD9-81ED-4DB2-BD59-A6C34878D82A}">
                    <a16:rowId xmlns:a16="http://schemas.microsoft.com/office/drawing/2014/main" val="1995279467"/>
                  </a:ext>
                </a:extLst>
              </a:tr>
            </a:tbl>
          </a:graphicData>
        </a:graphic>
      </p:graphicFrame>
      <p:sp>
        <p:nvSpPr>
          <p:cNvPr id="7" name="TextBox 6">
            <a:extLst>
              <a:ext uri="{FF2B5EF4-FFF2-40B4-BE49-F238E27FC236}">
                <a16:creationId xmlns:a16="http://schemas.microsoft.com/office/drawing/2014/main" id="{0BB6A904-E25F-2D49-AC5B-AFEC20FBF6F9}"/>
              </a:ext>
            </a:extLst>
          </p:cNvPr>
          <p:cNvSpPr txBox="1"/>
          <p:nvPr/>
        </p:nvSpPr>
        <p:spPr>
          <a:xfrm>
            <a:off x="386857" y="6459395"/>
            <a:ext cx="11018964" cy="230832"/>
          </a:xfrm>
          <a:prstGeom prst="rect">
            <a:avLst/>
          </a:prstGeom>
          <a:noFill/>
        </p:spPr>
        <p:txBody>
          <a:bodyPr wrap="square" rtlCol="0">
            <a:spAutoFit/>
          </a:bodyPr>
          <a:lstStyle/>
          <a:p>
            <a:r>
              <a:rPr kumimoji="0" lang="ko-KR" sz="900" b="1" i="0" u="none" strike="noStrike" kern="0" cap="none" normalizeH="0" baseline="0">
                <a:ln>
                  <a:noFill/>
                </a:ln>
                <a:solidFill>
                  <a:schemeClr val="dk1">
                    <a:lumMod val="100000"/>
                  </a:schemeClr>
                </a:solidFill>
                <a:effectLst/>
                <a:uLnTx/>
                <a:uFillTx/>
                <a:latin typeface="Calibri" panose="020F0502020204030204" pitchFamily="34" charset="0"/>
                <a:sym typeface=""/>
              </a:rPr>
              <a:t>1</a:t>
            </a:r>
            <a:r>
              <a:rPr lang="ko-KR" sz="900" b="1" kern="0">
                <a:solidFill>
                  <a:schemeClr val="dk1">
                    <a:lumMod val="100000"/>
                  </a:schemeClr>
                </a:solidFill>
                <a:latin typeface="Calibri" panose="020F0502020204030204" pitchFamily="34" charset="0"/>
                <a:sym typeface=""/>
              </a:rPr>
              <a:t>. Chandran M, et al. </a:t>
            </a:r>
            <a:r>
              <a:rPr lang="ko-KR" sz="900" b="1" i="1" kern="0">
                <a:solidFill>
                  <a:schemeClr val="dk1">
                    <a:lumMod val="100000"/>
                  </a:schemeClr>
                </a:solidFill>
                <a:latin typeface="Calibri" panose="020F0502020204030204" pitchFamily="34" charset="0"/>
                <a:sym typeface=""/>
              </a:rPr>
              <a:t>Osteoporos Int </a:t>
            </a:r>
            <a:r>
              <a:rPr lang="ko-KR" sz="900" b="1" kern="0">
                <a:solidFill>
                  <a:schemeClr val="dk1">
                    <a:lumMod val="100000"/>
                  </a:schemeClr>
                </a:solidFill>
                <a:latin typeface="Calibri" panose="020F0502020204030204" pitchFamily="34" charset="0"/>
                <a:sym typeface=""/>
              </a:rPr>
              <a:t>2021;32:1249–75.; 2.  National Institute for Health and Care Excellence (NICE) UK. Falls: Assessment and prevention of falls in older people, NICE Clinical Guideline 161, June 2013.</a:t>
            </a:r>
          </a:p>
        </p:txBody>
      </p:sp>
      <p:pic>
        <p:nvPicPr>
          <p:cNvPr id="10" name="Graphic 9" descr="Home with solid fill">
            <a:hlinkClick r:id="rId4" action="ppaction://hlinksldjump"/>
            <a:extLst>
              <a:ext uri="{FF2B5EF4-FFF2-40B4-BE49-F238E27FC236}">
                <a16:creationId xmlns:a16="http://schemas.microsoft.com/office/drawing/2014/main" id="{74BFDA98-B95F-E840-BF28-50B63DA5080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1171328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10;&#10;Description automatically generated">
            <a:extLst>
              <a:ext uri="{FF2B5EF4-FFF2-40B4-BE49-F238E27FC236}">
                <a16:creationId xmlns:a16="http://schemas.microsoft.com/office/drawing/2014/main" id="{88677608-2EB1-594A-A5B1-5F0B6F40C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237323" cy="6858000"/>
          </a:xfrm>
          <a:prstGeom prst="rect">
            <a:avLst/>
          </a:prstGeom>
        </p:spPr>
      </p:pic>
      <p:sp>
        <p:nvSpPr>
          <p:cNvPr id="8" name="TextBox 7">
            <a:extLst>
              <a:ext uri="{FF2B5EF4-FFF2-40B4-BE49-F238E27FC236}">
                <a16:creationId xmlns:a16="http://schemas.microsoft.com/office/drawing/2014/main" id="{517CDBB6-46A3-F448-B4BF-BC2F70326A07}"/>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8</a:t>
            </a:r>
          </a:p>
        </p:txBody>
      </p:sp>
      <p:sp>
        <p:nvSpPr>
          <p:cNvPr id="11" name="TextBox 10">
            <a:extLst>
              <a:ext uri="{FF2B5EF4-FFF2-40B4-BE49-F238E27FC236}">
                <a16:creationId xmlns:a16="http://schemas.microsoft.com/office/drawing/2014/main" id="{33D66A85-B3E8-7B4E-A901-F268392FCE04}"/>
              </a:ext>
            </a:extLst>
          </p:cNvPr>
          <p:cNvSpPr txBox="1"/>
          <p:nvPr/>
        </p:nvSpPr>
        <p:spPr>
          <a:xfrm>
            <a:off x="386859" y="2013745"/>
            <a:ext cx="5644973" cy="923330"/>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환자가 </a:t>
            </a:r>
            <a:r>
              <a:rPr lang="ko-KR" b="1" kern="0" dirty="0">
                <a:solidFill>
                  <a:srgbClr val="3FBEAC">
                    <a:lumMod val="100000"/>
                  </a:srgbClr>
                </a:solidFill>
                <a:latin typeface="Candara" panose="020E0502030303020204" pitchFamily="34" charset="0"/>
                <a:sym typeface=""/>
              </a:rPr>
              <a:t>자기 자신을 잘 살피도록</a:t>
            </a:r>
            <a:r>
              <a:rPr lang="ko-KR" b="1" kern="0" dirty="0">
                <a:solidFill>
                  <a:srgbClr val="0063A6">
                    <a:lumMod val="100000"/>
                  </a:srgbClr>
                </a:solidFill>
                <a:latin typeface="Candara" panose="020E0502030303020204" pitchFamily="34" charset="0"/>
                <a:sym typeface=""/>
              </a:rPr>
              <a:t> 하기 </a:t>
            </a:r>
            <a:r>
              <a:rPr lang="ko-KR" b="1" kern="0" dirty="0" err="1">
                <a:solidFill>
                  <a:srgbClr val="0063A6">
                    <a:lumMod val="100000"/>
                  </a:srgbClr>
                </a:solidFill>
                <a:latin typeface="Candara" panose="020E0502030303020204" pitchFamily="34" charset="0"/>
                <a:sym typeface=""/>
              </a:rPr>
              <a:t>위해서는,칼슘과</a:t>
            </a:r>
            <a:r>
              <a:rPr lang="ko-KR" b="1" kern="0" dirty="0">
                <a:solidFill>
                  <a:srgbClr val="0063A6">
                    <a:lumMod val="100000"/>
                  </a:srgbClr>
                </a:solidFill>
                <a:latin typeface="Candara" panose="020E0502030303020204" pitchFamily="34" charset="0"/>
                <a:sym typeface=""/>
              </a:rPr>
              <a:t> 비타민 </a:t>
            </a:r>
            <a:r>
              <a:rPr lang="ko-KR" b="1" kern="0" dirty="0" err="1">
                <a:solidFill>
                  <a:srgbClr val="0063A6">
                    <a:lumMod val="100000"/>
                  </a:srgbClr>
                </a:solidFill>
                <a:latin typeface="Candara" panose="020E0502030303020204" pitchFamily="34" charset="0"/>
                <a:sym typeface=""/>
              </a:rPr>
              <a:t>D</a:t>
            </a:r>
            <a:r>
              <a:rPr lang="ko-KR" b="1" kern="0" dirty="0">
                <a:solidFill>
                  <a:srgbClr val="0063A6">
                    <a:lumMod val="100000"/>
                  </a:srgbClr>
                </a:solidFill>
                <a:latin typeface="Candara" panose="020E0502030303020204" pitchFamily="34" charset="0"/>
                <a:sym typeface=""/>
              </a:rPr>
              <a:t> 섭취, 태양 노출, 운동, 골다공증과 골절 위험 사이의 관계에 대한 </a:t>
            </a:r>
            <a:r>
              <a:rPr lang="ko-KR" b="1" kern="0" dirty="0">
                <a:solidFill>
                  <a:srgbClr val="3FBEAC">
                    <a:lumMod val="100000"/>
                  </a:srgbClr>
                </a:solidFill>
                <a:latin typeface="Candara" panose="020E0502030303020204" pitchFamily="34" charset="0"/>
                <a:sym typeface=""/>
              </a:rPr>
              <a:t>정보</a:t>
            </a:r>
            <a:r>
              <a:rPr lang="ko-KR" b="1" kern="0" dirty="0">
                <a:solidFill>
                  <a:srgbClr val="0063A6">
                    <a:lumMod val="100000"/>
                  </a:srgbClr>
                </a:solidFill>
                <a:latin typeface="Candara" panose="020E0502030303020204" pitchFamily="34" charset="0"/>
                <a:sym typeface=""/>
              </a:rPr>
              <a:t>가 제공되어야 합니다.</a:t>
            </a:r>
          </a:p>
        </p:txBody>
      </p:sp>
      <p:sp>
        <p:nvSpPr>
          <p:cNvPr id="7" name="TextBox 6">
            <a:extLst>
              <a:ext uri="{FF2B5EF4-FFF2-40B4-BE49-F238E27FC236}">
                <a16:creationId xmlns:a16="http://schemas.microsoft.com/office/drawing/2014/main" id="{0B730D95-EBA2-BE4B-9A22-2F4C61819039}"/>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10" name="Graphic 9" descr="Home with solid fill">
            <a:hlinkClick r:id="rId4" action="ppaction://hlinksldjump"/>
            <a:extLst>
              <a:ext uri="{FF2B5EF4-FFF2-40B4-BE49-F238E27FC236}">
                <a16:creationId xmlns:a16="http://schemas.microsoft.com/office/drawing/2014/main" id="{8A91B349-A4D6-7A45-9924-6DC457FDE6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4952005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95A7B9-8822-3F4B-BD55-5665CF269E88}"/>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많은 사람들이 골다공증과 골절 위험에 관계가 있다고 생각하지 않음</a:t>
            </a:r>
            <a:r>
              <a:rPr lang="ko-KR" sz="3600" b="1" kern="0" baseline="30000" dirty="0">
                <a:solidFill>
                  <a:srgbClr val="6BBBAD">
                    <a:lumMod val="100000"/>
                  </a:srgbClr>
                </a:solidFill>
                <a:latin typeface="Candara" panose="020E0502030303020204" pitchFamily="34" charset="0"/>
                <a:sym typeface=""/>
              </a:rPr>
              <a:t>1</a:t>
            </a:r>
          </a:p>
        </p:txBody>
      </p:sp>
      <p:sp>
        <p:nvSpPr>
          <p:cNvPr id="6" name="TextBox 5">
            <a:extLst>
              <a:ext uri="{FF2B5EF4-FFF2-40B4-BE49-F238E27FC236}">
                <a16:creationId xmlns:a16="http://schemas.microsoft.com/office/drawing/2014/main" id="{DFB41E2D-8A74-8545-A6E6-D5AED023843E}"/>
              </a:ext>
            </a:extLst>
          </p:cNvPr>
          <p:cNvSpPr txBox="1"/>
          <p:nvPr/>
        </p:nvSpPr>
        <p:spPr>
          <a:xfrm>
            <a:off x="386856" y="6459394"/>
            <a:ext cx="11536887" cy="3693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Barcenilla-Wong AL, et al</a:t>
            </a:r>
            <a:r>
              <a:rPr lang="ko-KR" b="1" i="1" kern="0">
                <a:solidFill>
                  <a:schemeClr val="tx1">
                    <a:lumMod val="100000"/>
                  </a:schemeClr>
                </a:solidFill>
                <a:latin typeface="Calibri" panose="020F0502020204030204" pitchFamily="34" charset="0"/>
                <a:sym typeface=""/>
              </a:rPr>
              <a:t>. J Osteoporos </a:t>
            </a:r>
            <a:r>
              <a:rPr lang="ko-KR" b="1" kern="0">
                <a:solidFill>
                  <a:schemeClr val="tx1">
                    <a:lumMod val="100000"/>
                  </a:schemeClr>
                </a:solidFill>
                <a:latin typeface="Calibri" panose="020F0502020204030204" pitchFamily="34" charset="0"/>
                <a:sym typeface=""/>
              </a:rPr>
              <a:t>2014;142546. </a:t>
            </a:r>
          </a:p>
          <a:p>
            <a:endParaRPr lang="ko-KR" b="1">
              <a:solidFill>
                <a:schemeClr val="tx1"/>
              </a:solidFill>
              <a:ea typeface="Malgun Gothic"/>
            </a:endParaRPr>
          </a:p>
        </p:txBody>
      </p:sp>
      <p:graphicFrame>
        <p:nvGraphicFramePr>
          <p:cNvPr id="7" name="Content Placeholder 4">
            <a:extLst>
              <a:ext uri="{FF2B5EF4-FFF2-40B4-BE49-F238E27FC236}">
                <a16:creationId xmlns:a16="http://schemas.microsoft.com/office/drawing/2014/main" id="{0B10446C-81DE-5741-8F53-D281612E1293}"/>
              </a:ext>
            </a:extLst>
          </p:cNvPr>
          <p:cNvGraphicFramePr>
            <a:graphicFrameLocks/>
          </p:cNvGraphicFramePr>
          <p:nvPr>
            <p:extLst>
              <p:ext uri="{D42A27DB-BD31-4B8C-83A1-F6EECF244321}">
                <p14:modId xmlns:p14="http://schemas.microsoft.com/office/powerpoint/2010/main" val="158430845"/>
              </p:ext>
            </p:extLst>
          </p:nvPr>
        </p:nvGraphicFramePr>
        <p:xfrm>
          <a:off x="762000" y="2133600"/>
          <a:ext cx="6364704" cy="31700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6D4592C-3F61-3045-A403-646F57BDE53E}"/>
              </a:ext>
            </a:extLst>
          </p:cNvPr>
          <p:cNvSpPr txBox="1"/>
          <p:nvPr/>
        </p:nvSpPr>
        <p:spPr>
          <a:xfrm>
            <a:off x="3600145" y="5328524"/>
            <a:ext cx="3526559" cy="230832"/>
          </a:xfrm>
          <a:prstGeom prst="rect">
            <a:avLst/>
          </a:prstGeom>
          <a:noFill/>
        </p:spPr>
        <p:txBody>
          <a:bodyPr wrap="square" rtlCol="0">
            <a:spAutoFit/>
          </a:bodyPr>
          <a:lstStyle/>
          <a:p>
            <a:pPr lvl="0" algn="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인용:</a:t>
            </a:r>
            <a:r>
              <a:rPr lang="ko-KR" sz="900" b="1" kern="0">
                <a:solidFill>
                  <a:schemeClr val="tx1">
                    <a:lumMod val="100000"/>
                  </a:schemeClr>
                </a:solidFill>
                <a:latin typeface="Calibri" panose="020F0502020204030204" pitchFamily="34" charset="0"/>
                <a:sym typeface=""/>
              </a:rPr>
              <a:t>Barcenilla-Wong AL, et al</a:t>
            </a:r>
            <a:r>
              <a:rPr lang="ko-KR" sz="900" b="1" i="1" kern="0">
                <a:solidFill>
                  <a:schemeClr val="tx1">
                    <a:lumMod val="100000"/>
                  </a:schemeClr>
                </a:solidFill>
                <a:latin typeface="Calibri" panose="020F0502020204030204" pitchFamily="34" charset="0"/>
                <a:sym typeface=""/>
              </a:rPr>
              <a:t> . J Osteoporos </a:t>
            </a:r>
            <a:r>
              <a:rPr lang="ko-KR" sz="900" b="1" kern="0">
                <a:solidFill>
                  <a:schemeClr val="tx1">
                    <a:lumMod val="100000"/>
                  </a:schemeClr>
                </a:solidFill>
                <a:latin typeface="Calibri" panose="020F0502020204030204" pitchFamily="34" charset="0"/>
                <a:sym typeface=""/>
              </a:rPr>
              <a:t>2014.</a:t>
            </a:r>
            <a:r>
              <a:rPr lang="ko-KR" sz="900" b="1" kern="0" baseline="30000">
                <a:solidFill>
                  <a:schemeClr val="tx1">
                    <a:lumMod val="100000"/>
                  </a:schemeClr>
                </a:solidFill>
                <a:latin typeface="Calibri" panose="020F0502020204030204" pitchFamily="34" charset="0"/>
                <a:sym typeface=""/>
              </a:rPr>
              <a:t>1</a:t>
            </a:r>
            <a:endPar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endParaRPr>
          </a:p>
        </p:txBody>
      </p:sp>
      <p:sp>
        <p:nvSpPr>
          <p:cNvPr id="3" name="TextBox 2">
            <a:extLst>
              <a:ext uri="{FF2B5EF4-FFF2-40B4-BE49-F238E27FC236}">
                <a16:creationId xmlns:a16="http://schemas.microsoft.com/office/drawing/2014/main" id="{40FA4365-5DC4-AB41-BB46-54363B6CEA49}"/>
              </a:ext>
            </a:extLst>
          </p:cNvPr>
          <p:cNvSpPr txBox="1"/>
          <p:nvPr/>
        </p:nvSpPr>
        <p:spPr>
          <a:xfrm>
            <a:off x="1277352" y="1627389"/>
            <a:ext cx="5486400" cy="523220"/>
          </a:xfrm>
          <a:prstGeom prst="rect">
            <a:avLst/>
          </a:prstGeom>
          <a:noFill/>
        </p:spPr>
        <p:txBody>
          <a:bodyPr wrap="square" rtlCol="0">
            <a:spAutoFit/>
          </a:bodyPr>
          <a:lstStyle/>
          <a:p>
            <a:pPr algn="ctr"/>
            <a:r>
              <a:rPr lang="ko-KR" sz="1400" b="1">
                <a:latin typeface="Candara" panose="020E0502030303020204" pitchFamily="34" charset="0"/>
                <a:sym typeface=""/>
              </a:rPr>
              <a:t>골다공증 위험이 높은 여성군의 골절 위험 인식*</a:t>
            </a:r>
          </a:p>
        </p:txBody>
      </p:sp>
      <p:sp>
        <p:nvSpPr>
          <p:cNvPr id="10" name="TextBox 9">
            <a:extLst>
              <a:ext uri="{FF2B5EF4-FFF2-40B4-BE49-F238E27FC236}">
                <a16:creationId xmlns:a16="http://schemas.microsoft.com/office/drawing/2014/main" id="{15FBD431-EE27-8045-B1D0-DBE36ACAAE66}"/>
              </a:ext>
            </a:extLst>
          </p:cNvPr>
          <p:cNvSpPr txBox="1"/>
          <p:nvPr/>
        </p:nvSpPr>
        <p:spPr>
          <a:xfrm>
            <a:off x="914400" y="5562600"/>
            <a:ext cx="6212304" cy="830997"/>
          </a:xfrm>
          <a:prstGeom prst="rect">
            <a:avLst/>
          </a:prstGeom>
          <a:noFill/>
        </p:spPr>
        <p:txBody>
          <a:bodyPr wrap="square" rtlCol="0">
            <a:spAutoFit/>
          </a:bodyPr>
          <a:lstStyle/>
          <a:p>
            <a:r>
              <a:rPr lang="ko-KR" sz="1200" b="1" dirty="0">
                <a:latin typeface="Candara" panose="020E0502030303020204" pitchFamily="34" charset="0"/>
                <a:sym typeface=""/>
              </a:rPr>
              <a:t>*골다공증에 대한 위험인식(나이가 비슷한 다른 여성들에 비해 당신은 "골다공증에 걸릴" 위험이 얼마나 된다고 생각하나요?). 골절에 대한 위험 인식(나이가 비슷한 다른 여성들에 비해 당신은 골절을 경험하거나 뼈가 부러질 위험이 얼마나 된다고 생각하나</a:t>
            </a:r>
            <a:r>
              <a:rPr lang="ko-KR" altLang="es-ES" sz="1200" b="1" dirty="0">
                <a:latin typeface="Candara" panose="020E0502030303020204" pitchFamily="34" charset="0"/>
                <a:sym typeface=""/>
              </a:rPr>
              <a:t>요</a:t>
            </a:r>
            <a:r>
              <a:rPr lang="es-ES" altLang="ko-KR" sz="1200" b="1" dirty="0">
                <a:latin typeface="Candara" panose="020E0502030303020204" pitchFamily="34" charset="0"/>
                <a:sym typeface=""/>
              </a:rPr>
              <a:t>?) </a:t>
            </a:r>
            <a:r>
              <a:rPr lang="ko-KR" altLang="es-ES" sz="1200" b="1" dirty="0">
                <a:latin typeface="Candara" panose="020E0502030303020204" pitchFamily="34" charset="0"/>
                <a:sym typeface=""/>
              </a:rPr>
              <a:t>연구 </a:t>
            </a:r>
            <a:r>
              <a:rPr lang="ko-KR" altLang="en-US" sz="1200" b="1" dirty="0">
                <a:latin typeface="Candara" panose="020E0502030303020204" pitchFamily="34" charset="0"/>
                <a:sym typeface=""/>
              </a:rPr>
              <a:t>시작할 때</a:t>
            </a:r>
            <a:r>
              <a:rPr lang="ko-KR" altLang="es-ES" sz="1200" b="1" dirty="0">
                <a:latin typeface="Candara" panose="020E0502030303020204" pitchFamily="34" charset="0"/>
                <a:sym typeface=""/>
              </a:rPr>
              <a:t> 골다공증 </a:t>
            </a:r>
            <a:r>
              <a:rPr lang="ko-KR" sz="1200" b="1" dirty="0">
                <a:latin typeface="Candara" panose="020E0502030303020204" pitchFamily="34" charset="0"/>
                <a:sym typeface=""/>
              </a:rPr>
              <a:t>약물을 복용하지 않는 1,095명의 여성이 포함됨</a:t>
            </a:r>
          </a:p>
        </p:txBody>
      </p:sp>
      <p:sp>
        <p:nvSpPr>
          <p:cNvPr id="12" name="TextBox 11">
            <a:extLst>
              <a:ext uri="{FF2B5EF4-FFF2-40B4-BE49-F238E27FC236}">
                <a16:creationId xmlns:a16="http://schemas.microsoft.com/office/drawing/2014/main" id="{7544ACE6-5DEB-7045-904E-D85476F45E69}"/>
              </a:ext>
            </a:extLst>
          </p:cNvPr>
          <p:cNvSpPr txBox="1"/>
          <p:nvPr/>
        </p:nvSpPr>
        <p:spPr>
          <a:xfrm>
            <a:off x="7554686" y="1594991"/>
            <a:ext cx="4369057" cy="1733808"/>
          </a:xfrm>
          <a:prstGeom prst="rect">
            <a:avLst/>
          </a:prstGeom>
          <a:noFill/>
        </p:spPr>
        <p:txBody>
          <a:bodyPr wrap="square" rtlCol="0">
            <a:spAutoFit/>
          </a:bodyPr>
          <a:lstStyle>
            <a:defPPr>
              <a:defRPr lang="ko-KR">
                <a:ea typeface="Malgun Gothic"/>
              </a:defRPr>
            </a:defPPr>
            <a:lvl1pPr marR="0" lvl="0" indent="0" fontAlgn="auto">
              <a:lnSpc>
                <a:spcPct val="100000"/>
              </a:lnSpc>
              <a:spcBef>
                <a:spcPts val="0"/>
              </a:spcBef>
              <a:spcAft>
                <a:spcPts val="0"/>
              </a:spcAft>
              <a:buClrTx/>
              <a:buSzTx/>
              <a:buFontTx/>
              <a:buNone/>
              <a:tabLst/>
              <a:defRPr lang="ko-KR" sz="1400">
                <a:solidFill>
                  <a:prstClr val="black"/>
                </a:solidFill>
                <a:latin typeface="Candara" panose="020E0502030303020204" pitchFamily="34" charset="0"/>
                <a:ea typeface="Malgun Gothic"/>
              </a:defRPr>
            </a:lvl1pPr>
          </a:lstStyle>
          <a:p>
            <a:pPr marL="285750" indent="-285750">
              <a:buFont typeface="Arial" panose="020B0604020202020204" pitchFamily="34" charset="0"/>
              <a:buChar char="•"/>
            </a:pPr>
            <a:r>
              <a:rPr lang="ko-KR" sz="1600" b="1" kern="0" dirty="0">
                <a:solidFill>
                  <a:schemeClr val="tx1">
                    <a:lumMod val="100000"/>
                  </a:schemeClr>
                </a:solidFill>
                <a:sym typeface=""/>
              </a:rPr>
              <a:t>자신이 골다공증 위험이 높다고 인식한 여성 중 40%만이 골절 위험도 높다고 평가했음</a:t>
            </a:r>
            <a:r>
              <a:rPr lang="ko-KR" sz="1600" b="1" kern="0" baseline="30000" dirty="0">
                <a:solidFill>
                  <a:schemeClr val="tx1">
                    <a:lumMod val="100000"/>
                  </a:schemeClr>
                </a:solidFill>
                <a:sym typeface=""/>
              </a:rPr>
              <a:t>1</a:t>
            </a:r>
          </a:p>
          <a:p>
            <a:pPr marL="285750" indent="-285750">
              <a:buFont typeface="Arial" panose="020B0604020202020204" pitchFamily="34" charset="0"/>
              <a:buChar char="•"/>
            </a:pPr>
            <a:endParaRPr lang="ko-KR" sz="1600" b="1" baseline="30000" dirty="0">
              <a:solidFill>
                <a:schemeClr val="tx1">
                  <a:lumMod val="100000"/>
                </a:schemeClr>
              </a:solidFill>
              <a:sym typeface=""/>
            </a:endParaRPr>
          </a:p>
          <a:p>
            <a:pPr marL="285750" indent="-285750">
              <a:buFont typeface="Arial" panose="020B0604020202020204" pitchFamily="34" charset="0"/>
              <a:buChar char="•"/>
            </a:pPr>
            <a:r>
              <a:rPr lang="ko-KR" sz="1600" b="1" kern="0" dirty="0" err="1">
                <a:solidFill>
                  <a:schemeClr val="tx1">
                    <a:lumMod val="100000"/>
                  </a:schemeClr>
                </a:solidFill>
                <a:sym typeface=""/>
              </a:rPr>
              <a:t>항골다공증</a:t>
            </a:r>
            <a:r>
              <a:rPr lang="ko-KR" sz="1600" b="1" kern="0" dirty="0">
                <a:solidFill>
                  <a:schemeClr val="tx1">
                    <a:lumMod val="100000"/>
                  </a:schemeClr>
                </a:solidFill>
                <a:sym typeface=""/>
              </a:rPr>
              <a:t> 약물을 복용할 확률은 인지된 골다공증 위험과 유의한 관련이 없었지만 인지된 골절 위험과 관련이 있었음</a:t>
            </a:r>
            <a:r>
              <a:rPr lang="ko-KR" sz="1600" b="1" kern="0" baseline="30000" dirty="0">
                <a:solidFill>
                  <a:schemeClr val="tx1">
                    <a:lumMod val="100000"/>
                  </a:schemeClr>
                </a:solidFill>
                <a:sym typeface=""/>
              </a:rPr>
              <a:t>1</a:t>
            </a:r>
          </a:p>
          <a:p>
            <a:endParaRPr lang="ko-KR" sz="1600" b="1" dirty="0">
              <a:ea typeface="Malgun Gothic"/>
            </a:endParaRPr>
          </a:p>
        </p:txBody>
      </p:sp>
      <p:sp>
        <p:nvSpPr>
          <p:cNvPr id="13" name="Rounded Rectangle 12">
            <a:extLst>
              <a:ext uri="{FF2B5EF4-FFF2-40B4-BE49-F238E27FC236}">
                <a16:creationId xmlns:a16="http://schemas.microsoft.com/office/drawing/2014/main" id="{2F88516F-6561-4D44-9825-402B81E86109}"/>
              </a:ext>
            </a:extLst>
          </p:cNvPr>
          <p:cNvSpPr/>
          <p:nvPr/>
        </p:nvSpPr>
        <p:spPr>
          <a:xfrm>
            <a:off x="7924800" y="4267200"/>
            <a:ext cx="3718561" cy="1524000"/>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b="1" kern="0">
                <a:solidFill>
                  <a:schemeClr val="lt1">
                    <a:lumMod val="100000"/>
                  </a:schemeClr>
                </a:solidFill>
                <a:latin typeface="Candara" panose="020E0502030303020204" pitchFamily="34" charset="0"/>
                <a:sym typeface=""/>
              </a:rPr>
              <a:t>골다공증과 골절 위험도를 확실하게 연결하는 것은 골다공증 교육 프로그램의 초점이 되어야 합니다."</a:t>
            </a:r>
            <a:r>
              <a:rPr lang="ko-KR" b="1" kern="0" baseline="30000">
                <a:solidFill>
                  <a:schemeClr val="lt1">
                    <a:lumMod val="100000"/>
                  </a:schemeClr>
                </a:solidFill>
                <a:latin typeface="Candara" panose="020E0502030303020204" pitchFamily="34" charset="0"/>
                <a:sym typeface=""/>
              </a:rPr>
              <a:t>1</a:t>
            </a:r>
          </a:p>
        </p:txBody>
      </p:sp>
      <p:pic>
        <p:nvPicPr>
          <p:cNvPr id="14" name="Graphic 13" descr="Home with solid fill">
            <a:hlinkClick r:id="rId4" action="ppaction://hlinksldjump"/>
            <a:extLst>
              <a:ext uri="{FF2B5EF4-FFF2-40B4-BE49-F238E27FC236}">
                <a16:creationId xmlns:a16="http://schemas.microsoft.com/office/drawing/2014/main" id="{4BD3CB8F-33AF-F84E-AB89-7BD1A78506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0233631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양질의 환자 정보 사용</a:t>
            </a:r>
            <a:endParaRPr lang="ko-KR" sz="3600" b="1" baseline="30000" dirty="0">
              <a:solidFill>
                <a:srgbClr val="6BBBAD"/>
              </a:solidFill>
              <a:latin typeface="Candara" panose="020E0502030303020204" pitchFamily="34" charset="0"/>
              <a:sym typeface=""/>
            </a:endParaRPr>
          </a:p>
        </p:txBody>
      </p:sp>
      <p:sp>
        <p:nvSpPr>
          <p:cNvPr id="6" name="TextBox 5">
            <a:extLst>
              <a:ext uri="{FF2B5EF4-FFF2-40B4-BE49-F238E27FC236}">
                <a16:creationId xmlns:a16="http://schemas.microsoft.com/office/drawing/2014/main" id="{BF99F980-9ADB-A54F-8362-60AD5E47989E}"/>
              </a:ext>
            </a:extLst>
          </p:cNvPr>
          <p:cNvSpPr txBox="1"/>
          <p:nvPr/>
        </p:nvSpPr>
        <p:spPr>
          <a:xfrm>
            <a:off x="609600" y="1219201"/>
            <a:ext cx="8839200" cy="923330"/>
          </a:xfrm>
          <a:prstGeom prst="rect">
            <a:avLst/>
          </a:prstGeom>
          <a:noFill/>
        </p:spPr>
        <p:txBody>
          <a:bodyPr wrap="square" rtlCol="0">
            <a:spAutoFit/>
          </a:bodyPr>
          <a:lstStyle/>
          <a:p>
            <a:r>
              <a:rPr lang="ko-KR" b="1" kern="0">
                <a:solidFill>
                  <a:srgbClr val="359588">
                    <a:lumMod val="100000"/>
                  </a:srgbClr>
                </a:solidFill>
                <a:latin typeface="Candara" panose="020E0502030303020204" pitchFamily="34" charset="0"/>
                <a:sym typeface=""/>
              </a:rPr>
              <a:t>골다공증에 대한 환자 정보는 가독성, 품질, 정확성 및 일관성이 서로 다를 수 있음</a:t>
            </a:r>
            <a:r>
              <a:rPr lang="ko-KR" b="1" kern="0" baseline="30000">
                <a:solidFill>
                  <a:srgbClr val="359588">
                    <a:lumMod val="100000"/>
                  </a:srgbClr>
                </a:solidFill>
                <a:latin typeface="Candara" panose="020E0502030303020204" pitchFamily="34" charset="0"/>
                <a:sym typeface=""/>
              </a:rPr>
              <a:t>1</a:t>
            </a:r>
          </a:p>
          <a:p>
            <a:endParaRPr lang="ko-KR" b="1">
              <a:solidFill>
                <a:srgbClr val="359588"/>
              </a:solidFill>
              <a:latin typeface="Candara" panose="020E0502030303020204" pitchFamily="34" charset="0"/>
              <a:ea typeface="Malgun Gothic"/>
            </a:endParaRPr>
          </a:p>
        </p:txBody>
      </p:sp>
      <p:sp>
        <p:nvSpPr>
          <p:cNvPr id="7" name="TextBox 6">
            <a:extLst>
              <a:ext uri="{FF2B5EF4-FFF2-40B4-BE49-F238E27FC236}">
                <a16:creationId xmlns:a16="http://schemas.microsoft.com/office/drawing/2014/main" id="{38ABDDFB-354F-6D4A-8CA9-DA144FCC70F9}"/>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Crawford-Manning et al. </a:t>
            </a:r>
            <a:r>
              <a:rPr lang="ko-KR" b="1" i="1" kern="0">
                <a:solidFill>
                  <a:schemeClr val="tx1">
                    <a:lumMod val="100000"/>
                  </a:schemeClr>
                </a:solidFill>
                <a:latin typeface="Calibri" panose="020F0502020204030204" pitchFamily="34" charset="0"/>
                <a:sym typeface=""/>
              </a:rPr>
              <a:t>Osteoporos Int </a:t>
            </a:r>
            <a:r>
              <a:rPr lang="ko-KR" b="1" kern="0">
                <a:solidFill>
                  <a:schemeClr val="tx1">
                    <a:lumMod val="100000"/>
                  </a:schemeClr>
                </a:solidFill>
                <a:latin typeface="Calibri" panose="020F0502020204030204" pitchFamily="34" charset="0"/>
                <a:sym typeface=""/>
              </a:rPr>
              <a:t>2021 Jan 27. doi: 10.1007/s00198-020-05800-7. Epub ahead of print.</a:t>
            </a:r>
          </a:p>
        </p:txBody>
      </p:sp>
      <p:sp>
        <p:nvSpPr>
          <p:cNvPr id="8" name="TextBox 7">
            <a:extLst>
              <a:ext uri="{FF2B5EF4-FFF2-40B4-BE49-F238E27FC236}">
                <a16:creationId xmlns:a16="http://schemas.microsoft.com/office/drawing/2014/main" id="{73B62900-AC54-B348-B248-E442FBC04185}"/>
              </a:ext>
            </a:extLst>
          </p:cNvPr>
          <p:cNvSpPr txBox="1"/>
          <p:nvPr/>
        </p:nvSpPr>
        <p:spPr>
          <a:xfrm>
            <a:off x="609600" y="1871066"/>
            <a:ext cx="5486400" cy="740459"/>
          </a:xfrm>
          <a:prstGeom prst="rect">
            <a:avLst/>
          </a:prstGeom>
          <a:noFill/>
        </p:spPr>
        <p:txBody>
          <a:bodyPr wrap="square" rtlCol="0">
            <a:spAutoFit/>
          </a:bodyPr>
          <a:lstStyle>
            <a:defPPr>
              <a:defRPr lang="ko-KR">
                <a:ea typeface="Malgun Gothic"/>
              </a:defRPr>
            </a:defPPr>
          </a:lstStyle>
          <a:p>
            <a:pPr>
              <a:lnSpc>
                <a:spcPct val="120000"/>
              </a:lnSpc>
              <a:spcAft>
                <a:spcPts val="600"/>
              </a:spcAft>
            </a:pPr>
            <a:r>
              <a:rPr lang="ko-KR" sz="1600" b="1" kern="0">
                <a:solidFill>
                  <a:schemeClr val="tx1">
                    <a:lumMod val="100000"/>
                  </a:schemeClr>
                </a:solidFill>
                <a:latin typeface="Candara" panose="020E0502030303020204" pitchFamily="34" charset="0"/>
                <a:sym typeface=""/>
              </a:rPr>
              <a:t>환자용 정보에 있어야 할 항목:</a:t>
            </a:r>
            <a:r>
              <a:rPr lang="ko-KR" sz="1600" b="1" kern="0" baseline="30000">
                <a:solidFill>
                  <a:schemeClr val="tx1">
                    <a:lumMod val="100000"/>
                  </a:schemeClr>
                </a:solidFill>
                <a:latin typeface="Candara" panose="020E0502030303020204" pitchFamily="34" charset="0"/>
                <a:sym typeface=""/>
              </a:rPr>
              <a:t>1</a:t>
            </a:r>
          </a:p>
          <a:p>
            <a:pPr>
              <a:lnSpc>
                <a:spcPct val="120000"/>
              </a:lnSpc>
              <a:spcAft>
                <a:spcPts val="600"/>
              </a:spcAft>
            </a:pPr>
            <a:endParaRPr lang="ko-KR" sz="1600" b="1">
              <a:latin typeface="Candara" panose="020E0502030303020204" pitchFamily="34" charset="0"/>
              <a:ea typeface="Malgun Gothic"/>
            </a:endParaRPr>
          </a:p>
        </p:txBody>
      </p:sp>
      <p:graphicFrame>
        <p:nvGraphicFramePr>
          <p:cNvPr id="10" name="Table 2">
            <a:extLst>
              <a:ext uri="{FF2B5EF4-FFF2-40B4-BE49-F238E27FC236}">
                <a16:creationId xmlns:a16="http://schemas.microsoft.com/office/drawing/2014/main" id="{F0A75A73-9843-D343-9EC1-BFF76727AB70}"/>
              </a:ext>
            </a:extLst>
          </p:cNvPr>
          <p:cNvGraphicFramePr>
            <a:graphicFrameLocks noGrp="1"/>
          </p:cNvGraphicFramePr>
          <p:nvPr>
            <p:extLst>
              <p:ext uri="{D42A27DB-BD31-4B8C-83A1-F6EECF244321}">
                <p14:modId xmlns:p14="http://schemas.microsoft.com/office/powerpoint/2010/main" val="1130386247"/>
              </p:ext>
            </p:extLst>
          </p:nvPr>
        </p:nvGraphicFramePr>
        <p:xfrm>
          <a:off x="618067" y="2344527"/>
          <a:ext cx="10202334" cy="3248553"/>
        </p:xfrm>
        <a:graphic>
          <a:graphicData uri="http://schemas.openxmlformats.org/drawingml/2006/table">
            <a:tbl>
              <a:tblPr firstRow="1" bandRow="1">
                <a:tableStyleId>{7DF18680-E054-41AD-8BC1-D1AEF772440D}</a:tableStyleId>
              </a:tblPr>
              <a:tblGrid>
                <a:gridCol w="3400778">
                  <a:extLst>
                    <a:ext uri="{9D8B030D-6E8A-4147-A177-3AD203B41FA5}">
                      <a16:colId xmlns:a16="http://schemas.microsoft.com/office/drawing/2014/main" val="887492938"/>
                    </a:ext>
                  </a:extLst>
                </a:gridCol>
                <a:gridCol w="3400778">
                  <a:extLst>
                    <a:ext uri="{9D8B030D-6E8A-4147-A177-3AD203B41FA5}">
                      <a16:colId xmlns:a16="http://schemas.microsoft.com/office/drawing/2014/main" val="3366533789"/>
                    </a:ext>
                  </a:extLst>
                </a:gridCol>
                <a:gridCol w="3400778">
                  <a:extLst>
                    <a:ext uri="{9D8B030D-6E8A-4147-A177-3AD203B41FA5}">
                      <a16:colId xmlns:a16="http://schemas.microsoft.com/office/drawing/2014/main" val="2136068241"/>
                    </a:ext>
                  </a:extLst>
                </a:gridCol>
              </a:tblGrid>
              <a:tr h="474873">
                <a:tc>
                  <a:txBody>
                    <a:bodyPr/>
                    <a:lstStyle/>
                    <a:p>
                      <a:pPr algn="ctr"/>
                      <a:r>
                        <a:rPr lang="ko-KR" sz="1600" b="1" spc="0" dirty="0">
                          <a:solidFill>
                            <a:schemeClr val="bg1"/>
                          </a:solidFill>
                          <a:latin typeface="Candara" panose="020E0502030303020204" pitchFamily="34" charset="0"/>
                          <a:ea typeface="Malgun Gothic"/>
                          <a:cs typeface="+mn-cs"/>
                          <a:sym typeface=""/>
                        </a:rPr>
                        <a:t>일반</a:t>
                      </a:r>
                    </a:p>
                  </a:txBody>
                  <a:tcPr>
                    <a:solidFill>
                      <a:schemeClr val="accent5"/>
                    </a:solidFill>
                  </a:tcPr>
                </a:tc>
                <a:tc>
                  <a:txBody>
                    <a:bodyPr/>
                    <a:lstStyle/>
                    <a:p>
                      <a:pPr algn="ctr"/>
                      <a:r>
                        <a:rPr lang="ko-KR" sz="1600" b="1" spc="0">
                          <a:solidFill>
                            <a:schemeClr val="bg1"/>
                          </a:solidFill>
                          <a:latin typeface="Candara" panose="020E0502030303020204" pitchFamily="34" charset="0"/>
                          <a:ea typeface="Malgun Gothic"/>
                          <a:cs typeface="+mn-cs"/>
                          <a:sym typeface=""/>
                        </a:rPr>
                        <a:t>골다공증에 관하여</a:t>
                      </a:r>
                    </a:p>
                  </a:txBody>
                  <a:tcPr>
                    <a:solidFill>
                      <a:schemeClr val="accent5"/>
                    </a:solidFill>
                  </a:tcPr>
                </a:tc>
                <a:tc>
                  <a:txBody>
                    <a:bodyPr/>
                    <a:lstStyle/>
                    <a:p>
                      <a:pPr algn="ctr"/>
                      <a:r>
                        <a:rPr lang="ko-KR" sz="1600" b="1" spc="0">
                          <a:solidFill>
                            <a:schemeClr val="bg1"/>
                          </a:solidFill>
                          <a:latin typeface="Candara" panose="020E0502030303020204" pitchFamily="34" charset="0"/>
                          <a:ea typeface="Malgun Gothic"/>
                          <a:cs typeface="+mn-cs"/>
                          <a:sym typeface=""/>
                        </a:rPr>
                        <a:t>골다공증 치료제에 관하여</a:t>
                      </a:r>
                    </a:p>
                  </a:txBody>
                  <a:tcPr>
                    <a:solidFill>
                      <a:schemeClr val="accent5"/>
                    </a:solidFill>
                  </a:tcPr>
                </a:tc>
                <a:extLst>
                  <a:ext uri="{0D108BD9-81ED-4DB2-BD59-A6C34878D82A}">
                    <a16:rowId xmlns:a16="http://schemas.microsoft.com/office/drawing/2014/main" val="1916977455"/>
                  </a:ext>
                </a:extLst>
              </a:tr>
              <a:tr h="229469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altLang="en-US" sz="1600" b="1" kern="1200" spc="0" dirty="0">
                          <a:solidFill>
                            <a:schemeClr val="tx1"/>
                          </a:solidFill>
                          <a:latin typeface="Candara" panose="020E0502030303020204" pitchFamily="34" charset="0"/>
                          <a:ea typeface="Malgun Gothic"/>
                          <a:cs typeface="+mn-cs"/>
                          <a:sym typeface=""/>
                        </a:rPr>
                        <a:t>대상</a:t>
                      </a:r>
                      <a:r>
                        <a:rPr lang="ko-KR" sz="1600" b="1" kern="1200" spc="0" dirty="0">
                          <a:solidFill>
                            <a:schemeClr val="tx1"/>
                          </a:solidFill>
                          <a:latin typeface="Candara" panose="020E0502030303020204" pitchFamily="34" charset="0"/>
                          <a:ea typeface="Malgun Gothic"/>
                          <a:cs typeface="+mn-cs"/>
                          <a:sym typeface=""/>
                        </a:rPr>
                        <a:t>자를 정의함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가독성이</a:t>
                      </a:r>
                      <a:r>
                        <a:rPr lang="ko-KR" sz="1600" b="1" kern="1200" spc="0" dirty="0">
                          <a:solidFill>
                            <a:schemeClr val="tx1"/>
                          </a:solidFill>
                          <a:latin typeface="Candara" panose="020E0502030303020204" pitchFamily="34" charset="0"/>
                          <a:ea typeface="Malgun Gothic"/>
                          <a:cs typeface="+mn-cs"/>
                          <a:sym typeface=""/>
                        </a:rPr>
                        <a:t> 높음</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증거 및 연구자금 출처 표시</a:t>
                      </a:r>
                    </a:p>
                  </a:txBody>
                  <a:tcPr/>
                </a:tc>
                <a:tc>
                  <a:txBody>
                    <a:bodyPr/>
                    <a:lstStyle/>
                    <a:p>
                      <a:pPr marL="285750" indent="-285750" algn="l" defTabSz="914400" rtl="0" eaLnBrk="1" latinLnBrk="0" hangingPunct="1">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'물렁물렁한' 같은 부정확한 용어 대신 '약한 뼈'과 같은 권장 용어를 사용</a:t>
                      </a:r>
                    </a:p>
                    <a:p>
                      <a:pPr marL="285750" indent="-285750" algn="l" defTabSz="914400" rtl="0" eaLnBrk="1" latinLnBrk="0" hangingPunct="1">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골다공증이 천천히 진행된다고 설명</a:t>
                      </a:r>
                    </a:p>
                    <a:p>
                      <a:pPr marL="285750" indent="-285750" algn="l" defTabSz="914400" rtl="0" eaLnBrk="1" latinLnBrk="0" hangingPunct="1">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골절로 인한 증상 및 징후 설명</a:t>
                      </a:r>
                    </a:p>
                    <a:p>
                      <a:pPr marL="285750" indent="-285750" algn="l" defTabSz="914400" rtl="0" eaLnBrk="1" latinLnBrk="0" hangingPunct="1">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골다공증성 골절의 신체적, 사회적, 심리적 영향에 대해 논의</a:t>
                      </a:r>
                    </a:p>
                    <a:p>
                      <a:pPr marL="285750" indent="-285750" algn="l" defTabSz="914400" rtl="0" eaLnBrk="1" latinLnBrk="0" hangingPunct="1">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가능한 경우 설명이 붙은 이미지 또는 애니메이션을 포함</a:t>
                      </a:r>
                    </a:p>
                    <a:p>
                      <a:pPr marL="285750" indent="-285750" algn="l" defTabSz="914400" rtl="0" eaLnBrk="1" latinLnBrk="0" hangingPunct="1">
                        <a:buFont typeface="Arial" panose="020B0604020202020204" pitchFamily="34" charset="0"/>
                        <a:buChar char="•"/>
                      </a:pPr>
                      <a:endParaRPr lang="ko-KR" sz="1600" b="1" kern="1200">
                        <a:solidFill>
                          <a:schemeClr val="tx1"/>
                        </a:solidFill>
                        <a:latin typeface="Candara" panose="020E0502030303020204" pitchFamily="34" charset="0"/>
                        <a:ea typeface="Malgun Gothic"/>
                        <a:cs typeface="+mn-cs"/>
                      </a:endParaRPr>
                    </a:p>
                  </a:txBody>
                  <a:tcPr/>
                </a:tc>
                <a:tc>
                  <a:txBody>
                    <a:bodyPr/>
                    <a:lstStyle/>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이익과 위험에 대한 균형 잡힌 정보</a:t>
                      </a:r>
                    </a:p>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치료 혜택에 관한 명확한 설명</a:t>
                      </a:r>
                    </a:p>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비스포스포네이트를 사용하는 방법과 사용 기간, 이 지침이 중요한 이유에 대한 정확한 정보</a:t>
                      </a:r>
                    </a:p>
                  </a:txBody>
                  <a:tcPr/>
                </a:tc>
                <a:extLst>
                  <a:ext uri="{0D108BD9-81ED-4DB2-BD59-A6C34878D82A}">
                    <a16:rowId xmlns:a16="http://schemas.microsoft.com/office/drawing/2014/main" val="2703451982"/>
                  </a:ext>
                </a:extLst>
              </a:tr>
            </a:tbl>
          </a:graphicData>
        </a:graphic>
      </p:graphicFrame>
      <p:pic>
        <p:nvPicPr>
          <p:cNvPr id="12" name="Graphic 11" descr="Home with solid fill">
            <a:hlinkClick r:id="rId3" action="ppaction://hlinksldjump"/>
            <a:extLst>
              <a:ext uri="{FF2B5EF4-FFF2-40B4-BE49-F238E27FC236}">
                <a16:creationId xmlns:a16="http://schemas.microsoft.com/office/drawing/2014/main" id="{0AEFEF0A-D69F-B048-ABD6-C679ED3164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1846663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ardrop 15">
            <a:extLst>
              <a:ext uri="{FF2B5EF4-FFF2-40B4-BE49-F238E27FC236}">
                <a16:creationId xmlns:a16="http://schemas.microsoft.com/office/drawing/2014/main" id="{7D3516F0-08CE-A843-91CC-47D283892392}"/>
              </a:ext>
            </a:extLst>
          </p:cNvPr>
          <p:cNvSpPr/>
          <p:nvPr/>
        </p:nvSpPr>
        <p:spPr>
          <a:xfrm rot="13512497">
            <a:off x="9772518" y="3518980"/>
            <a:ext cx="1845803" cy="1624165"/>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교육을 위한 비디오 기반 학습</a:t>
            </a:r>
          </a:p>
        </p:txBody>
      </p:sp>
      <p:sp>
        <p:nvSpPr>
          <p:cNvPr id="5" name="TextBox 4">
            <a:extLst>
              <a:ext uri="{FF2B5EF4-FFF2-40B4-BE49-F238E27FC236}">
                <a16:creationId xmlns:a16="http://schemas.microsoft.com/office/drawing/2014/main" id="{DD08EC34-AA75-6B45-BC6B-87F2E2732590}"/>
              </a:ext>
            </a:extLst>
          </p:cNvPr>
          <p:cNvSpPr txBox="1"/>
          <p:nvPr/>
        </p:nvSpPr>
        <p:spPr>
          <a:xfrm>
            <a:off x="609600" y="1524000"/>
            <a:ext cx="8839200" cy="646331"/>
          </a:xfrm>
          <a:prstGeom prst="rect">
            <a:avLst/>
          </a:prstGeom>
          <a:noFill/>
        </p:spPr>
        <p:txBody>
          <a:bodyPr wrap="square" rtlCol="0">
            <a:spAutoFit/>
          </a:bodyPr>
          <a:lstStyle/>
          <a:p>
            <a:r>
              <a:rPr lang="ko-KR" b="1" kern="0" dirty="0">
                <a:solidFill>
                  <a:srgbClr val="359588">
                    <a:lumMod val="100000"/>
                  </a:srgbClr>
                </a:solidFill>
                <a:latin typeface="Candara" panose="020E0502030303020204" pitchFamily="34" charset="0"/>
                <a:sym typeface=""/>
              </a:rPr>
              <a:t>비디오 기반 학습은 기존의 강의 기반 교육만큼 효과적인 것으로 나타났으며 2차 골절 예방 서비스 내에서 구현할 수 있음</a:t>
            </a:r>
            <a:r>
              <a:rPr lang="ko-KR" b="1" kern="0" baseline="30000" dirty="0">
                <a:solidFill>
                  <a:srgbClr val="359588">
                    <a:lumMod val="100000"/>
                  </a:srgbClr>
                </a:solidFill>
                <a:latin typeface="Candara" panose="020E0502030303020204" pitchFamily="34" charset="0"/>
                <a:sym typeface=""/>
              </a:rPr>
              <a:t>1</a:t>
            </a:r>
          </a:p>
        </p:txBody>
      </p:sp>
      <p:sp>
        <p:nvSpPr>
          <p:cNvPr id="6" name="TextBox 5">
            <a:extLst>
              <a:ext uri="{FF2B5EF4-FFF2-40B4-BE49-F238E27FC236}">
                <a16:creationId xmlns:a16="http://schemas.microsoft.com/office/drawing/2014/main" id="{5EC437FE-098F-B142-BE62-F12079760C83}"/>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Chotiyarnwong P, et al. </a:t>
            </a:r>
            <a:r>
              <a:rPr lang="ko-KR" b="1" i="1" kern="0">
                <a:solidFill>
                  <a:schemeClr val="tx1">
                    <a:lumMod val="100000"/>
                  </a:schemeClr>
                </a:solidFill>
                <a:latin typeface="Calibri" panose="020F0502020204030204" pitchFamily="34" charset="0"/>
                <a:sym typeface=""/>
              </a:rPr>
              <a:t>Aging Clin Exp Res </a:t>
            </a:r>
            <a:r>
              <a:rPr lang="ko-KR" b="1" kern="0">
                <a:solidFill>
                  <a:schemeClr val="tx1">
                    <a:lumMod val="100000"/>
                  </a:schemeClr>
                </a:solidFill>
                <a:latin typeface="Calibri" panose="020F0502020204030204" pitchFamily="34" charset="0"/>
                <a:sym typeface=""/>
              </a:rPr>
              <a:t>2021;33:125–31.</a:t>
            </a:r>
          </a:p>
        </p:txBody>
      </p:sp>
      <p:sp>
        <p:nvSpPr>
          <p:cNvPr id="7" name="TextBox 6">
            <a:extLst>
              <a:ext uri="{FF2B5EF4-FFF2-40B4-BE49-F238E27FC236}">
                <a16:creationId xmlns:a16="http://schemas.microsoft.com/office/drawing/2014/main" id="{9D6B511B-75EB-D54C-B829-5BAB740F1FA5}"/>
              </a:ext>
            </a:extLst>
          </p:cNvPr>
          <p:cNvSpPr txBox="1"/>
          <p:nvPr/>
        </p:nvSpPr>
        <p:spPr>
          <a:xfrm>
            <a:off x="609600" y="2308910"/>
            <a:ext cx="9104918" cy="584775"/>
          </a:xfrm>
          <a:prstGeom prst="rect">
            <a:avLst/>
          </a:prstGeom>
          <a:noFill/>
        </p:spPr>
        <p:txBody>
          <a:bodyPr wrap="square" rtlCol="0">
            <a:spAutoFit/>
          </a:bodyPr>
          <a:lstStyle/>
          <a:p>
            <a:pPr marL="285750" indent="-285750">
              <a:buFont typeface="Arial" panose="020B0604020202020204" pitchFamily="34" charset="0"/>
              <a:buChar char="•"/>
            </a:pPr>
            <a:r>
              <a:rPr lang="ko-KR" sz="1600" b="1" dirty="0">
                <a:latin typeface="Candara" panose="020E0502030303020204" pitchFamily="34" charset="0"/>
                <a:sym typeface=""/>
              </a:rPr>
              <a:t>413명의 참가자를 비디오 기반 또는 강의 기반 골다공증 교육에 무작위로 배정하여 연구함</a:t>
            </a:r>
          </a:p>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비디오 기반 학습은 지식 획득 및 참가자 만족도 측면에서 강의 기반 학습보다 떨어지지 않았음</a:t>
            </a:r>
            <a:r>
              <a:rPr lang="ko-KR" sz="1600" b="1" kern="0" baseline="30000" dirty="0">
                <a:solidFill>
                  <a:schemeClr val="tx1">
                    <a:lumMod val="100000"/>
                  </a:schemeClr>
                </a:solidFill>
                <a:latin typeface="Candara" panose="020E0502030303020204" pitchFamily="34" charset="0"/>
                <a:sym typeface=""/>
              </a:rPr>
              <a:t>1</a:t>
            </a:r>
          </a:p>
        </p:txBody>
      </p:sp>
      <p:sp>
        <p:nvSpPr>
          <p:cNvPr id="2" name="Rounded Rectangle 1">
            <a:extLst>
              <a:ext uri="{FF2B5EF4-FFF2-40B4-BE49-F238E27FC236}">
                <a16:creationId xmlns:a16="http://schemas.microsoft.com/office/drawing/2014/main" id="{99F5B2F3-B8C9-4744-BFD5-800A0776EA1E}"/>
              </a:ext>
            </a:extLst>
          </p:cNvPr>
          <p:cNvSpPr/>
          <p:nvPr/>
        </p:nvSpPr>
        <p:spPr>
          <a:xfrm>
            <a:off x="1219200" y="3733800"/>
            <a:ext cx="3810000" cy="1371600"/>
          </a:xfrm>
          <a:prstGeom prst="roundRect">
            <a:avLst/>
          </a:prstGeom>
          <a:noFill/>
          <a:ln>
            <a:solidFill>
              <a:srgbClr val="42A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 name="TextBox 2">
            <a:extLst>
              <a:ext uri="{FF2B5EF4-FFF2-40B4-BE49-F238E27FC236}">
                <a16:creationId xmlns:a16="http://schemas.microsoft.com/office/drawing/2014/main" id="{0408ED79-7F7C-364D-B645-E326B19F7222}"/>
              </a:ext>
            </a:extLst>
          </p:cNvPr>
          <p:cNvSpPr txBox="1"/>
          <p:nvPr/>
        </p:nvSpPr>
        <p:spPr>
          <a:xfrm>
            <a:off x="1526959" y="3795423"/>
            <a:ext cx="3243196" cy="584775"/>
          </a:xfrm>
          <a:prstGeom prst="rect">
            <a:avLst/>
          </a:prstGeom>
          <a:noFill/>
        </p:spPr>
        <p:txBody>
          <a:bodyPr wrap="none" rtlCol="0">
            <a:spAutoFit/>
          </a:bodyPr>
          <a:lstStyle/>
          <a:p>
            <a:r>
              <a:rPr lang="ko-KR" sz="1600" b="1">
                <a:latin typeface="Candara" panose="020E0502030303020204" pitchFamily="34" charset="0"/>
                <a:sym typeface=""/>
              </a:rPr>
              <a:t>비디오 기반 학습의 장점</a:t>
            </a:r>
          </a:p>
          <a:p>
            <a:endParaRPr lang="ko-KR" sz="1600" b="1">
              <a:latin typeface="Candara" panose="020E0502030303020204" pitchFamily="34" charset="0"/>
              <a:ea typeface="Malgun Gothic"/>
            </a:endParaRPr>
          </a:p>
        </p:txBody>
      </p:sp>
      <p:sp>
        <p:nvSpPr>
          <p:cNvPr id="11" name="TextBox 10">
            <a:extLst>
              <a:ext uri="{FF2B5EF4-FFF2-40B4-BE49-F238E27FC236}">
                <a16:creationId xmlns:a16="http://schemas.microsoft.com/office/drawing/2014/main" id="{18976611-095E-714F-B84F-FB7244630B29}"/>
              </a:ext>
            </a:extLst>
          </p:cNvPr>
          <p:cNvSpPr txBox="1"/>
          <p:nvPr/>
        </p:nvSpPr>
        <p:spPr>
          <a:xfrm>
            <a:off x="1447800" y="4267200"/>
            <a:ext cx="3429000" cy="584775"/>
          </a:xfrm>
          <a:prstGeom prst="rect">
            <a:avLst/>
          </a:prstGeom>
          <a:noFill/>
        </p:spPr>
        <p:txBody>
          <a:bodyPr wrap="square" rtlCol="0">
            <a:spAutoFit/>
          </a:bodyPr>
          <a:lstStyle/>
          <a:p>
            <a:r>
              <a:rPr lang="ko-KR" sz="1600" b="1">
                <a:latin typeface="Candara" panose="020E0502030303020204" pitchFamily="34" charset="0"/>
                <a:sym typeface=""/>
              </a:rPr>
              <a:t>교육을 제공하기 위한 임상의에 대한 의존도 감소</a:t>
            </a:r>
          </a:p>
        </p:txBody>
      </p:sp>
      <p:sp>
        <p:nvSpPr>
          <p:cNvPr id="12" name="Rounded Rectangle 11">
            <a:extLst>
              <a:ext uri="{FF2B5EF4-FFF2-40B4-BE49-F238E27FC236}">
                <a16:creationId xmlns:a16="http://schemas.microsoft.com/office/drawing/2014/main" id="{BED987D5-E955-0B40-8B7A-E16D71A6B2DE}"/>
              </a:ext>
            </a:extLst>
          </p:cNvPr>
          <p:cNvSpPr/>
          <p:nvPr/>
        </p:nvSpPr>
        <p:spPr>
          <a:xfrm>
            <a:off x="5638800" y="3724997"/>
            <a:ext cx="3810000" cy="1371600"/>
          </a:xfrm>
          <a:prstGeom prst="roundRect">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3" name="TextBox 12">
            <a:extLst>
              <a:ext uri="{FF2B5EF4-FFF2-40B4-BE49-F238E27FC236}">
                <a16:creationId xmlns:a16="http://schemas.microsoft.com/office/drawing/2014/main" id="{AF3E9308-6067-4F4F-9999-4525C74B6C98}"/>
              </a:ext>
            </a:extLst>
          </p:cNvPr>
          <p:cNvSpPr txBox="1"/>
          <p:nvPr/>
        </p:nvSpPr>
        <p:spPr>
          <a:xfrm>
            <a:off x="5801175" y="3798662"/>
            <a:ext cx="3485249" cy="584775"/>
          </a:xfrm>
          <a:prstGeom prst="rect">
            <a:avLst/>
          </a:prstGeom>
          <a:noFill/>
        </p:spPr>
        <p:txBody>
          <a:bodyPr wrap="none" rtlCol="0">
            <a:spAutoFit/>
          </a:bodyPr>
          <a:lstStyle/>
          <a:p>
            <a:r>
              <a:rPr lang="ko-KR" sz="1600" b="1">
                <a:latin typeface="Candara" panose="020E0502030303020204" pitchFamily="34" charset="0"/>
                <a:sym typeface=""/>
              </a:rPr>
              <a:t>비디오 기반 학습의 단점</a:t>
            </a:r>
          </a:p>
          <a:p>
            <a:endParaRPr lang="ko-KR" sz="1600" b="1">
              <a:latin typeface="Candara" panose="020E0502030303020204" pitchFamily="34" charset="0"/>
              <a:ea typeface="Malgun Gothic"/>
            </a:endParaRPr>
          </a:p>
        </p:txBody>
      </p:sp>
      <p:sp>
        <p:nvSpPr>
          <p:cNvPr id="14" name="TextBox 13">
            <a:extLst>
              <a:ext uri="{FF2B5EF4-FFF2-40B4-BE49-F238E27FC236}">
                <a16:creationId xmlns:a16="http://schemas.microsoft.com/office/drawing/2014/main" id="{0E5819B1-6076-0347-B92B-D33468857FC5}"/>
              </a:ext>
            </a:extLst>
          </p:cNvPr>
          <p:cNvSpPr txBox="1"/>
          <p:nvPr/>
        </p:nvSpPr>
        <p:spPr>
          <a:xfrm>
            <a:off x="5867400" y="4258397"/>
            <a:ext cx="3429000" cy="584775"/>
          </a:xfrm>
          <a:prstGeom prst="rect">
            <a:avLst/>
          </a:prstGeom>
          <a:noFill/>
        </p:spPr>
        <p:txBody>
          <a:bodyPr wrap="square" rtlCol="0">
            <a:spAutoFit/>
          </a:bodyPr>
          <a:lstStyle/>
          <a:p>
            <a:r>
              <a:rPr lang="ko-KR" sz="1600" b="1">
                <a:latin typeface="Candara" panose="020E0502030303020204" pitchFamily="34" charset="0"/>
                <a:sym typeface=""/>
              </a:rPr>
              <a:t>질문할 기회가 없는 일방적인 의사소통</a:t>
            </a:r>
          </a:p>
        </p:txBody>
      </p:sp>
      <p:sp>
        <p:nvSpPr>
          <p:cNvPr id="15" name="TextBox 14">
            <a:extLst>
              <a:ext uri="{FF2B5EF4-FFF2-40B4-BE49-F238E27FC236}">
                <a16:creationId xmlns:a16="http://schemas.microsoft.com/office/drawing/2014/main" id="{1AA07513-A342-9143-80D3-BC8086FC7677}"/>
              </a:ext>
            </a:extLst>
          </p:cNvPr>
          <p:cNvSpPr txBox="1"/>
          <p:nvPr/>
        </p:nvSpPr>
        <p:spPr>
          <a:xfrm>
            <a:off x="9682434" y="3830052"/>
            <a:ext cx="1941543" cy="1077218"/>
          </a:xfrm>
          <a:prstGeom prst="rect">
            <a:avLst/>
          </a:prstGeom>
          <a:noFill/>
        </p:spPr>
        <p:txBody>
          <a:bodyPr wrap="square" rtlCol="0">
            <a:spAutoFit/>
          </a:bodyPr>
          <a:lstStyle/>
          <a:p>
            <a:pPr algn="ctr"/>
            <a:r>
              <a:rPr lang="ko-KR" sz="1600" b="1" dirty="0">
                <a:solidFill>
                  <a:schemeClr val="bg1"/>
                </a:solidFill>
                <a:latin typeface="Candara" panose="020E0502030303020204" pitchFamily="34" charset="0"/>
                <a:sym typeface=""/>
              </a:rPr>
              <a:t>해결책</a:t>
            </a:r>
          </a:p>
          <a:p>
            <a:pPr algn="ctr"/>
            <a:r>
              <a:rPr lang="ko-KR" sz="1600" b="1" dirty="0">
                <a:solidFill>
                  <a:schemeClr val="bg1"/>
                </a:solidFill>
                <a:latin typeface="Candara" panose="020E0502030303020204" pitchFamily="34" charset="0"/>
                <a:sym typeface=""/>
              </a:rPr>
              <a:t>각 비디오 세션 후 Q&amp;A 세션 시행</a:t>
            </a:r>
          </a:p>
        </p:txBody>
      </p:sp>
      <p:pic>
        <p:nvPicPr>
          <p:cNvPr id="18" name="Graphic 17" descr="Home with solid fill">
            <a:hlinkClick r:id="rId3" action="ppaction://hlinksldjump"/>
            <a:extLst>
              <a:ext uri="{FF2B5EF4-FFF2-40B4-BE49-F238E27FC236}">
                <a16:creationId xmlns:a16="http://schemas.microsoft.com/office/drawing/2014/main" id="{081DE537-148E-D145-8E77-2A2EF0EB0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0632242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온라인에서 리소스를 찾을 수 있는 곳 </a:t>
            </a:r>
          </a:p>
        </p:txBody>
      </p:sp>
      <p:sp>
        <p:nvSpPr>
          <p:cNvPr id="6" name="TextBox 5">
            <a:extLst>
              <a:ext uri="{FF2B5EF4-FFF2-40B4-BE49-F238E27FC236}">
                <a16:creationId xmlns:a16="http://schemas.microsoft.com/office/drawing/2014/main" id="{D283F94B-6A83-F34B-91AF-46A61A442C6E}"/>
              </a:ext>
            </a:extLst>
          </p:cNvPr>
          <p:cNvSpPr txBox="1"/>
          <p:nvPr/>
        </p:nvSpPr>
        <p:spPr>
          <a:xfrm>
            <a:off x="676551" y="1846133"/>
            <a:ext cx="1663802" cy="646331"/>
          </a:xfrm>
          <a:prstGeom prst="rect">
            <a:avLst/>
          </a:prstGeom>
          <a:noFill/>
        </p:spPr>
        <p:txBody>
          <a:bodyPr wrap="square" rtlCol="0">
            <a:spAutoFit/>
          </a:bodyPr>
          <a:lstStyle/>
          <a:p>
            <a:pPr algn="ctr"/>
            <a:r>
              <a:rPr lang="ko-KR" b="1">
                <a:solidFill>
                  <a:srgbClr val="359588"/>
                </a:solidFill>
                <a:latin typeface="Candara" panose="020E0502030303020204" pitchFamily="34" charset="0"/>
                <a:sym typeface=""/>
              </a:rPr>
              <a:t>Healthy Bones Australia</a:t>
            </a:r>
          </a:p>
        </p:txBody>
      </p:sp>
      <p:sp>
        <p:nvSpPr>
          <p:cNvPr id="10" name="TextBox 9">
            <a:extLst>
              <a:ext uri="{FF2B5EF4-FFF2-40B4-BE49-F238E27FC236}">
                <a16:creationId xmlns:a16="http://schemas.microsoft.com/office/drawing/2014/main" id="{180B7E4A-7FE8-514F-B458-583976C6D8D9}"/>
              </a:ext>
            </a:extLst>
          </p:cNvPr>
          <p:cNvSpPr txBox="1"/>
          <p:nvPr/>
        </p:nvSpPr>
        <p:spPr>
          <a:xfrm>
            <a:off x="9501014" y="1917202"/>
            <a:ext cx="1890121" cy="646331"/>
          </a:xfrm>
          <a:prstGeom prst="rect">
            <a:avLst/>
          </a:prstGeom>
          <a:noFill/>
        </p:spPr>
        <p:txBody>
          <a:bodyPr wrap="square" rtlCol="0">
            <a:spAutoFit/>
          </a:bodyPr>
          <a:lstStyle/>
          <a:p>
            <a:pPr algn="ctr"/>
            <a:r>
              <a:rPr lang="ko-KR" b="1" dirty="0" err="1">
                <a:solidFill>
                  <a:srgbClr val="359588"/>
                </a:solidFill>
                <a:latin typeface="Candara" panose="020E0502030303020204" pitchFamily="34" charset="0"/>
                <a:sym typeface=""/>
              </a:rPr>
              <a:t>Osteoporosis</a:t>
            </a:r>
            <a:r>
              <a:rPr lang="ko-KR" b="1" dirty="0">
                <a:solidFill>
                  <a:srgbClr val="359588"/>
                </a:solidFill>
                <a:latin typeface="Candara" panose="020E0502030303020204" pitchFamily="34" charset="0"/>
                <a:sym typeface=""/>
              </a:rPr>
              <a:t> New </a:t>
            </a:r>
            <a:r>
              <a:rPr lang="ko-KR" b="1" dirty="0" err="1">
                <a:solidFill>
                  <a:srgbClr val="359588"/>
                </a:solidFill>
                <a:latin typeface="Candara" panose="020E0502030303020204" pitchFamily="34" charset="0"/>
                <a:sym typeface=""/>
              </a:rPr>
              <a:t>Zealand</a:t>
            </a:r>
            <a:endParaRPr lang="ko-KR" b="1" dirty="0">
              <a:solidFill>
                <a:srgbClr val="359588"/>
              </a:solidFill>
              <a:latin typeface="Candara" panose="020E0502030303020204" pitchFamily="34" charset="0"/>
              <a:sym typeface=""/>
            </a:endParaRPr>
          </a:p>
        </p:txBody>
      </p:sp>
      <p:sp>
        <p:nvSpPr>
          <p:cNvPr id="12" name="TextBox 11">
            <a:extLst>
              <a:ext uri="{FF2B5EF4-FFF2-40B4-BE49-F238E27FC236}">
                <a16:creationId xmlns:a16="http://schemas.microsoft.com/office/drawing/2014/main" id="{64B965C5-830F-0B4E-AF49-23242DA4B1DA}"/>
              </a:ext>
            </a:extLst>
          </p:cNvPr>
          <p:cNvSpPr txBox="1"/>
          <p:nvPr/>
        </p:nvSpPr>
        <p:spPr>
          <a:xfrm>
            <a:off x="9778999" y="4249493"/>
            <a:ext cx="1334150" cy="1754326"/>
          </a:xfrm>
          <a:prstGeom prst="rect">
            <a:avLst/>
          </a:prstGeom>
          <a:noFill/>
        </p:spPr>
        <p:txBody>
          <a:bodyPr wrap="square" rtlCol="0">
            <a:spAutoFit/>
          </a:bodyPr>
          <a:lstStyle/>
          <a:p>
            <a:pPr algn="ctr"/>
            <a:r>
              <a:rPr lang="ko-KR" b="1" kern="0">
                <a:solidFill>
                  <a:srgbClr val="359588">
                    <a:lumMod val="100000"/>
                  </a:srgbClr>
                </a:solidFill>
                <a:latin typeface="Candara" panose="020E0502030303020204" pitchFamily="34" charset="0"/>
                <a:sym typeface=""/>
              </a:rPr>
              <a:t>Asia Pacific Fragility Fracture Alliance </a:t>
            </a:r>
            <a:r>
              <a:rPr lang="ko-KR" kern="0">
                <a:solidFill>
                  <a:srgbClr val="359588">
                    <a:lumMod val="100000"/>
                  </a:srgbClr>
                </a:solidFill>
                <a:latin typeface="Candara" panose="020E0502030303020204" pitchFamily="34" charset="0"/>
                <a:sym typeface=""/>
              </a:rPr>
              <a:t>(Education Directory)</a:t>
            </a:r>
          </a:p>
        </p:txBody>
      </p:sp>
      <p:pic>
        <p:nvPicPr>
          <p:cNvPr id="13" name="Picture 12">
            <a:extLst>
              <a:ext uri="{FF2B5EF4-FFF2-40B4-BE49-F238E27FC236}">
                <a16:creationId xmlns:a16="http://schemas.microsoft.com/office/drawing/2014/main" id="{98D97BD5-44F4-1340-9FE1-F589EA735400}"/>
              </a:ext>
            </a:extLst>
          </p:cNvPr>
          <p:cNvPicPr>
            <a:picLocks noChangeAspect="1"/>
          </p:cNvPicPr>
          <p:nvPr/>
        </p:nvPicPr>
        <p:blipFill>
          <a:blip r:embed="rId3" cstate="print">
            <a:extLst>
              <a:ext uri="{28A0092B-C50C-407E-A947-70E740481C1C}">
                <a14:useLocalDpi xmlns:a14="http://schemas.microsoft.com/office/drawing/2010/main" val="0"/>
              </a:ext>
            </a:extLst>
          </a:blip>
          <a:srcRect t="2954" b="2954"/>
          <a:stretch/>
        </p:blipFill>
        <p:spPr>
          <a:xfrm>
            <a:off x="2626569" y="1368878"/>
            <a:ext cx="2758851" cy="20601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4" name="Picture 13">
            <a:extLst>
              <a:ext uri="{FF2B5EF4-FFF2-40B4-BE49-F238E27FC236}">
                <a16:creationId xmlns:a16="http://schemas.microsoft.com/office/drawing/2014/main" id="{26C2C9A5-3F4B-B343-8E54-8CA73DCD0FFA}"/>
              </a:ext>
            </a:extLst>
          </p:cNvPr>
          <p:cNvPicPr>
            <a:picLocks noChangeAspect="1"/>
          </p:cNvPicPr>
          <p:nvPr/>
        </p:nvPicPr>
        <p:blipFill>
          <a:blip r:embed="rId4" cstate="print">
            <a:extLst>
              <a:ext uri="{28A0092B-C50C-407E-A947-70E740481C1C}">
                <a14:useLocalDpi xmlns:a14="http://schemas.microsoft.com/office/drawing/2010/main" val="0"/>
              </a:ext>
            </a:extLst>
          </a:blip>
          <a:srcRect t="4004" b="4004"/>
          <a:stretch/>
        </p:blipFill>
        <p:spPr>
          <a:xfrm>
            <a:off x="6806580" y="4096595"/>
            <a:ext cx="2758851" cy="20601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5" name="Picture 14">
            <a:extLst>
              <a:ext uri="{FF2B5EF4-FFF2-40B4-BE49-F238E27FC236}">
                <a16:creationId xmlns:a16="http://schemas.microsoft.com/office/drawing/2014/main" id="{BE009403-3898-854E-B60B-9F483AB00828}"/>
              </a:ext>
            </a:extLst>
          </p:cNvPr>
          <p:cNvPicPr>
            <a:picLocks noChangeAspect="1"/>
          </p:cNvPicPr>
          <p:nvPr/>
        </p:nvPicPr>
        <p:blipFill>
          <a:blip r:embed="rId5" cstate="print">
            <a:extLst>
              <a:ext uri="{28A0092B-C50C-407E-A947-70E740481C1C}">
                <a14:useLocalDpi xmlns:a14="http://schemas.microsoft.com/office/drawing/2010/main" val="0"/>
              </a:ext>
            </a:extLst>
          </a:blip>
          <a:srcRect t="4004" b="4004"/>
          <a:stretch/>
        </p:blipFill>
        <p:spPr>
          <a:xfrm>
            <a:off x="2626569" y="4096595"/>
            <a:ext cx="2758851" cy="20601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6" name="TextBox 15">
            <a:extLst>
              <a:ext uri="{FF2B5EF4-FFF2-40B4-BE49-F238E27FC236}">
                <a16:creationId xmlns:a16="http://schemas.microsoft.com/office/drawing/2014/main" id="{F293B5D2-41AB-EF4D-A23E-EA4CD563F933}"/>
              </a:ext>
            </a:extLst>
          </p:cNvPr>
          <p:cNvSpPr txBox="1"/>
          <p:nvPr/>
        </p:nvSpPr>
        <p:spPr>
          <a:xfrm>
            <a:off x="676551" y="4641661"/>
            <a:ext cx="1663802" cy="923330"/>
          </a:xfrm>
          <a:prstGeom prst="rect">
            <a:avLst/>
          </a:prstGeom>
          <a:noFill/>
        </p:spPr>
        <p:txBody>
          <a:bodyPr wrap="square" rtlCol="0">
            <a:spAutoFit/>
          </a:bodyPr>
          <a:lstStyle/>
          <a:p>
            <a:pPr algn="ctr"/>
            <a:r>
              <a:rPr lang="ko-KR" b="1">
                <a:solidFill>
                  <a:srgbClr val="359588"/>
                </a:solidFill>
                <a:latin typeface="Candara" panose="020E0502030303020204" pitchFamily="34" charset="0"/>
                <a:sym typeface=""/>
              </a:rPr>
              <a:t>International Osteoporosis Foundation</a:t>
            </a:r>
          </a:p>
        </p:txBody>
      </p:sp>
      <p:sp>
        <p:nvSpPr>
          <p:cNvPr id="4" name="Rectangle 3">
            <a:extLst>
              <a:ext uri="{FF2B5EF4-FFF2-40B4-BE49-F238E27FC236}">
                <a16:creationId xmlns:a16="http://schemas.microsoft.com/office/drawing/2014/main" id="{9A76D53E-8DF6-6247-862D-8931DF38307B}"/>
              </a:ext>
            </a:extLst>
          </p:cNvPr>
          <p:cNvSpPr/>
          <p:nvPr/>
        </p:nvSpPr>
        <p:spPr>
          <a:xfrm>
            <a:off x="2730324" y="6255257"/>
            <a:ext cx="2551340" cy="307777"/>
          </a:xfrm>
          <a:prstGeom prst="rect">
            <a:avLst/>
          </a:prstGeom>
        </p:spPr>
        <p:txBody>
          <a:bodyPr wrap="none">
            <a:spAutoFit/>
          </a:bodyPr>
          <a:lstStyle/>
          <a:p>
            <a:pPr algn="ctr"/>
            <a:r>
              <a:rPr lang="ko-KR" sz="1400" b="1">
                <a:latin typeface="Candara" panose="020E0502030303020204" pitchFamily="34" charset="0"/>
                <a:sym typeface=""/>
              </a:rPr>
              <a:t>www.osteoporosis.foundation</a:t>
            </a:r>
          </a:p>
        </p:txBody>
      </p:sp>
      <p:sp>
        <p:nvSpPr>
          <p:cNvPr id="5" name="Rectangle 4">
            <a:extLst>
              <a:ext uri="{FF2B5EF4-FFF2-40B4-BE49-F238E27FC236}">
                <a16:creationId xmlns:a16="http://schemas.microsoft.com/office/drawing/2014/main" id="{5D22EAD3-B0CA-7A4E-8744-9A636AB53341}"/>
              </a:ext>
            </a:extLst>
          </p:cNvPr>
          <p:cNvSpPr/>
          <p:nvPr/>
        </p:nvSpPr>
        <p:spPr>
          <a:xfrm>
            <a:off x="2872511" y="3475937"/>
            <a:ext cx="2393604" cy="307777"/>
          </a:xfrm>
          <a:prstGeom prst="rect">
            <a:avLst/>
          </a:prstGeom>
        </p:spPr>
        <p:txBody>
          <a:bodyPr wrap="none">
            <a:spAutoFit/>
          </a:bodyPr>
          <a:lstStyle/>
          <a:p>
            <a:pPr algn="ctr"/>
            <a:r>
              <a:rPr lang="ko-KR" sz="1400">
                <a:latin typeface="Candara" panose="020E0502030303020204" pitchFamily="34" charset="0"/>
                <a:sym typeface=""/>
              </a:rPr>
              <a:t>healthybonesaustralia.org.au</a:t>
            </a:r>
          </a:p>
        </p:txBody>
      </p:sp>
      <p:sp>
        <p:nvSpPr>
          <p:cNvPr id="8" name="Rectangle 7">
            <a:extLst>
              <a:ext uri="{FF2B5EF4-FFF2-40B4-BE49-F238E27FC236}">
                <a16:creationId xmlns:a16="http://schemas.microsoft.com/office/drawing/2014/main" id="{6ADF7102-9A29-B54F-A956-46D3AC548B1E}"/>
              </a:ext>
            </a:extLst>
          </p:cNvPr>
          <p:cNvSpPr/>
          <p:nvPr/>
        </p:nvSpPr>
        <p:spPr>
          <a:xfrm>
            <a:off x="7366710" y="3475937"/>
            <a:ext cx="1638590" cy="307777"/>
          </a:xfrm>
          <a:prstGeom prst="rect">
            <a:avLst/>
          </a:prstGeom>
        </p:spPr>
        <p:txBody>
          <a:bodyPr wrap="none">
            <a:spAutoFit/>
          </a:bodyPr>
          <a:lstStyle/>
          <a:p>
            <a:pPr algn="ctr"/>
            <a:r>
              <a:rPr lang="ko-KR" sz="1400">
                <a:latin typeface="Candara" panose="020E0502030303020204" pitchFamily="34" charset="0"/>
                <a:sym typeface=""/>
              </a:rPr>
              <a:t>www.bones.org.nz</a:t>
            </a:r>
          </a:p>
        </p:txBody>
      </p:sp>
      <p:sp>
        <p:nvSpPr>
          <p:cNvPr id="17" name="Rectangle 16">
            <a:extLst>
              <a:ext uri="{FF2B5EF4-FFF2-40B4-BE49-F238E27FC236}">
                <a16:creationId xmlns:a16="http://schemas.microsoft.com/office/drawing/2014/main" id="{EC839066-1EDD-2848-B046-EF288D336234}"/>
              </a:ext>
            </a:extLst>
          </p:cNvPr>
          <p:cNvSpPr/>
          <p:nvPr/>
        </p:nvSpPr>
        <p:spPr>
          <a:xfrm>
            <a:off x="6652763" y="6255257"/>
            <a:ext cx="3517310" cy="307777"/>
          </a:xfrm>
          <a:prstGeom prst="rect">
            <a:avLst/>
          </a:prstGeom>
        </p:spPr>
        <p:txBody>
          <a:bodyPr wrap="none">
            <a:spAutoFit/>
          </a:bodyPr>
          <a:lstStyle/>
          <a:p>
            <a:pPr algn="ctr"/>
            <a:r>
              <a:rPr lang="ko-KR" sz="1400" b="1">
                <a:latin typeface="Candara" panose="020E0502030303020204" pitchFamily="34" charset="0"/>
                <a:sym typeface=""/>
              </a:rPr>
              <a:t>apfracturealliance.org/education-directory/</a:t>
            </a:r>
          </a:p>
        </p:txBody>
      </p:sp>
      <p:pic>
        <p:nvPicPr>
          <p:cNvPr id="3" name="Picture 2">
            <a:extLst>
              <a:ext uri="{FF2B5EF4-FFF2-40B4-BE49-F238E27FC236}">
                <a16:creationId xmlns:a16="http://schemas.microsoft.com/office/drawing/2014/main" id="{475A86BC-C6C7-A449-91FB-1D27717680BE}"/>
              </a:ext>
            </a:extLst>
          </p:cNvPr>
          <p:cNvPicPr>
            <a:picLocks noChangeAspect="1"/>
          </p:cNvPicPr>
          <p:nvPr/>
        </p:nvPicPr>
        <p:blipFill>
          <a:blip r:embed="rId6"/>
          <a:stretch>
            <a:fillRect/>
          </a:stretch>
        </p:blipFill>
        <p:spPr>
          <a:xfrm>
            <a:off x="6723121" y="1403507"/>
            <a:ext cx="2777893" cy="1973889"/>
          </a:xfrm>
          <a:prstGeom prst="roundRect">
            <a:avLst>
              <a:gd name="adj" fmla="val 4167"/>
            </a:avLst>
          </a:prstGeom>
          <a:solidFill>
            <a:srgbClr val="FFFFFF"/>
          </a:solidFill>
          <a:ln w="76200" cap="sq">
            <a:solidFill>
              <a:srgbClr val="292929"/>
            </a:solidFill>
            <a:miter lim="800000"/>
          </a:ln>
          <a:effectLst/>
        </p:spPr>
      </p:pic>
      <p:pic>
        <p:nvPicPr>
          <p:cNvPr id="19" name="Graphic 18" descr="Home with solid fill">
            <a:hlinkClick r:id="rId7" action="ppaction://hlinksldjump"/>
            <a:extLst>
              <a:ext uri="{FF2B5EF4-FFF2-40B4-BE49-F238E27FC236}">
                <a16:creationId xmlns:a16="http://schemas.microsoft.com/office/drawing/2014/main" id="{EA641C43-3421-D049-B4BE-FB6F2C2686D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9198643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153400" cy="1200329"/>
          </a:xfrm>
          <a:prstGeom prst="rect">
            <a:avLst/>
          </a:prstGeom>
          <a:noFill/>
        </p:spPr>
        <p:txBody>
          <a:bodyPr wrap="square" rtlCol="0">
            <a:spAutoFit/>
          </a:bodyPr>
          <a:lstStyle/>
          <a:p>
            <a:r>
              <a:rPr lang="ko-KR" sz="3600" b="1" kern="0" dirty="0">
                <a:solidFill>
                  <a:srgbClr val="42AD4E">
                    <a:lumMod val="100000"/>
                  </a:srgbClr>
                </a:solidFill>
                <a:latin typeface="Candara" panose="020E0502030303020204" pitchFamily="34" charset="0"/>
                <a:sym typeface=""/>
              </a:rPr>
              <a:t>자가 관리 및 골다공증과 골절 위험 간의 관계에 대해 교육</a:t>
            </a:r>
            <a:r>
              <a:rPr lang="ko-KR" sz="3600" b="1" kern="0" baseline="30000" dirty="0">
                <a:solidFill>
                  <a:srgbClr val="42AD4E">
                    <a:lumMod val="100000"/>
                  </a:srgbClr>
                </a:solidFill>
                <a:latin typeface="Candara" panose="020E0502030303020204" pitchFamily="34" charset="0"/>
                <a:sym typeface=""/>
              </a:rPr>
              <a:t>1</a:t>
            </a:r>
          </a:p>
        </p:txBody>
      </p:sp>
      <p:pic>
        <p:nvPicPr>
          <p:cNvPr id="3" name="Picture 2">
            <a:extLst>
              <a:ext uri="{FF2B5EF4-FFF2-40B4-BE49-F238E27FC236}">
                <a16:creationId xmlns:a16="http://schemas.microsoft.com/office/drawing/2014/main" id="{BD3A5171-4AEB-4440-AA14-F9E38350D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7873" y="25401"/>
            <a:ext cx="1879600" cy="1879600"/>
          </a:xfrm>
          <a:prstGeom prst="rect">
            <a:avLst/>
          </a:prstGeom>
        </p:spPr>
      </p:pic>
      <p:graphicFrame>
        <p:nvGraphicFramePr>
          <p:cNvPr id="6" name="Table 10">
            <a:extLst>
              <a:ext uri="{FF2B5EF4-FFF2-40B4-BE49-F238E27FC236}">
                <a16:creationId xmlns:a16="http://schemas.microsoft.com/office/drawing/2014/main" id="{FEC2A074-B112-9A43-BDBA-4A9AE455E61E}"/>
              </a:ext>
            </a:extLst>
          </p:cNvPr>
          <p:cNvGraphicFramePr>
            <a:graphicFrameLocks noGrp="1"/>
          </p:cNvGraphicFramePr>
          <p:nvPr>
            <p:extLst>
              <p:ext uri="{D42A27DB-BD31-4B8C-83A1-F6EECF244321}">
                <p14:modId xmlns:p14="http://schemas.microsoft.com/office/powerpoint/2010/main" val="292462661"/>
              </p:ext>
            </p:extLst>
          </p:nvPr>
        </p:nvGraphicFramePr>
        <p:xfrm>
          <a:off x="1905000" y="2655658"/>
          <a:ext cx="7315200" cy="1526540"/>
        </p:xfrm>
        <a:graphic>
          <a:graphicData uri="http://schemas.openxmlformats.org/drawingml/2006/table">
            <a:tbl>
              <a:tblPr firstRow="1" bandRow="1">
                <a:tableStyleId>{B301B821-A1FF-4177-AEE7-76D212191A09}</a:tableStyleId>
              </a:tblPr>
              <a:tblGrid>
                <a:gridCol w="7315200">
                  <a:extLst>
                    <a:ext uri="{9D8B030D-6E8A-4147-A177-3AD203B41FA5}">
                      <a16:colId xmlns:a16="http://schemas.microsoft.com/office/drawing/2014/main" val="3666094635"/>
                    </a:ext>
                  </a:extLst>
                </a:gridCol>
              </a:tblGrid>
              <a:tr h="149860">
                <a:tc>
                  <a:txBody>
                    <a:bodyPr/>
                    <a:lstStyle/>
                    <a:p>
                      <a:r>
                        <a:rPr lang="ko-KR" b="1" kern="0" spc="0">
                          <a:solidFill>
                            <a:schemeClr val="lt1">
                              <a:lumMod val="100000"/>
                            </a:schemeClr>
                          </a:solidFill>
                          <a:latin typeface="Candara" panose="020E0502030303020204" pitchFamily="34" charset="0"/>
                          <a:ea typeface="Malgun Gothic"/>
                          <a:cs typeface="+mn-cs"/>
                          <a:sym typeface=""/>
                        </a:rPr>
                        <a:t>다음에 관하여 양질의 정보가 왜 필요한지 생각해 보세요</a:t>
                      </a:r>
                      <a:r>
                        <a:rPr lang="ko-KR" b="1" kern="0" spc="0" baseline="30000">
                          <a:solidFill>
                            <a:schemeClr val="lt1">
                              <a:lumMod val="100000"/>
                            </a:schemeClr>
                          </a:solidFill>
                          <a:latin typeface="Candara" panose="020E0502030303020204" pitchFamily="34" charset="0"/>
                          <a:ea typeface="Malgun Gothic"/>
                          <a:cs typeface="+mn-cs"/>
                          <a:sym typeface=""/>
                        </a:rPr>
                        <a:t>1</a:t>
                      </a:r>
                    </a:p>
                  </a:txBody>
                  <a:tcPr/>
                </a:tc>
                <a:extLst>
                  <a:ext uri="{0D108BD9-81ED-4DB2-BD59-A6C34878D82A}">
                    <a16:rowId xmlns:a16="http://schemas.microsoft.com/office/drawing/2014/main" val="2011538633"/>
                  </a:ext>
                </a:extLst>
              </a:tr>
              <a:tr h="419100">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칼슘과 비타민 D 섭취, 태양 노출</a:t>
                      </a:r>
                    </a:p>
                  </a:txBody>
                  <a:tcPr/>
                </a:tc>
                <a:extLst>
                  <a:ext uri="{0D108BD9-81ED-4DB2-BD59-A6C34878D82A}">
                    <a16:rowId xmlns:a16="http://schemas.microsoft.com/office/drawing/2014/main" val="1564116209"/>
                  </a:ext>
                </a:extLst>
              </a:tr>
              <a:tr h="370840">
                <a:tc>
                  <a:txBody>
                    <a:bodyPr/>
                    <a:lstStyle/>
                    <a:p>
                      <a:pPr marL="285750" indent="-285750">
                        <a:buFont typeface="Arial" panose="020B0604020202020204" pitchFamily="34" charset="0"/>
                        <a:buChar char="•"/>
                      </a:pPr>
                      <a:r>
                        <a:rPr lang="ko-KR" b="1" spc="0" baseline="0">
                          <a:latin typeface="Candara" panose="020E0502030303020204" pitchFamily="34" charset="0"/>
                          <a:ea typeface="Malgun Gothic"/>
                          <a:cs typeface="+mn-cs"/>
                          <a:sym typeface=""/>
                        </a:rPr>
                        <a:t>운동</a:t>
                      </a:r>
                    </a:p>
                  </a:txBody>
                  <a:tcPr/>
                </a:tc>
                <a:extLst>
                  <a:ext uri="{0D108BD9-81ED-4DB2-BD59-A6C34878D82A}">
                    <a16:rowId xmlns:a16="http://schemas.microsoft.com/office/drawing/2014/main" val="77846997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b="1" spc="0" baseline="0">
                          <a:latin typeface="Candara" panose="020E0502030303020204" pitchFamily="34" charset="0"/>
                          <a:ea typeface="Malgun Gothic"/>
                          <a:cs typeface="+mn-cs"/>
                          <a:sym typeface=""/>
                        </a:rPr>
                        <a:t>골다공증과 골절 위험의 관계</a:t>
                      </a:r>
                    </a:p>
                  </a:txBody>
                  <a:tcPr/>
                </a:tc>
                <a:extLst>
                  <a:ext uri="{0D108BD9-81ED-4DB2-BD59-A6C34878D82A}">
                    <a16:rowId xmlns:a16="http://schemas.microsoft.com/office/drawing/2014/main" val="1183625832"/>
                  </a:ext>
                </a:extLst>
              </a:tr>
            </a:tbl>
          </a:graphicData>
        </a:graphic>
      </p:graphicFrame>
      <p:sp>
        <p:nvSpPr>
          <p:cNvPr id="7" name="TextBox 6">
            <a:extLst>
              <a:ext uri="{FF2B5EF4-FFF2-40B4-BE49-F238E27FC236}">
                <a16:creationId xmlns:a16="http://schemas.microsoft.com/office/drawing/2014/main" id="{0BB6A904-E25F-2D49-AC5B-AFEC20FBF6F9}"/>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dk1">
                    <a:lumMod val="100000"/>
                  </a:schemeClr>
                </a:solidFill>
                <a:effectLst/>
                <a:uLnTx/>
                <a:uFillTx/>
                <a:latin typeface="Calibri" panose="020F0502020204030204" pitchFamily="34" charset="0"/>
                <a:sym typeface=""/>
              </a:rPr>
              <a:t>1</a:t>
            </a:r>
            <a:r>
              <a:rPr lang="ko-KR" sz="900" b="1" kern="0">
                <a:solidFill>
                  <a:schemeClr val="dk1">
                    <a:lumMod val="100000"/>
                  </a:schemeClr>
                </a:solidFill>
                <a:latin typeface="Calibri" panose="020F0502020204030204" pitchFamily="34" charset="0"/>
                <a:sym typeface=""/>
              </a:rPr>
              <a:t>. Chandran M, et al. </a:t>
            </a:r>
            <a:r>
              <a:rPr lang="ko-KR" sz="900" b="1" i="1" kern="0">
                <a:solidFill>
                  <a:schemeClr val="dk1">
                    <a:lumMod val="100000"/>
                  </a:schemeClr>
                </a:solidFill>
                <a:latin typeface="Calibri" panose="020F0502020204030204" pitchFamily="34" charset="0"/>
                <a:sym typeface=""/>
              </a:rPr>
              <a:t>Osteoporos Int </a:t>
            </a:r>
            <a:r>
              <a:rPr lang="ko-KR" sz="900" b="1" kern="0">
                <a:solidFill>
                  <a:schemeClr val="dk1">
                    <a:lumMod val="100000"/>
                  </a:schemeClr>
                </a:solidFill>
                <a:latin typeface="Calibri" panose="020F0502020204030204" pitchFamily="34" charset="0"/>
                <a:sym typeface=""/>
              </a:rPr>
              <a:t>2021;32:1249–75.</a:t>
            </a:r>
          </a:p>
        </p:txBody>
      </p:sp>
      <p:pic>
        <p:nvPicPr>
          <p:cNvPr id="8" name="Graphic 7" descr="Home with solid fill">
            <a:hlinkClick r:id="rId4" action="ppaction://hlinksldjump"/>
            <a:extLst>
              <a:ext uri="{FF2B5EF4-FFF2-40B4-BE49-F238E27FC236}">
                <a16:creationId xmlns:a16="http://schemas.microsoft.com/office/drawing/2014/main" id="{23675985-A87B-C242-9745-322AE499F8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837620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9</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5427785" cy="2862322"/>
          </a:xfrm>
          <a:prstGeom prst="rect">
            <a:avLst/>
          </a:prstGeom>
          <a:noFill/>
        </p:spPr>
        <p:txBody>
          <a:bodyPr wrap="square" rtlCol="0">
            <a:spAutoFit/>
          </a:bodyPr>
          <a:lstStyle/>
          <a:p>
            <a:r>
              <a:rPr lang="ko-KR" altLang="es-ES" b="1" kern="0" dirty="0">
                <a:solidFill>
                  <a:srgbClr val="0063A6">
                    <a:lumMod val="100000"/>
                  </a:srgbClr>
                </a:solidFill>
                <a:latin typeface="Candara" panose="020E0502030303020204" pitchFamily="34" charset="0"/>
                <a:sym typeface=""/>
              </a:rPr>
              <a:t>골다공증</a:t>
            </a:r>
            <a:r>
              <a:rPr lang="ko-KR" altLang="en-US" b="1" kern="0" dirty="0">
                <a:solidFill>
                  <a:srgbClr val="0063A6">
                    <a:lumMod val="100000"/>
                  </a:srgbClr>
                </a:solidFill>
                <a:latin typeface="Candara" panose="020E0502030303020204" pitchFamily="34" charset="0"/>
                <a:sym typeface=""/>
              </a:rPr>
              <a:t>에 특화된 치료를 해야 하는지에 대한 판단과 각 치료방법의 선택은 국가의 특성에 맞고</a:t>
            </a:r>
            <a:r>
              <a:rPr lang="en-US" altLang="ko-KR" b="1" kern="0" dirty="0">
                <a:solidFill>
                  <a:srgbClr val="0063A6">
                    <a:lumMod val="100000"/>
                  </a:srgbClr>
                </a:solidFill>
                <a:latin typeface="Candara" panose="020E0502030303020204" pitchFamily="34" charset="0"/>
                <a:sym typeface=""/>
              </a:rPr>
              <a:t>, </a:t>
            </a:r>
            <a:r>
              <a:rPr lang="ko-KR" altLang="en-US" b="1" kern="0" dirty="0">
                <a:solidFill>
                  <a:srgbClr val="0063A6">
                    <a:lumMod val="100000"/>
                  </a:srgbClr>
                </a:solidFill>
                <a:latin typeface="Candara" panose="020E0502030303020204" pitchFamily="34" charset="0"/>
                <a:sym typeface=""/>
              </a:rPr>
              <a:t>비용</a:t>
            </a:r>
            <a:r>
              <a:rPr lang="en-US" altLang="ko-KR" b="1" kern="0" dirty="0">
                <a:solidFill>
                  <a:srgbClr val="0063A6">
                    <a:lumMod val="100000"/>
                  </a:srgbClr>
                </a:solidFill>
                <a:latin typeface="Candara" panose="020E0502030303020204" pitchFamily="34" charset="0"/>
                <a:sym typeface=""/>
              </a:rPr>
              <a:t>-</a:t>
            </a:r>
            <a:r>
              <a:rPr lang="ko-KR" altLang="en-US" b="1" kern="0" dirty="0">
                <a:solidFill>
                  <a:srgbClr val="0063A6">
                    <a:lumMod val="100000"/>
                  </a:srgbClr>
                </a:solidFill>
                <a:latin typeface="Candara" panose="020E0502030303020204" pitchFamily="34" charset="0"/>
                <a:sym typeface=""/>
              </a:rPr>
              <a:t>효과적인 개입 </a:t>
            </a:r>
            <a:r>
              <a:rPr lang="en-US" altLang="ko-KR" b="1" kern="0" dirty="0">
                <a:solidFill>
                  <a:srgbClr val="0063A6">
                    <a:lumMod val="100000"/>
                  </a:srgbClr>
                </a:solidFill>
                <a:latin typeface="Candara" panose="020E0502030303020204" pitchFamily="34" charset="0"/>
                <a:sym typeface=""/>
              </a:rPr>
              <a:t>(</a:t>
            </a:r>
            <a:r>
              <a:rPr lang="ko-KR" altLang="en-US" b="1" kern="0" dirty="0">
                <a:solidFill>
                  <a:srgbClr val="0063A6">
                    <a:lumMod val="100000"/>
                  </a:srgbClr>
                </a:solidFill>
                <a:latin typeface="Candara" panose="020E0502030303020204" pitchFamily="34" charset="0"/>
                <a:sym typeface=""/>
              </a:rPr>
              <a:t>치료</a:t>
            </a:r>
            <a:r>
              <a:rPr lang="en-US" altLang="ko-KR" b="1" kern="0" dirty="0">
                <a:solidFill>
                  <a:srgbClr val="0063A6">
                    <a:lumMod val="100000"/>
                  </a:srgbClr>
                </a:solidFill>
                <a:latin typeface="Candara" panose="020E0502030303020204" pitchFamily="34" charset="0"/>
                <a:sym typeface=""/>
              </a:rPr>
              <a:t>) </a:t>
            </a:r>
            <a:r>
              <a:rPr lang="ko-KR" altLang="en-US" b="1" kern="0" dirty="0">
                <a:solidFill>
                  <a:srgbClr val="0063A6">
                    <a:lumMod val="100000"/>
                  </a:srgbClr>
                </a:solidFill>
                <a:latin typeface="Candara" panose="020E0502030303020204" pitchFamily="34" charset="0"/>
                <a:sym typeface=""/>
              </a:rPr>
              <a:t>기준에 따라 충분히 설명되어야 합니다</a:t>
            </a:r>
            <a:r>
              <a:rPr lang="es-ES" altLang="ko-KR" b="1" kern="0" dirty="0">
                <a:solidFill>
                  <a:srgbClr val="0063A6">
                    <a:lumMod val="100000"/>
                  </a:srgbClr>
                </a:solidFill>
                <a:latin typeface="Candara" panose="020E0502030303020204" pitchFamily="34" charset="0"/>
                <a:sym typeface=""/>
              </a:rPr>
              <a:t>. </a:t>
            </a:r>
            <a:endParaRPr lang="ko-KR" altLang="es-ES" b="1" kern="0" dirty="0">
              <a:solidFill>
                <a:srgbClr val="0063A6">
                  <a:lumMod val="100000"/>
                </a:srgbClr>
              </a:solidFill>
              <a:latin typeface="Candara" panose="020E0502030303020204" pitchFamily="34" charset="0"/>
              <a:sym typeface=""/>
            </a:endParaRPr>
          </a:p>
          <a:p>
            <a:endParaRPr lang="ko-KR" b="1" dirty="0">
              <a:solidFill>
                <a:srgbClr val="0063A6"/>
              </a:solidFill>
              <a:latin typeface="Candara" panose="020E0502030303020204" pitchFamily="34" charset="0"/>
              <a:sym typeface=""/>
            </a:endParaRPr>
          </a:p>
          <a:p>
            <a:r>
              <a:rPr lang="ko-KR" altLang="es-ES" b="1" kern="0" dirty="0">
                <a:solidFill>
                  <a:srgbClr val="3FBEAC">
                    <a:lumMod val="100000"/>
                  </a:srgbClr>
                </a:solidFill>
                <a:latin typeface="Candara" panose="020E0502030303020204" pitchFamily="34" charset="0"/>
                <a:sym typeface=""/>
              </a:rPr>
              <a:t>개입 </a:t>
            </a:r>
            <a:r>
              <a:rPr lang="en-US" altLang="ko-KR" b="1" kern="0" dirty="0">
                <a:solidFill>
                  <a:srgbClr val="3FBEAC">
                    <a:lumMod val="100000"/>
                  </a:srgbClr>
                </a:solidFill>
                <a:latin typeface="Candara" panose="020E0502030303020204" pitchFamily="34" charset="0"/>
                <a:sym typeface=""/>
              </a:rPr>
              <a:t>(</a:t>
            </a:r>
            <a:r>
              <a:rPr lang="ko-KR" altLang="en-US" b="1" kern="0" dirty="0">
                <a:solidFill>
                  <a:srgbClr val="3FBEAC">
                    <a:lumMod val="100000"/>
                  </a:srgbClr>
                </a:solidFill>
                <a:latin typeface="Candara" panose="020E0502030303020204" pitchFamily="34" charset="0"/>
                <a:sym typeface=""/>
              </a:rPr>
              <a:t>치료</a:t>
            </a:r>
            <a:r>
              <a:rPr lang="en-US" altLang="ko-KR" b="1" kern="0" dirty="0">
                <a:solidFill>
                  <a:srgbClr val="3FBEAC">
                    <a:lumMod val="100000"/>
                  </a:srgbClr>
                </a:solidFill>
                <a:latin typeface="Candara" panose="020E0502030303020204" pitchFamily="34" charset="0"/>
                <a:sym typeface=""/>
              </a:rPr>
              <a:t>) </a:t>
            </a:r>
            <a:r>
              <a:rPr lang="ko-KR" b="1" kern="0" dirty="0">
                <a:solidFill>
                  <a:srgbClr val="3FBEAC">
                    <a:lumMod val="100000"/>
                  </a:srgbClr>
                </a:solidFill>
                <a:latin typeface="Candara" panose="020E0502030303020204" pitchFamily="34" charset="0"/>
                <a:sym typeface=""/>
              </a:rPr>
              <a:t>기준</a:t>
            </a:r>
            <a:r>
              <a:rPr lang="ko-KR" b="1" kern="0" dirty="0">
                <a:solidFill>
                  <a:srgbClr val="0063A6">
                    <a:lumMod val="100000"/>
                  </a:srgbClr>
                </a:solidFill>
                <a:latin typeface="Candara" panose="020E0502030303020204" pitchFamily="34" charset="0"/>
                <a:sym typeface=""/>
              </a:rPr>
              <a:t>으로 고려될 수 있는 것:</a:t>
            </a:r>
          </a:p>
          <a:p>
            <a:pPr marL="285750" lvl="0" indent="-285750">
              <a:buFont typeface="Arial" panose="020B0604020202020204" pitchFamily="34" charset="0"/>
              <a:buChar char="•"/>
            </a:pPr>
            <a:r>
              <a:rPr lang="ko-KR" b="1" dirty="0">
                <a:solidFill>
                  <a:srgbClr val="0063A6"/>
                </a:solidFill>
                <a:latin typeface="Candara" panose="020E0502030303020204" pitchFamily="34" charset="0"/>
                <a:sym typeface=""/>
              </a:rPr>
              <a:t>취약 골절 병력</a:t>
            </a:r>
          </a:p>
          <a:p>
            <a:pPr marL="285750" lvl="0" indent="-285750">
              <a:buFont typeface="Arial" panose="020B0604020202020204" pitchFamily="34" charset="0"/>
              <a:buChar char="•"/>
            </a:pPr>
            <a:r>
              <a:rPr lang="ko-KR" b="1" dirty="0" err="1">
                <a:solidFill>
                  <a:srgbClr val="0063A6"/>
                </a:solidFill>
                <a:latin typeface="Candara" panose="020E0502030303020204" pitchFamily="34" charset="0"/>
                <a:sym typeface=""/>
              </a:rPr>
              <a:t>골밀도</a:t>
            </a:r>
            <a:r>
              <a:rPr lang="ko-KR" b="1" dirty="0">
                <a:solidFill>
                  <a:srgbClr val="0063A6"/>
                </a:solidFill>
                <a:latin typeface="Candara" panose="020E0502030303020204" pitchFamily="34" charset="0"/>
                <a:sym typeface=""/>
              </a:rPr>
              <a:t> T-점수 ≤ –2.5 S.D</a:t>
            </a:r>
          </a:p>
          <a:p>
            <a:pPr marL="285750" lvl="0" indent="-285750">
              <a:buFont typeface="Arial" panose="020B0604020202020204" pitchFamily="34" charset="0"/>
              <a:buChar char="•"/>
            </a:pPr>
            <a:r>
              <a:rPr lang="ko-KR" b="1" dirty="0">
                <a:solidFill>
                  <a:srgbClr val="0063A6"/>
                </a:solidFill>
                <a:latin typeface="Candara" panose="020E0502030303020204" pitchFamily="34" charset="0"/>
                <a:sym typeface=""/>
              </a:rPr>
              <a:t>국가별 </a:t>
            </a:r>
            <a:r>
              <a:rPr lang="ko-KR" altLang="en-US" b="1" dirty="0">
                <a:solidFill>
                  <a:srgbClr val="0063A6"/>
                </a:solidFill>
                <a:latin typeface="Candara" panose="020E0502030303020204" pitchFamily="34" charset="0"/>
                <a:sym typeface=""/>
              </a:rPr>
              <a:t>결정된</a:t>
            </a:r>
            <a:r>
              <a:rPr lang="ko-KR" altLang="es-ES" b="1" dirty="0">
                <a:solidFill>
                  <a:srgbClr val="0063A6"/>
                </a:solidFill>
                <a:latin typeface="Candara" panose="020E0502030303020204" pitchFamily="34" charset="0"/>
                <a:sym typeface=""/>
              </a:rPr>
              <a:t> </a:t>
            </a:r>
            <a:r>
              <a:rPr lang="ko-KR" altLang="es-ES" b="1" dirty="0" err="1">
                <a:solidFill>
                  <a:srgbClr val="0063A6"/>
                </a:solidFill>
                <a:latin typeface="Candara" panose="020E0502030303020204" pitchFamily="34" charset="0"/>
                <a:sym typeface=""/>
              </a:rPr>
              <a:t>기준값으로</a:t>
            </a:r>
            <a:r>
              <a:rPr lang="ko-KR" altLang="es-ES" b="1" dirty="0">
                <a:solidFill>
                  <a:srgbClr val="0063A6"/>
                </a:solidFill>
                <a:latin typeface="Candara" panose="020E0502030303020204" pitchFamily="34" charset="0"/>
                <a:sym typeface=""/>
              </a:rPr>
              <a:t> </a:t>
            </a:r>
            <a:r>
              <a:rPr lang="ko-KR" b="1" dirty="0">
                <a:solidFill>
                  <a:srgbClr val="0063A6"/>
                </a:solidFill>
                <a:latin typeface="Candara" panose="020E0502030303020204" pitchFamily="34" charset="0"/>
                <a:sym typeface=""/>
              </a:rPr>
              <a:t>평가된 높은 골절 위험도</a:t>
            </a:r>
          </a:p>
        </p:txBody>
      </p:sp>
      <p:sp>
        <p:nvSpPr>
          <p:cNvPr id="10" name="TextBox 9">
            <a:extLst>
              <a:ext uri="{FF2B5EF4-FFF2-40B4-BE49-F238E27FC236}">
                <a16:creationId xmlns:a16="http://schemas.microsoft.com/office/drawing/2014/main" id="{56EC026C-B709-AB4D-A8C8-0E875FACA7CD}"/>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8" name="Picture 7">
            <a:extLst>
              <a:ext uri="{FF2B5EF4-FFF2-40B4-BE49-F238E27FC236}">
                <a16:creationId xmlns:a16="http://schemas.microsoft.com/office/drawing/2014/main" id="{E7430E42-362D-A348-9AD1-540F09459311}"/>
              </a:ext>
            </a:extLst>
          </p:cNvPr>
          <p:cNvPicPr>
            <a:picLocks noChangeAspect="1"/>
          </p:cNvPicPr>
          <p:nvPr/>
        </p:nvPicPr>
        <p:blipFill>
          <a:blip r:embed="rId4"/>
          <a:stretch>
            <a:fillRect/>
          </a:stretch>
        </p:blipFill>
        <p:spPr>
          <a:xfrm>
            <a:off x="5925312" y="1167078"/>
            <a:ext cx="6126480" cy="4267200"/>
          </a:xfrm>
          <a:prstGeom prst="rect">
            <a:avLst/>
          </a:prstGeom>
        </p:spPr>
      </p:pic>
      <p:pic>
        <p:nvPicPr>
          <p:cNvPr id="13" name="Graphic 12" descr="Home with solid fill">
            <a:hlinkClick r:id="rId5" action="ppaction://hlinksldjump"/>
            <a:extLst>
              <a:ext uri="{FF2B5EF4-FFF2-40B4-BE49-F238E27FC236}">
                <a16:creationId xmlns:a16="http://schemas.microsoft.com/office/drawing/2014/main" id="{C456DBBA-8478-2C48-8A0B-B6D86F5B39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450870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15340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치료의 이점</a:t>
            </a:r>
            <a:endParaRPr lang="ko-KR" sz="3600" b="1" baseline="30000" dirty="0">
              <a:solidFill>
                <a:srgbClr val="6BBBAD"/>
              </a:solidFill>
              <a:latin typeface="Candara" panose="020E0502030303020204" pitchFamily="34" charset="0"/>
              <a:sym typeface=""/>
            </a:endParaRPr>
          </a:p>
        </p:txBody>
      </p:sp>
      <p:sp>
        <p:nvSpPr>
          <p:cNvPr id="2" name="TextBox 1">
            <a:extLst>
              <a:ext uri="{FF2B5EF4-FFF2-40B4-BE49-F238E27FC236}">
                <a16:creationId xmlns:a16="http://schemas.microsoft.com/office/drawing/2014/main" id="{8452D8D5-C96B-5F4D-A242-61BEF6E3235D}"/>
              </a:ext>
            </a:extLst>
          </p:cNvPr>
          <p:cNvSpPr txBox="1"/>
          <p:nvPr/>
        </p:nvSpPr>
        <p:spPr>
          <a:xfrm>
            <a:off x="820616" y="2216773"/>
            <a:ext cx="6054057" cy="20928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다양한 골다공증 치료 옵션이 이용 가능함</a:t>
            </a:r>
            <a:r>
              <a:rPr lang="ko-KR" b="1" kern="0" baseline="30000" dirty="0">
                <a:solidFill>
                  <a:schemeClr val="tx1">
                    <a:lumMod val="100000"/>
                  </a:schemeClr>
                </a:solidFill>
                <a:latin typeface="Candara" panose="020E0502030303020204" pitchFamily="34" charset="0"/>
                <a:sym typeface=""/>
              </a:rPr>
              <a:t> 1 </a:t>
            </a: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치료 유형은 환자에 따라 다르며 다음을 고려해야 함</a:t>
            </a:r>
            <a:r>
              <a:rPr lang="ko-KR" b="1" kern="0" baseline="30000" dirty="0">
                <a:solidFill>
                  <a:schemeClr val="tx1">
                    <a:lumMod val="100000"/>
                  </a:schemeClr>
                </a:solidFill>
                <a:latin typeface="Candara" panose="020E0502030303020204" pitchFamily="34" charset="0"/>
                <a:sym typeface=""/>
              </a:rPr>
              <a:t>1</a:t>
            </a:r>
          </a:p>
          <a:p>
            <a:pPr marL="742950" lvl="1" indent="-285750">
              <a:buFont typeface="Courier New" panose="02070309020205020404" pitchFamily="49" charset="0"/>
              <a:buChar char="o"/>
            </a:pPr>
            <a:r>
              <a:rPr lang="ko-KR" b="1" dirty="0">
                <a:latin typeface="Candara" panose="020E0502030303020204" pitchFamily="34" charset="0"/>
                <a:sym typeface=""/>
              </a:rPr>
              <a:t>골절 유형(척추 vs </a:t>
            </a:r>
            <a:r>
              <a:rPr lang="ko-KR" b="1" dirty="0" err="1">
                <a:latin typeface="Candara" panose="020E0502030303020204" pitchFamily="34" charset="0"/>
                <a:sym typeface=""/>
              </a:rPr>
              <a:t>고관절</a:t>
            </a:r>
            <a:r>
              <a:rPr lang="ko-KR" b="1" dirty="0">
                <a:latin typeface="Candara" panose="020E0502030303020204" pitchFamily="34" charset="0"/>
                <a:sym typeface=""/>
              </a:rPr>
              <a:t>)</a:t>
            </a:r>
          </a:p>
          <a:p>
            <a:pPr marL="742950" lvl="1" indent="-285750">
              <a:buFont typeface="Courier New" panose="02070309020205020404" pitchFamily="49" charset="0"/>
              <a:buChar char="o"/>
            </a:pPr>
            <a:r>
              <a:rPr lang="ko-KR" b="1" dirty="0">
                <a:latin typeface="Candara" panose="020E0502030303020204" pitchFamily="34" charset="0"/>
                <a:sym typeface=""/>
              </a:rPr>
              <a:t>기타 질환 또는 약물</a:t>
            </a:r>
          </a:p>
          <a:p>
            <a:pPr marL="742950" lvl="1" indent="-285750">
              <a:spcAft>
                <a:spcPts val="600"/>
              </a:spcAft>
              <a:buFont typeface="Courier New" panose="02070309020205020404" pitchFamily="49" charset="0"/>
              <a:buChar char="o"/>
            </a:pPr>
            <a:r>
              <a:rPr lang="ko-KR" b="1" dirty="0">
                <a:latin typeface="Candara" panose="020E0502030303020204" pitchFamily="34" charset="0"/>
                <a:sym typeface=""/>
              </a:rPr>
              <a:t>비용 </a:t>
            </a:r>
            <a:r>
              <a:rPr lang="ko-KR" altLang="es-ES" b="1" dirty="0">
                <a:latin typeface="Candara" panose="020E0502030303020204" pitchFamily="34" charset="0"/>
                <a:sym typeface=""/>
              </a:rPr>
              <a:t>및 </a:t>
            </a:r>
            <a:r>
              <a:rPr lang="ko-KR" altLang="en-US" b="1" dirty="0">
                <a:latin typeface="Candara" panose="020E0502030303020204" pitchFamily="34" charset="0"/>
                <a:sym typeface=""/>
              </a:rPr>
              <a:t>보험급여</a:t>
            </a:r>
            <a:endParaRPr lang="ko-KR" altLang="es-ES" b="1" dirty="0">
              <a:latin typeface="Candara" panose="020E0502030303020204" pitchFamily="34" charset="0"/>
              <a:sym typeface=""/>
            </a:endParaRPr>
          </a:p>
          <a:p>
            <a:pPr marL="742950" lvl="1" indent="-285750">
              <a:spcAft>
                <a:spcPts val="600"/>
              </a:spcAft>
              <a:buFont typeface="Courier New" panose="02070309020205020404" pitchFamily="49" charset="0"/>
              <a:buChar char="o"/>
            </a:pPr>
            <a:endParaRPr lang="ko-KR" sz="700"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주요 두 가지 치료 유형:</a:t>
            </a:r>
            <a:r>
              <a:rPr lang="ko-KR" b="1" kern="0" baseline="30000" dirty="0">
                <a:solidFill>
                  <a:schemeClr val="tx1">
                    <a:lumMod val="100000"/>
                  </a:schemeClr>
                </a:solidFill>
                <a:latin typeface="Candara" panose="020E0502030303020204" pitchFamily="34" charset="0"/>
                <a:sym typeface=""/>
              </a:rPr>
              <a:t>1 </a:t>
            </a:r>
          </a:p>
        </p:txBody>
      </p:sp>
      <p:sp>
        <p:nvSpPr>
          <p:cNvPr id="7" name="TextBox 6">
            <a:extLst>
              <a:ext uri="{FF2B5EF4-FFF2-40B4-BE49-F238E27FC236}">
                <a16:creationId xmlns:a16="http://schemas.microsoft.com/office/drawing/2014/main" id="{823CB0ED-FC3F-A042-8C24-9290B64C2776}"/>
              </a:ext>
            </a:extLst>
          </p:cNvPr>
          <p:cNvSpPr txBox="1"/>
          <p:nvPr/>
        </p:nvSpPr>
        <p:spPr>
          <a:xfrm>
            <a:off x="820616" y="1433626"/>
            <a:ext cx="10250658" cy="769441"/>
          </a:xfrm>
          <a:prstGeom prst="rect">
            <a:avLst/>
          </a:prstGeom>
          <a:noFill/>
        </p:spPr>
        <p:txBody>
          <a:bodyPr wrap="square" rtlCol="0">
            <a:spAutoFit/>
          </a:bodyPr>
          <a:lstStyle/>
          <a:p>
            <a:r>
              <a:rPr lang="ko-KR" sz="2200" b="1" kern="0">
                <a:solidFill>
                  <a:srgbClr val="2F9588">
                    <a:lumMod val="100000"/>
                  </a:srgbClr>
                </a:solidFill>
                <a:latin typeface="Candara" panose="020E0502030303020204" pitchFamily="34" charset="0"/>
                <a:sym typeface=""/>
              </a:rPr>
              <a:t>고위험군 환자의 경우 골다공증으로 인한 골절 위험을 효과적으로 줄이기 위해 약물 치료가 필요함</a:t>
            </a:r>
            <a:r>
              <a:rPr lang="ko-KR" sz="2200" b="1" kern="0" baseline="30000">
                <a:solidFill>
                  <a:srgbClr val="2F9588">
                    <a:lumMod val="100000"/>
                  </a:srgbClr>
                </a:solidFill>
                <a:latin typeface="Candara" panose="020E0502030303020204" pitchFamily="34" charset="0"/>
                <a:sym typeface=""/>
              </a:rPr>
              <a:t>1 </a:t>
            </a:r>
          </a:p>
        </p:txBody>
      </p:sp>
      <p:sp>
        <p:nvSpPr>
          <p:cNvPr id="11" name="Rounded Rectangle 10">
            <a:extLst>
              <a:ext uri="{FF2B5EF4-FFF2-40B4-BE49-F238E27FC236}">
                <a16:creationId xmlns:a16="http://schemas.microsoft.com/office/drawing/2014/main" id="{1AA42DC0-327F-9A41-909D-333E4F099C16}"/>
              </a:ext>
            </a:extLst>
          </p:cNvPr>
          <p:cNvSpPr/>
          <p:nvPr/>
        </p:nvSpPr>
        <p:spPr>
          <a:xfrm>
            <a:off x="6874672" y="2417493"/>
            <a:ext cx="4780515" cy="3082974"/>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2200" b="1" kern="0" dirty="0">
                <a:solidFill>
                  <a:schemeClr val="lt1">
                    <a:lumMod val="100000"/>
                  </a:schemeClr>
                </a:solidFill>
                <a:latin typeface="Candara" panose="020E0502030303020204" pitchFamily="34" charset="0"/>
                <a:sym typeface=""/>
              </a:rPr>
              <a:t>치료는 다음 위험을 </a:t>
            </a:r>
            <a:br>
              <a:rPr lang="es-ES" altLang="ko-KR" sz="2200" b="1" kern="0" dirty="0">
                <a:solidFill>
                  <a:schemeClr val="lt1">
                    <a:lumMod val="100000"/>
                  </a:schemeClr>
                </a:solidFill>
                <a:latin typeface="Candara" panose="020E0502030303020204" pitchFamily="34" charset="0"/>
                <a:sym typeface=""/>
              </a:rPr>
            </a:br>
            <a:r>
              <a:rPr lang="ko-KR" sz="2200" b="1" kern="0" dirty="0">
                <a:solidFill>
                  <a:srgbClr val="0063A6">
                    <a:lumMod val="100000"/>
                  </a:srgbClr>
                </a:solidFill>
                <a:latin typeface="Candara" panose="020E0502030303020204" pitchFamily="34" charset="0"/>
                <a:sym typeface=""/>
              </a:rPr>
              <a:t>줄이는 것으로</a:t>
            </a:r>
            <a:r>
              <a:rPr lang="ko-KR" sz="2200" b="1" kern="0" dirty="0">
                <a:solidFill>
                  <a:schemeClr val="lt1">
                    <a:lumMod val="100000"/>
                  </a:schemeClr>
                </a:solidFill>
                <a:latin typeface="Candara" panose="020E0502030303020204" pitchFamily="34" charset="0"/>
                <a:sym typeface=""/>
              </a:rPr>
              <a:t> 나타남:</a:t>
            </a:r>
          </a:p>
          <a:p>
            <a:pPr marL="342900" indent="-342900">
              <a:buFont typeface="Arial" panose="020B0604020202020204" pitchFamily="34" charset="0"/>
              <a:buChar char="•"/>
            </a:pPr>
            <a:r>
              <a:rPr lang="ko-KR" sz="2000" b="1" kern="0" dirty="0" err="1">
                <a:solidFill>
                  <a:schemeClr val="lt1">
                    <a:lumMod val="100000"/>
                  </a:schemeClr>
                </a:solidFill>
                <a:latin typeface="Candara" panose="020E0502030303020204" pitchFamily="34" charset="0"/>
                <a:sym typeface=""/>
              </a:rPr>
              <a:t>고관절</a:t>
            </a:r>
            <a:r>
              <a:rPr lang="ko-KR" sz="2000" b="1" kern="0" dirty="0">
                <a:solidFill>
                  <a:schemeClr val="lt1">
                    <a:lumMod val="100000"/>
                  </a:schemeClr>
                </a:solidFill>
                <a:latin typeface="Candara" panose="020E0502030303020204" pitchFamily="34" charset="0"/>
                <a:sym typeface=""/>
              </a:rPr>
              <a:t> 골절</a:t>
            </a:r>
            <a:r>
              <a:rPr lang="ko-KR" sz="2400" b="1" kern="0" dirty="0">
                <a:solidFill>
                  <a:srgbClr val="0063A6">
                    <a:lumMod val="100000"/>
                  </a:srgbClr>
                </a:solidFill>
                <a:latin typeface="Candara" panose="020E0502030303020204" pitchFamily="34" charset="0"/>
                <a:sym typeface=""/>
              </a:rPr>
              <a:t> 최대 40%</a:t>
            </a:r>
          </a:p>
          <a:p>
            <a:pPr marL="342900" indent="-342900">
              <a:buFont typeface="Arial" panose="020B0604020202020204" pitchFamily="34" charset="0"/>
              <a:buChar char="•"/>
            </a:pPr>
            <a:r>
              <a:rPr lang="ko-KR" sz="2000" b="1" kern="0" dirty="0">
                <a:solidFill>
                  <a:schemeClr val="lt1">
                    <a:lumMod val="100000"/>
                  </a:schemeClr>
                </a:solidFill>
                <a:latin typeface="Candara" panose="020E0502030303020204" pitchFamily="34" charset="0"/>
                <a:sym typeface=""/>
              </a:rPr>
              <a:t>척추 골절</a:t>
            </a:r>
            <a:r>
              <a:rPr lang="ko-KR" sz="2400" b="1" kern="0" dirty="0">
                <a:solidFill>
                  <a:srgbClr val="0063A6">
                    <a:lumMod val="100000"/>
                  </a:srgbClr>
                </a:solidFill>
                <a:latin typeface="Candara" panose="020E0502030303020204" pitchFamily="34" charset="0"/>
                <a:sym typeface=""/>
              </a:rPr>
              <a:t> 30-70% </a:t>
            </a:r>
          </a:p>
          <a:p>
            <a:pPr marL="342900" indent="-342900">
              <a:buFont typeface="Arial" panose="020B0604020202020204" pitchFamily="34" charset="0"/>
              <a:buChar char="•"/>
            </a:pPr>
            <a:r>
              <a:rPr lang="ko-KR" sz="2000" b="1" kern="0" dirty="0" err="1">
                <a:solidFill>
                  <a:schemeClr val="lt1">
                    <a:lumMod val="100000"/>
                  </a:schemeClr>
                </a:solidFill>
                <a:latin typeface="Candara" panose="020E0502030303020204" pitchFamily="34" charset="0"/>
                <a:sym typeface=""/>
              </a:rPr>
              <a:t>비척추</a:t>
            </a:r>
            <a:r>
              <a:rPr lang="ko-KR" sz="2000" b="1" kern="0" dirty="0">
                <a:solidFill>
                  <a:schemeClr val="lt1">
                    <a:lumMod val="100000"/>
                  </a:schemeClr>
                </a:solidFill>
                <a:latin typeface="Candara" panose="020E0502030303020204" pitchFamily="34" charset="0"/>
                <a:sym typeface=""/>
              </a:rPr>
              <a:t> 골절</a:t>
            </a:r>
            <a:r>
              <a:rPr lang="ko-KR" sz="2400" b="1" kern="0" dirty="0">
                <a:solidFill>
                  <a:srgbClr val="0063A6">
                    <a:lumMod val="100000"/>
                  </a:srgbClr>
                </a:solidFill>
                <a:latin typeface="Candara" panose="020E0502030303020204" pitchFamily="34" charset="0"/>
                <a:sym typeface=""/>
              </a:rPr>
              <a:t>15–20%</a:t>
            </a:r>
            <a:r>
              <a:rPr lang="ko-KR" sz="2000" b="1" kern="0" baseline="30000" dirty="0">
                <a:solidFill>
                  <a:schemeClr val="lt1">
                    <a:lumMod val="100000"/>
                  </a:schemeClr>
                </a:solidFill>
                <a:latin typeface="Candara" panose="020E0502030303020204" pitchFamily="34" charset="0"/>
                <a:sym typeface=""/>
              </a:rPr>
              <a:t>1 </a:t>
            </a:r>
          </a:p>
        </p:txBody>
      </p:sp>
      <p:sp>
        <p:nvSpPr>
          <p:cNvPr id="13" name="TextBox 12">
            <a:extLst>
              <a:ext uri="{FF2B5EF4-FFF2-40B4-BE49-F238E27FC236}">
                <a16:creationId xmlns:a16="http://schemas.microsoft.com/office/drawing/2014/main" id="{8BF17D66-F54A-794E-8A29-114BFF113EFB}"/>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1. International Osteoporosis Foundation. Treatment. 출처:</a:t>
            </a:r>
            <a:r>
              <a:rPr lang="ko-KR" sz="900" b="1" kern="0">
                <a:solidFill>
                  <a:schemeClr val="tx1">
                    <a:lumMod val="100000"/>
                  </a:schemeClr>
                </a:solidFill>
                <a:latin typeface="Candara" panose="020E0502030303020204" pitchFamily="34" charset="0"/>
                <a:sym typeface=""/>
                <a:hlinkClick r:id="rId3">
                  <a:extLst>
                    <a:ext uri="{A12FA001-AC4F-418D-AE19-62706E023703}">
                      <ahyp:hlinkClr xmlns:ahyp="http://schemas.microsoft.com/office/drawing/2018/hyperlinkcolor" val="tx"/>
                    </a:ext>
                  </a:extLst>
                </a:hlinkClick>
              </a:rPr>
              <a:t> ttps://www.osteoporosis.foundation/patients/treatment</a:t>
            </a:r>
            <a:r>
              <a:rPr lang="ko-KR" sz="900" b="1" kern="0">
                <a:solidFill>
                  <a:schemeClr val="tx1">
                    <a:lumMod val="100000"/>
                  </a:schemeClr>
                </a:solidFill>
                <a:latin typeface="Candara" panose="020E0502030303020204" pitchFamily="34" charset="0"/>
                <a:sym typeface=""/>
              </a:rPr>
              <a:t> 2021년 5월 30일에 액세스함.   </a:t>
            </a:r>
          </a:p>
        </p:txBody>
      </p:sp>
      <p:pic>
        <p:nvPicPr>
          <p:cNvPr id="8" name="Graphic 7" descr="Home with solid fill">
            <a:hlinkClick r:id="rId4" action="ppaction://hlinksldjump"/>
            <a:extLst>
              <a:ext uri="{FF2B5EF4-FFF2-40B4-BE49-F238E27FC236}">
                <a16:creationId xmlns:a16="http://schemas.microsoft.com/office/drawing/2014/main" id="{0C66ECDB-66E1-5D45-AD9B-C43FB36DB7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3" name="Rectangle 2">
            <a:extLst>
              <a:ext uri="{FF2B5EF4-FFF2-40B4-BE49-F238E27FC236}">
                <a16:creationId xmlns:a16="http://schemas.microsoft.com/office/drawing/2014/main" id="{06D737C8-FA9E-854B-A6AD-7C05CD5D485D}"/>
              </a:ext>
            </a:extLst>
          </p:cNvPr>
          <p:cNvSpPr/>
          <p:nvPr/>
        </p:nvSpPr>
        <p:spPr>
          <a:xfrm>
            <a:off x="1971005" y="6012505"/>
            <a:ext cx="3334215" cy="369332"/>
          </a:xfrm>
          <a:prstGeom prst="rect">
            <a:avLst/>
          </a:prstGeom>
        </p:spPr>
        <p:txBody>
          <a:bodyPr wrap="square">
            <a:spAutoFit/>
          </a:bodyPr>
          <a:lstStyle/>
          <a:p>
            <a:pPr lvl="1"/>
            <a:r>
              <a:rPr lang="ko-KR" b="1" kern="0">
                <a:solidFill>
                  <a:srgbClr val="2F9588">
                    <a:lumMod val="100000"/>
                  </a:srgbClr>
                </a:solidFill>
                <a:latin typeface="Candara" panose="020E0502030303020204" pitchFamily="34" charset="0"/>
                <a:sym typeface=""/>
              </a:rPr>
              <a:t>골밀도 증가</a:t>
            </a:r>
            <a:r>
              <a:rPr lang="ko-KR" b="1" kern="0" baseline="30000">
                <a:solidFill>
                  <a:srgbClr val="2F9588">
                    <a:lumMod val="100000"/>
                  </a:srgbClr>
                </a:solidFill>
                <a:latin typeface="Candara" panose="020E0502030303020204" pitchFamily="34" charset="0"/>
                <a:sym typeface=""/>
              </a:rPr>
              <a:t>1</a:t>
            </a:r>
            <a:endParaRPr lang="ko-KR" b="1" kern="0">
              <a:solidFill>
                <a:srgbClr val="2F9588">
                  <a:lumMod val="100000"/>
                </a:srgbClr>
              </a:solidFill>
              <a:latin typeface="Candara" panose="020E0502030303020204" pitchFamily="34" charset="0"/>
              <a:sym typeface=""/>
            </a:endParaRPr>
          </a:p>
        </p:txBody>
      </p:sp>
      <p:sp>
        <p:nvSpPr>
          <p:cNvPr id="10" name="Rectangle 9">
            <a:extLst>
              <a:ext uri="{FF2B5EF4-FFF2-40B4-BE49-F238E27FC236}">
                <a16:creationId xmlns:a16="http://schemas.microsoft.com/office/drawing/2014/main" id="{111A3EFD-3420-4649-94AC-B030AA911C7C}"/>
              </a:ext>
            </a:extLst>
          </p:cNvPr>
          <p:cNvSpPr/>
          <p:nvPr/>
        </p:nvSpPr>
        <p:spPr>
          <a:xfrm>
            <a:off x="2843561" y="4974134"/>
            <a:ext cx="3334215" cy="646331"/>
          </a:xfrm>
          <a:prstGeom prst="rect">
            <a:avLst/>
          </a:prstGeom>
        </p:spPr>
        <p:txBody>
          <a:bodyPr wrap="square">
            <a:spAutoFit/>
          </a:bodyPr>
          <a:lstStyle/>
          <a:p>
            <a:pPr lvl="1" algn="ctr"/>
            <a:r>
              <a:rPr lang="ko-KR" b="1" dirty="0">
                <a:latin typeface="Candara" panose="020E0502030303020204" pitchFamily="34" charset="0"/>
                <a:sym typeface=""/>
              </a:rPr>
              <a:t>뼈 형성을 </a:t>
            </a:r>
            <a:r>
              <a:rPr lang="ko-KR" altLang="es-ES" b="1" dirty="0">
                <a:latin typeface="Candara" panose="020E0502030303020204" pitchFamily="34" charset="0"/>
                <a:sym typeface=""/>
              </a:rPr>
              <a:t>자극하는 </a:t>
            </a:r>
            <a:r>
              <a:rPr lang="ko-KR" altLang="en-US" b="1" dirty="0" err="1">
                <a:latin typeface="Candara" panose="020E0502030303020204" pitchFamily="34" charset="0"/>
                <a:sym typeface=""/>
              </a:rPr>
              <a:t>골형성</a:t>
            </a:r>
            <a:r>
              <a:rPr lang="ko-KR" altLang="en-US" b="1" dirty="0">
                <a:latin typeface="Candara" panose="020E0502030303020204" pitchFamily="34" charset="0"/>
                <a:sym typeface=""/>
              </a:rPr>
              <a:t> 촉진제</a:t>
            </a:r>
            <a:endParaRPr lang="ko-KR" altLang="es-ES" b="1" dirty="0">
              <a:latin typeface="Candara" panose="020E0502030303020204" pitchFamily="34" charset="0"/>
              <a:sym typeface=""/>
            </a:endParaRPr>
          </a:p>
        </p:txBody>
      </p:sp>
      <p:sp>
        <p:nvSpPr>
          <p:cNvPr id="12" name="Rectangle 11">
            <a:extLst>
              <a:ext uri="{FF2B5EF4-FFF2-40B4-BE49-F238E27FC236}">
                <a16:creationId xmlns:a16="http://schemas.microsoft.com/office/drawing/2014/main" id="{6463591E-91E8-7042-A847-4BCC09B1CAD7}"/>
              </a:ext>
            </a:extLst>
          </p:cNvPr>
          <p:cNvSpPr/>
          <p:nvPr/>
        </p:nvSpPr>
        <p:spPr>
          <a:xfrm>
            <a:off x="808520" y="4974134"/>
            <a:ext cx="2191159" cy="369332"/>
          </a:xfrm>
          <a:prstGeom prst="rect">
            <a:avLst/>
          </a:prstGeom>
        </p:spPr>
        <p:txBody>
          <a:bodyPr wrap="square">
            <a:spAutoFit/>
          </a:bodyPr>
          <a:lstStyle/>
          <a:p>
            <a:pPr lvl="1" algn="ctr"/>
            <a:r>
              <a:rPr lang="ko-KR" altLang="en-US" b="1" dirty="0" err="1">
                <a:latin typeface="Candara" panose="020E0502030303020204" pitchFamily="34" charset="0"/>
                <a:sym typeface=""/>
              </a:rPr>
              <a:t>골</a:t>
            </a:r>
            <a:r>
              <a:rPr lang="ko-KR" altLang="es-ES" b="1" dirty="0" err="1">
                <a:latin typeface="Candara" panose="020E0502030303020204" pitchFamily="34" charset="0"/>
                <a:sym typeface=""/>
              </a:rPr>
              <a:t>흡수</a:t>
            </a:r>
            <a:r>
              <a:rPr lang="ko-KR" altLang="es-ES" b="1" dirty="0">
                <a:latin typeface="Candara" panose="020E0502030303020204" pitchFamily="34" charset="0"/>
                <a:sym typeface=""/>
              </a:rPr>
              <a:t> </a:t>
            </a:r>
            <a:r>
              <a:rPr lang="ko-KR" altLang="en-US" b="1" dirty="0" err="1">
                <a:latin typeface="Candara" panose="020E0502030303020204" pitchFamily="34" charset="0"/>
                <a:sym typeface=""/>
              </a:rPr>
              <a:t>억제</a:t>
            </a:r>
            <a:r>
              <a:rPr lang="ko-KR" altLang="es-ES" b="1" dirty="0" err="1">
                <a:latin typeface="Candara" panose="020E0502030303020204" pitchFamily="34" charset="0"/>
                <a:sym typeface=""/>
              </a:rPr>
              <a:t>제</a:t>
            </a:r>
            <a:r>
              <a:rPr lang="ko-KR" altLang="es-ES" b="1" dirty="0">
                <a:latin typeface="Candara" panose="020E0502030303020204" pitchFamily="34" charset="0"/>
                <a:sym typeface=""/>
              </a:rPr>
              <a:t> </a:t>
            </a:r>
          </a:p>
        </p:txBody>
      </p:sp>
      <p:sp>
        <p:nvSpPr>
          <p:cNvPr id="4" name="Rounded Rectangle 3">
            <a:extLst>
              <a:ext uri="{FF2B5EF4-FFF2-40B4-BE49-F238E27FC236}">
                <a16:creationId xmlns:a16="http://schemas.microsoft.com/office/drawing/2014/main" id="{5AD745B8-D620-9C45-B205-72C2FB47EA9E}"/>
              </a:ext>
            </a:extLst>
          </p:cNvPr>
          <p:cNvSpPr/>
          <p:nvPr/>
        </p:nvSpPr>
        <p:spPr>
          <a:xfrm>
            <a:off x="1070517" y="4879706"/>
            <a:ext cx="2029522" cy="802173"/>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4" name="Rounded Rectangle 13">
            <a:extLst>
              <a:ext uri="{FF2B5EF4-FFF2-40B4-BE49-F238E27FC236}">
                <a16:creationId xmlns:a16="http://schemas.microsoft.com/office/drawing/2014/main" id="{9C21E07D-3AFD-2549-80CF-7EBDB2449DEF}"/>
              </a:ext>
            </a:extLst>
          </p:cNvPr>
          <p:cNvSpPr/>
          <p:nvPr/>
        </p:nvSpPr>
        <p:spPr>
          <a:xfrm>
            <a:off x="3261676" y="4879707"/>
            <a:ext cx="2971855" cy="80217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 name="Down Arrow 4">
            <a:extLst>
              <a:ext uri="{FF2B5EF4-FFF2-40B4-BE49-F238E27FC236}">
                <a16:creationId xmlns:a16="http://schemas.microsoft.com/office/drawing/2014/main" id="{0FDE75D3-3E93-AF48-AC07-23B04C5DA540}"/>
              </a:ext>
            </a:extLst>
          </p:cNvPr>
          <p:cNvSpPr/>
          <p:nvPr/>
        </p:nvSpPr>
        <p:spPr>
          <a:xfrm>
            <a:off x="2486721" y="5703742"/>
            <a:ext cx="234176" cy="240590"/>
          </a:xfrm>
          <a:prstGeom prst="downArrow">
            <a:avLst/>
          </a:prstGeom>
          <a:solidFill>
            <a:srgbClr val="6B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5" name="Down Arrow 14">
            <a:extLst>
              <a:ext uri="{FF2B5EF4-FFF2-40B4-BE49-F238E27FC236}">
                <a16:creationId xmlns:a16="http://schemas.microsoft.com/office/drawing/2014/main" id="{25BE3168-CA92-0D4B-AE4E-25500AD4E96A}"/>
              </a:ext>
            </a:extLst>
          </p:cNvPr>
          <p:cNvSpPr/>
          <p:nvPr/>
        </p:nvSpPr>
        <p:spPr>
          <a:xfrm>
            <a:off x="3620431" y="5699019"/>
            <a:ext cx="234176" cy="240590"/>
          </a:xfrm>
          <a:prstGeom prst="downArrow">
            <a:avLst/>
          </a:prstGeom>
          <a:solidFill>
            <a:srgbClr val="6B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Tree>
    <p:extLst>
      <p:ext uri="{BB962C8B-B14F-4D97-AF65-F5344CB8AC3E}">
        <p14:creationId xmlns:p14="http://schemas.microsoft.com/office/powerpoint/2010/main" val="23407020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569660"/>
          </a:xfrm>
          <a:prstGeom prst="rect">
            <a:avLst/>
          </a:prstGeom>
          <a:noFill/>
        </p:spPr>
        <p:txBody>
          <a:bodyPr wrap="square" rtlCol="0">
            <a:spAutoFit/>
          </a:bodyPr>
          <a:lstStyle/>
          <a:p>
            <a:r>
              <a:rPr lang="ko-KR" sz="3200" b="1" kern="0" dirty="0">
                <a:solidFill>
                  <a:srgbClr val="6BBBAD">
                    <a:lumMod val="100000"/>
                  </a:srgbClr>
                </a:solidFill>
                <a:latin typeface="Candara" panose="020E0502030303020204" pitchFamily="34" charset="0"/>
                <a:sym typeface=""/>
              </a:rPr>
              <a:t>많은 국제 가이드라인은 BMD 정보가 없는 경우 골절이 있었던 사람들에게 치료를 권장함</a:t>
            </a:r>
            <a:r>
              <a:rPr lang="ko-KR" sz="3200" b="1" kern="0" baseline="30000" dirty="0">
                <a:solidFill>
                  <a:srgbClr val="6BBBAD">
                    <a:lumMod val="100000"/>
                  </a:srgbClr>
                </a:solidFill>
                <a:latin typeface="Candara" panose="020E0502030303020204" pitchFamily="34" charset="0"/>
                <a:sym typeface=""/>
              </a:rPr>
              <a:t>1–3 </a:t>
            </a:r>
          </a:p>
        </p:txBody>
      </p:sp>
      <p:sp>
        <p:nvSpPr>
          <p:cNvPr id="4" name="TextBox 3">
            <a:extLst>
              <a:ext uri="{FF2B5EF4-FFF2-40B4-BE49-F238E27FC236}">
                <a16:creationId xmlns:a16="http://schemas.microsoft.com/office/drawing/2014/main" id="{13BFEFBA-E4F2-43DC-959B-3FD2F3792E12}"/>
              </a:ext>
            </a:extLst>
          </p:cNvPr>
          <p:cNvSpPr txBox="1"/>
          <p:nvPr/>
        </p:nvSpPr>
        <p:spPr>
          <a:xfrm>
            <a:off x="5079759" y="2005658"/>
            <a:ext cx="6563602" cy="830997"/>
          </a:xfrm>
          <a:prstGeom prst="rect">
            <a:avLst/>
          </a:prstGeom>
          <a:noFill/>
        </p:spPr>
        <p:txBody>
          <a:bodyPr wrap="square" rtlCol="0">
            <a:spAutoFit/>
          </a:bodyPr>
          <a:lstStyle/>
          <a:p>
            <a:pPr marL="285750" indent="-285750">
              <a:buFont typeface="Arial" panose="020B0604020202020204" pitchFamily="34" charset="0"/>
              <a:buChar char="•"/>
            </a:pPr>
            <a:r>
              <a:rPr lang="ko-KR" sz="1600" b="1" kern="0">
                <a:solidFill>
                  <a:schemeClr val="tx1">
                    <a:lumMod val="100000"/>
                  </a:schemeClr>
                </a:solidFill>
                <a:latin typeface="Candara" panose="020E0502030303020204" pitchFamily="34" charset="0"/>
                <a:sym typeface=""/>
              </a:rPr>
              <a:t>고령자에서 흔한 골절 = 골밀도에 관계없이 골다공증</a:t>
            </a:r>
            <a:r>
              <a:rPr lang="ko-KR" sz="1600" b="1" kern="0" baseline="30000">
                <a:solidFill>
                  <a:schemeClr val="tx1">
                    <a:lumMod val="100000"/>
                  </a:schemeClr>
                </a:solidFill>
                <a:latin typeface="Candara" panose="020E0502030303020204" pitchFamily="34" charset="0"/>
                <a:sym typeface=""/>
              </a:rPr>
              <a:t>1–3</a:t>
            </a:r>
          </a:p>
          <a:p>
            <a:endParaRPr lang="ko-KR" sz="1600" b="1">
              <a:latin typeface="Candara" panose="020E0502030303020204" pitchFamily="34" charset="0"/>
              <a:sym typeface=""/>
            </a:endParaRPr>
          </a:p>
          <a:p>
            <a:endParaRPr lang="ko-KR" sz="1600" b="1">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5AA30259-CD8A-6B4F-9D8B-F2344CD22082}"/>
              </a:ext>
            </a:extLst>
          </p:cNvPr>
          <p:cNvSpPr txBox="1"/>
          <p:nvPr/>
        </p:nvSpPr>
        <p:spPr>
          <a:xfrm>
            <a:off x="386856" y="6459394"/>
            <a:ext cx="11118207"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Conley RB, et al.  </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2020;35:36-52; 2. Royal Australian College of General Practitioners. </a:t>
            </a:r>
            <a:r>
              <a:rPr lang="ko-KR" sz="900" b="1" i="1" kern="0">
                <a:solidFill>
                  <a:schemeClr val="tx1">
                    <a:lumMod val="100000"/>
                  </a:schemeClr>
                </a:solidFill>
                <a:latin typeface="Calibri" panose="020F0502020204030204" pitchFamily="34" charset="0"/>
                <a:sym typeface=""/>
              </a:rPr>
              <a:t>Osteoporosis prevention, diagnosis and management in postmenopausal women and men over 50 years of age. </a:t>
            </a:r>
            <a:r>
              <a:rPr lang="ko-KR" sz="900" b="1" kern="0">
                <a:solidFill>
                  <a:schemeClr val="tx1">
                    <a:lumMod val="100000"/>
                  </a:schemeClr>
                </a:solidFill>
                <a:latin typeface="Calibri" panose="020F0502020204030204" pitchFamily="34" charset="0"/>
                <a:sym typeface=""/>
              </a:rPr>
              <a:t>East Melbourne, Vic: RACGP;2017; 3.Chan DD,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2018;13:59.</a:t>
            </a:r>
          </a:p>
        </p:txBody>
      </p:sp>
      <p:graphicFrame>
        <p:nvGraphicFramePr>
          <p:cNvPr id="7" name="Diagram 6">
            <a:extLst>
              <a:ext uri="{FF2B5EF4-FFF2-40B4-BE49-F238E27FC236}">
                <a16:creationId xmlns:a16="http://schemas.microsoft.com/office/drawing/2014/main" id="{1B01EEB5-DB10-D240-88DB-D044B97A800D}"/>
              </a:ext>
            </a:extLst>
          </p:cNvPr>
          <p:cNvGraphicFramePr/>
          <p:nvPr>
            <p:extLst>
              <p:ext uri="{D42A27DB-BD31-4B8C-83A1-F6EECF244321}">
                <p14:modId xmlns:p14="http://schemas.microsoft.com/office/powerpoint/2010/main" val="1127009073"/>
              </p:ext>
            </p:extLst>
          </p:nvPr>
        </p:nvGraphicFramePr>
        <p:xfrm>
          <a:off x="2600508" y="2067552"/>
          <a:ext cx="6426016" cy="4124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Home with solid fill">
            <a:hlinkClick r:id="rId8" action="ppaction://hlinksldjump"/>
            <a:extLst>
              <a:ext uri="{FF2B5EF4-FFF2-40B4-BE49-F238E27FC236}">
                <a16:creationId xmlns:a16="http://schemas.microsoft.com/office/drawing/2014/main" id="{BE581DA3-D3E9-4A4D-8F63-91D1E135D78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93420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척추 골절은 흔하지만 치료를 받는 일은 드묾</a:t>
            </a:r>
            <a:r>
              <a:rPr lang="ko-KR" sz="3600" b="1" kern="0" baseline="30000" dirty="0">
                <a:solidFill>
                  <a:srgbClr val="6BBBAD">
                    <a:lumMod val="100000"/>
                  </a:srgbClr>
                </a:solidFill>
                <a:latin typeface="Candara" panose="020E0502030303020204" pitchFamily="34" charset="0"/>
                <a:sym typeface=""/>
              </a:rPr>
              <a:t>1</a:t>
            </a:r>
          </a:p>
        </p:txBody>
      </p:sp>
      <p:sp>
        <p:nvSpPr>
          <p:cNvPr id="4" name="TextBox 3">
            <a:extLst>
              <a:ext uri="{FF2B5EF4-FFF2-40B4-BE49-F238E27FC236}">
                <a16:creationId xmlns:a16="http://schemas.microsoft.com/office/drawing/2014/main" id="{13BFEFBA-E4F2-43DC-959B-3FD2F3792E12}"/>
              </a:ext>
            </a:extLst>
          </p:cNvPr>
          <p:cNvSpPr txBox="1"/>
          <p:nvPr/>
        </p:nvSpPr>
        <p:spPr>
          <a:xfrm>
            <a:off x="661737" y="1572168"/>
            <a:ext cx="4199021" cy="2653034"/>
          </a:xfrm>
          <a:prstGeom prst="rect">
            <a:avLst/>
          </a:prstGeom>
          <a:noFill/>
        </p:spPr>
        <p:txBody>
          <a:bodyPr wrap="square" rtlCol="0">
            <a:spAutoFit/>
          </a:bodyPr>
          <a:lstStyle/>
          <a:p>
            <a:pPr marL="285750" lvl="0" indent="-285750">
              <a:lnSpc>
                <a:spcPct val="120000"/>
              </a:lnSpc>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척추 </a:t>
            </a:r>
            <a:r>
              <a:rPr lang="ko-KR" sz="1600" b="1" kern="0" dirty="0" err="1">
                <a:solidFill>
                  <a:schemeClr val="tx1">
                    <a:lumMod val="100000"/>
                  </a:schemeClr>
                </a:solidFill>
                <a:latin typeface="Candara" panose="020E0502030303020204" pitchFamily="34" charset="0"/>
                <a:sym typeface=""/>
              </a:rPr>
              <a:t>골절은</a:t>
            </a:r>
            <a:r>
              <a:rPr lang="ko-KR" sz="1600" b="1" kern="0" dirty="0" err="1">
                <a:solidFill>
                  <a:srgbClr val="2F9588">
                    <a:lumMod val="100000"/>
                  </a:srgbClr>
                </a:solidFill>
                <a:latin typeface="Candara" panose="020E0502030303020204" pitchFamily="34" charset="0"/>
                <a:sym typeface=""/>
              </a:rPr>
              <a:t>가장</a:t>
            </a:r>
            <a:r>
              <a:rPr lang="ko-KR" sz="1600" b="1" kern="0" dirty="0">
                <a:solidFill>
                  <a:srgbClr val="2F9588">
                    <a:lumMod val="100000"/>
                  </a:srgbClr>
                </a:solidFill>
                <a:latin typeface="Candara" panose="020E0502030303020204" pitchFamily="34" charset="0"/>
                <a:sym typeface=""/>
              </a:rPr>
              <a:t> 흔한</a:t>
            </a:r>
            <a:r>
              <a:rPr lang="ko-KR" sz="1600" b="1" kern="0" dirty="0">
                <a:solidFill>
                  <a:schemeClr val="tx1">
                    <a:lumMod val="100000"/>
                  </a:schemeClr>
                </a:solidFill>
                <a:latin typeface="Candara" panose="020E0502030303020204" pitchFamily="34" charset="0"/>
                <a:sym typeface=""/>
              </a:rPr>
              <a:t> 골다공증 골절 유형</a:t>
            </a:r>
            <a:r>
              <a:rPr lang="ko-KR" sz="1600" b="1" kern="0" baseline="30000" dirty="0">
                <a:solidFill>
                  <a:schemeClr val="tx1">
                    <a:lumMod val="100000"/>
                  </a:schemeClr>
                </a:solidFill>
                <a:latin typeface="Candara" panose="020E0502030303020204" pitchFamily="34" charset="0"/>
                <a:sym typeface=""/>
              </a:rPr>
              <a:t>1</a:t>
            </a:r>
          </a:p>
          <a:p>
            <a:pPr marL="285750" lvl="0" indent="-285750">
              <a:lnSpc>
                <a:spcPct val="120000"/>
              </a:lnSpc>
              <a:spcAft>
                <a:spcPts val="600"/>
              </a:spcAft>
              <a:buClr>
                <a:schemeClr val="tx1"/>
              </a:buClr>
              <a:buFont typeface="Arial" panose="020B0604020202020204" pitchFamily="34" charset="0"/>
              <a:buChar char="•"/>
            </a:pPr>
            <a:r>
              <a:rPr lang="ko-KR" sz="1600" b="1" kern="0" dirty="0">
                <a:solidFill>
                  <a:srgbClr val="2F9588">
                    <a:lumMod val="100000"/>
                  </a:srgbClr>
                </a:solidFill>
                <a:latin typeface="Candara" panose="020E0502030303020204" pitchFamily="34" charset="0"/>
                <a:sym typeface=""/>
              </a:rPr>
              <a:t>아시아의 일부 국가</a:t>
            </a:r>
            <a:r>
              <a:rPr lang="ko-KR" sz="1600" b="1" kern="0" dirty="0">
                <a:solidFill>
                  <a:schemeClr val="tx1">
                    <a:lumMod val="100000"/>
                  </a:schemeClr>
                </a:solidFill>
                <a:latin typeface="Candara" panose="020E0502030303020204" pitchFamily="34" charset="0"/>
                <a:sym typeface=""/>
              </a:rPr>
              <a:t>는 척추 골절 비율이 세계에서 </a:t>
            </a:r>
            <a:r>
              <a:rPr lang="ko-KR" sz="1600" b="1" kern="0" dirty="0">
                <a:solidFill>
                  <a:srgbClr val="2F9588">
                    <a:lumMod val="100000"/>
                  </a:srgbClr>
                </a:solidFill>
                <a:latin typeface="Candara" panose="020E0502030303020204" pitchFamily="34" charset="0"/>
                <a:sym typeface=""/>
              </a:rPr>
              <a:t>가장 높음</a:t>
            </a:r>
            <a:r>
              <a:rPr lang="ko-KR" sz="1600" b="1" kern="0" baseline="30000" dirty="0">
                <a:solidFill>
                  <a:schemeClr val="tx1">
                    <a:lumMod val="100000"/>
                  </a:schemeClr>
                </a:solidFill>
                <a:latin typeface="Candara" panose="020E0502030303020204" pitchFamily="34" charset="0"/>
                <a:sym typeface=""/>
              </a:rPr>
              <a:t>2 </a:t>
            </a:r>
          </a:p>
          <a:p>
            <a:pPr marL="742950" lvl="1" indent="-285750">
              <a:lnSpc>
                <a:spcPct val="120000"/>
              </a:lnSpc>
              <a:spcAft>
                <a:spcPts val="600"/>
              </a:spcAft>
              <a:buFont typeface="Courier New" panose="02070309020205020404" pitchFamily="49" charset="0"/>
              <a:buChar char="o"/>
            </a:pPr>
            <a:r>
              <a:rPr lang="ko-KR" sz="1600" b="1" kern="0" dirty="0">
                <a:solidFill>
                  <a:schemeClr val="tx1">
                    <a:lumMod val="100000"/>
                  </a:schemeClr>
                </a:solidFill>
                <a:latin typeface="Candara" panose="020E0502030303020204" pitchFamily="34" charset="0"/>
                <a:sym typeface=""/>
              </a:rPr>
              <a:t>65세 이상 여성의 척추 골절 비율은 일본(24%)이 가장 높고 인도네시아(9%)가 가장 낮음</a:t>
            </a:r>
            <a:r>
              <a:rPr lang="ko-KR" sz="1600" b="1" kern="0" baseline="30000" dirty="0">
                <a:solidFill>
                  <a:schemeClr val="tx1">
                    <a:lumMod val="100000"/>
                  </a:schemeClr>
                </a:solidFill>
                <a:latin typeface="Candara" panose="020E0502030303020204" pitchFamily="34" charset="0"/>
                <a:sym typeface=""/>
              </a:rPr>
              <a:t>2</a:t>
            </a:r>
          </a:p>
          <a:p>
            <a:pPr marL="285750" lvl="0" indent="-285750">
              <a:lnSpc>
                <a:spcPct val="120000"/>
              </a:lnSpc>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척추 골절의 3분의 2는</a:t>
            </a:r>
            <a:r>
              <a:rPr lang="ko-KR" sz="1600" b="1" kern="0" dirty="0">
                <a:solidFill>
                  <a:srgbClr val="2F9588">
                    <a:lumMod val="100000"/>
                  </a:srgbClr>
                </a:solidFill>
                <a:latin typeface="Candara" panose="020E0502030303020204" pitchFamily="34" charset="0"/>
                <a:sym typeface=""/>
              </a:rPr>
              <a:t>치료를 받지 않음</a:t>
            </a:r>
            <a:r>
              <a:rPr lang="ko-KR" sz="1600" b="1" kern="0" baseline="30000" dirty="0">
                <a:solidFill>
                  <a:schemeClr val="tx1">
                    <a:lumMod val="100000"/>
                  </a:schemeClr>
                </a:solidFill>
                <a:latin typeface="Candara" panose="020E0502030303020204" pitchFamily="34" charset="0"/>
                <a:sym typeface=""/>
              </a:rPr>
              <a:t>1</a:t>
            </a:r>
          </a:p>
          <a:p>
            <a:endParaRPr lang="ko-KR" sz="1200" b="1" dirty="0">
              <a:latin typeface="Candara" panose="020E0502030303020204" pitchFamily="34" charset="0"/>
              <a:ea typeface="Malgun Gothic"/>
            </a:endParaRPr>
          </a:p>
        </p:txBody>
      </p:sp>
      <p:sp>
        <p:nvSpPr>
          <p:cNvPr id="7" name="TextBox 6">
            <a:extLst>
              <a:ext uri="{FF2B5EF4-FFF2-40B4-BE49-F238E27FC236}">
                <a16:creationId xmlns:a16="http://schemas.microsoft.com/office/drawing/2014/main" id="{EDF7CCBE-C97B-F54F-8906-9B9C8F16BB97}"/>
              </a:ext>
            </a:extLst>
          </p:cNvPr>
          <p:cNvSpPr txBox="1"/>
          <p:nvPr/>
        </p:nvSpPr>
        <p:spPr>
          <a:xfrm>
            <a:off x="386856" y="6459394"/>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Kendler DL, et al. Am J Med. 2016;129:221 e221-10; 2. Ballane G, et al. Osteoporos Int 2017;28(5):1531–42; 3. Gehlbach SH,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2000;11:577-82. </a:t>
            </a:r>
          </a:p>
        </p:txBody>
      </p:sp>
      <p:graphicFrame>
        <p:nvGraphicFramePr>
          <p:cNvPr id="6" name="Content Placeholder 4">
            <a:extLst>
              <a:ext uri="{FF2B5EF4-FFF2-40B4-BE49-F238E27FC236}">
                <a16:creationId xmlns:a16="http://schemas.microsoft.com/office/drawing/2014/main" id="{D1ECD00E-E1FC-D742-A0C5-9FCC6283323B}"/>
              </a:ext>
            </a:extLst>
          </p:cNvPr>
          <p:cNvGraphicFramePr>
            <a:graphicFrameLocks/>
          </p:cNvGraphicFramePr>
          <p:nvPr>
            <p:extLst>
              <p:ext uri="{D42A27DB-BD31-4B8C-83A1-F6EECF244321}">
                <p14:modId xmlns:p14="http://schemas.microsoft.com/office/powerpoint/2010/main" val="2020102022"/>
              </p:ext>
            </p:extLst>
          </p:nvPr>
        </p:nvGraphicFramePr>
        <p:xfrm>
          <a:off x="4704348" y="2310831"/>
          <a:ext cx="6364704" cy="31700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12E52C8-640B-B24E-B82A-F7F79801826A}"/>
              </a:ext>
            </a:extLst>
          </p:cNvPr>
          <p:cNvSpPr txBox="1"/>
          <p:nvPr/>
        </p:nvSpPr>
        <p:spPr>
          <a:xfrm>
            <a:off x="7549490" y="2497243"/>
            <a:ext cx="4374253" cy="307777"/>
          </a:xfrm>
          <a:prstGeom prst="rect">
            <a:avLst/>
          </a:prstGeom>
          <a:noFill/>
        </p:spPr>
        <p:txBody>
          <a:bodyPr wrap="square" rtlCol="0">
            <a:spAutoFit/>
          </a:bodyPr>
          <a:lstStyle/>
          <a:p>
            <a:r>
              <a:rPr lang="ko-KR" sz="1400" b="1" dirty="0">
                <a:latin typeface="Candara" panose="020E0502030303020204" pitchFamily="34" charset="0"/>
                <a:sym typeface=""/>
              </a:rPr>
              <a:t>N=중등도/중증 척추 골절</a:t>
            </a:r>
            <a:r>
              <a:rPr lang="ko-KR" altLang="en-US" sz="1400" b="1" dirty="0">
                <a:latin typeface="Candara" panose="020E0502030303020204" pitchFamily="34" charset="0"/>
                <a:sym typeface=""/>
              </a:rPr>
              <a:t>을</a:t>
            </a:r>
            <a:r>
              <a:rPr lang="ko-KR" sz="1400" b="1" dirty="0">
                <a:latin typeface="Candara" panose="020E0502030303020204" pitchFamily="34" charset="0"/>
                <a:sym typeface=""/>
              </a:rPr>
              <a:t> 갖고 퇴원한 환자 132명 </a:t>
            </a:r>
          </a:p>
        </p:txBody>
      </p:sp>
      <p:sp>
        <p:nvSpPr>
          <p:cNvPr id="10" name="TextBox 9">
            <a:extLst>
              <a:ext uri="{FF2B5EF4-FFF2-40B4-BE49-F238E27FC236}">
                <a16:creationId xmlns:a16="http://schemas.microsoft.com/office/drawing/2014/main" id="{C1B99D04-9F80-0140-9287-99B96EBEB36D}"/>
              </a:ext>
            </a:extLst>
          </p:cNvPr>
          <p:cNvSpPr txBox="1"/>
          <p:nvPr/>
        </p:nvSpPr>
        <p:spPr>
          <a:xfrm>
            <a:off x="5281863" y="1594311"/>
            <a:ext cx="6006232" cy="338554"/>
          </a:xfrm>
          <a:prstGeom prst="rect">
            <a:avLst/>
          </a:prstGeom>
          <a:noFill/>
        </p:spPr>
        <p:txBody>
          <a:bodyPr wrap="square" rtlCol="0">
            <a:spAutoFit/>
          </a:bodyPr>
          <a:lstStyle/>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척추 골절은 종종 일상적인 흉부 엑스레이에서 놓칠 수 있음</a:t>
            </a:r>
            <a:r>
              <a:rPr lang="ko-KR" sz="1600" b="1" kern="0" baseline="30000" dirty="0">
                <a:solidFill>
                  <a:schemeClr val="tx1">
                    <a:lumMod val="100000"/>
                  </a:schemeClr>
                </a:solidFill>
                <a:latin typeface="Candara" panose="020E0502030303020204" pitchFamily="34" charset="0"/>
                <a:sym typeface=""/>
              </a:rPr>
              <a:t> 3</a:t>
            </a:r>
            <a:endParaRPr lang="ko-KR" sz="1600" b="1" kern="0" dirty="0">
              <a:solidFill>
                <a:schemeClr val="tx1">
                  <a:lumMod val="100000"/>
                </a:schemeClr>
              </a:solidFill>
              <a:latin typeface="Candara" panose="020E0502030303020204" pitchFamily="34" charset="0"/>
              <a:sym typeface=""/>
            </a:endParaRPr>
          </a:p>
        </p:txBody>
      </p:sp>
      <p:sp>
        <p:nvSpPr>
          <p:cNvPr id="11" name="TextBox 10">
            <a:extLst>
              <a:ext uri="{FF2B5EF4-FFF2-40B4-BE49-F238E27FC236}">
                <a16:creationId xmlns:a16="http://schemas.microsoft.com/office/drawing/2014/main" id="{3E44BB5E-0E42-2447-A271-FB52748D9834}"/>
              </a:ext>
            </a:extLst>
          </p:cNvPr>
          <p:cNvSpPr txBox="1"/>
          <p:nvPr/>
        </p:nvSpPr>
        <p:spPr>
          <a:xfrm>
            <a:off x="7363326" y="5480930"/>
            <a:ext cx="3526559" cy="230832"/>
          </a:xfrm>
          <a:prstGeom prst="rect">
            <a:avLst/>
          </a:prstGeom>
          <a:noFill/>
        </p:spPr>
        <p:txBody>
          <a:bodyPr wrap="square" rtlCol="0">
            <a:spAutoFit/>
          </a:bodyPr>
          <a:lstStyle/>
          <a:p>
            <a:pPr algn="r"/>
            <a:r>
              <a:rPr lang="ko-KR" sz="900" b="1" kern="0">
                <a:solidFill>
                  <a:schemeClr val="tx1">
                    <a:lumMod val="50000"/>
                    <a:lumOff val="50000"/>
                  </a:schemeClr>
                </a:solidFill>
                <a:latin typeface="Calibri" panose="020F0502020204030204" pitchFamily="34" charset="0"/>
                <a:sym typeface=""/>
              </a:rPr>
              <a:t>Gehlbach SH, et al.</a:t>
            </a:r>
            <a:r>
              <a:rPr lang="ko-KR" sz="900" b="1" i="1" kern="0">
                <a:solidFill>
                  <a:schemeClr val="tx1">
                    <a:lumMod val="50000"/>
                    <a:lumOff val="50000"/>
                  </a:schemeClr>
                </a:solidFill>
                <a:latin typeface="Calibri" panose="020F0502020204030204" pitchFamily="34" charset="0"/>
                <a:sym typeface=""/>
              </a:rPr>
              <a:t>Osteoporos Int</a:t>
            </a:r>
            <a:r>
              <a:rPr lang="ko-KR" sz="900" b="1" kern="0">
                <a:solidFill>
                  <a:schemeClr val="tx1">
                    <a:lumMod val="50000"/>
                    <a:lumOff val="50000"/>
                  </a:schemeClr>
                </a:solidFill>
                <a:latin typeface="Calibri" panose="020F0502020204030204" pitchFamily="34" charset="0"/>
                <a:sym typeface=""/>
              </a:rPr>
              <a:t>2000에서 발췌</a:t>
            </a:r>
            <a:r>
              <a:rPr lang="ko-KR" sz="900" b="1" kern="0" baseline="30000">
                <a:solidFill>
                  <a:schemeClr val="tx1">
                    <a:lumMod val="50000"/>
                    <a:lumOff val="50000"/>
                  </a:schemeClr>
                </a:solidFill>
                <a:latin typeface="Calibri" panose="020F0502020204030204" pitchFamily="34" charset="0"/>
                <a:sym typeface=""/>
              </a:rPr>
              <a:t>.3 </a:t>
            </a:r>
          </a:p>
        </p:txBody>
      </p:sp>
      <p:pic>
        <p:nvPicPr>
          <p:cNvPr id="12" name="Graphic 11" descr="Home with solid fill">
            <a:hlinkClick r:id="rId4" action="ppaction://hlinksldjump"/>
            <a:extLst>
              <a:ext uri="{FF2B5EF4-FFF2-40B4-BE49-F238E27FC236}">
                <a16:creationId xmlns:a16="http://schemas.microsoft.com/office/drawing/2014/main" id="{8D8860E8-2740-A947-9C13-FF9578F2C0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13" name="CuadroTexto 12">
            <a:extLst>
              <a:ext uri="{FF2B5EF4-FFF2-40B4-BE49-F238E27FC236}">
                <a16:creationId xmlns:a16="http://schemas.microsoft.com/office/drawing/2014/main" id="{61A8B618-A7EB-4518-BF7A-699A7C13E925}"/>
              </a:ext>
            </a:extLst>
          </p:cNvPr>
          <p:cNvSpPr txBox="1"/>
          <p:nvPr/>
        </p:nvSpPr>
        <p:spPr>
          <a:xfrm>
            <a:off x="5476568" y="4825498"/>
            <a:ext cx="1455174" cy="276999"/>
          </a:xfrm>
          <a:prstGeom prst="rect">
            <a:avLst/>
          </a:prstGeom>
          <a:solidFill>
            <a:schemeClr val="bg1"/>
          </a:solidFill>
        </p:spPr>
        <p:txBody>
          <a:bodyPr wrap="square" rtlCol="0">
            <a:spAutoFit/>
          </a:bodyPr>
          <a:lstStyle/>
          <a:p>
            <a:pPr algn="ctr"/>
            <a:r>
              <a:rPr lang="ko-KR" sz="1200">
                <a:solidFill>
                  <a:schemeClr val="accent3">
                    <a:lumMod val="50000"/>
                  </a:schemeClr>
                </a:solidFill>
                <a:latin typeface="Candara" panose="020E0502030303020204" pitchFamily="34" charset="0"/>
                <a:sym typeface=""/>
              </a:rPr>
              <a:t>영상 판독 결과</a:t>
            </a:r>
          </a:p>
        </p:txBody>
      </p:sp>
      <p:sp>
        <p:nvSpPr>
          <p:cNvPr id="14" name="CuadroTexto 13">
            <a:extLst>
              <a:ext uri="{FF2B5EF4-FFF2-40B4-BE49-F238E27FC236}">
                <a16:creationId xmlns:a16="http://schemas.microsoft.com/office/drawing/2014/main" id="{C7187F2A-C7CF-49E7-80FC-67DF384CF55D}"/>
              </a:ext>
            </a:extLst>
          </p:cNvPr>
          <p:cNvSpPr txBox="1"/>
          <p:nvPr/>
        </p:nvSpPr>
        <p:spPr>
          <a:xfrm>
            <a:off x="6931742" y="4825498"/>
            <a:ext cx="1336291" cy="646331"/>
          </a:xfrm>
          <a:prstGeom prst="rect">
            <a:avLst/>
          </a:prstGeom>
          <a:solidFill>
            <a:schemeClr val="bg1"/>
          </a:solidFill>
        </p:spPr>
        <p:txBody>
          <a:bodyPr wrap="square" rtlCol="0">
            <a:spAutoFit/>
          </a:bodyPr>
          <a:lstStyle/>
          <a:p>
            <a:pPr algn="ctr"/>
            <a:r>
              <a:rPr lang="ko-KR" sz="1200" dirty="0">
                <a:solidFill>
                  <a:schemeClr val="accent3">
                    <a:lumMod val="50000"/>
                  </a:schemeClr>
                </a:solidFill>
                <a:latin typeface="Candara" panose="020E0502030303020204" pitchFamily="34" charset="0"/>
                <a:sym typeface=""/>
              </a:rPr>
              <a:t>방사선과 전문의 소견 요약</a:t>
            </a:r>
            <a:endParaRPr lang="es-ES" altLang="ko-KR" sz="1200" dirty="0">
              <a:solidFill>
                <a:schemeClr val="accent3">
                  <a:lumMod val="50000"/>
                </a:schemeClr>
              </a:solidFill>
              <a:latin typeface="Candara" panose="020E0502030303020204" pitchFamily="34" charset="0"/>
              <a:sym typeface=""/>
            </a:endParaRPr>
          </a:p>
          <a:p>
            <a:pPr algn="ctr"/>
            <a:endParaRPr lang="ko-KR" sz="1200" dirty="0">
              <a:solidFill>
                <a:schemeClr val="accent3">
                  <a:lumMod val="50000"/>
                </a:schemeClr>
              </a:solidFill>
              <a:latin typeface="Candara" panose="020E0502030303020204" pitchFamily="34" charset="0"/>
              <a:sym typeface=""/>
            </a:endParaRPr>
          </a:p>
        </p:txBody>
      </p:sp>
      <p:sp>
        <p:nvSpPr>
          <p:cNvPr id="15" name="CuadroTexto 14">
            <a:extLst>
              <a:ext uri="{FF2B5EF4-FFF2-40B4-BE49-F238E27FC236}">
                <a16:creationId xmlns:a16="http://schemas.microsoft.com/office/drawing/2014/main" id="{7546647A-DCB7-4111-BB64-9AE1401A6B89}"/>
              </a:ext>
            </a:extLst>
          </p:cNvPr>
          <p:cNvSpPr txBox="1"/>
          <p:nvPr/>
        </p:nvSpPr>
        <p:spPr>
          <a:xfrm>
            <a:off x="8167985" y="4825498"/>
            <a:ext cx="1455174" cy="461665"/>
          </a:xfrm>
          <a:prstGeom prst="rect">
            <a:avLst/>
          </a:prstGeom>
          <a:solidFill>
            <a:schemeClr val="bg1"/>
          </a:solidFill>
        </p:spPr>
        <p:txBody>
          <a:bodyPr wrap="square" rtlCol="0">
            <a:spAutoFit/>
          </a:bodyPr>
          <a:lstStyle/>
          <a:p>
            <a:pPr algn="ctr"/>
            <a:r>
              <a:rPr lang="ko-KR" sz="1200">
                <a:solidFill>
                  <a:schemeClr val="accent3">
                    <a:lumMod val="50000"/>
                  </a:schemeClr>
                </a:solidFill>
                <a:latin typeface="Candara" panose="020E0502030303020204" pitchFamily="34" charset="0"/>
                <a:sym typeface=""/>
              </a:rPr>
              <a:t>척추 골절 진단</a:t>
            </a:r>
          </a:p>
        </p:txBody>
      </p:sp>
      <p:sp>
        <p:nvSpPr>
          <p:cNvPr id="16" name="CuadroTexto 15">
            <a:extLst>
              <a:ext uri="{FF2B5EF4-FFF2-40B4-BE49-F238E27FC236}">
                <a16:creationId xmlns:a16="http://schemas.microsoft.com/office/drawing/2014/main" id="{28EBBA05-D0D7-4AB1-830D-6F79C4D4EFC2}"/>
              </a:ext>
            </a:extLst>
          </p:cNvPr>
          <p:cNvSpPr txBox="1"/>
          <p:nvPr/>
        </p:nvSpPr>
        <p:spPr>
          <a:xfrm>
            <a:off x="9504276" y="4825498"/>
            <a:ext cx="1455174" cy="646331"/>
          </a:xfrm>
          <a:prstGeom prst="rect">
            <a:avLst/>
          </a:prstGeom>
          <a:solidFill>
            <a:schemeClr val="bg1"/>
          </a:solidFill>
        </p:spPr>
        <p:txBody>
          <a:bodyPr wrap="square" rtlCol="0">
            <a:spAutoFit/>
          </a:bodyPr>
          <a:lstStyle/>
          <a:p>
            <a:pPr algn="ctr"/>
            <a:r>
              <a:rPr lang="ko-KR" sz="1200">
                <a:solidFill>
                  <a:schemeClr val="accent3">
                    <a:lumMod val="50000"/>
                  </a:schemeClr>
                </a:solidFill>
                <a:latin typeface="Candara" panose="020E0502030303020204" pitchFamily="34" charset="0"/>
                <a:sym typeface=""/>
              </a:rPr>
              <a:t>골다공증 치료제 처방</a:t>
            </a:r>
          </a:p>
        </p:txBody>
      </p:sp>
    </p:spTree>
    <p:extLst>
      <p:ext uri="{BB962C8B-B14F-4D97-AF65-F5344CB8AC3E}">
        <p14:creationId xmlns:p14="http://schemas.microsoft.com/office/powerpoint/2010/main" val="3628284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현재 국제 지침은 골절 위험 평가를 권장함</a:t>
            </a:r>
            <a:r>
              <a:rPr lang="ko-KR" sz="3600" b="1" kern="0" baseline="30000" dirty="0">
                <a:solidFill>
                  <a:srgbClr val="6BBBAD">
                    <a:lumMod val="100000"/>
                  </a:srgbClr>
                </a:solidFill>
                <a:latin typeface="Candara" panose="020E0502030303020204" pitchFamily="34" charset="0"/>
                <a:sym typeface=""/>
              </a:rPr>
              <a:t>1,2</a:t>
            </a:r>
          </a:p>
        </p:txBody>
      </p:sp>
      <p:sp>
        <p:nvSpPr>
          <p:cNvPr id="8" name="TextBox 7">
            <a:extLst>
              <a:ext uri="{FF2B5EF4-FFF2-40B4-BE49-F238E27FC236}">
                <a16:creationId xmlns:a16="http://schemas.microsoft.com/office/drawing/2014/main" id="{B1270175-8013-CF4C-9259-854A2AC54EDB}"/>
              </a:ext>
            </a:extLst>
          </p:cNvPr>
          <p:cNvSpPr txBox="1"/>
          <p:nvPr/>
        </p:nvSpPr>
        <p:spPr>
          <a:xfrm>
            <a:off x="386857" y="6417148"/>
            <a:ext cx="7004544" cy="3693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 2. Camacho PM, et al. Endocr Pract. 2020;26 (Suppl 1):1-46;  3. Shoback D, et al. </a:t>
            </a:r>
            <a:r>
              <a:rPr lang="ko-KR" sz="900" b="1" i="1" kern="0">
                <a:solidFill>
                  <a:schemeClr val="tx1">
                    <a:lumMod val="100000"/>
                  </a:schemeClr>
                </a:solidFill>
                <a:latin typeface="Calibri" panose="020F0502020204030204" pitchFamily="34" charset="0"/>
                <a:sym typeface=""/>
              </a:rPr>
              <a:t>J Clin Endocrinol Metab </a:t>
            </a:r>
            <a:r>
              <a:rPr lang="ko-KR" sz="900" b="1" kern="0">
                <a:solidFill>
                  <a:schemeClr val="tx1">
                    <a:lumMod val="100000"/>
                  </a:schemeClr>
                </a:solidFill>
                <a:latin typeface="Calibri" panose="020F0502020204030204" pitchFamily="34" charset="0"/>
                <a:sym typeface=""/>
              </a:rPr>
              <a:t>2020;105:1–8; 4. Stuckey B, et al. </a:t>
            </a:r>
            <a:r>
              <a:rPr lang="ko-KR" sz="900" b="1" i="1" kern="0">
                <a:solidFill>
                  <a:schemeClr val="tx1">
                    <a:lumMod val="100000"/>
                  </a:schemeClr>
                </a:solidFill>
                <a:latin typeface="Calibri" panose="020F0502020204030204" pitchFamily="34" charset="0"/>
                <a:sym typeface=""/>
              </a:rPr>
              <a:t>Aust J Gen Pract.</a:t>
            </a:r>
            <a:r>
              <a:rPr lang="ko-KR" sz="900" b="1" kern="0">
                <a:solidFill>
                  <a:schemeClr val="tx1">
                    <a:lumMod val="100000"/>
                  </a:schemeClr>
                </a:solidFill>
                <a:latin typeface="Calibri" panose="020F0502020204030204" pitchFamily="34" charset="0"/>
                <a:sym typeface=""/>
              </a:rPr>
              <a:t> 2021;50:165–70.</a:t>
            </a:r>
          </a:p>
        </p:txBody>
      </p:sp>
      <p:sp>
        <p:nvSpPr>
          <p:cNvPr id="19" name="TextBox 18">
            <a:extLst>
              <a:ext uri="{FF2B5EF4-FFF2-40B4-BE49-F238E27FC236}">
                <a16:creationId xmlns:a16="http://schemas.microsoft.com/office/drawing/2014/main" id="{C61D79EC-3180-F944-B3B5-FDE62CDF3BDE}"/>
              </a:ext>
            </a:extLst>
          </p:cNvPr>
          <p:cNvSpPr txBox="1"/>
          <p:nvPr/>
        </p:nvSpPr>
        <p:spPr>
          <a:xfrm>
            <a:off x="609600" y="1524000"/>
            <a:ext cx="6416842" cy="1408399"/>
          </a:xfrm>
          <a:prstGeom prst="rect">
            <a:avLst/>
          </a:prstGeom>
          <a:noFill/>
        </p:spPr>
        <p:txBody>
          <a:bodyPr wrap="square" rtlCol="0">
            <a:spAutoFit/>
          </a:bodyPr>
          <a:lstStyle>
            <a:defPPr>
              <a:defRPr lang="ko-KR">
                <a:ea typeface="Malgun Gothic"/>
              </a:defRPr>
            </a:defPPr>
            <a:lvl1pPr>
              <a:lnSpc>
                <a:spcPct val="120000"/>
              </a:lnSpc>
              <a:spcAft>
                <a:spcPts val="600"/>
              </a:spcAft>
              <a:defRPr lang="ko-KR" sz="1600">
                <a:latin typeface="Candara" panose="020E0502030303020204" pitchFamily="34" charset="0"/>
                <a:ea typeface="Malgun Gothic"/>
              </a:defRPr>
            </a:lvl1pPr>
          </a:lstStyle>
          <a:p>
            <a:pPr marL="285750" indent="-285750">
              <a:buFont typeface="Arial" panose="020B0604020202020204" pitchFamily="34" charset="0"/>
              <a:buChar char="•"/>
            </a:pPr>
            <a:r>
              <a:rPr lang="ko-KR" b="1" kern="0" dirty="0">
                <a:solidFill>
                  <a:schemeClr val="tx1">
                    <a:lumMod val="100000"/>
                  </a:schemeClr>
                </a:solidFill>
                <a:sym typeface=""/>
              </a:rPr>
              <a:t>FRAX</a:t>
            </a:r>
            <a:r>
              <a:rPr lang="ko-KR" b="1" kern="0" baseline="30000" dirty="0">
                <a:solidFill>
                  <a:schemeClr val="tx1">
                    <a:lumMod val="100000"/>
                  </a:schemeClr>
                </a:solidFill>
                <a:sym typeface=""/>
              </a:rPr>
              <a:t>®</a:t>
            </a:r>
            <a:r>
              <a:rPr lang="ko-KR" b="1" kern="0" dirty="0">
                <a:solidFill>
                  <a:schemeClr val="tx1">
                    <a:lumMod val="100000"/>
                  </a:schemeClr>
                </a:solidFill>
                <a:sym typeface=""/>
              </a:rPr>
              <a:t> </a:t>
            </a:r>
            <a:r>
              <a:rPr lang="ko-KR" altLang="en-US" b="1" kern="0" dirty="0">
                <a:solidFill>
                  <a:schemeClr val="tx1">
                    <a:lumMod val="100000"/>
                  </a:schemeClr>
                </a:solidFill>
                <a:sym typeface=""/>
              </a:rPr>
              <a:t>골절 </a:t>
            </a:r>
            <a:r>
              <a:rPr lang="ko-KR" b="1" kern="0" dirty="0">
                <a:solidFill>
                  <a:schemeClr val="tx1">
                    <a:lumMod val="100000"/>
                  </a:schemeClr>
                </a:solidFill>
                <a:sym typeface=""/>
              </a:rPr>
              <a:t>위험 평가 도구는 </a:t>
            </a:r>
            <a:r>
              <a:rPr lang="ko-KR" b="1" kern="0" dirty="0" err="1">
                <a:solidFill>
                  <a:schemeClr val="tx1">
                    <a:lumMod val="100000"/>
                  </a:schemeClr>
                </a:solidFill>
                <a:sym typeface=""/>
              </a:rPr>
              <a:t>고관절</a:t>
            </a:r>
            <a:r>
              <a:rPr lang="ko-KR" b="1" kern="0" dirty="0">
                <a:solidFill>
                  <a:schemeClr val="tx1">
                    <a:lumMod val="100000"/>
                  </a:schemeClr>
                </a:solidFill>
                <a:sym typeface=""/>
              </a:rPr>
              <a:t> 골절 또는 주요 골다공증 골절*의 10년 확률을 평가하는 데 사용할 수 있음  </a:t>
            </a:r>
          </a:p>
          <a:p>
            <a:pPr marL="285750" indent="-285750">
              <a:buFont typeface="Arial" panose="020B0604020202020204" pitchFamily="34" charset="0"/>
              <a:buChar char="•"/>
            </a:pPr>
            <a:r>
              <a:rPr lang="ko-KR" b="1" kern="0" dirty="0">
                <a:solidFill>
                  <a:schemeClr val="tx1">
                    <a:lumMod val="100000"/>
                  </a:schemeClr>
                </a:solidFill>
                <a:sym typeface=""/>
              </a:rPr>
              <a:t>FRAX</a:t>
            </a:r>
            <a:r>
              <a:rPr lang="ko-KR" b="1" kern="0" baseline="30000" dirty="0">
                <a:solidFill>
                  <a:schemeClr val="tx1">
                    <a:lumMod val="100000"/>
                  </a:schemeClr>
                </a:solidFill>
                <a:sym typeface=""/>
              </a:rPr>
              <a:t>®</a:t>
            </a:r>
            <a:r>
              <a:rPr lang="ko-KR" b="1" kern="0" dirty="0">
                <a:solidFill>
                  <a:schemeClr val="tx1">
                    <a:lumMod val="100000"/>
                  </a:schemeClr>
                </a:solidFill>
                <a:sym typeface=""/>
              </a:rPr>
              <a:t>는 임상 요인 및 대퇴 경부 </a:t>
            </a:r>
            <a:r>
              <a:rPr lang="ko-KR" b="1" kern="0" dirty="0" err="1">
                <a:solidFill>
                  <a:schemeClr val="tx1">
                    <a:lumMod val="100000"/>
                  </a:schemeClr>
                </a:solidFill>
                <a:sym typeface=""/>
              </a:rPr>
              <a:t>골밀도</a:t>
            </a:r>
            <a:r>
              <a:rPr lang="ko-KR" b="1" kern="0" dirty="0">
                <a:solidFill>
                  <a:schemeClr val="tx1">
                    <a:lumMod val="100000"/>
                  </a:schemeClr>
                </a:solidFill>
                <a:sym typeface=""/>
              </a:rPr>
              <a:t> 평가를 통합함</a:t>
            </a:r>
            <a:r>
              <a:rPr lang="ko-KR" b="1" kern="0" baseline="30000" dirty="0">
                <a:solidFill>
                  <a:schemeClr val="tx1">
                    <a:lumMod val="100000"/>
                  </a:schemeClr>
                </a:solidFill>
                <a:sym typeface=""/>
              </a:rPr>
              <a:t>1</a:t>
            </a:r>
          </a:p>
          <a:p>
            <a:pPr marL="285750" indent="-285750">
              <a:buFont typeface="Arial" panose="020B0604020202020204" pitchFamily="34" charset="0"/>
              <a:buChar char="•"/>
            </a:pPr>
            <a:r>
              <a:rPr lang="ko-KR" b="1" kern="0" dirty="0">
                <a:solidFill>
                  <a:schemeClr val="tx1">
                    <a:lumMod val="100000"/>
                  </a:schemeClr>
                </a:solidFill>
                <a:sym typeface=""/>
              </a:rPr>
              <a:t>골절 위험의 위험 범주: 낮음, 높음 또는 매우 높음</a:t>
            </a:r>
            <a:r>
              <a:rPr lang="ko-KR" b="1" kern="0" baseline="30000" dirty="0">
                <a:solidFill>
                  <a:schemeClr val="tx1">
                    <a:lumMod val="100000"/>
                  </a:schemeClr>
                </a:solidFill>
                <a:sym typeface=""/>
              </a:rPr>
              <a:t>1</a:t>
            </a:r>
          </a:p>
        </p:txBody>
      </p:sp>
      <p:sp>
        <p:nvSpPr>
          <p:cNvPr id="14" name="TextBox 13">
            <a:extLst>
              <a:ext uri="{FF2B5EF4-FFF2-40B4-BE49-F238E27FC236}">
                <a16:creationId xmlns:a16="http://schemas.microsoft.com/office/drawing/2014/main" id="{5E44F107-59BB-C343-A63B-09ED508C39D2}"/>
              </a:ext>
            </a:extLst>
          </p:cNvPr>
          <p:cNvSpPr txBox="1"/>
          <p:nvPr/>
        </p:nvSpPr>
        <p:spPr>
          <a:xfrm>
            <a:off x="386857" y="6140149"/>
            <a:ext cx="6477000" cy="276999"/>
          </a:xfrm>
          <a:prstGeom prst="rect">
            <a:avLst/>
          </a:prstGeom>
          <a:noFill/>
        </p:spPr>
        <p:txBody>
          <a:bodyPr wrap="square" rtlCol="0">
            <a:spAutoFit/>
          </a:bodyPr>
          <a:lstStyle/>
          <a:p>
            <a:r>
              <a:rPr lang="ko-KR" sz="1200" b="1" dirty="0">
                <a:latin typeface="Candara" panose="020E0502030303020204" pitchFamily="34" charset="0"/>
                <a:sym typeface=""/>
              </a:rPr>
              <a:t>* 주요 골다공증 골절 = </a:t>
            </a:r>
            <a:r>
              <a:rPr lang="ko-KR" altLang="es-ES" sz="1200" b="1" dirty="0">
                <a:latin typeface="Candara" panose="020E0502030303020204" pitchFamily="34" charset="0"/>
                <a:sym typeface=""/>
              </a:rPr>
              <a:t>임상</a:t>
            </a:r>
            <a:r>
              <a:rPr lang="ko-KR" altLang="en-US" sz="1200" b="1" dirty="0">
                <a:latin typeface="Candara" panose="020E0502030303020204" pitchFamily="34" charset="0"/>
                <a:sym typeface=""/>
              </a:rPr>
              <a:t>적</a:t>
            </a:r>
            <a:r>
              <a:rPr lang="ko-KR" altLang="es-ES" sz="1200" b="1" dirty="0">
                <a:latin typeface="Candara" panose="020E0502030303020204" pitchFamily="34" charset="0"/>
                <a:sym typeface=""/>
              </a:rPr>
              <a:t> 척추</a:t>
            </a:r>
            <a:r>
              <a:rPr lang="es-ES" altLang="ko-KR" sz="1200" b="1" dirty="0">
                <a:latin typeface="Candara" panose="020E0502030303020204" pitchFamily="34" charset="0"/>
                <a:sym typeface=""/>
              </a:rPr>
              <a:t>, </a:t>
            </a:r>
            <a:r>
              <a:rPr lang="ko-KR" altLang="es-ES" sz="1200" b="1" dirty="0" err="1">
                <a:latin typeface="Candara" panose="020E0502030303020204" pitchFamily="34" charset="0"/>
                <a:sym typeface=""/>
              </a:rPr>
              <a:t>고관절</a:t>
            </a:r>
            <a:r>
              <a:rPr lang="es-ES" altLang="ko-KR" sz="1200" b="1" dirty="0">
                <a:latin typeface="Candara" panose="020E0502030303020204" pitchFamily="34" charset="0"/>
                <a:sym typeface=""/>
              </a:rPr>
              <a:t>, </a:t>
            </a:r>
            <a:r>
              <a:rPr lang="ko-KR" altLang="es-ES" sz="1200" b="1" dirty="0" err="1">
                <a:latin typeface="Candara" panose="020E0502030303020204" pitchFamily="34" charset="0"/>
                <a:sym typeface=""/>
              </a:rPr>
              <a:t>전완</a:t>
            </a:r>
            <a:r>
              <a:rPr lang="ko-KR" altLang="es-ES" sz="1200" b="1" dirty="0">
                <a:latin typeface="Candara" panose="020E0502030303020204" pitchFamily="34" charset="0"/>
                <a:sym typeface=""/>
              </a:rPr>
              <a:t> 또는 상완</a:t>
            </a:r>
            <a:r>
              <a:rPr lang="en-US" altLang="ko-KR" sz="1200" b="1" dirty="0">
                <a:latin typeface="Candara" panose="020E0502030303020204" pitchFamily="34" charset="0"/>
                <a:sym typeface=""/>
              </a:rPr>
              <a:t> </a:t>
            </a:r>
            <a:r>
              <a:rPr lang="ko-KR" altLang="en-US" sz="1200" b="1" dirty="0">
                <a:latin typeface="Candara" panose="020E0502030303020204" pitchFamily="34" charset="0"/>
                <a:sym typeface=""/>
              </a:rPr>
              <a:t>부위</a:t>
            </a:r>
            <a:r>
              <a:rPr lang="ko-KR" altLang="es-ES" sz="1200" b="1" dirty="0">
                <a:latin typeface="Candara" panose="020E0502030303020204" pitchFamily="34" charset="0"/>
                <a:sym typeface=""/>
              </a:rPr>
              <a:t> </a:t>
            </a:r>
            <a:r>
              <a:rPr lang="ko-KR" sz="1200" b="1" dirty="0">
                <a:latin typeface="Candara" panose="020E0502030303020204" pitchFamily="34" charset="0"/>
                <a:sym typeface=""/>
              </a:rPr>
              <a:t>골절</a:t>
            </a:r>
          </a:p>
        </p:txBody>
      </p:sp>
      <p:sp>
        <p:nvSpPr>
          <p:cNvPr id="7" name="Rounded Rectangle 6">
            <a:extLst>
              <a:ext uri="{FF2B5EF4-FFF2-40B4-BE49-F238E27FC236}">
                <a16:creationId xmlns:a16="http://schemas.microsoft.com/office/drawing/2014/main" id="{12DD6A07-DC6E-FA40-907D-02EB6B2EBAFF}"/>
              </a:ext>
            </a:extLst>
          </p:cNvPr>
          <p:cNvSpPr/>
          <p:nvPr/>
        </p:nvSpPr>
        <p:spPr>
          <a:xfrm>
            <a:off x="1172960" y="3087911"/>
            <a:ext cx="5638800" cy="1371600"/>
          </a:xfrm>
          <a:prstGeom prst="roundRect">
            <a:avLst/>
          </a:prstGeom>
          <a:noFill/>
          <a:ln>
            <a:solidFill>
              <a:srgbClr val="42A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0" name="TextBox 9">
            <a:extLst>
              <a:ext uri="{FF2B5EF4-FFF2-40B4-BE49-F238E27FC236}">
                <a16:creationId xmlns:a16="http://schemas.microsoft.com/office/drawing/2014/main" id="{9DA8B01C-FD9B-8E4D-AAF1-4F90E85759A7}"/>
              </a:ext>
            </a:extLst>
          </p:cNvPr>
          <p:cNvSpPr txBox="1"/>
          <p:nvPr/>
        </p:nvSpPr>
        <p:spPr>
          <a:xfrm>
            <a:off x="1439660" y="3255286"/>
            <a:ext cx="5105400" cy="1077218"/>
          </a:xfrm>
          <a:prstGeom prst="rect">
            <a:avLst/>
          </a:prstGeom>
          <a:noFill/>
        </p:spPr>
        <p:txBody>
          <a:bodyPr wrap="square" rtlCol="0">
            <a:spAutoFit/>
          </a:bodyPr>
          <a:lstStyle>
            <a:defPPr>
              <a:defRPr lang="ko-KR">
                <a:ea typeface="Malgun Gothic"/>
              </a:defRPr>
            </a:defPPr>
          </a:lstStyle>
          <a:p>
            <a:r>
              <a:rPr lang="ko-KR" sz="1600" b="1" kern="0">
                <a:solidFill>
                  <a:schemeClr val="tx1">
                    <a:lumMod val="100000"/>
                  </a:schemeClr>
                </a:solidFill>
                <a:latin typeface="Candara" panose="020E0502030303020204" pitchFamily="34" charset="0"/>
                <a:sym typeface=""/>
              </a:rPr>
              <a:t>이전 </a:t>
            </a:r>
            <a:r>
              <a:rPr lang="ko-KR" sz="1600" b="1" kern="0">
                <a:solidFill>
                  <a:srgbClr val="2F9588">
                    <a:lumMod val="100000"/>
                  </a:srgbClr>
                </a:solidFill>
                <a:latin typeface="Candara" panose="020E0502030303020204" pitchFamily="34" charset="0"/>
                <a:sym typeface=""/>
              </a:rPr>
              <a:t>취약성 골절이 있는 환자는</a:t>
            </a:r>
            <a:r>
              <a:rPr lang="ko-KR" sz="1600" b="1" kern="0">
                <a:solidFill>
                  <a:schemeClr val="tx1">
                    <a:lumMod val="100000"/>
                  </a:schemeClr>
                </a:solidFill>
                <a:latin typeface="Candara" panose="020E0502030303020204" pitchFamily="34" charset="0"/>
                <a:sym typeface=""/>
              </a:rPr>
              <a:t>고위험 또는 매우 고위험으로 간주됩니다(FRAX</a:t>
            </a:r>
            <a:r>
              <a:rPr lang="ko-KR" sz="1600" b="1" kern="0">
                <a:solidFill>
                  <a:schemeClr val="tx1">
                    <a:lumMod val="100000"/>
                  </a:schemeClr>
                </a:solidFill>
                <a:latin typeface="Calibri" panose="020F0502020204030204" pitchFamily="34" charset="0"/>
                <a:sym typeface=""/>
              </a:rPr>
              <a:t>®</a:t>
            </a:r>
            <a:r>
              <a:rPr lang="ko-KR" sz="1600" b="1" kern="0">
                <a:solidFill>
                  <a:schemeClr val="tx1">
                    <a:lumMod val="100000"/>
                  </a:schemeClr>
                </a:solidFill>
                <a:latin typeface="Candara" panose="020E0502030303020204" pitchFamily="34" charset="0"/>
                <a:sym typeface=""/>
              </a:rPr>
              <a:t> 확률에 따라). 약물 요법으로 치료하는 것이 좋습니다</a:t>
            </a:r>
            <a:r>
              <a:rPr lang="ko-KR" sz="1600" b="1" kern="0" baseline="30000">
                <a:solidFill>
                  <a:schemeClr val="tx1">
                    <a:lumMod val="100000"/>
                  </a:schemeClr>
                </a:solidFill>
                <a:latin typeface="Candara" panose="020E0502030303020204" pitchFamily="34" charset="0"/>
                <a:sym typeface=""/>
              </a:rPr>
              <a:t>1,3</a:t>
            </a:r>
          </a:p>
        </p:txBody>
      </p:sp>
      <p:pic>
        <p:nvPicPr>
          <p:cNvPr id="3" name="Picture 2">
            <a:extLst>
              <a:ext uri="{FF2B5EF4-FFF2-40B4-BE49-F238E27FC236}">
                <a16:creationId xmlns:a16="http://schemas.microsoft.com/office/drawing/2014/main" id="{F5D14676-A7B0-2C45-B4CD-CC0ED886CB7B}"/>
              </a:ext>
            </a:extLst>
          </p:cNvPr>
          <p:cNvPicPr>
            <a:picLocks noChangeAspect="1"/>
          </p:cNvPicPr>
          <p:nvPr/>
        </p:nvPicPr>
        <p:blipFill>
          <a:blip r:embed="rId3"/>
          <a:stretch>
            <a:fillRect/>
          </a:stretch>
        </p:blipFill>
        <p:spPr>
          <a:xfrm>
            <a:off x="7676444" y="1524000"/>
            <a:ext cx="4515556" cy="5486400"/>
          </a:xfrm>
          <a:prstGeom prst="rect">
            <a:avLst/>
          </a:prstGeom>
        </p:spPr>
      </p:pic>
      <p:sp>
        <p:nvSpPr>
          <p:cNvPr id="2" name="Oval 1">
            <a:extLst>
              <a:ext uri="{FF2B5EF4-FFF2-40B4-BE49-F238E27FC236}">
                <a16:creationId xmlns:a16="http://schemas.microsoft.com/office/drawing/2014/main" id="{E109A87E-8361-A544-BBEB-0FCB7E0B888C}"/>
              </a:ext>
            </a:extLst>
          </p:cNvPr>
          <p:cNvSpPr/>
          <p:nvPr/>
        </p:nvSpPr>
        <p:spPr>
          <a:xfrm>
            <a:off x="871635" y="3128279"/>
            <a:ext cx="602650" cy="581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3200" b="1">
                <a:solidFill>
                  <a:schemeClr val="bg1"/>
                </a:solidFill>
                <a:latin typeface="Calibri" panose="020F0502020204030204" pitchFamily="34" charset="0"/>
                <a:sym typeface=""/>
              </a:rPr>
              <a:t>!</a:t>
            </a:r>
          </a:p>
        </p:txBody>
      </p:sp>
      <p:sp>
        <p:nvSpPr>
          <p:cNvPr id="13" name="TextBox 12">
            <a:extLst>
              <a:ext uri="{FF2B5EF4-FFF2-40B4-BE49-F238E27FC236}">
                <a16:creationId xmlns:a16="http://schemas.microsoft.com/office/drawing/2014/main" id="{69569DEB-FB08-4F40-9EE4-463059DCEE83}"/>
              </a:ext>
            </a:extLst>
          </p:cNvPr>
          <p:cNvSpPr txBox="1"/>
          <p:nvPr/>
        </p:nvSpPr>
        <p:spPr>
          <a:xfrm>
            <a:off x="685800" y="4498234"/>
            <a:ext cx="6914444" cy="1695849"/>
          </a:xfrm>
          <a:prstGeom prst="rect">
            <a:avLst/>
          </a:prstGeom>
          <a:noFill/>
        </p:spPr>
        <p:txBody>
          <a:bodyPr wrap="square" rtlCol="0">
            <a:spAutoFit/>
          </a:bodyPr>
          <a:lstStyle>
            <a:defPPr>
              <a:defRPr lang="ko-KR">
                <a:ea typeface="Malgun Gothic"/>
              </a:defRPr>
            </a:defPPr>
            <a:lvl1pPr>
              <a:lnSpc>
                <a:spcPct val="120000"/>
              </a:lnSpc>
              <a:spcAft>
                <a:spcPts val="600"/>
              </a:spcAft>
              <a:defRPr lang="ko-KR" sz="1600">
                <a:latin typeface="Candara" panose="020E0502030303020204" pitchFamily="34" charset="0"/>
                <a:ea typeface="Malgun Gothic"/>
              </a:defRPr>
            </a:lvl1pPr>
          </a:lstStyle>
          <a:p>
            <a:pPr marL="285750" indent="-285750">
              <a:buFont typeface="Arial" panose="020B0604020202020204" pitchFamily="34" charset="0"/>
              <a:buChar char="•"/>
            </a:pPr>
            <a:r>
              <a:rPr lang="ko-KR" b="1" kern="0" dirty="0">
                <a:solidFill>
                  <a:schemeClr val="tx1">
                    <a:lumMod val="100000"/>
                  </a:schemeClr>
                </a:solidFill>
                <a:sym typeface=""/>
              </a:rPr>
              <a:t>Garvan 골절 위험 계산기에는 다음 매개변수가 포함됨</a:t>
            </a:r>
            <a:r>
              <a:rPr lang="ko-KR" b="1" kern="0" baseline="30000" dirty="0">
                <a:solidFill>
                  <a:schemeClr val="tx1">
                    <a:lumMod val="100000"/>
                  </a:schemeClr>
                </a:solidFill>
                <a:sym typeface=""/>
              </a:rPr>
              <a:t>4</a:t>
            </a:r>
          </a:p>
          <a:p>
            <a:pPr lvl="1"/>
            <a:r>
              <a:rPr lang="ko-KR" sz="1600" b="1" dirty="0">
                <a:latin typeface="Candara" panose="020E0502030303020204" pitchFamily="34" charset="0"/>
                <a:sym typeface=""/>
              </a:rPr>
              <a:t>• 나이</a:t>
            </a:r>
          </a:p>
          <a:p>
            <a:pPr lvl="1"/>
            <a:r>
              <a:rPr lang="ko-KR" sz="1600" b="1" dirty="0">
                <a:latin typeface="Candara" panose="020E0502030303020204" pitchFamily="34" charset="0"/>
                <a:sym typeface=""/>
              </a:rPr>
              <a:t>• 남성 또는 여성</a:t>
            </a:r>
          </a:p>
          <a:p>
            <a:pPr lvl="1"/>
            <a:r>
              <a:rPr lang="ko-KR" sz="1600" b="1" dirty="0">
                <a:latin typeface="Candara" panose="020E0502030303020204" pitchFamily="34" charset="0"/>
                <a:sym typeface=""/>
              </a:rPr>
              <a:t>• 대퇴 </a:t>
            </a:r>
            <a:r>
              <a:rPr lang="ko-KR" altLang="es-ES" sz="1600" b="1" dirty="0">
                <a:latin typeface="Candara" panose="020E0502030303020204" pitchFamily="34" charset="0"/>
                <a:sym typeface=""/>
              </a:rPr>
              <a:t>경부 </a:t>
            </a:r>
            <a:r>
              <a:rPr lang="en-US" altLang="ko-KR" sz="1600" b="1" dirty="0">
                <a:latin typeface="Candara" panose="020E0502030303020204" pitchFamily="34" charset="0"/>
                <a:sym typeface=""/>
              </a:rPr>
              <a:t>T</a:t>
            </a:r>
            <a:r>
              <a:rPr lang="es-ES" altLang="ko-KR" sz="1600" b="1" dirty="0">
                <a:latin typeface="Candara" panose="020E0502030303020204" pitchFamily="34" charset="0"/>
                <a:sym typeface=""/>
              </a:rPr>
              <a:t>-</a:t>
            </a:r>
            <a:r>
              <a:rPr lang="ko-KR" sz="1600" b="1" dirty="0">
                <a:latin typeface="Candara" panose="020E0502030303020204" pitchFamily="34" charset="0"/>
                <a:sym typeface=""/>
              </a:rPr>
              <a:t>점수</a:t>
            </a:r>
          </a:p>
          <a:p>
            <a:pPr lvl="1"/>
            <a:r>
              <a:rPr lang="ko-KR" sz="1600" b="1" dirty="0">
                <a:latin typeface="Candara" panose="020E0502030303020204" pitchFamily="34" charset="0"/>
                <a:sym typeface=""/>
              </a:rPr>
              <a:t>• 이전 골절(0 ~ 3+)</a:t>
            </a:r>
          </a:p>
          <a:p>
            <a:pPr lvl="1"/>
            <a:r>
              <a:rPr lang="ko-KR" sz="1600" b="1" dirty="0">
                <a:latin typeface="Candara" panose="020E0502030303020204" pitchFamily="34" charset="0"/>
                <a:sym typeface=""/>
              </a:rPr>
              <a:t>• 지난 12개월 동안 낙상(0~3+)</a:t>
            </a:r>
          </a:p>
        </p:txBody>
      </p:sp>
      <p:pic>
        <p:nvPicPr>
          <p:cNvPr id="12" name="Graphic 11" descr="Home with solid fill">
            <a:hlinkClick r:id="rId4" action="ppaction://hlinksldjump"/>
            <a:extLst>
              <a:ext uri="{FF2B5EF4-FFF2-40B4-BE49-F238E27FC236}">
                <a16:creationId xmlns:a16="http://schemas.microsoft.com/office/drawing/2014/main" id="{F167417E-B0F8-F945-A861-BF84CE05D4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6732286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defPPr>
              <a:defRPr lang="ko-KR">
                <a:ea typeface="Malgun Gothic"/>
              </a:defRPr>
            </a:defPPr>
            <a:lvl1pPr>
              <a:defRPr lang="ko-KR" sz="3600" b="1">
                <a:solidFill>
                  <a:srgbClr val="6BBBAD"/>
                </a:solidFill>
                <a:latin typeface="Candara" panose="020E0502030303020204" pitchFamily="34" charset="0"/>
                <a:ea typeface="Malgun Gothic"/>
              </a:defRPr>
            </a:lvl1pPr>
          </a:lstStyle>
          <a:p>
            <a:r>
              <a:rPr lang="ko-KR" kern="0" dirty="0">
                <a:solidFill>
                  <a:srgbClr val="6BBBAD">
                    <a:lumMod val="100000"/>
                  </a:srgbClr>
                </a:solidFill>
                <a:sym typeface=""/>
              </a:rPr>
              <a:t>골절 위험의 계층화를 </a:t>
            </a:r>
            <a:r>
              <a:rPr lang="ko-KR" altLang="es-ES" kern="0" dirty="0">
                <a:solidFill>
                  <a:srgbClr val="6BBBAD">
                    <a:lumMod val="100000"/>
                  </a:srgbClr>
                </a:solidFill>
                <a:sym typeface=""/>
              </a:rPr>
              <a:t>기반으로 </a:t>
            </a:r>
            <a:r>
              <a:rPr lang="ko-KR" altLang="en-US" kern="0" dirty="0">
                <a:solidFill>
                  <a:srgbClr val="6BBBAD">
                    <a:lumMod val="100000"/>
                  </a:srgbClr>
                </a:solidFill>
                <a:sym typeface=""/>
              </a:rPr>
              <a:t>치료 경로를 설정</a:t>
            </a:r>
            <a:r>
              <a:rPr lang="ko-KR" altLang="es-ES" kern="0" dirty="0">
                <a:solidFill>
                  <a:srgbClr val="6BBBAD">
                    <a:lumMod val="100000"/>
                  </a:srgbClr>
                </a:solidFill>
                <a:sym typeface=""/>
              </a:rPr>
              <a:t>해야 함</a:t>
            </a:r>
            <a:r>
              <a:rPr lang="es-ES" altLang="ko-KR" kern="0" baseline="30000" dirty="0">
                <a:solidFill>
                  <a:srgbClr val="6BBBAD">
                    <a:lumMod val="100000"/>
                  </a:srgbClr>
                </a:solidFill>
                <a:sym typeface=""/>
              </a:rPr>
              <a:t>1</a:t>
            </a:r>
            <a:endParaRPr lang="ko-KR" altLang="es-ES" kern="0" baseline="30000" dirty="0">
              <a:solidFill>
                <a:srgbClr val="6BBBAD">
                  <a:lumMod val="100000"/>
                </a:srgbClr>
              </a:solidFill>
              <a:sym typeface=""/>
            </a:endParaRPr>
          </a:p>
        </p:txBody>
      </p:sp>
      <p:sp>
        <p:nvSpPr>
          <p:cNvPr id="8" name="TextBox 7">
            <a:extLst>
              <a:ext uri="{FF2B5EF4-FFF2-40B4-BE49-F238E27FC236}">
                <a16:creationId xmlns:a16="http://schemas.microsoft.com/office/drawing/2014/main" id="{B1270175-8013-CF4C-9259-854A2AC54EDB}"/>
              </a:ext>
            </a:extLst>
          </p:cNvPr>
          <p:cNvSpPr txBox="1"/>
          <p:nvPr/>
        </p:nvSpPr>
        <p:spPr>
          <a:xfrm>
            <a:off x="386856" y="6459394"/>
            <a:ext cx="11536887" cy="3693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a:t>
            </a:r>
          </a:p>
          <a:p>
            <a:pPr>
              <a:defRPr lang="ko-KR">
                <a:ea typeface="Malgun Gothic"/>
              </a:defRPr>
            </a:pPr>
            <a:endParaRPr kumimoji="0" lang="ko-KR" sz="900" b="1" i="0" u="none" strike="noStrike" kern="1200" cap="none" spc="0" normalizeH="0" baseline="0">
              <a:ln>
                <a:noFill/>
              </a:ln>
              <a:effectLst/>
              <a:uLnTx/>
              <a:uFillTx/>
              <a:ea typeface="Malgun Gothic"/>
              <a:cs typeface="+mn-cs"/>
            </a:endParaRPr>
          </a:p>
        </p:txBody>
      </p:sp>
      <p:graphicFrame>
        <p:nvGraphicFramePr>
          <p:cNvPr id="20" name="Diagram 19">
            <a:extLst>
              <a:ext uri="{FF2B5EF4-FFF2-40B4-BE49-F238E27FC236}">
                <a16:creationId xmlns:a16="http://schemas.microsoft.com/office/drawing/2014/main" id="{99BAFA8E-414E-D54E-9E84-7FC350FFB3FE}"/>
              </a:ext>
            </a:extLst>
          </p:cNvPr>
          <p:cNvGraphicFramePr/>
          <p:nvPr>
            <p:extLst>
              <p:ext uri="{D42A27DB-BD31-4B8C-83A1-F6EECF244321}">
                <p14:modId xmlns:p14="http://schemas.microsoft.com/office/powerpoint/2010/main" val="1137237113"/>
              </p:ext>
            </p:extLst>
          </p:nvPr>
        </p:nvGraphicFramePr>
        <p:xfrm>
          <a:off x="-180072" y="1922485"/>
          <a:ext cx="6502400" cy="347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BDE44C24-DDCB-0C44-AB01-57230E823D36}"/>
              </a:ext>
            </a:extLst>
          </p:cNvPr>
          <p:cNvSpPr txBox="1"/>
          <p:nvPr/>
        </p:nvSpPr>
        <p:spPr>
          <a:xfrm>
            <a:off x="1066800" y="4495800"/>
            <a:ext cx="1371600" cy="307777"/>
          </a:xfrm>
          <a:prstGeom prst="rect">
            <a:avLst/>
          </a:prstGeom>
          <a:solidFill>
            <a:schemeClr val="bg1"/>
          </a:solidFill>
        </p:spPr>
        <p:txBody>
          <a:bodyPr wrap="square" rtlCol="0">
            <a:spAutoFit/>
          </a:bodyPr>
          <a:lstStyle/>
          <a:p>
            <a:r>
              <a:rPr lang="ko-KR" sz="1400" b="1">
                <a:latin typeface="Candara" panose="020E0502030303020204" pitchFamily="34" charset="0"/>
                <a:sym typeface=""/>
              </a:rPr>
              <a:t>골절 위험</a:t>
            </a:r>
          </a:p>
        </p:txBody>
      </p:sp>
      <p:sp>
        <p:nvSpPr>
          <p:cNvPr id="25" name="Rounded Rectangle 24">
            <a:extLst>
              <a:ext uri="{FF2B5EF4-FFF2-40B4-BE49-F238E27FC236}">
                <a16:creationId xmlns:a16="http://schemas.microsoft.com/office/drawing/2014/main" id="{1A7E6933-ECC2-6B41-96DB-E646F7B52E99}"/>
              </a:ext>
            </a:extLst>
          </p:cNvPr>
          <p:cNvSpPr/>
          <p:nvPr/>
        </p:nvSpPr>
        <p:spPr>
          <a:xfrm>
            <a:off x="4267200" y="1930615"/>
            <a:ext cx="1994133"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26" name="Rounded Rectangle 25">
            <a:extLst>
              <a:ext uri="{FF2B5EF4-FFF2-40B4-BE49-F238E27FC236}">
                <a16:creationId xmlns:a16="http://schemas.microsoft.com/office/drawing/2014/main" id="{D1ECCEF4-6A6F-3C4B-BA32-0B27D0D50BCB}"/>
              </a:ext>
            </a:extLst>
          </p:cNvPr>
          <p:cNvSpPr/>
          <p:nvPr/>
        </p:nvSpPr>
        <p:spPr>
          <a:xfrm>
            <a:off x="4276726" y="3185881"/>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27" name="Rounded Rectangle 26">
            <a:extLst>
              <a:ext uri="{FF2B5EF4-FFF2-40B4-BE49-F238E27FC236}">
                <a16:creationId xmlns:a16="http://schemas.microsoft.com/office/drawing/2014/main" id="{90B469FD-FAB0-ED46-80F7-16375FC2CA96}"/>
              </a:ext>
            </a:extLst>
          </p:cNvPr>
          <p:cNvSpPr/>
          <p:nvPr/>
        </p:nvSpPr>
        <p:spPr>
          <a:xfrm>
            <a:off x="4276726" y="4495800"/>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28" name="Rounded Rectangle 27">
            <a:extLst>
              <a:ext uri="{FF2B5EF4-FFF2-40B4-BE49-F238E27FC236}">
                <a16:creationId xmlns:a16="http://schemas.microsoft.com/office/drawing/2014/main" id="{03FBE9CF-A61E-A24A-99EE-0128141EE7CF}"/>
              </a:ext>
            </a:extLst>
          </p:cNvPr>
          <p:cNvSpPr/>
          <p:nvPr/>
        </p:nvSpPr>
        <p:spPr>
          <a:xfrm>
            <a:off x="6572133" y="1930615"/>
            <a:ext cx="1994133"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p:txBody>
      </p:sp>
      <p:sp>
        <p:nvSpPr>
          <p:cNvPr id="29" name="Rounded Rectangle 28">
            <a:extLst>
              <a:ext uri="{FF2B5EF4-FFF2-40B4-BE49-F238E27FC236}">
                <a16:creationId xmlns:a16="http://schemas.microsoft.com/office/drawing/2014/main" id="{92DD82CE-DED0-6A4B-8F3D-64C993177E1D}"/>
              </a:ext>
            </a:extLst>
          </p:cNvPr>
          <p:cNvSpPr/>
          <p:nvPr/>
        </p:nvSpPr>
        <p:spPr>
          <a:xfrm>
            <a:off x="6581659" y="3185881"/>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30" name="Rounded Rectangle 29">
            <a:extLst>
              <a:ext uri="{FF2B5EF4-FFF2-40B4-BE49-F238E27FC236}">
                <a16:creationId xmlns:a16="http://schemas.microsoft.com/office/drawing/2014/main" id="{660F738C-C68C-1449-AADA-58173AA47AAF}"/>
              </a:ext>
            </a:extLst>
          </p:cNvPr>
          <p:cNvSpPr/>
          <p:nvPr/>
        </p:nvSpPr>
        <p:spPr>
          <a:xfrm>
            <a:off x="6581659" y="4495800"/>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31" name="Rounded Rectangle 30">
            <a:extLst>
              <a:ext uri="{FF2B5EF4-FFF2-40B4-BE49-F238E27FC236}">
                <a16:creationId xmlns:a16="http://schemas.microsoft.com/office/drawing/2014/main" id="{112FECBA-069F-224B-8E01-E36E5355FE3B}"/>
              </a:ext>
            </a:extLst>
          </p:cNvPr>
          <p:cNvSpPr/>
          <p:nvPr/>
        </p:nvSpPr>
        <p:spPr>
          <a:xfrm>
            <a:off x="8991600" y="1922485"/>
            <a:ext cx="2398743" cy="896915"/>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안심시키기, 생활습관에 대한 조언. HRT 및 SERM 고려</a:t>
            </a:r>
          </a:p>
        </p:txBody>
      </p:sp>
      <p:sp>
        <p:nvSpPr>
          <p:cNvPr id="32" name="Rounded Rectangle 31">
            <a:extLst>
              <a:ext uri="{FF2B5EF4-FFF2-40B4-BE49-F238E27FC236}">
                <a16:creationId xmlns:a16="http://schemas.microsoft.com/office/drawing/2014/main" id="{4E7C4EED-0EEA-F248-92EE-20562ECD8131}"/>
              </a:ext>
            </a:extLst>
          </p:cNvPr>
          <p:cNvSpPr/>
          <p:nvPr/>
        </p:nvSpPr>
        <p:spPr>
          <a:xfrm>
            <a:off x="9001125" y="3177751"/>
            <a:ext cx="2387285" cy="896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dirty="0" err="1">
                <a:latin typeface="Calibri" panose="020F0502020204030204" pitchFamily="34" charset="0"/>
                <a:sym typeface=""/>
              </a:rPr>
              <a:t>골흡수</a:t>
            </a:r>
            <a:r>
              <a:rPr lang="ko-KR" sz="1600" b="1" dirty="0">
                <a:latin typeface="Calibri" panose="020F0502020204030204" pitchFamily="34" charset="0"/>
                <a:sym typeface=""/>
              </a:rPr>
              <a:t> </a:t>
            </a:r>
            <a:r>
              <a:rPr lang="ko-KR" altLang="es-ES" sz="1600" b="1" dirty="0" err="1">
                <a:latin typeface="Calibri" panose="020F0502020204030204" pitchFamily="34" charset="0"/>
                <a:sym typeface=""/>
              </a:rPr>
              <a:t>억제</a:t>
            </a:r>
            <a:r>
              <a:rPr lang="ko-KR" altLang="en-US" sz="1600" b="1" dirty="0" err="1">
                <a:latin typeface="Calibri" panose="020F0502020204030204" pitchFamily="34" charset="0"/>
                <a:sym typeface=""/>
              </a:rPr>
              <a:t>제</a:t>
            </a:r>
            <a:r>
              <a:rPr lang="ko-KR" altLang="es-ES" sz="1600" b="1" dirty="0">
                <a:latin typeface="Calibri" panose="020F0502020204030204" pitchFamily="34" charset="0"/>
                <a:sym typeface=""/>
              </a:rPr>
              <a:t> 고</a:t>
            </a:r>
            <a:r>
              <a:rPr lang="ko-KR" sz="1600" b="1" dirty="0">
                <a:latin typeface="Calibri" panose="020F0502020204030204" pitchFamily="34" charset="0"/>
                <a:sym typeface=""/>
              </a:rPr>
              <a:t>려</a:t>
            </a:r>
          </a:p>
        </p:txBody>
      </p:sp>
      <p:sp>
        <p:nvSpPr>
          <p:cNvPr id="33" name="Rounded Rectangle 32">
            <a:extLst>
              <a:ext uri="{FF2B5EF4-FFF2-40B4-BE49-F238E27FC236}">
                <a16:creationId xmlns:a16="http://schemas.microsoft.com/office/drawing/2014/main" id="{C867CA2A-9670-5542-BD8C-B5BEAB54E95B}"/>
              </a:ext>
            </a:extLst>
          </p:cNvPr>
          <p:cNvSpPr/>
          <p:nvPr/>
        </p:nvSpPr>
        <p:spPr>
          <a:xfrm>
            <a:off x="9001125" y="4487670"/>
            <a:ext cx="2505075" cy="9050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b="1" dirty="0">
                <a:latin typeface="Calibri" panose="020F0502020204030204" pitchFamily="34" charset="0"/>
                <a:sym typeface=""/>
              </a:rPr>
              <a:t>골형성촉진</a:t>
            </a:r>
            <a:r>
              <a:rPr lang="ko-KR" altLang="es-ES" sz="1600" b="1" dirty="0">
                <a:latin typeface="Calibri" panose="020F0502020204030204" pitchFamily="34" charset="0"/>
                <a:sym typeface=""/>
              </a:rPr>
              <a:t>제에 </a:t>
            </a:r>
            <a:r>
              <a:rPr lang="ko-KR" sz="1600" b="1" dirty="0">
                <a:latin typeface="Calibri" panose="020F0502020204030204" pitchFamily="34" charset="0"/>
                <a:sym typeface=""/>
              </a:rPr>
              <a:t>이어 </a:t>
            </a:r>
            <a:r>
              <a:rPr lang="ko-KR" sz="1600" b="1" dirty="0" err="1">
                <a:latin typeface="Calibri" panose="020F0502020204030204" pitchFamily="34" charset="0"/>
                <a:sym typeface=""/>
              </a:rPr>
              <a:t>골흡수</a:t>
            </a:r>
            <a:r>
              <a:rPr lang="ko-KR" sz="1600" b="1" dirty="0">
                <a:latin typeface="Calibri" panose="020F0502020204030204" pitchFamily="34" charset="0"/>
                <a:sym typeface=""/>
              </a:rPr>
              <a:t> 억제 요법을 고려. LOEP를 고려</a:t>
            </a:r>
          </a:p>
        </p:txBody>
      </p:sp>
      <p:cxnSp>
        <p:nvCxnSpPr>
          <p:cNvPr id="39" name="Straight Arrow Connector 38">
            <a:extLst>
              <a:ext uri="{FF2B5EF4-FFF2-40B4-BE49-F238E27FC236}">
                <a16:creationId xmlns:a16="http://schemas.microsoft.com/office/drawing/2014/main" id="{1FCBE3C6-6F42-B54D-9382-5185A4E5DE1B}"/>
              </a:ext>
            </a:extLst>
          </p:cNvPr>
          <p:cNvCxnSpPr>
            <a:cxnSpLocks/>
          </p:cNvCxnSpPr>
          <p:nvPr/>
        </p:nvCxnSpPr>
        <p:spPr>
          <a:xfrm>
            <a:off x="3505200" y="23622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02124FB-5835-044C-9A82-8D0C3EC1CDAA}"/>
              </a:ext>
            </a:extLst>
          </p:cNvPr>
          <p:cNvCxnSpPr>
            <a:cxnSpLocks/>
          </p:cNvCxnSpPr>
          <p:nvPr/>
        </p:nvCxnSpPr>
        <p:spPr>
          <a:xfrm>
            <a:off x="6322328" y="23622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EE97D40-6E9F-3049-8C63-864DF3698C1B}"/>
              </a:ext>
            </a:extLst>
          </p:cNvPr>
          <p:cNvCxnSpPr>
            <a:stCxn id="28" idx="3"/>
            <a:endCxn id="31" idx="1"/>
          </p:cNvCxnSpPr>
          <p:nvPr/>
        </p:nvCxnSpPr>
        <p:spPr>
          <a:xfrm flipV="1">
            <a:off x="8566266" y="2370943"/>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4E06F51-095A-9847-907C-9BE63857FA4F}"/>
              </a:ext>
            </a:extLst>
          </p:cNvPr>
          <p:cNvCxnSpPr>
            <a:cxnSpLocks/>
          </p:cNvCxnSpPr>
          <p:nvPr/>
        </p:nvCxnSpPr>
        <p:spPr>
          <a:xfrm>
            <a:off x="3810000" y="35814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1F95677-71D9-AE4E-9F6F-B9AD1F038F4F}"/>
              </a:ext>
            </a:extLst>
          </p:cNvPr>
          <p:cNvCxnSpPr>
            <a:cxnSpLocks/>
          </p:cNvCxnSpPr>
          <p:nvPr/>
        </p:nvCxnSpPr>
        <p:spPr>
          <a:xfrm>
            <a:off x="6324600" y="35814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5D545EC-1B53-BA49-B437-E9F3E28FAAEB}"/>
              </a:ext>
            </a:extLst>
          </p:cNvPr>
          <p:cNvCxnSpPr>
            <a:cxnSpLocks/>
          </p:cNvCxnSpPr>
          <p:nvPr/>
        </p:nvCxnSpPr>
        <p:spPr>
          <a:xfrm flipV="1">
            <a:off x="8566266" y="35814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A6CD6F2-D627-B444-8170-3CC25B365736}"/>
              </a:ext>
            </a:extLst>
          </p:cNvPr>
          <p:cNvCxnSpPr>
            <a:cxnSpLocks/>
          </p:cNvCxnSpPr>
          <p:nvPr/>
        </p:nvCxnSpPr>
        <p:spPr>
          <a:xfrm flipV="1">
            <a:off x="8534400" y="48768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222FF46-548A-DE42-AD09-434DCA0491AE}"/>
              </a:ext>
            </a:extLst>
          </p:cNvPr>
          <p:cNvCxnSpPr>
            <a:cxnSpLocks/>
          </p:cNvCxnSpPr>
          <p:nvPr/>
        </p:nvCxnSpPr>
        <p:spPr>
          <a:xfrm>
            <a:off x="6324600" y="48768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D64BC9-08E5-DA4E-A00E-2991A0ADBC28}"/>
              </a:ext>
            </a:extLst>
          </p:cNvPr>
          <p:cNvCxnSpPr>
            <a:cxnSpLocks/>
          </p:cNvCxnSpPr>
          <p:nvPr/>
        </p:nvCxnSpPr>
        <p:spPr>
          <a:xfrm>
            <a:off x="3514726" y="488493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1292E3C-4DA1-0A4A-9C14-3FFC996B1FD3}"/>
              </a:ext>
            </a:extLst>
          </p:cNvPr>
          <p:cNvSpPr txBox="1"/>
          <p:nvPr/>
        </p:nvSpPr>
        <p:spPr>
          <a:xfrm>
            <a:off x="8126411" y="5905064"/>
            <a:ext cx="35265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Kanis JA, et al. </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Osteoporos Int </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2020에서 인용</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.1 </a:t>
            </a:r>
          </a:p>
        </p:txBody>
      </p:sp>
      <p:sp>
        <p:nvSpPr>
          <p:cNvPr id="53" name="TextBox 52">
            <a:extLst>
              <a:ext uri="{FF2B5EF4-FFF2-40B4-BE49-F238E27FC236}">
                <a16:creationId xmlns:a16="http://schemas.microsoft.com/office/drawing/2014/main" id="{BEDCF534-C4A7-A448-9FDC-0FE86F7E9DA7}"/>
              </a:ext>
            </a:extLst>
          </p:cNvPr>
          <p:cNvSpPr txBox="1"/>
          <p:nvPr/>
        </p:nvSpPr>
        <p:spPr>
          <a:xfrm>
            <a:off x="386855" y="6182229"/>
            <a:ext cx="64078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1200" cap="none" normalizeH="0" baseline="0" dirty="0">
                <a:ln>
                  <a:noFill/>
                </a:ln>
                <a:effectLst/>
                <a:uLnTx/>
                <a:uFillTx/>
                <a:latin typeface="Calibri" panose="020F0502020204030204" pitchFamily="34" charset="0"/>
                <a:sym typeface=""/>
              </a:rPr>
              <a:t>HRT: </a:t>
            </a:r>
            <a:r>
              <a:rPr lang="ko-KR" altLang="es-ES" sz="900" b="1" dirty="0">
                <a:latin typeface="Calibri" panose="020F0502020204030204" pitchFamily="34" charset="0"/>
                <a:ea typeface="Malgun Gothic"/>
                <a:sym typeface=""/>
              </a:rPr>
              <a:t>호르몬 </a:t>
            </a:r>
            <a:r>
              <a:rPr lang="ko-KR" altLang="en-US" sz="900" b="1" dirty="0">
                <a:latin typeface="Calibri" panose="020F0502020204030204" pitchFamily="34" charset="0"/>
                <a:ea typeface="Malgun Gothic"/>
                <a:sym typeface=""/>
              </a:rPr>
              <a:t>치료</a:t>
            </a:r>
            <a:r>
              <a:rPr lang="ko-KR" altLang="es-ES" sz="900" b="1" dirty="0">
                <a:latin typeface="Calibri" panose="020F0502020204030204" pitchFamily="34" charset="0"/>
                <a:ea typeface="Malgun Gothic"/>
                <a:sym typeface=""/>
              </a:rPr>
              <a:t> 요법</a:t>
            </a:r>
            <a:r>
              <a:rPr lang="es-ES" altLang="ko-KR" sz="900" b="1" dirty="0">
                <a:latin typeface="Calibri" panose="020F0502020204030204" pitchFamily="34" charset="0"/>
                <a:ea typeface="Malgun Gothic"/>
                <a:sym typeface=""/>
              </a:rPr>
              <a:t>; LOEP: </a:t>
            </a:r>
            <a:r>
              <a:rPr lang="en-US" altLang="ko-KR" sz="900" b="1" dirty="0">
                <a:latin typeface="Calibri" panose="020F0502020204030204" pitchFamily="34" charset="0"/>
                <a:ea typeface="Malgun Gothic"/>
                <a:sym typeface=""/>
              </a:rPr>
              <a:t>local </a:t>
            </a:r>
            <a:r>
              <a:rPr lang="en-US" altLang="ko-KR" sz="900" b="1" dirty="0" err="1">
                <a:latin typeface="Calibri" panose="020F0502020204030204" pitchFamily="34" charset="0"/>
                <a:ea typeface="Malgun Gothic"/>
                <a:sym typeface=""/>
              </a:rPr>
              <a:t>osteo</a:t>
            </a:r>
            <a:r>
              <a:rPr lang="en-US" altLang="ko-KR" sz="900" b="1" dirty="0">
                <a:latin typeface="Calibri" panose="020F0502020204030204" pitchFamily="34" charset="0"/>
                <a:ea typeface="Malgun Gothic"/>
                <a:sym typeface=""/>
              </a:rPr>
              <a:t>-enhancement procedure </a:t>
            </a:r>
            <a:r>
              <a:rPr lang="ko-KR" altLang="es-ES" sz="900" b="1" dirty="0">
                <a:latin typeface="Calibri" panose="020F0502020204030204" pitchFamily="34" charset="0"/>
                <a:ea typeface="Malgun Gothic"/>
                <a:sym typeface=""/>
              </a:rPr>
              <a:t>국소 골 강화 </a:t>
            </a:r>
            <a:r>
              <a:rPr lang="ko-KR" altLang="en-US" sz="900" b="1" dirty="0">
                <a:latin typeface="Calibri" panose="020F0502020204030204" pitchFamily="34" charset="0"/>
                <a:ea typeface="Malgun Gothic"/>
                <a:sym typeface=""/>
              </a:rPr>
              <a:t>시술</a:t>
            </a:r>
            <a:r>
              <a:rPr lang="es-ES" altLang="ko-KR" sz="900" b="1" dirty="0">
                <a:latin typeface="Calibri" panose="020F0502020204030204" pitchFamily="34" charset="0"/>
                <a:ea typeface="Malgun Gothic"/>
                <a:sym typeface=""/>
              </a:rPr>
              <a:t>; SERM: </a:t>
            </a:r>
            <a:r>
              <a:rPr lang="ko-KR" altLang="es-ES" sz="900" b="1" dirty="0">
                <a:latin typeface="Calibri" panose="020F0502020204030204" pitchFamily="34" charset="0"/>
                <a:ea typeface="Malgun Gothic"/>
                <a:sym typeface=""/>
              </a:rPr>
              <a:t>선택적 </a:t>
            </a:r>
            <a:r>
              <a:rPr kumimoji="0" lang="ko-KR" sz="900" b="1" i="0" u="none" strike="noStrike" kern="1200" cap="none" normalizeH="0" baseline="0" dirty="0">
                <a:ln>
                  <a:noFill/>
                </a:ln>
                <a:effectLst/>
                <a:uLnTx/>
                <a:uFillTx/>
                <a:latin typeface="Calibri" panose="020F0502020204030204" pitchFamily="34" charset="0"/>
                <a:sym typeface=""/>
              </a:rPr>
              <a:t>에스트로겐 수용체 </a:t>
            </a:r>
            <a:r>
              <a:rPr kumimoji="0" lang="ko-KR" sz="900" b="1" i="0" u="none" strike="noStrike" kern="1200" cap="none" normalizeH="0" baseline="0" dirty="0" err="1">
                <a:ln>
                  <a:noFill/>
                </a:ln>
                <a:effectLst/>
                <a:uLnTx/>
                <a:uFillTx/>
                <a:latin typeface="Calibri" panose="020F0502020204030204" pitchFamily="34" charset="0"/>
                <a:sym typeface=""/>
              </a:rPr>
              <a:t>조절제</a:t>
            </a:r>
            <a:r>
              <a:rPr kumimoji="0" lang="ko-KR" sz="900" b="1" i="0" u="none" strike="noStrike" kern="1200" cap="none" normalizeH="0" baseline="0" dirty="0">
                <a:ln>
                  <a:noFill/>
                </a:ln>
                <a:effectLst/>
                <a:uLnTx/>
                <a:uFillTx/>
                <a:latin typeface="Calibri" panose="020F0502020204030204" pitchFamily="34" charset="0"/>
                <a:sym typeface=""/>
              </a:rPr>
              <a:t>.</a:t>
            </a:r>
          </a:p>
        </p:txBody>
      </p:sp>
      <p:pic>
        <p:nvPicPr>
          <p:cNvPr id="34" name="Graphic 33" descr="Home with solid fill">
            <a:hlinkClick r:id="rId8" action="ppaction://hlinksldjump"/>
            <a:extLst>
              <a:ext uri="{FF2B5EF4-FFF2-40B4-BE49-F238E27FC236}">
                <a16:creationId xmlns:a16="http://schemas.microsoft.com/office/drawing/2014/main" id="{D6389258-5BF9-0E44-B6B8-BFBA757889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8121137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골다공증 치료는 일반적으로 골절 위험이 높은 여성에게 비용 효</a:t>
            </a:r>
            <a:r>
              <a:rPr lang="ko-KR" altLang="en-US" sz="3600" b="1" kern="0" dirty="0">
                <a:solidFill>
                  <a:srgbClr val="6BBBAD">
                    <a:lumMod val="100000"/>
                  </a:srgbClr>
                </a:solidFill>
                <a:latin typeface="Candara" panose="020E0502030303020204" pitchFamily="34" charset="0"/>
                <a:sym typeface=""/>
              </a:rPr>
              <a:t>과</a:t>
            </a:r>
            <a:r>
              <a:rPr lang="ko-KR" sz="3600" b="1" kern="0" dirty="0">
                <a:solidFill>
                  <a:srgbClr val="6BBBAD">
                    <a:lumMod val="100000"/>
                  </a:srgbClr>
                </a:solidFill>
                <a:latin typeface="Candara" panose="020E0502030303020204" pitchFamily="34" charset="0"/>
                <a:sym typeface=""/>
              </a:rPr>
              <a:t>적임</a:t>
            </a:r>
            <a:r>
              <a:rPr lang="ko-KR" sz="3600" b="1" kern="0" baseline="30000" dirty="0">
                <a:solidFill>
                  <a:srgbClr val="6BBBAD">
                    <a:lumMod val="100000"/>
                  </a:srgbClr>
                </a:solidFill>
                <a:latin typeface="Candara" panose="020E0502030303020204" pitchFamily="34" charset="0"/>
                <a:sym typeface=""/>
              </a:rPr>
              <a:t>1</a:t>
            </a:r>
          </a:p>
        </p:txBody>
      </p:sp>
      <p:sp>
        <p:nvSpPr>
          <p:cNvPr id="6" name="TextBox 5">
            <a:extLst>
              <a:ext uri="{FF2B5EF4-FFF2-40B4-BE49-F238E27FC236}">
                <a16:creationId xmlns:a16="http://schemas.microsoft.com/office/drawing/2014/main" id="{0BED5E06-2B0D-D247-BAA2-6852B57B86CC}"/>
              </a:ext>
            </a:extLst>
          </p:cNvPr>
          <p:cNvSpPr txBox="1"/>
          <p:nvPr/>
        </p:nvSpPr>
        <p:spPr>
          <a:xfrm>
            <a:off x="386857" y="6459394"/>
            <a:ext cx="11018964" cy="507831"/>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2021;32:1249–75. Chandran M, et al.</a:t>
            </a:r>
            <a:r>
              <a:rPr lang="ko-KR" sz="900" b="1" i="1" kern="0">
                <a:solidFill>
                  <a:schemeClr val="tx1">
                    <a:lumMod val="100000"/>
                  </a:schemeClr>
                </a:solidFill>
                <a:latin typeface="Calibri" panose="020F0502020204030204" pitchFamily="34" charset="0"/>
                <a:sym typeface=""/>
              </a:rPr>
              <a:t> Osteoporos Int. </a:t>
            </a:r>
            <a:r>
              <a:rPr lang="ko-KR" sz="900" b="1" kern="0">
                <a:solidFill>
                  <a:schemeClr val="tx1">
                    <a:lumMod val="100000"/>
                  </a:schemeClr>
                </a:solidFill>
                <a:latin typeface="Calibri" panose="020F0502020204030204" pitchFamily="34" charset="0"/>
                <a:sym typeface=""/>
              </a:rPr>
              <a:t>2021;32(1):133–144; 3. Li N, et al. </a:t>
            </a:r>
            <a:r>
              <a:rPr lang="ko-KR" sz="900" b="1" i="1" kern="0">
                <a:solidFill>
                  <a:schemeClr val="tx1">
                    <a:lumMod val="100000"/>
                  </a:schemeClr>
                </a:solidFill>
                <a:latin typeface="Calibri" panose="020F0502020204030204" pitchFamily="34" charset="0"/>
                <a:sym typeface=""/>
              </a:rPr>
              <a:t>Menopause</a:t>
            </a:r>
            <a:r>
              <a:rPr lang="ko-KR" sz="900" b="1" kern="0">
                <a:solidFill>
                  <a:schemeClr val="tx1">
                    <a:lumMod val="100000"/>
                  </a:schemeClr>
                </a:solidFill>
                <a:latin typeface="Calibri" panose="020F0502020204030204" pitchFamily="34" charset="0"/>
                <a:sym typeface=""/>
              </a:rPr>
              <a:t> 2019;26(8):906–14; 4. Cui L,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2020;31(2):307–16; 5. Kung AWC, et al. </a:t>
            </a:r>
            <a:r>
              <a:rPr lang="ko-KR" sz="900" b="1" i="1" kern="0">
                <a:solidFill>
                  <a:schemeClr val="tx1">
                    <a:lumMod val="100000"/>
                  </a:schemeClr>
                </a:solidFill>
                <a:latin typeface="Calibri" panose="020F0502020204030204" pitchFamily="34" charset="0"/>
                <a:sym typeface=""/>
              </a:rPr>
              <a:t>J Hong Kong Med </a:t>
            </a:r>
            <a:r>
              <a:rPr lang="ko-KR" sz="900" b="1" kern="0">
                <a:solidFill>
                  <a:schemeClr val="tx1">
                    <a:lumMod val="100000"/>
                  </a:schemeClr>
                </a:solidFill>
                <a:latin typeface="Calibri" panose="020F0502020204030204" pitchFamily="34" charset="0"/>
                <a:sym typeface=""/>
              </a:rPr>
              <a:t>2015;21 Suppl 6:13–6. </a:t>
            </a:r>
          </a:p>
          <a:p>
            <a:endParaRPr kumimoji="0" lang="ko-KR" sz="900" b="1" i="0" u="none" strike="noStrike" kern="1200" cap="none" spc="0" normalizeH="0" baseline="0">
              <a:ln>
                <a:noFill/>
              </a:ln>
              <a:effectLst/>
              <a:uLnTx/>
              <a:uFillTx/>
              <a:latin typeface="Candara" panose="020E0502030303020204" pitchFamily="34" charset="0"/>
              <a:ea typeface="Malgun Gothic"/>
              <a:cs typeface="+mn-cs"/>
            </a:endParaRPr>
          </a:p>
        </p:txBody>
      </p:sp>
      <p:graphicFrame>
        <p:nvGraphicFramePr>
          <p:cNvPr id="2" name="Table 1">
            <a:extLst>
              <a:ext uri="{FF2B5EF4-FFF2-40B4-BE49-F238E27FC236}">
                <a16:creationId xmlns:a16="http://schemas.microsoft.com/office/drawing/2014/main" id="{936AFE0B-861E-EE4F-B697-74946EC5B2B6}"/>
              </a:ext>
            </a:extLst>
          </p:cNvPr>
          <p:cNvGraphicFramePr>
            <a:graphicFrameLocks noGrp="1"/>
          </p:cNvGraphicFramePr>
          <p:nvPr>
            <p:extLst>
              <p:ext uri="{D42A27DB-BD31-4B8C-83A1-F6EECF244321}">
                <p14:modId xmlns:p14="http://schemas.microsoft.com/office/powerpoint/2010/main" val="3443697207"/>
              </p:ext>
            </p:extLst>
          </p:nvPr>
        </p:nvGraphicFramePr>
        <p:xfrm>
          <a:off x="637032" y="1990079"/>
          <a:ext cx="10869167" cy="3698240"/>
        </p:xfrm>
        <a:graphic>
          <a:graphicData uri="http://schemas.openxmlformats.org/drawingml/2006/table">
            <a:tbl>
              <a:tblPr firstRow="1" bandRow="1">
                <a:tableStyleId>{7DF18680-E054-41AD-8BC1-D1AEF772440D}</a:tableStyleId>
              </a:tblPr>
              <a:tblGrid>
                <a:gridCol w="1468806">
                  <a:extLst>
                    <a:ext uri="{9D8B030D-6E8A-4147-A177-3AD203B41FA5}">
                      <a16:colId xmlns:a16="http://schemas.microsoft.com/office/drawing/2014/main" val="2741947051"/>
                    </a:ext>
                  </a:extLst>
                </a:gridCol>
                <a:gridCol w="7659485">
                  <a:extLst>
                    <a:ext uri="{9D8B030D-6E8A-4147-A177-3AD203B41FA5}">
                      <a16:colId xmlns:a16="http://schemas.microsoft.com/office/drawing/2014/main" val="3485239366"/>
                    </a:ext>
                  </a:extLst>
                </a:gridCol>
                <a:gridCol w="1740876">
                  <a:extLst>
                    <a:ext uri="{9D8B030D-6E8A-4147-A177-3AD203B41FA5}">
                      <a16:colId xmlns:a16="http://schemas.microsoft.com/office/drawing/2014/main" val="3587425335"/>
                    </a:ext>
                  </a:extLst>
                </a:gridCol>
              </a:tblGrid>
              <a:tr h="370840">
                <a:tc>
                  <a:txBody>
                    <a:bodyPr/>
                    <a:lstStyle/>
                    <a:p>
                      <a:r>
                        <a:rPr lang="ko-KR" sz="1600" b="1" spc="0" dirty="0">
                          <a:solidFill>
                            <a:schemeClr val="bg1"/>
                          </a:solidFill>
                          <a:latin typeface="Calibri" panose="020F0502020204030204" pitchFamily="34" charset="0"/>
                          <a:ea typeface="Malgun Gothic"/>
                          <a:cs typeface="+mn-cs"/>
                          <a:sym typeface=""/>
                        </a:rPr>
                        <a:t>국가</a:t>
                      </a:r>
                    </a:p>
                  </a:txBody>
                  <a:tcPr/>
                </a:tc>
                <a:tc>
                  <a:txBody>
                    <a:bodyPr/>
                    <a:lstStyle/>
                    <a:p>
                      <a:r>
                        <a:rPr lang="ko-KR" sz="1600" b="1" kern="1200" spc="0">
                          <a:solidFill>
                            <a:schemeClr val="bg1"/>
                          </a:solidFill>
                          <a:latin typeface="Calibri" panose="020F0502020204030204" pitchFamily="34" charset="0"/>
                          <a:ea typeface="Malgun Gothic"/>
                          <a:cs typeface="+mn-cs"/>
                          <a:sym typeface=""/>
                        </a:rPr>
                        <a:t>결과</a:t>
                      </a:r>
                    </a:p>
                  </a:txBody>
                  <a:tcPr/>
                </a:tc>
                <a:tc>
                  <a:txBody>
                    <a:bodyPr/>
                    <a:lstStyle/>
                    <a:p>
                      <a:r>
                        <a:rPr lang="ko-KR" sz="1600" b="1" kern="1200" spc="0">
                          <a:solidFill>
                            <a:schemeClr val="bg1"/>
                          </a:solidFill>
                          <a:latin typeface="Calibri" panose="020F0502020204030204" pitchFamily="34" charset="0"/>
                          <a:ea typeface="Malgun Gothic"/>
                          <a:cs typeface="+mn-cs"/>
                          <a:sym typeface=""/>
                        </a:rPr>
                        <a:t>연구</a:t>
                      </a:r>
                    </a:p>
                  </a:txBody>
                  <a:tcPr/>
                </a:tc>
                <a:extLst>
                  <a:ext uri="{0D108BD9-81ED-4DB2-BD59-A6C34878D82A}">
                    <a16:rowId xmlns:a16="http://schemas.microsoft.com/office/drawing/2014/main" val="2767289402"/>
                  </a:ext>
                </a:extLst>
              </a:tr>
              <a:tr h="370840">
                <a:tc>
                  <a:txBody>
                    <a:bodyPr/>
                    <a:lstStyle/>
                    <a:p>
                      <a:r>
                        <a:rPr lang="ko-KR" sz="1600" b="1" spc="0">
                          <a:solidFill>
                            <a:schemeClr val="tx1">
                              <a:lumMod val="100000"/>
                            </a:schemeClr>
                          </a:solidFill>
                          <a:latin typeface="Calibri" panose="020F0502020204030204" pitchFamily="34" charset="0"/>
                          <a:ea typeface="Malgun Gothic"/>
                          <a:cs typeface="+mn-cs"/>
                          <a:sym typeface=""/>
                        </a:rPr>
                        <a:t>싱가포르</a:t>
                      </a:r>
                    </a:p>
                  </a:txBody>
                  <a:tcPr/>
                </a:tc>
                <a:tc>
                  <a:txBody>
                    <a:bodyPr/>
                    <a:lstStyle/>
                    <a:p>
                      <a:pPr marL="285750" indent="-285750">
                        <a:buFont typeface="Arial" panose="020B0604020202020204" pitchFamily="34" charset="0"/>
                        <a:buChar char="•"/>
                      </a:pPr>
                      <a:r>
                        <a:rPr lang="ko-KR" altLang="en-US" sz="1600" b="1" kern="0" spc="0" dirty="0">
                          <a:solidFill>
                            <a:schemeClr val="tx1">
                              <a:lumMod val="100000"/>
                            </a:schemeClr>
                          </a:solidFill>
                          <a:latin typeface="Calibri" panose="020F0502020204030204" pitchFamily="34" charset="0"/>
                          <a:ea typeface="Malgun Gothic"/>
                          <a:cs typeface="+mn-cs"/>
                          <a:sym typeface=""/>
                        </a:rPr>
                        <a:t>복제</a:t>
                      </a:r>
                      <a:r>
                        <a:rPr lang="ko-KR" altLang="es-ES" sz="1600" b="1" kern="0" spc="0" dirty="0">
                          <a:solidFill>
                            <a:schemeClr val="tx1">
                              <a:lumMod val="100000"/>
                            </a:schemeClr>
                          </a:solidFill>
                          <a:latin typeface="Calibri" panose="020F0502020204030204" pitchFamily="34" charset="0"/>
                          <a:ea typeface="Malgun Gothic"/>
                          <a:cs typeface="+mn-cs"/>
                          <a:sym typeface=""/>
                        </a:rPr>
                        <a:t> </a:t>
                      </a:r>
                      <a:r>
                        <a:rPr lang="ko-KR" altLang="es-ES" sz="1600" b="1" kern="0" spc="0" dirty="0" err="1">
                          <a:solidFill>
                            <a:schemeClr val="tx1">
                              <a:lumMod val="100000"/>
                            </a:schemeClr>
                          </a:solidFill>
                          <a:latin typeface="Calibri" panose="020F0502020204030204" pitchFamily="34" charset="0"/>
                          <a:ea typeface="Malgun Gothic"/>
                          <a:cs typeface="+mn-cs"/>
                          <a:sym typeface=""/>
                        </a:rPr>
                        <a:t>알렌드로네이트</a:t>
                      </a:r>
                      <a:r>
                        <a:rPr lang="ko-KR" altLang="es-ES" sz="1600" b="1" kern="0" spc="0" dirty="0">
                          <a:solidFill>
                            <a:schemeClr val="tx1">
                              <a:lumMod val="100000"/>
                            </a:schemeClr>
                          </a:solidFill>
                          <a:latin typeface="Calibri" panose="020F0502020204030204" pitchFamily="34" charset="0"/>
                          <a:ea typeface="Malgun Gothic"/>
                          <a:cs typeface="+mn-cs"/>
                          <a:sym typeface=""/>
                        </a:rPr>
                        <a:t> </a:t>
                      </a:r>
                      <a:r>
                        <a:rPr lang="ko-KR" sz="1600" b="1" kern="0" spc="0" dirty="0">
                          <a:solidFill>
                            <a:schemeClr val="tx1">
                              <a:lumMod val="100000"/>
                            </a:schemeClr>
                          </a:solidFill>
                          <a:latin typeface="Calibri" panose="020F0502020204030204" pitchFamily="34" charset="0"/>
                          <a:ea typeface="Malgun Gothic"/>
                          <a:cs typeface="+mn-cs"/>
                          <a:sym typeface=""/>
                        </a:rPr>
                        <a:t>치료는 연령에 따른 FRAX</a:t>
                      </a:r>
                      <a:r>
                        <a:rPr lang="ko-KR" sz="1600" b="1" kern="0" spc="0" baseline="30000" dirty="0">
                          <a:solidFill>
                            <a:schemeClr val="tx1">
                              <a:lumMod val="100000"/>
                            </a:schemeClr>
                          </a:solidFill>
                          <a:latin typeface="Calibri" panose="020F0502020204030204" pitchFamily="34" charset="0"/>
                          <a:ea typeface="Malgun Gothic"/>
                          <a:cs typeface="+mn-cs"/>
                          <a:sym typeface=""/>
                        </a:rPr>
                        <a:t>®</a:t>
                      </a:r>
                      <a:r>
                        <a:rPr lang="ko-KR" sz="1600" b="1" kern="0" spc="0" dirty="0">
                          <a:solidFill>
                            <a:schemeClr val="tx1">
                              <a:lumMod val="100000"/>
                            </a:schemeClr>
                          </a:solidFill>
                          <a:latin typeface="Calibri" panose="020F0502020204030204" pitchFamily="34" charset="0"/>
                          <a:ea typeface="Malgun Gothic"/>
                          <a:cs typeface="+mn-cs"/>
                          <a:sym typeface=""/>
                        </a:rPr>
                        <a:t>개입 기준(IT)에 있는 65세 이상의 여성에서 치료를 받지 않은 여성들에 비해 비용 효과적이었음</a:t>
                      </a:r>
                      <a:endParaRPr lang="ko-KR" sz="1600" b="1" kern="0" spc="0" baseline="30000" dirty="0">
                        <a:solidFill>
                          <a:schemeClr val="tx1">
                            <a:lumMod val="100000"/>
                          </a:schemeClr>
                        </a:solidFill>
                        <a:latin typeface="Calibri" panose="020F0502020204030204" pitchFamily="34" charset="0"/>
                        <a:ea typeface="Malgun Gothic"/>
                        <a:cs typeface="+mn-cs"/>
                        <a:sym typeface=""/>
                      </a:endParaRPr>
                    </a:p>
                  </a:txBody>
                  <a:tcPr/>
                </a:tc>
                <a:tc>
                  <a:txBody>
                    <a:bodyPr/>
                    <a:lstStyle/>
                    <a:p>
                      <a:pPr marL="0" indent="0">
                        <a:buFont typeface="Arial" panose="020B0604020202020204" pitchFamily="34" charset="0"/>
                        <a:buNone/>
                      </a:pPr>
                      <a:r>
                        <a:rPr lang="ko-KR" sz="1600" b="1" kern="0" spc="0" baseline="0" dirty="0">
                          <a:solidFill>
                            <a:schemeClr val="tx1">
                              <a:lumMod val="100000"/>
                            </a:schemeClr>
                          </a:solidFill>
                          <a:latin typeface="Calibri" panose="020F0502020204030204" pitchFamily="34" charset="0"/>
                          <a:ea typeface="Malgun Gothic"/>
                          <a:cs typeface="+mn-cs"/>
                          <a:sym typeface=""/>
                        </a:rPr>
                        <a:t>Chandran et al. 2021</a:t>
                      </a:r>
                      <a:r>
                        <a:rPr lang="ko-KR" sz="1600" b="1" kern="0" spc="0" baseline="30000" dirty="0">
                          <a:solidFill>
                            <a:schemeClr val="tx1">
                              <a:lumMod val="100000"/>
                            </a:schemeClr>
                          </a:solidFill>
                          <a:latin typeface="Calibri" panose="020F0502020204030204" pitchFamily="34" charset="0"/>
                          <a:ea typeface="Malgun Gothic"/>
                          <a:cs typeface="+mn-cs"/>
                          <a:sym typeface=""/>
                        </a:rPr>
                        <a:t>2</a:t>
                      </a:r>
                      <a:endParaRPr lang="ko-KR" sz="1600" b="1" kern="0" spc="0" baseline="0" dirty="0">
                        <a:solidFill>
                          <a:schemeClr val="tx1">
                            <a:lumMod val="100000"/>
                          </a:schemeClr>
                        </a:solidFill>
                        <a:latin typeface="Calibri" panose="020F0502020204030204" pitchFamily="34" charset="0"/>
                        <a:ea typeface="Malgun Gothic"/>
                        <a:cs typeface="+mn-cs"/>
                        <a:sym typeface=""/>
                      </a:endParaRPr>
                    </a:p>
                  </a:txBody>
                  <a:tcPr/>
                </a:tc>
                <a:extLst>
                  <a:ext uri="{0D108BD9-81ED-4DB2-BD59-A6C34878D82A}">
                    <a16:rowId xmlns:a16="http://schemas.microsoft.com/office/drawing/2014/main" val="3532791335"/>
                  </a:ext>
                </a:extLst>
              </a:tr>
              <a:tr h="370840">
                <a:tc>
                  <a:txBody>
                    <a:bodyPr/>
                    <a:lstStyle/>
                    <a:p>
                      <a:r>
                        <a:rPr lang="ko-KR" sz="1600" b="1" spc="0">
                          <a:solidFill>
                            <a:schemeClr val="tx1">
                              <a:lumMod val="100000"/>
                            </a:schemeClr>
                          </a:solidFill>
                          <a:latin typeface="Calibri" panose="020F0502020204030204" pitchFamily="34" charset="0"/>
                          <a:ea typeface="Malgun Gothic"/>
                          <a:cs typeface="+mn-cs"/>
                          <a:sym typeface=""/>
                        </a:rPr>
                        <a:t>중국</a:t>
                      </a:r>
                    </a:p>
                  </a:txBody>
                  <a:tcPr/>
                </a:tc>
                <a:tc>
                  <a:txBody>
                    <a:bodyPr/>
                    <a:lstStyle/>
                    <a:p>
                      <a:pPr marL="285750" indent="-285750">
                        <a:buFont typeface="Arial" panose="020B0604020202020204" pitchFamily="34" charset="0"/>
                        <a:buChar char="•"/>
                      </a:pPr>
                      <a:r>
                        <a:rPr lang="ko-KR" sz="1600" b="1" kern="0" spc="0" dirty="0">
                          <a:solidFill>
                            <a:schemeClr val="tx1">
                              <a:lumMod val="100000"/>
                            </a:schemeClr>
                          </a:solidFill>
                          <a:latin typeface="Calibri" panose="020F0502020204030204" pitchFamily="34" charset="0"/>
                          <a:ea typeface="Malgun Gothic"/>
                          <a:cs typeface="+mn-cs"/>
                          <a:sym typeface=""/>
                        </a:rPr>
                        <a:t>요추 또는 대퇴경부 BMD T-score가 2.5 이하이고 골절이 없는 경우 60세 이상의 여성에서 </a:t>
                      </a:r>
                      <a:r>
                        <a:rPr lang="ko-KR" sz="1600" b="1" kern="0" spc="0" dirty="0" err="1">
                          <a:solidFill>
                            <a:schemeClr val="tx1">
                              <a:lumMod val="100000"/>
                            </a:schemeClr>
                          </a:solidFill>
                          <a:latin typeface="Calibri" panose="020F0502020204030204" pitchFamily="34" charset="0"/>
                          <a:ea typeface="Malgun Gothic"/>
                          <a:cs typeface="+mn-cs"/>
                          <a:sym typeface=""/>
                        </a:rPr>
                        <a:t>졸레드론산이</a:t>
                      </a:r>
                      <a:r>
                        <a:rPr lang="ko-KR" sz="1600" b="1" kern="0" spc="0" dirty="0">
                          <a:solidFill>
                            <a:schemeClr val="tx1">
                              <a:lumMod val="100000"/>
                            </a:schemeClr>
                          </a:solidFill>
                          <a:latin typeface="Calibri" panose="020F0502020204030204" pitchFamily="34" charset="0"/>
                          <a:ea typeface="Malgun Gothic"/>
                          <a:cs typeface="+mn-cs"/>
                          <a:sym typeface=""/>
                        </a:rPr>
                        <a:t> 칼슘/비타민 D에 비해 </a:t>
                      </a:r>
                      <a:r>
                        <a:rPr lang="ko-KR" sz="1600" b="1" kern="0" spc="0" dirty="0" err="1">
                          <a:solidFill>
                            <a:schemeClr val="tx1">
                              <a:lumMod val="100000"/>
                            </a:schemeClr>
                          </a:solidFill>
                          <a:latin typeface="Calibri" panose="020F0502020204030204" pitchFamily="34" charset="0"/>
                          <a:ea typeface="Malgun Gothic"/>
                          <a:cs typeface="+mn-cs"/>
                          <a:sym typeface=""/>
                        </a:rPr>
                        <a:t>비용면에서</a:t>
                      </a:r>
                      <a:r>
                        <a:rPr lang="ko-KR" sz="1600" b="1" kern="0" spc="0" dirty="0">
                          <a:solidFill>
                            <a:schemeClr val="tx1">
                              <a:lumMod val="100000"/>
                            </a:schemeClr>
                          </a:solidFill>
                          <a:latin typeface="Calibri" panose="020F0502020204030204" pitchFamily="34" charset="0"/>
                          <a:ea typeface="Malgun Gothic"/>
                          <a:cs typeface="+mn-cs"/>
                          <a:sym typeface=""/>
                        </a:rPr>
                        <a:t> 효과적이었음</a:t>
                      </a:r>
                      <a:r>
                        <a:rPr lang="ko-KR" sz="1600" b="1" kern="0" spc="0" baseline="30000" dirty="0">
                          <a:solidFill>
                            <a:schemeClr val="tx1">
                              <a:lumMod val="100000"/>
                            </a:schemeClr>
                          </a:solidFill>
                          <a:latin typeface="Calibri" panose="020F0502020204030204" pitchFamily="34" charset="0"/>
                          <a:ea typeface="Malgun Gothic"/>
                          <a:cs typeface="+mn-cs"/>
                          <a:sym typeface=""/>
                        </a:rPr>
                        <a:t>3</a:t>
                      </a:r>
                    </a:p>
                    <a:p>
                      <a:pPr marL="285750" indent="-285750">
                        <a:buFont typeface="Arial" panose="020B0604020202020204" pitchFamily="34" charset="0"/>
                        <a:buChar char="•"/>
                      </a:pPr>
                      <a:endParaRPr lang="ko-KR" sz="1600" b="1" kern="1200" spc="0" dirty="0">
                        <a:solidFill>
                          <a:schemeClr val="tx1">
                            <a:lumMod val="100000"/>
                          </a:schemeClr>
                        </a:solidFill>
                        <a:latin typeface="Calibri" panose="020F0502020204030204" pitchFamily="34" charset="0"/>
                        <a:ea typeface="Malgun Gothic"/>
                        <a:cs typeface="+mn-cs"/>
                        <a:sym typeface=""/>
                      </a:endParaRPr>
                    </a:p>
                    <a:p>
                      <a:pPr marL="285750" indent="-285750">
                        <a:buFont typeface="Arial" panose="020B0604020202020204" pitchFamily="34" charset="0"/>
                        <a:buChar char="•"/>
                      </a:pPr>
                      <a:r>
                        <a:rPr lang="ko-KR" sz="1600" b="1" kern="0" spc="0" dirty="0">
                          <a:solidFill>
                            <a:schemeClr val="tx1">
                              <a:lumMod val="100000"/>
                            </a:schemeClr>
                          </a:solidFill>
                          <a:latin typeface="Calibri" panose="020F0502020204030204" pitchFamily="34" charset="0"/>
                          <a:ea typeface="Malgun Gothic"/>
                          <a:cs typeface="+mn-cs"/>
                          <a:sym typeface=""/>
                        </a:rPr>
                        <a:t>졸레드론산은 FRAX</a:t>
                      </a:r>
                      <a:r>
                        <a:rPr lang="es-ES" sz="1600" b="1" kern="0" spc="0" baseline="30000" dirty="0">
                          <a:solidFill>
                            <a:schemeClr val="tx1">
                              <a:lumMod val="100000"/>
                            </a:schemeClr>
                          </a:solidFill>
                          <a:latin typeface="Calibri" panose="020F0502020204030204" pitchFamily="34" charset="0"/>
                          <a:ea typeface="Malgun Gothic"/>
                          <a:cs typeface="+mn-cs"/>
                          <a:sym typeface=""/>
                        </a:rPr>
                        <a:t>®</a:t>
                      </a:r>
                      <a:r>
                        <a:rPr lang="ko-KR" sz="1600" b="1" kern="0" spc="0" dirty="0">
                          <a:solidFill>
                            <a:schemeClr val="tx1">
                              <a:lumMod val="100000"/>
                            </a:schemeClr>
                          </a:solidFill>
                          <a:latin typeface="Calibri" panose="020F0502020204030204" pitchFamily="34" charset="0"/>
                          <a:ea typeface="Malgun Gothic"/>
                          <a:cs typeface="+mn-cs"/>
                          <a:sym typeface=""/>
                        </a:rPr>
                        <a:t> </a:t>
                      </a:r>
                      <a:r>
                        <a:rPr lang="es-ES" sz="1600" b="1" kern="0" spc="0" dirty="0">
                          <a:solidFill>
                            <a:schemeClr val="tx1">
                              <a:lumMod val="100000"/>
                            </a:schemeClr>
                          </a:solidFill>
                          <a:latin typeface="Calibri" panose="020F0502020204030204" pitchFamily="34" charset="0"/>
                          <a:ea typeface="Malgun Gothic"/>
                          <a:cs typeface="+mn-cs"/>
                          <a:sym typeface=""/>
                        </a:rPr>
                        <a:t>(MOF</a:t>
                      </a:r>
                      <a:r>
                        <a:rPr lang="ko-KR" sz="1600" b="1" kern="0" spc="0" dirty="0">
                          <a:solidFill>
                            <a:schemeClr val="tx1">
                              <a:lumMod val="100000"/>
                            </a:schemeClr>
                          </a:solidFill>
                          <a:latin typeface="Calibri" panose="020F0502020204030204" pitchFamily="34" charset="0"/>
                          <a:ea typeface="Malgun Gothic"/>
                          <a:cs typeface="+mn-cs"/>
                          <a:sym typeface=""/>
                        </a:rPr>
                        <a:t>의 </a:t>
                      </a:r>
                      <a:r>
                        <a:rPr lang="es-ES" sz="1600" b="1" kern="0" spc="0" dirty="0">
                          <a:solidFill>
                            <a:schemeClr val="tx1">
                              <a:lumMod val="100000"/>
                            </a:schemeClr>
                          </a:solidFill>
                          <a:latin typeface="Calibri" panose="020F0502020204030204" pitchFamily="34" charset="0"/>
                          <a:ea typeface="Malgun Gothic"/>
                          <a:cs typeface="+mn-cs"/>
                          <a:sym typeface=""/>
                        </a:rPr>
                        <a:t>10</a:t>
                      </a:r>
                      <a:r>
                        <a:rPr lang="ko-KR" sz="1600" b="1" kern="0" spc="0" dirty="0">
                          <a:solidFill>
                            <a:schemeClr val="tx1">
                              <a:lumMod val="100000"/>
                            </a:schemeClr>
                          </a:solidFill>
                          <a:latin typeface="Calibri" panose="020F0502020204030204" pitchFamily="34" charset="0"/>
                          <a:ea typeface="Malgun Gothic"/>
                          <a:cs typeface="+mn-cs"/>
                          <a:sym typeface=""/>
                        </a:rPr>
                        <a:t>년 확률</a:t>
                      </a:r>
                      <a:r>
                        <a:rPr lang="es-ES" sz="1600" b="1" kern="0" spc="0" dirty="0">
                          <a:solidFill>
                            <a:schemeClr val="tx1">
                              <a:lumMod val="100000"/>
                            </a:schemeClr>
                          </a:solidFill>
                          <a:latin typeface="Calibri" panose="020F0502020204030204" pitchFamily="34" charset="0"/>
                          <a:ea typeface="Malgun Gothic"/>
                          <a:cs typeface="+mn-cs"/>
                          <a:sym typeface=""/>
                        </a:rPr>
                        <a:t>) IT</a:t>
                      </a:r>
                      <a:r>
                        <a:rPr lang="ko-KR" sz="1600" b="1" kern="0" spc="0" dirty="0">
                          <a:solidFill>
                            <a:schemeClr val="tx1">
                              <a:lumMod val="100000"/>
                            </a:schemeClr>
                          </a:solidFill>
                          <a:latin typeface="Calibri" panose="020F0502020204030204" pitchFamily="34" charset="0"/>
                          <a:ea typeface="Malgun Gothic"/>
                          <a:cs typeface="+mn-cs"/>
                          <a:sym typeface=""/>
                        </a:rPr>
                        <a:t>가 </a:t>
                      </a:r>
                      <a:r>
                        <a:rPr lang="es-ES" sz="1600" b="1" kern="0" spc="0" dirty="0">
                          <a:solidFill>
                            <a:schemeClr val="tx1">
                              <a:lumMod val="100000"/>
                            </a:schemeClr>
                          </a:solidFill>
                          <a:latin typeface="Calibri" panose="020F0502020204030204" pitchFamily="34" charset="0"/>
                          <a:ea typeface="Malgun Gothic"/>
                          <a:cs typeface="+mn-cs"/>
                          <a:sym typeface=""/>
                        </a:rPr>
                        <a:t>7% </a:t>
                      </a:r>
                      <a:r>
                        <a:rPr lang="ko-KR" sz="1600" b="1" kern="0" spc="0" dirty="0">
                          <a:solidFill>
                            <a:schemeClr val="tx1">
                              <a:lumMod val="100000"/>
                            </a:schemeClr>
                          </a:solidFill>
                          <a:latin typeface="Calibri" panose="020F0502020204030204" pitchFamily="34" charset="0"/>
                          <a:ea typeface="Malgun Gothic"/>
                          <a:cs typeface="+mn-cs"/>
                          <a:sym typeface=""/>
                        </a:rPr>
                        <a:t>초과할 때 치료를 받지 않은 경우와 대비해 비용 효</a:t>
                      </a:r>
                      <a:r>
                        <a:rPr lang="ko-KR" altLang="en-US" sz="1600" b="1" kern="0" spc="0" dirty="0">
                          <a:solidFill>
                            <a:schemeClr val="tx1">
                              <a:lumMod val="100000"/>
                            </a:schemeClr>
                          </a:solidFill>
                          <a:latin typeface="Calibri" panose="020F0502020204030204" pitchFamily="34" charset="0"/>
                          <a:ea typeface="Malgun Gothic"/>
                          <a:cs typeface="+mn-cs"/>
                          <a:sym typeface=""/>
                        </a:rPr>
                        <a:t>과</a:t>
                      </a:r>
                      <a:r>
                        <a:rPr lang="ko-KR" sz="1600" b="1" kern="0" spc="0" dirty="0">
                          <a:solidFill>
                            <a:schemeClr val="tx1">
                              <a:lumMod val="100000"/>
                            </a:schemeClr>
                          </a:solidFill>
                          <a:latin typeface="Calibri" panose="020F0502020204030204" pitchFamily="34" charset="0"/>
                          <a:ea typeface="Malgun Gothic"/>
                          <a:cs typeface="+mn-cs"/>
                          <a:sym typeface=""/>
                        </a:rPr>
                        <a:t>적이었음</a:t>
                      </a:r>
                      <a:r>
                        <a:rPr lang="ko-KR" sz="1600" b="1" kern="0" spc="0" baseline="30000" dirty="0">
                          <a:solidFill>
                            <a:schemeClr val="tx1">
                              <a:lumMod val="100000"/>
                            </a:schemeClr>
                          </a:solidFill>
                          <a:latin typeface="Calibri" panose="020F0502020204030204" pitchFamily="34" charset="0"/>
                          <a:ea typeface="Malgun Gothic"/>
                          <a:cs typeface="+mn-cs"/>
                          <a:sym typeface=""/>
                        </a:rPr>
                        <a:t>4</a:t>
                      </a:r>
                    </a:p>
                  </a:txBody>
                  <a:tcPr/>
                </a:tc>
                <a:tc>
                  <a:txBody>
                    <a:bodyPr/>
                    <a:lstStyle/>
                    <a:p>
                      <a:pPr marL="0" indent="0">
                        <a:buFont typeface="Arial" panose="020B0604020202020204" pitchFamily="34" charset="0"/>
                        <a:buNone/>
                      </a:pPr>
                      <a:r>
                        <a:rPr lang="ko-KR" sz="1600" b="1" kern="0" spc="0" baseline="0">
                          <a:solidFill>
                            <a:schemeClr val="tx1">
                              <a:lumMod val="100000"/>
                            </a:schemeClr>
                          </a:solidFill>
                          <a:latin typeface="Calibri" panose="020F0502020204030204" pitchFamily="34" charset="0"/>
                          <a:ea typeface="Malgun Gothic"/>
                          <a:cs typeface="+mn-cs"/>
                          <a:sym typeface=""/>
                        </a:rPr>
                        <a:t>Li et al. 2019</a:t>
                      </a:r>
                      <a:r>
                        <a:rPr lang="ko-KR" sz="1600" b="1" kern="0" spc="0" baseline="30000">
                          <a:solidFill>
                            <a:schemeClr val="tx1">
                              <a:lumMod val="100000"/>
                            </a:schemeClr>
                          </a:solidFill>
                          <a:latin typeface="Calibri" panose="020F0502020204030204" pitchFamily="34" charset="0"/>
                          <a:ea typeface="Malgun Gothic"/>
                          <a:cs typeface="+mn-cs"/>
                          <a:sym typeface=""/>
                        </a:rPr>
                        <a:t>3</a:t>
                      </a:r>
                    </a:p>
                    <a:p>
                      <a:pPr marL="0" indent="0">
                        <a:buFont typeface="Arial" panose="020B0604020202020204" pitchFamily="34" charset="0"/>
                        <a:buNone/>
                      </a:pPr>
                      <a:endParaRPr lang="ko-KR" sz="1600" b="1" kern="1200" spc="0" baseline="30000">
                        <a:solidFill>
                          <a:schemeClr val="tx1">
                            <a:lumMod val="100000"/>
                          </a:schemeClr>
                        </a:solidFill>
                        <a:latin typeface="Calibri" panose="020F0502020204030204" pitchFamily="34" charset="0"/>
                        <a:ea typeface="Malgun Gothic"/>
                        <a:cs typeface="+mn-cs"/>
                        <a:sym typeface=""/>
                      </a:endParaRPr>
                    </a:p>
                    <a:p>
                      <a:pPr marL="0" indent="0">
                        <a:buFont typeface="Arial" panose="020B0604020202020204" pitchFamily="34" charset="0"/>
                        <a:buNone/>
                      </a:pPr>
                      <a:endParaRPr lang="ko-KR" sz="1600" b="1" kern="1200" spc="0" baseline="30000">
                        <a:solidFill>
                          <a:schemeClr val="tx1">
                            <a:lumMod val="100000"/>
                          </a:schemeClr>
                        </a:solidFill>
                        <a:latin typeface="Calibri" panose="020F0502020204030204" pitchFamily="34" charset="0"/>
                        <a:ea typeface="Malgun Gothic"/>
                        <a:cs typeface="+mn-cs"/>
                        <a:sym typeface=""/>
                      </a:endParaRPr>
                    </a:p>
                    <a:p>
                      <a:pPr marL="0" indent="0">
                        <a:buFont typeface="Arial" panose="020B0604020202020204" pitchFamily="34" charset="0"/>
                        <a:buNone/>
                      </a:pPr>
                      <a:endParaRPr lang="ko-KR" sz="1600" b="1" kern="1200" spc="0" baseline="30000">
                        <a:solidFill>
                          <a:schemeClr val="tx1">
                            <a:lumMod val="100000"/>
                          </a:schemeClr>
                        </a:solidFill>
                        <a:latin typeface="Calibri" panose="020F0502020204030204" pitchFamily="34" charset="0"/>
                        <a:ea typeface="Malgun Gothic"/>
                        <a:cs typeface="+mn-cs"/>
                        <a:sym typeface=""/>
                      </a:endParaRPr>
                    </a:p>
                    <a:p>
                      <a:pPr marL="0" indent="0">
                        <a:buFont typeface="Arial" panose="020B0604020202020204" pitchFamily="34" charset="0"/>
                        <a:buNone/>
                      </a:pPr>
                      <a:r>
                        <a:rPr lang="ko-KR" sz="1600" b="1" kern="0" spc="0" baseline="0">
                          <a:solidFill>
                            <a:schemeClr val="tx1">
                              <a:lumMod val="100000"/>
                            </a:schemeClr>
                          </a:solidFill>
                          <a:latin typeface="Calibri" panose="020F0502020204030204" pitchFamily="34" charset="0"/>
                          <a:ea typeface="Malgun Gothic"/>
                          <a:cs typeface="+mn-cs"/>
                          <a:sym typeface=""/>
                        </a:rPr>
                        <a:t>Cui et al. 2020</a:t>
                      </a:r>
                      <a:r>
                        <a:rPr lang="ko-KR" sz="1600" b="1" kern="0" spc="0" baseline="30000">
                          <a:solidFill>
                            <a:schemeClr val="tx1">
                              <a:lumMod val="100000"/>
                            </a:schemeClr>
                          </a:solidFill>
                          <a:latin typeface="Calibri" panose="020F0502020204030204" pitchFamily="34" charset="0"/>
                          <a:ea typeface="Malgun Gothic"/>
                          <a:cs typeface="+mn-cs"/>
                          <a:sym typeface=""/>
                        </a:rPr>
                        <a:t>4</a:t>
                      </a:r>
                    </a:p>
                  </a:txBody>
                  <a:tcPr/>
                </a:tc>
                <a:extLst>
                  <a:ext uri="{0D108BD9-81ED-4DB2-BD59-A6C34878D82A}">
                    <a16:rowId xmlns:a16="http://schemas.microsoft.com/office/drawing/2014/main" val="1377457371"/>
                  </a:ext>
                </a:extLst>
              </a:tr>
              <a:tr h="370840">
                <a:tc>
                  <a:txBody>
                    <a:bodyPr/>
                    <a:lstStyle/>
                    <a:p>
                      <a:r>
                        <a:rPr lang="ko-KR" sz="1600" b="1" spc="0">
                          <a:solidFill>
                            <a:schemeClr val="tx1">
                              <a:lumMod val="100000"/>
                            </a:schemeClr>
                          </a:solidFill>
                          <a:latin typeface="Calibri" panose="020F0502020204030204" pitchFamily="34" charset="0"/>
                          <a:ea typeface="Malgun Gothic"/>
                          <a:cs typeface="+mn-cs"/>
                          <a:sym typeface=""/>
                        </a:rPr>
                        <a:t>홍콩</a:t>
                      </a:r>
                    </a:p>
                  </a:txBody>
                  <a:tcPr/>
                </a:tc>
                <a:tc>
                  <a:txBody>
                    <a:bodyPr/>
                    <a:lstStyle/>
                    <a:p>
                      <a:pPr marL="285750" indent="-285750">
                        <a:buFont typeface="Arial" panose="020B0604020202020204" pitchFamily="34" charset="0"/>
                        <a:buChar char="•"/>
                      </a:pPr>
                      <a:r>
                        <a:rPr lang="ko-KR" sz="1600" b="1" kern="0" spc="0" dirty="0">
                          <a:solidFill>
                            <a:schemeClr val="tx1">
                              <a:lumMod val="100000"/>
                            </a:schemeClr>
                          </a:solidFill>
                          <a:latin typeface="Calibri" panose="020F0502020204030204" pitchFamily="34" charset="0"/>
                          <a:ea typeface="Malgun Gothic"/>
                          <a:cs typeface="+mn-cs"/>
                          <a:sym typeface=""/>
                        </a:rPr>
                        <a:t>골다공증 치료는 치료를 받지 않은 경우와 비교하여 70세 이상의 여성에서 비용 효과적일 가능성이 75%였음</a:t>
                      </a:r>
                      <a:r>
                        <a:rPr lang="ko-KR" sz="1600" b="1" kern="0" spc="0" baseline="30000" dirty="0">
                          <a:solidFill>
                            <a:schemeClr val="tx1">
                              <a:lumMod val="100000"/>
                            </a:schemeClr>
                          </a:solidFill>
                          <a:latin typeface="Calibri" panose="020F0502020204030204" pitchFamily="34" charset="0"/>
                          <a:ea typeface="Malgun Gothic"/>
                          <a:cs typeface="+mn-cs"/>
                          <a:sym typeface=""/>
                        </a:rPr>
                        <a:t>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0" spc="0" dirty="0">
                          <a:solidFill>
                            <a:schemeClr val="tx1">
                              <a:lumMod val="100000"/>
                            </a:schemeClr>
                          </a:solidFill>
                          <a:latin typeface="Calibri" panose="020F0502020204030204" pitchFamily="34" charset="0"/>
                          <a:ea typeface="Malgun Gothic"/>
                          <a:cs typeface="+mn-cs"/>
                          <a:sym typeface=""/>
                        </a:rPr>
                        <a:t>골다공증 치료는 10년 동안 </a:t>
                      </a:r>
                      <a:r>
                        <a:rPr lang="ko-KR" sz="1600" b="1" kern="0" spc="0" dirty="0" err="1">
                          <a:solidFill>
                            <a:schemeClr val="tx1">
                              <a:lumMod val="100000"/>
                            </a:schemeClr>
                          </a:solidFill>
                          <a:latin typeface="Calibri" panose="020F0502020204030204" pitchFamily="34" charset="0"/>
                          <a:ea typeface="Malgun Gothic"/>
                          <a:cs typeface="+mn-cs"/>
                          <a:sym typeface=""/>
                        </a:rPr>
                        <a:t>고관절</a:t>
                      </a:r>
                      <a:r>
                        <a:rPr lang="ko-KR" sz="1600" b="1" kern="0" spc="0" dirty="0">
                          <a:solidFill>
                            <a:schemeClr val="tx1">
                              <a:lumMod val="100000"/>
                            </a:schemeClr>
                          </a:solidFill>
                          <a:latin typeface="Calibri" panose="020F0502020204030204" pitchFamily="34" charset="0"/>
                          <a:ea typeface="Malgun Gothic"/>
                          <a:cs typeface="+mn-cs"/>
                          <a:sym typeface=""/>
                        </a:rPr>
                        <a:t> 골절의 절대 위험이 3.7% 이상인 65세 여성에서 비용 효과적이었음</a:t>
                      </a:r>
                      <a:r>
                        <a:rPr lang="ko-KR" sz="1600" b="1" kern="0" spc="0" baseline="30000" dirty="0">
                          <a:solidFill>
                            <a:schemeClr val="tx1">
                              <a:lumMod val="100000"/>
                            </a:schemeClr>
                          </a:solidFill>
                          <a:latin typeface="Calibri" panose="020F0502020204030204" pitchFamily="34" charset="0"/>
                          <a:ea typeface="Malgun Gothic"/>
                          <a:cs typeface="+mn-cs"/>
                          <a:sym typeface=""/>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0" spc="0" baseline="0">
                          <a:solidFill>
                            <a:schemeClr val="tx1">
                              <a:lumMod val="100000"/>
                            </a:schemeClr>
                          </a:solidFill>
                          <a:latin typeface="Calibri" panose="020F0502020204030204" pitchFamily="34" charset="0"/>
                          <a:ea typeface="Malgun Gothic"/>
                          <a:cs typeface="+mn-cs"/>
                          <a:sym typeface=""/>
                        </a:rPr>
                        <a:t>Kung et al. 2015</a:t>
                      </a:r>
                      <a:r>
                        <a:rPr lang="ko-KR" sz="1600" b="1" kern="0" spc="0" baseline="30000">
                          <a:solidFill>
                            <a:schemeClr val="tx1">
                              <a:lumMod val="100000"/>
                            </a:schemeClr>
                          </a:solidFill>
                          <a:latin typeface="Calibri" panose="020F0502020204030204" pitchFamily="34" charset="0"/>
                          <a:ea typeface="Malgun Gothic"/>
                          <a:cs typeface="+mn-cs"/>
                          <a:sym typeface=""/>
                        </a:rPr>
                        <a:t>5</a:t>
                      </a:r>
                    </a:p>
                  </a:txBody>
                  <a:tcPr/>
                </a:tc>
                <a:extLst>
                  <a:ext uri="{0D108BD9-81ED-4DB2-BD59-A6C34878D82A}">
                    <a16:rowId xmlns:a16="http://schemas.microsoft.com/office/drawing/2014/main" val="2784587193"/>
                  </a:ext>
                </a:extLst>
              </a:tr>
              <a:tr h="370840">
                <a:tc>
                  <a:txBody>
                    <a:bodyPr/>
                    <a:lstStyle/>
                    <a:p>
                      <a:endParaRPr lang="ko-KR" sz="1600" b="1">
                        <a:latin typeface="Candara" panose="020E0502030303020204" pitchFamily="34" charset="0"/>
                        <a:ea typeface="Malgun Gothic"/>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es-ES" altLang="ko-KR" sz="1600" b="1" kern="0" spc="0" dirty="0">
                          <a:solidFill>
                            <a:schemeClr val="tx1">
                              <a:lumMod val="100000"/>
                            </a:schemeClr>
                          </a:solidFill>
                          <a:latin typeface="Calibri" panose="020F0502020204030204" pitchFamily="34" charset="0"/>
                          <a:ea typeface="Malgun Gothic"/>
                          <a:cs typeface="+mn-cs"/>
                          <a:sym typeface=""/>
                        </a:rPr>
                        <a:t>&lt;</a:t>
                      </a:r>
                      <a:r>
                        <a:rPr lang="ko-KR" altLang="es-ES" sz="1600" b="1" kern="0" spc="0" dirty="0">
                          <a:solidFill>
                            <a:schemeClr val="tx1">
                              <a:lumMod val="100000"/>
                            </a:schemeClr>
                          </a:solidFill>
                          <a:latin typeface="Calibri" panose="020F0502020204030204" pitchFamily="34" charset="0"/>
                          <a:ea typeface="Malgun Gothic"/>
                          <a:cs typeface="+mn-cs"/>
                          <a:sym typeface=""/>
                        </a:rPr>
                        <a:t>가능한 경우 발표자가 지역별 자료를 추가</a:t>
                      </a:r>
                      <a:r>
                        <a:rPr lang="es-ES" altLang="ko-KR" sz="1600" b="1" kern="0" spc="0" dirty="0">
                          <a:solidFill>
                            <a:schemeClr val="tx1">
                              <a:lumMod val="100000"/>
                            </a:schemeClr>
                          </a:solidFill>
                          <a:latin typeface="Calibri" panose="020F0502020204030204" pitchFamily="34" charset="0"/>
                          <a:ea typeface="Malgun Gothic"/>
                          <a:cs typeface="+mn-cs"/>
                          <a:sym typeface=""/>
                        </a:rPr>
                        <a:t>&gt;</a:t>
                      </a:r>
                      <a:endParaRPr lang="ko-KR" altLang="es-ES" sz="1600" b="1" kern="0" spc="0" dirty="0">
                        <a:solidFill>
                          <a:schemeClr val="tx1">
                            <a:lumMod val="100000"/>
                          </a:schemeClr>
                        </a:solidFill>
                        <a:latin typeface="Calibri" panose="020F0502020204030204" pitchFamily="34" charset="0"/>
                        <a:ea typeface="Malgun Gothic"/>
                        <a:cs typeface="+mn-cs"/>
                        <a:sym typeface=""/>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baseline="30000" dirty="0">
                        <a:solidFill>
                          <a:schemeClr val="dk1"/>
                        </a:solidFill>
                        <a:latin typeface="Candara" panose="020E0502030303020204" pitchFamily="34" charset="0"/>
                        <a:ea typeface="Malgun Gothic"/>
                        <a:cs typeface="+mn-cs"/>
                      </a:endParaRPr>
                    </a:p>
                  </a:txBody>
                  <a:tcPr/>
                </a:tc>
                <a:extLst>
                  <a:ext uri="{0D108BD9-81ED-4DB2-BD59-A6C34878D82A}">
                    <a16:rowId xmlns:a16="http://schemas.microsoft.com/office/drawing/2014/main" val="1262711132"/>
                  </a:ext>
                </a:extLst>
              </a:tr>
            </a:tbl>
          </a:graphicData>
        </a:graphic>
      </p:graphicFrame>
      <p:sp>
        <p:nvSpPr>
          <p:cNvPr id="12" name="TextBox 11">
            <a:extLst>
              <a:ext uri="{FF2B5EF4-FFF2-40B4-BE49-F238E27FC236}">
                <a16:creationId xmlns:a16="http://schemas.microsoft.com/office/drawing/2014/main" id="{A13D6F2F-4353-0844-8BFC-0B592DD5EB93}"/>
              </a:ext>
            </a:extLst>
          </p:cNvPr>
          <p:cNvSpPr txBox="1"/>
          <p:nvPr/>
        </p:nvSpPr>
        <p:spPr>
          <a:xfrm>
            <a:off x="386855" y="6246168"/>
            <a:ext cx="732413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900" b="1">
                <a:latin typeface="Calibri" panose="020F0502020204030204" pitchFamily="34" charset="0"/>
                <a:sym typeface=""/>
              </a:rPr>
              <a:t>ICER: 증분 비용 효율성 비율; IT: 개입 기준값; MOF: 주요 골다공증 골절; QALY: 품질 조정 수명 연도.</a:t>
            </a:r>
            <a:endParaRPr kumimoji="0" lang="ko-KR" sz="900" b="1" i="0" u="none" strike="noStrike" kern="1200" cap="none" normalizeH="0" baseline="0">
              <a:ln>
                <a:noFill/>
              </a:ln>
              <a:effectLst/>
              <a:uLnTx/>
              <a:uFillTx/>
              <a:latin typeface="Calibri" panose="020F0502020204030204" pitchFamily="34" charset="0"/>
              <a:sym typeface=""/>
            </a:endParaRPr>
          </a:p>
        </p:txBody>
      </p:sp>
      <p:sp>
        <p:nvSpPr>
          <p:cNvPr id="13" name="TextBox 12">
            <a:extLst>
              <a:ext uri="{FF2B5EF4-FFF2-40B4-BE49-F238E27FC236}">
                <a16:creationId xmlns:a16="http://schemas.microsoft.com/office/drawing/2014/main" id="{F5FF6A5B-E3F2-E042-A1CB-A98BEC7E1BDA}"/>
              </a:ext>
            </a:extLst>
          </p:cNvPr>
          <p:cNvSpPr txBox="1"/>
          <p:nvPr/>
        </p:nvSpPr>
        <p:spPr>
          <a:xfrm>
            <a:off x="386855" y="6036672"/>
            <a:ext cx="64078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1200" cap="none" normalizeH="0" baseline="0">
                <a:ln>
                  <a:noFill/>
                </a:ln>
                <a:effectLst/>
                <a:uLnTx/>
                <a:uFillTx/>
                <a:latin typeface="Calibri" panose="020F0502020204030204" pitchFamily="34" charset="0"/>
                <a:sym typeface=""/>
              </a:rPr>
              <a:t>참고: 모델링 전략 및 지불 의향 한계값은 국가마다 다릅니다.</a:t>
            </a:r>
          </a:p>
        </p:txBody>
      </p:sp>
      <p:sp>
        <p:nvSpPr>
          <p:cNvPr id="14" name="TextBox 13">
            <a:extLst>
              <a:ext uri="{FF2B5EF4-FFF2-40B4-BE49-F238E27FC236}">
                <a16:creationId xmlns:a16="http://schemas.microsoft.com/office/drawing/2014/main" id="{2B2FFB69-DD7C-8D41-B40B-B2ADFE57E60A}"/>
              </a:ext>
            </a:extLst>
          </p:cNvPr>
          <p:cNvSpPr txBox="1"/>
          <p:nvPr/>
        </p:nvSpPr>
        <p:spPr>
          <a:xfrm>
            <a:off x="609600" y="1563773"/>
            <a:ext cx="6858000" cy="368049"/>
          </a:xfrm>
          <a:prstGeom prst="rect">
            <a:avLst/>
          </a:prstGeom>
          <a:noFill/>
        </p:spPr>
        <p:txBody>
          <a:bodyPr wrap="square" rtlCol="0">
            <a:spAutoFit/>
          </a:bodyPr>
          <a:lstStyle>
            <a:defPPr>
              <a:defRPr lang="ko-KR">
                <a:ea typeface="Malgun Gothic"/>
              </a:defRPr>
            </a:defPPr>
          </a:lstStyle>
          <a:p>
            <a:pPr>
              <a:lnSpc>
                <a:spcPct val="120000"/>
              </a:lnSpc>
              <a:spcAft>
                <a:spcPts val="600"/>
              </a:spcAft>
            </a:pPr>
            <a:r>
              <a:rPr lang="ko-KR" sz="1600" b="1">
                <a:latin typeface="Candara" panose="020E0502030303020204" pitchFamily="34" charset="0"/>
                <a:sym typeface=""/>
              </a:rPr>
              <a:t>아시아 태평양의 골다공증에 대해 선별된 건강 경제학 연구</a:t>
            </a:r>
          </a:p>
        </p:txBody>
      </p:sp>
      <p:pic>
        <p:nvPicPr>
          <p:cNvPr id="10" name="Graphic 9" descr="Home with solid fill">
            <a:hlinkClick r:id="rId3" action="ppaction://hlinksldjump"/>
            <a:extLst>
              <a:ext uri="{FF2B5EF4-FFF2-40B4-BE49-F238E27FC236}">
                <a16:creationId xmlns:a16="http://schemas.microsoft.com/office/drawing/2014/main" id="{656593FE-25E3-BF48-B636-7E9CC4C85E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4737637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077218"/>
          </a:xfrm>
          <a:prstGeom prst="rect">
            <a:avLst/>
          </a:prstGeom>
          <a:noFill/>
        </p:spPr>
        <p:txBody>
          <a:bodyPr wrap="square" rtlCol="0">
            <a:spAutoFit/>
          </a:bodyPr>
          <a:lstStyle/>
          <a:p>
            <a:r>
              <a:rPr lang="ko-KR" sz="3200" b="1" kern="0" dirty="0" err="1">
                <a:solidFill>
                  <a:srgbClr val="6BBBAD">
                    <a:lumMod val="100000"/>
                  </a:srgbClr>
                </a:solidFill>
                <a:latin typeface="Candara" panose="020E0502030303020204" pitchFamily="34" charset="0"/>
                <a:sym typeface=""/>
              </a:rPr>
              <a:t>글루코코르티코이드에</a:t>
            </a:r>
            <a:r>
              <a:rPr lang="ko-KR" sz="3200" b="1" kern="0" dirty="0">
                <a:solidFill>
                  <a:srgbClr val="6BBBAD">
                    <a:lumMod val="100000"/>
                  </a:srgbClr>
                </a:solidFill>
                <a:latin typeface="Candara" panose="020E0502030303020204" pitchFamily="34" charset="0"/>
                <a:sym typeface=""/>
              </a:rPr>
              <a:t> 의한 골다공증은 인지도가 낮을 수 </a:t>
            </a:r>
            <a:r>
              <a:rPr lang="ko-KR" altLang="es-ES" sz="3200" b="1" kern="0" dirty="0">
                <a:solidFill>
                  <a:srgbClr val="6BBBAD">
                    <a:lumMod val="100000"/>
                  </a:srgbClr>
                </a:solidFill>
                <a:latin typeface="Candara" panose="020E0502030303020204" pitchFamily="34" charset="0"/>
                <a:sym typeface=""/>
              </a:rPr>
              <a:t>있</a:t>
            </a:r>
            <a:r>
              <a:rPr lang="ko-KR" altLang="en-US" sz="3200" b="1" kern="0" dirty="0">
                <a:solidFill>
                  <a:srgbClr val="6BBBAD">
                    <a:lumMod val="100000"/>
                  </a:srgbClr>
                </a:solidFill>
                <a:latin typeface="Candara" panose="020E0502030303020204" pitchFamily="34" charset="0"/>
                <a:sym typeface=""/>
              </a:rPr>
              <a:t>으</a:t>
            </a:r>
            <a:r>
              <a:rPr lang="ko-KR" altLang="es-ES" sz="3200" b="1" kern="0" dirty="0">
                <a:solidFill>
                  <a:srgbClr val="6BBBAD">
                    <a:lumMod val="100000"/>
                  </a:srgbClr>
                </a:solidFill>
                <a:latin typeface="Candara" panose="020E0502030303020204" pitchFamily="34" charset="0"/>
                <a:sym typeface=""/>
              </a:rPr>
              <a:t>나 치료는 비용 효</a:t>
            </a:r>
            <a:r>
              <a:rPr lang="ko-KR" altLang="en-US" sz="3200" b="1" kern="0" dirty="0">
                <a:solidFill>
                  <a:srgbClr val="6BBBAD">
                    <a:lumMod val="100000"/>
                  </a:srgbClr>
                </a:solidFill>
                <a:latin typeface="Candara" panose="020E0502030303020204" pitchFamily="34" charset="0"/>
                <a:sym typeface=""/>
              </a:rPr>
              <a:t>과</a:t>
            </a:r>
            <a:r>
              <a:rPr lang="ko-KR" altLang="es-ES" sz="3200" b="1" kern="0" dirty="0">
                <a:solidFill>
                  <a:srgbClr val="6BBBAD">
                    <a:lumMod val="100000"/>
                  </a:srgbClr>
                </a:solidFill>
                <a:latin typeface="Candara" panose="020E0502030303020204" pitchFamily="34" charset="0"/>
                <a:sym typeface=""/>
              </a:rPr>
              <a:t>적일 </a:t>
            </a:r>
            <a:r>
              <a:rPr lang="ko-KR" sz="3200" b="1" kern="0" dirty="0">
                <a:solidFill>
                  <a:srgbClr val="6BBBAD">
                    <a:lumMod val="100000"/>
                  </a:srgbClr>
                </a:solidFill>
                <a:latin typeface="Candara" panose="020E0502030303020204" pitchFamily="34" charset="0"/>
                <a:sym typeface=""/>
              </a:rPr>
              <a:t>가능성이 높음</a:t>
            </a:r>
            <a:r>
              <a:rPr lang="ko-KR" sz="3200" b="1" kern="0" baseline="30000" dirty="0">
                <a:solidFill>
                  <a:srgbClr val="6BBBAD">
                    <a:lumMod val="100000"/>
                  </a:srgbClr>
                </a:solidFill>
                <a:latin typeface="Candara" panose="020E0502030303020204" pitchFamily="34" charset="0"/>
                <a:sym typeface=""/>
              </a:rPr>
              <a:t>1,2</a:t>
            </a:r>
          </a:p>
        </p:txBody>
      </p:sp>
      <p:sp>
        <p:nvSpPr>
          <p:cNvPr id="6" name="TextBox 5">
            <a:extLst>
              <a:ext uri="{FF2B5EF4-FFF2-40B4-BE49-F238E27FC236}">
                <a16:creationId xmlns:a16="http://schemas.microsoft.com/office/drawing/2014/main" id="{0BED5E06-2B0D-D247-BAA2-6852B57B86CC}"/>
              </a:ext>
            </a:extLst>
          </p:cNvPr>
          <p:cNvSpPr txBox="1"/>
          <p:nvPr/>
        </p:nvSpPr>
        <p:spPr>
          <a:xfrm>
            <a:off x="386856" y="6459394"/>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Compston J. </a:t>
            </a:r>
            <a:r>
              <a:rPr lang="ko-KR" sz="900" b="1" i="1" kern="0">
                <a:solidFill>
                  <a:schemeClr val="tx1">
                    <a:lumMod val="100000"/>
                  </a:schemeClr>
                </a:solidFill>
                <a:latin typeface="Calibri" panose="020F0502020204030204" pitchFamily="34" charset="0"/>
                <a:sym typeface=""/>
              </a:rPr>
              <a:t>Endocrine</a:t>
            </a:r>
            <a:r>
              <a:rPr lang="ko-KR" sz="900" b="1" kern="0">
                <a:solidFill>
                  <a:schemeClr val="tx1">
                    <a:lumMod val="100000"/>
                  </a:schemeClr>
                </a:solidFill>
                <a:latin typeface="Calibri" panose="020F0502020204030204" pitchFamily="34" charset="0"/>
                <a:sym typeface=""/>
              </a:rPr>
              <a:t> 2018;61:7–16; 2. 4. Moriwaki K, Fukuda H.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2019;30(2):299–310; 3. APCO. 5IQ Comparative analysis of osteoporosis clinical guidelines. April 2020; 4. 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a:t>
            </a:r>
          </a:p>
        </p:txBody>
      </p:sp>
      <p:sp>
        <p:nvSpPr>
          <p:cNvPr id="8" name="TextBox 7">
            <a:extLst>
              <a:ext uri="{FF2B5EF4-FFF2-40B4-BE49-F238E27FC236}">
                <a16:creationId xmlns:a16="http://schemas.microsoft.com/office/drawing/2014/main" id="{190B3B29-15DF-464B-8685-6AF25C412BD0}"/>
              </a:ext>
            </a:extLst>
          </p:cNvPr>
          <p:cNvSpPr txBox="1"/>
          <p:nvPr/>
        </p:nvSpPr>
        <p:spPr>
          <a:xfrm>
            <a:off x="1447800" y="1752600"/>
            <a:ext cx="4495800" cy="1077218"/>
          </a:xfrm>
          <a:prstGeom prst="rect">
            <a:avLst/>
          </a:prstGeom>
          <a:noFill/>
        </p:spPr>
        <p:txBody>
          <a:bodyPr wrap="square" rtlCol="0">
            <a:spAutoFit/>
          </a:bodyPr>
          <a:lstStyle/>
          <a:p>
            <a:r>
              <a:rPr lang="ko-KR" sz="1600" b="1" kern="0">
                <a:solidFill>
                  <a:schemeClr val="tx1">
                    <a:lumMod val="100000"/>
                  </a:schemeClr>
                </a:solidFill>
                <a:latin typeface="Candara" panose="020E0502030303020204" pitchFamily="34" charset="0"/>
                <a:sym typeface=""/>
              </a:rPr>
              <a:t>APCO가 분석한 18개의 골다공증 임상 가이드라인은 모두 글루코코르티코이드 사용을 골 손실 또는 골절의 위험 인자로 언급하지만 7개 가이드라인에서만 글루코코르티코이드 사용을 치료가 필요한 경우라고 언급하고 있음</a:t>
            </a:r>
            <a:r>
              <a:rPr lang="ko-KR" sz="1600" b="1" kern="0" baseline="30000">
                <a:solidFill>
                  <a:schemeClr val="tx1">
                    <a:lumMod val="100000"/>
                  </a:schemeClr>
                </a:solidFill>
                <a:latin typeface="Candara" panose="020E0502030303020204" pitchFamily="34" charset="0"/>
                <a:sym typeface=""/>
              </a:rPr>
              <a:t>3 </a:t>
            </a:r>
          </a:p>
        </p:txBody>
      </p:sp>
      <p:pic>
        <p:nvPicPr>
          <p:cNvPr id="4" name="Picture 3">
            <a:extLst>
              <a:ext uri="{FF2B5EF4-FFF2-40B4-BE49-F238E27FC236}">
                <a16:creationId xmlns:a16="http://schemas.microsoft.com/office/drawing/2014/main" id="{F3AFC5AF-9FF4-224C-AD3B-8F1855DCB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1846323"/>
            <a:ext cx="704850" cy="692484"/>
          </a:xfrm>
          <a:prstGeom prst="ellipse">
            <a:avLst/>
          </a:prstGeom>
        </p:spPr>
      </p:pic>
      <p:sp>
        <p:nvSpPr>
          <p:cNvPr id="11" name="TextBox 10">
            <a:extLst>
              <a:ext uri="{FF2B5EF4-FFF2-40B4-BE49-F238E27FC236}">
                <a16:creationId xmlns:a16="http://schemas.microsoft.com/office/drawing/2014/main" id="{7753E787-C93F-3449-A0F1-2AB765E226C8}"/>
              </a:ext>
            </a:extLst>
          </p:cNvPr>
          <p:cNvSpPr txBox="1"/>
          <p:nvPr/>
        </p:nvSpPr>
        <p:spPr>
          <a:xfrm>
            <a:off x="7389839" y="1920507"/>
            <a:ext cx="4495800" cy="830997"/>
          </a:xfrm>
          <a:prstGeom prst="rect">
            <a:avLst/>
          </a:prstGeom>
          <a:noFill/>
        </p:spPr>
        <p:txBody>
          <a:bodyPr wrap="square" rtlCol="0">
            <a:spAutoFit/>
          </a:bodyPr>
          <a:lstStyle>
            <a:defPPr>
              <a:defRPr lang="ko-KR">
                <a:ea typeface="Malgun Gothic"/>
              </a:defRPr>
            </a:defPPr>
            <a:lvl1pPr>
              <a:defRPr lang="ko-KR" sz="1600">
                <a:latin typeface="Candara" panose="020E0502030303020204" pitchFamily="34" charset="0"/>
                <a:ea typeface="Malgun Gothic"/>
              </a:defRPr>
            </a:lvl1pPr>
          </a:lstStyle>
          <a:p>
            <a:r>
              <a:rPr lang="ko-KR" b="1" kern="0">
                <a:solidFill>
                  <a:schemeClr val="tx1">
                    <a:lumMod val="100000"/>
                  </a:schemeClr>
                </a:solidFill>
                <a:sym typeface=""/>
              </a:rPr>
              <a:t>글루코코르티코이드(매일 7.5mg 초과)의 지속적인 고용량 용법은 개인의 골절 위험을 더 높은 범주로 끌어올릴 수 있음</a:t>
            </a:r>
            <a:r>
              <a:rPr lang="ko-KR" b="1" kern="0" baseline="30000">
                <a:solidFill>
                  <a:schemeClr val="tx1">
                    <a:lumMod val="100000"/>
                  </a:schemeClr>
                </a:solidFill>
                <a:sym typeface=""/>
              </a:rPr>
              <a:t>4</a:t>
            </a:r>
          </a:p>
        </p:txBody>
      </p:sp>
      <p:pic>
        <p:nvPicPr>
          <p:cNvPr id="15" name="Graphic 14" descr="Warning">
            <a:extLst>
              <a:ext uri="{FF2B5EF4-FFF2-40B4-BE49-F238E27FC236}">
                <a16:creationId xmlns:a16="http://schemas.microsoft.com/office/drawing/2014/main" id="{BA2A8215-7552-6F49-A257-2099B086C15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67509" y="1988399"/>
            <a:ext cx="542698" cy="542698"/>
          </a:xfrm>
          <a:prstGeom prst="rect">
            <a:avLst/>
          </a:prstGeom>
        </p:spPr>
      </p:pic>
      <p:sp>
        <p:nvSpPr>
          <p:cNvPr id="16" name="TextBox 15">
            <a:extLst>
              <a:ext uri="{FF2B5EF4-FFF2-40B4-BE49-F238E27FC236}">
                <a16:creationId xmlns:a16="http://schemas.microsoft.com/office/drawing/2014/main" id="{1F824EA8-72E9-1644-A0ED-5EB8CD095DAB}"/>
              </a:ext>
            </a:extLst>
          </p:cNvPr>
          <p:cNvSpPr txBox="1"/>
          <p:nvPr/>
        </p:nvSpPr>
        <p:spPr>
          <a:xfrm>
            <a:off x="1457325" y="3951982"/>
            <a:ext cx="4418459" cy="830997"/>
          </a:xfrm>
          <a:prstGeom prst="rect">
            <a:avLst/>
          </a:prstGeom>
          <a:noFill/>
        </p:spPr>
        <p:txBody>
          <a:bodyPr wrap="square" rtlCol="0">
            <a:spAutoFit/>
          </a:bodyPr>
          <a:lstStyle>
            <a:defPPr>
              <a:defRPr lang="ko-KR">
                <a:ea typeface="Malgun Gothic"/>
              </a:defRPr>
            </a:defPPr>
            <a:lvl1pPr>
              <a:defRPr lang="ko-KR" sz="1600">
                <a:latin typeface="Candara" panose="020E0502030303020204" pitchFamily="34" charset="0"/>
                <a:ea typeface="Malgun Gothic"/>
              </a:defRPr>
            </a:lvl1pPr>
          </a:lstStyle>
          <a:p>
            <a:r>
              <a:rPr lang="ko-KR" b="1" kern="0" dirty="0">
                <a:solidFill>
                  <a:schemeClr val="tx1">
                    <a:lumMod val="100000"/>
                  </a:schemeClr>
                </a:solidFill>
                <a:sym typeface=""/>
              </a:rPr>
              <a:t>지속적인 경구 </a:t>
            </a:r>
            <a:r>
              <a:rPr lang="ko-KR" b="1" kern="0" dirty="0" err="1">
                <a:solidFill>
                  <a:schemeClr val="tx1">
                    <a:lumMod val="100000"/>
                  </a:schemeClr>
                </a:solidFill>
                <a:sym typeface=""/>
              </a:rPr>
              <a:t>글루코코르티코이드</a:t>
            </a:r>
            <a:r>
              <a:rPr lang="ko-KR" b="1" kern="0" dirty="0">
                <a:solidFill>
                  <a:schemeClr val="tx1">
                    <a:lumMod val="100000"/>
                  </a:schemeClr>
                </a:solidFill>
                <a:sym typeface=""/>
              </a:rPr>
              <a:t> 요법으로 인한 골절 위험 증가는 시작 후 3-6개월 이내에 나타나며 요법 기간 동안 계속 증가</a:t>
            </a:r>
            <a:r>
              <a:rPr lang="ko-KR" b="1" kern="0" baseline="30000" dirty="0">
                <a:solidFill>
                  <a:schemeClr val="tx1">
                    <a:lumMod val="100000"/>
                  </a:schemeClr>
                </a:solidFill>
                <a:sym typeface=""/>
              </a:rPr>
              <a:t>1</a:t>
            </a:r>
          </a:p>
        </p:txBody>
      </p:sp>
      <p:pic>
        <p:nvPicPr>
          <p:cNvPr id="10" name="Picture 9">
            <a:extLst>
              <a:ext uri="{FF2B5EF4-FFF2-40B4-BE49-F238E27FC236}">
                <a16:creationId xmlns:a16="http://schemas.microsoft.com/office/drawing/2014/main" id="{299B48CD-4D43-134E-AF00-87340CA641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327" y="4068451"/>
            <a:ext cx="702569" cy="648525"/>
          </a:xfrm>
          <a:prstGeom prst="ellipse">
            <a:avLst/>
          </a:prstGeom>
        </p:spPr>
      </p:pic>
      <p:sp>
        <p:nvSpPr>
          <p:cNvPr id="17" name="Oval 16">
            <a:extLst>
              <a:ext uri="{FF2B5EF4-FFF2-40B4-BE49-F238E27FC236}">
                <a16:creationId xmlns:a16="http://schemas.microsoft.com/office/drawing/2014/main" id="{91ACDD16-53C3-0C43-9DB6-80F26B6EB5D6}"/>
              </a:ext>
            </a:extLst>
          </p:cNvPr>
          <p:cNvSpPr/>
          <p:nvPr/>
        </p:nvSpPr>
        <p:spPr>
          <a:xfrm>
            <a:off x="6794732" y="3964678"/>
            <a:ext cx="749068" cy="670143"/>
          </a:xfrm>
          <a:prstGeom prst="ellipse">
            <a:avLst/>
          </a:prstGeom>
          <a:solidFill>
            <a:srgbClr val="006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8" name="TextBox 17">
            <a:extLst>
              <a:ext uri="{FF2B5EF4-FFF2-40B4-BE49-F238E27FC236}">
                <a16:creationId xmlns:a16="http://schemas.microsoft.com/office/drawing/2014/main" id="{D421EF26-CB78-DE4E-BE6D-31E6D5B8580F}"/>
              </a:ext>
            </a:extLst>
          </p:cNvPr>
          <p:cNvSpPr txBox="1"/>
          <p:nvPr/>
        </p:nvSpPr>
        <p:spPr>
          <a:xfrm>
            <a:off x="7010400" y="3962400"/>
            <a:ext cx="609600" cy="584775"/>
          </a:xfrm>
          <a:prstGeom prst="rect">
            <a:avLst/>
          </a:prstGeom>
          <a:noFill/>
        </p:spPr>
        <p:txBody>
          <a:bodyPr wrap="square" rtlCol="0">
            <a:spAutoFit/>
          </a:bodyPr>
          <a:lstStyle/>
          <a:p>
            <a:r>
              <a:rPr lang="ko-KR" sz="3200" b="1">
                <a:solidFill>
                  <a:schemeClr val="bg1"/>
                </a:solidFill>
                <a:latin typeface="Calibri" panose="020F0502020204030204" pitchFamily="34" charset="0"/>
                <a:sym typeface=""/>
              </a:rPr>
              <a:t>$</a:t>
            </a:r>
          </a:p>
        </p:txBody>
      </p:sp>
      <p:sp>
        <p:nvSpPr>
          <p:cNvPr id="19" name="TextBox 18">
            <a:extLst>
              <a:ext uri="{FF2B5EF4-FFF2-40B4-BE49-F238E27FC236}">
                <a16:creationId xmlns:a16="http://schemas.microsoft.com/office/drawing/2014/main" id="{B164F399-3111-644A-AC03-26D951B776AD}"/>
              </a:ext>
            </a:extLst>
          </p:cNvPr>
          <p:cNvSpPr txBox="1"/>
          <p:nvPr/>
        </p:nvSpPr>
        <p:spPr>
          <a:xfrm>
            <a:off x="7611615" y="3891464"/>
            <a:ext cx="4099561" cy="1077218"/>
          </a:xfrm>
          <a:prstGeom prst="rect">
            <a:avLst/>
          </a:prstGeom>
          <a:noFill/>
        </p:spPr>
        <p:txBody>
          <a:bodyPr wrap="square" rtlCol="0">
            <a:spAutoFit/>
          </a:bodyPr>
          <a:lstStyle>
            <a:defPPr>
              <a:defRPr lang="ko-KR">
                <a:ea typeface="Malgun Gothic"/>
              </a:defRPr>
            </a:defPPr>
            <a:lvl1pPr>
              <a:defRPr lang="ko-KR" sz="1600">
                <a:latin typeface="Candara" panose="020E0502030303020204" pitchFamily="34" charset="0"/>
                <a:ea typeface="Malgun Gothic"/>
              </a:defRPr>
            </a:lvl1pPr>
          </a:lstStyle>
          <a:p>
            <a:r>
              <a:rPr lang="ko-KR" b="1" kern="0">
                <a:solidFill>
                  <a:schemeClr val="tx1">
                    <a:lumMod val="100000"/>
                  </a:schemeClr>
                </a:solidFill>
                <a:sym typeface=""/>
              </a:rPr>
              <a:t>일본 연구에 따르면 글루코코르티코이드 유발 골다공증 치료는 골절 위험이 낮은 제한된 환자를 제외하고는 비용 효과적일 가능성이 있음</a:t>
            </a:r>
            <a:r>
              <a:rPr lang="ko-KR" b="1" kern="0" baseline="30000">
                <a:solidFill>
                  <a:schemeClr val="tx1">
                    <a:lumMod val="100000"/>
                  </a:schemeClr>
                </a:solidFill>
                <a:sym typeface=""/>
              </a:rPr>
              <a:t>2</a:t>
            </a:r>
          </a:p>
        </p:txBody>
      </p:sp>
      <p:sp>
        <p:nvSpPr>
          <p:cNvPr id="20" name="Rounded Rectangle 19">
            <a:extLst>
              <a:ext uri="{FF2B5EF4-FFF2-40B4-BE49-F238E27FC236}">
                <a16:creationId xmlns:a16="http://schemas.microsoft.com/office/drawing/2014/main" id="{EB2BBA05-2F48-5349-B8B2-BCFADD5E5250}"/>
              </a:ext>
            </a:extLst>
          </p:cNvPr>
          <p:cNvSpPr/>
          <p:nvPr/>
        </p:nvSpPr>
        <p:spPr>
          <a:xfrm>
            <a:off x="609601" y="1524000"/>
            <a:ext cx="5334000" cy="1624012"/>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solidFill>
                  <a:schemeClr val="bg1">
                    <a:lumMod val="100000"/>
                  </a:schemeClr>
                </a:solidFill>
                <a:latin typeface="Calibri" panose="020F0502020204030204" pitchFamily="34" charset="0"/>
                <a:sym typeface=""/>
              </a:rPr>
              <a:t>v</a:t>
            </a:r>
          </a:p>
        </p:txBody>
      </p:sp>
      <p:sp>
        <p:nvSpPr>
          <p:cNvPr id="21" name="Rounded Rectangle 20">
            <a:extLst>
              <a:ext uri="{FF2B5EF4-FFF2-40B4-BE49-F238E27FC236}">
                <a16:creationId xmlns:a16="http://schemas.microsoft.com/office/drawing/2014/main" id="{46608EC4-676B-1741-98ED-AF1C27888915}"/>
              </a:ext>
            </a:extLst>
          </p:cNvPr>
          <p:cNvSpPr/>
          <p:nvPr/>
        </p:nvSpPr>
        <p:spPr>
          <a:xfrm>
            <a:off x="6565930" y="1562100"/>
            <a:ext cx="5334000" cy="1585912"/>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5" name="Rounded Rectangle 24">
            <a:extLst>
              <a:ext uri="{FF2B5EF4-FFF2-40B4-BE49-F238E27FC236}">
                <a16:creationId xmlns:a16="http://schemas.microsoft.com/office/drawing/2014/main" id="{527A5287-9FA5-3548-BCB9-88CF4DEBA7B4}"/>
              </a:ext>
            </a:extLst>
          </p:cNvPr>
          <p:cNvSpPr/>
          <p:nvPr/>
        </p:nvSpPr>
        <p:spPr>
          <a:xfrm>
            <a:off x="609599" y="3741643"/>
            <a:ext cx="5334000" cy="1624012"/>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cxnSp>
        <p:nvCxnSpPr>
          <p:cNvPr id="35" name="Elbow Connector 34">
            <a:extLst>
              <a:ext uri="{FF2B5EF4-FFF2-40B4-BE49-F238E27FC236}">
                <a16:creationId xmlns:a16="http://schemas.microsoft.com/office/drawing/2014/main" id="{2E050B8F-DC6B-4942-B110-489543431D83}"/>
              </a:ext>
            </a:extLst>
          </p:cNvPr>
          <p:cNvCxnSpPr>
            <a:stCxn id="25" idx="3"/>
            <a:endCxn id="21" idx="1"/>
          </p:cNvCxnSpPr>
          <p:nvPr/>
        </p:nvCxnSpPr>
        <p:spPr>
          <a:xfrm flipV="1">
            <a:off x="5943599" y="2355056"/>
            <a:ext cx="622331" cy="2198593"/>
          </a:xfrm>
          <a:prstGeom prst="bentConnector3">
            <a:avLst/>
          </a:prstGeom>
          <a:ln>
            <a:solidFill>
              <a:srgbClr val="359588"/>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49F8D33-FAE2-A643-ACDA-753EDFE1644A}"/>
              </a:ext>
            </a:extLst>
          </p:cNvPr>
          <p:cNvCxnSpPr>
            <a:cxnSpLocks/>
          </p:cNvCxnSpPr>
          <p:nvPr/>
        </p:nvCxnSpPr>
        <p:spPr>
          <a:xfrm>
            <a:off x="3048000" y="3148011"/>
            <a:ext cx="0" cy="593632"/>
          </a:xfrm>
          <a:prstGeom prst="straightConnector1">
            <a:avLst/>
          </a:prstGeom>
          <a:ln>
            <a:solidFill>
              <a:srgbClr val="359588"/>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F19C3800-296C-8D41-B282-951349A9FEA7}"/>
              </a:ext>
            </a:extLst>
          </p:cNvPr>
          <p:cNvSpPr/>
          <p:nvPr/>
        </p:nvSpPr>
        <p:spPr>
          <a:xfrm>
            <a:off x="6624634" y="3673688"/>
            <a:ext cx="5334000" cy="1585912"/>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cxnSp>
        <p:nvCxnSpPr>
          <p:cNvPr id="40" name="Straight Arrow Connector 39">
            <a:extLst>
              <a:ext uri="{FF2B5EF4-FFF2-40B4-BE49-F238E27FC236}">
                <a16:creationId xmlns:a16="http://schemas.microsoft.com/office/drawing/2014/main" id="{0B10A82D-639C-8C46-8FFC-CBCFA46B6793}"/>
              </a:ext>
            </a:extLst>
          </p:cNvPr>
          <p:cNvCxnSpPr>
            <a:cxnSpLocks/>
          </p:cNvCxnSpPr>
          <p:nvPr/>
        </p:nvCxnSpPr>
        <p:spPr>
          <a:xfrm>
            <a:off x="9232930" y="3148011"/>
            <a:ext cx="0" cy="525677"/>
          </a:xfrm>
          <a:prstGeom prst="straightConnector1">
            <a:avLst/>
          </a:prstGeom>
          <a:ln>
            <a:solidFill>
              <a:srgbClr val="359588"/>
            </a:solidFill>
            <a:tailEnd type="triangle"/>
          </a:ln>
        </p:spPr>
        <p:style>
          <a:lnRef idx="1">
            <a:schemeClr val="accent1"/>
          </a:lnRef>
          <a:fillRef idx="0">
            <a:schemeClr val="accent1"/>
          </a:fillRef>
          <a:effectRef idx="0">
            <a:schemeClr val="accent1"/>
          </a:effectRef>
          <a:fontRef idx="minor">
            <a:schemeClr val="tx1"/>
          </a:fontRef>
        </p:style>
      </p:cxnSp>
      <p:pic>
        <p:nvPicPr>
          <p:cNvPr id="23" name="Graphic 22" descr="Home with solid fill">
            <a:hlinkClick r:id="rId7" action="ppaction://hlinksldjump"/>
            <a:extLst>
              <a:ext uri="{FF2B5EF4-FFF2-40B4-BE49-F238E27FC236}">
                <a16:creationId xmlns:a16="http://schemas.microsoft.com/office/drawing/2014/main" id="{DA8AE4F1-B6E5-9944-88C3-F3DD652CBC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7399899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골절 위험에 대한 칼슘과 비타민 D의 영향은 일관적이지 않음</a:t>
            </a:r>
            <a:r>
              <a:rPr lang="ko-KR" sz="3600" b="1" kern="0" baseline="30000" dirty="0">
                <a:solidFill>
                  <a:srgbClr val="6BBBAD">
                    <a:lumMod val="100000"/>
                  </a:srgbClr>
                </a:solidFill>
                <a:latin typeface="Candara" panose="020E0502030303020204" pitchFamily="34" charset="0"/>
                <a:sym typeface=""/>
              </a:rPr>
              <a:t>1</a:t>
            </a:r>
          </a:p>
        </p:txBody>
      </p:sp>
      <p:sp>
        <p:nvSpPr>
          <p:cNvPr id="6" name="TextBox 5">
            <a:extLst>
              <a:ext uri="{FF2B5EF4-FFF2-40B4-BE49-F238E27FC236}">
                <a16:creationId xmlns:a16="http://schemas.microsoft.com/office/drawing/2014/main" id="{0BED5E06-2B0D-D247-BAA2-6852B57B86CC}"/>
              </a:ext>
            </a:extLst>
          </p:cNvPr>
          <p:cNvSpPr txBox="1"/>
          <p:nvPr/>
        </p:nvSpPr>
        <p:spPr>
          <a:xfrm>
            <a:off x="386856" y="6459394"/>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Compston J, et al. </a:t>
            </a:r>
            <a:r>
              <a:rPr lang="ko-KR" sz="900" b="1" i="1" kern="0">
                <a:solidFill>
                  <a:schemeClr val="tx1">
                    <a:lumMod val="100000"/>
                  </a:schemeClr>
                </a:solidFill>
                <a:latin typeface="Calibri" panose="020F0502020204030204" pitchFamily="34" charset="0"/>
                <a:sym typeface=""/>
              </a:rPr>
              <a:t>Lancet </a:t>
            </a:r>
            <a:r>
              <a:rPr lang="ko-KR" sz="900" b="1" kern="0">
                <a:solidFill>
                  <a:schemeClr val="tx1">
                    <a:lumMod val="100000"/>
                  </a:schemeClr>
                </a:solidFill>
                <a:latin typeface="Calibri" panose="020F0502020204030204" pitchFamily="34" charset="0"/>
                <a:sym typeface=""/>
              </a:rPr>
              <a:t>2019;393:365–76.; 2. Camacho PM, et al. </a:t>
            </a:r>
            <a:r>
              <a:rPr lang="ko-KR" sz="900" b="1" i="1" kern="0">
                <a:solidFill>
                  <a:schemeClr val="tx1">
                    <a:lumMod val="100000"/>
                  </a:schemeClr>
                </a:solidFill>
                <a:latin typeface="Calibri" panose="020F0502020204030204" pitchFamily="34" charset="0"/>
                <a:sym typeface=""/>
              </a:rPr>
              <a:t>Endocr Pract </a:t>
            </a:r>
            <a:r>
              <a:rPr lang="ko-KR" sz="900" b="1" kern="0">
                <a:solidFill>
                  <a:schemeClr val="tx1">
                    <a:lumMod val="100000"/>
                  </a:schemeClr>
                </a:solidFill>
                <a:latin typeface="Calibri" panose="020F0502020204030204" pitchFamily="34" charset="0"/>
                <a:sym typeface=""/>
              </a:rPr>
              <a:t>2020;26 (Suppl 1):1-46; 3. Shoback D, et al. </a:t>
            </a:r>
            <a:r>
              <a:rPr lang="ko-KR" sz="900" b="1" i="1" kern="0">
                <a:solidFill>
                  <a:schemeClr val="tx1">
                    <a:lumMod val="100000"/>
                  </a:schemeClr>
                </a:solidFill>
                <a:latin typeface="Calibri" panose="020F0502020204030204" pitchFamily="34" charset="0"/>
                <a:sym typeface=""/>
              </a:rPr>
              <a:t>J Clin Endocrinol Metab </a:t>
            </a:r>
            <a:r>
              <a:rPr lang="ko-KR" sz="900" b="1" kern="0">
                <a:solidFill>
                  <a:schemeClr val="tx1">
                    <a:lumMod val="100000"/>
                  </a:schemeClr>
                </a:solidFill>
                <a:latin typeface="Calibri" panose="020F0502020204030204" pitchFamily="34" charset="0"/>
                <a:sym typeface=""/>
              </a:rPr>
              <a:t>2020;105:1–8. 4. Eastell  R, et al.</a:t>
            </a:r>
            <a:r>
              <a:rPr lang="ko-KR" sz="900" b="1" i="1" kern="0">
                <a:solidFill>
                  <a:schemeClr val="tx1">
                    <a:lumMod val="100000"/>
                  </a:schemeClr>
                </a:solidFill>
                <a:latin typeface="Calibri" panose="020F0502020204030204" pitchFamily="34" charset="0"/>
                <a:sym typeface=""/>
              </a:rPr>
              <a:t> J Clin  Endocrinol Metab </a:t>
            </a:r>
            <a:r>
              <a:rPr lang="ko-KR" sz="900" b="1" kern="0">
                <a:solidFill>
                  <a:schemeClr val="tx1">
                    <a:lumMod val="100000"/>
                  </a:schemeClr>
                </a:solidFill>
                <a:latin typeface="Calibri" panose="020F0502020204030204" pitchFamily="34" charset="0"/>
                <a:sym typeface=""/>
              </a:rPr>
              <a:t>2019;104:1595–622. </a:t>
            </a:r>
            <a:endParaRPr lang="ko-KR" b="1" kern="0">
              <a:solidFill>
                <a:schemeClr val="tx1">
                  <a:lumMod val="100000"/>
                </a:schemeClr>
              </a:solidFill>
              <a:latin typeface="Calibri" panose="020F0502020204030204" pitchFamily="34" charset="0"/>
              <a:sym typeface=""/>
            </a:endParaRPr>
          </a:p>
        </p:txBody>
      </p:sp>
      <p:sp>
        <p:nvSpPr>
          <p:cNvPr id="22" name="TextBox 21">
            <a:extLst>
              <a:ext uri="{FF2B5EF4-FFF2-40B4-BE49-F238E27FC236}">
                <a16:creationId xmlns:a16="http://schemas.microsoft.com/office/drawing/2014/main" id="{000F72EA-5873-B14B-8E4C-3BCBFD61A4DB}"/>
              </a:ext>
            </a:extLst>
          </p:cNvPr>
          <p:cNvSpPr txBox="1"/>
          <p:nvPr/>
        </p:nvSpPr>
        <p:spPr>
          <a:xfrm>
            <a:off x="622532" y="1524000"/>
            <a:ext cx="10993120" cy="646331"/>
          </a:xfrm>
          <a:prstGeom prst="rect">
            <a:avLst/>
          </a:prstGeom>
          <a:noFill/>
        </p:spPr>
        <p:txBody>
          <a:bodyPr wrap="square" rtlCol="0">
            <a:spAutoFit/>
          </a:bodyPr>
          <a:lstStyle/>
          <a:p>
            <a:r>
              <a:rPr lang="ko-KR" b="1" kern="0">
                <a:solidFill>
                  <a:srgbClr val="359588">
                    <a:lumMod val="100000"/>
                  </a:srgbClr>
                </a:solidFill>
                <a:latin typeface="Candara Bold" panose="020E0702030303020204" pitchFamily="34" charset="0"/>
                <a:sym typeface=""/>
              </a:rPr>
              <a:t>보충제의 이점이 섭취량이 적은 사람들에게서만 관찰되는지 여부는 불확실</a:t>
            </a:r>
            <a:r>
              <a:rPr lang="ko-KR" b="1" kern="0" baseline="30000">
                <a:solidFill>
                  <a:srgbClr val="359588">
                    <a:lumMod val="100000"/>
                  </a:srgbClr>
                </a:solidFill>
                <a:latin typeface="Candara Bold" panose="020E0702030303020204" pitchFamily="34" charset="0"/>
                <a:sym typeface=""/>
              </a:rPr>
              <a:t>1</a:t>
            </a:r>
          </a:p>
          <a:p>
            <a:pPr marL="285750" indent="-285750">
              <a:buFont typeface="Arial" panose="020B0604020202020204" pitchFamily="34" charset="0"/>
              <a:buChar char="•"/>
            </a:pPr>
            <a:endParaRPr lang="ko-KR" b="1">
              <a:solidFill>
                <a:srgbClr val="359588"/>
              </a:solidFill>
              <a:latin typeface="Candara Bold" panose="020E0702030303020204" pitchFamily="34" charset="0"/>
              <a:ea typeface="Malgun Gothic"/>
            </a:endParaRPr>
          </a:p>
        </p:txBody>
      </p:sp>
      <p:sp>
        <p:nvSpPr>
          <p:cNvPr id="23" name="TextBox 22">
            <a:extLst>
              <a:ext uri="{FF2B5EF4-FFF2-40B4-BE49-F238E27FC236}">
                <a16:creationId xmlns:a16="http://schemas.microsoft.com/office/drawing/2014/main" id="{98DD9124-A2AF-CC4E-AC1A-7D08B849AB49}"/>
              </a:ext>
            </a:extLst>
          </p:cNvPr>
          <p:cNvSpPr txBox="1"/>
          <p:nvPr/>
        </p:nvSpPr>
        <p:spPr>
          <a:xfrm>
            <a:off x="622532" y="1971113"/>
            <a:ext cx="10197868" cy="1112933"/>
          </a:xfrm>
          <a:prstGeom prst="rect">
            <a:avLst/>
          </a:prstGeom>
          <a:noFill/>
        </p:spPr>
        <p:txBody>
          <a:bodyPr wrap="square" rtlCol="0">
            <a:spAutoFit/>
          </a:bodyPr>
          <a:lstStyle/>
          <a:p>
            <a:pPr marL="285750" indent="-285750">
              <a:lnSpc>
                <a:spcPct val="120000"/>
              </a:lnSpc>
              <a:spcAft>
                <a:spcPts val="600"/>
              </a:spcAft>
              <a:buFont typeface="Arial" panose="020B0604020202020204" pitchFamily="34" charset="0"/>
              <a:buChar char="•"/>
            </a:pPr>
            <a:r>
              <a:rPr lang="ko-KR" sz="1600" b="1" kern="0">
                <a:solidFill>
                  <a:schemeClr val="tx1">
                    <a:lumMod val="100000"/>
                  </a:schemeClr>
                </a:solidFill>
                <a:latin typeface="Candara" panose="020E0502030303020204" pitchFamily="34" charset="0"/>
                <a:sym typeface=""/>
              </a:rPr>
              <a:t>적절한 칼슘과 비타민 D는 모든 연령대의 뼈 건강에 필수적</a:t>
            </a:r>
            <a:r>
              <a:rPr lang="ko-KR" sz="1600" b="1" kern="0" baseline="30000">
                <a:solidFill>
                  <a:schemeClr val="tx1">
                    <a:lumMod val="100000"/>
                  </a:schemeClr>
                </a:solidFill>
                <a:latin typeface="Candara" panose="020E0502030303020204" pitchFamily="34" charset="0"/>
                <a:sym typeface=""/>
              </a:rPr>
              <a:t>2</a:t>
            </a:r>
          </a:p>
          <a:p>
            <a:pPr marL="285750" indent="-285750">
              <a:lnSpc>
                <a:spcPct val="120000"/>
              </a:lnSpc>
              <a:spcAft>
                <a:spcPts val="600"/>
              </a:spcAft>
              <a:buFont typeface="Arial" panose="020B0604020202020204" pitchFamily="34" charset="0"/>
              <a:buChar char="•"/>
            </a:pPr>
            <a:r>
              <a:rPr lang="ko-KR" sz="1600" b="1" kern="0">
                <a:solidFill>
                  <a:schemeClr val="tx1">
                    <a:lumMod val="100000"/>
                  </a:schemeClr>
                </a:solidFill>
                <a:latin typeface="Candara" panose="020E0502030303020204" pitchFamily="34" charset="0"/>
                <a:sym typeface=""/>
              </a:rPr>
              <a:t>그러나 칼슘이 풍부하거나 비타민 D가 충분하다면 보충제는 효과가 거의 또는 전혀 없을 수 있음</a:t>
            </a:r>
            <a:r>
              <a:rPr lang="ko-KR" sz="1600" b="1" kern="0" baseline="30000">
                <a:solidFill>
                  <a:schemeClr val="tx1">
                    <a:lumMod val="100000"/>
                  </a:schemeClr>
                </a:solidFill>
                <a:latin typeface="Candara" panose="020E0502030303020204" pitchFamily="34" charset="0"/>
                <a:sym typeface=""/>
              </a:rPr>
              <a:t>1 </a:t>
            </a:r>
          </a:p>
          <a:p>
            <a:pPr marL="285750" indent="-285750">
              <a:lnSpc>
                <a:spcPct val="120000"/>
              </a:lnSpc>
              <a:spcAft>
                <a:spcPts val="600"/>
              </a:spcAft>
              <a:buFont typeface="Arial" panose="020B0604020202020204" pitchFamily="34" charset="0"/>
              <a:buChar char="•"/>
            </a:pPr>
            <a:r>
              <a:rPr lang="ko-KR" sz="1600" b="1" kern="0">
                <a:solidFill>
                  <a:schemeClr val="tx1">
                    <a:lumMod val="100000"/>
                  </a:schemeClr>
                </a:solidFill>
                <a:latin typeface="Candara" panose="020E0502030303020204" pitchFamily="34" charset="0"/>
                <a:sym typeface=""/>
              </a:rPr>
              <a:t>골다공증 약물에 대한 대부분의 시험은 칼슘과 비타민 D를 표준 베이스라인 개입 치료제로 사용</a:t>
            </a:r>
            <a:r>
              <a:rPr lang="ko-KR" sz="1600" b="1" kern="0" baseline="30000">
                <a:solidFill>
                  <a:schemeClr val="tx1">
                    <a:lumMod val="100000"/>
                  </a:schemeClr>
                </a:solidFill>
                <a:latin typeface="Candara" panose="020E0502030303020204" pitchFamily="34" charset="0"/>
                <a:sym typeface=""/>
              </a:rPr>
              <a:t>2</a:t>
            </a:r>
          </a:p>
        </p:txBody>
      </p:sp>
      <p:sp>
        <p:nvSpPr>
          <p:cNvPr id="24" name="TextBox 23">
            <a:extLst>
              <a:ext uri="{FF2B5EF4-FFF2-40B4-BE49-F238E27FC236}">
                <a16:creationId xmlns:a16="http://schemas.microsoft.com/office/drawing/2014/main" id="{5C2C341D-BAB0-FB4C-9AB3-4A07E75AFB34}"/>
              </a:ext>
            </a:extLst>
          </p:cNvPr>
          <p:cNvSpPr txBox="1"/>
          <p:nvPr/>
        </p:nvSpPr>
        <p:spPr>
          <a:xfrm>
            <a:off x="838199" y="3333473"/>
            <a:ext cx="9905999" cy="1680332"/>
          </a:xfrm>
          <a:prstGeom prst="rect">
            <a:avLst/>
          </a:prstGeom>
          <a:noFill/>
        </p:spPr>
        <p:txBody>
          <a:bodyPr wrap="square" rtlCol="0">
            <a:spAutoFit/>
          </a:bodyPr>
          <a:lstStyle>
            <a:defPPr>
              <a:defRPr lang="ko-KR">
                <a:ea typeface="Malgun Gothic"/>
              </a:defRPr>
            </a:defPPr>
          </a:lstStyle>
          <a:p>
            <a:pPr>
              <a:lnSpc>
                <a:spcPct val="120000"/>
              </a:lnSpc>
              <a:spcAft>
                <a:spcPts val="600"/>
              </a:spcAft>
            </a:pPr>
            <a:endParaRPr lang="ko-KR" sz="1600" b="1" baseline="30000" dirty="0">
              <a:latin typeface="Candara" panose="020E0502030303020204" pitchFamily="34" charset="0"/>
              <a:sym typeface=""/>
            </a:endParaRPr>
          </a:p>
          <a:p>
            <a:pPr marL="285750" indent="-285750">
              <a:lnSpc>
                <a:spcPct val="120000"/>
              </a:lnSpc>
              <a:spcAft>
                <a:spcPts val="600"/>
              </a:spcAft>
              <a:buClr>
                <a:srgbClr val="359588"/>
              </a:buClr>
              <a:buFont typeface="Wingdings" pitchFamily="2" charset="2"/>
              <a:buChar char="ü"/>
            </a:pPr>
            <a:r>
              <a:rPr lang="ko-KR" sz="1600" b="1" kern="0" dirty="0">
                <a:solidFill>
                  <a:schemeClr val="tx1">
                    <a:lumMod val="100000"/>
                  </a:schemeClr>
                </a:solidFill>
                <a:latin typeface="Candara" panose="020E0502030303020204" pitchFamily="34" charset="0"/>
                <a:sym typeface=""/>
              </a:rPr>
              <a:t>골다공증 약물을 시작하기 전에 칼슘과 비타민 D 수치를 평가</a:t>
            </a:r>
            <a:r>
              <a:rPr lang="ko-KR" sz="1600" b="1" kern="0" baseline="30000" dirty="0">
                <a:solidFill>
                  <a:schemeClr val="tx1">
                    <a:lumMod val="100000"/>
                  </a:schemeClr>
                </a:solidFill>
                <a:latin typeface="Candara" panose="020E0502030303020204" pitchFamily="34" charset="0"/>
                <a:sym typeface=""/>
              </a:rPr>
              <a:t>2</a:t>
            </a:r>
          </a:p>
          <a:p>
            <a:pPr marL="285750" indent="-285750">
              <a:lnSpc>
                <a:spcPct val="120000"/>
              </a:lnSpc>
              <a:spcAft>
                <a:spcPts val="600"/>
              </a:spcAft>
              <a:buClr>
                <a:srgbClr val="359588"/>
              </a:buClr>
              <a:buFont typeface="Wingdings" pitchFamily="2" charset="2"/>
              <a:buChar char="ü"/>
            </a:pPr>
            <a:r>
              <a:rPr lang="ko-KR" sz="1600" b="1" kern="0" dirty="0">
                <a:solidFill>
                  <a:schemeClr val="tx1">
                    <a:lumMod val="100000"/>
                  </a:schemeClr>
                </a:solidFill>
                <a:latin typeface="Candara" panose="020E0502030303020204" pitchFamily="34" charset="0"/>
                <a:sym typeface=""/>
              </a:rPr>
              <a:t>골절 위험이 높거나 매우 높은 환자에서는 칼슘과 비타민 D를 골다공증 약물의 보조제로만 생각해야 함</a:t>
            </a:r>
            <a:r>
              <a:rPr lang="ko-KR" sz="1600" b="1" kern="0" baseline="30000" dirty="0">
                <a:solidFill>
                  <a:schemeClr val="tx1">
                    <a:lumMod val="100000"/>
                  </a:schemeClr>
                </a:solidFill>
                <a:latin typeface="Candara" panose="020E0502030303020204" pitchFamily="34" charset="0"/>
                <a:sym typeface=""/>
              </a:rPr>
              <a:t>1,3</a:t>
            </a:r>
          </a:p>
          <a:p>
            <a:pPr marL="285750" indent="-285750">
              <a:lnSpc>
                <a:spcPct val="120000"/>
              </a:lnSpc>
              <a:spcAft>
                <a:spcPts val="600"/>
              </a:spcAft>
              <a:buClr>
                <a:srgbClr val="359588"/>
              </a:buClr>
              <a:buFont typeface="Wingdings" pitchFamily="2" charset="2"/>
              <a:buChar char="ü"/>
            </a:pPr>
            <a:r>
              <a:rPr lang="ko-KR" sz="1600" b="1" kern="0" dirty="0">
                <a:solidFill>
                  <a:schemeClr val="tx1">
                    <a:lumMod val="100000"/>
                  </a:schemeClr>
                </a:solidFill>
                <a:latin typeface="Candara" panose="020E0502030303020204" pitchFamily="34" charset="0"/>
                <a:sym typeface=""/>
              </a:rPr>
              <a:t>가능하면 칼슘을 음식으로 섭취하도록 하세요. </a:t>
            </a:r>
            <a:r>
              <a:rPr lang="ko-KR" sz="1600" b="1" kern="0" dirty="0" err="1">
                <a:solidFill>
                  <a:schemeClr val="tx1">
                    <a:lumMod val="100000"/>
                  </a:schemeClr>
                </a:solidFill>
                <a:latin typeface="Candara" panose="020E0502030303020204" pitchFamily="34" charset="0"/>
                <a:sym typeface=""/>
              </a:rPr>
              <a:t>보충제는</a:t>
            </a:r>
            <a:r>
              <a:rPr lang="ko-KR" sz="1600" b="1" kern="0" dirty="0">
                <a:solidFill>
                  <a:schemeClr val="tx1">
                    <a:lumMod val="100000"/>
                  </a:schemeClr>
                </a:solidFill>
                <a:latin typeface="Candara" panose="020E0502030303020204" pitchFamily="34" charset="0"/>
                <a:sym typeface=""/>
              </a:rPr>
              <a:t> 음식으로 섭취를 늘릴 수 없는 사람들을 위한 선택지임(예: 유당 </a:t>
            </a:r>
            <a:r>
              <a:rPr lang="ko-KR" sz="1600" b="1" kern="0" dirty="0" err="1">
                <a:solidFill>
                  <a:schemeClr val="tx1">
                    <a:lumMod val="100000"/>
                  </a:schemeClr>
                </a:solidFill>
                <a:latin typeface="Candara" panose="020E0502030303020204" pitchFamily="34" charset="0"/>
                <a:sym typeface=""/>
              </a:rPr>
              <a:t>불내성</a:t>
            </a:r>
            <a:r>
              <a:rPr lang="ko-KR" sz="1600" b="1" kern="0" dirty="0">
                <a:solidFill>
                  <a:schemeClr val="tx1">
                    <a:lumMod val="100000"/>
                  </a:schemeClr>
                </a:solidFill>
                <a:latin typeface="Candara" panose="020E0502030303020204" pitchFamily="34" charset="0"/>
                <a:sym typeface=""/>
              </a:rPr>
              <a:t> 또는 칼슘이 풍부한 음식을 이용하기 어려운 경우)</a:t>
            </a:r>
            <a:r>
              <a:rPr lang="ko-KR" sz="1600" b="1" kern="0" baseline="30000" dirty="0">
                <a:solidFill>
                  <a:schemeClr val="tx1">
                    <a:lumMod val="100000"/>
                  </a:schemeClr>
                </a:solidFill>
                <a:latin typeface="Candara" panose="020E0502030303020204" pitchFamily="34" charset="0"/>
                <a:sym typeface=""/>
              </a:rPr>
              <a:t>2,4</a:t>
            </a:r>
          </a:p>
        </p:txBody>
      </p:sp>
      <p:sp>
        <p:nvSpPr>
          <p:cNvPr id="26" name="Rounded Rectangle 25">
            <a:extLst>
              <a:ext uri="{FF2B5EF4-FFF2-40B4-BE49-F238E27FC236}">
                <a16:creationId xmlns:a16="http://schemas.microsoft.com/office/drawing/2014/main" id="{994CE2E9-C513-1048-A947-6D33BB7AF749}"/>
              </a:ext>
            </a:extLst>
          </p:cNvPr>
          <p:cNvSpPr/>
          <p:nvPr/>
        </p:nvSpPr>
        <p:spPr>
          <a:xfrm>
            <a:off x="655868" y="3506459"/>
            <a:ext cx="10088331" cy="175677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10" name="Graphic 9" descr="Home with solid fill">
            <a:hlinkClick r:id="rId3" action="ppaction://hlinksldjump"/>
            <a:extLst>
              <a:ext uri="{FF2B5EF4-FFF2-40B4-BE49-F238E27FC236}">
                <a16:creationId xmlns:a16="http://schemas.microsoft.com/office/drawing/2014/main" id="{0023665B-A731-3044-8E05-EAFFCBD61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626216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사례 연구: C씨</a:t>
            </a:r>
          </a:p>
        </p:txBody>
      </p:sp>
      <p:sp>
        <p:nvSpPr>
          <p:cNvPr id="8" name="TextBox 7">
            <a:extLst>
              <a:ext uri="{FF2B5EF4-FFF2-40B4-BE49-F238E27FC236}">
                <a16:creationId xmlns:a16="http://schemas.microsoft.com/office/drawing/2014/main" id="{DE579CC8-8A2D-9F44-9A50-7C3BCDED445F}"/>
              </a:ext>
            </a:extLst>
          </p:cNvPr>
          <p:cNvSpPr txBox="1"/>
          <p:nvPr/>
        </p:nvSpPr>
        <p:spPr>
          <a:xfrm>
            <a:off x="838200" y="1430066"/>
            <a:ext cx="4764066" cy="3139321"/>
          </a:xfrm>
          <a:prstGeom prst="rect">
            <a:avLst/>
          </a:prstGeom>
          <a:solidFill>
            <a:schemeClr val="accent6">
              <a:lumMod val="20000"/>
              <a:lumOff val="80000"/>
            </a:schemeClr>
          </a:solidFill>
        </p:spPr>
        <p:txBody>
          <a:bodyPr wrap="square" rtlCol="0">
            <a:spAutoFit/>
          </a:bodyPr>
          <a:lstStyle/>
          <a:p>
            <a:r>
              <a:rPr lang="ko-KR" b="1" dirty="0">
                <a:latin typeface="Candara" panose="020E0502030303020204" pitchFamily="34" charset="0"/>
                <a:sym typeface=""/>
              </a:rPr>
              <a:t>C씨</a:t>
            </a:r>
          </a:p>
          <a:p>
            <a:pPr marL="285750" indent="-285750">
              <a:buFont typeface="Arial" panose="020B0604020202020204" pitchFamily="34" charset="0"/>
              <a:buChar char="•"/>
            </a:pPr>
            <a:r>
              <a:rPr lang="ko-KR" b="1" dirty="0">
                <a:latin typeface="Candara" panose="020E0502030303020204" pitchFamily="34" charset="0"/>
                <a:sym typeface=""/>
              </a:rPr>
              <a:t>65</a:t>
            </a:r>
            <a:r>
              <a:rPr lang="ko-KR" altLang="es-ES" b="1" dirty="0">
                <a:latin typeface="Candara" panose="020E0502030303020204" pitchFamily="34" charset="0"/>
                <a:sym typeface=""/>
              </a:rPr>
              <a:t>세</a:t>
            </a:r>
            <a:r>
              <a:rPr lang="en-US" altLang="ko-KR" b="1" dirty="0">
                <a:latin typeface="Candara" panose="020E0502030303020204" pitchFamily="34" charset="0"/>
                <a:sym typeface=""/>
              </a:rPr>
              <a:t> </a:t>
            </a:r>
            <a:r>
              <a:rPr lang="ko-KR" altLang="en-US" b="1" dirty="0">
                <a:latin typeface="Candara" panose="020E0502030303020204" pitchFamily="34" charset="0"/>
                <a:sym typeface=""/>
              </a:rPr>
              <a:t>여성</a:t>
            </a:r>
            <a:endParaRPr lang="ko-KR" altLang="es-ES" b="1" dirty="0">
              <a:latin typeface="Candara" panose="020E0502030303020204" pitchFamily="34" charset="0"/>
              <a:sym typeface=""/>
            </a:endParaRPr>
          </a:p>
          <a:p>
            <a:pPr marL="285750" indent="-285750">
              <a:buFont typeface="Arial" panose="020B0604020202020204" pitchFamily="34" charset="0"/>
              <a:buChar char="•"/>
            </a:pPr>
            <a:r>
              <a:rPr lang="ko-KR" altLang="es-ES" b="1" dirty="0" err="1">
                <a:latin typeface="Candara" panose="020E0502030303020204" pitchFamily="34" charset="0"/>
                <a:sym typeface=""/>
              </a:rPr>
              <a:t>류</a:t>
            </a:r>
            <a:r>
              <a:rPr lang="ko-KR" altLang="en-US" b="1" dirty="0" err="1">
                <a:latin typeface="Candara" panose="020E0502030303020204" pitchFamily="34" charset="0"/>
                <a:sym typeface=""/>
              </a:rPr>
              <a:t>마</a:t>
            </a:r>
            <a:r>
              <a:rPr lang="ko-KR" altLang="es-ES" b="1" dirty="0" err="1">
                <a:latin typeface="Candara" panose="020E0502030303020204" pitchFamily="34" charset="0"/>
                <a:sym typeface=""/>
              </a:rPr>
              <a:t>티</a:t>
            </a:r>
            <a:r>
              <a:rPr lang="ko-KR" b="1" dirty="0" err="1">
                <a:latin typeface="Candara" panose="020E0502030303020204" pitchFamily="34" charset="0"/>
                <a:sym typeface=""/>
              </a:rPr>
              <a:t>스</a:t>
            </a:r>
            <a:r>
              <a:rPr lang="ko-KR" b="1" dirty="0">
                <a:latin typeface="Candara" panose="020E0502030303020204" pitchFamily="34" charset="0"/>
                <a:sym typeface=""/>
              </a:rPr>
              <a:t> 관절염; 4개월 동안 매일 5mg의 </a:t>
            </a:r>
            <a:r>
              <a:rPr lang="ko-KR" b="1" dirty="0" err="1">
                <a:latin typeface="Candara" panose="020E0502030303020204" pitchFamily="34" charset="0"/>
                <a:sym typeface=""/>
              </a:rPr>
              <a:t>프레드니솔론</a:t>
            </a:r>
            <a:r>
              <a:rPr lang="en-US" altLang="ko-KR" b="1" dirty="0">
                <a:latin typeface="Candara" panose="020E0502030303020204" pitchFamily="34" charset="0"/>
                <a:sym typeface=""/>
              </a:rPr>
              <a:t> </a:t>
            </a:r>
            <a:r>
              <a:rPr lang="ko-KR" b="1" dirty="0">
                <a:latin typeface="Candara" panose="020E0502030303020204" pitchFamily="34" charset="0"/>
                <a:sym typeface=""/>
              </a:rPr>
              <a:t>복용 중</a:t>
            </a: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대퇴골 경부 </a:t>
            </a:r>
            <a:r>
              <a:rPr lang="ko-KR" b="1" kern="0" dirty="0" err="1">
                <a:solidFill>
                  <a:schemeClr val="tx1">
                    <a:lumMod val="100000"/>
                  </a:schemeClr>
                </a:solidFill>
                <a:latin typeface="Candara" panose="020E0502030303020204" pitchFamily="34" charset="0"/>
                <a:sym typeface=""/>
              </a:rPr>
              <a:t>골밀도</a:t>
            </a:r>
            <a:r>
              <a:rPr lang="ko-KR" b="1" kern="0" dirty="0">
                <a:solidFill>
                  <a:schemeClr val="tx1">
                    <a:lumMod val="100000"/>
                  </a:schemeClr>
                </a:solidFill>
                <a:latin typeface="Candara" panose="020E0502030303020204" pitchFamily="34" charset="0"/>
                <a:sym typeface=""/>
              </a:rPr>
              <a:t>: </a:t>
            </a:r>
            <a:r>
              <a:rPr lang="es-ES" altLang="ko-KR" b="1" kern="0" dirty="0">
                <a:solidFill>
                  <a:schemeClr val="tx1">
                    <a:lumMod val="100000"/>
                  </a:schemeClr>
                </a:solidFill>
                <a:latin typeface="Candara" panose="020E0502030303020204" pitchFamily="34" charset="0"/>
                <a:sym typeface=""/>
              </a:rPr>
              <a:t>0.532</a:t>
            </a:r>
            <a:r>
              <a:rPr lang="en-US" altLang="ko-KR" b="1" kern="0" dirty="0">
                <a:solidFill>
                  <a:schemeClr val="tx1">
                    <a:lumMod val="100000"/>
                  </a:schemeClr>
                </a:solidFill>
                <a:latin typeface="Candara" panose="020E0502030303020204" pitchFamily="34" charset="0"/>
                <a:sym typeface=""/>
              </a:rPr>
              <a:t> </a:t>
            </a:r>
            <a:r>
              <a:rPr lang="es-ES" altLang="ko-KR" b="1" kern="0" dirty="0" err="1">
                <a:solidFill>
                  <a:schemeClr val="tx1">
                    <a:lumMod val="100000"/>
                  </a:schemeClr>
                </a:solidFill>
                <a:latin typeface="Candara" panose="020E0502030303020204" pitchFamily="34" charset="0"/>
                <a:sym typeface=""/>
              </a:rPr>
              <a:t>g</a:t>
            </a:r>
            <a:r>
              <a:rPr lang="ko-KR" b="1" kern="0" dirty="0">
                <a:solidFill>
                  <a:schemeClr val="tx1">
                    <a:lumMod val="100000"/>
                  </a:schemeClr>
                </a:solidFill>
                <a:latin typeface="Candara" panose="020E0502030303020204" pitchFamily="34" charset="0"/>
                <a:sym typeface=""/>
              </a:rPr>
              <a:t>/cm</a:t>
            </a:r>
            <a:r>
              <a:rPr lang="ko-KR" b="1" kern="0" baseline="30000" dirty="0">
                <a:solidFill>
                  <a:schemeClr val="tx1">
                    <a:lumMod val="100000"/>
                  </a:schemeClr>
                </a:solidFill>
                <a:latin typeface="Candara" panose="020E0502030303020204" pitchFamily="34" charset="0"/>
                <a:sym typeface=""/>
              </a:rPr>
              <a:t>2</a:t>
            </a:r>
          </a:p>
          <a:p>
            <a:pPr marL="285750" indent="-285750">
              <a:buFont typeface="Arial" panose="020B0604020202020204" pitchFamily="34" charset="0"/>
              <a:buChar char="•"/>
            </a:pPr>
            <a:r>
              <a:rPr lang="ko-KR" b="1" dirty="0">
                <a:latin typeface="Candara" panose="020E0502030303020204" pitchFamily="34" charset="0"/>
                <a:sym typeface=""/>
              </a:rPr>
              <a:t>이전 골절 없음</a:t>
            </a:r>
          </a:p>
          <a:p>
            <a:pPr marL="285750" indent="-285750">
              <a:buFont typeface="Arial" panose="020B0604020202020204" pitchFamily="34" charset="0"/>
              <a:buChar char="•"/>
            </a:pPr>
            <a:r>
              <a:rPr lang="ko-KR" b="1" dirty="0" err="1">
                <a:latin typeface="Candara" panose="020E0502030303020204" pitchFamily="34" charset="0"/>
                <a:sym typeface=""/>
              </a:rPr>
              <a:t>비흡연</a:t>
            </a:r>
            <a:r>
              <a:rPr lang="ko-KR" b="1" dirty="0">
                <a:latin typeface="Candara" panose="020E0502030303020204" pitchFamily="34" charset="0"/>
                <a:sym typeface=""/>
              </a:rPr>
              <a:t>, 비음주자 </a:t>
            </a:r>
          </a:p>
          <a:p>
            <a:pPr marL="285750" indent="-285750">
              <a:buFont typeface="Arial" panose="020B0604020202020204" pitchFamily="34" charset="0"/>
              <a:buChar char="•"/>
            </a:pPr>
            <a:r>
              <a:rPr lang="ko-KR" b="1" dirty="0">
                <a:latin typeface="Candara" panose="020E0502030303020204" pitchFamily="34" charset="0"/>
                <a:sym typeface=""/>
              </a:rPr>
              <a:t>골절 가족력 없음</a:t>
            </a:r>
          </a:p>
          <a:p>
            <a:pPr marL="285750" indent="-285750">
              <a:buFont typeface="Arial" panose="020B0604020202020204" pitchFamily="34" charset="0"/>
              <a:buChar char="•"/>
            </a:pPr>
            <a:r>
              <a:rPr lang="ko-KR" b="1" dirty="0">
                <a:latin typeface="Candara" panose="020E0502030303020204" pitchFamily="34" charset="0"/>
                <a:sym typeface=""/>
              </a:rPr>
              <a:t>체중: 65kg</a:t>
            </a:r>
          </a:p>
          <a:p>
            <a:pPr marL="285750" indent="-285750">
              <a:buFont typeface="Arial" panose="020B0604020202020204" pitchFamily="34" charset="0"/>
              <a:buChar char="•"/>
            </a:pPr>
            <a:r>
              <a:rPr lang="ko-KR" b="1" dirty="0">
                <a:latin typeface="Candara" panose="020E0502030303020204" pitchFamily="34" charset="0"/>
                <a:sym typeface=""/>
              </a:rPr>
              <a:t>키: 163cm</a:t>
            </a:r>
          </a:p>
          <a:p>
            <a:endParaRPr lang="ko-KR" b="1" dirty="0">
              <a:latin typeface="Candara" panose="020E0502030303020204" pitchFamily="34" charset="0"/>
              <a:ea typeface="Malgun Gothic"/>
            </a:endParaRPr>
          </a:p>
        </p:txBody>
      </p:sp>
      <p:sp>
        <p:nvSpPr>
          <p:cNvPr id="10" name="TextBox 9">
            <a:extLst>
              <a:ext uri="{FF2B5EF4-FFF2-40B4-BE49-F238E27FC236}">
                <a16:creationId xmlns:a16="http://schemas.microsoft.com/office/drawing/2014/main" id="{E5571DB7-BEA1-DF4E-B666-0B3E88050B07}"/>
              </a:ext>
            </a:extLst>
          </p:cNvPr>
          <p:cNvSpPr txBox="1"/>
          <p:nvPr/>
        </p:nvSpPr>
        <p:spPr>
          <a:xfrm>
            <a:off x="6895110" y="3441320"/>
            <a:ext cx="4953000" cy="369332"/>
          </a:xfrm>
          <a:prstGeom prst="rect">
            <a:avLst/>
          </a:prstGeom>
          <a:noFill/>
        </p:spPr>
        <p:txBody>
          <a:bodyPr wrap="square" rtlCol="0">
            <a:spAutoFit/>
          </a:bodyPr>
          <a:lstStyle>
            <a:defPPr>
              <a:defRPr lang="ko-KR">
                <a:ea typeface="Malgun Gothic"/>
              </a:defRPr>
            </a:defPPr>
          </a:lstStyle>
          <a:p>
            <a:pPr lvl="0"/>
            <a:r>
              <a:rPr lang="ko-KR" b="1">
                <a:latin typeface="Candara" panose="020E0502030303020204" pitchFamily="34" charset="0"/>
                <a:sym typeface=""/>
              </a:rPr>
              <a:t>귀하의 치료 선택은 무엇이며 그 이유는 무엇입니까? </a:t>
            </a:r>
          </a:p>
        </p:txBody>
      </p:sp>
      <p:pic>
        <p:nvPicPr>
          <p:cNvPr id="12" name="Graphic 11" descr="Questions">
            <a:extLst>
              <a:ext uri="{FF2B5EF4-FFF2-40B4-BE49-F238E27FC236}">
                <a16:creationId xmlns:a16="http://schemas.microsoft.com/office/drawing/2014/main" id="{A904A358-568B-B246-B483-751A6E71FD7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427" t="-1" b="48225"/>
          <a:stretch/>
        </p:blipFill>
        <p:spPr>
          <a:xfrm>
            <a:off x="5835073" y="3059525"/>
            <a:ext cx="1041299" cy="920463"/>
          </a:xfrm>
          <a:prstGeom prst="rect">
            <a:avLst/>
          </a:prstGeom>
        </p:spPr>
      </p:pic>
      <p:sp>
        <p:nvSpPr>
          <p:cNvPr id="13" name="Rounded Rectangle 12">
            <a:extLst>
              <a:ext uri="{FF2B5EF4-FFF2-40B4-BE49-F238E27FC236}">
                <a16:creationId xmlns:a16="http://schemas.microsoft.com/office/drawing/2014/main" id="{C67A7CB3-B529-0A43-A4FA-F58FA8D72C44}"/>
              </a:ext>
            </a:extLst>
          </p:cNvPr>
          <p:cNvSpPr/>
          <p:nvPr/>
        </p:nvSpPr>
        <p:spPr>
          <a:xfrm>
            <a:off x="6895111" y="3200401"/>
            <a:ext cx="4952999" cy="92046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pic>
        <p:nvPicPr>
          <p:cNvPr id="14" name="Graphic 13" descr="Home with solid fill">
            <a:hlinkClick r:id="rId5" action="ppaction://hlinksldjump"/>
            <a:extLst>
              <a:ext uri="{FF2B5EF4-FFF2-40B4-BE49-F238E27FC236}">
                <a16:creationId xmlns:a16="http://schemas.microsoft.com/office/drawing/2014/main" id="{697F178C-A7B3-3B49-8289-49EA2F79F9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889680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defPPr>
              <a:defRPr lang="ko-KR">
                <a:ea typeface="Malgun Gothic"/>
              </a:defRPr>
            </a:defPPr>
            <a:lvl1pPr>
              <a:defRPr lang="ko-KR" sz="3600" b="1">
                <a:solidFill>
                  <a:srgbClr val="6BBBAD"/>
                </a:solidFill>
                <a:latin typeface="Candara" panose="020E0502030303020204" pitchFamily="34" charset="0"/>
                <a:ea typeface="Malgun Gothic"/>
              </a:defRPr>
            </a:lvl1pPr>
          </a:lstStyle>
          <a:p>
            <a:r>
              <a:rPr lang="ko-KR" dirty="0">
                <a:sym typeface=""/>
              </a:rPr>
              <a:t>IOF-ESCEO의 치료 권장 사항</a:t>
            </a:r>
          </a:p>
        </p:txBody>
      </p:sp>
      <p:sp>
        <p:nvSpPr>
          <p:cNvPr id="34" name="TextBox 33">
            <a:extLst>
              <a:ext uri="{FF2B5EF4-FFF2-40B4-BE49-F238E27FC236}">
                <a16:creationId xmlns:a16="http://schemas.microsoft.com/office/drawing/2014/main" id="{B1270175-8013-CF4C-9259-854A2AC54EDB}"/>
              </a:ext>
            </a:extLst>
          </p:cNvPr>
          <p:cNvSpPr txBox="1"/>
          <p:nvPr/>
        </p:nvSpPr>
        <p:spPr>
          <a:xfrm>
            <a:off x="386856" y="6459394"/>
            <a:ext cx="11536887" cy="3693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a:t>
            </a:r>
          </a:p>
          <a:p>
            <a:pPr>
              <a:defRPr lang="ko-KR">
                <a:ea typeface="Malgun Gothic"/>
              </a:defRPr>
            </a:pPr>
            <a:endParaRPr kumimoji="0" lang="ko-KR" sz="900" b="1" i="0" u="none" strike="noStrike" kern="1200" cap="none" spc="0" normalizeH="0" baseline="0">
              <a:ln>
                <a:noFill/>
              </a:ln>
              <a:effectLst/>
              <a:uLnTx/>
              <a:uFillTx/>
              <a:ea typeface="Malgun Gothic"/>
              <a:cs typeface="+mn-cs"/>
            </a:endParaRPr>
          </a:p>
        </p:txBody>
      </p:sp>
      <p:sp>
        <p:nvSpPr>
          <p:cNvPr id="42" name="Rounded Rectangle 27">
            <a:extLst>
              <a:ext uri="{FF2B5EF4-FFF2-40B4-BE49-F238E27FC236}">
                <a16:creationId xmlns:a16="http://schemas.microsoft.com/office/drawing/2014/main" id="{03FBE9CF-A61E-A24A-99EE-0128141EE7CF}"/>
              </a:ext>
            </a:extLst>
          </p:cNvPr>
          <p:cNvSpPr/>
          <p:nvPr/>
        </p:nvSpPr>
        <p:spPr>
          <a:xfrm>
            <a:off x="6572133" y="1930615"/>
            <a:ext cx="1994133"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p:txBody>
      </p:sp>
      <p:sp>
        <p:nvSpPr>
          <p:cNvPr id="44" name="Rounded Rectangle 28">
            <a:extLst>
              <a:ext uri="{FF2B5EF4-FFF2-40B4-BE49-F238E27FC236}">
                <a16:creationId xmlns:a16="http://schemas.microsoft.com/office/drawing/2014/main" id="{92DD82CE-DED0-6A4B-8F3D-64C993177E1D}"/>
              </a:ext>
            </a:extLst>
          </p:cNvPr>
          <p:cNvSpPr/>
          <p:nvPr/>
        </p:nvSpPr>
        <p:spPr>
          <a:xfrm>
            <a:off x="6581659" y="3185881"/>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51" name="Rounded Rectangle 29">
            <a:extLst>
              <a:ext uri="{FF2B5EF4-FFF2-40B4-BE49-F238E27FC236}">
                <a16:creationId xmlns:a16="http://schemas.microsoft.com/office/drawing/2014/main" id="{660F738C-C68C-1449-AADA-58173AA47AAF}"/>
              </a:ext>
            </a:extLst>
          </p:cNvPr>
          <p:cNvSpPr/>
          <p:nvPr/>
        </p:nvSpPr>
        <p:spPr>
          <a:xfrm>
            <a:off x="6581659" y="4495800"/>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54" name="Rounded Rectangle 30">
            <a:extLst>
              <a:ext uri="{FF2B5EF4-FFF2-40B4-BE49-F238E27FC236}">
                <a16:creationId xmlns:a16="http://schemas.microsoft.com/office/drawing/2014/main" id="{112FECBA-069F-224B-8E01-E36E5355FE3B}"/>
              </a:ext>
            </a:extLst>
          </p:cNvPr>
          <p:cNvSpPr/>
          <p:nvPr/>
        </p:nvSpPr>
        <p:spPr>
          <a:xfrm>
            <a:off x="8991600" y="1922485"/>
            <a:ext cx="2398743" cy="896915"/>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dirty="0">
                <a:latin typeface="Calibri" panose="020F0502020204030204" pitchFamily="34" charset="0"/>
                <a:sym typeface=""/>
              </a:rPr>
              <a:t>안심시키기, 생활습관에 대한 조언. HRT 및 SERM 고려</a:t>
            </a:r>
          </a:p>
        </p:txBody>
      </p:sp>
      <p:sp>
        <p:nvSpPr>
          <p:cNvPr id="55" name="Rounded Rectangle 31">
            <a:extLst>
              <a:ext uri="{FF2B5EF4-FFF2-40B4-BE49-F238E27FC236}">
                <a16:creationId xmlns:a16="http://schemas.microsoft.com/office/drawing/2014/main" id="{4E7C4EED-0EEA-F248-92EE-20562ECD8131}"/>
              </a:ext>
            </a:extLst>
          </p:cNvPr>
          <p:cNvSpPr/>
          <p:nvPr/>
        </p:nvSpPr>
        <p:spPr>
          <a:xfrm>
            <a:off x="9001125" y="3177751"/>
            <a:ext cx="2387285" cy="896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dirty="0" err="1">
                <a:latin typeface="Calibri" panose="020F0502020204030204" pitchFamily="34" charset="0"/>
                <a:sym typeface=""/>
              </a:rPr>
              <a:t>골흡수</a:t>
            </a:r>
            <a:r>
              <a:rPr lang="ko-KR" sz="1600" b="1" dirty="0">
                <a:latin typeface="Calibri" panose="020F0502020204030204" pitchFamily="34" charset="0"/>
                <a:sym typeface=""/>
              </a:rPr>
              <a:t> </a:t>
            </a:r>
            <a:r>
              <a:rPr lang="ko-KR" sz="1600" b="1" dirty="0" err="1">
                <a:latin typeface="Calibri" panose="020F0502020204030204" pitchFamily="34" charset="0"/>
                <a:sym typeface=""/>
              </a:rPr>
              <a:t>억</a:t>
            </a:r>
            <a:r>
              <a:rPr lang="ko-KR" altLang="es-ES" sz="1600" b="1" dirty="0" err="1">
                <a:latin typeface="Calibri" panose="020F0502020204030204" pitchFamily="34" charset="0"/>
                <a:sym typeface=""/>
              </a:rPr>
              <a:t>제</a:t>
            </a:r>
            <a:r>
              <a:rPr lang="ko-KR" altLang="en-US" sz="1600" b="1" dirty="0" err="1">
                <a:latin typeface="Calibri" panose="020F0502020204030204" pitchFamily="34" charset="0"/>
                <a:sym typeface=""/>
              </a:rPr>
              <a:t>제</a:t>
            </a:r>
            <a:r>
              <a:rPr lang="ko-KR" altLang="es-ES" sz="1600" b="1" dirty="0">
                <a:latin typeface="Calibri" panose="020F0502020204030204" pitchFamily="34" charset="0"/>
                <a:sym typeface=""/>
              </a:rPr>
              <a:t> </a:t>
            </a:r>
            <a:r>
              <a:rPr lang="ko-KR" sz="1600" b="1" dirty="0">
                <a:latin typeface="Calibri" panose="020F0502020204030204" pitchFamily="34" charset="0"/>
                <a:sym typeface=""/>
              </a:rPr>
              <a:t>고려</a:t>
            </a:r>
          </a:p>
        </p:txBody>
      </p:sp>
      <p:sp>
        <p:nvSpPr>
          <p:cNvPr id="56" name="Rounded Rectangle 32">
            <a:extLst>
              <a:ext uri="{FF2B5EF4-FFF2-40B4-BE49-F238E27FC236}">
                <a16:creationId xmlns:a16="http://schemas.microsoft.com/office/drawing/2014/main" id="{C867CA2A-9670-5542-BD8C-B5BEAB54E95B}"/>
              </a:ext>
            </a:extLst>
          </p:cNvPr>
          <p:cNvSpPr/>
          <p:nvPr/>
        </p:nvSpPr>
        <p:spPr>
          <a:xfrm>
            <a:off x="9001125" y="4487670"/>
            <a:ext cx="2505075" cy="9050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b="1" dirty="0">
                <a:latin typeface="Calibri" panose="020F0502020204030204" pitchFamily="34" charset="0"/>
                <a:sym typeface=""/>
              </a:rPr>
              <a:t>골형성촉진</a:t>
            </a:r>
            <a:r>
              <a:rPr lang="ko-KR" altLang="es-ES" sz="1600" b="1" dirty="0">
                <a:latin typeface="Calibri" panose="020F0502020204030204" pitchFamily="34" charset="0"/>
                <a:sym typeface=""/>
              </a:rPr>
              <a:t>제에 이어 </a:t>
            </a:r>
            <a:r>
              <a:rPr lang="ko-KR" sz="1600" b="1" dirty="0" err="1">
                <a:latin typeface="Calibri" panose="020F0502020204030204" pitchFamily="34" charset="0"/>
                <a:sym typeface=""/>
              </a:rPr>
              <a:t>골흡수</a:t>
            </a:r>
            <a:r>
              <a:rPr lang="ko-KR" sz="1600" b="1" dirty="0">
                <a:latin typeface="Calibri" panose="020F0502020204030204" pitchFamily="34" charset="0"/>
                <a:sym typeface=""/>
              </a:rPr>
              <a:t> 억제 요법을 고려. LOEP를 고려</a:t>
            </a:r>
          </a:p>
        </p:txBody>
      </p:sp>
      <p:cxnSp>
        <p:nvCxnSpPr>
          <p:cNvPr id="59" name="Straight Arrow Connector 42">
            <a:extLst>
              <a:ext uri="{FF2B5EF4-FFF2-40B4-BE49-F238E27FC236}">
                <a16:creationId xmlns:a16="http://schemas.microsoft.com/office/drawing/2014/main" id="{9EE97D40-6E9F-3049-8C63-864DF3698C1B}"/>
              </a:ext>
            </a:extLst>
          </p:cNvPr>
          <p:cNvCxnSpPr>
            <a:stCxn id="42" idx="3"/>
            <a:endCxn id="54" idx="1"/>
          </p:cNvCxnSpPr>
          <p:nvPr/>
        </p:nvCxnSpPr>
        <p:spPr>
          <a:xfrm flipV="1">
            <a:off x="8566266" y="2370943"/>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46">
            <a:extLst>
              <a:ext uri="{FF2B5EF4-FFF2-40B4-BE49-F238E27FC236}">
                <a16:creationId xmlns:a16="http://schemas.microsoft.com/office/drawing/2014/main" id="{C5D545EC-1B53-BA49-B437-E9F3E28FAAEB}"/>
              </a:ext>
            </a:extLst>
          </p:cNvPr>
          <p:cNvCxnSpPr>
            <a:cxnSpLocks/>
          </p:cNvCxnSpPr>
          <p:nvPr/>
        </p:nvCxnSpPr>
        <p:spPr>
          <a:xfrm flipV="1">
            <a:off x="8566266" y="35814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47">
            <a:extLst>
              <a:ext uri="{FF2B5EF4-FFF2-40B4-BE49-F238E27FC236}">
                <a16:creationId xmlns:a16="http://schemas.microsoft.com/office/drawing/2014/main" id="{AA6CD6F2-D627-B444-8170-3CC25B365736}"/>
              </a:ext>
            </a:extLst>
          </p:cNvPr>
          <p:cNvCxnSpPr>
            <a:cxnSpLocks/>
          </p:cNvCxnSpPr>
          <p:nvPr/>
        </p:nvCxnSpPr>
        <p:spPr>
          <a:xfrm flipV="1">
            <a:off x="8534400" y="48768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1292E3C-4DA1-0A4A-9C14-3FFC996B1FD3}"/>
              </a:ext>
            </a:extLst>
          </p:cNvPr>
          <p:cNvSpPr txBox="1"/>
          <p:nvPr/>
        </p:nvSpPr>
        <p:spPr>
          <a:xfrm>
            <a:off x="8126411" y="5905064"/>
            <a:ext cx="35265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Kanis JA, et al. </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Osteoporos Int </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2020에서 인용</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.1 </a:t>
            </a:r>
          </a:p>
        </p:txBody>
      </p:sp>
      <p:sp>
        <p:nvSpPr>
          <p:cNvPr id="67" name="TextBox 66">
            <a:extLst>
              <a:ext uri="{FF2B5EF4-FFF2-40B4-BE49-F238E27FC236}">
                <a16:creationId xmlns:a16="http://schemas.microsoft.com/office/drawing/2014/main" id="{BEDCF534-C4A7-A448-9FDC-0FE86F7E9DA7}"/>
              </a:ext>
            </a:extLst>
          </p:cNvPr>
          <p:cNvSpPr txBox="1"/>
          <p:nvPr/>
        </p:nvSpPr>
        <p:spPr>
          <a:xfrm>
            <a:off x="386855" y="6182229"/>
            <a:ext cx="64078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es-ES" altLang="ko-KR" sz="900" b="1" dirty="0">
                <a:latin typeface="Calibri" panose="020F0502020204030204" pitchFamily="34" charset="0"/>
                <a:ea typeface="Malgun Gothic"/>
                <a:sym typeface=""/>
              </a:rPr>
              <a:t>HRT: </a:t>
            </a:r>
            <a:r>
              <a:rPr lang="ko-KR" altLang="es-ES" sz="900" b="1" dirty="0">
                <a:latin typeface="Calibri" panose="020F0502020204030204" pitchFamily="34" charset="0"/>
                <a:ea typeface="Malgun Gothic"/>
                <a:sym typeface=""/>
              </a:rPr>
              <a:t>호르몬 </a:t>
            </a:r>
            <a:r>
              <a:rPr lang="ko-KR" altLang="en-US" sz="900" b="1" dirty="0">
                <a:latin typeface="Calibri" panose="020F0502020204030204" pitchFamily="34" charset="0"/>
                <a:ea typeface="Malgun Gothic"/>
                <a:sym typeface=""/>
              </a:rPr>
              <a:t>치료</a:t>
            </a:r>
            <a:r>
              <a:rPr lang="ko-KR" altLang="es-ES" sz="900" b="1" dirty="0">
                <a:latin typeface="Calibri" panose="020F0502020204030204" pitchFamily="34" charset="0"/>
                <a:ea typeface="Malgun Gothic"/>
                <a:sym typeface=""/>
              </a:rPr>
              <a:t> 요법</a:t>
            </a:r>
            <a:r>
              <a:rPr lang="es-ES" altLang="ko-KR" sz="900" b="1" dirty="0">
                <a:latin typeface="Calibri" panose="020F0502020204030204" pitchFamily="34" charset="0"/>
                <a:ea typeface="Malgun Gothic"/>
                <a:sym typeface=""/>
              </a:rPr>
              <a:t>; LOEP: </a:t>
            </a:r>
            <a:r>
              <a:rPr lang="en-US" altLang="ko-KR" sz="900" b="1" dirty="0">
                <a:latin typeface="Calibri" panose="020F0502020204030204" pitchFamily="34" charset="0"/>
                <a:ea typeface="Malgun Gothic"/>
                <a:sym typeface=""/>
              </a:rPr>
              <a:t>local </a:t>
            </a:r>
            <a:r>
              <a:rPr lang="en-US" altLang="ko-KR" sz="900" b="1" dirty="0" err="1">
                <a:latin typeface="Calibri" panose="020F0502020204030204" pitchFamily="34" charset="0"/>
                <a:ea typeface="Malgun Gothic"/>
                <a:sym typeface=""/>
              </a:rPr>
              <a:t>osteo</a:t>
            </a:r>
            <a:r>
              <a:rPr lang="en-US" altLang="ko-KR" sz="900" b="1" dirty="0">
                <a:latin typeface="Calibri" panose="020F0502020204030204" pitchFamily="34" charset="0"/>
                <a:ea typeface="Malgun Gothic"/>
                <a:sym typeface=""/>
              </a:rPr>
              <a:t>-enhancement procedure </a:t>
            </a:r>
            <a:r>
              <a:rPr lang="ko-KR" altLang="es-ES" sz="900" b="1" dirty="0">
                <a:latin typeface="Calibri" panose="020F0502020204030204" pitchFamily="34" charset="0"/>
                <a:ea typeface="Malgun Gothic"/>
                <a:sym typeface=""/>
              </a:rPr>
              <a:t>국소 골 강화 </a:t>
            </a:r>
            <a:r>
              <a:rPr lang="ko-KR" altLang="en-US" sz="900" b="1" dirty="0">
                <a:latin typeface="Calibri" panose="020F0502020204030204" pitchFamily="34" charset="0"/>
                <a:ea typeface="Malgun Gothic"/>
                <a:sym typeface=""/>
              </a:rPr>
              <a:t>시술</a:t>
            </a:r>
            <a:r>
              <a:rPr lang="es-ES" altLang="ko-KR" sz="900" b="1" dirty="0">
                <a:latin typeface="Calibri" panose="020F0502020204030204" pitchFamily="34" charset="0"/>
                <a:ea typeface="Malgun Gothic"/>
                <a:sym typeface=""/>
              </a:rPr>
              <a:t>; SERM: </a:t>
            </a:r>
            <a:r>
              <a:rPr kumimoji="0" lang="ko-KR" sz="900" b="1" i="0" u="none" strike="noStrike" kern="1200" cap="none" normalizeH="0" baseline="0" dirty="0">
                <a:ln>
                  <a:noFill/>
                </a:ln>
                <a:effectLst/>
                <a:uLnTx/>
                <a:uFillTx/>
                <a:latin typeface="Calibri" panose="020F0502020204030204" pitchFamily="34" charset="0"/>
                <a:sym typeface=""/>
              </a:rPr>
              <a:t>선택적 에스트로겐 수용체 </a:t>
            </a:r>
            <a:r>
              <a:rPr kumimoji="0" lang="ko-KR" sz="900" b="1" i="0" u="none" strike="noStrike" kern="1200" cap="none" normalizeH="0" baseline="0" dirty="0" err="1">
                <a:ln>
                  <a:noFill/>
                </a:ln>
                <a:effectLst/>
                <a:uLnTx/>
                <a:uFillTx/>
                <a:latin typeface="Calibri" panose="020F0502020204030204" pitchFamily="34" charset="0"/>
                <a:sym typeface=""/>
              </a:rPr>
              <a:t>조절제</a:t>
            </a:r>
            <a:r>
              <a:rPr kumimoji="0" lang="ko-KR" sz="900" b="1" i="0" u="none" strike="noStrike" kern="1200" cap="none" normalizeH="0" baseline="0" dirty="0">
                <a:ln>
                  <a:noFill/>
                </a:ln>
                <a:effectLst/>
                <a:uLnTx/>
                <a:uFillTx/>
                <a:latin typeface="Calibri" panose="020F0502020204030204" pitchFamily="34" charset="0"/>
                <a:sym typeface=""/>
              </a:rPr>
              <a:t>.</a:t>
            </a:r>
          </a:p>
        </p:txBody>
      </p:sp>
      <p:pic>
        <p:nvPicPr>
          <p:cNvPr id="68" name="Graphic 33" descr="Home with solid fill">
            <a:hlinkClick r:id="rId3" action="ppaction://hlinksldjump"/>
            <a:extLst>
              <a:ext uri="{FF2B5EF4-FFF2-40B4-BE49-F238E27FC236}">
                <a16:creationId xmlns:a16="http://schemas.microsoft.com/office/drawing/2014/main" id="{D6389258-5BF9-0E44-B6B8-BFBA75788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70" name="Diagram 19">
            <a:extLst>
              <a:ext uri="{FF2B5EF4-FFF2-40B4-BE49-F238E27FC236}">
                <a16:creationId xmlns:a16="http://schemas.microsoft.com/office/drawing/2014/main" id="{99BAFA8E-414E-D54E-9E84-7FC350FFB3FE}"/>
              </a:ext>
            </a:extLst>
          </p:cNvPr>
          <p:cNvGraphicFramePr/>
          <p:nvPr>
            <p:extLst>
              <p:ext uri="{D42A27DB-BD31-4B8C-83A1-F6EECF244321}">
                <p14:modId xmlns:p14="http://schemas.microsoft.com/office/powerpoint/2010/main" val="1238842748"/>
              </p:ext>
            </p:extLst>
          </p:nvPr>
        </p:nvGraphicFramePr>
        <p:xfrm>
          <a:off x="-180072" y="1922485"/>
          <a:ext cx="6502400" cy="34713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1" name="TextBox 70">
            <a:extLst>
              <a:ext uri="{FF2B5EF4-FFF2-40B4-BE49-F238E27FC236}">
                <a16:creationId xmlns:a16="http://schemas.microsoft.com/office/drawing/2014/main" id="{BDE44C24-DDCB-0C44-AB01-57230E823D36}"/>
              </a:ext>
            </a:extLst>
          </p:cNvPr>
          <p:cNvSpPr txBox="1"/>
          <p:nvPr/>
        </p:nvSpPr>
        <p:spPr>
          <a:xfrm>
            <a:off x="1066800" y="4495800"/>
            <a:ext cx="1371600" cy="307777"/>
          </a:xfrm>
          <a:prstGeom prst="rect">
            <a:avLst/>
          </a:prstGeom>
          <a:solidFill>
            <a:schemeClr val="bg1"/>
          </a:solidFill>
        </p:spPr>
        <p:txBody>
          <a:bodyPr wrap="square" rtlCol="0">
            <a:spAutoFit/>
          </a:bodyPr>
          <a:lstStyle/>
          <a:p>
            <a:r>
              <a:rPr lang="ko-KR" sz="1400" b="1">
                <a:latin typeface="Candara" panose="020E0502030303020204" pitchFamily="34" charset="0"/>
                <a:sym typeface=""/>
              </a:rPr>
              <a:t>골절 위험</a:t>
            </a:r>
          </a:p>
        </p:txBody>
      </p:sp>
      <p:sp>
        <p:nvSpPr>
          <p:cNvPr id="72" name="Rounded Rectangle 24">
            <a:extLst>
              <a:ext uri="{FF2B5EF4-FFF2-40B4-BE49-F238E27FC236}">
                <a16:creationId xmlns:a16="http://schemas.microsoft.com/office/drawing/2014/main" id="{1A7E6933-ECC2-6B41-96DB-E646F7B52E99}"/>
              </a:ext>
            </a:extLst>
          </p:cNvPr>
          <p:cNvSpPr/>
          <p:nvPr/>
        </p:nvSpPr>
        <p:spPr>
          <a:xfrm>
            <a:off x="4267200" y="1930615"/>
            <a:ext cx="1994133"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73" name="Rounded Rectangle 25">
            <a:extLst>
              <a:ext uri="{FF2B5EF4-FFF2-40B4-BE49-F238E27FC236}">
                <a16:creationId xmlns:a16="http://schemas.microsoft.com/office/drawing/2014/main" id="{D1ECCEF4-6A6F-3C4B-BA32-0B27D0D50BCB}"/>
              </a:ext>
            </a:extLst>
          </p:cNvPr>
          <p:cNvSpPr/>
          <p:nvPr/>
        </p:nvSpPr>
        <p:spPr>
          <a:xfrm>
            <a:off x="4276726" y="3185881"/>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74" name="Rounded Rectangle 26">
            <a:extLst>
              <a:ext uri="{FF2B5EF4-FFF2-40B4-BE49-F238E27FC236}">
                <a16:creationId xmlns:a16="http://schemas.microsoft.com/office/drawing/2014/main" id="{90B469FD-FAB0-ED46-80F7-16375FC2CA96}"/>
              </a:ext>
            </a:extLst>
          </p:cNvPr>
          <p:cNvSpPr/>
          <p:nvPr/>
        </p:nvSpPr>
        <p:spPr>
          <a:xfrm>
            <a:off x="4276726" y="4495800"/>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cxnSp>
        <p:nvCxnSpPr>
          <p:cNvPr id="75" name="Straight Arrow Connector 38">
            <a:extLst>
              <a:ext uri="{FF2B5EF4-FFF2-40B4-BE49-F238E27FC236}">
                <a16:creationId xmlns:a16="http://schemas.microsoft.com/office/drawing/2014/main" id="{1FCBE3C6-6F42-B54D-9382-5185A4E5DE1B}"/>
              </a:ext>
            </a:extLst>
          </p:cNvPr>
          <p:cNvCxnSpPr>
            <a:cxnSpLocks/>
          </p:cNvCxnSpPr>
          <p:nvPr/>
        </p:nvCxnSpPr>
        <p:spPr>
          <a:xfrm>
            <a:off x="3505200" y="23622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40">
            <a:extLst>
              <a:ext uri="{FF2B5EF4-FFF2-40B4-BE49-F238E27FC236}">
                <a16:creationId xmlns:a16="http://schemas.microsoft.com/office/drawing/2014/main" id="{202124FB-5835-044C-9A82-8D0C3EC1CDAA}"/>
              </a:ext>
            </a:extLst>
          </p:cNvPr>
          <p:cNvCxnSpPr>
            <a:cxnSpLocks/>
          </p:cNvCxnSpPr>
          <p:nvPr/>
        </p:nvCxnSpPr>
        <p:spPr>
          <a:xfrm>
            <a:off x="6322328" y="23622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44">
            <a:extLst>
              <a:ext uri="{FF2B5EF4-FFF2-40B4-BE49-F238E27FC236}">
                <a16:creationId xmlns:a16="http://schemas.microsoft.com/office/drawing/2014/main" id="{34E06F51-095A-9847-907C-9BE63857FA4F}"/>
              </a:ext>
            </a:extLst>
          </p:cNvPr>
          <p:cNvCxnSpPr>
            <a:cxnSpLocks/>
          </p:cNvCxnSpPr>
          <p:nvPr/>
        </p:nvCxnSpPr>
        <p:spPr>
          <a:xfrm>
            <a:off x="3810000" y="35814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45">
            <a:extLst>
              <a:ext uri="{FF2B5EF4-FFF2-40B4-BE49-F238E27FC236}">
                <a16:creationId xmlns:a16="http://schemas.microsoft.com/office/drawing/2014/main" id="{A1F95677-71D9-AE4E-9F6F-B9AD1F038F4F}"/>
              </a:ext>
            </a:extLst>
          </p:cNvPr>
          <p:cNvCxnSpPr>
            <a:cxnSpLocks/>
          </p:cNvCxnSpPr>
          <p:nvPr/>
        </p:nvCxnSpPr>
        <p:spPr>
          <a:xfrm>
            <a:off x="6324600" y="35814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48">
            <a:extLst>
              <a:ext uri="{FF2B5EF4-FFF2-40B4-BE49-F238E27FC236}">
                <a16:creationId xmlns:a16="http://schemas.microsoft.com/office/drawing/2014/main" id="{E222FF46-548A-DE42-AD09-434DCA0491AE}"/>
              </a:ext>
            </a:extLst>
          </p:cNvPr>
          <p:cNvCxnSpPr>
            <a:cxnSpLocks/>
          </p:cNvCxnSpPr>
          <p:nvPr/>
        </p:nvCxnSpPr>
        <p:spPr>
          <a:xfrm>
            <a:off x="6324600" y="48768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49">
            <a:extLst>
              <a:ext uri="{FF2B5EF4-FFF2-40B4-BE49-F238E27FC236}">
                <a16:creationId xmlns:a16="http://schemas.microsoft.com/office/drawing/2014/main" id="{A6D64BC9-08E5-DA4E-A00E-2991A0ADBC28}"/>
              </a:ext>
            </a:extLst>
          </p:cNvPr>
          <p:cNvCxnSpPr>
            <a:cxnSpLocks/>
          </p:cNvCxnSpPr>
          <p:nvPr/>
        </p:nvCxnSpPr>
        <p:spPr>
          <a:xfrm>
            <a:off x="3514726" y="488493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638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사례 연구: C씨와 고용량 글루코코르티코이드 </a:t>
            </a:r>
          </a:p>
        </p:txBody>
      </p:sp>
      <p:sp>
        <p:nvSpPr>
          <p:cNvPr id="8" name="TextBox 7">
            <a:extLst>
              <a:ext uri="{FF2B5EF4-FFF2-40B4-BE49-F238E27FC236}">
                <a16:creationId xmlns:a16="http://schemas.microsoft.com/office/drawing/2014/main" id="{DE579CC8-8A2D-9F44-9A50-7C3BCDED445F}"/>
              </a:ext>
            </a:extLst>
          </p:cNvPr>
          <p:cNvSpPr txBox="1"/>
          <p:nvPr/>
        </p:nvSpPr>
        <p:spPr>
          <a:xfrm>
            <a:off x="1600200" y="1524000"/>
            <a:ext cx="6858000" cy="369332"/>
          </a:xfrm>
          <a:prstGeom prst="rect">
            <a:avLst/>
          </a:prstGeom>
          <a:noFill/>
        </p:spPr>
        <p:txBody>
          <a:bodyPr wrap="square" rtlCol="0">
            <a:spAutoFit/>
          </a:bodyPr>
          <a:lstStyle/>
          <a:p>
            <a:r>
              <a:rPr lang="ko-KR" b="1">
                <a:latin typeface="Candara" panose="020E0502030303020204" pitchFamily="34" charset="0"/>
                <a:sym typeface=""/>
              </a:rPr>
              <a:t>C씨가 더 고용량인 프레드니솔론 10mg을 복용했다면?  </a:t>
            </a:r>
          </a:p>
        </p:txBody>
      </p:sp>
      <p:sp>
        <p:nvSpPr>
          <p:cNvPr id="2" name="TextBox 1">
            <a:extLst>
              <a:ext uri="{FF2B5EF4-FFF2-40B4-BE49-F238E27FC236}">
                <a16:creationId xmlns:a16="http://schemas.microsoft.com/office/drawing/2014/main" id="{176082C0-C9C1-634F-A99A-844B58174E82}"/>
              </a:ext>
            </a:extLst>
          </p:cNvPr>
          <p:cNvSpPr txBox="1"/>
          <p:nvPr/>
        </p:nvSpPr>
        <p:spPr>
          <a:xfrm>
            <a:off x="842184" y="3048000"/>
            <a:ext cx="5041380" cy="1754326"/>
          </a:xfrm>
          <a:prstGeom prst="rect">
            <a:avLst/>
          </a:prstGeom>
          <a:noFill/>
        </p:spPr>
        <p:txBody>
          <a:bodyPr wrap="square" rtlCol="0">
            <a:spAutoFit/>
          </a:bodyPr>
          <a:lstStyle/>
          <a:p>
            <a:r>
              <a:rPr lang="ko-KR" b="1" kern="0" dirty="0" err="1">
                <a:solidFill>
                  <a:schemeClr val="tx1">
                    <a:lumMod val="100000"/>
                  </a:schemeClr>
                </a:solidFill>
                <a:latin typeface="Candara" panose="020E0502030303020204" pitchFamily="34" charset="0"/>
                <a:sym typeface=""/>
              </a:rPr>
              <a:t>C</a:t>
            </a:r>
            <a:r>
              <a:rPr lang="ko-KR" altLang="es-ES" b="1" kern="0" dirty="0" err="1">
                <a:solidFill>
                  <a:schemeClr val="tx1">
                    <a:lumMod val="100000"/>
                  </a:schemeClr>
                </a:solidFill>
                <a:latin typeface="Candara" panose="020E0502030303020204" pitchFamily="34" charset="0"/>
                <a:sym typeface=""/>
              </a:rPr>
              <a:t>씨의</a:t>
            </a:r>
            <a:r>
              <a:rPr lang="ko-KR" altLang="es-ES" b="1" kern="0" dirty="0">
                <a:solidFill>
                  <a:schemeClr val="tx1">
                    <a:lumMod val="100000"/>
                  </a:schemeClr>
                </a:solidFill>
                <a:latin typeface="Candara" panose="020E0502030303020204" pitchFamily="34" charset="0"/>
                <a:sym typeface=""/>
              </a:rPr>
              <a:t> </a:t>
            </a:r>
            <a:r>
              <a:rPr lang="ko-KR" altLang="en-US" b="1" kern="0" dirty="0">
                <a:solidFill>
                  <a:schemeClr val="tx1">
                    <a:lumMod val="100000"/>
                  </a:schemeClr>
                </a:solidFill>
                <a:latin typeface="Candara" panose="020E0502030303020204" pitchFamily="34" charset="0"/>
                <a:sym typeface=""/>
              </a:rPr>
              <a:t>주요 부위</a:t>
            </a:r>
            <a:r>
              <a:rPr lang="ko-KR" altLang="es-ES" b="1" kern="0" dirty="0">
                <a:solidFill>
                  <a:schemeClr val="tx1">
                    <a:lumMod val="100000"/>
                  </a:schemeClr>
                </a:solidFill>
                <a:latin typeface="Candara" panose="020E0502030303020204" pitchFamily="34" charset="0"/>
                <a:sym typeface=""/>
              </a:rPr>
              <a:t> </a:t>
            </a:r>
            <a:r>
              <a:rPr lang="ko-KR" altLang="es-ES" b="1" kern="0" dirty="0" err="1">
                <a:solidFill>
                  <a:schemeClr val="tx1">
                    <a:lumMod val="100000"/>
                  </a:schemeClr>
                </a:solidFill>
                <a:latin typeface="Candara" panose="020E0502030303020204" pitchFamily="34" charset="0"/>
                <a:sym typeface=""/>
              </a:rPr>
              <a:t>골다공증성</a:t>
            </a:r>
            <a:r>
              <a:rPr lang="ko-KR" altLang="es-ES"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골절 확률은 약 15% 증가될 것임</a:t>
            </a:r>
            <a:r>
              <a:rPr lang="ko-KR" b="1" kern="0" baseline="30000" dirty="0">
                <a:solidFill>
                  <a:schemeClr val="tx1">
                    <a:lumMod val="100000"/>
                  </a:schemeClr>
                </a:solidFill>
                <a:latin typeface="Candara" panose="020E0502030303020204" pitchFamily="34" charset="0"/>
                <a:sym typeface=""/>
              </a:rPr>
              <a:t>1</a:t>
            </a:r>
          </a:p>
          <a:p>
            <a:endParaRPr lang="ko-KR" b="1" dirty="0">
              <a:latin typeface="Candara" panose="020E0502030303020204" pitchFamily="34" charset="0"/>
              <a:sym typeface=""/>
            </a:endParaRPr>
          </a:p>
          <a:p>
            <a:r>
              <a:rPr lang="ko-KR" b="1" dirty="0">
                <a:latin typeface="Candara" panose="020E0502030303020204" pitchFamily="34" charset="0"/>
                <a:sym typeface=""/>
              </a:rPr>
              <a:t>13 X 1.15= 15%</a:t>
            </a:r>
          </a:p>
          <a:p>
            <a:endParaRPr lang="ko-KR" b="1" dirty="0">
              <a:latin typeface="Candara" panose="020E0502030303020204" pitchFamily="34" charset="0"/>
              <a:sym typeface=""/>
            </a:endParaRPr>
          </a:p>
          <a:p>
            <a:r>
              <a:rPr lang="ko-KR" b="1" dirty="0">
                <a:latin typeface="Candara" panose="020E0502030303020204" pitchFamily="34" charset="0"/>
                <a:sym typeface=""/>
              </a:rPr>
              <a:t>C씨의 골절 확률 = 15 % </a:t>
            </a:r>
          </a:p>
        </p:txBody>
      </p:sp>
      <p:pic>
        <p:nvPicPr>
          <p:cNvPr id="14" name="Graphic 13" descr="Questions">
            <a:extLst>
              <a:ext uri="{FF2B5EF4-FFF2-40B4-BE49-F238E27FC236}">
                <a16:creationId xmlns:a16="http://schemas.microsoft.com/office/drawing/2014/main" id="{6F142706-6F79-A54E-B14B-7D8C3968D0A5}"/>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427" t="-1" b="48225"/>
          <a:stretch/>
        </p:blipFill>
        <p:spPr>
          <a:xfrm>
            <a:off x="684258" y="1433100"/>
            <a:ext cx="1041299" cy="920463"/>
          </a:xfrm>
          <a:prstGeom prst="rect">
            <a:avLst/>
          </a:prstGeom>
        </p:spPr>
      </p:pic>
      <p:sp>
        <p:nvSpPr>
          <p:cNvPr id="15" name="Rounded Rectangle 14">
            <a:extLst>
              <a:ext uri="{FF2B5EF4-FFF2-40B4-BE49-F238E27FC236}">
                <a16:creationId xmlns:a16="http://schemas.microsoft.com/office/drawing/2014/main" id="{615FC44C-4785-FB45-8F07-D0285B68521C}"/>
              </a:ext>
            </a:extLst>
          </p:cNvPr>
          <p:cNvSpPr/>
          <p:nvPr/>
        </p:nvSpPr>
        <p:spPr>
          <a:xfrm>
            <a:off x="635833" y="2856988"/>
            <a:ext cx="5383967" cy="2400812"/>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sp>
        <p:nvSpPr>
          <p:cNvPr id="16" name="TextBox 15">
            <a:extLst>
              <a:ext uri="{FF2B5EF4-FFF2-40B4-BE49-F238E27FC236}">
                <a16:creationId xmlns:a16="http://schemas.microsoft.com/office/drawing/2014/main" id="{477AB1AD-C462-8148-812B-D9B4CD1A3730}"/>
              </a:ext>
            </a:extLst>
          </p:cNvPr>
          <p:cNvSpPr txBox="1"/>
          <p:nvPr/>
        </p:nvSpPr>
        <p:spPr>
          <a:xfrm>
            <a:off x="7463616" y="2120381"/>
            <a:ext cx="3886200" cy="3139321"/>
          </a:xfrm>
          <a:prstGeom prst="rect">
            <a:avLst/>
          </a:prstGeom>
          <a:solidFill>
            <a:schemeClr val="accent6">
              <a:lumMod val="20000"/>
              <a:lumOff val="80000"/>
            </a:schemeClr>
          </a:solidFill>
        </p:spPr>
        <p:txBody>
          <a:bodyPr wrap="square" rtlCol="0">
            <a:spAutoFit/>
          </a:bodyPr>
          <a:lstStyle/>
          <a:p>
            <a:r>
              <a:rPr lang="ko-KR" b="1" dirty="0">
                <a:latin typeface="Candara" panose="020E0502030303020204" pitchFamily="34" charset="0"/>
                <a:sym typeface=""/>
              </a:rPr>
              <a:t>C씨</a:t>
            </a:r>
          </a:p>
          <a:p>
            <a:pPr marL="285750" indent="-285750">
              <a:buFont typeface="Arial" panose="020B0604020202020204" pitchFamily="34" charset="0"/>
              <a:buChar char="•"/>
            </a:pPr>
            <a:r>
              <a:rPr lang="ko-KR" b="1" dirty="0">
                <a:latin typeface="Candara" panose="020E0502030303020204" pitchFamily="34" charset="0"/>
                <a:sym typeface=""/>
              </a:rPr>
              <a:t>65세</a:t>
            </a:r>
            <a:r>
              <a:rPr lang="en-US" altLang="ko-KR" b="1" dirty="0">
                <a:latin typeface="Candara" panose="020E0502030303020204" pitchFamily="34" charset="0"/>
                <a:sym typeface=""/>
              </a:rPr>
              <a:t> </a:t>
            </a:r>
            <a:r>
              <a:rPr lang="ko-KR" altLang="en-US" b="1" dirty="0">
                <a:latin typeface="Candara" panose="020E0502030303020204" pitchFamily="34" charset="0"/>
                <a:sym typeface=""/>
              </a:rPr>
              <a:t>여성</a:t>
            </a:r>
            <a:endParaRPr lang="ko-KR" altLang="es-ES" b="1" dirty="0">
              <a:latin typeface="Candara" panose="020E0502030303020204" pitchFamily="34" charset="0"/>
              <a:sym typeface=""/>
            </a:endParaRPr>
          </a:p>
          <a:p>
            <a:pPr marL="285750" indent="-285750">
              <a:buFont typeface="Arial" panose="020B0604020202020204" pitchFamily="34" charset="0"/>
              <a:buChar char="•"/>
            </a:pPr>
            <a:r>
              <a:rPr lang="ko-KR" b="1" dirty="0" err="1">
                <a:latin typeface="Candara" panose="020E0502030303020204" pitchFamily="34" charset="0"/>
                <a:sym typeface=""/>
              </a:rPr>
              <a:t>류</a:t>
            </a:r>
            <a:r>
              <a:rPr lang="ko-KR" altLang="en-US" b="1" dirty="0" err="1">
                <a:latin typeface="Candara" panose="020E0502030303020204" pitchFamily="34" charset="0"/>
                <a:sym typeface=""/>
              </a:rPr>
              <a:t>마</a:t>
            </a:r>
            <a:r>
              <a:rPr lang="ko-KR" altLang="es-ES" b="1" dirty="0" err="1">
                <a:latin typeface="Candara" panose="020E0502030303020204" pitchFamily="34" charset="0"/>
                <a:sym typeface=""/>
              </a:rPr>
              <a:t>티</a:t>
            </a:r>
            <a:r>
              <a:rPr lang="ko-KR" b="1" dirty="0" err="1">
                <a:latin typeface="Candara" panose="020E0502030303020204" pitchFamily="34" charset="0"/>
                <a:sym typeface=""/>
              </a:rPr>
              <a:t>스</a:t>
            </a:r>
            <a:r>
              <a:rPr lang="ko-KR" b="1" dirty="0">
                <a:latin typeface="Candara" panose="020E0502030303020204" pitchFamily="34" charset="0"/>
                <a:sym typeface=""/>
              </a:rPr>
              <a:t> 성 관절염; 4개월 동안 매일 5mg의 </a:t>
            </a:r>
            <a:r>
              <a:rPr lang="ko-KR" b="1" dirty="0" err="1">
                <a:latin typeface="Candara" panose="020E0502030303020204" pitchFamily="34" charset="0"/>
                <a:sym typeface=""/>
              </a:rPr>
              <a:t>프레드니솔론</a:t>
            </a:r>
            <a:r>
              <a:rPr lang="ko-KR" b="1" dirty="0">
                <a:latin typeface="Candara" panose="020E0502030303020204" pitchFamily="34" charset="0"/>
                <a:sym typeface=""/>
              </a:rPr>
              <a:t> 복용 중</a:t>
            </a: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대퇴골 경부 </a:t>
            </a:r>
            <a:r>
              <a:rPr lang="ko-KR" b="1" kern="0" dirty="0" err="1">
                <a:solidFill>
                  <a:schemeClr val="tx1">
                    <a:lumMod val="100000"/>
                  </a:schemeClr>
                </a:solidFill>
                <a:latin typeface="Candara" panose="020E0502030303020204" pitchFamily="34" charset="0"/>
                <a:sym typeface=""/>
              </a:rPr>
              <a:t>골밀도</a:t>
            </a:r>
            <a:r>
              <a:rPr lang="ko-KR" b="1" kern="0" dirty="0">
                <a:solidFill>
                  <a:schemeClr val="tx1">
                    <a:lumMod val="100000"/>
                  </a:schemeClr>
                </a:solidFill>
                <a:latin typeface="Candara" panose="020E0502030303020204" pitchFamily="34" charset="0"/>
                <a:sym typeface=""/>
              </a:rPr>
              <a:t>: 0.532</a:t>
            </a:r>
            <a:r>
              <a:rPr lang="en-US" altLang="ko-KR" b="1" kern="0" dirty="0">
                <a:solidFill>
                  <a:schemeClr val="tx1">
                    <a:lumMod val="100000"/>
                  </a:schemeClr>
                </a:solidFill>
                <a:latin typeface="Candara" panose="020E0502030303020204" pitchFamily="34" charset="0"/>
                <a:sym typeface=""/>
              </a:rPr>
              <a:t> </a:t>
            </a:r>
            <a:r>
              <a:rPr lang="es-ES" altLang="ko-KR" b="1" kern="0" dirty="0">
                <a:solidFill>
                  <a:schemeClr val="tx1">
                    <a:lumMod val="100000"/>
                  </a:schemeClr>
                </a:solidFill>
                <a:latin typeface="Candara" panose="020E0502030303020204" pitchFamily="34" charset="0"/>
                <a:sym typeface=""/>
              </a:rPr>
              <a:t>g/</a:t>
            </a:r>
            <a:r>
              <a:rPr lang="ko-KR" b="1" kern="0" dirty="0">
                <a:solidFill>
                  <a:schemeClr val="tx1">
                    <a:lumMod val="100000"/>
                  </a:schemeClr>
                </a:solidFill>
                <a:latin typeface="Candara" panose="020E0502030303020204" pitchFamily="34" charset="0"/>
                <a:sym typeface=""/>
              </a:rPr>
              <a:t>cm</a:t>
            </a:r>
            <a:r>
              <a:rPr lang="ko-KR" b="1" kern="0" baseline="30000" dirty="0">
                <a:solidFill>
                  <a:schemeClr val="tx1">
                    <a:lumMod val="100000"/>
                  </a:schemeClr>
                </a:solidFill>
                <a:latin typeface="Candara" panose="020E0502030303020204" pitchFamily="34" charset="0"/>
                <a:sym typeface=""/>
              </a:rPr>
              <a:t>2</a:t>
            </a:r>
          </a:p>
          <a:p>
            <a:pPr marL="285750" indent="-285750">
              <a:buFont typeface="Arial" panose="020B0604020202020204" pitchFamily="34" charset="0"/>
              <a:buChar char="•"/>
            </a:pPr>
            <a:r>
              <a:rPr lang="ko-KR" b="1" dirty="0">
                <a:latin typeface="Candara" panose="020E0502030303020204" pitchFamily="34" charset="0"/>
                <a:sym typeface=""/>
              </a:rPr>
              <a:t>이전 골절 없음</a:t>
            </a:r>
          </a:p>
          <a:p>
            <a:pPr marL="285750" indent="-285750">
              <a:buFont typeface="Arial" panose="020B0604020202020204" pitchFamily="34" charset="0"/>
              <a:buChar char="•"/>
            </a:pPr>
            <a:r>
              <a:rPr lang="ko-KR" b="1" dirty="0" err="1">
                <a:latin typeface="Candara" panose="020E0502030303020204" pitchFamily="34" charset="0"/>
                <a:sym typeface=""/>
              </a:rPr>
              <a:t>비흡연</a:t>
            </a:r>
            <a:r>
              <a:rPr lang="ko-KR" b="1" dirty="0">
                <a:latin typeface="Candara" panose="020E0502030303020204" pitchFamily="34" charset="0"/>
                <a:sym typeface=""/>
              </a:rPr>
              <a:t>, 비음주자 </a:t>
            </a:r>
          </a:p>
          <a:p>
            <a:pPr marL="285750" indent="-285750">
              <a:buFont typeface="Arial" panose="020B0604020202020204" pitchFamily="34" charset="0"/>
              <a:buChar char="•"/>
            </a:pPr>
            <a:r>
              <a:rPr lang="ko-KR" b="1" dirty="0">
                <a:latin typeface="Candara" panose="020E0502030303020204" pitchFamily="34" charset="0"/>
                <a:sym typeface=""/>
              </a:rPr>
              <a:t>골절 가족력 없음</a:t>
            </a:r>
          </a:p>
          <a:p>
            <a:pPr marL="285750" indent="-285750">
              <a:buFont typeface="Arial" panose="020B0604020202020204" pitchFamily="34" charset="0"/>
              <a:buChar char="•"/>
            </a:pPr>
            <a:r>
              <a:rPr lang="ko-KR" b="1" dirty="0">
                <a:latin typeface="Candara" panose="020E0502030303020204" pitchFamily="34" charset="0"/>
                <a:sym typeface=""/>
              </a:rPr>
              <a:t>체중: 65kg</a:t>
            </a:r>
          </a:p>
          <a:p>
            <a:pPr marL="285750" indent="-285750">
              <a:buFont typeface="Arial" panose="020B0604020202020204" pitchFamily="34" charset="0"/>
              <a:buChar char="•"/>
            </a:pPr>
            <a:r>
              <a:rPr lang="ko-KR" b="1" dirty="0">
                <a:latin typeface="Candara" panose="020E0502030303020204" pitchFamily="34" charset="0"/>
                <a:sym typeface=""/>
              </a:rPr>
              <a:t>키: 163cm</a:t>
            </a:r>
          </a:p>
          <a:p>
            <a:endParaRPr lang="ko-KR" b="1" dirty="0">
              <a:latin typeface="Candara" panose="020E0502030303020204" pitchFamily="34" charset="0"/>
              <a:ea typeface="Malgun Gothic"/>
            </a:endParaRPr>
          </a:p>
        </p:txBody>
      </p:sp>
      <p:sp>
        <p:nvSpPr>
          <p:cNvPr id="10" name="TextBox 9">
            <a:extLst>
              <a:ext uri="{FF2B5EF4-FFF2-40B4-BE49-F238E27FC236}">
                <a16:creationId xmlns:a16="http://schemas.microsoft.com/office/drawing/2014/main" id="{DAC00AE3-CA39-FB41-BA64-436E4101988A}"/>
              </a:ext>
            </a:extLst>
          </p:cNvPr>
          <p:cNvSpPr txBox="1"/>
          <p:nvPr/>
        </p:nvSpPr>
        <p:spPr>
          <a:xfrm>
            <a:off x="386856" y="6459394"/>
            <a:ext cx="11536887" cy="2308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a:t>
            </a:r>
          </a:p>
        </p:txBody>
      </p:sp>
      <p:pic>
        <p:nvPicPr>
          <p:cNvPr id="12" name="Graphic 11" descr="Home with solid fill">
            <a:hlinkClick r:id="rId5" action="ppaction://hlinksldjump"/>
            <a:extLst>
              <a:ext uri="{FF2B5EF4-FFF2-40B4-BE49-F238E27FC236}">
                <a16:creationId xmlns:a16="http://schemas.microsoft.com/office/drawing/2014/main" id="{472AB658-0CA6-CC4F-9871-BDAE7B543D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4125415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사례 연구: 나이가 든 C씨 </a:t>
            </a:r>
          </a:p>
        </p:txBody>
      </p:sp>
      <p:sp>
        <p:nvSpPr>
          <p:cNvPr id="8" name="TextBox 7">
            <a:extLst>
              <a:ext uri="{FF2B5EF4-FFF2-40B4-BE49-F238E27FC236}">
                <a16:creationId xmlns:a16="http://schemas.microsoft.com/office/drawing/2014/main" id="{DE579CC8-8A2D-9F44-9A50-7C3BCDED445F}"/>
              </a:ext>
            </a:extLst>
          </p:cNvPr>
          <p:cNvSpPr txBox="1"/>
          <p:nvPr/>
        </p:nvSpPr>
        <p:spPr>
          <a:xfrm>
            <a:off x="1600200" y="1524000"/>
            <a:ext cx="6858000" cy="369332"/>
          </a:xfrm>
          <a:prstGeom prst="rect">
            <a:avLst/>
          </a:prstGeom>
          <a:noFill/>
        </p:spPr>
        <p:txBody>
          <a:bodyPr wrap="square" rtlCol="0">
            <a:spAutoFit/>
          </a:bodyPr>
          <a:lstStyle/>
          <a:p>
            <a:r>
              <a:rPr lang="ko-KR" b="1">
                <a:latin typeface="Candara" panose="020E0502030303020204" pitchFamily="34" charset="0"/>
                <a:sym typeface=""/>
              </a:rPr>
              <a:t>C씨가 81세라면?  </a:t>
            </a:r>
          </a:p>
        </p:txBody>
      </p:sp>
      <p:pic>
        <p:nvPicPr>
          <p:cNvPr id="14" name="Graphic 13" descr="Questions">
            <a:extLst>
              <a:ext uri="{FF2B5EF4-FFF2-40B4-BE49-F238E27FC236}">
                <a16:creationId xmlns:a16="http://schemas.microsoft.com/office/drawing/2014/main" id="{6F142706-6F79-A54E-B14B-7D8C3968D0A5}"/>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427" t="-1" b="48225"/>
          <a:stretch/>
        </p:blipFill>
        <p:spPr>
          <a:xfrm>
            <a:off x="684258" y="1433100"/>
            <a:ext cx="1041299" cy="920463"/>
          </a:xfrm>
          <a:prstGeom prst="rect">
            <a:avLst/>
          </a:prstGeom>
        </p:spPr>
      </p:pic>
      <p:sp>
        <p:nvSpPr>
          <p:cNvPr id="10" name="TextBox 9">
            <a:extLst>
              <a:ext uri="{FF2B5EF4-FFF2-40B4-BE49-F238E27FC236}">
                <a16:creationId xmlns:a16="http://schemas.microsoft.com/office/drawing/2014/main" id="{A79CD28B-5CEA-4D47-A8D4-AB7FD55E7B47}"/>
              </a:ext>
            </a:extLst>
          </p:cNvPr>
          <p:cNvSpPr txBox="1"/>
          <p:nvPr/>
        </p:nvSpPr>
        <p:spPr>
          <a:xfrm>
            <a:off x="684258" y="2816660"/>
            <a:ext cx="6743676" cy="646331"/>
          </a:xfrm>
          <a:prstGeom prst="rect">
            <a:avLst/>
          </a:prstGeom>
          <a:noFill/>
        </p:spPr>
        <p:txBody>
          <a:bodyPr wrap="square" rtlCol="0">
            <a:spAutoFit/>
          </a:bodyPr>
          <a:lstStyle/>
          <a:p>
            <a:r>
              <a:rPr lang="ko-KR" b="1" kern="0" dirty="0">
                <a:solidFill>
                  <a:schemeClr val="tx1">
                    <a:lumMod val="100000"/>
                  </a:schemeClr>
                </a:solidFill>
                <a:latin typeface="Candara" panose="020E0502030303020204" pitchFamily="34" charset="0"/>
                <a:sym typeface=""/>
              </a:rPr>
              <a:t>C씨의 10년내 </a:t>
            </a:r>
            <a:r>
              <a:rPr lang="ko-KR" altLang="es-ES" b="1" kern="0" dirty="0">
                <a:solidFill>
                  <a:schemeClr val="tx1">
                    <a:lumMod val="100000"/>
                  </a:schemeClr>
                </a:solidFill>
                <a:latin typeface="Candara" panose="020E0502030303020204" pitchFamily="34" charset="0"/>
                <a:sym typeface=""/>
              </a:rPr>
              <a:t>주요</a:t>
            </a:r>
            <a:r>
              <a:rPr lang="en-US" altLang="ko-KR" b="1" kern="0" dirty="0">
                <a:solidFill>
                  <a:schemeClr val="tx1">
                    <a:lumMod val="100000"/>
                  </a:schemeClr>
                </a:solidFill>
                <a:latin typeface="Candara" panose="020E0502030303020204" pitchFamily="34" charset="0"/>
                <a:sym typeface=""/>
              </a:rPr>
              <a:t> </a:t>
            </a:r>
            <a:r>
              <a:rPr lang="ko-KR" altLang="en-US" b="1" kern="0" dirty="0">
                <a:solidFill>
                  <a:schemeClr val="tx1">
                    <a:lumMod val="100000"/>
                  </a:schemeClr>
                </a:solidFill>
                <a:latin typeface="Candara" panose="020E0502030303020204" pitchFamily="34" charset="0"/>
                <a:sym typeface=""/>
              </a:rPr>
              <a:t>부위</a:t>
            </a:r>
            <a:r>
              <a:rPr lang="ko-KR" altLang="es-ES" b="1" kern="0" dirty="0">
                <a:solidFill>
                  <a:schemeClr val="tx1">
                    <a:lumMod val="100000"/>
                  </a:schemeClr>
                </a:solidFill>
                <a:latin typeface="Candara" panose="020E0502030303020204" pitchFamily="34" charset="0"/>
                <a:sym typeface=""/>
              </a:rPr>
              <a:t> </a:t>
            </a:r>
            <a:r>
              <a:rPr lang="ko-KR" altLang="es-ES" b="1" kern="0" dirty="0" err="1">
                <a:solidFill>
                  <a:schemeClr val="tx1">
                    <a:lumMod val="100000"/>
                  </a:schemeClr>
                </a:solidFill>
                <a:latin typeface="Candara" panose="020E0502030303020204" pitchFamily="34" charset="0"/>
                <a:sym typeface=""/>
              </a:rPr>
              <a:t>골다공증성</a:t>
            </a:r>
            <a:r>
              <a:rPr lang="ko-KR" altLang="es-ES"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골절 확률: </a:t>
            </a:r>
            <a:br>
              <a:rPr lang="es-ES" altLang="ko-KR" b="1" kern="0" dirty="0">
                <a:solidFill>
                  <a:schemeClr val="tx1">
                    <a:lumMod val="100000"/>
                  </a:schemeClr>
                </a:solidFill>
                <a:latin typeface="Candara" panose="020E0502030303020204" pitchFamily="34" charset="0"/>
                <a:sym typeface=""/>
              </a:rPr>
            </a:br>
            <a:r>
              <a:rPr lang="ko-KR" b="1" kern="0" dirty="0">
                <a:solidFill>
                  <a:schemeClr val="tx1">
                    <a:lumMod val="100000"/>
                  </a:schemeClr>
                </a:solidFill>
                <a:latin typeface="Candara" panose="020E0502030303020204" pitchFamily="34" charset="0"/>
                <a:sym typeface=""/>
              </a:rPr>
              <a:t>30%(</a:t>
            </a:r>
            <a:r>
              <a:rPr lang="ko-KR" b="1" kern="0" dirty="0">
                <a:solidFill>
                  <a:srgbClr val="2F9588">
                    <a:lumMod val="100000"/>
                  </a:srgbClr>
                </a:solidFill>
                <a:latin typeface="Candara" panose="020E0502030303020204" pitchFamily="34" charset="0"/>
                <a:sym typeface=""/>
              </a:rPr>
              <a:t>매우 높은 위험</a:t>
            </a:r>
            <a:r>
              <a:rPr lang="ko-KR" b="1" kern="0" dirty="0">
                <a:solidFill>
                  <a:schemeClr val="tx1">
                    <a:lumMod val="100000"/>
                  </a:schemeClr>
                </a:solidFill>
                <a:latin typeface="Candara" panose="020E0502030303020204" pitchFamily="34" charset="0"/>
                <a:sym typeface=""/>
              </a:rPr>
              <a:t>)</a:t>
            </a:r>
            <a:r>
              <a:rPr lang="ko-KR" b="1" kern="0" baseline="30000" dirty="0">
                <a:solidFill>
                  <a:schemeClr val="tx1">
                    <a:lumMod val="100000"/>
                  </a:schemeClr>
                </a:solidFill>
                <a:latin typeface="Candara" panose="020E0502030303020204" pitchFamily="34" charset="0"/>
                <a:sym typeface=""/>
              </a:rPr>
              <a:t>1 </a:t>
            </a:r>
          </a:p>
        </p:txBody>
      </p:sp>
      <p:sp>
        <p:nvSpPr>
          <p:cNvPr id="12" name="TextBox 11">
            <a:extLst>
              <a:ext uri="{FF2B5EF4-FFF2-40B4-BE49-F238E27FC236}">
                <a16:creationId xmlns:a16="http://schemas.microsoft.com/office/drawing/2014/main" id="{DE57969D-42C3-4844-87A0-A5A705D4518B}"/>
              </a:ext>
            </a:extLst>
          </p:cNvPr>
          <p:cNvSpPr txBox="1"/>
          <p:nvPr/>
        </p:nvSpPr>
        <p:spPr>
          <a:xfrm>
            <a:off x="1898237" y="4965319"/>
            <a:ext cx="6096000" cy="679545"/>
          </a:xfrm>
          <a:prstGeom prst="rect">
            <a:avLst/>
          </a:prstGeom>
          <a:noFill/>
        </p:spPr>
        <p:txBody>
          <a:bodyPr wrap="square" rtlCol="0">
            <a:spAutoFit/>
          </a:bodyPr>
          <a:lstStyle>
            <a:defPPr>
              <a:defRPr lang="ko-KR">
                <a:ea typeface="Malgun Gothic"/>
              </a:defRPr>
            </a:defPPr>
          </a:lstStyle>
          <a:p>
            <a:pPr lvl="0"/>
            <a:r>
              <a:rPr lang="ko-KR" b="1">
                <a:latin typeface="Candara" panose="020E0502030303020204" pitchFamily="34" charset="0"/>
                <a:sym typeface=""/>
              </a:rPr>
              <a:t>귀하의 치료 선택은 무엇이며 그 이유는 무엇입니까? </a:t>
            </a:r>
          </a:p>
          <a:p>
            <a:pPr>
              <a:lnSpc>
                <a:spcPct val="120000"/>
              </a:lnSpc>
              <a:spcAft>
                <a:spcPts val="600"/>
              </a:spcAft>
            </a:pPr>
            <a:endParaRPr lang="ko-KR" b="1">
              <a:latin typeface="Candara" panose="020E0502030303020204" pitchFamily="34" charset="0"/>
              <a:ea typeface="Malgun Gothic"/>
            </a:endParaRPr>
          </a:p>
        </p:txBody>
      </p:sp>
      <p:pic>
        <p:nvPicPr>
          <p:cNvPr id="13" name="Graphic 12" descr="Questions">
            <a:extLst>
              <a:ext uri="{FF2B5EF4-FFF2-40B4-BE49-F238E27FC236}">
                <a16:creationId xmlns:a16="http://schemas.microsoft.com/office/drawing/2014/main" id="{873F2152-3431-0747-8382-6C64FF79843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427" t="-1" b="48225"/>
          <a:stretch/>
        </p:blipFill>
        <p:spPr>
          <a:xfrm>
            <a:off x="838200" y="4583524"/>
            <a:ext cx="1041299" cy="920463"/>
          </a:xfrm>
          <a:prstGeom prst="rect">
            <a:avLst/>
          </a:prstGeom>
        </p:spPr>
      </p:pic>
      <p:sp>
        <p:nvSpPr>
          <p:cNvPr id="15" name="Rounded Rectangle 14">
            <a:extLst>
              <a:ext uri="{FF2B5EF4-FFF2-40B4-BE49-F238E27FC236}">
                <a16:creationId xmlns:a16="http://schemas.microsoft.com/office/drawing/2014/main" id="{A7F44713-EE8D-A04F-89F5-14EF7A1662F0}"/>
              </a:ext>
            </a:extLst>
          </p:cNvPr>
          <p:cNvSpPr/>
          <p:nvPr/>
        </p:nvSpPr>
        <p:spPr>
          <a:xfrm>
            <a:off x="1898238" y="4724400"/>
            <a:ext cx="5380386" cy="962155"/>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6" name="TextBox 15">
            <a:extLst>
              <a:ext uri="{FF2B5EF4-FFF2-40B4-BE49-F238E27FC236}">
                <a16:creationId xmlns:a16="http://schemas.microsoft.com/office/drawing/2014/main" id="{CCD50491-F03B-914F-AAD1-A65531438105}"/>
              </a:ext>
            </a:extLst>
          </p:cNvPr>
          <p:cNvSpPr txBox="1"/>
          <p:nvPr/>
        </p:nvSpPr>
        <p:spPr>
          <a:xfrm>
            <a:off x="386856" y="6459394"/>
            <a:ext cx="11536887" cy="2308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ndara" panose="020E0502030303020204" pitchFamily="34" charset="0"/>
                <a:sym typeface=""/>
              </a:rPr>
              <a:t>1. </a:t>
            </a:r>
            <a:r>
              <a:rPr lang="ko-KR" sz="900" b="1" kern="0">
                <a:solidFill>
                  <a:schemeClr val="tx1">
                    <a:lumMod val="100000"/>
                  </a:schemeClr>
                </a:solidFill>
                <a:latin typeface="Candara" panose="020E0502030303020204" pitchFamily="34" charset="0"/>
                <a:sym typeface=""/>
              </a:rPr>
              <a:t>Camacho PM, et al. </a:t>
            </a:r>
            <a:r>
              <a:rPr lang="ko-KR" sz="900" b="1" i="1" kern="0">
                <a:solidFill>
                  <a:schemeClr val="tx1">
                    <a:lumMod val="100000"/>
                  </a:schemeClr>
                </a:solidFill>
                <a:latin typeface="Candara" panose="020E0502030303020204" pitchFamily="34" charset="0"/>
                <a:sym typeface=""/>
              </a:rPr>
              <a:t>Endocr Pract</a:t>
            </a:r>
            <a:r>
              <a:rPr lang="ko-KR" sz="900" b="1" kern="0">
                <a:solidFill>
                  <a:schemeClr val="tx1">
                    <a:lumMod val="100000"/>
                  </a:schemeClr>
                </a:solidFill>
                <a:latin typeface="Candara" panose="020E0502030303020204" pitchFamily="34" charset="0"/>
                <a:sym typeface=""/>
              </a:rPr>
              <a:t> 2020;26:564-70.</a:t>
            </a:r>
          </a:p>
        </p:txBody>
      </p:sp>
      <p:sp>
        <p:nvSpPr>
          <p:cNvPr id="17" name="TextBox 16">
            <a:extLst>
              <a:ext uri="{FF2B5EF4-FFF2-40B4-BE49-F238E27FC236}">
                <a16:creationId xmlns:a16="http://schemas.microsoft.com/office/drawing/2014/main" id="{1CCB1529-2A1A-5C4A-B74F-0F349946EF15}"/>
              </a:ext>
            </a:extLst>
          </p:cNvPr>
          <p:cNvSpPr txBox="1"/>
          <p:nvPr/>
        </p:nvSpPr>
        <p:spPr>
          <a:xfrm>
            <a:off x="7463616" y="2120381"/>
            <a:ext cx="3886200" cy="3139321"/>
          </a:xfrm>
          <a:prstGeom prst="rect">
            <a:avLst/>
          </a:prstGeom>
          <a:solidFill>
            <a:schemeClr val="accent6">
              <a:lumMod val="20000"/>
              <a:lumOff val="80000"/>
            </a:schemeClr>
          </a:solidFill>
        </p:spPr>
        <p:txBody>
          <a:bodyPr wrap="square" rtlCol="0">
            <a:spAutoFit/>
          </a:bodyPr>
          <a:lstStyle/>
          <a:p>
            <a:r>
              <a:rPr lang="ko-KR" b="1" dirty="0">
                <a:latin typeface="Candara" panose="020E0502030303020204" pitchFamily="34" charset="0"/>
                <a:sym typeface=""/>
              </a:rPr>
              <a:t>C씨</a:t>
            </a:r>
          </a:p>
          <a:p>
            <a:pPr marL="285750" indent="-285750">
              <a:buFont typeface="Arial" panose="020B0604020202020204" pitchFamily="34" charset="0"/>
              <a:buChar char="•"/>
            </a:pPr>
            <a:r>
              <a:rPr lang="ko-KR" b="1" dirty="0">
                <a:latin typeface="Candara" panose="020E0502030303020204" pitchFamily="34" charset="0"/>
                <a:sym typeface=""/>
              </a:rPr>
              <a:t>81세</a:t>
            </a:r>
            <a:r>
              <a:rPr lang="en-US" altLang="ko-KR" b="1" dirty="0">
                <a:latin typeface="Candara" panose="020E0502030303020204" pitchFamily="34" charset="0"/>
                <a:sym typeface=""/>
              </a:rPr>
              <a:t> </a:t>
            </a:r>
            <a:r>
              <a:rPr lang="ko-KR" altLang="en-US" b="1" dirty="0">
                <a:latin typeface="Candara" panose="020E0502030303020204" pitchFamily="34" charset="0"/>
                <a:sym typeface=""/>
              </a:rPr>
              <a:t>여성</a:t>
            </a:r>
            <a:endParaRPr lang="ko-KR" altLang="es-ES" b="1" dirty="0">
              <a:latin typeface="Candara" panose="020E0502030303020204" pitchFamily="34" charset="0"/>
              <a:sym typeface=""/>
            </a:endParaRPr>
          </a:p>
          <a:p>
            <a:pPr marL="285750" indent="-285750">
              <a:buFont typeface="Arial" panose="020B0604020202020204" pitchFamily="34" charset="0"/>
              <a:buChar char="•"/>
            </a:pPr>
            <a:r>
              <a:rPr lang="ko-KR" b="1" dirty="0" err="1">
                <a:latin typeface="Candara" panose="020E0502030303020204" pitchFamily="34" charset="0"/>
                <a:sym typeface=""/>
              </a:rPr>
              <a:t>류</a:t>
            </a:r>
            <a:r>
              <a:rPr lang="ko-KR" altLang="en-US" b="1" dirty="0" err="1">
                <a:latin typeface="Candara" panose="020E0502030303020204" pitchFamily="34" charset="0"/>
                <a:sym typeface=""/>
              </a:rPr>
              <a:t>마</a:t>
            </a:r>
            <a:r>
              <a:rPr lang="ko-KR" altLang="es-ES" b="1" dirty="0" err="1">
                <a:latin typeface="Candara" panose="020E0502030303020204" pitchFamily="34" charset="0"/>
                <a:sym typeface=""/>
              </a:rPr>
              <a:t>티</a:t>
            </a:r>
            <a:r>
              <a:rPr lang="ko-KR" b="1" dirty="0" err="1">
                <a:latin typeface="Candara" panose="020E0502030303020204" pitchFamily="34" charset="0"/>
                <a:sym typeface=""/>
              </a:rPr>
              <a:t>스</a:t>
            </a:r>
            <a:r>
              <a:rPr lang="ko-KR" b="1" dirty="0">
                <a:latin typeface="Candara" panose="020E0502030303020204" pitchFamily="34" charset="0"/>
                <a:sym typeface=""/>
              </a:rPr>
              <a:t> 관절염; 4개월 동안 매일 5mg의 </a:t>
            </a:r>
            <a:r>
              <a:rPr lang="ko-KR" b="1" dirty="0" err="1">
                <a:latin typeface="Candara" panose="020E0502030303020204" pitchFamily="34" charset="0"/>
                <a:sym typeface=""/>
              </a:rPr>
              <a:t>프레드니솔론복용</a:t>
            </a:r>
            <a:r>
              <a:rPr lang="ko-KR" b="1" dirty="0">
                <a:latin typeface="Candara" panose="020E0502030303020204" pitchFamily="34" charset="0"/>
                <a:sym typeface=""/>
              </a:rPr>
              <a:t> 중</a:t>
            </a: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대퇴골 경부 </a:t>
            </a:r>
            <a:r>
              <a:rPr lang="ko-KR" b="1" kern="0" dirty="0" err="1">
                <a:solidFill>
                  <a:schemeClr val="tx1">
                    <a:lumMod val="100000"/>
                  </a:schemeClr>
                </a:solidFill>
                <a:latin typeface="Candara" panose="020E0502030303020204" pitchFamily="34" charset="0"/>
                <a:sym typeface=""/>
              </a:rPr>
              <a:t>골밀도</a:t>
            </a:r>
            <a:r>
              <a:rPr lang="ko-KR" b="1" kern="0" dirty="0">
                <a:solidFill>
                  <a:schemeClr val="tx1">
                    <a:lumMod val="100000"/>
                  </a:schemeClr>
                </a:solidFill>
                <a:latin typeface="Candara" panose="020E0502030303020204" pitchFamily="34" charset="0"/>
                <a:sym typeface=""/>
              </a:rPr>
              <a:t>: 0.532</a:t>
            </a:r>
            <a:r>
              <a:rPr lang="en-US" altLang="ko-KR" b="1" kern="0" dirty="0">
                <a:solidFill>
                  <a:schemeClr val="tx1">
                    <a:lumMod val="100000"/>
                  </a:schemeClr>
                </a:solidFill>
                <a:latin typeface="Candara" panose="020E0502030303020204" pitchFamily="34" charset="0"/>
                <a:sym typeface=""/>
              </a:rPr>
              <a:t> </a:t>
            </a:r>
            <a:r>
              <a:rPr lang="es-ES" altLang="ko-KR" b="1" kern="0" dirty="0" err="1">
                <a:solidFill>
                  <a:schemeClr val="tx1">
                    <a:lumMod val="100000"/>
                  </a:schemeClr>
                </a:solidFill>
                <a:latin typeface="Candara" panose="020E0502030303020204" pitchFamily="34" charset="0"/>
                <a:sym typeface=""/>
              </a:rPr>
              <a:t>g</a:t>
            </a:r>
            <a:r>
              <a:rPr lang="ko-KR" b="1" kern="0" dirty="0">
                <a:solidFill>
                  <a:schemeClr val="tx1">
                    <a:lumMod val="100000"/>
                  </a:schemeClr>
                </a:solidFill>
                <a:latin typeface="Candara" panose="020E0502030303020204" pitchFamily="34" charset="0"/>
                <a:sym typeface=""/>
              </a:rPr>
              <a:t>/cm</a:t>
            </a:r>
            <a:r>
              <a:rPr lang="ko-KR" b="1" kern="0" baseline="30000" dirty="0">
                <a:solidFill>
                  <a:schemeClr val="tx1">
                    <a:lumMod val="100000"/>
                  </a:schemeClr>
                </a:solidFill>
                <a:latin typeface="Candara" panose="020E0502030303020204" pitchFamily="34" charset="0"/>
                <a:sym typeface=""/>
              </a:rPr>
              <a:t>2</a:t>
            </a:r>
          </a:p>
          <a:p>
            <a:pPr marL="285750" indent="-285750">
              <a:buFont typeface="Arial" panose="020B0604020202020204" pitchFamily="34" charset="0"/>
              <a:buChar char="•"/>
            </a:pPr>
            <a:r>
              <a:rPr lang="ko-KR" b="1" dirty="0">
                <a:latin typeface="Candara" panose="020E0502030303020204" pitchFamily="34" charset="0"/>
                <a:sym typeface=""/>
              </a:rPr>
              <a:t>이전 골절 없음</a:t>
            </a:r>
          </a:p>
          <a:p>
            <a:pPr marL="285750" indent="-285750">
              <a:buFont typeface="Arial" panose="020B0604020202020204" pitchFamily="34" charset="0"/>
              <a:buChar char="•"/>
            </a:pPr>
            <a:r>
              <a:rPr lang="ko-KR" b="1" dirty="0" err="1">
                <a:latin typeface="Candara" panose="020E0502030303020204" pitchFamily="34" charset="0"/>
                <a:sym typeface=""/>
              </a:rPr>
              <a:t>비흡연</a:t>
            </a:r>
            <a:r>
              <a:rPr lang="ko-KR" b="1" dirty="0">
                <a:latin typeface="Candara" panose="020E0502030303020204" pitchFamily="34" charset="0"/>
                <a:sym typeface=""/>
              </a:rPr>
              <a:t>, 비음주자 </a:t>
            </a:r>
          </a:p>
          <a:p>
            <a:pPr marL="285750" indent="-285750">
              <a:buFont typeface="Arial" panose="020B0604020202020204" pitchFamily="34" charset="0"/>
              <a:buChar char="•"/>
            </a:pPr>
            <a:r>
              <a:rPr lang="ko-KR" b="1" dirty="0">
                <a:latin typeface="Candara" panose="020E0502030303020204" pitchFamily="34" charset="0"/>
                <a:sym typeface=""/>
              </a:rPr>
              <a:t>골절 가족력 없음</a:t>
            </a:r>
          </a:p>
          <a:p>
            <a:pPr marL="285750" indent="-285750">
              <a:buFont typeface="Arial" panose="020B0604020202020204" pitchFamily="34" charset="0"/>
              <a:buChar char="•"/>
            </a:pPr>
            <a:r>
              <a:rPr lang="ko-KR" b="1" dirty="0">
                <a:latin typeface="Candara" panose="020E0502030303020204" pitchFamily="34" charset="0"/>
                <a:sym typeface=""/>
              </a:rPr>
              <a:t>체중: 65kg</a:t>
            </a:r>
          </a:p>
          <a:p>
            <a:pPr marL="285750" indent="-285750">
              <a:buFont typeface="Arial" panose="020B0604020202020204" pitchFamily="34" charset="0"/>
              <a:buChar char="•"/>
            </a:pPr>
            <a:r>
              <a:rPr lang="ko-KR" b="1" dirty="0">
                <a:latin typeface="Candara" panose="020E0502030303020204" pitchFamily="34" charset="0"/>
                <a:sym typeface=""/>
              </a:rPr>
              <a:t>키: 163cm</a:t>
            </a:r>
          </a:p>
          <a:p>
            <a:endParaRPr lang="ko-KR" b="1" dirty="0">
              <a:latin typeface="Candara" panose="020E0502030303020204" pitchFamily="34" charset="0"/>
              <a:ea typeface="Malgun Gothic"/>
            </a:endParaRPr>
          </a:p>
        </p:txBody>
      </p:sp>
      <p:pic>
        <p:nvPicPr>
          <p:cNvPr id="19" name="Graphic 18" descr="Home with solid fill">
            <a:hlinkClick r:id="rId5" action="ppaction://hlinksldjump"/>
            <a:extLst>
              <a:ext uri="{FF2B5EF4-FFF2-40B4-BE49-F238E27FC236}">
                <a16:creationId xmlns:a16="http://schemas.microsoft.com/office/drawing/2014/main" id="{A3BDC497-6FED-514D-BDAE-8226C4FE3D4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816097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defPPr>
              <a:defRPr lang="ko-KR">
                <a:ea typeface="Malgun Gothic"/>
              </a:defRPr>
            </a:defPPr>
            <a:lvl1pPr>
              <a:defRPr lang="ko-KR" sz="3600" b="1">
                <a:solidFill>
                  <a:srgbClr val="6BBBAD"/>
                </a:solidFill>
                <a:latin typeface="Candara" panose="020E0502030303020204" pitchFamily="34" charset="0"/>
                <a:ea typeface="Malgun Gothic"/>
              </a:defRPr>
            </a:lvl1pPr>
          </a:lstStyle>
          <a:p>
            <a:r>
              <a:rPr lang="ko-KR" dirty="0">
                <a:sym typeface=""/>
              </a:rPr>
              <a:t>IOF-ESCEO의 치료 권장 사항</a:t>
            </a:r>
          </a:p>
        </p:txBody>
      </p:sp>
      <p:sp>
        <p:nvSpPr>
          <p:cNvPr id="37" name="TextBox 36">
            <a:extLst>
              <a:ext uri="{FF2B5EF4-FFF2-40B4-BE49-F238E27FC236}">
                <a16:creationId xmlns:a16="http://schemas.microsoft.com/office/drawing/2014/main" id="{B1270175-8013-CF4C-9259-854A2AC54EDB}"/>
              </a:ext>
            </a:extLst>
          </p:cNvPr>
          <p:cNvSpPr txBox="1"/>
          <p:nvPr/>
        </p:nvSpPr>
        <p:spPr>
          <a:xfrm>
            <a:off x="386856" y="6459394"/>
            <a:ext cx="11536887" cy="3693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a:t>
            </a:r>
          </a:p>
          <a:p>
            <a:pPr>
              <a:defRPr lang="ko-KR">
                <a:ea typeface="Malgun Gothic"/>
              </a:defRPr>
            </a:pPr>
            <a:endParaRPr kumimoji="0" lang="ko-KR" sz="900" b="1" i="0" u="none" strike="noStrike" kern="1200" cap="none" spc="0" normalizeH="0" baseline="0">
              <a:ln>
                <a:noFill/>
              </a:ln>
              <a:effectLst/>
              <a:uLnTx/>
              <a:uFillTx/>
              <a:ea typeface="Malgun Gothic"/>
              <a:cs typeface="+mn-cs"/>
            </a:endParaRPr>
          </a:p>
        </p:txBody>
      </p:sp>
      <p:sp>
        <p:nvSpPr>
          <p:cNvPr id="38" name="Rounded Rectangle 27">
            <a:extLst>
              <a:ext uri="{FF2B5EF4-FFF2-40B4-BE49-F238E27FC236}">
                <a16:creationId xmlns:a16="http://schemas.microsoft.com/office/drawing/2014/main" id="{03FBE9CF-A61E-A24A-99EE-0128141EE7CF}"/>
              </a:ext>
            </a:extLst>
          </p:cNvPr>
          <p:cNvSpPr/>
          <p:nvPr/>
        </p:nvSpPr>
        <p:spPr>
          <a:xfrm>
            <a:off x="6572133" y="1930615"/>
            <a:ext cx="1994133"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p:txBody>
      </p:sp>
      <p:sp>
        <p:nvSpPr>
          <p:cNvPr id="40" name="Rounded Rectangle 28">
            <a:extLst>
              <a:ext uri="{FF2B5EF4-FFF2-40B4-BE49-F238E27FC236}">
                <a16:creationId xmlns:a16="http://schemas.microsoft.com/office/drawing/2014/main" id="{92DD82CE-DED0-6A4B-8F3D-64C993177E1D}"/>
              </a:ext>
            </a:extLst>
          </p:cNvPr>
          <p:cNvSpPr/>
          <p:nvPr/>
        </p:nvSpPr>
        <p:spPr>
          <a:xfrm>
            <a:off x="6581659" y="3185881"/>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42" name="Rounded Rectangle 29">
            <a:extLst>
              <a:ext uri="{FF2B5EF4-FFF2-40B4-BE49-F238E27FC236}">
                <a16:creationId xmlns:a16="http://schemas.microsoft.com/office/drawing/2014/main" id="{660F738C-C68C-1449-AADA-58173AA47AAF}"/>
              </a:ext>
            </a:extLst>
          </p:cNvPr>
          <p:cNvSpPr/>
          <p:nvPr/>
        </p:nvSpPr>
        <p:spPr>
          <a:xfrm>
            <a:off x="6581659" y="4495800"/>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44" name="Rounded Rectangle 30">
            <a:extLst>
              <a:ext uri="{FF2B5EF4-FFF2-40B4-BE49-F238E27FC236}">
                <a16:creationId xmlns:a16="http://schemas.microsoft.com/office/drawing/2014/main" id="{112FECBA-069F-224B-8E01-E36E5355FE3B}"/>
              </a:ext>
            </a:extLst>
          </p:cNvPr>
          <p:cNvSpPr/>
          <p:nvPr/>
        </p:nvSpPr>
        <p:spPr>
          <a:xfrm>
            <a:off x="8991600" y="1922485"/>
            <a:ext cx="2398743" cy="896915"/>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안심시키기, 생활습관에 대한 조언. HRT 및 SERM 고려</a:t>
            </a:r>
          </a:p>
        </p:txBody>
      </p:sp>
      <p:sp>
        <p:nvSpPr>
          <p:cNvPr id="51" name="Rounded Rectangle 31">
            <a:extLst>
              <a:ext uri="{FF2B5EF4-FFF2-40B4-BE49-F238E27FC236}">
                <a16:creationId xmlns:a16="http://schemas.microsoft.com/office/drawing/2014/main" id="{4E7C4EED-0EEA-F248-92EE-20562ECD8131}"/>
              </a:ext>
            </a:extLst>
          </p:cNvPr>
          <p:cNvSpPr/>
          <p:nvPr/>
        </p:nvSpPr>
        <p:spPr>
          <a:xfrm>
            <a:off x="9001125" y="3177751"/>
            <a:ext cx="2387285" cy="896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dirty="0" err="1">
                <a:latin typeface="Calibri" panose="020F0502020204030204" pitchFamily="34" charset="0"/>
                <a:sym typeface=""/>
              </a:rPr>
              <a:t>골흡수</a:t>
            </a:r>
            <a:r>
              <a:rPr lang="ko-KR" sz="1600" b="1" dirty="0">
                <a:latin typeface="Calibri" panose="020F0502020204030204" pitchFamily="34" charset="0"/>
                <a:sym typeface=""/>
              </a:rPr>
              <a:t> </a:t>
            </a:r>
            <a:r>
              <a:rPr lang="ko-KR" sz="1600" b="1" dirty="0" err="1">
                <a:latin typeface="Calibri" panose="020F0502020204030204" pitchFamily="34" charset="0"/>
                <a:sym typeface=""/>
              </a:rPr>
              <a:t>억제</a:t>
            </a:r>
            <a:r>
              <a:rPr lang="ko-KR" altLang="en-US" sz="1600" b="1" dirty="0" err="1">
                <a:latin typeface="Calibri" panose="020F0502020204030204" pitchFamily="34" charset="0"/>
                <a:sym typeface=""/>
              </a:rPr>
              <a:t>제</a:t>
            </a:r>
            <a:r>
              <a:rPr lang="ko-KR" sz="1600" b="1" dirty="0">
                <a:latin typeface="Calibri" panose="020F0502020204030204" pitchFamily="34" charset="0"/>
                <a:sym typeface=""/>
              </a:rPr>
              <a:t> 고려</a:t>
            </a:r>
          </a:p>
        </p:txBody>
      </p:sp>
      <p:sp>
        <p:nvSpPr>
          <p:cNvPr id="54" name="Rounded Rectangle 32">
            <a:extLst>
              <a:ext uri="{FF2B5EF4-FFF2-40B4-BE49-F238E27FC236}">
                <a16:creationId xmlns:a16="http://schemas.microsoft.com/office/drawing/2014/main" id="{C867CA2A-9670-5542-BD8C-B5BEAB54E95B}"/>
              </a:ext>
            </a:extLst>
          </p:cNvPr>
          <p:cNvSpPr/>
          <p:nvPr/>
        </p:nvSpPr>
        <p:spPr>
          <a:xfrm>
            <a:off x="9001125" y="4487670"/>
            <a:ext cx="2505075" cy="9050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b="1" dirty="0">
                <a:latin typeface="Calibri" panose="020F0502020204030204" pitchFamily="34" charset="0"/>
                <a:sym typeface=""/>
              </a:rPr>
              <a:t>골형성촉진</a:t>
            </a:r>
            <a:r>
              <a:rPr lang="ko-KR" altLang="es-ES" sz="1600" b="1" dirty="0">
                <a:latin typeface="Calibri" panose="020F0502020204030204" pitchFamily="34" charset="0"/>
                <a:sym typeface=""/>
              </a:rPr>
              <a:t>제에</a:t>
            </a:r>
            <a:r>
              <a:rPr lang="ko-KR" sz="1600" b="1" dirty="0">
                <a:latin typeface="Calibri" panose="020F0502020204030204" pitchFamily="34" charset="0"/>
                <a:sym typeface=""/>
              </a:rPr>
              <a:t> 이어 </a:t>
            </a:r>
            <a:r>
              <a:rPr lang="ko-KR" sz="1600" b="1" dirty="0" err="1">
                <a:latin typeface="Calibri" panose="020F0502020204030204" pitchFamily="34" charset="0"/>
                <a:sym typeface=""/>
              </a:rPr>
              <a:t>골흡수</a:t>
            </a:r>
            <a:r>
              <a:rPr lang="ko-KR" sz="1600" b="1" dirty="0">
                <a:latin typeface="Calibri" panose="020F0502020204030204" pitchFamily="34" charset="0"/>
                <a:sym typeface=""/>
              </a:rPr>
              <a:t> 억제 요법을 고려. LOEP를 고려</a:t>
            </a:r>
          </a:p>
        </p:txBody>
      </p:sp>
      <p:cxnSp>
        <p:nvCxnSpPr>
          <p:cNvPr id="55" name="Straight Arrow Connector 42">
            <a:extLst>
              <a:ext uri="{FF2B5EF4-FFF2-40B4-BE49-F238E27FC236}">
                <a16:creationId xmlns:a16="http://schemas.microsoft.com/office/drawing/2014/main" id="{9EE97D40-6E9F-3049-8C63-864DF3698C1B}"/>
              </a:ext>
            </a:extLst>
          </p:cNvPr>
          <p:cNvCxnSpPr>
            <a:stCxn id="38" idx="3"/>
            <a:endCxn id="44" idx="1"/>
          </p:cNvCxnSpPr>
          <p:nvPr/>
        </p:nvCxnSpPr>
        <p:spPr>
          <a:xfrm flipV="1">
            <a:off x="8566266" y="2370943"/>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46">
            <a:extLst>
              <a:ext uri="{FF2B5EF4-FFF2-40B4-BE49-F238E27FC236}">
                <a16:creationId xmlns:a16="http://schemas.microsoft.com/office/drawing/2014/main" id="{C5D545EC-1B53-BA49-B437-E9F3E28FAAEB}"/>
              </a:ext>
            </a:extLst>
          </p:cNvPr>
          <p:cNvCxnSpPr>
            <a:cxnSpLocks/>
          </p:cNvCxnSpPr>
          <p:nvPr/>
        </p:nvCxnSpPr>
        <p:spPr>
          <a:xfrm flipV="1">
            <a:off x="8566266" y="35814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47">
            <a:extLst>
              <a:ext uri="{FF2B5EF4-FFF2-40B4-BE49-F238E27FC236}">
                <a16:creationId xmlns:a16="http://schemas.microsoft.com/office/drawing/2014/main" id="{AA6CD6F2-D627-B444-8170-3CC25B365736}"/>
              </a:ext>
            </a:extLst>
          </p:cNvPr>
          <p:cNvCxnSpPr>
            <a:cxnSpLocks/>
          </p:cNvCxnSpPr>
          <p:nvPr/>
        </p:nvCxnSpPr>
        <p:spPr>
          <a:xfrm flipV="1">
            <a:off x="8534400" y="48768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1292E3C-4DA1-0A4A-9C14-3FFC996B1FD3}"/>
              </a:ext>
            </a:extLst>
          </p:cNvPr>
          <p:cNvSpPr txBox="1"/>
          <p:nvPr/>
        </p:nvSpPr>
        <p:spPr>
          <a:xfrm>
            <a:off x="8126411" y="5905064"/>
            <a:ext cx="35265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Kanis JA, et al. </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Osteoporos Int </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2020에서 인용</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.1 </a:t>
            </a:r>
          </a:p>
        </p:txBody>
      </p:sp>
      <p:sp>
        <p:nvSpPr>
          <p:cNvPr id="59" name="TextBox 58">
            <a:extLst>
              <a:ext uri="{FF2B5EF4-FFF2-40B4-BE49-F238E27FC236}">
                <a16:creationId xmlns:a16="http://schemas.microsoft.com/office/drawing/2014/main" id="{BEDCF534-C4A7-A448-9FDC-0FE86F7E9DA7}"/>
              </a:ext>
            </a:extLst>
          </p:cNvPr>
          <p:cNvSpPr txBox="1"/>
          <p:nvPr/>
        </p:nvSpPr>
        <p:spPr>
          <a:xfrm>
            <a:off x="386855" y="6182229"/>
            <a:ext cx="64078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1200" cap="none" normalizeH="0" baseline="0" dirty="0">
                <a:ln>
                  <a:noFill/>
                </a:ln>
                <a:effectLst/>
                <a:uLnTx/>
                <a:uFillTx/>
                <a:latin typeface="Calibri" panose="020F0502020204030204" pitchFamily="34" charset="0"/>
                <a:sym typeface=""/>
              </a:rPr>
              <a:t>HRT: 호르몬 </a:t>
            </a:r>
            <a:r>
              <a:rPr kumimoji="0" lang="ko-KR" altLang="en-US" sz="900" b="1" i="0" u="none" strike="noStrike" kern="1200" cap="none" normalizeH="0" baseline="0" dirty="0">
                <a:ln>
                  <a:noFill/>
                </a:ln>
                <a:effectLst/>
                <a:uLnTx/>
                <a:uFillTx/>
                <a:latin typeface="Calibri" panose="020F0502020204030204" pitchFamily="34" charset="0"/>
                <a:sym typeface=""/>
              </a:rPr>
              <a:t>치료</a:t>
            </a:r>
            <a:r>
              <a:rPr kumimoji="0" lang="ko-KR" sz="900" b="1" i="0" u="none" strike="noStrike" kern="1200" cap="none" normalizeH="0" baseline="0" dirty="0">
                <a:ln>
                  <a:noFill/>
                </a:ln>
                <a:effectLst/>
                <a:uLnTx/>
                <a:uFillTx/>
                <a:latin typeface="Calibri" panose="020F0502020204030204" pitchFamily="34" charset="0"/>
                <a:sym typeface=""/>
              </a:rPr>
              <a:t> 요법; LOEP: </a:t>
            </a:r>
            <a:r>
              <a:rPr kumimoji="0" lang="en-US" altLang="ko-KR" sz="900" b="1" i="0" u="none" strike="noStrike" kern="1200" cap="none" normalizeH="0" baseline="0" dirty="0">
                <a:ln>
                  <a:noFill/>
                </a:ln>
                <a:effectLst/>
                <a:uLnTx/>
                <a:uFillTx/>
                <a:latin typeface="Calibri" panose="020F0502020204030204" pitchFamily="34" charset="0"/>
                <a:sym typeface=""/>
              </a:rPr>
              <a:t>local </a:t>
            </a:r>
            <a:r>
              <a:rPr kumimoji="0" lang="en-US" altLang="ko-KR" sz="900" b="1" i="0" u="none" strike="noStrike" kern="1200" cap="none" normalizeH="0" baseline="0" dirty="0" err="1">
                <a:ln>
                  <a:noFill/>
                </a:ln>
                <a:effectLst/>
                <a:uLnTx/>
                <a:uFillTx/>
                <a:latin typeface="Calibri" panose="020F0502020204030204" pitchFamily="34" charset="0"/>
                <a:sym typeface=""/>
              </a:rPr>
              <a:t>osteo</a:t>
            </a:r>
            <a:r>
              <a:rPr kumimoji="0" lang="en-US" altLang="ko-KR" sz="900" b="1" i="0" u="none" strike="noStrike" kern="1200" cap="none" normalizeH="0" baseline="0" dirty="0">
                <a:ln>
                  <a:noFill/>
                </a:ln>
                <a:effectLst/>
                <a:uLnTx/>
                <a:uFillTx/>
                <a:latin typeface="Calibri" panose="020F0502020204030204" pitchFamily="34" charset="0"/>
                <a:sym typeface=""/>
              </a:rPr>
              <a:t>-enhancement procedure </a:t>
            </a:r>
            <a:r>
              <a:rPr kumimoji="0" lang="ko-KR" sz="900" b="1" i="0" u="none" strike="noStrike" kern="1200" cap="none" normalizeH="0" baseline="0" dirty="0">
                <a:ln>
                  <a:noFill/>
                </a:ln>
                <a:effectLst/>
                <a:uLnTx/>
                <a:uFillTx/>
                <a:latin typeface="Calibri" panose="020F0502020204030204" pitchFamily="34" charset="0"/>
                <a:sym typeface=""/>
              </a:rPr>
              <a:t>국소 골 강화 </a:t>
            </a:r>
            <a:r>
              <a:rPr lang="ko-KR" altLang="en-US" sz="900" b="1" dirty="0">
                <a:latin typeface="Calibri" panose="020F0502020204030204" pitchFamily="34" charset="0"/>
                <a:sym typeface=""/>
              </a:rPr>
              <a:t>시술</a:t>
            </a:r>
            <a:r>
              <a:rPr kumimoji="0" lang="ko-KR" sz="900" b="1" i="0" u="none" strike="noStrike" kern="1200" cap="none" normalizeH="0" baseline="0" dirty="0">
                <a:ln>
                  <a:noFill/>
                </a:ln>
                <a:effectLst/>
                <a:uLnTx/>
                <a:uFillTx/>
                <a:latin typeface="Calibri" panose="020F0502020204030204" pitchFamily="34" charset="0"/>
                <a:sym typeface=""/>
              </a:rPr>
              <a:t>; SERM: 선택적 에스트로겐 수용체 </a:t>
            </a:r>
            <a:r>
              <a:rPr kumimoji="0" lang="ko-KR" sz="900" b="1" i="0" u="none" strike="noStrike" kern="1200" cap="none" normalizeH="0" baseline="0" dirty="0" err="1">
                <a:ln>
                  <a:noFill/>
                </a:ln>
                <a:effectLst/>
                <a:uLnTx/>
                <a:uFillTx/>
                <a:latin typeface="Calibri" panose="020F0502020204030204" pitchFamily="34" charset="0"/>
                <a:sym typeface=""/>
              </a:rPr>
              <a:t>조절제</a:t>
            </a:r>
            <a:r>
              <a:rPr kumimoji="0" lang="ko-KR" sz="900" b="1" i="0" u="none" strike="noStrike" kern="1200" cap="none" normalizeH="0" baseline="0" dirty="0">
                <a:ln>
                  <a:noFill/>
                </a:ln>
                <a:effectLst/>
                <a:uLnTx/>
                <a:uFillTx/>
                <a:latin typeface="Calibri" panose="020F0502020204030204" pitchFamily="34" charset="0"/>
                <a:sym typeface=""/>
              </a:rPr>
              <a:t>.</a:t>
            </a:r>
          </a:p>
        </p:txBody>
      </p:sp>
      <p:pic>
        <p:nvPicPr>
          <p:cNvPr id="60" name="Graphic 33" descr="Home with solid fill">
            <a:hlinkClick r:id="rId3" action="ppaction://hlinksldjump"/>
            <a:extLst>
              <a:ext uri="{FF2B5EF4-FFF2-40B4-BE49-F238E27FC236}">
                <a16:creationId xmlns:a16="http://schemas.microsoft.com/office/drawing/2014/main" id="{D6389258-5BF9-0E44-B6B8-BFBA75788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61" name="Diagram 19">
            <a:extLst>
              <a:ext uri="{FF2B5EF4-FFF2-40B4-BE49-F238E27FC236}">
                <a16:creationId xmlns:a16="http://schemas.microsoft.com/office/drawing/2014/main" id="{99BAFA8E-414E-D54E-9E84-7FC350FFB3FE}"/>
              </a:ext>
            </a:extLst>
          </p:cNvPr>
          <p:cNvGraphicFramePr/>
          <p:nvPr>
            <p:extLst>
              <p:ext uri="{D42A27DB-BD31-4B8C-83A1-F6EECF244321}">
                <p14:modId xmlns:p14="http://schemas.microsoft.com/office/powerpoint/2010/main" val="2451321372"/>
              </p:ext>
            </p:extLst>
          </p:nvPr>
        </p:nvGraphicFramePr>
        <p:xfrm>
          <a:off x="-180072" y="1922485"/>
          <a:ext cx="6502400" cy="34713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2" name="TextBox 61">
            <a:extLst>
              <a:ext uri="{FF2B5EF4-FFF2-40B4-BE49-F238E27FC236}">
                <a16:creationId xmlns:a16="http://schemas.microsoft.com/office/drawing/2014/main" id="{BDE44C24-DDCB-0C44-AB01-57230E823D36}"/>
              </a:ext>
            </a:extLst>
          </p:cNvPr>
          <p:cNvSpPr txBox="1"/>
          <p:nvPr/>
        </p:nvSpPr>
        <p:spPr>
          <a:xfrm>
            <a:off x="1066800" y="4495800"/>
            <a:ext cx="1371600" cy="307777"/>
          </a:xfrm>
          <a:prstGeom prst="rect">
            <a:avLst/>
          </a:prstGeom>
          <a:solidFill>
            <a:schemeClr val="bg1"/>
          </a:solidFill>
        </p:spPr>
        <p:txBody>
          <a:bodyPr wrap="square" rtlCol="0">
            <a:spAutoFit/>
          </a:bodyPr>
          <a:lstStyle/>
          <a:p>
            <a:r>
              <a:rPr lang="ko-KR" sz="1400" b="1">
                <a:latin typeface="Candara" panose="020E0502030303020204" pitchFamily="34" charset="0"/>
                <a:sym typeface=""/>
              </a:rPr>
              <a:t>골절 위험</a:t>
            </a:r>
          </a:p>
        </p:txBody>
      </p:sp>
      <p:sp>
        <p:nvSpPr>
          <p:cNvPr id="63" name="Rounded Rectangle 24">
            <a:extLst>
              <a:ext uri="{FF2B5EF4-FFF2-40B4-BE49-F238E27FC236}">
                <a16:creationId xmlns:a16="http://schemas.microsoft.com/office/drawing/2014/main" id="{1A7E6933-ECC2-6B41-96DB-E646F7B52E99}"/>
              </a:ext>
            </a:extLst>
          </p:cNvPr>
          <p:cNvSpPr/>
          <p:nvPr/>
        </p:nvSpPr>
        <p:spPr>
          <a:xfrm>
            <a:off x="4267200" y="1930615"/>
            <a:ext cx="1994133"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64" name="Rounded Rectangle 25">
            <a:extLst>
              <a:ext uri="{FF2B5EF4-FFF2-40B4-BE49-F238E27FC236}">
                <a16:creationId xmlns:a16="http://schemas.microsoft.com/office/drawing/2014/main" id="{D1ECCEF4-6A6F-3C4B-BA32-0B27D0D50BCB}"/>
              </a:ext>
            </a:extLst>
          </p:cNvPr>
          <p:cNvSpPr/>
          <p:nvPr/>
        </p:nvSpPr>
        <p:spPr>
          <a:xfrm>
            <a:off x="4276726" y="3185881"/>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65" name="Rounded Rectangle 26">
            <a:extLst>
              <a:ext uri="{FF2B5EF4-FFF2-40B4-BE49-F238E27FC236}">
                <a16:creationId xmlns:a16="http://schemas.microsoft.com/office/drawing/2014/main" id="{90B469FD-FAB0-ED46-80F7-16375FC2CA96}"/>
              </a:ext>
            </a:extLst>
          </p:cNvPr>
          <p:cNvSpPr/>
          <p:nvPr/>
        </p:nvSpPr>
        <p:spPr>
          <a:xfrm>
            <a:off x="4276726" y="4495800"/>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cxnSp>
        <p:nvCxnSpPr>
          <p:cNvPr id="66" name="Straight Arrow Connector 38">
            <a:extLst>
              <a:ext uri="{FF2B5EF4-FFF2-40B4-BE49-F238E27FC236}">
                <a16:creationId xmlns:a16="http://schemas.microsoft.com/office/drawing/2014/main" id="{1FCBE3C6-6F42-B54D-9382-5185A4E5DE1B}"/>
              </a:ext>
            </a:extLst>
          </p:cNvPr>
          <p:cNvCxnSpPr>
            <a:cxnSpLocks/>
          </p:cNvCxnSpPr>
          <p:nvPr/>
        </p:nvCxnSpPr>
        <p:spPr>
          <a:xfrm>
            <a:off x="3505200" y="23622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40">
            <a:extLst>
              <a:ext uri="{FF2B5EF4-FFF2-40B4-BE49-F238E27FC236}">
                <a16:creationId xmlns:a16="http://schemas.microsoft.com/office/drawing/2014/main" id="{202124FB-5835-044C-9A82-8D0C3EC1CDAA}"/>
              </a:ext>
            </a:extLst>
          </p:cNvPr>
          <p:cNvCxnSpPr>
            <a:cxnSpLocks/>
          </p:cNvCxnSpPr>
          <p:nvPr/>
        </p:nvCxnSpPr>
        <p:spPr>
          <a:xfrm>
            <a:off x="6322328" y="23622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44">
            <a:extLst>
              <a:ext uri="{FF2B5EF4-FFF2-40B4-BE49-F238E27FC236}">
                <a16:creationId xmlns:a16="http://schemas.microsoft.com/office/drawing/2014/main" id="{34E06F51-095A-9847-907C-9BE63857FA4F}"/>
              </a:ext>
            </a:extLst>
          </p:cNvPr>
          <p:cNvCxnSpPr>
            <a:cxnSpLocks/>
          </p:cNvCxnSpPr>
          <p:nvPr/>
        </p:nvCxnSpPr>
        <p:spPr>
          <a:xfrm>
            <a:off x="3810000" y="35814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45">
            <a:extLst>
              <a:ext uri="{FF2B5EF4-FFF2-40B4-BE49-F238E27FC236}">
                <a16:creationId xmlns:a16="http://schemas.microsoft.com/office/drawing/2014/main" id="{A1F95677-71D9-AE4E-9F6F-B9AD1F038F4F}"/>
              </a:ext>
            </a:extLst>
          </p:cNvPr>
          <p:cNvCxnSpPr>
            <a:cxnSpLocks/>
          </p:cNvCxnSpPr>
          <p:nvPr/>
        </p:nvCxnSpPr>
        <p:spPr>
          <a:xfrm>
            <a:off x="6324600" y="35814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48">
            <a:extLst>
              <a:ext uri="{FF2B5EF4-FFF2-40B4-BE49-F238E27FC236}">
                <a16:creationId xmlns:a16="http://schemas.microsoft.com/office/drawing/2014/main" id="{E222FF46-548A-DE42-AD09-434DCA0491AE}"/>
              </a:ext>
            </a:extLst>
          </p:cNvPr>
          <p:cNvCxnSpPr>
            <a:cxnSpLocks/>
          </p:cNvCxnSpPr>
          <p:nvPr/>
        </p:nvCxnSpPr>
        <p:spPr>
          <a:xfrm>
            <a:off x="6324600" y="48768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49">
            <a:extLst>
              <a:ext uri="{FF2B5EF4-FFF2-40B4-BE49-F238E27FC236}">
                <a16:creationId xmlns:a16="http://schemas.microsoft.com/office/drawing/2014/main" id="{A6D64BC9-08E5-DA4E-A00E-2991A0ADBC28}"/>
              </a:ext>
            </a:extLst>
          </p:cNvPr>
          <p:cNvCxnSpPr>
            <a:cxnSpLocks/>
          </p:cNvCxnSpPr>
          <p:nvPr/>
        </p:nvCxnSpPr>
        <p:spPr>
          <a:xfrm>
            <a:off x="3514726" y="488493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24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671519"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척추 골절이 환자의 삶의 질과 독립성에 미치는 영향</a:t>
            </a:r>
            <a:r>
              <a:rPr lang="ko-KR" sz="3600" b="1" kern="0" baseline="30000" dirty="0">
                <a:solidFill>
                  <a:srgbClr val="6BBBAD">
                    <a:lumMod val="100000"/>
                  </a:srgbClr>
                </a:solidFill>
                <a:latin typeface="Candara" panose="020E0502030303020204" pitchFamily="34" charset="0"/>
                <a:sym typeface=""/>
              </a:rPr>
              <a:t>1</a:t>
            </a:r>
          </a:p>
        </p:txBody>
      </p:sp>
      <p:sp>
        <p:nvSpPr>
          <p:cNvPr id="4" name="TextBox 3">
            <a:extLst>
              <a:ext uri="{FF2B5EF4-FFF2-40B4-BE49-F238E27FC236}">
                <a16:creationId xmlns:a16="http://schemas.microsoft.com/office/drawing/2014/main" id="{13BFEFBA-E4F2-43DC-959B-3FD2F3792E12}"/>
              </a:ext>
            </a:extLst>
          </p:cNvPr>
          <p:cNvSpPr txBox="1"/>
          <p:nvPr/>
        </p:nvSpPr>
        <p:spPr>
          <a:xfrm>
            <a:off x="4508317" y="1572168"/>
            <a:ext cx="6897503" cy="2554545"/>
          </a:xfrm>
          <a:prstGeom prst="rect">
            <a:avLst/>
          </a:prstGeom>
          <a:noFill/>
        </p:spPr>
        <p:txBody>
          <a:bodyPr wrap="square" rtlCol="0">
            <a:spAutoFit/>
          </a:bodyPr>
          <a:lstStyle/>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척추 골절은 다음과 관련이 있음</a:t>
            </a:r>
            <a:r>
              <a:rPr lang="ko-KR" sz="1600" b="1" kern="0" baseline="30000" dirty="0">
                <a:solidFill>
                  <a:schemeClr val="tx1">
                    <a:lumMod val="100000"/>
                  </a:schemeClr>
                </a:solidFill>
                <a:latin typeface="Candara" panose="020E0502030303020204" pitchFamily="34" charset="0"/>
                <a:sym typeface=""/>
              </a:rPr>
              <a:t>1</a:t>
            </a:r>
          </a:p>
          <a:p>
            <a:pPr marL="742950" lvl="1" indent="-285750">
              <a:buFont typeface="Courier New" panose="02070309020205020404" pitchFamily="49" charset="0"/>
              <a:buChar char="o"/>
            </a:pPr>
            <a:r>
              <a:rPr lang="ko-KR" sz="1600" b="1" dirty="0" err="1">
                <a:latin typeface="Candara" panose="020E0502030303020204" pitchFamily="34" charset="0"/>
                <a:sym typeface=""/>
              </a:rPr>
              <a:t>후만증</a:t>
            </a:r>
            <a:r>
              <a:rPr lang="ko-KR" sz="1600" b="1" dirty="0">
                <a:latin typeface="Candara" panose="020E0502030303020204" pitchFamily="34" charset="0"/>
                <a:sym typeface=""/>
              </a:rPr>
              <a:t> </a:t>
            </a:r>
          </a:p>
          <a:p>
            <a:pPr marL="742950" lvl="1" indent="-285750">
              <a:buFont typeface="Courier New" panose="02070309020205020404" pitchFamily="49" charset="0"/>
              <a:buChar char="o"/>
            </a:pPr>
            <a:r>
              <a:rPr lang="ko-KR" sz="1600" b="1" dirty="0">
                <a:latin typeface="Candara" panose="020E0502030303020204" pitchFamily="34" charset="0"/>
                <a:sym typeface=""/>
              </a:rPr>
              <a:t>키 감소 </a:t>
            </a:r>
          </a:p>
          <a:p>
            <a:pPr marL="742950" lvl="1" indent="-285750">
              <a:buFont typeface="Courier New" panose="02070309020205020404" pitchFamily="49" charset="0"/>
              <a:buChar char="o"/>
            </a:pPr>
            <a:r>
              <a:rPr lang="ko-KR" sz="1600" b="1" dirty="0">
                <a:latin typeface="Candara" panose="020E0502030303020204" pitchFamily="34" charset="0"/>
                <a:sym typeface=""/>
              </a:rPr>
              <a:t>복부 </a:t>
            </a:r>
            <a:r>
              <a:rPr lang="ko-KR" altLang="en-US" sz="1600" b="1" dirty="0">
                <a:latin typeface="Candara" panose="020E0502030303020204" pitchFamily="34" charset="0"/>
                <a:sym typeface=""/>
              </a:rPr>
              <a:t>팽만</a:t>
            </a:r>
            <a:endParaRPr lang="ko-KR" sz="1600" b="1" dirty="0">
              <a:latin typeface="Candara" panose="020E0502030303020204" pitchFamily="34" charset="0"/>
              <a:sym typeface=""/>
            </a:endParaRPr>
          </a:p>
          <a:p>
            <a:pPr marL="742950" lvl="1" indent="-285750">
              <a:buFont typeface="Courier New" panose="02070309020205020404" pitchFamily="49" charset="0"/>
              <a:buChar char="o"/>
            </a:pPr>
            <a:r>
              <a:rPr lang="ko-KR" sz="1600" b="1" dirty="0">
                <a:latin typeface="Candara" panose="020E0502030303020204" pitchFamily="34" charset="0"/>
                <a:sym typeface=""/>
              </a:rPr>
              <a:t>급성 및 만성 허리 통증</a:t>
            </a:r>
          </a:p>
          <a:p>
            <a:pPr marL="742950" lvl="1" indent="-285750">
              <a:buFont typeface="Courier New" panose="02070309020205020404" pitchFamily="49" charset="0"/>
              <a:buChar char="o"/>
            </a:pPr>
            <a:r>
              <a:rPr lang="ko-KR" sz="1600" b="1" dirty="0">
                <a:latin typeface="Candara" panose="020E0502030303020204" pitchFamily="34" charset="0"/>
                <a:sym typeface=""/>
              </a:rPr>
              <a:t>척추 이동성 제한(굽히기, 일어서기, 옷 입기, 계단 오르기 어려움) </a:t>
            </a:r>
          </a:p>
          <a:p>
            <a:pPr marL="742950" lvl="1" indent="-285750">
              <a:buFont typeface="Courier New" panose="02070309020205020404" pitchFamily="49" charset="0"/>
              <a:buChar char="o"/>
            </a:pPr>
            <a:r>
              <a:rPr lang="ko-KR" sz="1600" b="1" dirty="0">
                <a:latin typeface="Candara" panose="020E0502030303020204" pitchFamily="34" charset="0"/>
                <a:sym typeface=""/>
              </a:rPr>
              <a:t>보행 보조기를 사용해야 함 </a:t>
            </a:r>
          </a:p>
          <a:p>
            <a:pPr marL="742950" lvl="1" indent="-285750">
              <a:buFont typeface="Courier New" panose="02070309020205020404" pitchFamily="49" charset="0"/>
              <a:buChar char="o"/>
            </a:pPr>
            <a:r>
              <a:rPr lang="ko-KR" sz="1600" b="1" dirty="0">
                <a:latin typeface="Candara" panose="020E0502030303020204" pitchFamily="34" charset="0"/>
                <a:sym typeface=""/>
              </a:rPr>
              <a:t>호흡 곤란 </a:t>
            </a:r>
          </a:p>
          <a:p>
            <a:pPr marL="742950" lvl="1" indent="-285750">
              <a:buFont typeface="Courier New" panose="02070309020205020404" pitchFamily="49" charset="0"/>
              <a:buChar char="o"/>
            </a:pPr>
            <a:r>
              <a:rPr lang="ko-KR" sz="1600" b="1" dirty="0">
                <a:latin typeface="Candara" panose="020E0502030303020204" pitchFamily="34" charset="0"/>
                <a:sym typeface=""/>
              </a:rPr>
              <a:t>우울증 </a:t>
            </a:r>
          </a:p>
          <a:p>
            <a:pPr marL="742950" lvl="1" indent="-285750">
              <a:buFont typeface="Courier New" panose="02070309020205020404" pitchFamily="49" charset="0"/>
              <a:buChar char="o"/>
            </a:pPr>
            <a:r>
              <a:rPr lang="ko-KR" sz="1600" b="1" dirty="0">
                <a:latin typeface="Candara" panose="020E0502030303020204" pitchFamily="34" charset="0"/>
                <a:sym typeface=""/>
              </a:rPr>
              <a:t>역류 및 기타 위장 증상 </a:t>
            </a:r>
          </a:p>
        </p:txBody>
      </p:sp>
      <p:sp>
        <p:nvSpPr>
          <p:cNvPr id="7" name="TextBox 6">
            <a:extLst>
              <a:ext uri="{FF2B5EF4-FFF2-40B4-BE49-F238E27FC236}">
                <a16:creationId xmlns:a16="http://schemas.microsoft.com/office/drawing/2014/main" id="{EDF7CCBE-C97B-F54F-8906-9B9C8F16BB97}"/>
              </a:ext>
            </a:extLst>
          </p:cNvPr>
          <p:cNvSpPr txBox="1"/>
          <p:nvPr/>
        </p:nvSpPr>
        <p:spPr>
          <a:xfrm>
            <a:off x="386856" y="6459394"/>
            <a:ext cx="11536887" cy="230832"/>
          </a:xfrm>
          <a:prstGeom prst="rect">
            <a:avLst/>
          </a:prstGeom>
          <a:noFill/>
        </p:spPr>
        <p:txBody>
          <a:bodyPr wrap="square" rtlCol="0">
            <a:spAutoFit/>
          </a:bodyPr>
          <a:lstStyle/>
          <a:p>
            <a:r>
              <a:rPr lang="ko-KR" sz="900" b="1">
                <a:latin typeface="Calibri" panose="020F0502020204030204" pitchFamily="34" charset="0"/>
                <a:sym typeface=""/>
              </a:rPr>
              <a:t>1. International Osteoporosis Foundation. The Breaking Spine, 2010. http://www.bbcbonehealth.org/sites/bbc/files/documents/thebreakingspineen.pdf에서 볼 수 있습니다.  </a:t>
            </a:r>
          </a:p>
        </p:txBody>
      </p:sp>
      <p:pic>
        <p:nvPicPr>
          <p:cNvPr id="6" name="Picture 2">
            <a:extLst>
              <a:ext uri="{FF2B5EF4-FFF2-40B4-BE49-F238E27FC236}">
                <a16:creationId xmlns:a16="http://schemas.microsoft.com/office/drawing/2014/main" id="{BB183416-82CC-AD4C-AED9-5651720923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26" t="18045" r="5790" b="41290"/>
          <a:stretch/>
        </p:blipFill>
        <p:spPr bwMode="auto">
          <a:xfrm>
            <a:off x="450344" y="1672390"/>
            <a:ext cx="3994485" cy="27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C12BBBE-E750-5F4C-AA39-1A7BB55A411D}"/>
              </a:ext>
            </a:extLst>
          </p:cNvPr>
          <p:cNvSpPr txBox="1"/>
          <p:nvPr/>
        </p:nvSpPr>
        <p:spPr>
          <a:xfrm>
            <a:off x="450344" y="4549476"/>
            <a:ext cx="3994485" cy="553998"/>
          </a:xfrm>
          <a:prstGeom prst="rect">
            <a:avLst/>
          </a:prstGeom>
          <a:noFill/>
        </p:spPr>
        <p:txBody>
          <a:bodyPr wrap="square" rtlCol="0">
            <a:spAutoFit/>
          </a:bodyPr>
          <a:lstStyle/>
          <a:p>
            <a:r>
              <a:rPr lang="ko-KR" sz="1000" dirty="0">
                <a:solidFill>
                  <a:schemeClr val="tx1">
                    <a:lumMod val="50000"/>
                    <a:lumOff val="50000"/>
                  </a:schemeClr>
                </a:solidFill>
                <a:latin typeface="Candara" panose="020E0502030303020204" pitchFamily="34" charset="0"/>
                <a:sym typeface=""/>
              </a:rPr>
              <a:t>사진 출처: International </a:t>
            </a:r>
            <a:r>
              <a:rPr lang="ko-KR" sz="1000" dirty="0" err="1">
                <a:solidFill>
                  <a:schemeClr val="tx1">
                    <a:lumMod val="50000"/>
                    <a:lumOff val="50000"/>
                  </a:schemeClr>
                </a:solidFill>
                <a:latin typeface="Candara" panose="020E0502030303020204" pitchFamily="34" charset="0"/>
                <a:sym typeface=""/>
              </a:rPr>
              <a:t>Osteoporosis</a:t>
            </a:r>
            <a:r>
              <a:rPr lang="ko-KR" sz="1000" dirty="0">
                <a:solidFill>
                  <a:schemeClr val="tx1">
                    <a:lumMod val="50000"/>
                    <a:lumOff val="50000"/>
                  </a:schemeClr>
                </a:solidFill>
                <a:latin typeface="Candara" panose="020E0502030303020204" pitchFamily="34" charset="0"/>
                <a:sym typeface=""/>
              </a:rPr>
              <a:t> </a:t>
            </a:r>
            <a:r>
              <a:rPr lang="ko-KR" sz="1000" dirty="0" err="1">
                <a:solidFill>
                  <a:schemeClr val="tx1">
                    <a:lumMod val="50000"/>
                    <a:lumOff val="50000"/>
                  </a:schemeClr>
                </a:solidFill>
                <a:latin typeface="Candara" panose="020E0502030303020204" pitchFamily="34" charset="0"/>
                <a:sym typeface=""/>
              </a:rPr>
              <a:t>Foundation</a:t>
            </a:r>
            <a:r>
              <a:rPr lang="ko-KR" sz="1000" dirty="0">
                <a:solidFill>
                  <a:schemeClr val="tx1">
                    <a:lumMod val="50000"/>
                    <a:lumOff val="50000"/>
                  </a:schemeClr>
                </a:solidFill>
                <a:latin typeface="Candara" panose="020E0502030303020204" pitchFamily="34" charset="0"/>
                <a:sym typeface=""/>
              </a:rPr>
              <a:t>. The </a:t>
            </a:r>
            <a:r>
              <a:rPr lang="ko-KR" sz="1000" dirty="0" err="1">
                <a:solidFill>
                  <a:schemeClr val="tx1">
                    <a:lumMod val="50000"/>
                    <a:lumOff val="50000"/>
                  </a:schemeClr>
                </a:solidFill>
                <a:latin typeface="Candara" panose="020E0502030303020204" pitchFamily="34" charset="0"/>
                <a:sym typeface=""/>
              </a:rPr>
              <a:t>Breaking</a:t>
            </a:r>
            <a:r>
              <a:rPr lang="ko-KR" sz="1000" dirty="0">
                <a:solidFill>
                  <a:schemeClr val="tx1">
                    <a:lumMod val="50000"/>
                    <a:lumOff val="50000"/>
                  </a:schemeClr>
                </a:solidFill>
                <a:latin typeface="Candara" panose="020E0502030303020204" pitchFamily="34" charset="0"/>
                <a:sym typeface=""/>
              </a:rPr>
              <a:t> </a:t>
            </a:r>
            <a:r>
              <a:rPr lang="ko-KR" sz="1000" dirty="0" err="1">
                <a:solidFill>
                  <a:schemeClr val="tx1">
                    <a:lumMod val="50000"/>
                    <a:lumOff val="50000"/>
                  </a:schemeClr>
                </a:solidFill>
                <a:latin typeface="Candara" panose="020E0502030303020204" pitchFamily="34" charset="0"/>
                <a:sym typeface=""/>
              </a:rPr>
              <a:t>Spine</a:t>
            </a:r>
            <a:r>
              <a:rPr lang="ko-KR" sz="1000" dirty="0">
                <a:solidFill>
                  <a:schemeClr val="tx1">
                    <a:lumMod val="50000"/>
                    <a:lumOff val="50000"/>
                  </a:schemeClr>
                </a:solidFill>
                <a:latin typeface="Candara" panose="020E0502030303020204" pitchFamily="34" charset="0"/>
                <a:sym typeface=""/>
              </a:rPr>
              <a:t>, 2010. © International </a:t>
            </a:r>
            <a:r>
              <a:rPr lang="ko-KR" sz="1000" dirty="0" err="1">
                <a:solidFill>
                  <a:schemeClr val="tx1">
                    <a:lumMod val="50000"/>
                    <a:lumOff val="50000"/>
                  </a:schemeClr>
                </a:solidFill>
                <a:latin typeface="Candara" panose="020E0502030303020204" pitchFamily="34" charset="0"/>
                <a:sym typeface=""/>
              </a:rPr>
              <a:t>Osteoporosis</a:t>
            </a:r>
            <a:r>
              <a:rPr lang="ko-KR" sz="1000" dirty="0">
                <a:solidFill>
                  <a:schemeClr val="tx1">
                    <a:lumMod val="50000"/>
                    <a:lumOff val="50000"/>
                  </a:schemeClr>
                </a:solidFill>
                <a:latin typeface="Candara" panose="020E0502030303020204" pitchFamily="34" charset="0"/>
                <a:sym typeface=""/>
              </a:rPr>
              <a:t> </a:t>
            </a:r>
            <a:r>
              <a:rPr lang="ko-KR" sz="1000" dirty="0" err="1">
                <a:solidFill>
                  <a:schemeClr val="tx1">
                    <a:lumMod val="50000"/>
                    <a:lumOff val="50000"/>
                  </a:schemeClr>
                </a:solidFill>
                <a:latin typeface="Candara" panose="020E0502030303020204" pitchFamily="34" charset="0"/>
                <a:sym typeface=""/>
              </a:rPr>
              <a:t>Foundation</a:t>
            </a:r>
            <a:r>
              <a:rPr lang="ko-KR" sz="1000" dirty="0">
                <a:solidFill>
                  <a:schemeClr val="tx1">
                    <a:lumMod val="50000"/>
                    <a:lumOff val="50000"/>
                  </a:schemeClr>
                </a:solidFill>
                <a:latin typeface="Candara" panose="020E0502030303020204" pitchFamily="34" charset="0"/>
                <a:sym typeface=""/>
              </a:rPr>
              <a:t>, </a:t>
            </a:r>
            <a:r>
              <a:rPr lang="ko-KR" sz="1000" dirty="0" err="1">
                <a:solidFill>
                  <a:schemeClr val="tx1">
                    <a:lumMod val="50000"/>
                    <a:lumOff val="50000"/>
                  </a:schemeClr>
                </a:solidFill>
                <a:latin typeface="Candara" panose="020E0502030303020204" pitchFamily="34" charset="0"/>
                <a:sym typeface=""/>
              </a:rPr>
              <a:t>IOF의</a:t>
            </a:r>
            <a:r>
              <a:rPr lang="ko-KR" sz="1000" dirty="0">
                <a:solidFill>
                  <a:schemeClr val="tx1">
                    <a:lumMod val="50000"/>
                    <a:lumOff val="50000"/>
                  </a:schemeClr>
                </a:solidFill>
                <a:latin typeface="Candara" panose="020E0502030303020204" pitchFamily="34" charset="0"/>
                <a:sym typeface=""/>
              </a:rPr>
              <a:t> 허가를 받아 재인쇄됨.  판권 소유.</a:t>
            </a:r>
          </a:p>
        </p:txBody>
      </p:sp>
      <p:pic>
        <p:nvPicPr>
          <p:cNvPr id="10" name="Graphic 9" descr="Home with solid fill">
            <a:hlinkClick r:id="rId4" action="ppaction://hlinksldjump"/>
            <a:extLst>
              <a:ext uri="{FF2B5EF4-FFF2-40B4-BE49-F238E27FC236}">
                <a16:creationId xmlns:a16="http://schemas.microsoft.com/office/drawing/2014/main" id="{877D3688-1D12-DA48-B506-D90F66250C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2487634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153400" cy="1200329"/>
          </a:xfrm>
          <a:prstGeom prst="rect">
            <a:avLst/>
          </a:prstGeom>
          <a:noFill/>
        </p:spPr>
        <p:txBody>
          <a:bodyPr wrap="square" rtlCol="0">
            <a:spAutoFit/>
          </a:bodyPr>
          <a:lstStyle/>
          <a:p>
            <a:r>
              <a:rPr lang="ko-KR" sz="3600" b="1" kern="0" dirty="0">
                <a:solidFill>
                  <a:srgbClr val="42AD4E">
                    <a:lumMod val="100000"/>
                  </a:srgbClr>
                </a:solidFill>
                <a:latin typeface="Candara" panose="020E0502030303020204" pitchFamily="34" charset="0"/>
                <a:sym typeface=""/>
              </a:rPr>
              <a:t>골다공증 치료를 시작하거나 방법을 변경할 시기는 명확해야 함</a:t>
            </a:r>
            <a:r>
              <a:rPr lang="ko-KR" sz="3600" b="1" kern="0" baseline="30000" dirty="0">
                <a:solidFill>
                  <a:srgbClr val="42AD4E">
                    <a:lumMod val="100000"/>
                  </a:srgbClr>
                </a:solidFill>
                <a:latin typeface="Candara" panose="020E0502030303020204" pitchFamily="34" charset="0"/>
                <a:sym typeface=""/>
              </a:rPr>
              <a:t>1</a:t>
            </a:r>
          </a:p>
        </p:txBody>
      </p:sp>
      <p:pic>
        <p:nvPicPr>
          <p:cNvPr id="3" name="Picture 2">
            <a:extLst>
              <a:ext uri="{FF2B5EF4-FFF2-40B4-BE49-F238E27FC236}">
                <a16:creationId xmlns:a16="http://schemas.microsoft.com/office/drawing/2014/main" id="{BD3A5171-4AEB-4440-AA14-F9E38350D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7873" y="25401"/>
            <a:ext cx="1879600" cy="1879600"/>
          </a:xfrm>
          <a:prstGeom prst="rect">
            <a:avLst/>
          </a:prstGeom>
        </p:spPr>
      </p:pic>
      <p:graphicFrame>
        <p:nvGraphicFramePr>
          <p:cNvPr id="6" name="Table 10">
            <a:extLst>
              <a:ext uri="{FF2B5EF4-FFF2-40B4-BE49-F238E27FC236}">
                <a16:creationId xmlns:a16="http://schemas.microsoft.com/office/drawing/2014/main" id="{FEC2A074-B112-9A43-BDBA-4A9AE455E61E}"/>
              </a:ext>
            </a:extLst>
          </p:cNvPr>
          <p:cNvGraphicFramePr>
            <a:graphicFrameLocks noGrp="1"/>
          </p:cNvGraphicFramePr>
          <p:nvPr>
            <p:extLst>
              <p:ext uri="{D42A27DB-BD31-4B8C-83A1-F6EECF244321}">
                <p14:modId xmlns:p14="http://schemas.microsoft.com/office/powerpoint/2010/main" val="4134621207"/>
              </p:ext>
            </p:extLst>
          </p:nvPr>
        </p:nvGraphicFramePr>
        <p:xfrm>
          <a:off x="1981200" y="2349396"/>
          <a:ext cx="7315200" cy="2127068"/>
        </p:xfrm>
        <a:graphic>
          <a:graphicData uri="http://schemas.openxmlformats.org/drawingml/2006/table">
            <a:tbl>
              <a:tblPr bandRow="1">
                <a:tableStyleId>{B301B821-A1FF-4177-AEE7-76D212191A09}</a:tableStyleId>
              </a:tblPr>
              <a:tblGrid>
                <a:gridCol w="7315200">
                  <a:extLst>
                    <a:ext uri="{9D8B030D-6E8A-4147-A177-3AD203B41FA5}">
                      <a16:colId xmlns:a16="http://schemas.microsoft.com/office/drawing/2014/main" val="3666094635"/>
                    </a:ext>
                  </a:extLst>
                </a:gridCol>
              </a:tblGrid>
              <a:tr h="824648">
                <a:tc>
                  <a:txBody>
                    <a:bodyPr/>
                    <a:lstStyle/>
                    <a:p>
                      <a:pPr marL="285750" indent="-285750">
                        <a:buFont typeface="Arial" panose="020B0604020202020204" pitchFamily="34" charset="0"/>
                        <a:buChar char="•"/>
                      </a:pPr>
                      <a:r>
                        <a:rPr lang="ko-KR" b="1" kern="0" spc="0" dirty="0">
                          <a:solidFill>
                            <a:schemeClr val="dk1">
                              <a:lumMod val="100000"/>
                            </a:schemeClr>
                          </a:solidFill>
                          <a:latin typeface="Candara" panose="020E0502030303020204" pitchFamily="34" charset="0"/>
                          <a:ea typeface="Malgun Gothic"/>
                          <a:cs typeface="+mn-cs"/>
                          <a:sym typeface=""/>
                        </a:rPr>
                        <a:t>골절 위험이 초기 치료 선택에 영향을 미치므로 골절 위험을 계층화(예: </a:t>
                      </a:r>
                      <a:r>
                        <a:rPr lang="ko-KR" b="1" kern="0" spc="0" dirty="0" err="1">
                          <a:solidFill>
                            <a:schemeClr val="tx1"/>
                          </a:solidFill>
                          <a:latin typeface="Candara" panose="020E0502030303020204" pitchFamily="34" charset="0"/>
                          <a:ea typeface="Malgun Gothic"/>
                          <a:cs typeface="+mn-cs"/>
                          <a:sym typeface=""/>
                        </a:rPr>
                        <a:t>고위험군에서</a:t>
                      </a:r>
                      <a:r>
                        <a:rPr lang="ko-KR" b="1" kern="0" spc="0" dirty="0">
                          <a:solidFill>
                            <a:schemeClr val="tx1"/>
                          </a:solidFill>
                          <a:latin typeface="Candara" panose="020E0502030303020204" pitchFamily="34" charset="0"/>
                          <a:ea typeface="Malgun Gothic"/>
                          <a:cs typeface="+mn-cs"/>
                          <a:sym typeface=""/>
                        </a:rPr>
                        <a:t> </a:t>
                      </a:r>
                      <a:r>
                        <a:rPr lang="ko-KR" altLang="en-US" b="1" kern="0" spc="0" dirty="0" err="1">
                          <a:solidFill>
                            <a:schemeClr val="tx1"/>
                          </a:solidFill>
                          <a:latin typeface="Candara" panose="020E0502030303020204" pitchFamily="34" charset="0"/>
                          <a:ea typeface="Malgun Gothic"/>
                          <a:cs typeface="+mn-cs"/>
                          <a:sym typeface=""/>
                        </a:rPr>
                        <a:t>골형성촉진제</a:t>
                      </a:r>
                      <a:r>
                        <a:rPr lang="ko-KR" b="1" kern="0" spc="0" dirty="0">
                          <a:solidFill>
                            <a:schemeClr val="tx1"/>
                          </a:solidFill>
                          <a:latin typeface="Candara" panose="020E0502030303020204" pitchFamily="34" charset="0"/>
                          <a:ea typeface="Malgun Gothic"/>
                          <a:cs typeface="+mn-cs"/>
                          <a:sym typeface=""/>
                        </a:rPr>
                        <a:t> 사용</a:t>
                      </a:r>
                      <a:r>
                        <a:rPr lang="ko-KR" b="1" kern="0" spc="0" dirty="0">
                          <a:solidFill>
                            <a:schemeClr val="dk1">
                              <a:lumMod val="100000"/>
                            </a:schemeClr>
                          </a:solidFill>
                          <a:latin typeface="Candara" panose="020E0502030303020204" pitchFamily="34" charset="0"/>
                          <a:ea typeface="Malgun Gothic"/>
                          <a:cs typeface="+mn-cs"/>
                          <a:sym typeface=""/>
                        </a:rPr>
                        <a:t>)</a:t>
                      </a:r>
                      <a:r>
                        <a:rPr lang="ko-KR" b="1" kern="0" spc="0" baseline="30000" dirty="0">
                          <a:solidFill>
                            <a:schemeClr val="dk1">
                              <a:lumMod val="100000"/>
                            </a:schemeClr>
                          </a:solidFill>
                          <a:latin typeface="Candara" panose="020E0502030303020204" pitchFamily="34" charset="0"/>
                          <a:ea typeface="Malgun Gothic"/>
                          <a:cs typeface="+mn-cs"/>
                          <a:sym typeface=""/>
                        </a:rPr>
                        <a:t>1,2</a:t>
                      </a:r>
                    </a:p>
                  </a:txBody>
                  <a:tcPr/>
                </a:tc>
                <a:extLst>
                  <a:ext uri="{0D108BD9-81ED-4DB2-BD59-A6C34878D82A}">
                    <a16:rowId xmlns:a16="http://schemas.microsoft.com/office/drawing/2014/main" val="1564116209"/>
                  </a:ext>
                </a:extLst>
              </a:tr>
              <a:tr h="477772">
                <a:tc>
                  <a:txBody>
                    <a:bodyPr/>
                    <a:lstStyle/>
                    <a:p>
                      <a:pPr marL="285750" indent="-285750">
                        <a:buFont typeface="Arial" panose="020B0604020202020204" pitchFamily="34" charset="0"/>
                        <a:buChar char="•"/>
                      </a:pPr>
                      <a:r>
                        <a:rPr lang="ko-KR" b="1" kern="0" spc="0" baseline="0">
                          <a:solidFill>
                            <a:schemeClr val="dk1">
                              <a:lumMod val="100000"/>
                            </a:schemeClr>
                          </a:solidFill>
                          <a:latin typeface="Candara" panose="020E0502030303020204" pitchFamily="34" charset="0"/>
                          <a:ea typeface="Malgun Gothic"/>
                          <a:cs typeface="+mn-cs"/>
                          <a:sym typeface=""/>
                        </a:rPr>
                        <a:t>골절 위험 평가에서 글루코코르티코이드 사용 및 용량 고려</a:t>
                      </a:r>
                      <a:r>
                        <a:rPr lang="ko-KR" b="1" kern="0" spc="0" baseline="30000">
                          <a:solidFill>
                            <a:schemeClr val="dk1">
                              <a:lumMod val="100000"/>
                            </a:schemeClr>
                          </a:solidFill>
                          <a:latin typeface="Candara" panose="020E0502030303020204" pitchFamily="34" charset="0"/>
                          <a:ea typeface="Malgun Gothic"/>
                          <a:cs typeface="+mn-cs"/>
                          <a:sym typeface=""/>
                        </a:rPr>
                        <a:t>2</a:t>
                      </a:r>
                      <a:endParaRPr lang="ko-KR" b="1" kern="0" spc="0" baseline="0">
                        <a:solidFill>
                          <a:schemeClr val="dk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778469972"/>
                  </a:ext>
                </a:extLst>
              </a:tr>
              <a:tr h="824648">
                <a:tc>
                  <a:txBody>
                    <a:bodyPr/>
                    <a:lstStyle/>
                    <a:p>
                      <a:pPr marL="285750" indent="-285750">
                        <a:buFont typeface="Arial" panose="020B0604020202020204" pitchFamily="34" charset="0"/>
                        <a:buChar char="•"/>
                      </a:pPr>
                      <a:r>
                        <a:rPr lang="ko-KR" b="1" kern="0" spc="0" baseline="0" dirty="0">
                          <a:solidFill>
                            <a:schemeClr val="dk1">
                              <a:lumMod val="100000"/>
                            </a:schemeClr>
                          </a:solidFill>
                          <a:latin typeface="Candara" panose="020E0502030303020204" pitchFamily="34" charset="0"/>
                          <a:ea typeface="Malgun Gothic"/>
                          <a:cs typeface="+mn-cs"/>
                          <a:sym typeface=""/>
                        </a:rPr>
                        <a:t>나이가 들면서 골절 위험이 증가함에 따라 환자의 위험도 시간이 </a:t>
                      </a:r>
                      <a:r>
                        <a:rPr lang="ko-KR" b="1" kern="0" spc="0" baseline="0" dirty="0">
                          <a:solidFill>
                            <a:schemeClr val="tx1"/>
                          </a:solidFill>
                          <a:latin typeface="Candara" panose="020E0502030303020204" pitchFamily="34" charset="0"/>
                          <a:ea typeface="Malgun Gothic"/>
                          <a:cs typeface="+mn-cs"/>
                          <a:sym typeface=""/>
                        </a:rPr>
                        <a:t>지</a:t>
                      </a:r>
                      <a:r>
                        <a:rPr lang="ko-KR" altLang="en-US" b="1" kern="0" spc="0" baseline="0" dirty="0">
                          <a:solidFill>
                            <a:schemeClr val="tx1"/>
                          </a:solidFill>
                          <a:latin typeface="Candara" panose="020E0502030303020204" pitchFamily="34" charset="0"/>
                          <a:ea typeface="Malgun Gothic"/>
                          <a:cs typeface="+mn-cs"/>
                          <a:sym typeface=""/>
                        </a:rPr>
                        <a:t>나면</a:t>
                      </a:r>
                      <a:r>
                        <a:rPr lang="ko-KR" b="1" kern="0" spc="0" baseline="0" dirty="0">
                          <a:solidFill>
                            <a:schemeClr val="tx1"/>
                          </a:solidFill>
                          <a:latin typeface="Candara" panose="020E0502030303020204" pitchFamily="34" charset="0"/>
                          <a:ea typeface="Malgun Gothic"/>
                          <a:cs typeface="+mn-cs"/>
                          <a:sym typeface=""/>
                        </a:rPr>
                        <a:t> 변한다는 </a:t>
                      </a:r>
                      <a:r>
                        <a:rPr lang="ko-KR" b="1" kern="0" spc="0" baseline="0" dirty="0">
                          <a:solidFill>
                            <a:schemeClr val="dk1">
                              <a:lumMod val="100000"/>
                            </a:schemeClr>
                          </a:solidFill>
                          <a:latin typeface="Candara" panose="020E0502030303020204" pitchFamily="34" charset="0"/>
                          <a:ea typeface="Malgun Gothic"/>
                          <a:cs typeface="+mn-cs"/>
                          <a:sym typeface=""/>
                        </a:rPr>
                        <a:t>점을 고려</a:t>
                      </a:r>
                      <a:r>
                        <a:rPr lang="ko-KR" b="1" kern="0" spc="0" baseline="30000" dirty="0">
                          <a:solidFill>
                            <a:schemeClr val="dk1">
                              <a:lumMod val="100000"/>
                            </a:schemeClr>
                          </a:solidFill>
                          <a:latin typeface="Candara" panose="020E0502030303020204" pitchFamily="34" charset="0"/>
                          <a:ea typeface="Malgun Gothic"/>
                          <a:cs typeface="+mn-cs"/>
                          <a:sym typeface=""/>
                        </a:rPr>
                        <a:t>2</a:t>
                      </a:r>
                    </a:p>
                  </a:txBody>
                  <a:tcPr/>
                </a:tc>
                <a:extLst>
                  <a:ext uri="{0D108BD9-81ED-4DB2-BD59-A6C34878D82A}">
                    <a16:rowId xmlns:a16="http://schemas.microsoft.com/office/drawing/2014/main" val="2190101138"/>
                  </a:ext>
                </a:extLst>
              </a:tr>
            </a:tbl>
          </a:graphicData>
        </a:graphic>
      </p:graphicFrame>
      <p:sp>
        <p:nvSpPr>
          <p:cNvPr id="5" name="TextBox 4">
            <a:extLst>
              <a:ext uri="{FF2B5EF4-FFF2-40B4-BE49-F238E27FC236}">
                <a16:creationId xmlns:a16="http://schemas.microsoft.com/office/drawing/2014/main" id="{66BDE00D-1885-CC45-BF7B-540D7AFE1073}"/>
              </a:ext>
            </a:extLst>
          </p:cNvPr>
          <p:cNvSpPr txBox="1"/>
          <p:nvPr/>
        </p:nvSpPr>
        <p:spPr>
          <a:xfrm>
            <a:off x="386856" y="6521038"/>
            <a:ext cx="11536887" cy="369332"/>
          </a:xfrm>
          <a:prstGeom prst="rect">
            <a:avLst/>
          </a:prstGeom>
          <a:noFill/>
        </p:spPr>
        <p:txBody>
          <a:bodyPr wrap="square" rtlCol="0">
            <a:spAutoFit/>
          </a:bodyPr>
          <a:lstStyle>
            <a:defPPr>
              <a:defRPr lang="ko-KR">
                <a:ea typeface="Malgun Gothic"/>
              </a:defRPr>
            </a:defPPr>
            <a:lvl1pPr marR="0" lvl="0" indent="0" fontAlgn="auto">
              <a:lnSpc>
                <a:spcPct val="100000"/>
              </a:lnSpc>
              <a:spcBef>
                <a:spcPts val="0"/>
              </a:spcBef>
              <a:spcAft>
                <a:spcPts val="0"/>
              </a:spcAft>
              <a:buClrTx/>
              <a:buSzTx/>
              <a:buFontTx/>
              <a:buNone/>
              <a:tabLst/>
              <a:defRPr kumimoji="0" lang="ko-KR" sz="900" b="0" i="0" u="none" strike="noStrike" cap="none" spc="0" normalizeH="0" baseline="0">
                <a:ln>
                  <a:noFill/>
                </a:ln>
                <a:solidFill>
                  <a:prstClr val="black">
                    <a:lumMod val="50000"/>
                    <a:lumOff val="50000"/>
                  </a:prstClr>
                </a:solidFill>
                <a:effectLst/>
                <a:uLnTx/>
                <a:uFillTx/>
                <a:latin typeface="Calibri" panose="020F0502020204030204"/>
                <a:ea typeface="Malgun Gothic"/>
              </a:defRPr>
            </a:lvl1pPr>
          </a:lstStyle>
          <a:p>
            <a:r>
              <a:rPr lang="ko-KR" b="1" kern="0">
                <a:solidFill>
                  <a:schemeClr val="dk1">
                    <a:lumMod val="100000"/>
                  </a:schemeClr>
                </a:solidFill>
                <a:latin typeface="Calibri" panose="020F0502020204030204" pitchFamily="34" charset="0"/>
                <a:sym typeface=""/>
              </a:rPr>
              <a:t>1. Chandran M, et al. </a:t>
            </a:r>
            <a:r>
              <a:rPr lang="ko-KR" b="1" i="1" kern="0">
                <a:solidFill>
                  <a:schemeClr val="dk1">
                    <a:lumMod val="100000"/>
                  </a:schemeClr>
                </a:solidFill>
                <a:latin typeface="Calibri" panose="020F0502020204030204" pitchFamily="34" charset="0"/>
                <a:sym typeface=""/>
              </a:rPr>
              <a:t>Osteoporos Int </a:t>
            </a:r>
            <a:r>
              <a:rPr lang="ko-KR" b="1" kern="0">
                <a:solidFill>
                  <a:schemeClr val="dk1">
                    <a:lumMod val="100000"/>
                  </a:schemeClr>
                </a:solidFill>
                <a:latin typeface="Calibri" panose="020F0502020204030204" pitchFamily="34" charset="0"/>
                <a:sym typeface=""/>
              </a:rPr>
              <a:t>2021;32:1249–75. Kanis JA, et al. </a:t>
            </a:r>
            <a:r>
              <a:rPr lang="ko-KR" b="1" i="1" kern="0">
                <a:solidFill>
                  <a:schemeClr val="dk1">
                    <a:lumMod val="100000"/>
                  </a:schemeClr>
                </a:solidFill>
                <a:latin typeface="Calibri" panose="020F0502020204030204" pitchFamily="34" charset="0"/>
                <a:sym typeface=""/>
              </a:rPr>
              <a:t>Osteoporos Int </a:t>
            </a:r>
            <a:r>
              <a:rPr lang="ko-KR" b="1" kern="0">
                <a:solidFill>
                  <a:schemeClr val="dk1">
                    <a:lumMod val="100000"/>
                  </a:schemeClr>
                </a:solidFill>
                <a:latin typeface="Calibri" panose="020F0502020204030204" pitchFamily="34" charset="0"/>
                <a:sym typeface=""/>
              </a:rPr>
              <a:t>2020;31:1–12.</a:t>
            </a:r>
          </a:p>
          <a:p>
            <a:endParaRPr lang="ko-KR" b="1">
              <a:solidFill>
                <a:schemeClr val="tx1"/>
              </a:solidFill>
              <a:ea typeface="Malgun Gothic"/>
            </a:endParaRPr>
          </a:p>
        </p:txBody>
      </p:sp>
      <p:pic>
        <p:nvPicPr>
          <p:cNvPr id="8" name="Graphic 7" descr="Home with solid fill">
            <a:hlinkClick r:id="rId4" action="ppaction://hlinksldjump"/>
            <a:extLst>
              <a:ext uri="{FF2B5EF4-FFF2-40B4-BE49-F238E27FC236}">
                <a16:creationId xmlns:a16="http://schemas.microsoft.com/office/drawing/2014/main" id="{4CBE0E5B-B379-F84D-834D-DF705C16F5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8619277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10</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5427785" cy="923330"/>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신규 또는 개정된 골다공증 임상 지침에는 지침에서 권장하는 약물 치료에 </a:t>
            </a:r>
            <a:r>
              <a:rPr lang="ko-KR" altLang="es-ES" b="1" kern="0" dirty="0">
                <a:solidFill>
                  <a:srgbClr val="0063A6">
                    <a:lumMod val="100000"/>
                  </a:srgbClr>
                </a:solidFill>
                <a:latin typeface="Candara" panose="020E0502030303020204" pitchFamily="34" charset="0"/>
                <a:sym typeface=""/>
              </a:rPr>
              <a:t>대한 </a:t>
            </a:r>
            <a:r>
              <a:rPr lang="ko-KR" altLang="en-US" b="1" kern="0" dirty="0">
                <a:solidFill>
                  <a:srgbClr val="0063A6">
                    <a:lumMod val="100000"/>
                  </a:srgbClr>
                </a:solidFill>
                <a:latin typeface="Candara" panose="020E0502030303020204" pitchFamily="34" charset="0"/>
                <a:sym typeface=""/>
              </a:rPr>
              <a:t>흔한</a:t>
            </a:r>
            <a:r>
              <a:rPr lang="ko-KR" altLang="es-ES" b="1" kern="0" dirty="0">
                <a:solidFill>
                  <a:srgbClr val="0063A6">
                    <a:lumMod val="100000"/>
                  </a:srgbClr>
                </a:solidFill>
                <a:latin typeface="Candara" panose="020E0502030303020204" pitchFamily="34" charset="0"/>
                <a:sym typeface=""/>
              </a:rPr>
              <a:t> </a:t>
            </a:r>
            <a:r>
              <a:rPr lang="ko-KR" b="1" kern="0" dirty="0">
                <a:solidFill>
                  <a:srgbClr val="3FBEAC">
                    <a:lumMod val="100000"/>
                  </a:srgbClr>
                </a:solidFill>
                <a:latin typeface="Candara" panose="020E0502030303020204" pitchFamily="34" charset="0"/>
                <a:sym typeface=""/>
              </a:rPr>
              <a:t>부작용</a:t>
            </a:r>
            <a:r>
              <a:rPr lang="ko-KR" b="1" kern="0" dirty="0">
                <a:solidFill>
                  <a:srgbClr val="0063A6">
                    <a:lumMod val="100000"/>
                  </a:srgbClr>
                </a:solidFill>
                <a:latin typeface="Candara" panose="020E0502030303020204" pitchFamily="34" charset="0"/>
                <a:sym typeface=""/>
              </a:rPr>
              <a:t>에 대한 설명이 포함되어야 합니다.</a:t>
            </a:r>
          </a:p>
        </p:txBody>
      </p:sp>
      <p:sp>
        <p:nvSpPr>
          <p:cNvPr id="10" name="TextBox 9">
            <a:extLst>
              <a:ext uri="{FF2B5EF4-FFF2-40B4-BE49-F238E27FC236}">
                <a16:creationId xmlns:a16="http://schemas.microsoft.com/office/drawing/2014/main" id="{56EC026C-B709-AB4D-A8C8-0E875FACA7CD}"/>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8" name="Picture 7">
            <a:extLst>
              <a:ext uri="{FF2B5EF4-FFF2-40B4-BE49-F238E27FC236}">
                <a16:creationId xmlns:a16="http://schemas.microsoft.com/office/drawing/2014/main" id="{06A3853A-5439-2145-A814-11B1071DDEDF}"/>
              </a:ext>
            </a:extLst>
          </p:cNvPr>
          <p:cNvPicPr>
            <a:picLocks noChangeAspect="1"/>
          </p:cNvPicPr>
          <p:nvPr/>
        </p:nvPicPr>
        <p:blipFill>
          <a:blip r:embed="rId4"/>
          <a:stretch>
            <a:fillRect/>
          </a:stretch>
        </p:blipFill>
        <p:spPr>
          <a:xfrm>
            <a:off x="5817556" y="1442525"/>
            <a:ext cx="5987585" cy="3769961"/>
          </a:xfrm>
          <a:prstGeom prst="rect">
            <a:avLst/>
          </a:prstGeom>
        </p:spPr>
      </p:pic>
      <p:pic>
        <p:nvPicPr>
          <p:cNvPr id="13" name="Graphic 12" descr="Home with solid fill">
            <a:hlinkClick r:id="rId5" action="ppaction://hlinksldjump"/>
            <a:extLst>
              <a:ext uri="{FF2B5EF4-FFF2-40B4-BE49-F238E27FC236}">
                <a16:creationId xmlns:a16="http://schemas.microsoft.com/office/drawing/2014/main" id="{B4F5F971-2D91-CA49-8FEA-61845218D0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6526148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비스포스포네이트: 부작용, 금기 및 경고</a:t>
            </a:r>
            <a:r>
              <a:rPr lang="ko-KR" sz="3600" b="1" kern="0" baseline="30000" dirty="0">
                <a:solidFill>
                  <a:srgbClr val="6BBBAD">
                    <a:lumMod val="100000"/>
                  </a:srgbClr>
                </a:solidFill>
                <a:latin typeface="Candara" panose="020E0502030303020204" pitchFamily="34" charset="0"/>
                <a:sym typeface=""/>
              </a:rPr>
              <a:t>1</a:t>
            </a:r>
            <a:endParaRPr lang="ko-KR" sz="3600" b="1" kern="0" dirty="0">
              <a:solidFill>
                <a:srgbClr val="6BBBAD">
                  <a:lumMod val="100000"/>
                </a:srgbClr>
              </a:solidFill>
              <a:latin typeface="Candara" panose="020E0502030303020204" pitchFamily="34" charset="0"/>
              <a:sym typeface=""/>
            </a:endParaRPr>
          </a:p>
        </p:txBody>
      </p:sp>
      <p:sp>
        <p:nvSpPr>
          <p:cNvPr id="7" name="TextBox 6">
            <a:extLst>
              <a:ext uri="{FF2B5EF4-FFF2-40B4-BE49-F238E27FC236}">
                <a16:creationId xmlns:a16="http://schemas.microsoft.com/office/drawing/2014/main" id="{38ABDDFB-354F-6D4A-8CA9-DA144FCC70F9}"/>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Compston JE, et al.</a:t>
            </a:r>
            <a:r>
              <a:rPr lang="ko-KR" b="1" i="1" kern="0">
                <a:solidFill>
                  <a:schemeClr val="tx1">
                    <a:lumMod val="100000"/>
                  </a:schemeClr>
                </a:solidFill>
                <a:latin typeface="Calibri" panose="020F0502020204030204" pitchFamily="34" charset="0"/>
                <a:sym typeface=""/>
              </a:rPr>
              <a:t> Lancet </a:t>
            </a:r>
            <a:r>
              <a:rPr lang="ko-KR" b="1" kern="0">
                <a:solidFill>
                  <a:schemeClr val="tx1">
                    <a:lumMod val="100000"/>
                  </a:schemeClr>
                </a:solidFill>
                <a:latin typeface="Calibri" panose="020F0502020204030204" pitchFamily="34" charset="0"/>
                <a:sym typeface=""/>
              </a:rPr>
              <a:t>2019;393:364–76.</a:t>
            </a:r>
          </a:p>
        </p:txBody>
      </p:sp>
      <p:graphicFrame>
        <p:nvGraphicFramePr>
          <p:cNvPr id="11" name="Table 2">
            <a:extLst>
              <a:ext uri="{FF2B5EF4-FFF2-40B4-BE49-F238E27FC236}">
                <a16:creationId xmlns:a16="http://schemas.microsoft.com/office/drawing/2014/main" id="{CA71A76E-C4C9-884A-BEBC-65B48155605D}"/>
              </a:ext>
            </a:extLst>
          </p:cNvPr>
          <p:cNvGraphicFramePr>
            <a:graphicFrameLocks noGrp="1"/>
          </p:cNvGraphicFramePr>
          <p:nvPr>
            <p:extLst>
              <p:ext uri="{D42A27DB-BD31-4B8C-83A1-F6EECF244321}">
                <p14:modId xmlns:p14="http://schemas.microsoft.com/office/powerpoint/2010/main" val="566795511"/>
              </p:ext>
            </p:extLst>
          </p:nvPr>
        </p:nvGraphicFramePr>
        <p:xfrm>
          <a:off x="609600" y="1524000"/>
          <a:ext cx="10439400" cy="4594888"/>
        </p:xfrm>
        <a:graphic>
          <a:graphicData uri="http://schemas.openxmlformats.org/drawingml/2006/table">
            <a:tbl>
              <a:tblPr firstRow="1" bandRow="1">
                <a:tableStyleId>{7DF18680-E054-41AD-8BC1-D1AEF772440D}</a:tableStyleId>
              </a:tblPr>
              <a:tblGrid>
                <a:gridCol w="5219700">
                  <a:extLst>
                    <a:ext uri="{9D8B030D-6E8A-4147-A177-3AD203B41FA5}">
                      <a16:colId xmlns:a16="http://schemas.microsoft.com/office/drawing/2014/main" val="887492938"/>
                    </a:ext>
                  </a:extLst>
                </a:gridCol>
                <a:gridCol w="5219700">
                  <a:extLst>
                    <a:ext uri="{9D8B030D-6E8A-4147-A177-3AD203B41FA5}">
                      <a16:colId xmlns:a16="http://schemas.microsoft.com/office/drawing/2014/main" val="3366533789"/>
                    </a:ext>
                  </a:extLst>
                </a:gridCol>
              </a:tblGrid>
              <a:tr h="456320">
                <a:tc>
                  <a:txBody>
                    <a:bodyPr/>
                    <a:lstStyle/>
                    <a:p>
                      <a:pPr algn="ctr"/>
                      <a:r>
                        <a:rPr lang="ko-KR" sz="1800" b="1" spc="0" dirty="0">
                          <a:solidFill>
                            <a:schemeClr val="bg1"/>
                          </a:solidFill>
                          <a:latin typeface="Candara" panose="020E0502030303020204" pitchFamily="34" charset="0"/>
                          <a:ea typeface="Malgun Gothic"/>
                          <a:cs typeface="+mn-cs"/>
                          <a:sym typeface=""/>
                        </a:rPr>
                        <a:t>이상 반응</a:t>
                      </a:r>
                    </a:p>
                  </a:txBody>
                  <a:tcPr>
                    <a:solidFill>
                      <a:schemeClr val="accent5"/>
                    </a:solidFill>
                  </a:tcPr>
                </a:tc>
                <a:tc>
                  <a:txBody>
                    <a:bodyPr/>
                    <a:lstStyle/>
                    <a:p>
                      <a:pPr algn="ctr"/>
                      <a:r>
                        <a:rPr lang="ko-KR" sz="1800" b="1" spc="0">
                          <a:solidFill>
                            <a:schemeClr val="bg1"/>
                          </a:solidFill>
                          <a:latin typeface="Candara" panose="020E0502030303020204" pitchFamily="34" charset="0"/>
                          <a:ea typeface="Malgun Gothic"/>
                          <a:cs typeface="+mn-cs"/>
                          <a:sym typeface=""/>
                        </a:rPr>
                        <a:t>금기</a:t>
                      </a:r>
                    </a:p>
                  </a:txBody>
                  <a:tcPr>
                    <a:solidFill>
                      <a:schemeClr val="accent5"/>
                    </a:solidFill>
                  </a:tcPr>
                </a:tc>
                <a:extLst>
                  <a:ext uri="{0D108BD9-81ED-4DB2-BD59-A6C34878D82A}">
                    <a16:rowId xmlns:a16="http://schemas.microsoft.com/office/drawing/2014/main" val="1916977455"/>
                  </a:ext>
                </a:extLst>
              </a:tr>
              <a:tr h="336825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흔함</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u="sng" kern="0" spc="0" dirty="0">
                          <a:solidFill>
                            <a:schemeClr val="tx1">
                              <a:lumMod val="100000"/>
                            </a:schemeClr>
                          </a:solidFill>
                          <a:latin typeface="Candara" panose="020E0502030303020204" pitchFamily="34" charset="0"/>
                          <a:ea typeface="Malgun Gothic"/>
                          <a:cs typeface="+mn-cs"/>
                          <a:sym typeface=""/>
                        </a:rPr>
                        <a:t>경구용 약물</a:t>
                      </a:r>
                      <a:r>
                        <a:rPr lang="ko-KR" sz="1600" b="1" u="none" kern="0" spc="0" dirty="0">
                          <a:solidFill>
                            <a:schemeClr val="tx1">
                              <a:lumMod val="100000"/>
                            </a:schemeClr>
                          </a:solidFill>
                          <a:latin typeface="Candara" panose="020E0502030303020204" pitchFamily="34" charset="0"/>
                          <a:ea typeface="Malgun Gothic"/>
                          <a:cs typeface="+mn-cs"/>
                          <a:sym typeface=""/>
                        </a:rPr>
                        <a:t>:</a:t>
                      </a:r>
                      <a:r>
                        <a:rPr lang="ko-KR" sz="1600" b="1" kern="0" spc="0" dirty="0">
                          <a:solidFill>
                            <a:schemeClr val="tx1">
                              <a:lumMod val="100000"/>
                            </a:schemeClr>
                          </a:solidFill>
                          <a:latin typeface="Candara" panose="020E0502030303020204" pitchFamily="34" charset="0"/>
                          <a:ea typeface="Malgun Gothic"/>
                          <a:cs typeface="+mn-cs"/>
                          <a:sym typeface=""/>
                        </a:rPr>
                        <a:t> 상부 소화기 계통 이상반응</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u="sng" kern="0" spc="0" dirty="0">
                          <a:solidFill>
                            <a:schemeClr val="tx1">
                              <a:lumMod val="100000"/>
                            </a:schemeClr>
                          </a:solidFill>
                          <a:latin typeface="Candara" panose="020E0502030303020204" pitchFamily="34" charset="0"/>
                          <a:ea typeface="Malgun Gothic"/>
                          <a:cs typeface="+mn-cs"/>
                          <a:sym typeface=""/>
                        </a:rPr>
                        <a:t>IV 약물</a:t>
                      </a:r>
                      <a:r>
                        <a:rPr lang="ko-KR" sz="1600" b="1" u="none" kern="0" spc="0" dirty="0">
                          <a:solidFill>
                            <a:schemeClr val="tx1">
                              <a:lumMod val="100000"/>
                            </a:schemeClr>
                          </a:solidFill>
                          <a:latin typeface="Candara" panose="020E0502030303020204" pitchFamily="34" charset="0"/>
                          <a:ea typeface="Malgun Gothic"/>
                          <a:cs typeface="+mn-cs"/>
                          <a:sym typeface=""/>
                        </a:rPr>
                        <a:t>: 급성</a:t>
                      </a:r>
                      <a:r>
                        <a:rPr lang="ko-KR" sz="1600" b="1" kern="0" spc="0" dirty="0">
                          <a:solidFill>
                            <a:schemeClr val="tx1">
                              <a:lumMod val="100000"/>
                            </a:schemeClr>
                          </a:solidFill>
                          <a:latin typeface="Candara" panose="020E0502030303020204" pitchFamily="34" charset="0"/>
                          <a:ea typeface="Malgun Gothic"/>
                          <a:cs typeface="+mn-cs"/>
                          <a:sym typeface=""/>
                        </a:rPr>
                        <a:t> 단계 반응(발열, 독감 유사 증상, 근육통, 관절통 및 두통)</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altLang="en-US" sz="1600" b="1" kern="1200" spc="0" dirty="0">
                          <a:solidFill>
                            <a:schemeClr val="tx1"/>
                          </a:solidFill>
                          <a:latin typeface="Candara" panose="020E0502030303020204" pitchFamily="34" charset="0"/>
                          <a:ea typeface="Malgun Gothic"/>
                          <a:cs typeface="+mn-cs"/>
                          <a:sym typeface=""/>
                        </a:rPr>
                        <a:t>가끔</a:t>
                      </a:r>
                      <a:endParaRPr lang="ko-KR" sz="1600" b="1" kern="1200" spc="0" dirty="0">
                        <a:solidFill>
                          <a:schemeClr val="tx1"/>
                        </a:solidFill>
                        <a:latin typeface="Candara" panose="020E0502030303020204" pitchFamily="34" charset="0"/>
                        <a:ea typeface="Malgun Gothic"/>
                        <a:cs typeface="+mn-cs"/>
                        <a:sym typefac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뼈, 관절 및 근육통</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드묾</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눈 염증</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비</a:t>
                      </a:r>
                      <a:r>
                        <a:rPr lang="ko-KR" altLang="en-US" sz="1600" b="1" kern="1200" spc="0" dirty="0" err="1">
                          <a:solidFill>
                            <a:schemeClr val="tx1"/>
                          </a:solidFill>
                          <a:latin typeface="Candara" panose="020E0502030303020204" pitchFamily="34" charset="0"/>
                          <a:ea typeface="Malgun Gothic"/>
                          <a:cs typeface="+mn-cs"/>
                          <a:sym typeface=""/>
                        </a:rPr>
                        <a:t>전</a:t>
                      </a:r>
                      <a:r>
                        <a:rPr lang="ko-KR" sz="1600" b="1" kern="1200" spc="0" dirty="0" err="1">
                          <a:solidFill>
                            <a:schemeClr val="tx1"/>
                          </a:solidFill>
                          <a:latin typeface="Candara" panose="020E0502030303020204" pitchFamily="34" charset="0"/>
                          <a:ea typeface="Malgun Gothic"/>
                          <a:cs typeface="+mn-cs"/>
                          <a:sym typeface=""/>
                        </a:rPr>
                        <a:t>형</a:t>
                      </a:r>
                      <a:r>
                        <a:rPr lang="ko-KR" sz="1600" b="1" kern="1200" spc="0" dirty="0">
                          <a:solidFill>
                            <a:schemeClr val="tx1"/>
                          </a:solidFill>
                          <a:latin typeface="Candara" panose="020E0502030303020204" pitchFamily="34" charset="0"/>
                          <a:ea typeface="Malgun Gothic"/>
                          <a:cs typeface="+mn-cs"/>
                          <a:sym typeface=""/>
                        </a:rPr>
                        <a:t> 대퇴골 간부 또는 </a:t>
                      </a:r>
                      <a:r>
                        <a:rPr lang="ko-KR" sz="1600" b="1" kern="1200" spc="0" dirty="0" err="1">
                          <a:solidFill>
                            <a:schemeClr val="tx1"/>
                          </a:solidFill>
                          <a:latin typeface="Candara" panose="020E0502030303020204" pitchFamily="34" charset="0"/>
                          <a:ea typeface="Malgun Gothic"/>
                          <a:cs typeface="+mn-cs"/>
                          <a:sym typeface=""/>
                        </a:rPr>
                        <a:t>전자하</a:t>
                      </a:r>
                      <a:r>
                        <a:rPr lang="ko-KR" sz="1600" b="1" kern="1200" spc="0" dirty="0">
                          <a:solidFill>
                            <a:schemeClr val="tx1"/>
                          </a:solidFill>
                          <a:latin typeface="Candara" panose="020E0502030303020204" pitchFamily="34" charset="0"/>
                          <a:ea typeface="Malgun Gothic"/>
                          <a:cs typeface="+mn-cs"/>
                          <a:sym typeface=""/>
                        </a:rPr>
                        <a:t> 골절</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턱</a:t>
                      </a:r>
                      <a:r>
                        <a:rPr lang="ko-KR" altLang="en-US" sz="1600" b="1" kern="1200" spc="0" dirty="0">
                          <a:solidFill>
                            <a:schemeClr val="tx1"/>
                          </a:solidFill>
                          <a:latin typeface="Candara" panose="020E0502030303020204" pitchFamily="34" charset="0"/>
                          <a:ea typeface="Malgun Gothic"/>
                          <a:cs typeface="+mn-cs"/>
                          <a:sym typeface=""/>
                        </a:rPr>
                        <a:t>뼈 </a:t>
                      </a:r>
                      <a:r>
                        <a:rPr lang="ko-KR" sz="1600" b="1" kern="1200" spc="0" dirty="0">
                          <a:solidFill>
                            <a:schemeClr val="tx1"/>
                          </a:solidFill>
                          <a:latin typeface="Candara" panose="020E0502030303020204" pitchFamily="34" charset="0"/>
                          <a:ea typeface="Malgun Gothic"/>
                          <a:cs typeface="+mn-cs"/>
                          <a:sym typeface=""/>
                        </a:rPr>
                        <a:t>괴사</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dirty="0">
                        <a:solidFill>
                          <a:schemeClr val="tx1"/>
                        </a:solidFill>
                        <a:latin typeface="Candara" panose="020E0502030303020204" pitchFamily="34" charset="0"/>
                        <a:ea typeface="Malgun Gothic"/>
                        <a:cs typeface="+mn-cs"/>
                      </a:endParaRPr>
                    </a:p>
                  </a:txBody>
                  <a:tcPr/>
                </a:tc>
                <a:tc>
                  <a:txBody>
                    <a:bodyPr/>
                    <a:lstStyle/>
                    <a:p>
                      <a:r>
                        <a:rPr lang="ko-KR" sz="1600" b="1" kern="1200" spc="0" dirty="0">
                          <a:solidFill>
                            <a:schemeClr val="tx1"/>
                          </a:solidFill>
                          <a:latin typeface="Candara" panose="020E0502030303020204" pitchFamily="34" charset="0"/>
                          <a:ea typeface="Malgun Gothic"/>
                          <a:cs typeface="+mn-cs"/>
                          <a:sym typeface=""/>
                        </a:rPr>
                        <a:t>과민증, </a:t>
                      </a:r>
                      <a:r>
                        <a:rPr lang="ko-KR" sz="1600" b="1" kern="1200" spc="0" dirty="0" err="1">
                          <a:solidFill>
                            <a:schemeClr val="tx1"/>
                          </a:solidFill>
                          <a:latin typeface="Candara" panose="020E0502030303020204" pitchFamily="34" charset="0"/>
                          <a:ea typeface="Malgun Gothic"/>
                          <a:cs typeface="+mn-cs"/>
                          <a:sym typeface=""/>
                        </a:rPr>
                        <a:t>저칼슘혈증</a:t>
                      </a:r>
                      <a:endParaRPr lang="ko-KR" sz="1600" b="1" kern="1200" spc="0" dirty="0">
                        <a:solidFill>
                          <a:schemeClr val="tx1"/>
                        </a:solidFill>
                        <a:latin typeface="Candara" panose="020E0502030303020204" pitchFamily="34" charset="0"/>
                        <a:ea typeface="Malgun Gothic"/>
                        <a:cs typeface="+mn-cs"/>
                        <a:sym typeface=""/>
                      </a:endParaRPr>
                    </a:p>
                    <a:p>
                      <a:r>
                        <a:rPr lang="ko-KR" sz="1600" b="1" u="sng" kern="0" spc="0" dirty="0">
                          <a:solidFill>
                            <a:schemeClr val="tx1">
                              <a:lumMod val="100000"/>
                            </a:schemeClr>
                          </a:solidFill>
                          <a:latin typeface="Candara" panose="020E0502030303020204" pitchFamily="34" charset="0"/>
                          <a:ea typeface="Malgun Gothic"/>
                          <a:cs typeface="+mn-cs"/>
                          <a:sym typeface=""/>
                        </a:rPr>
                        <a:t>경구용 약물</a:t>
                      </a:r>
                      <a:r>
                        <a:rPr lang="ko-KR" sz="1600" b="1" u="none" kern="0" spc="0" dirty="0">
                          <a:solidFill>
                            <a:schemeClr val="tx1">
                              <a:lumMod val="100000"/>
                            </a:schemeClr>
                          </a:solidFill>
                          <a:latin typeface="Candara" panose="020E0502030303020204" pitchFamily="34" charset="0"/>
                          <a:ea typeface="Malgun Gothic"/>
                          <a:cs typeface="+mn-cs"/>
                          <a:sym typeface=""/>
                        </a:rPr>
                        <a:t>: </a:t>
                      </a:r>
                      <a:r>
                        <a:rPr lang="ko-KR" sz="1600" b="1" kern="0" spc="0" dirty="0">
                          <a:solidFill>
                            <a:schemeClr val="tx1">
                              <a:lumMod val="100000"/>
                            </a:schemeClr>
                          </a:solidFill>
                          <a:latin typeface="Candara" panose="020E0502030303020204" pitchFamily="34" charset="0"/>
                          <a:ea typeface="Malgun Gothic"/>
                          <a:cs typeface="+mn-cs"/>
                          <a:sym typeface=""/>
                        </a:rPr>
                        <a:t> 배출을 지연시키는 식도 이상, 똑바로 서 있지 못함</a:t>
                      </a:r>
                    </a:p>
                    <a:p>
                      <a:r>
                        <a:rPr lang="ko-KR" sz="1600" b="1" u="sng" kern="0" spc="0" dirty="0" err="1">
                          <a:solidFill>
                            <a:schemeClr val="tx1">
                              <a:lumMod val="100000"/>
                            </a:schemeClr>
                          </a:solidFill>
                          <a:latin typeface="Candara" panose="020E0502030303020204" pitchFamily="34" charset="0"/>
                          <a:ea typeface="Malgun Gothic"/>
                          <a:cs typeface="+mn-cs"/>
                          <a:sym typeface=""/>
                        </a:rPr>
                        <a:t>졸레드론산</a:t>
                      </a:r>
                      <a:r>
                        <a:rPr lang="ko-KR" sz="1600" b="1" kern="0" spc="0" dirty="0">
                          <a:solidFill>
                            <a:schemeClr val="tx1">
                              <a:lumMod val="100000"/>
                            </a:schemeClr>
                          </a:solidFill>
                          <a:latin typeface="Candara" panose="020E0502030303020204" pitchFamily="34" charset="0"/>
                          <a:ea typeface="Malgun Gothic"/>
                          <a:cs typeface="+mn-cs"/>
                          <a:sym typeface=""/>
                        </a:rPr>
                        <a:t>: </a:t>
                      </a:r>
                      <a:r>
                        <a:rPr lang="ko-KR" sz="1600" b="1" kern="0" spc="0" dirty="0" err="1">
                          <a:solidFill>
                            <a:schemeClr val="tx1">
                              <a:lumMod val="100000"/>
                            </a:schemeClr>
                          </a:solidFill>
                          <a:latin typeface="Candara" panose="020E0502030303020204" pitchFamily="34" charset="0"/>
                          <a:ea typeface="Malgun Gothic"/>
                          <a:cs typeface="+mn-cs"/>
                          <a:sym typeface=""/>
                        </a:rPr>
                        <a:t>크레아티닌</a:t>
                      </a:r>
                      <a:r>
                        <a:rPr lang="ko-KR" sz="1600" b="1" kern="0" spc="0" dirty="0">
                          <a:solidFill>
                            <a:schemeClr val="tx1">
                              <a:lumMod val="100000"/>
                            </a:schemeClr>
                          </a:solidFill>
                          <a:latin typeface="Candara" panose="020E0502030303020204" pitchFamily="34" charset="0"/>
                          <a:ea typeface="Malgun Gothic"/>
                          <a:cs typeface="+mn-cs"/>
                          <a:sym typeface=""/>
                        </a:rPr>
                        <a:t> </a:t>
                      </a:r>
                      <a:r>
                        <a:rPr lang="ko-KR" sz="1600" b="1" kern="0" spc="0" dirty="0" err="1">
                          <a:solidFill>
                            <a:schemeClr val="tx1">
                              <a:lumMod val="100000"/>
                            </a:schemeClr>
                          </a:solidFill>
                          <a:latin typeface="Candara" panose="020E0502030303020204" pitchFamily="34" charset="0"/>
                          <a:ea typeface="Malgun Gothic"/>
                          <a:cs typeface="+mn-cs"/>
                          <a:sym typeface=""/>
                        </a:rPr>
                        <a:t>청소율이</a:t>
                      </a:r>
                      <a:r>
                        <a:rPr lang="ko-KR" sz="1600" b="1" kern="0" spc="0" dirty="0">
                          <a:solidFill>
                            <a:schemeClr val="tx1">
                              <a:lumMod val="100000"/>
                            </a:schemeClr>
                          </a:solidFill>
                          <a:latin typeface="Candara" panose="020E0502030303020204" pitchFamily="34" charset="0"/>
                          <a:ea typeface="Malgun Gothic"/>
                          <a:cs typeface="+mn-cs"/>
                          <a:sym typeface=""/>
                        </a:rPr>
                        <a:t> 35mL/</a:t>
                      </a:r>
                      <a:r>
                        <a:rPr lang="ko-KR" sz="1600" b="1" kern="0" spc="0" dirty="0" err="1">
                          <a:solidFill>
                            <a:schemeClr val="tx1">
                              <a:lumMod val="100000"/>
                            </a:schemeClr>
                          </a:solidFill>
                          <a:latin typeface="Candara" panose="020E0502030303020204" pitchFamily="34" charset="0"/>
                          <a:ea typeface="Malgun Gothic"/>
                          <a:cs typeface="+mn-cs"/>
                          <a:sym typeface=""/>
                        </a:rPr>
                        <a:t>min</a:t>
                      </a:r>
                      <a:r>
                        <a:rPr lang="ko-KR" sz="1600" b="1" kern="0" spc="0" dirty="0">
                          <a:solidFill>
                            <a:schemeClr val="tx1">
                              <a:lumMod val="100000"/>
                            </a:schemeClr>
                          </a:solidFill>
                          <a:latin typeface="Candara" panose="020E0502030303020204" pitchFamily="34" charset="0"/>
                          <a:ea typeface="Malgun Gothic"/>
                          <a:cs typeface="+mn-cs"/>
                          <a:sym typeface=""/>
                        </a:rPr>
                        <a:t> 미만인 신장 장애</a:t>
                      </a:r>
                    </a:p>
                    <a:p>
                      <a:endParaRPr lang="ko-KR" sz="1600" b="1" kern="1200" spc="0" dirty="0">
                        <a:solidFill>
                          <a:schemeClr val="tx1"/>
                        </a:solidFill>
                        <a:latin typeface="Candara" panose="020E0502030303020204" pitchFamily="34" charset="0"/>
                        <a:ea typeface="Malgun Gothic"/>
                        <a:cs typeface="+mn-cs"/>
                        <a:sym typeface=""/>
                      </a:endParaRPr>
                    </a:p>
                    <a:p>
                      <a:endParaRPr lang="ko-KR" sz="1600" b="1" kern="1200" dirty="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2703451982"/>
                  </a:ext>
                </a:extLst>
              </a:tr>
              <a:tr h="380021">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800" b="1" kern="1200" spc="0">
                          <a:solidFill>
                            <a:schemeClr val="bg1"/>
                          </a:solidFill>
                          <a:latin typeface="Candara" panose="020E0502030303020204" pitchFamily="34" charset="0"/>
                          <a:ea typeface="Malgun Gothic"/>
                          <a:cs typeface="+mn-cs"/>
                          <a:sym typeface=""/>
                        </a:rPr>
                        <a:t>경고</a:t>
                      </a:r>
                    </a:p>
                  </a:txBody>
                  <a:tcPr>
                    <a:lnB w="38100" cap="flat" cmpd="sng" algn="ctr">
                      <a:solidFill>
                        <a:schemeClr val="bg1"/>
                      </a:solidFill>
                      <a:prstDash val="solid"/>
                      <a:round/>
                      <a:headEnd type="none" w="med" len="med"/>
                      <a:tailEnd type="none" w="med" len="med"/>
                    </a:lnB>
                    <a:solidFill>
                      <a:schemeClr val="accent5"/>
                    </a:solidFill>
                  </a:tcPr>
                </a:tc>
                <a:tc hMerge="1">
                  <a:txBody>
                    <a:bodyPr/>
                    <a:lstStyle/>
                    <a:p>
                      <a:pPr marL="285750" indent="-285750">
                        <a:buFont typeface="Arial" panose="020B0604020202020204" pitchFamily="34" charset="0"/>
                        <a:buChar char="•"/>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3728119660"/>
                  </a:ext>
                </a:extLst>
              </a:tr>
              <a:tr h="390293">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중증의 신장 장애가 있는 사람은 경구용 약물을 주의해서 사용해야 함</a:t>
                      </a:r>
                    </a:p>
                  </a:txBody>
                  <a:tcPr>
                    <a:lnT w="38100" cap="flat" cmpd="sng" algn="ctr">
                      <a:solidFill>
                        <a:schemeClr val="bg1"/>
                      </a:solidFill>
                      <a:prstDash val="solid"/>
                      <a:round/>
                      <a:headEnd type="none" w="med" len="med"/>
                      <a:tailEnd type="none" w="med" len="med"/>
                    </a:lnT>
                    <a:solidFill>
                      <a:srgbClr val="EAEFF7"/>
                    </a:solidFill>
                  </a:tcPr>
                </a:tc>
                <a:tc hMerge="1">
                  <a:txBody>
                    <a:bodyPr/>
                    <a:lstStyle/>
                    <a:p>
                      <a:pPr marL="285750" indent="-285750">
                        <a:buFont typeface="Arial" panose="020B0604020202020204" pitchFamily="34" charset="0"/>
                        <a:buChar char="•"/>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473344373"/>
                  </a:ext>
                </a:extLst>
              </a:tr>
            </a:tbl>
          </a:graphicData>
        </a:graphic>
      </p:graphicFrame>
      <p:pic>
        <p:nvPicPr>
          <p:cNvPr id="6" name="Graphic 5" descr="Home with solid fill">
            <a:hlinkClick r:id="rId3" action="ppaction://hlinksldjump"/>
            <a:extLst>
              <a:ext uri="{FF2B5EF4-FFF2-40B4-BE49-F238E27FC236}">
                <a16:creationId xmlns:a16="http://schemas.microsoft.com/office/drawing/2014/main" id="{46E51F33-62D3-B041-AF60-1E9BA321CE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1561991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데노수맙: 이상 반응, 금기 및 경고</a:t>
            </a:r>
            <a:r>
              <a:rPr lang="ko-KR" sz="3600" b="1" kern="0" baseline="30000" dirty="0">
                <a:solidFill>
                  <a:srgbClr val="6BBBAD">
                    <a:lumMod val="100000"/>
                  </a:srgbClr>
                </a:solidFill>
                <a:latin typeface="Candara" panose="020E0502030303020204" pitchFamily="34" charset="0"/>
                <a:sym typeface=""/>
              </a:rPr>
              <a:t>1</a:t>
            </a:r>
            <a:endParaRPr lang="ko-KR" sz="3600" b="1" kern="0" dirty="0">
              <a:solidFill>
                <a:srgbClr val="6BBBAD">
                  <a:lumMod val="100000"/>
                </a:srgbClr>
              </a:solidFill>
              <a:latin typeface="Candara" panose="020E0502030303020204" pitchFamily="34" charset="0"/>
              <a:sym typeface=""/>
            </a:endParaRPr>
          </a:p>
        </p:txBody>
      </p:sp>
      <p:sp>
        <p:nvSpPr>
          <p:cNvPr id="7" name="TextBox 6">
            <a:extLst>
              <a:ext uri="{FF2B5EF4-FFF2-40B4-BE49-F238E27FC236}">
                <a16:creationId xmlns:a16="http://schemas.microsoft.com/office/drawing/2014/main" id="{38ABDDFB-354F-6D4A-8CA9-DA144FCC70F9}"/>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Compston JE, et al. </a:t>
            </a:r>
            <a:r>
              <a:rPr lang="ko-KR" b="1" i="1" kern="0">
                <a:solidFill>
                  <a:schemeClr val="tx1">
                    <a:lumMod val="100000"/>
                  </a:schemeClr>
                </a:solidFill>
                <a:latin typeface="Calibri" panose="020F0502020204030204" pitchFamily="34" charset="0"/>
                <a:sym typeface=""/>
              </a:rPr>
              <a:t>Lancet</a:t>
            </a:r>
            <a:r>
              <a:rPr lang="ko-KR" b="1" kern="0">
                <a:solidFill>
                  <a:schemeClr val="tx1">
                    <a:lumMod val="100000"/>
                  </a:schemeClr>
                </a:solidFill>
                <a:latin typeface="Calibri" panose="020F0502020204030204" pitchFamily="34" charset="0"/>
                <a:sym typeface=""/>
              </a:rPr>
              <a:t> 2019;393:364–76.  </a:t>
            </a:r>
          </a:p>
        </p:txBody>
      </p:sp>
      <p:graphicFrame>
        <p:nvGraphicFramePr>
          <p:cNvPr id="11" name="Table 2">
            <a:extLst>
              <a:ext uri="{FF2B5EF4-FFF2-40B4-BE49-F238E27FC236}">
                <a16:creationId xmlns:a16="http://schemas.microsoft.com/office/drawing/2014/main" id="{CA71A76E-C4C9-884A-BEBC-65B48155605D}"/>
              </a:ext>
            </a:extLst>
          </p:cNvPr>
          <p:cNvGraphicFramePr>
            <a:graphicFrameLocks noGrp="1"/>
          </p:cNvGraphicFramePr>
          <p:nvPr>
            <p:extLst>
              <p:ext uri="{D42A27DB-BD31-4B8C-83A1-F6EECF244321}">
                <p14:modId xmlns:p14="http://schemas.microsoft.com/office/powerpoint/2010/main" val="1721444263"/>
              </p:ext>
            </p:extLst>
          </p:nvPr>
        </p:nvGraphicFramePr>
        <p:xfrm>
          <a:off x="609600" y="1524000"/>
          <a:ext cx="10439400" cy="3428628"/>
        </p:xfrm>
        <a:graphic>
          <a:graphicData uri="http://schemas.openxmlformats.org/drawingml/2006/table">
            <a:tbl>
              <a:tblPr firstRow="1" bandRow="1">
                <a:tableStyleId>{7DF18680-E054-41AD-8BC1-D1AEF772440D}</a:tableStyleId>
              </a:tblPr>
              <a:tblGrid>
                <a:gridCol w="5219700">
                  <a:extLst>
                    <a:ext uri="{9D8B030D-6E8A-4147-A177-3AD203B41FA5}">
                      <a16:colId xmlns:a16="http://schemas.microsoft.com/office/drawing/2014/main" val="887492938"/>
                    </a:ext>
                  </a:extLst>
                </a:gridCol>
                <a:gridCol w="5219700">
                  <a:extLst>
                    <a:ext uri="{9D8B030D-6E8A-4147-A177-3AD203B41FA5}">
                      <a16:colId xmlns:a16="http://schemas.microsoft.com/office/drawing/2014/main" val="3366533789"/>
                    </a:ext>
                  </a:extLst>
                </a:gridCol>
              </a:tblGrid>
              <a:tr h="307910">
                <a:tc>
                  <a:txBody>
                    <a:bodyPr/>
                    <a:lstStyle/>
                    <a:p>
                      <a:pPr algn="ctr"/>
                      <a:r>
                        <a:rPr lang="ko-KR" sz="1800" b="1" spc="0" dirty="0">
                          <a:solidFill>
                            <a:schemeClr val="bg1"/>
                          </a:solidFill>
                          <a:latin typeface="Candara" panose="020E0502030303020204" pitchFamily="34" charset="0"/>
                          <a:ea typeface="Malgun Gothic"/>
                          <a:cs typeface="+mn-cs"/>
                          <a:sym typeface=""/>
                        </a:rPr>
                        <a:t>이상 반응</a:t>
                      </a:r>
                    </a:p>
                  </a:txBody>
                  <a:tcPr>
                    <a:solidFill>
                      <a:schemeClr val="accent5"/>
                    </a:solidFill>
                  </a:tcPr>
                </a:tc>
                <a:tc>
                  <a:txBody>
                    <a:bodyPr/>
                    <a:lstStyle/>
                    <a:p>
                      <a:pPr algn="ctr"/>
                      <a:r>
                        <a:rPr lang="ko-KR" sz="1800" b="1" spc="0">
                          <a:solidFill>
                            <a:schemeClr val="bg1"/>
                          </a:solidFill>
                          <a:latin typeface="Candara" panose="020E0502030303020204" pitchFamily="34" charset="0"/>
                          <a:ea typeface="Malgun Gothic"/>
                          <a:cs typeface="+mn-cs"/>
                          <a:sym typeface=""/>
                        </a:rPr>
                        <a:t>금기</a:t>
                      </a:r>
                    </a:p>
                  </a:txBody>
                  <a:tcPr>
                    <a:solidFill>
                      <a:schemeClr val="accent5"/>
                    </a:solidFill>
                  </a:tcPr>
                </a:tc>
                <a:extLst>
                  <a:ext uri="{0D108BD9-81ED-4DB2-BD59-A6C34878D82A}">
                    <a16:rowId xmlns:a16="http://schemas.microsoft.com/office/drawing/2014/main" val="1916977455"/>
                  </a:ext>
                </a:extLst>
              </a:tr>
              <a:tr h="192443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altLang="en-US" sz="1600" b="1" kern="1200" spc="0" dirty="0">
                          <a:solidFill>
                            <a:schemeClr val="tx1"/>
                          </a:solidFill>
                          <a:latin typeface="Candara" panose="020E0502030303020204" pitchFamily="34" charset="0"/>
                          <a:ea typeface="Malgun Gothic"/>
                          <a:cs typeface="+mn-cs"/>
                          <a:sym typeface=""/>
                        </a:rPr>
                        <a:t>가끔</a:t>
                      </a:r>
                      <a:endParaRPr lang="ko-KR" sz="1600" b="1" kern="1200" spc="0" dirty="0">
                        <a:solidFill>
                          <a:schemeClr val="tx1"/>
                        </a:solidFill>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피부 발진</a:t>
                      </a:r>
                    </a:p>
                    <a:p>
                      <a:endParaRPr lang="ko-KR" sz="1600" b="1" kern="1200" spc="0" dirty="0">
                        <a:solidFill>
                          <a:schemeClr val="tx1"/>
                        </a:solidFill>
                        <a:latin typeface="Candara" panose="020E0502030303020204" pitchFamily="34" charset="0"/>
                        <a:ea typeface="Malgun Gothic"/>
                        <a:cs typeface="+mn-cs"/>
                        <a:sym typeface=""/>
                      </a:endParaRPr>
                    </a:p>
                    <a:p>
                      <a:r>
                        <a:rPr lang="ko-KR" sz="1600" b="1" kern="1200" spc="0" dirty="0">
                          <a:solidFill>
                            <a:schemeClr val="tx1"/>
                          </a:solidFill>
                          <a:latin typeface="Candara" panose="020E0502030303020204" pitchFamily="34" charset="0"/>
                          <a:ea typeface="Malgun Gothic"/>
                          <a:cs typeface="+mn-cs"/>
                          <a:sym typeface=""/>
                        </a:rPr>
                        <a:t>드묾</a:t>
                      </a:r>
                    </a:p>
                    <a:p>
                      <a:pPr marL="285750" indent="-285750">
                        <a:buFont typeface="Arial" panose="020B0604020202020204" pitchFamily="34" charset="0"/>
                        <a:buChar char="•"/>
                      </a:pPr>
                      <a:r>
                        <a:rPr lang="ko-KR" sz="1600" b="1" kern="1200" spc="0" dirty="0" err="1">
                          <a:solidFill>
                            <a:schemeClr val="tx1"/>
                          </a:solidFill>
                          <a:latin typeface="Candara" panose="020E0502030303020204" pitchFamily="34" charset="0"/>
                          <a:ea typeface="Malgun Gothic"/>
                          <a:cs typeface="+mn-cs"/>
                          <a:sym typeface=""/>
                        </a:rPr>
                        <a:t>봉와직염</a:t>
                      </a:r>
                      <a:endParaRPr lang="ko-KR" sz="1600" b="1" kern="1200" spc="0" dirty="0">
                        <a:solidFill>
                          <a:schemeClr val="tx1"/>
                        </a:solidFill>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600" b="1" kern="1200" spc="0" dirty="0" err="1">
                          <a:solidFill>
                            <a:schemeClr val="tx1"/>
                          </a:solidFill>
                          <a:latin typeface="Candara" panose="020E0502030303020204" pitchFamily="34" charset="0"/>
                          <a:ea typeface="Malgun Gothic"/>
                          <a:cs typeface="+mn-cs"/>
                          <a:sym typeface=""/>
                        </a:rPr>
                        <a:t>비</a:t>
                      </a:r>
                      <a:r>
                        <a:rPr lang="ko-KR" altLang="en-US" sz="1600" b="1" kern="1200" spc="0" dirty="0" err="1">
                          <a:solidFill>
                            <a:schemeClr val="tx1"/>
                          </a:solidFill>
                          <a:latin typeface="Candara" panose="020E0502030303020204" pitchFamily="34" charset="0"/>
                          <a:ea typeface="Malgun Gothic"/>
                          <a:cs typeface="+mn-cs"/>
                          <a:sym typeface=""/>
                        </a:rPr>
                        <a:t>전</a:t>
                      </a:r>
                      <a:r>
                        <a:rPr lang="ko-KR" sz="1600" b="1" kern="1200" spc="0" dirty="0" err="1">
                          <a:solidFill>
                            <a:schemeClr val="tx1"/>
                          </a:solidFill>
                          <a:latin typeface="Candara" panose="020E0502030303020204" pitchFamily="34" charset="0"/>
                          <a:ea typeface="Malgun Gothic"/>
                          <a:cs typeface="+mn-cs"/>
                          <a:sym typeface=""/>
                        </a:rPr>
                        <a:t>형</a:t>
                      </a:r>
                      <a:r>
                        <a:rPr lang="ko-KR" sz="1600" b="1" kern="1200" spc="0" dirty="0">
                          <a:solidFill>
                            <a:schemeClr val="tx1"/>
                          </a:solidFill>
                          <a:latin typeface="Candara" panose="020E0502030303020204" pitchFamily="34" charset="0"/>
                          <a:ea typeface="Malgun Gothic"/>
                          <a:cs typeface="+mn-cs"/>
                          <a:sym typeface=""/>
                        </a:rPr>
                        <a:t> 대퇴골 간부 또는 </a:t>
                      </a:r>
                      <a:r>
                        <a:rPr lang="ko-KR" sz="1600" b="1" kern="1200" spc="0" dirty="0" err="1">
                          <a:solidFill>
                            <a:schemeClr val="tx1"/>
                          </a:solidFill>
                          <a:latin typeface="Candara" panose="020E0502030303020204" pitchFamily="34" charset="0"/>
                          <a:ea typeface="Malgun Gothic"/>
                          <a:cs typeface="+mn-cs"/>
                          <a:sym typeface=""/>
                        </a:rPr>
                        <a:t>전자하</a:t>
                      </a:r>
                      <a:r>
                        <a:rPr lang="ko-KR" sz="1600" b="1" kern="1200" spc="0" dirty="0">
                          <a:solidFill>
                            <a:schemeClr val="tx1"/>
                          </a:solidFill>
                          <a:latin typeface="Candara" panose="020E0502030303020204" pitchFamily="34" charset="0"/>
                          <a:ea typeface="Malgun Gothic"/>
                          <a:cs typeface="+mn-cs"/>
                          <a:sym typeface=""/>
                        </a:rPr>
                        <a:t> 골절</a:t>
                      </a: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턱의 </a:t>
                      </a:r>
                      <a:r>
                        <a:rPr lang="ko-KR" sz="1600" b="1" kern="1200" spc="0" dirty="0" err="1">
                          <a:solidFill>
                            <a:schemeClr val="tx1"/>
                          </a:solidFill>
                          <a:latin typeface="Candara" panose="020E0502030303020204" pitchFamily="34" charset="0"/>
                          <a:ea typeface="Malgun Gothic"/>
                          <a:cs typeface="+mn-cs"/>
                          <a:sym typeface=""/>
                        </a:rPr>
                        <a:t>골괴사</a:t>
                      </a: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dirty="0">
                        <a:solidFill>
                          <a:schemeClr val="tx1"/>
                        </a:solidFill>
                        <a:latin typeface="Candara" panose="020E0502030303020204" pitchFamily="34" charset="0"/>
                        <a:ea typeface="Malgun Gothic"/>
                        <a:cs typeface="+mn-cs"/>
                      </a:endParaRPr>
                    </a:p>
                  </a:txBody>
                  <a:tcPr/>
                </a:tc>
                <a:tc>
                  <a:txBody>
                    <a:bodyPr/>
                    <a:lstStyle/>
                    <a:p>
                      <a:pPr marL="285750" indent="-285750">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저칼슘혈증</a:t>
                      </a:r>
                    </a:p>
                    <a:p>
                      <a:pPr marL="285750" indent="-285750">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임신과 임신을 시도하는 여성의 경우</a:t>
                      </a:r>
                    </a:p>
                    <a:p>
                      <a:pPr marL="285750" indent="-285750">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과민증</a:t>
                      </a:r>
                    </a:p>
                    <a:p>
                      <a:endParaRPr lang="ko-KR" sz="1600" b="1" kern="1200" spc="0">
                        <a:solidFill>
                          <a:schemeClr val="tx1"/>
                        </a:solidFill>
                        <a:latin typeface="Candara" panose="020E0502030303020204" pitchFamily="34" charset="0"/>
                        <a:ea typeface="Malgun Gothic"/>
                        <a:cs typeface="+mn-cs"/>
                        <a:sym typeface=""/>
                      </a:endParaRPr>
                    </a:p>
                    <a:p>
                      <a:pPr marL="0" indent="0" algn="l" defTabSz="914400" rtl="0" eaLnBrk="1" latinLnBrk="0" hangingPunct="1">
                        <a:buFont typeface="Arial" panose="020B0604020202020204" pitchFamily="34" charset="0"/>
                        <a:buNone/>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2703451982"/>
                  </a:ext>
                </a:extLst>
              </a:tr>
              <a:tr h="418542">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800" b="1" kern="1200" spc="0">
                          <a:solidFill>
                            <a:schemeClr val="bg1"/>
                          </a:solidFill>
                          <a:latin typeface="Candara" panose="020E0502030303020204" pitchFamily="34" charset="0"/>
                          <a:ea typeface="Malgun Gothic"/>
                          <a:cs typeface="+mn-cs"/>
                          <a:sym typeface=""/>
                        </a:rPr>
                        <a:t>경고</a:t>
                      </a:r>
                    </a:p>
                  </a:txBody>
                  <a:tcPr>
                    <a:lnB w="38100" cap="flat" cmpd="sng" algn="ctr">
                      <a:solidFill>
                        <a:schemeClr val="bg1"/>
                      </a:solidFill>
                      <a:prstDash val="solid"/>
                      <a:round/>
                      <a:headEnd type="none" w="med" len="med"/>
                      <a:tailEnd type="none" w="med" len="med"/>
                    </a:lnB>
                    <a:solidFill>
                      <a:schemeClr val="accent5"/>
                    </a:solidFill>
                  </a:tcPr>
                </a:tc>
                <a:tc hMerge="1">
                  <a:txBody>
                    <a:bodyPr/>
                    <a:lstStyle/>
                    <a:p>
                      <a:pPr marL="0" indent="0" algn="l" defTabSz="914400" rtl="0" eaLnBrk="1" latinLnBrk="0" hangingPunct="1">
                        <a:buFont typeface="Arial" panose="020B0604020202020204" pitchFamily="34" charset="0"/>
                        <a:buNone/>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2206287246"/>
                  </a:ext>
                </a:extLst>
              </a:tr>
              <a:tr h="602166">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데노수맙</a:t>
                      </a:r>
                      <a:r>
                        <a:rPr lang="ko-KR" sz="1600" b="1" kern="1200" spc="0" dirty="0">
                          <a:solidFill>
                            <a:schemeClr val="tx1"/>
                          </a:solidFill>
                          <a:latin typeface="Candara" panose="020E0502030303020204" pitchFamily="34" charset="0"/>
                          <a:ea typeface="Malgun Gothic"/>
                          <a:cs typeface="+mn-cs"/>
                          <a:sym typeface=""/>
                        </a:rPr>
                        <a:t> 중단 시 다발성 척추 골절이 발생</a:t>
                      </a:r>
                      <a:r>
                        <a:rPr lang="ko-KR" altLang="en-US" sz="1600" b="1" kern="1200" spc="0" dirty="0">
                          <a:solidFill>
                            <a:schemeClr val="tx1"/>
                          </a:solidFill>
                          <a:latin typeface="Candara" panose="020E0502030303020204" pitchFamily="34" charset="0"/>
                          <a:ea typeface="Malgun Gothic"/>
                          <a:cs typeface="+mn-cs"/>
                          <a:sym typeface=""/>
                        </a:rPr>
                        <a:t>할 수 있음</a:t>
                      </a:r>
                      <a:endParaRPr lang="ko-KR" sz="1600" b="1" kern="1200" spc="0" dirty="0">
                        <a:solidFill>
                          <a:schemeClr val="tx1"/>
                        </a:solidFill>
                        <a:latin typeface="Candara" panose="020E0502030303020204" pitchFamily="34" charset="0"/>
                        <a:ea typeface="Malgun Gothic"/>
                        <a:cs typeface="+mn-cs"/>
                        <a:sym typeface=""/>
                      </a:endParaRPr>
                    </a:p>
                  </a:txBody>
                  <a:tcPr>
                    <a:lnT w="38100" cap="flat" cmpd="sng" algn="ctr">
                      <a:solidFill>
                        <a:schemeClr val="bg1"/>
                      </a:solidFill>
                      <a:prstDash val="solid"/>
                      <a:round/>
                      <a:headEnd type="none" w="med" len="med"/>
                      <a:tailEnd type="none" w="med" len="med"/>
                    </a:lnT>
                    <a:solidFill>
                      <a:srgbClr val="EAEFF7"/>
                    </a:solidFill>
                  </a:tcPr>
                </a:tc>
                <a:tc hMerge="1">
                  <a:txBody>
                    <a:bodyPr/>
                    <a:lstStyle/>
                    <a:p>
                      <a:pPr marL="0" indent="0" algn="l" defTabSz="914400" rtl="0" eaLnBrk="1" latinLnBrk="0" hangingPunct="1">
                        <a:buFont typeface="Arial" panose="020B0604020202020204" pitchFamily="34" charset="0"/>
                        <a:buNone/>
                      </a:pPr>
                      <a:endParaRPr lang="ko-KR" sz="1600" b="1" kern="1200">
                        <a:solidFill>
                          <a:schemeClr val="tx1"/>
                        </a:solidFill>
                        <a:latin typeface="Candara" panose="020E0502030303020204" pitchFamily="34" charset="0"/>
                        <a:ea typeface="Malgun Gothic"/>
                        <a:cs typeface="+mn-cs"/>
                      </a:endParaRPr>
                    </a:p>
                  </a:txBody>
                  <a:tcPr>
                    <a:solidFill>
                      <a:srgbClr val="EAEFF7"/>
                    </a:solidFill>
                  </a:tcPr>
                </a:tc>
                <a:extLst>
                  <a:ext uri="{0D108BD9-81ED-4DB2-BD59-A6C34878D82A}">
                    <a16:rowId xmlns:a16="http://schemas.microsoft.com/office/drawing/2014/main" val="1999101141"/>
                  </a:ext>
                </a:extLst>
              </a:tr>
            </a:tbl>
          </a:graphicData>
        </a:graphic>
      </p:graphicFrame>
      <p:pic>
        <p:nvPicPr>
          <p:cNvPr id="6" name="Graphic 5" descr="Home with solid fill">
            <a:hlinkClick r:id="rId3" action="ppaction://hlinksldjump"/>
            <a:extLst>
              <a:ext uri="{FF2B5EF4-FFF2-40B4-BE49-F238E27FC236}">
                <a16:creationId xmlns:a16="http://schemas.microsoft.com/office/drawing/2014/main" id="{6C0E4BF0-E08F-A449-9DE8-7BD4AE6163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117514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골다공증에 </a:t>
            </a:r>
            <a:r>
              <a:rPr lang="ko-KR" altLang="es-ES" sz="3600" b="1" dirty="0">
                <a:solidFill>
                  <a:srgbClr val="6BBBAD"/>
                </a:solidFill>
                <a:latin typeface="Candara" panose="020E0502030303020204" pitchFamily="34" charset="0"/>
                <a:sym typeface=""/>
              </a:rPr>
              <a:t>대한 </a:t>
            </a:r>
            <a:r>
              <a:rPr lang="ko-KR" altLang="en-US" sz="3600" b="1" dirty="0">
                <a:solidFill>
                  <a:srgbClr val="6BBBAD"/>
                </a:solidFill>
                <a:latin typeface="Candara" panose="020E0502030303020204" pitchFamily="34" charset="0"/>
                <a:sym typeface=""/>
              </a:rPr>
              <a:t>골흡수억제제로 </a:t>
            </a:r>
            <a:r>
              <a:rPr lang="ko-KR" altLang="es-ES" sz="3600" b="1" dirty="0">
                <a:solidFill>
                  <a:srgbClr val="6BBBAD"/>
                </a:solidFill>
                <a:latin typeface="Candara" panose="020E0502030303020204" pitchFamily="34" charset="0"/>
                <a:sym typeface=""/>
              </a:rPr>
              <a:t>인한 턱</a:t>
            </a:r>
            <a:r>
              <a:rPr lang="ko-KR" altLang="en-US" sz="3600" b="1" dirty="0">
                <a:solidFill>
                  <a:srgbClr val="6BBBAD"/>
                </a:solidFill>
                <a:latin typeface="Candara" panose="020E0502030303020204" pitchFamily="34" charset="0"/>
                <a:sym typeface=""/>
              </a:rPr>
              <a:t>뼈</a:t>
            </a:r>
            <a:r>
              <a:rPr lang="ko-KR" altLang="es-ES" sz="3600" b="1" dirty="0">
                <a:solidFill>
                  <a:srgbClr val="6BBBAD"/>
                </a:solidFill>
                <a:latin typeface="Candara" panose="020E0502030303020204" pitchFamily="34" charset="0"/>
                <a:sym typeface=""/>
              </a:rPr>
              <a:t> </a:t>
            </a:r>
            <a:r>
              <a:rPr lang="ko-KR" sz="3600" b="1" dirty="0" err="1">
                <a:solidFill>
                  <a:srgbClr val="6BBBAD"/>
                </a:solidFill>
                <a:latin typeface="Candara" panose="020E0502030303020204" pitchFamily="34" charset="0"/>
                <a:sym typeface=""/>
              </a:rPr>
              <a:t>골괴사</a:t>
            </a:r>
            <a:r>
              <a:rPr lang="ko-KR" sz="3600" b="1" dirty="0">
                <a:solidFill>
                  <a:srgbClr val="6BBBAD"/>
                </a:solidFill>
                <a:latin typeface="Candara" panose="020E0502030303020204" pitchFamily="34" charset="0"/>
                <a:sym typeface=""/>
              </a:rPr>
              <a:t> 위험</a:t>
            </a:r>
          </a:p>
        </p:txBody>
      </p:sp>
      <p:sp>
        <p:nvSpPr>
          <p:cNvPr id="7" name="TextBox 6">
            <a:extLst>
              <a:ext uri="{FF2B5EF4-FFF2-40B4-BE49-F238E27FC236}">
                <a16:creationId xmlns:a16="http://schemas.microsoft.com/office/drawing/2014/main" id="{38ABDDFB-354F-6D4A-8CA9-DA144FCC70F9}"/>
              </a:ext>
            </a:extLst>
          </p:cNvPr>
          <p:cNvSpPr txBox="1"/>
          <p:nvPr/>
        </p:nvSpPr>
        <p:spPr>
          <a:xfrm>
            <a:off x="160421" y="6299515"/>
            <a:ext cx="11210566" cy="507831"/>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dirty="0">
                <a:solidFill>
                  <a:schemeClr val="tx1">
                    <a:lumMod val="100000"/>
                  </a:schemeClr>
                </a:solidFill>
                <a:latin typeface="Calibri" panose="020F0502020204030204" pitchFamily="34" charset="0"/>
                <a:sym typeface=""/>
              </a:rPr>
              <a:t>1. </a:t>
            </a:r>
            <a:r>
              <a:rPr lang="ko-KR" b="1" kern="0" dirty="0" err="1">
                <a:solidFill>
                  <a:schemeClr val="tx1">
                    <a:lumMod val="100000"/>
                  </a:schemeClr>
                </a:solidFill>
                <a:latin typeface="Calibri" panose="020F0502020204030204" pitchFamily="34" charset="0"/>
                <a:sym typeface=""/>
              </a:rPr>
              <a:t>Hellstein</a:t>
            </a:r>
            <a:r>
              <a:rPr lang="ko-KR" b="1" kern="0" dirty="0">
                <a:solidFill>
                  <a:schemeClr val="tx1">
                    <a:lumMod val="100000"/>
                  </a:schemeClr>
                </a:solidFill>
                <a:latin typeface="Calibri" panose="020F0502020204030204" pitchFamily="34" charset="0"/>
                <a:sym typeface=""/>
              </a:rPr>
              <a:t> JW, </a:t>
            </a:r>
            <a:r>
              <a:rPr lang="ko-KR" b="1" kern="0" dirty="0" err="1">
                <a:solidFill>
                  <a:schemeClr val="tx1">
                    <a:lumMod val="100000"/>
                  </a:schemeClr>
                </a:solidFill>
                <a:latin typeface="Calibri" panose="020F0502020204030204" pitchFamily="34" charset="0"/>
                <a:sym typeface=""/>
              </a:rPr>
              <a:t>et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al</a:t>
            </a:r>
            <a:r>
              <a:rPr lang="ko-KR" b="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J</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Am</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Dent</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Assoc</a:t>
            </a:r>
            <a:r>
              <a:rPr lang="ko-KR" b="1" i="1" kern="0" dirty="0">
                <a:solidFill>
                  <a:schemeClr val="tx1">
                    <a:lumMod val="100000"/>
                  </a:schemeClr>
                </a:solidFill>
                <a:latin typeface="Calibri" panose="020F0502020204030204" pitchFamily="34" charset="0"/>
                <a:sym typeface=""/>
              </a:rPr>
              <a:t> </a:t>
            </a:r>
            <a:r>
              <a:rPr lang="ko-KR" b="1" kern="0" dirty="0">
                <a:solidFill>
                  <a:schemeClr val="tx1">
                    <a:lumMod val="100000"/>
                  </a:schemeClr>
                </a:solidFill>
                <a:latin typeface="Calibri" panose="020F0502020204030204" pitchFamily="34" charset="0"/>
                <a:sym typeface=""/>
              </a:rPr>
              <a:t>2011;142:1243–51; 2. </a:t>
            </a:r>
            <a:r>
              <a:rPr lang="ko-KR" b="1" kern="0" dirty="0" err="1">
                <a:solidFill>
                  <a:schemeClr val="tx1">
                    <a:lumMod val="100000"/>
                  </a:schemeClr>
                </a:solidFill>
                <a:latin typeface="Calibri" panose="020F0502020204030204" pitchFamily="34" charset="0"/>
                <a:sym typeface=""/>
              </a:rPr>
              <a:t>Royal</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Australian</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College</a:t>
            </a:r>
            <a:r>
              <a:rPr lang="ko-KR" b="1" kern="0" dirty="0">
                <a:solidFill>
                  <a:schemeClr val="tx1">
                    <a:lumMod val="100000"/>
                  </a:schemeClr>
                </a:solidFill>
                <a:latin typeface="Calibri" panose="020F0502020204030204" pitchFamily="34" charset="0"/>
                <a:sym typeface=""/>
              </a:rPr>
              <a:t> of General </a:t>
            </a:r>
            <a:r>
              <a:rPr lang="ko-KR" b="1" kern="0" dirty="0" err="1">
                <a:solidFill>
                  <a:schemeClr val="tx1">
                    <a:lumMod val="100000"/>
                  </a:schemeClr>
                </a:solidFill>
                <a:latin typeface="Calibri" panose="020F0502020204030204" pitchFamily="34" charset="0"/>
                <a:sym typeface=""/>
              </a:rPr>
              <a:t>Practitioners</a:t>
            </a:r>
            <a:r>
              <a:rPr lang="ko-KR" b="1" kern="0" dirty="0">
                <a:solidFill>
                  <a:schemeClr val="tx1">
                    <a:lumMod val="100000"/>
                  </a:schemeClr>
                </a:solidFill>
                <a:latin typeface="Calibri" panose="020F0502020204030204" pitchFamily="34" charset="0"/>
                <a:sym typeface=""/>
              </a:rPr>
              <a:t> and </a:t>
            </a:r>
            <a:r>
              <a:rPr lang="ko-KR" b="1" kern="0" dirty="0" err="1">
                <a:solidFill>
                  <a:schemeClr val="tx1">
                    <a:lumMod val="100000"/>
                  </a:schemeClr>
                </a:solidFill>
                <a:latin typeface="Calibri" panose="020F0502020204030204" pitchFamily="34" charset="0"/>
                <a:sym typeface=""/>
              </a:rPr>
              <a:t>Osteoporosis</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Australia</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Osteoporosis</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prevention</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diagnosis</a:t>
            </a:r>
            <a:r>
              <a:rPr lang="ko-KR" b="1" kern="0" dirty="0">
                <a:solidFill>
                  <a:schemeClr val="tx1">
                    <a:lumMod val="100000"/>
                  </a:schemeClr>
                </a:solidFill>
                <a:latin typeface="Calibri" panose="020F0502020204030204" pitchFamily="34" charset="0"/>
                <a:sym typeface=""/>
              </a:rPr>
              <a:t> and </a:t>
            </a:r>
            <a:r>
              <a:rPr lang="ko-KR" b="1" kern="0" dirty="0" err="1">
                <a:solidFill>
                  <a:schemeClr val="tx1">
                    <a:lumMod val="100000"/>
                  </a:schemeClr>
                </a:solidFill>
                <a:latin typeface="Calibri" panose="020F0502020204030204" pitchFamily="34" charset="0"/>
                <a:sym typeface=""/>
              </a:rPr>
              <a:t>management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in</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postmenopausal</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women</a:t>
            </a:r>
            <a:r>
              <a:rPr lang="ko-KR" b="1" kern="0" dirty="0">
                <a:solidFill>
                  <a:schemeClr val="tx1">
                    <a:lumMod val="100000"/>
                  </a:schemeClr>
                </a:solidFill>
                <a:latin typeface="Calibri" panose="020F0502020204030204" pitchFamily="34" charset="0"/>
                <a:sym typeface=""/>
              </a:rPr>
              <a:t> and </a:t>
            </a:r>
            <a:r>
              <a:rPr lang="ko-KR" b="1" kern="0" dirty="0" err="1">
                <a:solidFill>
                  <a:schemeClr val="tx1">
                    <a:lumMod val="100000"/>
                  </a:schemeClr>
                </a:solidFill>
                <a:latin typeface="Calibri" panose="020F0502020204030204" pitchFamily="34" charset="0"/>
                <a:sym typeface=""/>
              </a:rPr>
              <a:t>men</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over</a:t>
            </a:r>
            <a:r>
              <a:rPr lang="ko-KR" b="1" kern="0" dirty="0">
                <a:solidFill>
                  <a:schemeClr val="tx1">
                    <a:lumMod val="100000"/>
                  </a:schemeClr>
                </a:solidFill>
                <a:latin typeface="Calibri" panose="020F0502020204030204" pitchFamily="34" charset="0"/>
                <a:sym typeface=""/>
              </a:rPr>
              <a:t> 50 </a:t>
            </a:r>
            <a:r>
              <a:rPr lang="ko-KR" b="1" kern="0" dirty="0" err="1">
                <a:solidFill>
                  <a:schemeClr val="tx1">
                    <a:lumMod val="100000"/>
                  </a:schemeClr>
                </a:solidFill>
                <a:latin typeface="Calibri" panose="020F0502020204030204" pitchFamily="34" charset="0"/>
                <a:sym typeface=""/>
              </a:rPr>
              <a:t>years</a:t>
            </a:r>
            <a:r>
              <a:rPr lang="ko-KR" b="1" kern="0" dirty="0">
                <a:solidFill>
                  <a:schemeClr val="tx1">
                    <a:lumMod val="100000"/>
                  </a:schemeClr>
                </a:solidFill>
                <a:latin typeface="Calibri" panose="020F0502020204030204" pitchFamily="34" charset="0"/>
                <a:sym typeface=""/>
              </a:rPr>
              <a:t> of </a:t>
            </a:r>
            <a:r>
              <a:rPr lang="ko-KR" b="1" kern="0" dirty="0" err="1">
                <a:solidFill>
                  <a:schemeClr val="tx1">
                    <a:lumMod val="100000"/>
                  </a:schemeClr>
                </a:solidFill>
                <a:latin typeface="Calibri" panose="020F0502020204030204" pitchFamily="34" charset="0"/>
                <a:sym typeface=""/>
              </a:rPr>
              <a:t>age</a:t>
            </a:r>
            <a:r>
              <a:rPr lang="ko-KR" b="1" kern="0" dirty="0">
                <a:solidFill>
                  <a:schemeClr val="tx1">
                    <a:lumMod val="100000"/>
                  </a:schemeClr>
                </a:solidFill>
                <a:latin typeface="Calibri" panose="020F0502020204030204" pitchFamily="34" charset="0"/>
                <a:sym typeface=""/>
              </a:rPr>
              <a:t>. 2nd </a:t>
            </a:r>
            <a:r>
              <a:rPr lang="ko-KR" b="1" kern="0" dirty="0" err="1">
                <a:solidFill>
                  <a:schemeClr val="tx1">
                    <a:lumMod val="100000"/>
                  </a:schemeClr>
                </a:solidFill>
                <a:latin typeface="Calibri" panose="020F0502020204030204" pitchFamily="34" charset="0"/>
                <a:sym typeface=""/>
              </a:rPr>
              <a:t>edn</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East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Melbourne</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Vic</a:t>
            </a:r>
            <a:r>
              <a:rPr lang="ko-KR" b="1" kern="0" dirty="0">
                <a:solidFill>
                  <a:schemeClr val="tx1">
                    <a:lumMod val="100000"/>
                  </a:schemeClr>
                </a:solidFill>
                <a:latin typeface="Calibri" panose="020F0502020204030204" pitchFamily="34" charset="0"/>
                <a:sym typeface=""/>
              </a:rPr>
              <a:t>: RACGP, 2017; 3. </a:t>
            </a:r>
            <a:r>
              <a:rPr lang="ko-KR" b="1" kern="0" dirty="0" err="1">
                <a:solidFill>
                  <a:schemeClr val="tx1">
                    <a:lumMod val="100000"/>
                  </a:schemeClr>
                </a:solidFill>
                <a:latin typeface="Calibri" panose="020F0502020204030204" pitchFamily="34" charset="0"/>
                <a:sym typeface=""/>
              </a:rPr>
              <a:t>Brown</a:t>
            </a:r>
            <a:r>
              <a:rPr lang="ko-KR" b="1" kern="0" dirty="0">
                <a:solidFill>
                  <a:schemeClr val="tx1">
                    <a:lumMod val="100000"/>
                  </a:schemeClr>
                </a:solidFill>
                <a:latin typeface="Calibri" panose="020F0502020204030204" pitchFamily="34" charset="0"/>
                <a:sym typeface=""/>
              </a:rPr>
              <a:t> JP, </a:t>
            </a:r>
            <a:r>
              <a:rPr lang="ko-KR" b="1" kern="0" dirty="0" err="1">
                <a:solidFill>
                  <a:schemeClr val="tx1">
                    <a:lumMod val="100000"/>
                  </a:schemeClr>
                </a:solidFill>
                <a:latin typeface="Calibri" panose="020F0502020204030204" pitchFamily="34" charset="0"/>
                <a:sym typeface=""/>
              </a:rPr>
              <a:t>et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al</a:t>
            </a:r>
            <a:r>
              <a:rPr lang="ko-KR" b="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Can</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Fam</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Physician</a:t>
            </a:r>
            <a:r>
              <a:rPr lang="ko-KR" b="1" kern="0" dirty="0">
                <a:solidFill>
                  <a:schemeClr val="tx1">
                    <a:lumMod val="100000"/>
                  </a:schemeClr>
                </a:solidFill>
                <a:latin typeface="Calibri" panose="020F0502020204030204" pitchFamily="34" charset="0"/>
                <a:sym typeface=""/>
              </a:rPr>
              <a:t> 2014;60:325–33; 4. </a:t>
            </a:r>
            <a:r>
              <a:rPr lang="ko-KR" b="1" kern="0" dirty="0" err="1">
                <a:solidFill>
                  <a:schemeClr val="tx1">
                    <a:lumMod val="100000"/>
                  </a:schemeClr>
                </a:solidFill>
                <a:latin typeface="Calibri" panose="020F0502020204030204" pitchFamily="34" charset="0"/>
                <a:sym typeface=""/>
              </a:rPr>
              <a:t>Geller</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M</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et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al</a:t>
            </a:r>
            <a:r>
              <a:rPr lang="ko-KR" b="1" i="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Poster</a:t>
            </a:r>
            <a:r>
              <a:rPr lang="ko-KR" b="1" kern="0" dirty="0">
                <a:solidFill>
                  <a:schemeClr val="tx1">
                    <a:lumMod val="100000"/>
                  </a:schemeClr>
                </a:solidFill>
                <a:latin typeface="Calibri" panose="020F0502020204030204" pitchFamily="34" charset="0"/>
                <a:sym typeface=""/>
              </a:rPr>
              <a:t>. ASBMR 2014 </a:t>
            </a:r>
            <a:r>
              <a:rPr lang="ko-KR" b="1" kern="0" dirty="0" err="1">
                <a:solidFill>
                  <a:schemeClr val="tx1">
                    <a:lumMod val="100000"/>
                  </a:schemeClr>
                </a:solidFill>
                <a:latin typeface="Calibri" panose="020F0502020204030204" pitchFamily="34" charset="0"/>
                <a:sym typeface=""/>
              </a:rPr>
              <a:t>Annual</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Meeting</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Houston</a:t>
            </a:r>
            <a:r>
              <a:rPr lang="ko-KR" b="1" kern="0" dirty="0">
                <a:solidFill>
                  <a:schemeClr val="tx1">
                    <a:lumMod val="100000"/>
                  </a:schemeClr>
                </a:solidFill>
                <a:latin typeface="Calibri" panose="020F0502020204030204" pitchFamily="34" charset="0"/>
                <a:sym typeface=""/>
              </a:rPr>
              <a:t>, TX; </a:t>
            </a:r>
            <a:r>
              <a:rPr lang="ko-KR" b="1" kern="0" dirty="0" err="1">
                <a:solidFill>
                  <a:schemeClr val="tx1">
                    <a:lumMod val="100000"/>
                  </a:schemeClr>
                </a:solidFill>
                <a:latin typeface="Calibri" panose="020F0502020204030204" pitchFamily="34" charset="0"/>
                <a:sym typeface=""/>
              </a:rPr>
              <a:t>September</a:t>
            </a:r>
            <a:r>
              <a:rPr lang="ko-KR" b="1" kern="0" dirty="0">
                <a:solidFill>
                  <a:schemeClr val="tx1">
                    <a:lumMod val="100000"/>
                  </a:schemeClr>
                </a:solidFill>
                <a:latin typeface="Calibri" panose="020F0502020204030204" pitchFamily="34" charset="0"/>
                <a:sym typeface=""/>
              </a:rPr>
              <a:t> 12–15, 2014; 5. </a:t>
            </a:r>
            <a:r>
              <a:rPr lang="ko-KR" b="1" kern="0" dirty="0" err="1">
                <a:solidFill>
                  <a:schemeClr val="tx1">
                    <a:lumMod val="100000"/>
                  </a:schemeClr>
                </a:solidFill>
                <a:latin typeface="Calibri" panose="020F0502020204030204" pitchFamily="34" charset="0"/>
                <a:sym typeface=""/>
              </a:rPr>
              <a:t>Khan</a:t>
            </a:r>
            <a:r>
              <a:rPr lang="ko-KR" b="1" kern="0" dirty="0">
                <a:solidFill>
                  <a:schemeClr val="tx1">
                    <a:lumMod val="100000"/>
                  </a:schemeClr>
                </a:solidFill>
                <a:latin typeface="Calibri" panose="020F0502020204030204" pitchFamily="34" charset="0"/>
                <a:sym typeface=""/>
              </a:rPr>
              <a:t> AA, </a:t>
            </a:r>
            <a:r>
              <a:rPr lang="ko-KR" b="1" kern="0" dirty="0" err="1">
                <a:solidFill>
                  <a:schemeClr val="tx1">
                    <a:lumMod val="100000"/>
                  </a:schemeClr>
                </a:solidFill>
                <a:latin typeface="Calibri" panose="020F0502020204030204" pitchFamily="34" charset="0"/>
                <a:sym typeface=""/>
              </a:rPr>
              <a:t>et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al</a:t>
            </a:r>
            <a:r>
              <a:rPr lang="ko-KR" b="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J</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Bone</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Miner</a:t>
            </a:r>
            <a:r>
              <a:rPr lang="ko-KR" b="1" i="1" kern="0" dirty="0">
                <a:solidFill>
                  <a:schemeClr val="tx1">
                    <a:lumMod val="100000"/>
                  </a:schemeClr>
                </a:solidFill>
                <a:latin typeface="Calibri" panose="020F0502020204030204" pitchFamily="34" charset="0"/>
                <a:sym typeface=""/>
              </a:rPr>
              <a:t> </a:t>
            </a:r>
            <a:r>
              <a:rPr lang="ko-KR" b="1" i="1" kern="0" dirty="0" err="1">
                <a:solidFill>
                  <a:schemeClr val="tx1">
                    <a:lumMod val="100000"/>
                  </a:schemeClr>
                </a:solidFill>
                <a:latin typeface="Calibri" panose="020F0502020204030204" pitchFamily="34" charset="0"/>
                <a:sym typeface=""/>
              </a:rPr>
              <a:t>Res</a:t>
            </a:r>
            <a:r>
              <a:rPr lang="ko-KR" b="1" i="1" kern="0" dirty="0">
                <a:solidFill>
                  <a:schemeClr val="tx1">
                    <a:lumMod val="100000"/>
                  </a:schemeClr>
                </a:solidFill>
                <a:latin typeface="Calibri" panose="020F0502020204030204" pitchFamily="34" charset="0"/>
                <a:sym typeface=""/>
              </a:rPr>
              <a:t> </a:t>
            </a:r>
            <a:r>
              <a:rPr lang="ko-KR" b="1" kern="0" dirty="0">
                <a:solidFill>
                  <a:schemeClr val="tx1">
                    <a:lumMod val="100000"/>
                  </a:schemeClr>
                </a:solidFill>
                <a:latin typeface="Calibri" panose="020F0502020204030204" pitchFamily="34" charset="0"/>
                <a:sym typeface=""/>
              </a:rPr>
              <a:t>2015;30:3–23; 6. </a:t>
            </a:r>
            <a:r>
              <a:rPr lang="ko-KR" b="1" kern="0" dirty="0" err="1">
                <a:solidFill>
                  <a:schemeClr val="tx1">
                    <a:lumMod val="100000"/>
                  </a:schemeClr>
                </a:solidFill>
                <a:latin typeface="Calibri" panose="020F0502020204030204" pitchFamily="34" charset="0"/>
                <a:sym typeface=""/>
              </a:rPr>
              <a:t>Australian</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Bureau</a:t>
            </a:r>
            <a:r>
              <a:rPr lang="ko-KR" b="1" kern="0" dirty="0">
                <a:solidFill>
                  <a:schemeClr val="tx1">
                    <a:lumMod val="100000"/>
                  </a:schemeClr>
                </a:solidFill>
                <a:latin typeface="Calibri" panose="020F0502020204030204" pitchFamily="34" charset="0"/>
                <a:sym typeface=""/>
              </a:rPr>
              <a:t> of </a:t>
            </a:r>
            <a:r>
              <a:rPr lang="ko-KR" b="1" kern="0" dirty="0" err="1">
                <a:solidFill>
                  <a:schemeClr val="tx1">
                    <a:lumMod val="100000"/>
                  </a:schemeClr>
                </a:solidFill>
                <a:latin typeface="Calibri" panose="020F0502020204030204" pitchFamily="34" charset="0"/>
                <a:sym typeface=""/>
              </a:rPr>
              <a:t>Statistics</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Victims</a:t>
            </a:r>
            <a:r>
              <a:rPr lang="ko-KR" b="1" kern="0" dirty="0">
                <a:solidFill>
                  <a:schemeClr val="tx1">
                    <a:lumMod val="100000"/>
                  </a:schemeClr>
                </a:solidFill>
                <a:latin typeface="Calibri" panose="020F0502020204030204" pitchFamily="34" charset="0"/>
                <a:sym typeface=""/>
              </a:rPr>
              <a:t> of </a:t>
            </a:r>
            <a:r>
              <a:rPr lang="ko-KR" b="1" kern="0" dirty="0" err="1">
                <a:solidFill>
                  <a:schemeClr val="tx1">
                    <a:lumMod val="100000"/>
                  </a:schemeClr>
                </a:solidFill>
                <a:latin typeface="Calibri" panose="020F0502020204030204" pitchFamily="34" charset="0"/>
                <a:sym typeface=""/>
              </a:rPr>
              <a:t>crime</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Australia</a:t>
            </a:r>
            <a:r>
              <a:rPr lang="ko-KR" b="1" kern="0" dirty="0">
                <a:solidFill>
                  <a:schemeClr val="tx1">
                    <a:lumMod val="100000"/>
                  </a:schemeClr>
                </a:solidFill>
                <a:latin typeface="Calibri" panose="020F0502020204030204" pitchFamily="34" charset="0"/>
                <a:sym typeface=""/>
              </a:rPr>
              <a:t>. 2015. </a:t>
            </a:r>
            <a:r>
              <a:rPr lang="ko-KR" b="1" kern="0" dirty="0" err="1">
                <a:solidFill>
                  <a:schemeClr val="tx1">
                    <a:lumMod val="100000"/>
                  </a:schemeClr>
                </a:solidFill>
                <a:latin typeface="Calibri" panose="020F0502020204030204" pitchFamily="34" charset="0"/>
                <a:sym typeface=""/>
              </a:rPr>
              <a:t>www.abs.gov.au</a:t>
            </a:r>
            <a:r>
              <a:rPr lang="ko-KR" b="1" kern="0" dirty="0">
                <a:solidFill>
                  <a:schemeClr val="tx1">
                    <a:lumMod val="100000"/>
                  </a:schemeClr>
                </a:solidFill>
                <a:latin typeface="Calibri" panose="020F0502020204030204" pitchFamily="34" charset="0"/>
                <a:sym typeface=""/>
              </a:rPr>
              <a:t>; 7. </a:t>
            </a:r>
            <a:r>
              <a:rPr lang="ko-KR" b="1" kern="0" dirty="0" err="1">
                <a:solidFill>
                  <a:schemeClr val="tx1">
                    <a:lumMod val="100000"/>
                  </a:schemeClr>
                </a:solidFill>
                <a:latin typeface="Calibri" panose="020F0502020204030204" pitchFamily="34" charset="0"/>
                <a:sym typeface=""/>
              </a:rPr>
              <a:t>Department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for</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infrastructure</a:t>
            </a:r>
            <a:r>
              <a:rPr lang="ko-KR" b="1" kern="0" dirty="0">
                <a:solidFill>
                  <a:schemeClr val="tx1">
                    <a:lumMod val="100000"/>
                  </a:schemeClr>
                </a:solidFill>
                <a:latin typeface="Calibri" panose="020F0502020204030204" pitchFamily="34" charset="0"/>
                <a:sym typeface=""/>
              </a:rPr>
              <a:t> and </a:t>
            </a:r>
            <a:r>
              <a:rPr lang="ko-KR" b="1" kern="0" dirty="0" err="1">
                <a:solidFill>
                  <a:schemeClr val="tx1">
                    <a:lumMod val="100000"/>
                  </a:schemeClr>
                </a:solidFill>
                <a:latin typeface="Calibri" panose="020F0502020204030204" pitchFamily="34" charset="0"/>
                <a:sym typeface=""/>
              </a:rPr>
              <a:t>regional</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development</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Road</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deaths</a:t>
            </a:r>
            <a:r>
              <a:rPr lang="ko-KR" b="1" kern="0" dirty="0">
                <a:solidFill>
                  <a:schemeClr val="tx1">
                    <a:lumMod val="100000"/>
                  </a:schemeClr>
                </a:solidFill>
                <a:latin typeface="Calibri" panose="020F0502020204030204" pitchFamily="34" charset="0"/>
                <a:sym typeface=""/>
              </a:rPr>
              <a:t> </a:t>
            </a:r>
            <a:r>
              <a:rPr lang="ko-KR" b="1" kern="0" dirty="0" err="1">
                <a:solidFill>
                  <a:schemeClr val="tx1">
                    <a:lumMod val="100000"/>
                  </a:schemeClr>
                </a:solidFill>
                <a:latin typeface="Calibri" panose="020F0502020204030204" pitchFamily="34" charset="0"/>
                <a:sym typeface=""/>
              </a:rPr>
              <a:t>Australia</a:t>
            </a:r>
            <a:r>
              <a:rPr lang="ko-KR" b="1" kern="0" dirty="0">
                <a:solidFill>
                  <a:schemeClr val="tx1">
                    <a:lumMod val="100000"/>
                  </a:schemeClr>
                </a:solidFill>
                <a:latin typeface="Calibri" panose="020F0502020204030204" pitchFamily="34" charset="0"/>
                <a:sym typeface=""/>
              </a:rPr>
              <a:t>. 2015. </a:t>
            </a:r>
            <a:r>
              <a:rPr lang="ko-KR" b="1" kern="0" dirty="0" err="1">
                <a:solidFill>
                  <a:schemeClr val="tx1">
                    <a:lumMod val="100000"/>
                  </a:schemeClr>
                </a:solidFill>
                <a:latin typeface="Calibri" panose="020F0502020204030204" pitchFamily="34" charset="0"/>
                <a:sym typeface=""/>
              </a:rPr>
              <a:t>www.bitre.gov.au</a:t>
            </a:r>
            <a:r>
              <a:rPr lang="ko-KR" b="1" kern="0" dirty="0">
                <a:solidFill>
                  <a:schemeClr val="tx1">
                    <a:lumMod val="100000"/>
                  </a:schemeClr>
                </a:solidFill>
                <a:latin typeface="Calibri" panose="020F0502020204030204" pitchFamily="34" charset="0"/>
                <a:sym typeface=""/>
              </a:rPr>
              <a:t>. </a:t>
            </a:r>
          </a:p>
        </p:txBody>
      </p:sp>
      <p:sp>
        <p:nvSpPr>
          <p:cNvPr id="4" name="TextBox 3">
            <a:extLst>
              <a:ext uri="{FF2B5EF4-FFF2-40B4-BE49-F238E27FC236}">
                <a16:creationId xmlns:a16="http://schemas.microsoft.com/office/drawing/2014/main" id="{96164A5F-269F-D14B-B232-2FAC7506C00D}"/>
              </a:ext>
            </a:extLst>
          </p:cNvPr>
          <p:cNvSpPr txBox="1"/>
          <p:nvPr/>
        </p:nvSpPr>
        <p:spPr>
          <a:xfrm>
            <a:off x="609600" y="1524000"/>
            <a:ext cx="9906000" cy="923330"/>
          </a:xfrm>
          <a:prstGeom prst="rect">
            <a:avLst/>
          </a:prstGeom>
          <a:noFill/>
        </p:spPr>
        <p:txBody>
          <a:bodyPr wrap="square" rtlCol="0">
            <a:spAutoFit/>
          </a:bodyPr>
          <a:lstStyle/>
          <a:p>
            <a:r>
              <a:rPr lang="ko-KR" b="1" kern="0" dirty="0">
                <a:solidFill>
                  <a:srgbClr val="359588">
                    <a:lumMod val="100000"/>
                  </a:srgbClr>
                </a:solidFill>
                <a:latin typeface="Candara" panose="020E0502030303020204" pitchFamily="34" charset="0"/>
                <a:sym typeface=""/>
              </a:rPr>
              <a:t>골다공증 치료의 이점은 약물 관련 턱뼈 괴사(MRONJ)의 위험(경구 비스포스포네이트에 대한 환자 10,000명당 1~10건 미만)보다 훨씬 큼</a:t>
            </a:r>
            <a:r>
              <a:rPr lang="ko-KR" b="1" kern="0" baseline="30000" dirty="0">
                <a:solidFill>
                  <a:srgbClr val="359588">
                    <a:lumMod val="100000"/>
                  </a:srgbClr>
                </a:solidFill>
                <a:latin typeface="Candara" panose="020E0502030303020204" pitchFamily="34" charset="0"/>
                <a:sym typeface=""/>
              </a:rPr>
              <a:t>1,2</a:t>
            </a:r>
          </a:p>
          <a:p>
            <a:endParaRPr lang="ko-KR" b="1" dirty="0">
              <a:solidFill>
                <a:srgbClr val="359588"/>
              </a:solidFill>
              <a:latin typeface="Candara" panose="020E0502030303020204" pitchFamily="34" charset="0"/>
              <a:ea typeface="Malgun Gothic"/>
            </a:endParaRPr>
          </a:p>
        </p:txBody>
      </p:sp>
      <p:sp>
        <p:nvSpPr>
          <p:cNvPr id="6" name="Rounded Rectangle 5">
            <a:extLst>
              <a:ext uri="{FF2B5EF4-FFF2-40B4-BE49-F238E27FC236}">
                <a16:creationId xmlns:a16="http://schemas.microsoft.com/office/drawing/2014/main" id="{47311D3E-893B-BA43-AEE1-E3F554D134A6}"/>
              </a:ext>
            </a:extLst>
          </p:cNvPr>
          <p:cNvSpPr/>
          <p:nvPr/>
        </p:nvSpPr>
        <p:spPr>
          <a:xfrm>
            <a:off x="919095" y="2443148"/>
            <a:ext cx="4939597" cy="137407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8" name="Oval 7">
            <a:extLst>
              <a:ext uri="{FF2B5EF4-FFF2-40B4-BE49-F238E27FC236}">
                <a16:creationId xmlns:a16="http://schemas.microsoft.com/office/drawing/2014/main" id="{0735BDD0-9E05-9F4F-BCC0-73C5371D8643}"/>
              </a:ext>
            </a:extLst>
          </p:cNvPr>
          <p:cNvSpPr/>
          <p:nvPr/>
        </p:nvSpPr>
        <p:spPr>
          <a:xfrm>
            <a:off x="576195" y="2701143"/>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0" name="TextBox 9">
            <a:extLst>
              <a:ext uri="{FF2B5EF4-FFF2-40B4-BE49-F238E27FC236}">
                <a16:creationId xmlns:a16="http://schemas.microsoft.com/office/drawing/2014/main" id="{554518C1-9BD1-8947-981D-F9AC45CC4F10}"/>
              </a:ext>
            </a:extLst>
          </p:cNvPr>
          <p:cNvSpPr txBox="1"/>
          <p:nvPr/>
        </p:nvSpPr>
        <p:spPr>
          <a:xfrm>
            <a:off x="609600" y="2659579"/>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1</a:t>
            </a:r>
          </a:p>
        </p:txBody>
      </p:sp>
      <p:sp>
        <p:nvSpPr>
          <p:cNvPr id="11" name="TextBox 10">
            <a:extLst>
              <a:ext uri="{FF2B5EF4-FFF2-40B4-BE49-F238E27FC236}">
                <a16:creationId xmlns:a16="http://schemas.microsoft.com/office/drawing/2014/main" id="{0CF2D1B2-AB88-B642-8EEF-C31E4736986F}"/>
              </a:ext>
            </a:extLst>
          </p:cNvPr>
          <p:cNvSpPr txBox="1"/>
          <p:nvPr/>
        </p:nvSpPr>
        <p:spPr>
          <a:xfrm>
            <a:off x="1150494" y="2425229"/>
            <a:ext cx="4745730" cy="1261884"/>
          </a:xfrm>
          <a:prstGeom prst="rect">
            <a:avLst/>
          </a:prstGeom>
          <a:noFill/>
        </p:spPr>
        <p:txBody>
          <a:bodyPr wrap="square" rtlCol="0">
            <a:spAutoFit/>
          </a:bodyPr>
          <a:lstStyle>
            <a:defPPr>
              <a:defRPr lang="ko-KR">
                <a:ea typeface="Malgun Gothic"/>
              </a:defRPr>
            </a:defPPr>
          </a:lstStyle>
          <a:p>
            <a:r>
              <a:rPr lang="ko-KR" sz="1600" b="1" kern="0" dirty="0" err="1">
                <a:solidFill>
                  <a:schemeClr val="tx1">
                    <a:lumMod val="100000"/>
                  </a:schemeClr>
                </a:solidFill>
                <a:latin typeface="Candara" panose="020E0502030303020204" pitchFamily="34" charset="0"/>
                <a:sym typeface=""/>
              </a:rPr>
              <a:t>골흡수억제</a:t>
            </a:r>
            <a:r>
              <a:rPr lang="ko-KR" sz="1600" b="1" kern="0" dirty="0">
                <a:solidFill>
                  <a:schemeClr val="tx1">
                    <a:lumMod val="100000"/>
                  </a:schemeClr>
                </a:solidFill>
                <a:latin typeface="Candara" panose="020E0502030303020204" pitchFamily="34" charset="0"/>
                <a:sym typeface=""/>
              </a:rPr>
              <a:t> 치료를 시작하기 전에 선행해야 할 것:</a:t>
            </a:r>
            <a:r>
              <a:rPr lang="ko-KR" sz="1600" b="1" kern="0" baseline="30000" dirty="0">
                <a:solidFill>
                  <a:schemeClr val="tx1">
                    <a:lumMod val="100000"/>
                  </a:schemeClr>
                </a:solidFill>
                <a:latin typeface="Candara" panose="020E0502030303020204" pitchFamily="34" charset="0"/>
                <a:sym typeface=""/>
              </a:rPr>
              <a:t>1,2</a:t>
            </a:r>
          </a:p>
          <a:p>
            <a:pPr marL="285750" indent="-285750">
              <a:buFont typeface="Arial" panose="020B0604020202020204" pitchFamily="34" charset="0"/>
              <a:buChar char="•"/>
            </a:pPr>
            <a:r>
              <a:rPr lang="ko-KR" sz="1600" b="1" dirty="0">
                <a:latin typeface="Candara" panose="020E0502030303020204" pitchFamily="34" charset="0"/>
                <a:sym typeface=""/>
              </a:rPr>
              <a:t>MRONJ의 낮은 위험에 대해 환자 교육</a:t>
            </a:r>
          </a:p>
          <a:p>
            <a:pPr marL="742950" lvl="1" indent="-285750">
              <a:buFont typeface="Arial" panose="020B0604020202020204" pitchFamily="34" charset="0"/>
              <a:buChar char="•"/>
            </a:pPr>
            <a:r>
              <a:rPr lang="ko-KR" sz="1400" b="1" kern="0" dirty="0">
                <a:solidFill>
                  <a:schemeClr val="tx1">
                    <a:lumMod val="100000"/>
                  </a:schemeClr>
                </a:solidFill>
                <a:latin typeface="Candara" panose="020E0502030303020204" pitchFamily="34" charset="0"/>
                <a:sym typeface=""/>
              </a:rPr>
              <a:t>ONJ는 드물 일반 인구에 비해 골다공증 치료를 받는 사람들의 위험이 아주 조금 높을 뿐임</a:t>
            </a:r>
            <a:r>
              <a:rPr lang="ko-KR" sz="1400" b="1" kern="0" baseline="30000" dirty="0">
                <a:solidFill>
                  <a:schemeClr val="tx1">
                    <a:lumMod val="100000"/>
                  </a:schemeClr>
                </a:solidFill>
                <a:latin typeface="Candara" panose="020E0502030303020204" pitchFamily="34" charset="0"/>
                <a:sym typeface=""/>
              </a:rPr>
              <a:t>2</a:t>
            </a:r>
          </a:p>
          <a:p>
            <a:pPr marL="285750" indent="-285750">
              <a:buFont typeface="Arial" panose="020B0604020202020204" pitchFamily="34" charset="0"/>
              <a:buChar char="•"/>
            </a:pPr>
            <a:r>
              <a:rPr lang="ko-KR" sz="1600" b="1" dirty="0">
                <a:latin typeface="Candara" panose="020E0502030303020204" pitchFamily="34" charset="0"/>
                <a:sym typeface=""/>
              </a:rPr>
              <a:t>치아 건강 최적화(</a:t>
            </a:r>
            <a:r>
              <a:rPr lang="ko-KR" altLang="en-US" sz="1600" b="1" dirty="0">
                <a:latin typeface="Candara" panose="020E0502030303020204" pitchFamily="34" charset="0"/>
                <a:sym typeface=""/>
              </a:rPr>
              <a:t>구강</a:t>
            </a:r>
            <a:r>
              <a:rPr lang="ko-KR" sz="1600" b="1" dirty="0">
                <a:latin typeface="Candara" panose="020E0502030303020204" pitchFamily="34" charset="0"/>
                <a:sym typeface=""/>
              </a:rPr>
              <a:t> 건강 전문가와 상담)</a:t>
            </a:r>
            <a:endParaRPr lang="ko-KR" sz="1600" b="1" baseline="30000" dirty="0">
              <a:latin typeface="Candara" panose="020E0502030303020204" pitchFamily="34" charset="0"/>
              <a:sym typeface=""/>
            </a:endParaRPr>
          </a:p>
        </p:txBody>
      </p:sp>
      <p:sp>
        <p:nvSpPr>
          <p:cNvPr id="12" name="Oval 11">
            <a:extLst>
              <a:ext uri="{FF2B5EF4-FFF2-40B4-BE49-F238E27FC236}">
                <a16:creationId xmlns:a16="http://schemas.microsoft.com/office/drawing/2014/main" id="{C919F771-D14A-3649-960D-F13467059BE4}"/>
              </a:ext>
            </a:extLst>
          </p:cNvPr>
          <p:cNvSpPr/>
          <p:nvPr/>
        </p:nvSpPr>
        <p:spPr>
          <a:xfrm>
            <a:off x="524514" y="4429912"/>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3" name="TextBox 12">
            <a:extLst>
              <a:ext uri="{FF2B5EF4-FFF2-40B4-BE49-F238E27FC236}">
                <a16:creationId xmlns:a16="http://schemas.microsoft.com/office/drawing/2014/main" id="{47284FDA-F68A-C342-BF05-4A5E722432E2}"/>
              </a:ext>
            </a:extLst>
          </p:cNvPr>
          <p:cNvSpPr txBox="1"/>
          <p:nvPr/>
        </p:nvSpPr>
        <p:spPr>
          <a:xfrm>
            <a:off x="562615" y="4384428"/>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2</a:t>
            </a:r>
          </a:p>
        </p:txBody>
      </p:sp>
      <p:sp>
        <p:nvSpPr>
          <p:cNvPr id="14" name="TextBox 13">
            <a:extLst>
              <a:ext uri="{FF2B5EF4-FFF2-40B4-BE49-F238E27FC236}">
                <a16:creationId xmlns:a16="http://schemas.microsoft.com/office/drawing/2014/main" id="{ED1F841B-C0CB-AB46-B30E-F7E170D201B0}"/>
              </a:ext>
            </a:extLst>
          </p:cNvPr>
          <p:cNvSpPr txBox="1"/>
          <p:nvPr/>
        </p:nvSpPr>
        <p:spPr>
          <a:xfrm>
            <a:off x="1130376" y="4314105"/>
            <a:ext cx="4660822" cy="830997"/>
          </a:xfrm>
          <a:prstGeom prst="rect">
            <a:avLst/>
          </a:prstGeom>
          <a:noFill/>
        </p:spPr>
        <p:txBody>
          <a:bodyPr wrap="square" rtlCol="0">
            <a:spAutoFit/>
          </a:bodyPr>
          <a:lstStyle>
            <a:defPPr>
              <a:defRPr lang="ko-KR">
                <a:ea typeface="Malgun Gothic"/>
              </a:defRPr>
            </a:defPPr>
          </a:lstStyle>
          <a:p>
            <a:r>
              <a:rPr lang="ko-KR" sz="1600" kern="0" dirty="0">
                <a:solidFill>
                  <a:schemeClr val="tx1">
                    <a:lumMod val="100000"/>
                  </a:schemeClr>
                </a:solidFill>
                <a:latin typeface="Candara" panose="020E0502030303020204" pitchFamily="34" charset="0"/>
                <a:sym typeface=""/>
              </a:rPr>
              <a:t>MRONJ의 위험 요소인 발치의 필요성을 최소화하기 위해 구강 위생과 정기적인 치과 치료를 계속하도록 </a:t>
            </a:r>
            <a:r>
              <a:rPr lang="ko-KR" sz="1600" kern="0" dirty="0">
                <a:latin typeface="Candara" panose="020E0502030303020204" pitchFamily="34" charset="0"/>
                <a:sym typeface=""/>
              </a:rPr>
              <a:t>조언</a:t>
            </a:r>
            <a:r>
              <a:rPr lang="ko-KR" altLang="en-US" sz="1600" kern="0" dirty="0">
                <a:latin typeface="Candara" panose="020E0502030303020204" pitchFamily="34" charset="0"/>
                <a:sym typeface=""/>
              </a:rPr>
              <a:t>할 것</a:t>
            </a:r>
            <a:r>
              <a:rPr lang="ko-KR" sz="1600" kern="0" baseline="30000" dirty="0">
                <a:latin typeface="Candara" panose="020E0502030303020204" pitchFamily="34" charset="0"/>
                <a:sym typeface=""/>
              </a:rPr>
              <a:t>2</a:t>
            </a:r>
          </a:p>
        </p:txBody>
      </p:sp>
      <p:sp>
        <p:nvSpPr>
          <p:cNvPr id="17" name="TextBox 16">
            <a:extLst>
              <a:ext uri="{FF2B5EF4-FFF2-40B4-BE49-F238E27FC236}">
                <a16:creationId xmlns:a16="http://schemas.microsoft.com/office/drawing/2014/main" id="{138FC490-9499-1749-9967-A852C3B29A81}"/>
              </a:ext>
            </a:extLst>
          </p:cNvPr>
          <p:cNvSpPr txBox="1"/>
          <p:nvPr/>
        </p:nvSpPr>
        <p:spPr>
          <a:xfrm>
            <a:off x="792095" y="5379048"/>
            <a:ext cx="4681603" cy="954107"/>
          </a:xfrm>
          <a:prstGeom prst="rect">
            <a:avLst/>
          </a:prstGeom>
          <a:noFill/>
        </p:spPr>
        <p:txBody>
          <a:bodyPr wrap="square" rtlCol="0">
            <a:spAutoFit/>
          </a:bodyPr>
          <a:lstStyle>
            <a:defPPr>
              <a:defRPr lang="ko-KR">
                <a:ea typeface="Malgun Gothic"/>
              </a:defRPr>
            </a:defPPr>
          </a:lstStyle>
          <a:p>
            <a:r>
              <a:rPr lang="ko-KR" sz="1400" b="1" kern="0" dirty="0">
                <a:solidFill>
                  <a:schemeClr val="tx1">
                    <a:lumMod val="100000"/>
                  </a:schemeClr>
                </a:solidFill>
                <a:latin typeface="Candara" panose="020E0502030303020204" pitchFamily="34" charset="0"/>
                <a:sym typeface=""/>
              </a:rPr>
              <a:t>경미한 구강 </a:t>
            </a:r>
            <a:r>
              <a:rPr lang="ko-KR" sz="1400" b="1" kern="0" dirty="0" err="1">
                <a:solidFill>
                  <a:schemeClr val="tx1">
                    <a:lumMod val="100000"/>
                  </a:schemeClr>
                </a:solidFill>
                <a:latin typeface="Candara" panose="020E0502030303020204" pitchFamily="34" charset="0"/>
                <a:sym typeface=""/>
              </a:rPr>
              <a:t>수술때문에</a:t>
            </a:r>
            <a:r>
              <a:rPr lang="ko-KR" sz="1400" b="1" kern="0" dirty="0">
                <a:solidFill>
                  <a:schemeClr val="tx1">
                    <a:lumMod val="100000"/>
                  </a:schemeClr>
                </a:solidFill>
                <a:latin typeface="Candara" panose="020E0502030303020204" pitchFamily="34" charset="0"/>
                <a:sym typeface=""/>
              </a:rPr>
              <a:t> 치료를 중단할 증거, </a:t>
            </a:r>
            <a:r>
              <a:rPr lang="ko-KR" sz="1400" b="1" kern="0" dirty="0">
                <a:solidFill>
                  <a:schemeClr val="tx1">
                    <a:lumMod val="100000"/>
                  </a:schemeClr>
                </a:solidFill>
                <a:latin typeface="Calibri" panose="020F0502020204030204" pitchFamily="34" charset="0"/>
                <a:sym typeface=""/>
              </a:rPr>
              <a:t>또는  MRONJ의 발병을 </a:t>
            </a:r>
            <a:r>
              <a:rPr lang="ko-KR" sz="1400" b="1" kern="0" dirty="0">
                <a:latin typeface="Calibri" panose="020F0502020204030204" pitchFamily="34" charset="0"/>
                <a:sym typeface=""/>
              </a:rPr>
              <a:t>예측</a:t>
            </a:r>
            <a:r>
              <a:rPr lang="ko-KR" altLang="en-US" sz="1400" b="1" kern="0" dirty="0">
                <a:latin typeface="Calibri" panose="020F0502020204030204" pitchFamily="34" charset="0"/>
                <a:sym typeface=""/>
              </a:rPr>
              <a:t>하기 위해</a:t>
            </a:r>
            <a:r>
              <a:rPr lang="ko-KR" sz="1400" b="1" kern="0" dirty="0">
                <a:latin typeface="Calibri" panose="020F0502020204030204" pitchFamily="34" charset="0"/>
                <a:sym typeface=""/>
              </a:rPr>
              <a:t> </a:t>
            </a:r>
            <a:r>
              <a:rPr lang="ko-KR" sz="1400" b="1" kern="0" dirty="0" err="1">
                <a:latin typeface="Calibri" panose="020F0502020204030204" pitchFamily="34" charset="0"/>
                <a:sym typeface=""/>
              </a:rPr>
              <a:t>골</a:t>
            </a:r>
            <a:r>
              <a:rPr lang="ko-KR" altLang="en-US" sz="1400" b="1" kern="0" dirty="0" err="1">
                <a:latin typeface="Calibri" panose="020F0502020204030204" pitchFamily="34" charset="0"/>
                <a:sym typeface=""/>
              </a:rPr>
              <a:t>교체</a:t>
            </a:r>
            <a:r>
              <a:rPr lang="ko-KR" sz="1400" b="1" kern="0" dirty="0" err="1">
                <a:latin typeface="Calibri" panose="020F0502020204030204" pitchFamily="34" charset="0"/>
                <a:sym typeface=""/>
              </a:rPr>
              <a:t>율</a:t>
            </a:r>
            <a:r>
              <a:rPr lang="ko-KR" sz="1400" b="1" kern="0" dirty="0">
                <a:latin typeface="Calibri" panose="020F0502020204030204" pitchFamily="34" charset="0"/>
                <a:sym typeface=""/>
              </a:rPr>
              <a:t> </a:t>
            </a:r>
            <a:r>
              <a:rPr lang="ko-KR" sz="1400" b="1" kern="0" dirty="0" err="1">
                <a:solidFill>
                  <a:schemeClr val="tx1">
                    <a:lumMod val="100000"/>
                  </a:schemeClr>
                </a:solidFill>
                <a:latin typeface="Calibri" panose="020F0502020204030204" pitchFamily="34" charset="0"/>
                <a:sym typeface=""/>
              </a:rPr>
              <a:t>표지자를</a:t>
            </a:r>
            <a:r>
              <a:rPr lang="ko-KR" sz="1400" b="1" kern="0" dirty="0">
                <a:solidFill>
                  <a:schemeClr val="tx1">
                    <a:lumMod val="100000"/>
                  </a:schemeClr>
                </a:solidFill>
                <a:latin typeface="Calibri" panose="020F0502020204030204" pitchFamily="34" charset="0"/>
                <a:sym typeface=""/>
              </a:rPr>
              <a:t> 측정할 증거가 충분하지 않음</a:t>
            </a:r>
            <a:r>
              <a:rPr lang="ko-KR" sz="1400" b="1" kern="0" baseline="30000" dirty="0">
                <a:solidFill>
                  <a:schemeClr val="tx1">
                    <a:lumMod val="100000"/>
                  </a:schemeClr>
                </a:solidFill>
                <a:latin typeface="Calibri" panose="020F0502020204030204" pitchFamily="34" charset="0"/>
                <a:sym typeface=""/>
              </a:rPr>
              <a:t>1</a:t>
            </a:r>
          </a:p>
          <a:p>
            <a:r>
              <a:rPr lang="ko-KR" sz="1400" b="1" dirty="0">
                <a:latin typeface="Candara" panose="020E0502030303020204" pitchFamily="34" charset="0"/>
                <a:sym typeface=""/>
              </a:rPr>
              <a:t> </a:t>
            </a:r>
          </a:p>
        </p:txBody>
      </p:sp>
      <p:sp>
        <p:nvSpPr>
          <p:cNvPr id="18" name="Rounded Rectangle 17">
            <a:extLst>
              <a:ext uri="{FF2B5EF4-FFF2-40B4-BE49-F238E27FC236}">
                <a16:creationId xmlns:a16="http://schemas.microsoft.com/office/drawing/2014/main" id="{031506F2-DF6C-624E-8CF0-716D9D24E6F6}"/>
              </a:ext>
            </a:extLst>
          </p:cNvPr>
          <p:cNvSpPr/>
          <p:nvPr/>
        </p:nvSpPr>
        <p:spPr>
          <a:xfrm>
            <a:off x="867415" y="4245051"/>
            <a:ext cx="4939596" cy="103506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solidFill>
                <a:schemeClr val="tx1"/>
              </a:solidFill>
              <a:ea typeface="Malgun Gothic"/>
            </a:endParaRPr>
          </a:p>
        </p:txBody>
      </p:sp>
      <p:pic>
        <p:nvPicPr>
          <p:cNvPr id="20" name="Content Placeholder 3" descr="Real world risk - ONJ.png">
            <a:extLst>
              <a:ext uri="{FF2B5EF4-FFF2-40B4-BE49-F238E27FC236}">
                <a16:creationId xmlns:a16="http://schemas.microsoft.com/office/drawing/2014/main" id="{E638F9D9-7C89-674E-95EF-E58EF3CA3475}"/>
              </a:ext>
            </a:extLst>
          </p:cNvPr>
          <p:cNvPicPr>
            <a:picLocks noChangeAspect="1"/>
          </p:cNvPicPr>
          <p:nvPr/>
        </p:nvPicPr>
        <p:blipFill>
          <a:blip r:embed="rId3" cstate="screen">
            <a:extLst>
              <a:ext uri="{28A0092B-C50C-407E-A947-70E740481C1C}">
                <a14:useLocalDpi xmlns:a14="http://schemas.microsoft.com/office/drawing/2010/main"/>
              </a:ext>
            </a:extLst>
          </a:blip>
          <a:srcRect t="-6271" b="-6271"/>
          <a:stretch>
            <a:fillRect/>
          </a:stretch>
        </p:blipFill>
        <p:spPr>
          <a:xfrm>
            <a:off x="6060699" y="2529269"/>
            <a:ext cx="6131301" cy="3434331"/>
          </a:xfrm>
          <a:prstGeom prst="rect">
            <a:avLst/>
          </a:prstGeom>
        </p:spPr>
      </p:pic>
      <p:sp>
        <p:nvSpPr>
          <p:cNvPr id="3" name="TextBox 2">
            <a:extLst>
              <a:ext uri="{FF2B5EF4-FFF2-40B4-BE49-F238E27FC236}">
                <a16:creationId xmlns:a16="http://schemas.microsoft.com/office/drawing/2014/main" id="{1CDDDCF9-EFAE-1542-891C-4926FB0BA475}"/>
              </a:ext>
            </a:extLst>
          </p:cNvPr>
          <p:cNvSpPr txBox="1"/>
          <p:nvPr/>
        </p:nvSpPr>
        <p:spPr>
          <a:xfrm>
            <a:off x="7772400" y="2368266"/>
            <a:ext cx="4038600" cy="307777"/>
          </a:xfrm>
          <a:prstGeom prst="rect">
            <a:avLst/>
          </a:prstGeom>
          <a:noFill/>
        </p:spPr>
        <p:txBody>
          <a:bodyPr wrap="square" rtlCol="0">
            <a:spAutoFit/>
          </a:bodyPr>
          <a:lstStyle>
            <a:defPPr>
              <a:defRPr lang="ko-KR">
                <a:ea typeface="Malgun Gothic"/>
              </a:defRPr>
            </a:defPPr>
            <a:lvl1pPr>
              <a:defRPr lang="ko-KR" sz="1600">
                <a:latin typeface="Candara" panose="020E0502030303020204" pitchFamily="34" charset="0"/>
                <a:ea typeface="Malgun Gothic"/>
              </a:defRPr>
            </a:lvl1pPr>
          </a:lstStyle>
          <a:p>
            <a:pPr algn="ctr"/>
            <a:r>
              <a:rPr lang="ko-KR" sz="1400" b="1" kern="0">
                <a:solidFill>
                  <a:schemeClr val="tx1">
                    <a:lumMod val="100000"/>
                  </a:schemeClr>
                </a:solidFill>
                <a:sym typeface=""/>
              </a:rPr>
              <a:t>ONJ의 위험성을 전체 상황에 적용</a:t>
            </a:r>
            <a:r>
              <a:rPr lang="ko-KR" sz="1400" b="1" kern="0" baseline="30000">
                <a:solidFill>
                  <a:schemeClr val="tx1">
                    <a:lumMod val="100000"/>
                  </a:schemeClr>
                </a:solidFill>
                <a:sym typeface=""/>
              </a:rPr>
              <a:t> 3-7</a:t>
            </a:r>
          </a:p>
        </p:txBody>
      </p:sp>
      <p:sp>
        <p:nvSpPr>
          <p:cNvPr id="22" name="Text Placeholder 8">
            <a:extLst>
              <a:ext uri="{FF2B5EF4-FFF2-40B4-BE49-F238E27FC236}">
                <a16:creationId xmlns:a16="http://schemas.microsoft.com/office/drawing/2014/main" id="{719BCCE1-EDCF-F54A-A405-7E0CAB483F34}"/>
              </a:ext>
            </a:extLst>
          </p:cNvPr>
          <p:cNvSpPr txBox="1">
            <a:spLocks/>
          </p:cNvSpPr>
          <p:nvPr/>
        </p:nvSpPr>
        <p:spPr>
          <a:xfrm>
            <a:off x="6208295" y="5601650"/>
            <a:ext cx="5768141" cy="538499"/>
          </a:xfrm>
          <a:prstGeom prst="rect">
            <a:avLst/>
          </a:prstGeom>
        </p:spPr>
        <p:txBody>
          <a:bodyPr vert="horz" lIns="91440" tIns="45720" rIns="91440" bIns="45720" rtlCol="0" anchor="ctr"/>
          <a:lstStyle>
            <a:defPPr>
              <a:defRPr lang="ko-KR">
                <a:ea typeface="Malgun Gothic"/>
              </a:defRPr>
            </a:defPPr>
            <a:lvl1pPr marL="0" algn="l" defTabSz="914400" rtl="0" eaLnBrk="1" latinLnBrk="0" hangingPunct="1">
              <a:defRPr lang="ko-KR" sz="1200" kern="1200">
                <a:solidFill>
                  <a:schemeClr val="tx1">
                    <a:tint val="75000"/>
                  </a:schemeClr>
                </a:solidFill>
                <a:latin typeface="+mn-lt"/>
                <a:ea typeface="Malgun Gothic"/>
                <a:cs typeface="+mn-cs"/>
              </a:defRPr>
            </a:lvl1pPr>
            <a:lvl2pPr marL="457200" algn="l" defTabSz="914400" rtl="0" eaLnBrk="1" latinLnBrk="0" hangingPunct="1">
              <a:defRPr lang="ko-KR" sz="1800" kern="1200">
                <a:solidFill>
                  <a:schemeClr val="tx1"/>
                </a:solidFill>
                <a:latin typeface="+mn-lt"/>
                <a:ea typeface="Malgun Gothic"/>
                <a:cs typeface="+mn-cs"/>
              </a:defRPr>
            </a:lvl2pPr>
            <a:lvl3pPr marL="914400" algn="l" defTabSz="914400" rtl="0" eaLnBrk="1" latinLnBrk="0" hangingPunct="1">
              <a:defRPr lang="ko-KR" sz="1800" kern="1200">
                <a:solidFill>
                  <a:schemeClr val="tx1"/>
                </a:solidFill>
                <a:latin typeface="+mn-lt"/>
                <a:ea typeface="Malgun Gothic"/>
                <a:cs typeface="+mn-cs"/>
              </a:defRPr>
            </a:lvl3pPr>
            <a:lvl4pPr marL="1371600" algn="l" defTabSz="914400" rtl="0" eaLnBrk="1" latinLnBrk="0" hangingPunct="1">
              <a:defRPr lang="ko-KR" sz="1800" kern="1200">
                <a:solidFill>
                  <a:schemeClr val="tx1"/>
                </a:solidFill>
                <a:latin typeface="+mn-lt"/>
                <a:ea typeface="Malgun Gothic"/>
                <a:cs typeface="+mn-cs"/>
              </a:defRPr>
            </a:lvl4pPr>
            <a:lvl5pPr marL="1828800" algn="l" defTabSz="914400" rtl="0" eaLnBrk="1" latinLnBrk="0" hangingPunct="1">
              <a:defRPr lang="ko-KR" sz="1800" kern="1200">
                <a:solidFill>
                  <a:schemeClr val="tx1"/>
                </a:solidFill>
                <a:latin typeface="+mn-lt"/>
                <a:ea typeface="Malgun Gothic"/>
                <a:cs typeface="+mn-cs"/>
              </a:defRPr>
            </a:lvl5pPr>
            <a:lvl6pPr marL="2286000" algn="l" defTabSz="914400" rtl="0" eaLnBrk="1" latinLnBrk="0" hangingPunct="1">
              <a:defRPr lang="ko-KR" sz="1800" kern="1200">
                <a:solidFill>
                  <a:schemeClr val="tx1"/>
                </a:solidFill>
                <a:latin typeface="+mn-lt"/>
                <a:ea typeface="Malgun Gothic"/>
                <a:cs typeface="+mn-cs"/>
              </a:defRPr>
            </a:lvl6pPr>
            <a:lvl7pPr marL="2743200" algn="l" defTabSz="914400" rtl="0" eaLnBrk="1" latinLnBrk="0" hangingPunct="1">
              <a:defRPr lang="ko-KR" sz="1800" kern="1200">
                <a:solidFill>
                  <a:schemeClr val="tx1"/>
                </a:solidFill>
                <a:latin typeface="+mn-lt"/>
                <a:ea typeface="Malgun Gothic"/>
                <a:cs typeface="+mn-cs"/>
              </a:defRPr>
            </a:lvl7pPr>
            <a:lvl8pPr marL="3200400" algn="l" defTabSz="914400" rtl="0" eaLnBrk="1" latinLnBrk="0" hangingPunct="1">
              <a:defRPr lang="ko-KR" sz="1800" kern="1200">
                <a:solidFill>
                  <a:schemeClr val="tx1"/>
                </a:solidFill>
                <a:latin typeface="+mn-lt"/>
                <a:ea typeface="Malgun Gothic"/>
                <a:cs typeface="+mn-cs"/>
              </a:defRPr>
            </a:lvl8pPr>
            <a:lvl9pPr marL="3657600" algn="l" defTabSz="914400" rtl="0" eaLnBrk="1" latinLnBrk="0" hangingPunct="1">
              <a:defRPr lang="ko-KR" sz="1800" kern="1200">
                <a:solidFill>
                  <a:schemeClr val="tx1"/>
                </a:solidFill>
                <a:latin typeface="+mn-lt"/>
                <a:ea typeface="Malgun Gothic"/>
                <a:cs typeface="+mn-cs"/>
              </a:defRPr>
            </a:lvl9pPr>
          </a:lstStyle>
          <a:p>
            <a:r>
              <a:rPr lang="ko-KR" sz="1000" b="1" dirty="0" err="1">
                <a:solidFill>
                  <a:schemeClr val="tx1"/>
                </a:solidFill>
                <a:latin typeface="Calibri" panose="020F0502020204030204" pitchFamily="34" charset="0"/>
                <a:sym typeface=""/>
              </a:rPr>
              <a:t>데노수맙</a:t>
            </a:r>
            <a:r>
              <a:rPr lang="ko-KR" sz="1000" b="1" dirty="0">
                <a:solidFill>
                  <a:schemeClr val="tx1"/>
                </a:solidFill>
                <a:latin typeface="Calibri" panose="020F0502020204030204" pitchFamily="34" charset="0"/>
                <a:sym typeface=""/>
              </a:rPr>
              <a:t>(</a:t>
            </a:r>
            <a:r>
              <a:rPr lang="ko-KR" sz="1000" b="1" dirty="0" err="1">
                <a:solidFill>
                  <a:schemeClr val="tx1"/>
                </a:solidFill>
                <a:latin typeface="Calibri" panose="020F0502020204030204" pitchFamily="34" charset="0"/>
                <a:sym typeface=""/>
              </a:rPr>
              <a:t>프롤리아</a:t>
            </a:r>
            <a:r>
              <a:rPr lang="ko-KR" sz="1000" b="1" dirty="0">
                <a:solidFill>
                  <a:schemeClr val="tx1"/>
                </a:solidFill>
                <a:latin typeface="Calibri" panose="020F0502020204030204" pitchFamily="34" charset="0"/>
                <a:sym typeface=""/>
              </a:rPr>
              <a:t>)</a:t>
            </a:r>
            <a:r>
              <a:rPr lang="en-US" altLang="ko-KR" sz="1000" b="1" dirty="0">
                <a:solidFill>
                  <a:schemeClr val="tx1"/>
                </a:solidFill>
                <a:latin typeface="Calibri" panose="020F0502020204030204" pitchFamily="34" charset="0"/>
                <a:sym typeface=""/>
              </a:rPr>
              <a:t> </a:t>
            </a:r>
            <a:r>
              <a:rPr lang="ko-KR" sz="1000" b="1" dirty="0">
                <a:solidFill>
                  <a:schemeClr val="tx1"/>
                </a:solidFill>
                <a:latin typeface="Calibri" panose="020F0502020204030204" pitchFamily="34" charset="0"/>
                <a:sym typeface=""/>
              </a:rPr>
              <a:t>시판 후 </a:t>
            </a:r>
            <a:r>
              <a:rPr lang="ko-KR" altLang="en-US" sz="1000" b="1" dirty="0">
                <a:solidFill>
                  <a:schemeClr val="tx1"/>
                </a:solidFill>
                <a:latin typeface="Calibri" panose="020F0502020204030204" pitchFamily="34" charset="0"/>
                <a:sym typeface=""/>
              </a:rPr>
              <a:t>조사</a:t>
            </a:r>
            <a:r>
              <a:rPr lang="ko-KR" sz="1000" b="1" dirty="0">
                <a:solidFill>
                  <a:schemeClr val="tx1"/>
                </a:solidFill>
                <a:latin typeface="Calibri" panose="020F0502020204030204" pitchFamily="34" charset="0"/>
                <a:sym typeface=""/>
              </a:rPr>
              <a:t> – 2014년 5월 10일 현재 </a:t>
            </a:r>
            <a:r>
              <a:rPr lang="ko-KR" sz="1000" b="1" dirty="0" err="1">
                <a:solidFill>
                  <a:schemeClr val="tx1"/>
                </a:solidFill>
                <a:latin typeface="Calibri" panose="020F0502020204030204" pitchFamily="34" charset="0"/>
                <a:sym typeface=""/>
              </a:rPr>
              <a:t>프롤리아에</a:t>
            </a:r>
            <a:r>
              <a:rPr lang="ko-KR" sz="1000" b="1" dirty="0">
                <a:solidFill>
                  <a:schemeClr val="tx1"/>
                </a:solidFill>
                <a:latin typeface="Calibri" panose="020F0502020204030204" pitchFamily="34" charset="0"/>
                <a:sym typeface=""/>
              </a:rPr>
              <a:t> 대한 예상 시장 노출은 1,960,405환자-년입니다. *캐나다 FRAX(골절 위험 평가 도구)에 의한 주요 골다공증 골절의 10년 위험.</a:t>
            </a:r>
          </a:p>
        </p:txBody>
      </p:sp>
      <p:pic>
        <p:nvPicPr>
          <p:cNvPr id="21" name="Graphic 20" descr="Home with solid fill">
            <a:hlinkClick r:id="rId4" action="ppaction://hlinksldjump"/>
            <a:extLst>
              <a:ext uri="{FF2B5EF4-FFF2-40B4-BE49-F238E27FC236}">
                <a16:creationId xmlns:a16="http://schemas.microsoft.com/office/drawing/2014/main" id="{D688593F-89C2-7C47-BABD-CC47AF4842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19" name="CuadroTexto 18">
            <a:extLst>
              <a:ext uri="{FF2B5EF4-FFF2-40B4-BE49-F238E27FC236}">
                <a16:creationId xmlns:a16="http://schemas.microsoft.com/office/drawing/2014/main" id="{D1D8A3AD-E638-4A0D-B890-E828AF945C0F}"/>
              </a:ext>
            </a:extLst>
          </p:cNvPr>
          <p:cNvSpPr txBox="1"/>
          <p:nvPr/>
        </p:nvSpPr>
        <p:spPr>
          <a:xfrm>
            <a:off x="5896223" y="2736183"/>
            <a:ext cx="1705221" cy="2544286"/>
          </a:xfrm>
          <a:prstGeom prst="rect">
            <a:avLst/>
          </a:prstGeom>
          <a:solidFill>
            <a:srgbClr val="FFFFFF"/>
          </a:solidFill>
        </p:spPr>
        <p:txBody>
          <a:bodyPr wrap="square" lIns="0" rIns="0" rtlCol="0">
            <a:spAutoFit/>
          </a:bodyPr>
          <a:lstStyle/>
          <a:p>
            <a:pPr algn="r">
              <a:lnSpc>
                <a:spcPts val="1400"/>
              </a:lnSpc>
              <a:spcAft>
                <a:spcPts val="300"/>
              </a:spcAft>
            </a:pPr>
            <a:r>
              <a:rPr lang="ko-KR" sz="900" b="1" dirty="0">
                <a:latin typeface="Arial Narrow" panose="020B0606020202030204" pitchFamily="34" charset="0"/>
                <a:sym typeface=""/>
              </a:rPr>
              <a:t>살인에 의한 죽음</a:t>
            </a:r>
          </a:p>
          <a:p>
            <a:pPr algn="r">
              <a:lnSpc>
                <a:spcPts val="1400"/>
              </a:lnSpc>
              <a:spcAft>
                <a:spcPts val="300"/>
              </a:spcAft>
            </a:pPr>
            <a:r>
              <a:rPr lang="ko-KR" sz="900" b="1" dirty="0" err="1">
                <a:latin typeface="Arial Narrow" panose="020B0606020202030204" pitchFamily="34" charset="0"/>
                <a:sym typeface=""/>
              </a:rPr>
              <a:t>데노수맙</a:t>
            </a:r>
            <a:r>
              <a:rPr lang="ko-KR" sz="900" b="1" dirty="0">
                <a:latin typeface="Arial Narrow" panose="020B0606020202030204" pitchFamily="34" charset="0"/>
                <a:sym typeface=""/>
              </a:rPr>
              <a:t>-ONJ</a:t>
            </a:r>
          </a:p>
          <a:p>
            <a:pPr algn="r">
              <a:lnSpc>
                <a:spcPts val="1400"/>
              </a:lnSpc>
              <a:spcAft>
                <a:spcPts val="300"/>
              </a:spcAft>
            </a:pPr>
            <a:r>
              <a:rPr lang="ko-KR" sz="900" b="1" dirty="0">
                <a:latin typeface="Arial Narrow" panose="020B0606020202030204" pitchFamily="34" charset="0"/>
                <a:sym typeface=""/>
              </a:rPr>
              <a:t>치명적인 자동차 사고</a:t>
            </a:r>
          </a:p>
          <a:p>
            <a:pPr algn="r">
              <a:lnSpc>
                <a:spcPts val="1400"/>
              </a:lnSpc>
              <a:spcAft>
                <a:spcPts val="300"/>
              </a:spcAft>
            </a:pPr>
            <a:r>
              <a:rPr lang="ko-KR" sz="900" b="1" dirty="0">
                <a:latin typeface="Arial Narrow" panose="020B0606020202030204" pitchFamily="34" charset="0"/>
                <a:sym typeface=""/>
              </a:rPr>
              <a:t>경구 비스포스포네이트-ONJ</a:t>
            </a:r>
          </a:p>
          <a:p>
            <a:pPr algn="r">
              <a:lnSpc>
                <a:spcPts val="1400"/>
              </a:lnSpc>
              <a:spcAft>
                <a:spcPts val="300"/>
              </a:spcAft>
            </a:pPr>
            <a:r>
              <a:rPr lang="ko-KR" sz="900" b="1" dirty="0">
                <a:latin typeface="Arial Narrow" panose="020B0606020202030204" pitchFamily="34" charset="0"/>
                <a:sym typeface=""/>
              </a:rPr>
              <a:t>경구 비스포스포네이트-ONJ</a:t>
            </a:r>
          </a:p>
          <a:p>
            <a:pPr algn="r">
              <a:lnSpc>
                <a:spcPts val="1400"/>
              </a:lnSpc>
              <a:spcAft>
                <a:spcPts val="300"/>
              </a:spcAft>
            </a:pPr>
            <a:r>
              <a:rPr lang="ko-KR" sz="900" b="1" dirty="0" err="1">
                <a:latin typeface="Arial Narrow" panose="020B0606020202030204" pitchFamily="34" charset="0"/>
                <a:sym typeface=""/>
              </a:rPr>
              <a:t>저위험</a:t>
            </a:r>
            <a:r>
              <a:rPr lang="ko-KR" sz="900" b="1" dirty="0">
                <a:latin typeface="Arial Narrow" panose="020B0606020202030204" pitchFamily="34" charset="0"/>
                <a:sym typeface=""/>
              </a:rPr>
              <a:t> 여성의 주요 골다공증 골절*</a:t>
            </a:r>
          </a:p>
          <a:p>
            <a:pPr algn="r">
              <a:lnSpc>
                <a:spcPts val="1400"/>
              </a:lnSpc>
              <a:spcAft>
                <a:spcPts val="300"/>
              </a:spcAft>
            </a:pPr>
            <a:r>
              <a:rPr lang="ko-KR" sz="900" b="1" dirty="0">
                <a:latin typeface="Arial Narrow" panose="020B0606020202030204" pitchFamily="34" charset="0"/>
                <a:sym typeface=""/>
              </a:rPr>
              <a:t>중등도 위험 여성의 주요 골다공증 골절*</a:t>
            </a:r>
          </a:p>
          <a:p>
            <a:pPr algn="r">
              <a:lnSpc>
                <a:spcPts val="1400"/>
              </a:lnSpc>
              <a:spcAft>
                <a:spcPts val="300"/>
              </a:spcAft>
            </a:pPr>
            <a:r>
              <a:rPr lang="ko-KR" sz="900" b="1" dirty="0">
                <a:latin typeface="Arial Narrow" panose="020B0606020202030204" pitchFamily="34" charset="0"/>
                <a:sym typeface=""/>
              </a:rPr>
              <a:t>고위험 여성의 주요 골다공증 골절*</a:t>
            </a:r>
          </a:p>
          <a:p>
            <a:pPr algn="ctr"/>
            <a:endParaRPr lang="ko-KR" sz="1100" dirty="0">
              <a:solidFill>
                <a:schemeClr val="tx1">
                  <a:lumMod val="50000"/>
                  <a:lumOff val="50000"/>
                </a:schemeClr>
              </a:solidFill>
              <a:ea typeface="Malgun Gothic"/>
            </a:endParaRPr>
          </a:p>
        </p:txBody>
      </p:sp>
      <p:sp>
        <p:nvSpPr>
          <p:cNvPr id="23" name="CuadroTexto 22">
            <a:extLst>
              <a:ext uri="{FF2B5EF4-FFF2-40B4-BE49-F238E27FC236}">
                <a16:creationId xmlns:a16="http://schemas.microsoft.com/office/drawing/2014/main" id="{0226BEAF-AF14-425F-9BCC-C4DE462FF4F4}"/>
              </a:ext>
            </a:extLst>
          </p:cNvPr>
          <p:cNvSpPr txBox="1"/>
          <p:nvPr/>
        </p:nvSpPr>
        <p:spPr>
          <a:xfrm>
            <a:off x="8098152" y="5383776"/>
            <a:ext cx="3205259" cy="271869"/>
          </a:xfrm>
          <a:prstGeom prst="rect">
            <a:avLst/>
          </a:prstGeom>
          <a:solidFill>
            <a:srgbClr val="FFFFFF"/>
          </a:solidFill>
        </p:spPr>
        <p:txBody>
          <a:bodyPr wrap="square" lIns="0" rIns="0" rtlCol="0">
            <a:spAutoFit/>
          </a:bodyPr>
          <a:lstStyle/>
          <a:p>
            <a:pPr algn="ctr">
              <a:lnSpc>
                <a:spcPts val="1400"/>
              </a:lnSpc>
              <a:spcAft>
                <a:spcPts val="300"/>
              </a:spcAft>
            </a:pPr>
            <a:r>
              <a:rPr lang="ko-KR" sz="1200" b="1" dirty="0">
                <a:latin typeface="Arial Narrow" panose="020B0606020202030204" pitchFamily="34" charset="0"/>
                <a:sym typeface=""/>
              </a:rPr>
              <a:t>100,000인</a:t>
            </a:r>
            <a:r>
              <a:rPr lang="en-US" altLang="ko-KR" sz="1200" b="1" dirty="0">
                <a:latin typeface="Arial Narrow" panose="020B0606020202030204" pitchFamily="34" charset="0"/>
                <a:sym typeface=""/>
              </a:rPr>
              <a:t>-</a:t>
            </a:r>
            <a:r>
              <a:rPr lang="ko-KR" sz="1200" b="1" dirty="0">
                <a:latin typeface="Arial Narrow" panose="020B0606020202030204" pitchFamily="34" charset="0"/>
                <a:sym typeface=""/>
              </a:rPr>
              <a:t>년 당 발생률</a:t>
            </a:r>
          </a:p>
        </p:txBody>
      </p:sp>
    </p:spTree>
    <p:extLst>
      <p:ext uri="{BB962C8B-B14F-4D97-AF65-F5344CB8AC3E}">
        <p14:creationId xmlns:p14="http://schemas.microsoft.com/office/powerpoint/2010/main" val="16103791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골다공증에 대한 </a:t>
            </a:r>
            <a:r>
              <a:rPr lang="ko-KR" altLang="es-ES" sz="3600" b="1" dirty="0">
                <a:solidFill>
                  <a:srgbClr val="6BBBAD"/>
                </a:solidFill>
                <a:latin typeface="Candara" panose="020E0502030303020204" pitchFamily="34" charset="0"/>
                <a:sym typeface=""/>
              </a:rPr>
              <a:t>골흡수억제</a:t>
            </a:r>
            <a:r>
              <a:rPr lang="ko-KR" altLang="en-US" sz="3600" b="1" dirty="0">
                <a:solidFill>
                  <a:srgbClr val="6BBBAD"/>
                </a:solidFill>
                <a:latin typeface="Candara" panose="020E0502030303020204" pitchFamily="34" charset="0"/>
                <a:sym typeface=""/>
              </a:rPr>
              <a:t>제 </a:t>
            </a:r>
            <a:r>
              <a:rPr lang="ko-KR" altLang="en-US" sz="3600" b="1" dirty="0" err="1">
                <a:solidFill>
                  <a:srgbClr val="6BBBAD"/>
                </a:solidFill>
                <a:latin typeface="Candara" panose="020E0502030303020204" pitchFamily="34" charset="0"/>
                <a:sym typeface=""/>
              </a:rPr>
              <a:t>치료</a:t>
            </a:r>
            <a:r>
              <a:rPr lang="ko-KR" altLang="es-ES" sz="3600" b="1" dirty="0" err="1">
                <a:solidFill>
                  <a:srgbClr val="6BBBAD"/>
                </a:solidFill>
                <a:latin typeface="Candara" panose="020E0502030303020204" pitchFamily="34" charset="0"/>
                <a:sym typeface=""/>
              </a:rPr>
              <a:t>으로</a:t>
            </a:r>
            <a:r>
              <a:rPr lang="ko-KR" altLang="es-ES" sz="3600" b="1" dirty="0">
                <a:solidFill>
                  <a:srgbClr val="6BBBAD"/>
                </a:solidFill>
                <a:latin typeface="Candara" panose="020E0502030303020204" pitchFamily="34" charset="0"/>
                <a:sym typeface=""/>
              </a:rPr>
              <a:t> </a:t>
            </a:r>
            <a:r>
              <a:rPr lang="ko-KR" sz="3600" b="1" dirty="0">
                <a:solidFill>
                  <a:srgbClr val="6BBBAD"/>
                </a:solidFill>
                <a:latin typeface="Candara" panose="020E0502030303020204" pitchFamily="34" charset="0"/>
                <a:sym typeface=""/>
              </a:rPr>
              <a:t>인한 </a:t>
            </a:r>
            <a:r>
              <a:rPr lang="ko-KR" sz="3600" b="1" dirty="0" err="1">
                <a:solidFill>
                  <a:srgbClr val="6BBBAD"/>
                </a:solidFill>
                <a:latin typeface="Candara" panose="020E0502030303020204" pitchFamily="34" charset="0"/>
                <a:sym typeface=""/>
              </a:rPr>
              <a:t>비</a:t>
            </a:r>
            <a:r>
              <a:rPr lang="ko-KR" altLang="en-US" sz="3600" b="1" dirty="0" err="1">
                <a:solidFill>
                  <a:srgbClr val="6BBBAD"/>
                </a:solidFill>
                <a:latin typeface="Candara" panose="020E0502030303020204" pitchFamily="34" charset="0"/>
                <a:sym typeface=""/>
              </a:rPr>
              <a:t>전</a:t>
            </a:r>
            <a:r>
              <a:rPr lang="ko-KR" sz="3600" b="1" dirty="0" err="1">
                <a:solidFill>
                  <a:srgbClr val="6BBBAD"/>
                </a:solidFill>
                <a:latin typeface="Candara" panose="020E0502030303020204" pitchFamily="34" charset="0"/>
                <a:sym typeface=""/>
              </a:rPr>
              <a:t>형</a:t>
            </a:r>
            <a:r>
              <a:rPr lang="ko-KR" sz="3600" b="1" dirty="0">
                <a:solidFill>
                  <a:srgbClr val="6BBBAD"/>
                </a:solidFill>
                <a:latin typeface="Candara" panose="020E0502030303020204" pitchFamily="34" charset="0"/>
                <a:sym typeface=""/>
              </a:rPr>
              <a:t> 대퇴골 골절의 위험</a:t>
            </a:r>
          </a:p>
        </p:txBody>
      </p:sp>
      <p:sp>
        <p:nvSpPr>
          <p:cNvPr id="7" name="TextBox 6">
            <a:extLst>
              <a:ext uri="{FF2B5EF4-FFF2-40B4-BE49-F238E27FC236}">
                <a16:creationId xmlns:a16="http://schemas.microsoft.com/office/drawing/2014/main" id="{38ABDDFB-354F-6D4A-8CA9-DA144FCC70F9}"/>
              </a:ext>
            </a:extLst>
          </p:cNvPr>
          <p:cNvSpPr txBox="1"/>
          <p:nvPr/>
        </p:nvSpPr>
        <p:spPr>
          <a:xfrm>
            <a:off x="386857" y="6459394"/>
            <a:ext cx="11018964" cy="3693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Adler RA, et al. </a:t>
            </a:r>
            <a:r>
              <a:rPr lang="ko-KR" b="1" i="1" kern="0">
                <a:solidFill>
                  <a:schemeClr val="tx1">
                    <a:lumMod val="100000"/>
                  </a:schemeClr>
                </a:solidFill>
                <a:latin typeface="Calibri" panose="020F0502020204030204" pitchFamily="34" charset="0"/>
                <a:sym typeface=""/>
              </a:rPr>
              <a:t>J Bone Miner Res </a:t>
            </a:r>
            <a:r>
              <a:rPr lang="ko-KR" b="1" kern="0">
                <a:solidFill>
                  <a:schemeClr val="tx1">
                    <a:lumMod val="100000"/>
                  </a:schemeClr>
                </a:solidFill>
                <a:latin typeface="Calibri" panose="020F0502020204030204" pitchFamily="34" charset="0"/>
                <a:sym typeface=""/>
              </a:rPr>
              <a:t>2016;31:16–35; 2. Royal Australian College of General Practitioners and Osteoporosis Australia. Osteoporosis prevention, diagnosis and management in postmenopausal women and men over 50 years of age. 2nd edn. East Melbourne, Vic: RACGP, 2017;.</a:t>
            </a:r>
          </a:p>
        </p:txBody>
      </p:sp>
      <p:sp>
        <p:nvSpPr>
          <p:cNvPr id="4" name="TextBox 3">
            <a:extLst>
              <a:ext uri="{FF2B5EF4-FFF2-40B4-BE49-F238E27FC236}">
                <a16:creationId xmlns:a16="http://schemas.microsoft.com/office/drawing/2014/main" id="{C701929E-5011-C54E-8E7B-7606B38D1D3B}"/>
              </a:ext>
            </a:extLst>
          </p:cNvPr>
          <p:cNvSpPr txBox="1"/>
          <p:nvPr/>
        </p:nvSpPr>
        <p:spPr>
          <a:xfrm>
            <a:off x="609600" y="1524000"/>
            <a:ext cx="11332002" cy="646331"/>
          </a:xfrm>
          <a:prstGeom prst="rect">
            <a:avLst/>
          </a:prstGeom>
          <a:noFill/>
        </p:spPr>
        <p:txBody>
          <a:bodyPr wrap="square" rtlCol="0">
            <a:spAutoFit/>
          </a:bodyPr>
          <a:lstStyle/>
          <a:p>
            <a:pPr marL="285750" indent="-285750">
              <a:buFont typeface="Arial" panose="020B0604020202020204" pitchFamily="34" charset="0"/>
              <a:buChar char="•"/>
            </a:pPr>
            <a:r>
              <a:rPr lang="ko-KR" b="1" kern="0" dirty="0">
                <a:solidFill>
                  <a:srgbClr val="359588">
                    <a:lumMod val="100000"/>
                  </a:srgbClr>
                </a:solidFill>
                <a:latin typeface="Candara" panose="020E0502030303020204" pitchFamily="34" charset="0"/>
                <a:sym typeface=""/>
              </a:rPr>
              <a:t>골다공증 치료의 이점</a:t>
            </a:r>
            <a:r>
              <a:rPr lang="ko-KR" b="1" kern="0" dirty="0">
                <a:solidFill>
                  <a:srgbClr val="2F9588">
                    <a:lumMod val="100000"/>
                  </a:srgbClr>
                </a:solidFill>
                <a:latin typeface="Candara" panose="020E0502030303020204" pitchFamily="34" charset="0"/>
                <a:sym typeface=""/>
              </a:rPr>
              <a:t>이 </a:t>
            </a:r>
            <a:r>
              <a:rPr lang="ko-KR" b="1" kern="0" dirty="0" err="1">
                <a:solidFill>
                  <a:srgbClr val="2F9588">
                    <a:lumMod val="100000"/>
                  </a:srgbClr>
                </a:solidFill>
                <a:latin typeface="Candara" panose="020E0502030303020204" pitchFamily="34" charset="0"/>
                <a:sym typeface=""/>
              </a:rPr>
              <a:t>비</a:t>
            </a:r>
            <a:r>
              <a:rPr lang="ko-KR" altLang="en-US" b="1" kern="0" dirty="0" err="1">
                <a:solidFill>
                  <a:srgbClr val="2F9588">
                    <a:lumMod val="100000"/>
                  </a:srgbClr>
                </a:solidFill>
                <a:latin typeface="Candara" panose="020E0502030303020204" pitchFamily="34" charset="0"/>
                <a:sym typeface=""/>
              </a:rPr>
              <a:t>전</a:t>
            </a:r>
            <a:r>
              <a:rPr lang="ko-KR" altLang="es-ES" b="1" kern="0" dirty="0" err="1">
                <a:solidFill>
                  <a:srgbClr val="2F9588">
                    <a:lumMod val="100000"/>
                  </a:srgbClr>
                </a:solidFill>
                <a:latin typeface="Candara" panose="020E0502030303020204" pitchFamily="34" charset="0"/>
                <a:sym typeface=""/>
              </a:rPr>
              <a:t>형</a:t>
            </a:r>
            <a:r>
              <a:rPr lang="ko-KR" altLang="es-ES" b="1" kern="0" dirty="0">
                <a:solidFill>
                  <a:srgbClr val="2F9588">
                    <a:lumMod val="100000"/>
                  </a:srgbClr>
                </a:solidFill>
                <a:latin typeface="Candara" panose="020E0502030303020204" pitchFamily="34" charset="0"/>
                <a:sym typeface=""/>
              </a:rPr>
              <a:t> </a:t>
            </a:r>
            <a:r>
              <a:rPr lang="ko-KR" b="1" kern="0" dirty="0">
                <a:solidFill>
                  <a:srgbClr val="2F9588">
                    <a:lumMod val="100000"/>
                  </a:srgbClr>
                </a:solidFill>
                <a:latin typeface="Candara" panose="020E0502030303020204" pitchFamily="34" charset="0"/>
                <a:sym typeface=""/>
              </a:rPr>
              <a:t>대퇴골 골절(AFF)의 낮은 위험성</a:t>
            </a:r>
            <a:r>
              <a:rPr lang="ko-KR" b="1" kern="0" dirty="0">
                <a:solidFill>
                  <a:schemeClr val="tx1">
                    <a:lumMod val="100000"/>
                  </a:schemeClr>
                </a:solidFill>
                <a:latin typeface="Candara" panose="020E0502030303020204" pitchFamily="34" charset="0"/>
                <a:sym typeface=""/>
              </a:rPr>
              <a:t>(</a:t>
            </a:r>
            <a:r>
              <a:rPr lang="ko-KR" altLang="es-ES" b="1" kern="0" dirty="0">
                <a:solidFill>
                  <a:schemeClr val="tx1">
                    <a:lumMod val="100000"/>
                  </a:schemeClr>
                </a:solidFill>
                <a:latin typeface="Candara" panose="020E0502030303020204" pitchFamily="34" charset="0"/>
                <a:sym typeface=""/>
              </a:rPr>
              <a:t>환자 </a:t>
            </a:r>
            <a:r>
              <a:rPr lang="es-ES" altLang="ko-KR" b="1" kern="0" dirty="0">
                <a:solidFill>
                  <a:schemeClr val="tx1">
                    <a:lumMod val="100000"/>
                  </a:schemeClr>
                </a:solidFill>
                <a:latin typeface="Candara" panose="020E0502030303020204" pitchFamily="34" charset="0"/>
                <a:sym typeface=""/>
              </a:rPr>
              <a:t>1</a:t>
            </a:r>
            <a:r>
              <a:rPr lang="en-US" altLang="ko-KR" b="1" kern="0" dirty="0">
                <a:solidFill>
                  <a:schemeClr val="tx1">
                    <a:lumMod val="100000"/>
                  </a:schemeClr>
                </a:solidFill>
                <a:latin typeface="Candara" panose="020E0502030303020204" pitchFamily="34" charset="0"/>
                <a:sym typeface=""/>
              </a:rPr>
              <a:t>0</a:t>
            </a:r>
            <a:r>
              <a:rPr lang="ko-KR" altLang="en-US" b="1" kern="0" dirty="0">
                <a:solidFill>
                  <a:schemeClr val="tx1">
                    <a:lumMod val="100000"/>
                  </a:schemeClr>
                </a:solidFill>
                <a:latin typeface="Candara" panose="020E0502030303020204" pitchFamily="34" charset="0"/>
                <a:sym typeface=""/>
              </a:rPr>
              <a:t>만 인</a:t>
            </a:r>
            <a:r>
              <a:rPr lang="en-US" altLang="ko-KR" b="1" kern="0" dirty="0">
                <a:solidFill>
                  <a:schemeClr val="tx1">
                    <a:lumMod val="100000"/>
                  </a:schemeClr>
                </a:solidFill>
                <a:latin typeface="Candara" panose="020E0502030303020204" pitchFamily="34" charset="0"/>
                <a:sym typeface=""/>
              </a:rPr>
              <a:t>-</a:t>
            </a:r>
            <a:r>
              <a:rPr lang="ko-KR" altLang="en-US" b="1" kern="0" dirty="0">
                <a:solidFill>
                  <a:schemeClr val="tx1">
                    <a:lumMod val="100000"/>
                  </a:schemeClr>
                </a:solidFill>
                <a:latin typeface="Candara" panose="020E0502030303020204" pitchFamily="34" charset="0"/>
                <a:sym typeface=""/>
              </a:rPr>
              <a:t>년</a:t>
            </a:r>
            <a:r>
              <a:rPr lang="ko-KR" altLang="es-ES" b="1" kern="0" dirty="0">
                <a:solidFill>
                  <a:schemeClr val="tx1">
                    <a:lumMod val="100000"/>
                  </a:schemeClr>
                </a:solidFill>
                <a:latin typeface="Candara" panose="020E0502030303020204" pitchFamily="34" charset="0"/>
                <a:sym typeface=""/>
              </a:rPr>
              <a:t>당 </a:t>
            </a:r>
            <a:r>
              <a:rPr lang="ko-KR" b="1" kern="0" dirty="0">
                <a:solidFill>
                  <a:schemeClr val="tx1">
                    <a:lumMod val="100000"/>
                  </a:schemeClr>
                </a:solidFill>
                <a:latin typeface="Candara" panose="020E0502030303020204" pitchFamily="34" charset="0"/>
                <a:sym typeface=""/>
              </a:rPr>
              <a:t>3.2~50건)</a:t>
            </a:r>
            <a:r>
              <a:rPr lang="en-US" altLang="ko-KR"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보다 훨씬 큼</a:t>
            </a:r>
            <a:r>
              <a:rPr lang="ko-KR" b="1" kern="0" baseline="30000" dirty="0">
                <a:solidFill>
                  <a:schemeClr val="tx1">
                    <a:lumMod val="100000"/>
                  </a:schemeClr>
                </a:solidFill>
                <a:latin typeface="Candara" panose="020E0502030303020204" pitchFamily="34" charset="0"/>
                <a:sym typeface=""/>
              </a:rPr>
              <a:t>1,2</a:t>
            </a: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그러나 5년이상의 장기간 </a:t>
            </a:r>
            <a:r>
              <a:rPr lang="ko-KR" b="1" kern="0" dirty="0" err="1">
                <a:solidFill>
                  <a:schemeClr val="tx1">
                    <a:lumMod val="100000"/>
                  </a:schemeClr>
                </a:solidFill>
                <a:latin typeface="Candara" panose="020E0502030303020204" pitchFamily="34" charset="0"/>
                <a:sym typeface=""/>
              </a:rPr>
              <a:t>골흡수억제</a:t>
            </a:r>
            <a:r>
              <a:rPr lang="ko-KR" b="1" kern="0" dirty="0">
                <a:solidFill>
                  <a:schemeClr val="tx1">
                    <a:lumMod val="100000"/>
                  </a:schemeClr>
                </a:solidFill>
                <a:latin typeface="Candara" panose="020E0502030303020204" pitchFamily="34" charset="0"/>
                <a:sym typeface=""/>
              </a:rPr>
              <a:t> 요법 시 </a:t>
            </a:r>
            <a:r>
              <a:rPr lang="ko-KR" b="1" kern="0" dirty="0">
                <a:solidFill>
                  <a:srgbClr val="359588">
                    <a:lumMod val="100000"/>
                  </a:srgbClr>
                </a:solidFill>
                <a:latin typeface="Candara" panose="020E0502030303020204" pitchFamily="34" charset="0"/>
                <a:sym typeface=""/>
              </a:rPr>
              <a:t>위험이 약간 증가</a:t>
            </a:r>
            <a:r>
              <a:rPr lang="ko-KR" b="1" kern="0" dirty="0">
                <a:solidFill>
                  <a:schemeClr val="tx1">
                    <a:lumMod val="100000"/>
                  </a:schemeClr>
                </a:solidFill>
                <a:latin typeface="Candara" panose="020E0502030303020204" pitchFamily="34" charset="0"/>
                <a:sym typeface=""/>
              </a:rPr>
              <a:t>(1</a:t>
            </a:r>
            <a:r>
              <a:rPr lang="en-US" altLang="ko-KR" b="1" kern="0" dirty="0">
                <a:solidFill>
                  <a:schemeClr val="tx1">
                    <a:lumMod val="100000"/>
                  </a:schemeClr>
                </a:solidFill>
                <a:latin typeface="Candara" panose="020E0502030303020204" pitchFamily="34" charset="0"/>
                <a:sym typeface=""/>
              </a:rPr>
              <a:t>0</a:t>
            </a:r>
            <a:r>
              <a:rPr lang="ko-KR" altLang="en-US" b="1" kern="0" dirty="0">
                <a:solidFill>
                  <a:schemeClr val="tx1">
                    <a:lumMod val="100000"/>
                  </a:schemeClr>
                </a:solidFill>
                <a:latin typeface="Candara" panose="020E0502030303020204" pitchFamily="34" charset="0"/>
                <a:sym typeface=""/>
              </a:rPr>
              <a:t>만 </a:t>
            </a:r>
            <a:r>
              <a:rPr lang="ko-KR" b="1" kern="0" dirty="0">
                <a:solidFill>
                  <a:schemeClr val="tx1">
                    <a:lumMod val="100000"/>
                  </a:schemeClr>
                </a:solidFill>
                <a:latin typeface="Candara" panose="020E0502030303020204" pitchFamily="34" charset="0"/>
                <a:sym typeface=""/>
              </a:rPr>
              <a:t>인</a:t>
            </a:r>
            <a:r>
              <a:rPr lang="en-US" altLang="ko-KR" b="1" kern="0" dirty="0">
                <a:latin typeface="Candara" panose="020E0502030303020204" pitchFamily="34" charset="0"/>
                <a:sym typeface=""/>
              </a:rPr>
              <a:t>-</a:t>
            </a:r>
            <a:r>
              <a:rPr lang="ko-KR" b="1" kern="0" dirty="0">
                <a:solidFill>
                  <a:schemeClr val="tx1">
                    <a:lumMod val="100000"/>
                  </a:schemeClr>
                </a:solidFill>
                <a:latin typeface="Candara" panose="020E0502030303020204" pitchFamily="34" charset="0"/>
                <a:sym typeface=""/>
              </a:rPr>
              <a:t>년당 100</a:t>
            </a:r>
            <a:r>
              <a:rPr lang="ko-KR" altLang="en-US" b="1" kern="0" dirty="0">
                <a:latin typeface="Candara" panose="020E0502030303020204" pitchFamily="34" charset="0"/>
                <a:sym typeface=""/>
              </a:rPr>
              <a:t>건</a:t>
            </a:r>
            <a:r>
              <a:rPr lang="ko-KR" b="1" kern="0" dirty="0">
                <a:solidFill>
                  <a:schemeClr val="tx1">
                    <a:lumMod val="100000"/>
                  </a:schemeClr>
                </a:solidFill>
                <a:latin typeface="Candara" panose="020E0502030303020204" pitchFamily="34" charset="0"/>
                <a:sym typeface=""/>
              </a:rPr>
              <a:t>)</a:t>
            </a:r>
            <a:r>
              <a:rPr lang="ko-KR" b="1" kern="0" baseline="30000" dirty="0">
                <a:solidFill>
                  <a:schemeClr val="tx1">
                    <a:lumMod val="100000"/>
                  </a:schemeClr>
                </a:solidFill>
                <a:latin typeface="Candara" panose="020E0502030303020204" pitchFamily="34" charset="0"/>
                <a:sym typeface=""/>
              </a:rPr>
              <a:t>2</a:t>
            </a:r>
          </a:p>
        </p:txBody>
      </p:sp>
      <p:sp>
        <p:nvSpPr>
          <p:cNvPr id="5" name="Rounded Rectangle 4">
            <a:extLst>
              <a:ext uri="{FF2B5EF4-FFF2-40B4-BE49-F238E27FC236}">
                <a16:creationId xmlns:a16="http://schemas.microsoft.com/office/drawing/2014/main" id="{6A55378E-B39F-BC42-874F-CC84EBEC8C94}"/>
              </a:ext>
            </a:extLst>
          </p:cNvPr>
          <p:cNvSpPr/>
          <p:nvPr/>
        </p:nvSpPr>
        <p:spPr>
          <a:xfrm>
            <a:off x="6476999" y="2724328"/>
            <a:ext cx="5446743" cy="2933223"/>
          </a:xfrm>
          <a:prstGeom prst="roundRect">
            <a:avLst/>
          </a:prstGeom>
          <a:noFill/>
          <a:ln>
            <a:solidFill>
              <a:srgbClr val="42A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6" name="TextBox 5">
            <a:extLst>
              <a:ext uri="{FF2B5EF4-FFF2-40B4-BE49-F238E27FC236}">
                <a16:creationId xmlns:a16="http://schemas.microsoft.com/office/drawing/2014/main" id="{6538411C-11B0-1849-A5B0-18614151EBC7}"/>
              </a:ext>
            </a:extLst>
          </p:cNvPr>
          <p:cNvSpPr txBox="1"/>
          <p:nvPr/>
        </p:nvSpPr>
        <p:spPr>
          <a:xfrm>
            <a:off x="8001000" y="2793087"/>
            <a:ext cx="1941557" cy="338554"/>
          </a:xfrm>
          <a:prstGeom prst="rect">
            <a:avLst/>
          </a:prstGeom>
          <a:noFill/>
        </p:spPr>
        <p:txBody>
          <a:bodyPr wrap="none" rtlCol="0">
            <a:spAutoFit/>
          </a:bodyPr>
          <a:lstStyle/>
          <a:p>
            <a:r>
              <a:rPr lang="ko-KR" sz="1600" b="1" kern="0">
                <a:solidFill>
                  <a:schemeClr val="tx1">
                    <a:lumMod val="100000"/>
                  </a:schemeClr>
                </a:solidFill>
                <a:latin typeface="Candara" panose="020E0502030303020204" pitchFamily="34" charset="0"/>
                <a:sym typeface=""/>
              </a:rPr>
              <a:t>AFF 인지</a:t>
            </a:r>
            <a:r>
              <a:rPr lang="ko-KR" sz="1600" b="1" kern="0" baseline="30000">
                <a:solidFill>
                  <a:schemeClr val="tx1">
                    <a:lumMod val="100000"/>
                  </a:schemeClr>
                </a:solidFill>
                <a:latin typeface="Candara" panose="020E0502030303020204" pitchFamily="34" charset="0"/>
                <a:sym typeface=""/>
              </a:rPr>
              <a:t>1</a:t>
            </a:r>
          </a:p>
        </p:txBody>
      </p:sp>
      <p:sp>
        <p:nvSpPr>
          <p:cNvPr id="8" name="TextBox 7">
            <a:extLst>
              <a:ext uri="{FF2B5EF4-FFF2-40B4-BE49-F238E27FC236}">
                <a16:creationId xmlns:a16="http://schemas.microsoft.com/office/drawing/2014/main" id="{76AA0DE0-33EE-0246-847B-C8FD8B347008}"/>
              </a:ext>
            </a:extLst>
          </p:cNvPr>
          <p:cNvSpPr txBox="1"/>
          <p:nvPr/>
        </p:nvSpPr>
        <p:spPr>
          <a:xfrm>
            <a:off x="6705600" y="3124200"/>
            <a:ext cx="5105400" cy="2308324"/>
          </a:xfrm>
          <a:prstGeom prst="rect">
            <a:avLst/>
          </a:prstGeom>
          <a:noFill/>
        </p:spPr>
        <p:txBody>
          <a:bodyPr wrap="square" rtlCol="0">
            <a:spAutoFit/>
          </a:bodyPr>
          <a:lstStyle/>
          <a:p>
            <a:pPr marL="285750" indent="-285750">
              <a:buFont typeface="Arial" panose="020B0604020202020204" pitchFamily="34" charset="0"/>
              <a:buChar char="•"/>
            </a:pPr>
            <a:r>
              <a:rPr lang="ko-KR" sz="1600" b="1" dirty="0">
                <a:latin typeface="Candara" panose="020E0502030303020204" pitchFamily="34" charset="0"/>
                <a:sym typeface=""/>
              </a:rPr>
              <a:t>종종 허벅지 또는 사타구니 통증이 선행됨(70% 이상)</a:t>
            </a:r>
          </a:p>
          <a:p>
            <a:pPr marL="285750" indent="-285750">
              <a:buFont typeface="Arial" panose="020B0604020202020204" pitchFamily="34" charset="0"/>
              <a:buChar char="•"/>
            </a:pPr>
            <a:r>
              <a:rPr lang="ko-KR" sz="1600" b="1" dirty="0">
                <a:latin typeface="Candara" panose="020E0502030303020204" pitchFamily="34" charset="0"/>
                <a:sym typeface=""/>
              </a:rPr>
              <a:t>양쪽으로 발생할 수 있음(사례 중 30%)</a:t>
            </a:r>
          </a:p>
          <a:p>
            <a:pPr marL="285750" indent="-285750">
              <a:buFont typeface="Arial" panose="020B0604020202020204" pitchFamily="34" charset="0"/>
              <a:buChar char="•"/>
            </a:pPr>
            <a:r>
              <a:rPr lang="ko-KR" sz="1600" b="1" dirty="0" err="1">
                <a:latin typeface="Candara" panose="020E0502030303020204" pitchFamily="34" charset="0"/>
                <a:sym typeface=""/>
              </a:rPr>
              <a:t>전자하</a:t>
            </a:r>
            <a:r>
              <a:rPr lang="ko-KR" sz="1600" b="1" dirty="0">
                <a:latin typeface="Candara" panose="020E0502030303020204" pitchFamily="34" charset="0"/>
                <a:sym typeface=""/>
              </a:rPr>
              <a:t> 영역 또는 대퇴골 간부에서 발생하며 아래 5가지 기준 중 4가지 기준에 해당</a:t>
            </a:r>
          </a:p>
          <a:p>
            <a:pPr marL="742950" lvl="1" indent="-285750">
              <a:buFont typeface="Arial" panose="020B0604020202020204" pitchFamily="34" charset="0"/>
              <a:buChar char="•"/>
            </a:pPr>
            <a:r>
              <a:rPr lang="ko-KR" sz="1600" b="1" dirty="0">
                <a:latin typeface="Candara" panose="020E0502030303020204" pitchFamily="34" charset="0"/>
                <a:sym typeface=""/>
              </a:rPr>
              <a:t>최소한의 외상</a:t>
            </a:r>
          </a:p>
          <a:p>
            <a:pPr marL="742950" lvl="1" indent="-285750">
              <a:buFont typeface="Arial" panose="020B0604020202020204" pitchFamily="34" charset="0"/>
              <a:buChar char="•"/>
            </a:pPr>
            <a:r>
              <a:rPr lang="ko-KR" altLang="en-US" sz="1600" b="1" dirty="0">
                <a:latin typeface="Candara" panose="020E0502030303020204" pitchFamily="34" charset="0"/>
                <a:sym typeface=""/>
              </a:rPr>
              <a:t>횡</a:t>
            </a:r>
            <a:r>
              <a:rPr lang="ko-KR" sz="1600" b="1" dirty="0">
                <a:latin typeface="Candara" panose="020E0502030303020204" pitchFamily="34" charset="0"/>
                <a:sym typeface=""/>
              </a:rPr>
              <a:t> 방향</a:t>
            </a:r>
            <a:r>
              <a:rPr lang="en-US" altLang="ko-KR" sz="1600" b="1" dirty="0">
                <a:latin typeface="Candara" panose="020E0502030303020204" pitchFamily="34" charset="0"/>
                <a:sym typeface=""/>
              </a:rPr>
              <a:t> </a:t>
            </a:r>
            <a:r>
              <a:rPr lang="ko-KR" altLang="en-US" sz="1600" b="1" dirty="0">
                <a:latin typeface="Candara" panose="020E0502030303020204" pitchFamily="34" charset="0"/>
                <a:sym typeface=""/>
              </a:rPr>
              <a:t>골절</a:t>
            </a:r>
            <a:endParaRPr lang="ko-KR" sz="1600" b="1" dirty="0">
              <a:latin typeface="Candara" panose="020E0502030303020204" pitchFamily="34" charset="0"/>
              <a:sym typeface=""/>
            </a:endParaRPr>
          </a:p>
          <a:p>
            <a:pPr marL="742950" lvl="1" indent="-285750">
              <a:buFont typeface="Arial" panose="020B0604020202020204" pitchFamily="34" charset="0"/>
              <a:buChar char="•"/>
            </a:pPr>
            <a:r>
              <a:rPr lang="ko-KR" sz="1600" b="1" dirty="0">
                <a:latin typeface="Candara" panose="020E0502030303020204" pitchFamily="34" charset="0"/>
                <a:sym typeface=""/>
              </a:rPr>
              <a:t>최소한의 분쇄</a:t>
            </a:r>
          </a:p>
          <a:p>
            <a:pPr marL="742950" lvl="1" indent="-285750">
              <a:buFont typeface="Arial" panose="020B0604020202020204" pitchFamily="34" charset="0"/>
              <a:buChar char="•"/>
            </a:pPr>
            <a:r>
              <a:rPr lang="ko-KR" altLang="en-US" sz="1600" b="1" dirty="0">
                <a:latin typeface="Candara" panose="020E0502030303020204" pitchFamily="34" charset="0"/>
                <a:sym typeface=""/>
              </a:rPr>
              <a:t>양측</a:t>
            </a:r>
            <a:r>
              <a:rPr lang="ko-KR" sz="1600" b="1" dirty="0">
                <a:latin typeface="Candara" panose="020E0502030303020204" pitchFamily="34" charset="0"/>
                <a:sym typeface=""/>
              </a:rPr>
              <a:t> 피질을 통</a:t>
            </a:r>
            <a:r>
              <a:rPr lang="ko-KR" altLang="en-US" sz="1600" b="1" dirty="0">
                <a:latin typeface="Candara" panose="020E0502030303020204" pitchFamily="34" charset="0"/>
                <a:sym typeface=""/>
              </a:rPr>
              <a:t>과하</a:t>
            </a:r>
            <a:r>
              <a:rPr lang="ko-KR" sz="1600" b="1" dirty="0">
                <a:latin typeface="Candara" panose="020E0502030303020204" pitchFamily="34" charset="0"/>
                <a:sym typeface=""/>
              </a:rPr>
              <a:t>는 완전한 골절</a:t>
            </a:r>
          </a:p>
          <a:p>
            <a:pPr marL="742950" lvl="1" indent="-285750">
              <a:buFont typeface="Arial" panose="020B0604020202020204" pitchFamily="34" charset="0"/>
              <a:buChar char="•"/>
            </a:pPr>
            <a:r>
              <a:rPr lang="ko-KR" sz="1600" b="1" dirty="0">
                <a:latin typeface="Candara" panose="020E0502030303020204" pitchFamily="34" charset="0"/>
                <a:sym typeface=""/>
              </a:rPr>
              <a:t>국소 </a:t>
            </a:r>
            <a:r>
              <a:rPr lang="ko-KR" sz="1600" b="1" dirty="0" err="1">
                <a:latin typeface="Candara" panose="020E0502030303020204" pitchFamily="34" charset="0"/>
                <a:sym typeface=""/>
              </a:rPr>
              <a:t>골막</a:t>
            </a:r>
            <a:r>
              <a:rPr lang="ko-KR" sz="1600" b="1" dirty="0">
                <a:latin typeface="Candara" panose="020E0502030303020204" pitchFamily="34" charset="0"/>
                <a:sym typeface=""/>
              </a:rPr>
              <a:t> 또는 </a:t>
            </a:r>
            <a:r>
              <a:rPr lang="ko-KR" sz="1600" b="1" dirty="0" err="1">
                <a:latin typeface="Candara" panose="020E0502030303020204" pitchFamily="34" charset="0"/>
                <a:sym typeface=""/>
              </a:rPr>
              <a:t>골내</a:t>
            </a:r>
            <a:r>
              <a:rPr lang="ko-KR" sz="1600" b="1" dirty="0">
                <a:latin typeface="Candara" panose="020E0502030303020204" pitchFamily="34" charset="0"/>
                <a:sym typeface=""/>
              </a:rPr>
              <a:t> 피질 비후</a:t>
            </a:r>
          </a:p>
        </p:txBody>
      </p:sp>
      <p:sp>
        <p:nvSpPr>
          <p:cNvPr id="10" name="Rounded Rectangle 9">
            <a:extLst>
              <a:ext uri="{FF2B5EF4-FFF2-40B4-BE49-F238E27FC236}">
                <a16:creationId xmlns:a16="http://schemas.microsoft.com/office/drawing/2014/main" id="{3383C0CB-F1E3-FB4E-875B-73BCC28FE8BC}"/>
              </a:ext>
            </a:extLst>
          </p:cNvPr>
          <p:cNvSpPr/>
          <p:nvPr/>
        </p:nvSpPr>
        <p:spPr>
          <a:xfrm>
            <a:off x="793622" y="2850356"/>
            <a:ext cx="4939597" cy="104303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sp>
        <p:nvSpPr>
          <p:cNvPr id="13" name="TextBox 12">
            <a:extLst>
              <a:ext uri="{FF2B5EF4-FFF2-40B4-BE49-F238E27FC236}">
                <a16:creationId xmlns:a16="http://schemas.microsoft.com/office/drawing/2014/main" id="{652A09A7-BD70-BE43-9819-65EE7C2D8AF0}"/>
              </a:ext>
            </a:extLst>
          </p:cNvPr>
          <p:cNvSpPr txBox="1"/>
          <p:nvPr/>
        </p:nvSpPr>
        <p:spPr>
          <a:xfrm>
            <a:off x="969269" y="2979540"/>
            <a:ext cx="4745730" cy="584775"/>
          </a:xfrm>
          <a:prstGeom prst="rect">
            <a:avLst/>
          </a:prstGeom>
          <a:noFill/>
        </p:spPr>
        <p:txBody>
          <a:bodyPr wrap="square" rtlCol="0">
            <a:spAutoFit/>
          </a:bodyPr>
          <a:lstStyle>
            <a:defPPr>
              <a:defRPr lang="ko-KR">
                <a:ea typeface="Malgun Gothic"/>
              </a:defRPr>
            </a:defPPr>
          </a:lstStyle>
          <a:p>
            <a:r>
              <a:rPr lang="ko-KR" sz="1600" b="1" kern="0" dirty="0" err="1">
                <a:solidFill>
                  <a:schemeClr val="tx1">
                    <a:lumMod val="100000"/>
                  </a:schemeClr>
                </a:solidFill>
                <a:latin typeface="Candara" panose="020E0502030303020204" pitchFamily="34" charset="0"/>
                <a:sym typeface=""/>
              </a:rPr>
              <a:t>AFF는</a:t>
            </a:r>
            <a:r>
              <a:rPr lang="ko-KR" sz="1600" b="1" kern="0" dirty="0" err="1">
                <a:solidFill>
                  <a:srgbClr val="2F9588">
                    <a:lumMod val="100000"/>
                  </a:srgbClr>
                </a:solidFill>
                <a:latin typeface="Candara" panose="020E0502030303020204" pitchFamily="34" charset="0"/>
                <a:sym typeface=""/>
              </a:rPr>
              <a:t>일반</a:t>
            </a:r>
            <a:r>
              <a:rPr lang="ko-KR" sz="1600" b="1" kern="0" dirty="0">
                <a:solidFill>
                  <a:srgbClr val="2F9588">
                    <a:lumMod val="100000"/>
                  </a:srgbClr>
                </a:solidFill>
                <a:latin typeface="Candara" panose="020E0502030303020204" pitchFamily="34" charset="0"/>
                <a:sym typeface=""/>
              </a:rPr>
              <a:t> 인구와 골다공증으로 비스포스포네이트 치료를 받는 인구 </a:t>
            </a:r>
            <a:r>
              <a:rPr lang="ko-KR" altLang="es-ES" sz="1600" b="1" kern="0" dirty="0">
                <a:solidFill>
                  <a:srgbClr val="2F9588">
                    <a:lumMod val="100000"/>
                  </a:srgbClr>
                </a:solidFill>
                <a:latin typeface="Candara" panose="020E0502030303020204" pitchFamily="34" charset="0"/>
                <a:sym typeface=""/>
              </a:rPr>
              <a:t>모두에서</a:t>
            </a:r>
            <a:r>
              <a:rPr lang="en-US" altLang="ko-KR" sz="1600" b="1" kern="0" dirty="0">
                <a:solidFill>
                  <a:srgbClr val="2F9588">
                    <a:lumMod val="100000"/>
                  </a:srgbClr>
                </a:solidFill>
                <a:latin typeface="Candara" panose="020E0502030303020204" pitchFamily="34" charset="0"/>
                <a:sym typeface=""/>
              </a:rPr>
              <a:t> </a:t>
            </a:r>
            <a:r>
              <a:rPr lang="ko-KR" altLang="en-US" sz="1600" b="1" kern="0" dirty="0">
                <a:solidFill>
                  <a:srgbClr val="2F9588">
                    <a:lumMod val="100000"/>
                  </a:srgbClr>
                </a:solidFill>
                <a:latin typeface="Candara" panose="020E0502030303020204" pitchFamily="34" charset="0"/>
                <a:sym typeface=""/>
              </a:rPr>
              <a:t>드물게 발생함</a:t>
            </a:r>
            <a:endParaRPr lang="ko-KR" altLang="es-ES" sz="1600" b="1" kern="0" dirty="0">
              <a:solidFill>
                <a:srgbClr val="2F9588">
                  <a:lumMod val="100000"/>
                </a:srgbClr>
              </a:solidFill>
              <a:latin typeface="Candara" panose="020E0502030303020204" pitchFamily="34" charset="0"/>
              <a:sym typeface=""/>
            </a:endParaRPr>
          </a:p>
        </p:txBody>
      </p:sp>
      <p:pic>
        <p:nvPicPr>
          <p:cNvPr id="11" name="Graphic 10" descr="Home with solid fill">
            <a:hlinkClick r:id="rId3" action="ppaction://hlinksldjump"/>
            <a:extLst>
              <a:ext uri="{FF2B5EF4-FFF2-40B4-BE49-F238E27FC236}">
                <a16:creationId xmlns:a16="http://schemas.microsoft.com/office/drawing/2014/main" id="{C51FA044-00D7-9545-BEE7-519232C8D5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0993049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에스트로겐: 이상 반응, 금기 및 경고</a:t>
            </a:r>
            <a:r>
              <a:rPr lang="ko-KR" sz="3600" b="1" kern="0" baseline="30000" dirty="0">
                <a:solidFill>
                  <a:srgbClr val="6BBBAD">
                    <a:lumMod val="100000"/>
                  </a:srgbClr>
                </a:solidFill>
                <a:latin typeface="Candara" panose="020E0502030303020204" pitchFamily="34" charset="0"/>
                <a:sym typeface=""/>
              </a:rPr>
              <a:t>1</a:t>
            </a:r>
            <a:endParaRPr lang="ko-KR" sz="3600" b="1" kern="0" dirty="0">
              <a:solidFill>
                <a:srgbClr val="6BBBAD">
                  <a:lumMod val="100000"/>
                </a:srgbClr>
              </a:solidFill>
              <a:latin typeface="Candara" panose="020E0502030303020204" pitchFamily="34" charset="0"/>
              <a:sym typeface=""/>
            </a:endParaRPr>
          </a:p>
        </p:txBody>
      </p:sp>
      <p:sp>
        <p:nvSpPr>
          <p:cNvPr id="7" name="TextBox 6">
            <a:extLst>
              <a:ext uri="{FF2B5EF4-FFF2-40B4-BE49-F238E27FC236}">
                <a16:creationId xmlns:a16="http://schemas.microsoft.com/office/drawing/2014/main" id="{38ABDDFB-354F-6D4A-8CA9-DA144FCC70F9}"/>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a:solidFill>
                  <a:schemeClr val="tx1"/>
                </a:solidFill>
                <a:latin typeface="Calibri" panose="020F0502020204030204" pitchFamily="34" charset="0"/>
                <a:sym typeface=""/>
              </a:rPr>
              <a:t>1. Compston JE, et al. Lancet 2019;393:364–76. </a:t>
            </a:r>
          </a:p>
        </p:txBody>
      </p:sp>
      <p:graphicFrame>
        <p:nvGraphicFramePr>
          <p:cNvPr id="11" name="Table 2">
            <a:extLst>
              <a:ext uri="{FF2B5EF4-FFF2-40B4-BE49-F238E27FC236}">
                <a16:creationId xmlns:a16="http://schemas.microsoft.com/office/drawing/2014/main" id="{CA71A76E-C4C9-884A-BEBC-65B48155605D}"/>
              </a:ext>
            </a:extLst>
          </p:cNvPr>
          <p:cNvGraphicFramePr>
            <a:graphicFrameLocks noGrp="1"/>
          </p:cNvGraphicFramePr>
          <p:nvPr>
            <p:extLst>
              <p:ext uri="{D42A27DB-BD31-4B8C-83A1-F6EECF244321}">
                <p14:modId xmlns:p14="http://schemas.microsoft.com/office/powerpoint/2010/main" val="128394835"/>
              </p:ext>
            </p:extLst>
          </p:nvPr>
        </p:nvGraphicFramePr>
        <p:xfrm>
          <a:off x="609600" y="1524000"/>
          <a:ext cx="10439400" cy="2769571"/>
        </p:xfrm>
        <a:graphic>
          <a:graphicData uri="http://schemas.openxmlformats.org/drawingml/2006/table">
            <a:tbl>
              <a:tblPr firstRow="1" bandRow="1">
                <a:tableStyleId>{7DF18680-E054-41AD-8BC1-D1AEF772440D}</a:tableStyleId>
              </a:tblPr>
              <a:tblGrid>
                <a:gridCol w="5219700">
                  <a:extLst>
                    <a:ext uri="{9D8B030D-6E8A-4147-A177-3AD203B41FA5}">
                      <a16:colId xmlns:a16="http://schemas.microsoft.com/office/drawing/2014/main" val="887492938"/>
                    </a:ext>
                  </a:extLst>
                </a:gridCol>
                <a:gridCol w="5219700">
                  <a:extLst>
                    <a:ext uri="{9D8B030D-6E8A-4147-A177-3AD203B41FA5}">
                      <a16:colId xmlns:a16="http://schemas.microsoft.com/office/drawing/2014/main" val="3366533789"/>
                    </a:ext>
                  </a:extLst>
                </a:gridCol>
              </a:tblGrid>
              <a:tr h="474873">
                <a:tc>
                  <a:txBody>
                    <a:bodyPr/>
                    <a:lstStyle/>
                    <a:p>
                      <a:pPr algn="ctr"/>
                      <a:r>
                        <a:rPr lang="ko-KR" sz="1800" b="1" spc="0" dirty="0">
                          <a:solidFill>
                            <a:schemeClr val="bg1"/>
                          </a:solidFill>
                          <a:latin typeface="Candara" panose="020E0502030303020204" pitchFamily="34" charset="0"/>
                          <a:ea typeface="Malgun Gothic"/>
                          <a:cs typeface="+mn-cs"/>
                          <a:sym typeface=""/>
                        </a:rPr>
                        <a:t>이상 반응</a:t>
                      </a:r>
                    </a:p>
                  </a:txBody>
                  <a:tcPr>
                    <a:solidFill>
                      <a:schemeClr val="accent5"/>
                    </a:solidFill>
                  </a:tcPr>
                </a:tc>
                <a:tc>
                  <a:txBody>
                    <a:bodyPr/>
                    <a:lstStyle/>
                    <a:p>
                      <a:pPr algn="ctr"/>
                      <a:r>
                        <a:rPr lang="ko-KR" sz="1800" b="1" spc="0">
                          <a:solidFill>
                            <a:schemeClr val="bg1"/>
                          </a:solidFill>
                          <a:latin typeface="Candara" panose="020E0502030303020204" pitchFamily="34" charset="0"/>
                          <a:ea typeface="Malgun Gothic"/>
                          <a:cs typeface="+mn-cs"/>
                          <a:sym typeface=""/>
                        </a:rPr>
                        <a:t>금기</a:t>
                      </a:r>
                    </a:p>
                  </a:txBody>
                  <a:tcPr>
                    <a:solidFill>
                      <a:schemeClr val="accent5"/>
                    </a:solidFill>
                  </a:tcPr>
                </a:tc>
                <a:extLst>
                  <a:ext uri="{0D108BD9-81ED-4DB2-BD59-A6C34878D82A}">
                    <a16:rowId xmlns:a16="http://schemas.microsoft.com/office/drawing/2014/main" val="1916977455"/>
                  </a:ext>
                </a:extLst>
              </a:tr>
              <a:tr h="229469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a:solidFill>
                            <a:schemeClr val="tx1"/>
                          </a:solidFill>
                          <a:latin typeface="Candara" panose="020E0502030303020204" pitchFamily="34" charset="0"/>
                          <a:ea typeface="Malgun Gothic"/>
                          <a:cs typeface="+mn-cs"/>
                          <a:sym typeface=""/>
                        </a:rPr>
                        <a:t>유방 통증</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a:solidFill>
                            <a:schemeClr val="tx1"/>
                          </a:solidFill>
                          <a:latin typeface="Candara" panose="020E0502030303020204" pitchFamily="34" charset="0"/>
                          <a:ea typeface="Malgun Gothic"/>
                          <a:cs typeface="+mn-cs"/>
                          <a:sym typeface=""/>
                        </a:rPr>
                        <a:t>두통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a:solidFill>
                            <a:schemeClr val="tx1"/>
                          </a:solidFill>
                          <a:latin typeface="Candara" panose="020E0502030303020204" pitchFamily="34" charset="0"/>
                          <a:ea typeface="Malgun Gothic"/>
                          <a:cs typeface="+mn-cs"/>
                          <a:sym typeface=""/>
                        </a:rPr>
                        <a:t>부종</a:t>
                      </a:r>
                    </a:p>
                  </a:txBody>
                  <a:tcPr/>
                </a:tc>
                <a:tc>
                  <a:txBody>
                    <a:bodyPr/>
                    <a:lstStyle/>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진단되지 않은 자궁 출혈</a:t>
                      </a: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유방암</a:t>
                      </a: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에스트로겐 의존성 </a:t>
                      </a:r>
                      <a:r>
                        <a:rPr lang="ko-KR" sz="1600" b="1" kern="1200" spc="0" dirty="0" err="1">
                          <a:solidFill>
                            <a:schemeClr val="tx1"/>
                          </a:solidFill>
                          <a:latin typeface="Candara" panose="020E0502030303020204" pitchFamily="34" charset="0"/>
                          <a:ea typeface="Malgun Gothic"/>
                          <a:cs typeface="+mn-cs"/>
                          <a:sym typeface=""/>
                        </a:rPr>
                        <a:t>신생물</a:t>
                      </a:r>
                      <a:endParaRPr lang="ko-KR" sz="1600" b="1" kern="1200" spc="0" dirty="0">
                        <a:solidFill>
                          <a:schemeClr val="tx1"/>
                        </a:solidFill>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정맥 또는 동맥 </a:t>
                      </a:r>
                      <a:r>
                        <a:rPr lang="ko-KR" sz="1600" b="1" kern="1200" spc="0" dirty="0" err="1">
                          <a:solidFill>
                            <a:schemeClr val="tx1"/>
                          </a:solidFill>
                          <a:latin typeface="Candara" panose="020E0502030303020204" pitchFamily="34" charset="0"/>
                          <a:ea typeface="Malgun Gothic"/>
                          <a:cs typeface="+mn-cs"/>
                          <a:sym typeface=""/>
                        </a:rPr>
                        <a:t>혈전색전성</a:t>
                      </a:r>
                      <a:r>
                        <a:rPr lang="ko-KR" sz="1600" b="1" kern="1200" spc="0" dirty="0">
                          <a:solidFill>
                            <a:schemeClr val="tx1"/>
                          </a:solidFill>
                          <a:latin typeface="Candara" panose="020E0502030303020204" pitchFamily="34" charset="0"/>
                          <a:ea typeface="Malgun Gothic"/>
                          <a:cs typeface="+mn-cs"/>
                          <a:sym typeface=""/>
                        </a:rPr>
                        <a:t> 질환 또는 </a:t>
                      </a:r>
                      <a:r>
                        <a:rPr lang="ko-KR" sz="1600" b="1" kern="1200" spc="0" dirty="0" err="1">
                          <a:solidFill>
                            <a:schemeClr val="tx1"/>
                          </a:solidFill>
                          <a:latin typeface="Candara" panose="020E0502030303020204" pitchFamily="34" charset="0"/>
                          <a:ea typeface="Malgun Gothic"/>
                          <a:cs typeface="+mn-cs"/>
                          <a:sym typeface=""/>
                        </a:rPr>
                        <a:t>혈전성</a:t>
                      </a:r>
                      <a:r>
                        <a:rPr lang="ko-KR" sz="1600" b="1" kern="1200" spc="0" dirty="0">
                          <a:solidFill>
                            <a:schemeClr val="tx1"/>
                          </a:solidFill>
                          <a:latin typeface="Candara" panose="020E0502030303020204" pitchFamily="34" charset="0"/>
                          <a:ea typeface="Malgun Gothic"/>
                          <a:cs typeface="+mn-cs"/>
                          <a:sym typeface=""/>
                        </a:rPr>
                        <a:t> 장애</a:t>
                      </a: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상당한 간 </a:t>
                      </a:r>
                      <a:r>
                        <a:rPr lang="ko-KR" altLang="en-US" sz="1600" b="1" kern="1200" spc="0" dirty="0">
                          <a:solidFill>
                            <a:schemeClr val="tx1"/>
                          </a:solidFill>
                          <a:latin typeface="Candara" panose="020E0502030303020204" pitchFamily="34" charset="0"/>
                          <a:ea typeface="Malgun Gothic"/>
                          <a:cs typeface="+mn-cs"/>
                          <a:sym typeface=""/>
                        </a:rPr>
                        <a:t>기능 이상</a:t>
                      </a:r>
                      <a:endParaRPr lang="ko-KR" sz="1600" b="1" kern="1200" spc="0" dirty="0">
                        <a:solidFill>
                          <a:schemeClr val="tx1"/>
                        </a:solidFill>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임신</a:t>
                      </a:r>
                    </a:p>
                    <a:p>
                      <a:pPr marL="0" indent="0" algn="l" defTabSz="914400" rtl="0" eaLnBrk="1" latinLnBrk="0" hangingPunct="1">
                        <a:buFont typeface="Arial" panose="020B0604020202020204" pitchFamily="34" charset="0"/>
                        <a:buNone/>
                      </a:pPr>
                      <a:endParaRPr lang="ko-KR" sz="1600" b="1" kern="1200" spc="0" dirty="0">
                        <a:solidFill>
                          <a:schemeClr val="tx1"/>
                        </a:solidFill>
                        <a:latin typeface="Candara" panose="020E0502030303020204" pitchFamily="34" charset="0"/>
                        <a:ea typeface="Malgun Gothic"/>
                        <a:cs typeface="+mn-cs"/>
                        <a:sym typeface=""/>
                      </a:endParaRPr>
                    </a:p>
                    <a:p>
                      <a:pPr marL="0" indent="0" algn="l" defTabSz="914400" rtl="0" eaLnBrk="1" latinLnBrk="0" hangingPunct="1">
                        <a:buFont typeface="Arial" panose="020B0604020202020204" pitchFamily="34" charset="0"/>
                        <a:buNone/>
                      </a:pPr>
                      <a:endParaRPr lang="ko-KR" sz="1600" b="1" kern="1200" dirty="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2703451982"/>
                  </a:ext>
                </a:extLst>
              </a:tr>
            </a:tbl>
          </a:graphicData>
        </a:graphic>
      </p:graphicFrame>
      <p:pic>
        <p:nvPicPr>
          <p:cNvPr id="6" name="Graphic 5" descr="Home with solid fill">
            <a:hlinkClick r:id="rId3" action="ppaction://hlinksldjump"/>
            <a:extLst>
              <a:ext uri="{FF2B5EF4-FFF2-40B4-BE49-F238E27FC236}">
                <a16:creationId xmlns:a16="http://schemas.microsoft.com/office/drawing/2014/main" id="{90F5DA14-0D5D-4F4E-8F0D-6263732D2BC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1225881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SERMs: 이상 반응, 금기 및 경고</a:t>
            </a:r>
            <a:r>
              <a:rPr lang="ko-KR" sz="3600" b="1" kern="0" baseline="30000" dirty="0">
                <a:solidFill>
                  <a:srgbClr val="6BBBAD">
                    <a:lumMod val="100000"/>
                  </a:srgbClr>
                </a:solidFill>
                <a:latin typeface="Candara" panose="020E0502030303020204" pitchFamily="34" charset="0"/>
                <a:sym typeface=""/>
              </a:rPr>
              <a:t>1</a:t>
            </a:r>
          </a:p>
        </p:txBody>
      </p:sp>
      <p:graphicFrame>
        <p:nvGraphicFramePr>
          <p:cNvPr id="11" name="Table 2">
            <a:extLst>
              <a:ext uri="{FF2B5EF4-FFF2-40B4-BE49-F238E27FC236}">
                <a16:creationId xmlns:a16="http://schemas.microsoft.com/office/drawing/2014/main" id="{CA71A76E-C4C9-884A-BEBC-65B48155605D}"/>
              </a:ext>
            </a:extLst>
          </p:cNvPr>
          <p:cNvGraphicFramePr>
            <a:graphicFrameLocks noGrp="1"/>
          </p:cNvGraphicFramePr>
          <p:nvPr>
            <p:extLst>
              <p:ext uri="{D42A27DB-BD31-4B8C-83A1-F6EECF244321}">
                <p14:modId xmlns:p14="http://schemas.microsoft.com/office/powerpoint/2010/main" val="3229028211"/>
              </p:ext>
            </p:extLst>
          </p:nvPr>
        </p:nvGraphicFramePr>
        <p:xfrm>
          <a:off x="609600" y="1524001"/>
          <a:ext cx="10439400" cy="3371384"/>
        </p:xfrm>
        <a:graphic>
          <a:graphicData uri="http://schemas.openxmlformats.org/drawingml/2006/table">
            <a:tbl>
              <a:tblPr firstRow="1" bandRow="1">
                <a:tableStyleId>{7DF18680-E054-41AD-8BC1-D1AEF772440D}</a:tableStyleId>
              </a:tblPr>
              <a:tblGrid>
                <a:gridCol w="5219700">
                  <a:extLst>
                    <a:ext uri="{9D8B030D-6E8A-4147-A177-3AD203B41FA5}">
                      <a16:colId xmlns:a16="http://schemas.microsoft.com/office/drawing/2014/main" val="887492938"/>
                    </a:ext>
                  </a:extLst>
                </a:gridCol>
                <a:gridCol w="5219700">
                  <a:extLst>
                    <a:ext uri="{9D8B030D-6E8A-4147-A177-3AD203B41FA5}">
                      <a16:colId xmlns:a16="http://schemas.microsoft.com/office/drawing/2014/main" val="3366533789"/>
                    </a:ext>
                  </a:extLst>
                </a:gridCol>
              </a:tblGrid>
              <a:tr h="311950">
                <a:tc>
                  <a:txBody>
                    <a:bodyPr/>
                    <a:lstStyle/>
                    <a:p>
                      <a:pPr algn="ctr"/>
                      <a:r>
                        <a:rPr lang="ko-KR" sz="1800" b="1" spc="0" dirty="0">
                          <a:solidFill>
                            <a:schemeClr val="bg1"/>
                          </a:solidFill>
                          <a:latin typeface="Candara" panose="020E0502030303020204" pitchFamily="34" charset="0"/>
                          <a:ea typeface="Malgun Gothic"/>
                          <a:cs typeface="+mn-cs"/>
                          <a:sym typeface=""/>
                        </a:rPr>
                        <a:t>이상 반응</a:t>
                      </a:r>
                    </a:p>
                  </a:txBody>
                  <a:tcPr>
                    <a:solidFill>
                      <a:schemeClr val="accent5"/>
                    </a:solidFill>
                  </a:tcPr>
                </a:tc>
                <a:tc>
                  <a:txBody>
                    <a:bodyPr/>
                    <a:lstStyle/>
                    <a:p>
                      <a:pPr algn="ctr"/>
                      <a:r>
                        <a:rPr lang="ko-KR" sz="1800" b="1" spc="0">
                          <a:solidFill>
                            <a:schemeClr val="bg1"/>
                          </a:solidFill>
                          <a:latin typeface="Candara" panose="020E0502030303020204" pitchFamily="34" charset="0"/>
                          <a:ea typeface="Malgun Gothic"/>
                          <a:cs typeface="+mn-cs"/>
                          <a:sym typeface=""/>
                        </a:rPr>
                        <a:t>금기</a:t>
                      </a:r>
                    </a:p>
                  </a:txBody>
                  <a:tcPr>
                    <a:solidFill>
                      <a:schemeClr val="accent5"/>
                    </a:solidFill>
                  </a:tcPr>
                </a:tc>
                <a:extLst>
                  <a:ext uri="{0D108BD9-81ED-4DB2-BD59-A6C34878D82A}">
                    <a16:rowId xmlns:a16="http://schemas.microsoft.com/office/drawing/2014/main" val="1916977455"/>
                  </a:ext>
                </a:extLst>
              </a:tr>
              <a:tr h="15074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흔함</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혈관 운동성 증상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근육 경련</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altLang="en-US" sz="1600" b="1" kern="1200" spc="0" dirty="0">
                          <a:solidFill>
                            <a:schemeClr val="tx1"/>
                          </a:solidFill>
                          <a:latin typeface="Candara" panose="020E0502030303020204" pitchFamily="34" charset="0"/>
                          <a:ea typeface="Malgun Gothic"/>
                          <a:cs typeface="+mn-cs"/>
                          <a:sym typeface=""/>
                        </a:rPr>
                        <a:t>가끔</a:t>
                      </a:r>
                      <a:endParaRPr lang="ko-KR" sz="1600" b="1" kern="1200" spc="0" dirty="0">
                        <a:solidFill>
                          <a:schemeClr val="tx1"/>
                        </a:solidFill>
                        <a:latin typeface="Candara" panose="020E0502030303020204" pitchFamily="34" charset="0"/>
                        <a:ea typeface="Malgun Gothic"/>
                        <a:cs typeface="+mn-cs"/>
                        <a:sym typefac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정맥 </a:t>
                      </a:r>
                      <a:r>
                        <a:rPr lang="ko-KR" sz="1600" b="1" kern="1200" spc="0" dirty="0" err="1">
                          <a:solidFill>
                            <a:schemeClr val="tx1"/>
                          </a:solidFill>
                          <a:latin typeface="Candara" panose="020E0502030303020204" pitchFamily="34" charset="0"/>
                          <a:ea typeface="Malgun Gothic"/>
                          <a:cs typeface="+mn-cs"/>
                          <a:sym typeface=""/>
                        </a:rPr>
                        <a:t>혈전증</a:t>
                      </a: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dirty="0">
                        <a:solidFill>
                          <a:schemeClr val="tx1"/>
                        </a:solidFill>
                        <a:latin typeface="Candara" panose="020E0502030303020204" pitchFamily="34" charset="0"/>
                        <a:ea typeface="Malgun Gothic"/>
                        <a:cs typeface="+mn-cs"/>
                      </a:endParaRPr>
                    </a:p>
                  </a:txBody>
                  <a:tcPr/>
                </a:tc>
                <a:tc>
                  <a:txBody>
                    <a:bodyPr/>
                    <a:lstStyle/>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정맥 혈전 </a:t>
                      </a:r>
                      <a:r>
                        <a:rPr lang="ko-KR" sz="1600" b="1" kern="1200" spc="0" dirty="0" err="1">
                          <a:solidFill>
                            <a:schemeClr val="tx1"/>
                          </a:solidFill>
                          <a:latin typeface="Candara" panose="020E0502030303020204" pitchFamily="34" charset="0"/>
                          <a:ea typeface="Malgun Gothic"/>
                          <a:cs typeface="+mn-cs"/>
                          <a:sym typeface=""/>
                        </a:rPr>
                        <a:t>색전증</a:t>
                      </a:r>
                      <a:endParaRPr lang="ko-KR" sz="1600" b="1" kern="1200" spc="0" dirty="0">
                        <a:solidFill>
                          <a:schemeClr val="tx1"/>
                        </a:solidFill>
                        <a:latin typeface="Candara" panose="020E0502030303020204" pitchFamily="34" charset="0"/>
                        <a:ea typeface="Malgun Gothic"/>
                        <a:cs typeface="+mn-cs"/>
                        <a:sym typeface=""/>
                      </a:endParaRPr>
                    </a:p>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임신</a:t>
                      </a:r>
                    </a:p>
                    <a:p>
                      <a:pPr marL="0" indent="0" algn="l" defTabSz="914400" rtl="0" eaLnBrk="1" latinLnBrk="0" hangingPunct="1">
                        <a:buFont typeface="Arial" panose="020B0604020202020204" pitchFamily="34" charset="0"/>
                        <a:buNone/>
                      </a:pPr>
                      <a:endParaRPr lang="ko-KR" sz="1600" b="1" kern="1200" spc="0" dirty="0">
                        <a:solidFill>
                          <a:schemeClr val="tx1"/>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03451982"/>
                  </a:ext>
                </a:extLst>
              </a:tr>
              <a:tr h="450508">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800" b="1" kern="1200" spc="0">
                          <a:solidFill>
                            <a:schemeClr val="bg1"/>
                          </a:solidFill>
                          <a:latin typeface="Candara" panose="020E0502030303020204" pitchFamily="34" charset="0"/>
                          <a:ea typeface="Malgun Gothic"/>
                          <a:cs typeface="+mn-cs"/>
                          <a:sym typeface=""/>
                        </a:rPr>
                        <a:t>경고</a:t>
                      </a:r>
                    </a:p>
                  </a:txBody>
                  <a:tcPr>
                    <a:lnB w="38100" cap="flat" cmpd="sng" algn="ctr">
                      <a:solidFill>
                        <a:schemeClr val="bg1"/>
                      </a:solidFill>
                      <a:prstDash val="solid"/>
                      <a:round/>
                      <a:headEnd type="none" w="med" len="med"/>
                      <a:tailEnd type="none" w="med" len="med"/>
                    </a:lnB>
                    <a:solidFill>
                      <a:schemeClr val="accent5"/>
                    </a:solidFill>
                  </a:tcPr>
                </a:tc>
                <a:tc hMerge="1">
                  <a:txBody>
                    <a:bodyPr/>
                    <a:lstStyle/>
                    <a:p>
                      <a:pPr marL="285750" indent="-285750" algn="l" defTabSz="914400" rtl="0" eaLnBrk="1" latinLnBrk="0" hangingPunct="1">
                        <a:buFont typeface="Arial" panose="020B0604020202020204" pitchFamily="34" charset="0"/>
                        <a:buChar char="•"/>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2857517098"/>
                  </a:ext>
                </a:extLst>
              </a:tr>
              <a:tr h="512956">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장기간 몸이 움직이지 못하게 하는 상태나 질환이 있을 경우 중단</a:t>
                      </a:r>
                    </a:p>
                  </a:txBody>
                  <a:tcPr>
                    <a:lnT w="38100" cap="flat" cmpd="sng" algn="ctr">
                      <a:solidFill>
                        <a:schemeClr val="bg1"/>
                      </a:solidFill>
                      <a:prstDash val="solid"/>
                      <a:round/>
                      <a:headEnd type="none" w="med" len="med"/>
                      <a:tailEnd type="none" w="med" len="med"/>
                    </a:lnT>
                    <a:solidFill>
                      <a:srgbClr val="EAEFF7"/>
                    </a:solidFill>
                  </a:tcPr>
                </a:tc>
                <a:tc hMerge="1">
                  <a:txBody>
                    <a:bodyPr/>
                    <a:lstStyle/>
                    <a:p>
                      <a:endParaRPr lang="ko-KR">
                        <a:ea typeface="Malgun Gothic"/>
                      </a:endParaRPr>
                    </a:p>
                  </a:txBody>
                  <a:tcPr/>
                </a:tc>
                <a:extLst>
                  <a:ext uri="{0D108BD9-81ED-4DB2-BD59-A6C34878D82A}">
                    <a16:rowId xmlns:a16="http://schemas.microsoft.com/office/drawing/2014/main" val="879501568"/>
                  </a:ext>
                </a:extLst>
              </a:tr>
            </a:tbl>
          </a:graphicData>
        </a:graphic>
      </p:graphicFrame>
      <p:sp>
        <p:nvSpPr>
          <p:cNvPr id="5" name="TextBox 4">
            <a:extLst>
              <a:ext uri="{FF2B5EF4-FFF2-40B4-BE49-F238E27FC236}">
                <a16:creationId xmlns:a16="http://schemas.microsoft.com/office/drawing/2014/main" id="{BFAF1EEF-C045-7C4E-A15E-76BB8F6AE612}"/>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Compston JE, et al. </a:t>
            </a:r>
            <a:r>
              <a:rPr lang="ko-KR" b="1" i="1" kern="0">
                <a:solidFill>
                  <a:schemeClr val="tx1">
                    <a:lumMod val="100000"/>
                  </a:schemeClr>
                </a:solidFill>
                <a:latin typeface="Calibri" panose="020F0502020204030204" pitchFamily="34" charset="0"/>
                <a:sym typeface=""/>
              </a:rPr>
              <a:t>Lancet</a:t>
            </a:r>
            <a:r>
              <a:rPr lang="ko-KR" b="1" kern="0">
                <a:solidFill>
                  <a:schemeClr val="tx1">
                    <a:lumMod val="100000"/>
                  </a:schemeClr>
                </a:solidFill>
                <a:latin typeface="Calibri" panose="020F0502020204030204" pitchFamily="34" charset="0"/>
                <a:sym typeface=""/>
              </a:rPr>
              <a:t> 2019;393:364–76; 2. EVISTA(랄록시펜) 제품 정보, 2020년 2월.  </a:t>
            </a:r>
          </a:p>
        </p:txBody>
      </p:sp>
      <p:sp>
        <p:nvSpPr>
          <p:cNvPr id="6" name="TextBox 5">
            <a:extLst>
              <a:ext uri="{FF2B5EF4-FFF2-40B4-BE49-F238E27FC236}">
                <a16:creationId xmlns:a16="http://schemas.microsoft.com/office/drawing/2014/main" id="{B33FF055-049A-CF4B-B710-3B6752F35D1A}"/>
              </a:ext>
            </a:extLst>
          </p:cNvPr>
          <p:cNvSpPr txBox="1"/>
          <p:nvPr/>
        </p:nvSpPr>
        <p:spPr>
          <a:xfrm>
            <a:off x="386856" y="6228562"/>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a:solidFill>
                  <a:schemeClr val="tx1"/>
                </a:solidFill>
                <a:latin typeface="Calibri" panose="020F0502020204030204" pitchFamily="34" charset="0"/>
                <a:sym typeface=""/>
              </a:rPr>
              <a:t>SERM: 선택적 에스트로겐 수용체 조절제.</a:t>
            </a:r>
          </a:p>
        </p:txBody>
      </p:sp>
      <p:pic>
        <p:nvPicPr>
          <p:cNvPr id="8" name="Graphic 7" descr="Home with solid fill">
            <a:hlinkClick r:id="rId3" action="ppaction://hlinksldjump"/>
            <a:extLst>
              <a:ext uri="{FF2B5EF4-FFF2-40B4-BE49-F238E27FC236}">
                <a16:creationId xmlns:a16="http://schemas.microsoft.com/office/drawing/2014/main" id="{7D26E0BC-7A41-4C4D-BE7F-34236A6D29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9237530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부갑상선 호르몬 수용체 </a:t>
            </a:r>
            <a:r>
              <a:rPr lang="ko-KR" sz="3600" b="1" kern="0" dirty="0" err="1">
                <a:solidFill>
                  <a:srgbClr val="6BBBAD">
                    <a:lumMod val="100000"/>
                  </a:srgbClr>
                </a:solidFill>
                <a:latin typeface="Candara" panose="020E0502030303020204" pitchFamily="34" charset="0"/>
                <a:sym typeface=""/>
              </a:rPr>
              <a:t>작용제</a:t>
            </a:r>
            <a:r>
              <a:rPr lang="ko-KR" sz="3600" b="1" kern="0" dirty="0">
                <a:solidFill>
                  <a:srgbClr val="6BBBAD">
                    <a:lumMod val="100000"/>
                  </a:srgbClr>
                </a:solidFill>
                <a:latin typeface="Candara" panose="020E0502030303020204" pitchFamily="34" charset="0"/>
                <a:sym typeface=""/>
              </a:rPr>
              <a:t>: 이상 반응, 금기 및 경고</a:t>
            </a:r>
            <a:r>
              <a:rPr lang="ko-KR" sz="3600" b="1" kern="0" baseline="30000" dirty="0">
                <a:solidFill>
                  <a:srgbClr val="6BBBAD">
                    <a:lumMod val="100000"/>
                  </a:srgbClr>
                </a:solidFill>
                <a:latin typeface="Candara" panose="020E0502030303020204" pitchFamily="34" charset="0"/>
                <a:sym typeface=""/>
              </a:rPr>
              <a:t>1,2</a:t>
            </a:r>
          </a:p>
        </p:txBody>
      </p:sp>
      <p:graphicFrame>
        <p:nvGraphicFramePr>
          <p:cNvPr id="11" name="Table 2">
            <a:extLst>
              <a:ext uri="{FF2B5EF4-FFF2-40B4-BE49-F238E27FC236}">
                <a16:creationId xmlns:a16="http://schemas.microsoft.com/office/drawing/2014/main" id="{CA71A76E-C4C9-884A-BEBC-65B48155605D}"/>
              </a:ext>
            </a:extLst>
          </p:cNvPr>
          <p:cNvGraphicFramePr>
            <a:graphicFrameLocks noGrp="1"/>
          </p:cNvGraphicFramePr>
          <p:nvPr>
            <p:extLst>
              <p:ext uri="{D42A27DB-BD31-4B8C-83A1-F6EECF244321}">
                <p14:modId xmlns:p14="http://schemas.microsoft.com/office/powerpoint/2010/main" val="3389214590"/>
              </p:ext>
            </p:extLst>
          </p:nvPr>
        </p:nvGraphicFramePr>
        <p:xfrm>
          <a:off x="609600" y="1524000"/>
          <a:ext cx="10439400" cy="4421830"/>
        </p:xfrm>
        <a:graphic>
          <a:graphicData uri="http://schemas.openxmlformats.org/drawingml/2006/table">
            <a:tbl>
              <a:tblPr firstRow="1" bandRow="1">
                <a:tableStyleId>{7DF18680-E054-41AD-8BC1-D1AEF772440D}</a:tableStyleId>
              </a:tblPr>
              <a:tblGrid>
                <a:gridCol w="5219700">
                  <a:extLst>
                    <a:ext uri="{9D8B030D-6E8A-4147-A177-3AD203B41FA5}">
                      <a16:colId xmlns:a16="http://schemas.microsoft.com/office/drawing/2014/main" val="887492938"/>
                    </a:ext>
                  </a:extLst>
                </a:gridCol>
                <a:gridCol w="5219700">
                  <a:extLst>
                    <a:ext uri="{9D8B030D-6E8A-4147-A177-3AD203B41FA5}">
                      <a16:colId xmlns:a16="http://schemas.microsoft.com/office/drawing/2014/main" val="3366533789"/>
                    </a:ext>
                  </a:extLst>
                </a:gridCol>
              </a:tblGrid>
              <a:tr h="349349">
                <a:tc>
                  <a:txBody>
                    <a:bodyPr/>
                    <a:lstStyle/>
                    <a:p>
                      <a:pPr algn="ctr"/>
                      <a:r>
                        <a:rPr lang="ko-KR" sz="1800" b="1" spc="0" dirty="0">
                          <a:solidFill>
                            <a:schemeClr val="bg1"/>
                          </a:solidFill>
                          <a:latin typeface="Candara" panose="020E0502030303020204" pitchFamily="34" charset="0"/>
                          <a:ea typeface="Malgun Gothic"/>
                          <a:cs typeface="+mn-cs"/>
                          <a:sym typeface=""/>
                        </a:rPr>
                        <a:t>이상 반응</a:t>
                      </a:r>
                    </a:p>
                  </a:txBody>
                  <a:tcPr>
                    <a:solidFill>
                      <a:schemeClr val="accent5"/>
                    </a:solidFill>
                  </a:tcPr>
                </a:tc>
                <a:tc>
                  <a:txBody>
                    <a:bodyPr/>
                    <a:lstStyle/>
                    <a:p>
                      <a:pPr algn="ctr"/>
                      <a:r>
                        <a:rPr lang="ko-KR" sz="1800" b="1" spc="0">
                          <a:solidFill>
                            <a:schemeClr val="bg1"/>
                          </a:solidFill>
                          <a:latin typeface="Candara" panose="020E0502030303020204" pitchFamily="34" charset="0"/>
                          <a:ea typeface="Malgun Gothic"/>
                          <a:cs typeface="+mn-cs"/>
                          <a:sym typeface=""/>
                        </a:rPr>
                        <a:t>금기</a:t>
                      </a:r>
                    </a:p>
                  </a:txBody>
                  <a:tcPr>
                    <a:solidFill>
                      <a:schemeClr val="accent5"/>
                    </a:solidFill>
                  </a:tcPr>
                </a:tc>
                <a:extLst>
                  <a:ext uri="{0D108BD9-81ED-4DB2-BD59-A6C34878D82A}">
                    <a16:rowId xmlns:a16="http://schemas.microsoft.com/office/drawing/2014/main" val="1916977455"/>
                  </a:ext>
                </a:extLst>
              </a:tr>
              <a:tr h="236456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흔함</a:t>
                      </a: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근육 경련</a:t>
                      </a: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혈청 또는 소변 칼슘 또는 혈청 요산 증가</a:t>
                      </a:r>
                    </a:p>
                    <a:p>
                      <a:pPr marL="285750" indent="-285750">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경증/일시적인 주사 부위 반응</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altLang="en-US" sz="1600" b="1" kern="1200" spc="0" dirty="0">
                          <a:solidFill>
                            <a:schemeClr val="tx1"/>
                          </a:solidFill>
                          <a:latin typeface="Candara" panose="020E0502030303020204" pitchFamily="34" charset="0"/>
                          <a:ea typeface="Malgun Gothic"/>
                          <a:cs typeface="+mn-cs"/>
                          <a:sym typeface=""/>
                        </a:rPr>
                        <a:t>가끔</a:t>
                      </a:r>
                      <a:endParaRPr lang="ko-KR" sz="1600" b="1" kern="1200" spc="0" dirty="0">
                        <a:solidFill>
                          <a:schemeClr val="tx1"/>
                        </a:solidFill>
                        <a:latin typeface="Candara" panose="020E0502030303020204" pitchFamily="34" charset="0"/>
                        <a:ea typeface="Malgun Gothic"/>
                        <a:cs typeface="+mn-cs"/>
                        <a:sym typefac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기립성</a:t>
                      </a:r>
                      <a:r>
                        <a:rPr lang="ko-KR" sz="1600" b="1" kern="1200" spc="0" dirty="0">
                          <a:solidFill>
                            <a:schemeClr val="tx1"/>
                          </a:solidFill>
                          <a:latin typeface="Candara" panose="020E0502030303020204" pitchFamily="34" charset="0"/>
                          <a:ea typeface="Malgun Gothic"/>
                          <a:cs typeface="+mn-cs"/>
                          <a:sym typeface=""/>
                        </a:rPr>
                        <a:t> 저혈압</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고칼슘혈증</a:t>
                      </a:r>
                      <a:endParaRPr lang="ko-KR" sz="1600" b="1" kern="1200" spc="0" dirty="0">
                        <a:solidFill>
                          <a:schemeClr val="tx1"/>
                        </a:solidFill>
                        <a:latin typeface="Candara" panose="020E0502030303020204" pitchFamily="34" charset="0"/>
                        <a:ea typeface="Malgun Gothic"/>
                        <a:cs typeface="+mn-cs"/>
                        <a:sym typefac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근육통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관절통</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a:solidFill>
                            <a:schemeClr val="tx1"/>
                          </a:solidFill>
                          <a:latin typeface="Candara" panose="020E0502030303020204" pitchFamily="34" charset="0"/>
                          <a:ea typeface="Malgun Gothic"/>
                          <a:cs typeface="+mn-cs"/>
                          <a:sym typeface=""/>
                        </a:rPr>
                        <a:t>과민증</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a:solidFill>
                            <a:schemeClr val="tx1"/>
                          </a:solidFill>
                          <a:latin typeface="Candara" panose="020E0502030303020204" pitchFamily="34" charset="0"/>
                          <a:ea typeface="Malgun Gothic"/>
                          <a:cs typeface="+mn-cs"/>
                          <a:sym typeface=""/>
                        </a:rPr>
                        <a:t>골 파제트병</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a:solidFill>
                          <a:schemeClr val="tx1"/>
                        </a:solidFill>
                        <a:latin typeface="Candara" panose="020E0502030303020204" pitchFamily="34" charset="0"/>
                        <a:ea typeface="Malgun Gothic"/>
                        <a:cs typeface="+mn-cs"/>
                        <a:sym typeface=""/>
                      </a:endParaRPr>
                    </a:p>
                    <a:p>
                      <a:pPr marL="0" indent="0" algn="l" defTabSz="914400" rtl="0" eaLnBrk="1" latinLnBrk="0" hangingPunct="1">
                        <a:buFont typeface="Arial" panose="020B0604020202020204" pitchFamily="34" charset="0"/>
                        <a:buNone/>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2703451982"/>
                  </a:ext>
                </a:extLst>
              </a:tr>
              <a:tr h="459430">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800" b="1" kern="1200" spc="0">
                          <a:solidFill>
                            <a:schemeClr val="bg1"/>
                          </a:solidFill>
                          <a:latin typeface="Candara" panose="020E0502030303020204" pitchFamily="34" charset="0"/>
                          <a:ea typeface="Malgun Gothic"/>
                          <a:cs typeface="+mn-cs"/>
                          <a:sym typeface=""/>
                        </a:rPr>
                        <a:t>경고</a:t>
                      </a:r>
                    </a:p>
                  </a:txBody>
                  <a:tcPr>
                    <a:lnB w="38100" cap="flat" cmpd="sng" algn="ctr">
                      <a:solidFill>
                        <a:schemeClr val="bg1"/>
                      </a:solidFill>
                      <a:prstDash val="solid"/>
                      <a:round/>
                      <a:headEnd type="none" w="med" len="med"/>
                      <a:tailEnd type="none" w="med" len="med"/>
                    </a:lnB>
                    <a:solidFill>
                      <a:schemeClr val="accent5"/>
                    </a:solidFill>
                  </a:tcPr>
                </a:tc>
                <a:tc hMerge="1">
                  <a:txBody>
                    <a:bodyPr/>
                    <a:lstStyle/>
                    <a:p>
                      <a:pPr marL="0" indent="0" algn="l" defTabSz="914400" rtl="0" eaLnBrk="1" latinLnBrk="0" hangingPunct="1">
                        <a:buFont typeface="Arial" panose="020B0604020202020204" pitchFamily="34" charset="0"/>
                        <a:buNone/>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1979739475"/>
                  </a:ext>
                </a:extLst>
              </a:tr>
              <a:tr h="459430">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아래에 해당하는 어린이나 청소년에게 사용해서는 안 됨</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열린 </a:t>
                      </a:r>
                      <a:r>
                        <a:rPr lang="ko-KR" sz="1600" b="1" kern="1200" spc="0" dirty="0" err="1">
                          <a:solidFill>
                            <a:schemeClr val="tx1"/>
                          </a:solidFill>
                          <a:latin typeface="Candara" panose="020E0502030303020204" pitchFamily="34" charset="0"/>
                          <a:ea typeface="Malgun Gothic"/>
                          <a:cs typeface="+mn-cs"/>
                          <a:sym typeface=""/>
                        </a:rPr>
                        <a:t>골단</a:t>
                      </a:r>
                      <a:r>
                        <a:rPr lang="ko-KR" sz="1600" b="1" kern="1200" spc="0" dirty="0">
                          <a:solidFill>
                            <a:schemeClr val="tx1"/>
                          </a:solidFill>
                          <a:latin typeface="Candara" panose="020E0502030303020204" pitchFamily="34" charset="0"/>
                          <a:ea typeface="Malgun Gothic"/>
                          <a:cs typeface="+mn-cs"/>
                          <a:sym typeface=""/>
                        </a:rPr>
                        <a:t>, 또는 골 </a:t>
                      </a:r>
                      <a:r>
                        <a:rPr lang="ko-KR" sz="1600" b="1" kern="1200" spc="0" dirty="0" err="1">
                          <a:solidFill>
                            <a:schemeClr val="tx1"/>
                          </a:solidFill>
                          <a:latin typeface="Candara" panose="020E0502030303020204" pitchFamily="34" charset="0"/>
                          <a:ea typeface="Malgun Gothic"/>
                          <a:cs typeface="+mn-cs"/>
                          <a:sym typeface=""/>
                        </a:rPr>
                        <a:t>파제트병</a:t>
                      </a:r>
                      <a:r>
                        <a:rPr lang="ko-KR" sz="1600" b="1" kern="1200" spc="0" dirty="0">
                          <a:solidFill>
                            <a:schemeClr val="tx1"/>
                          </a:solidFill>
                          <a:latin typeface="Candara" panose="020E0502030303020204" pitchFamily="34" charset="0"/>
                          <a:ea typeface="Malgun Gothic"/>
                          <a:cs typeface="+mn-cs"/>
                          <a:sym typeface=""/>
                        </a:rPr>
                        <a:t>, 골격에 관련된 방사선</a:t>
                      </a:r>
                      <a:r>
                        <a:rPr lang="en-US" altLang="ko-KR" sz="1600" b="1" kern="1200" spc="0" dirty="0">
                          <a:solidFill>
                            <a:schemeClr val="tx1"/>
                          </a:solidFill>
                          <a:latin typeface="Candara" panose="020E0502030303020204" pitchFamily="34" charset="0"/>
                          <a:ea typeface="Malgun Gothic"/>
                          <a:cs typeface="+mn-cs"/>
                          <a:sym typeface=""/>
                        </a:rPr>
                        <a:t> </a:t>
                      </a:r>
                      <a:r>
                        <a:rPr lang="ko-KR" altLang="en-US" sz="1600" b="1" kern="1200" spc="0" dirty="0">
                          <a:solidFill>
                            <a:schemeClr val="tx1"/>
                          </a:solidFill>
                          <a:latin typeface="Candara" panose="020E0502030303020204" pitchFamily="34" charset="0"/>
                          <a:ea typeface="Malgun Gothic"/>
                          <a:cs typeface="+mn-cs"/>
                          <a:sym typeface=""/>
                        </a:rPr>
                        <a:t>조사</a:t>
                      </a:r>
                      <a:r>
                        <a:rPr lang="ko-KR" sz="1600" b="1" kern="1200" spc="0" dirty="0">
                          <a:solidFill>
                            <a:schemeClr val="tx1"/>
                          </a:solidFill>
                          <a:latin typeface="Candara" panose="020E0502030303020204" pitchFamily="34" charset="0"/>
                          <a:ea typeface="Malgun Gothic"/>
                          <a:cs typeface="+mn-cs"/>
                          <a:sym typeface=""/>
                        </a:rPr>
                        <a:t>, 골 전이, 골격 악성 종양 병력, 기타 </a:t>
                      </a:r>
                      <a:r>
                        <a:rPr lang="ko-KR" sz="1600" b="1" kern="1200" spc="0" dirty="0" err="1">
                          <a:solidFill>
                            <a:schemeClr val="tx1"/>
                          </a:solidFill>
                          <a:latin typeface="Candara" panose="020E0502030303020204" pitchFamily="34" charset="0"/>
                          <a:ea typeface="Malgun Gothic"/>
                          <a:cs typeface="+mn-cs"/>
                          <a:sym typeface=""/>
                        </a:rPr>
                        <a:t>대사성</a:t>
                      </a:r>
                      <a:r>
                        <a:rPr lang="ko-KR" sz="1600" b="1" kern="1200" spc="0" dirty="0">
                          <a:solidFill>
                            <a:schemeClr val="tx1"/>
                          </a:solidFill>
                          <a:latin typeface="Candara" panose="020E0502030303020204" pitchFamily="34" charset="0"/>
                          <a:ea typeface="Malgun Gothic"/>
                          <a:cs typeface="+mn-cs"/>
                          <a:sym typeface=""/>
                        </a:rPr>
                        <a:t> </a:t>
                      </a:r>
                      <a:r>
                        <a:rPr lang="ko-KR" sz="1600" b="1" kern="1200" spc="0" dirty="0" err="1">
                          <a:solidFill>
                            <a:schemeClr val="tx1"/>
                          </a:solidFill>
                          <a:latin typeface="Candara" panose="020E0502030303020204" pitchFamily="34" charset="0"/>
                          <a:ea typeface="Malgun Gothic"/>
                          <a:cs typeface="+mn-cs"/>
                          <a:sym typeface=""/>
                        </a:rPr>
                        <a:t>골질환</a:t>
                      </a:r>
                      <a:r>
                        <a:rPr lang="ko-KR" sz="1600" b="1" kern="1200" spc="0" dirty="0">
                          <a:solidFill>
                            <a:schemeClr val="tx1"/>
                          </a:solidFill>
                          <a:latin typeface="Candara" panose="020E0502030303020204" pitchFamily="34" charset="0"/>
                          <a:ea typeface="Malgun Gothic"/>
                          <a:cs typeface="+mn-cs"/>
                          <a:sym typeface=""/>
                        </a:rPr>
                        <a:t>, 또는 </a:t>
                      </a:r>
                      <a:r>
                        <a:rPr lang="ko-KR" sz="1600" b="1" kern="1200" spc="0" dirty="0" err="1">
                          <a:solidFill>
                            <a:schemeClr val="tx1"/>
                          </a:solidFill>
                          <a:latin typeface="Candara" panose="020E0502030303020204" pitchFamily="34" charset="0"/>
                          <a:ea typeface="Malgun Gothic"/>
                          <a:cs typeface="+mn-cs"/>
                          <a:sym typeface=""/>
                        </a:rPr>
                        <a:t>고칼슘혈증</a:t>
                      </a:r>
                      <a:r>
                        <a:rPr lang="ko-KR" sz="1600" b="1" kern="1200" spc="0" dirty="0">
                          <a:solidFill>
                            <a:schemeClr val="tx1"/>
                          </a:solidFill>
                          <a:latin typeface="Candara" panose="020E0502030303020204" pitchFamily="34" charset="0"/>
                          <a:ea typeface="Malgun Gothic"/>
                          <a:cs typeface="+mn-cs"/>
                          <a:sym typeface=""/>
                        </a:rPr>
                        <a:t> 장애</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환자의 일생 동안 최대 치료 기간은 24 개월</a:t>
                      </a:r>
                    </a:p>
                  </a:txBody>
                  <a:tcPr>
                    <a:lnT w="38100" cap="flat" cmpd="sng" algn="ctr">
                      <a:solidFill>
                        <a:schemeClr val="bg1"/>
                      </a:solidFill>
                      <a:prstDash val="solid"/>
                      <a:round/>
                      <a:headEnd type="none" w="med" len="med"/>
                      <a:tailEnd type="none" w="med" len="med"/>
                    </a:lnT>
                    <a:solidFill>
                      <a:srgbClr val="EAEFF7"/>
                    </a:solidFill>
                  </a:tcPr>
                </a:tc>
                <a:tc hMerge="1">
                  <a:txBody>
                    <a:bodyPr/>
                    <a:lstStyle/>
                    <a:p>
                      <a:endParaRPr lang="ko-KR">
                        <a:ea typeface="Malgun Gothic"/>
                      </a:endParaRPr>
                    </a:p>
                  </a:txBody>
                  <a:tcPr/>
                </a:tc>
                <a:extLst>
                  <a:ext uri="{0D108BD9-81ED-4DB2-BD59-A6C34878D82A}">
                    <a16:rowId xmlns:a16="http://schemas.microsoft.com/office/drawing/2014/main" val="4259829409"/>
                  </a:ext>
                </a:extLst>
              </a:tr>
            </a:tbl>
          </a:graphicData>
        </a:graphic>
      </p:graphicFrame>
      <p:sp>
        <p:nvSpPr>
          <p:cNvPr id="5" name="TextBox 4">
            <a:extLst>
              <a:ext uri="{FF2B5EF4-FFF2-40B4-BE49-F238E27FC236}">
                <a16:creationId xmlns:a16="http://schemas.microsoft.com/office/drawing/2014/main" id="{51F3BD39-18A9-7D48-B52E-8E735989D7EF}"/>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Compston JE, et al. </a:t>
            </a:r>
            <a:r>
              <a:rPr lang="ko-KR" b="1" i="1" kern="0">
                <a:solidFill>
                  <a:schemeClr val="tx1">
                    <a:lumMod val="100000"/>
                  </a:schemeClr>
                </a:solidFill>
                <a:latin typeface="Calibri" panose="020F0502020204030204" pitchFamily="34" charset="0"/>
                <a:sym typeface=""/>
              </a:rPr>
              <a:t>Lancet</a:t>
            </a:r>
            <a:r>
              <a:rPr lang="ko-KR" b="1" kern="0">
                <a:solidFill>
                  <a:schemeClr val="tx1">
                    <a:lumMod val="100000"/>
                  </a:schemeClr>
                </a:solidFill>
                <a:latin typeface="Calibri" panose="020F0502020204030204" pitchFamily="34" charset="0"/>
                <a:sym typeface=""/>
              </a:rPr>
              <a:t> 2019;393:364–76; 2. FORTEO(teriparatide) 제품 정보, 2019년 1월.   </a:t>
            </a:r>
          </a:p>
        </p:txBody>
      </p:sp>
      <p:pic>
        <p:nvPicPr>
          <p:cNvPr id="7" name="Graphic 6" descr="Home with solid fill">
            <a:hlinkClick r:id="rId3" action="ppaction://hlinksldjump"/>
            <a:extLst>
              <a:ext uri="{FF2B5EF4-FFF2-40B4-BE49-F238E27FC236}">
                <a16:creationId xmlns:a16="http://schemas.microsoft.com/office/drawing/2014/main" id="{27613871-3F4F-DC46-A64D-0CF68FBD67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9377103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로모소주맙: 이상 반응, 금기 및 경고</a:t>
            </a:r>
            <a:r>
              <a:rPr lang="ko-KR" sz="3600" b="1" kern="0" baseline="30000" dirty="0">
                <a:solidFill>
                  <a:srgbClr val="6BBBAD">
                    <a:lumMod val="100000"/>
                  </a:srgbClr>
                </a:solidFill>
                <a:latin typeface="Candara" panose="020E0502030303020204" pitchFamily="34" charset="0"/>
                <a:sym typeface=""/>
              </a:rPr>
              <a:t> 1</a:t>
            </a:r>
          </a:p>
        </p:txBody>
      </p:sp>
      <p:sp>
        <p:nvSpPr>
          <p:cNvPr id="7" name="TextBox 6">
            <a:extLst>
              <a:ext uri="{FF2B5EF4-FFF2-40B4-BE49-F238E27FC236}">
                <a16:creationId xmlns:a16="http://schemas.microsoft.com/office/drawing/2014/main" id="{38ABDDFB-354F-6D4A-8CA9-DA144FCC70F9}"/>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a:solidFill>
                  <a:schemeClr val="tx1"/>
                </a:solidFill>
                <a:latin typeface="Calibri" panose="020F0502020204030204" pitchFamily="34" charset="0"/>
                <a:sym typeface=""/>
              </a:rPr>
              <a:t>1. EVENITY(로모소주맙) 제품 정보. 2019년 11월.</a:t>
            </a:r>
          </a:p>
        </p:txBody>
      </p:sp>
      <p:graphicFrame>
        <p:nvGraphicFramePr>
          <p:cNvPr id="11" name="Table 2">
            <a:extLst>
              <a:ext uri="{FF2B5EF4-FFF2-40B4-BE49-F238E27FC236}">
                <a16:creationId xmlns:a16="http://schemas.microsoft.com/office/drawing/2014/main" id="{CA71A76E-C4C9-884A-BEBC-65B48155605D}"/>
              </a:ext>
            </a:extLst>
          </p:cNvPr>
          <p:cNvGraphicFramePr>
            <a:graphicFrameLocks noGrp="1"/>
          </p:cNvGraphicFramePr>
          <p:nvPr>
            <p:extLst>
              <p:ext uri="{D42A27DB-BD31-4B8C-83A1-F6EECF244321}">
                <p14:modId xmlns:p14="http://schemas.microsoft.com/office/powerpoint/2010/main" val="108309930"/>
              </p:ext>
            </p:extLst>
          </p:nvPr>
        </p:nvGraphicFramePr>
        <p:xfrm>
          <a:off x="609600" y="1423641"/>
          <a:ext cx="10439400" cy="5016731"/>
        </p:xfrm>
        <a:graphic>
          <a:graphicData uri="http://schemas.openxmlformats.org/drawingml/2006/table">
            <a:tbl>
              <a:tblPr firstRow="1" bandRow="1">
                <a:tableStyleId>{7DF18680-E054-41AD-8BC1-D1AEF772440D}</a:tableStyleId>
              </a:tblPr>
              <a:tblGrid>
                <a:gridCol w="5219700">
                  <a:extLst>
                    <a:ext uri="{9D8B030D-6E8A-4147-A177-3AD203B41FA5}">
                      <a16:colId xmlns:a16="http://schemas.microsoft.com/office/drawing/2014/main" val="887492938"/>
                    </a:ext>
                  </a:extLst>
                </a:gridCol>
                <a:gridCol w="5219700">
                  <a:extLst>
                    <a:ext uri="{9D8B030D-6E8A-4147-A177-3AD203B41FA5}">
                      <a16:colId xmlns:a16="http://schemas.microsoft.com/office/drawing/2014/main" val="3366533789"/>
                    </a:ext>
                  </a:extLst>
                </a:gridCol>
              </a:tblGrid>
              <a:tr h="474873">
                <a:tc>
                  <a:txBody>
                    <a:bodyPr/>
                    <a:lstStyle/>
                    <a:p>
                      <a:pPr algn="ctr"/>
                      <a:r>
                        <a:rPr lang="ko-KR" sz="1800" b="1" spc="0" dirty="0">
                          <a:solidFill>
                            <a:schemeClr val="bg1"/>
                          </a:solidFill>
                          <a:latin typeface="Candara" panose="020E0502030303020204" pitchFamily="34" charset="0"/>
                          <a:ea typeface="Malgun Gothic"/>
                          <a:cs typeface="+mn-cs"/>
                          <a:sym typeface=""/>
                        </a:rPr>
                        <a:t>이상 반응</a:t>
                      </a:r>
                    </a:p>
                  </a:txBody>
                  <a:tcPr>
                    <a:solidFill>
                      <a:schemeClr val="accent5"/>
                    </a:solidFill>
                  </a:tcPr>
                </a:tc>
                <a:tc>
                  <a:txBody>
                    <a:bodyPr/>
                    <a:lstStyle/>
                    <a:p>
                      <a:pPr algn="ctr"/>
                      <a:r>
                        <a:rPr lang="ko-KR" sz="1800" b="1" spc="0">
                          <a:solidFill>
                            <a:schemeClr val="bg1"/>
                          </a:solidFill>
                          <a:latin typeface="Candara" panose="020E0502030303020204" pitchFamily="34" charset="0"/>
                          <a:ea typeface="Malgun Gothic"/>
                          <a:cs typeface="+mn-cs"/>
                          <a:sym typeface=""/>
                        </a:rPr>
                        <a:t>금기</a:t>
                      </a:r>
                    </a:p>
                  </a:txBody>
                  <a:tcPr>
                    <a:solidFill>
                      <a:schemeClr val="accent5"/>
                    </a:solidFill>
                  </a:tcPr>
                </a:tc>
                <a:extLst>
                  <a:ext uri="{0D108BD9-81ED-4DB2-BD59-A6C34878D82A}">
                    <a16:rowId xmlns:a16="http://schemas.microsoft.com/office/drawing/2014/main" val="1916977455"/>
                  </a:ext>
                </a:extLst>
              </a:tr>
              <a:tr h="229469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매우 흔함</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바이러스성 상부 호흡기 감염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관절통</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흔함</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발진, 피부염, 두통, 기침, </a:t>
                      </a:r>
                      <a:r>
                        <a:rPr lang="ko-KR" sz="1600" b="1" kern="1200" spc="0" dirty="0" err="1">
                          <a:solidFill>
                            <a:schemeClr val="tx1"/>
                          </a:solidFill>
                          <a:latin typeface="Candara" panose="020E0502030303020204" pitchFamily="34" charset="0"/>
                          <a:ea typeface="Malgun Gothic"/>
                          <a:cs typeface="+mn-cs"/>
                          <a:sym typeface=""/>
                        </a:rPr>
                        <a:t>목통증</a:t>
                      </a:r>
                      <a:r>
                        <a:rPr lang="ko-KR" sz="1600" b="1" kern="1200" spc="0" dirty="0">
                          <a:solidFill>
                            <a:schemeClr val="tx1"/>
                          </a:solidFill>
                          <a:latin typeface="Candara" panose="020E0502030303020204" pitchFamily="34" charset="0"/>
                          <a:ea typeface="Malgun Gothic"/>
                          <a:cs typeface="+mn-cs"/>
                          <a:sym typeface=""/>
                        </a:rPr>
                        <a:t>, 근육경련, 말초부종, 주사부위 반응</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altLang="en-US" sz="1600" b="1" kern="1200" spc="0" dirty="0">
                          <a:solidFill>
                            <a:schemeClr val="tx1"/>
                          </a:solidFill>
                          <a:latin typeface="Candara" panose="020E0502030303020204" pitchFamily="34" charset="0"/>
                          <a:ea typeface="Malgun Gothic"/>
                          <a:cs typeface="+mn-cs"/>
                          <a:sym typeface=""/>
                        </a:rPr>
                        <a:t>가끔</a:t>
                      </a:r>
                      <a:endParaRPr lang="ko-KR" sz="1600" b="1" kern="1200" spc="0" dirty="0">
                        <a:solidFill>
                          <a:schemeClr val="tx1"/>
                        </a:solidFill>
                        <a:latin typeface="Candara" panose="020E0502030303020204" pitchFamily="34" charset="0"/>
                        <a:ea typeface="Malgun Gothic"/>
                        <a:cs typeface="+mn-cs"/>
                        <a:sym typefac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저칼슘혈증</a:t>
                      </a:r>
                      <a:endParaRPr lang="ko-KR" sz="1600" b="1" kern="1200" spc="0" dirty="0">
                        <a:solidFill>
                          <a:schemeClr val="tx1"/>
                        </a:solidFill>
                        <a:latin typeface="Candara" panose="020E0502030303020204" pitchFamily="34" charset="0"/>
                        <a:ea typeface="Malgun Gothic"/>
                        <a:cs typeface="+mn-cs"/>
                        <a:sym typefac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두드러기</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spc="0" dirty="0">
                        <a:solidFill>
                          <a:schemeClr val="tx1"/>
                        </a:solidFill>
                        <a:latin typeface="Candara" panose="020E0502030303020204" pitchFamily="34" charset="0"/>
                        <a:ea typeface="Malgun Gothic"/>
                        <a:cs typeface="+mn-cs"/>
                        <a:sym typefac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드묾</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혈관부종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다형홍반</a:t>
                      </a:r>
                      <a:endParaRPr lang="ko-KR" sz="1600" b="1" kern="1200" spc="0" dirty="0">
                        <a:solidFill>
                          <a:schemeClr val="tx1"/>
                        </a:solidFill>
                        <a:latin typeface="Candara" panose="020E0502030303020204" pitchFamily="34" charset="0"/>
                        <a:ea typeface="Malgun Gothic"/>
                        <a:cs typeface="+mn-cs"/>
                        <a:sym typeface=""/>
                      </a:endParaRPr>
                    </a:p>
                  </a:txBody>
                  <a:tcPr/>
                </a:tc>
                <a:tc>
                  <a:txBody>
                    <a:bodyPr/>
                    <a:lstStyle/>
                    <a:p>
                      <a:pPr marL="285750" indent="-285750" algn="l" defTabSz="914400" rtl="0" eaLnBrk="1" latinLnBrk="0" hangingPunct="1">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교정되지 않은 저칼슘혈증</a:t>
                      </a:r>
                    </a:p>
                    <a:p>
                      <a:pPr marL="285750" indent="-285750" algn="l" defTabSz="914400" rtl="0" eaLnBrk="1" latinLnBrk="0" hangingPunct="1">
                        <a:buFont typeface="Arial" panose="020B0604020202020204" pitchFamily="34" charset="0"/>
                        <a:buChar char="•"/>
                      </a:pPr>
                      <a:r>
                        <a:rPr lang="ko-KR" sz="1600" b="1" kern="1200" spc="0">
                          <a:solidFill>
                            <a:schemeClr val="tx1"/>
                          </a:solidFill>
                          <a:latin typeface="Candara" panose="020E0502030303020204" pitchFamily="34" charset="0"/>
                          <a:ea typeface="Malgun Gothic"/>
                          <a:cs typeface="+mn-cs"/>
                          <a:sym typeface=""/>
                        </a:rPr>
                        <a:t>과민증</a:t>
                      </a:r>
                    </a:p>
                    <a:p>
                      <a:pPr marL="0" indent="0" algn="l" defTabSz="914400" rtl="0" eaLnBrk="1" latinLnBrk="0" hangingPunct="1">
                        <a:buFont typeface="Arial" panose="020B0604020202020204" pitchFamily="34" charset="0"/>
                        <a:buNone/>
                      </a:pPr>
                      <a:endParaRPr lang="ko-KR" sz="1600" b="1" kern="1200" spc="0">
                        <a:solidFill>
                          <a:schemeClr val="tx1"/>
                        </a:solidFill>
                        <a:latin typeface="Candara" panose="020E0502030303020204" pitchFamily="34" charset="0"/>
                        <a:ea typeface="Malgun Gothic"/>
                        <a:cs typeface="+mn-cs"/>
                        <a:sym typeface=""/>
                      </a:endParaRPr>
                    </a:p>
                    <a:p>
                      <a:pPr marL="0" indent="0" algn="l" defTabSz="914400" rtl="0" eaLnBrk="1" latinLnBrk="0" hangingPunct="1">
                        <a:buFont typeface="Arial" panose="020B0604020202020204" pitchFamily="34" charset="0"/>
                        <a:buNone/>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2703451982"/>
                  </a:ext>
                </a:extLst>
              </a:tr>
              <a:tr h="396409">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800" b="1" kern="1200" spc="0">
                          <a:solidFill>
                            <a:schemeClr val="bg1"/>
                          </a:solidFill>
                          <a:latin typeface="Candara" panose="020E0502030303020204" pitchFamily="34" charset="0"/>
                          <a:ea typeface="Malgun Gothic"/>
                          <a:cs typeface="+mn-cs"/>
                          <a:sym typeface=""/>
                        </a:rPr>
                        <a:t>경고</a:t>
                      </a:r>
                      <a:endParaRPr lang="ko-KR" sz="1600" b="1" kern="1200" spc="0">
                        <a:solidFill>
                          <a:schemeClr val="bg1"/>
                        </a:solidFill>
                        <a:latin typeface="Candara" panose="020E0502030303020204" pitchFamily="34" charset="0"/>
                        <a:ea typeface="Malgun Gothic"/>
                        <a:cs typeface="+mn-cs"/>
                        <a:sym typeface=""/>
                      </a:endParaRPr>
                    </a:p>
                  </a:txBody>
                  <a:tcPr>
                    <a:lnB w="38100" cap="flat" cmpd="sng" algn="ctr">
                      <a:solidFill>
                        <a:schemeClr val="bg1"/>
                      </a:solidFill>
                      <a:prstDash val="solid"/>
                      <a:round/>
                      <a:headEnd type="none" w="med" len="med"/>
                      <a:tailEnd type="none" w="med" len="med"/>
                    </a:lnB>
                    <a:solidFill>
                      <a:schemeClr val="accent5"/>
                    </a:solidFill>
                  </a:tcPr>
                </a:tc>
                <a:tc hMerge="1">
                  <a:txBody>
                    <a:bodyPr/>
                    <a:lstStyle/>
                    <a:p>
                      <a:pPr marL="285750" indent="-285750" algn="l" defTabSz="914400" rtl="0" eaLnBrk="1" latinLnBrk="0" hangingPunct="1">
                        <a:buFont typeface="Arial" panose="020B0604020202020204" pitchFamily="34" charset="0"/>
                        <a:buChar char="•"/>
                      </a:pPr>
                      <a:endParaRPr lang="ko-KR" sz="1600" b="1" kern="1200">
                        <a:solidFill>
                          <a:schemeClr val="tx1"/>
                        </a:solidFill>
                        <a:latin typeface="Candara" panose="020E0502030303020204" pitchFamily="34" charset="0"/>
                        <a:ea typeface="Malgun Gothic"/>
                        <a:cs typeface="+mn-cs"/>
                      </a:endParaRPr>
                    </a:p>
                  </a:txBody>
                  <a:tcPr/>
                </a:tc>
                <a:extLst>
                  <a:ext uri="{0D108BD9-81ED-4DB2-BD59-A6C34878D82A}">
                    <a16:rowId xmlns:a16="http://schemas.microsoft.com/office/drawing/2014/main" val="829946655"/>
                  </a:ext>
                </a:extLst>
              </a:tr>
              <a:tr h="396409">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1년 이내에 심근경색이나 뇌졸중을 일으킨 적이 있는 환자에게 투여해서는 안 됨</a:t>
                      </a:r>
                    </a:p>
                  </a:txBody>
                  <a:tcPr>
                    <a:lnT w="38100" cap="flat" cmpd="sng" algn="ctr">
                      <a:solidFill>
                        <a:schemeClr val="bg1"/>
                      </a:solidFill>
                      <a:prstDash val="solid"/>
                      <a:round/>
                      <a:headEnd type="none" w="med" len="med"/>
                      <a:tailEnd type="none" w="med" len="med"/>
                    </a:lnT>
                    <a:solidFill>
                      <a:srgbClr val="EAEFF7"/>
                    </a:solidFill>
                  </a:tcPr>
                </a:tc>
                <a:tc hMerge="1">
                  <a:txBody>
                    <a:bodyPr/>
                    <a:lstStyle/>
                    <a:p>
                      <a:endParaRPr lang="ko-KR">
                        <a:ea typeface="Malgun Gothic"/>
                      </a:endParaRPr>
                    </a:p>
                  </a:txBody>
                  <a:tcPr/>
                </a:tc>
                <a:extLst>
                  <a:ext uri="{0D108BD9-81ED-4DB2-BD59-A6C34878D82A}">
                    <a16:rowId xmlns:a16="http://schemas.microsoft.com/office/drawing/2014/main" val="4196220462"/>
                  </a:ext>
                </a:extLst>
              </a:tr>
            </a:tbl>
          </a:graphicData>
        </a:graphic>
      </p:graphicFrame>
      <p:pic>
        <p:nvPicPr>
          <p:cNvPr id="6" name="Graphic 5" descr="Home with solid fill">
            <a:hlinkClick r:id="rId3" action="ppaction://hlinksldjump"/>
            <a:extLst>
              <a:ext uri="{FF2B5EF4-FFF2-40B4-BE49-F238E27FC236}">
                <a16:creationId xmlns:a16="http://schemas.microsoft.com/office/drawing/2014/main" id="{EE937B16-C2AF-3E42-B752-942456B004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79237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척추 골절에는 장기적 영향이 따름</a:t>
            </a:r>
            <a:endParaRPr lang="ko-KR" sz="3600" b="1" baseline="30000" dirty="0">
              <a:solidFill>
                <a:srgbClr val="6BBBAD"/>
              </a:solidFill>
              <a:latin typeface="Candara" panose="020E0502030303020204" pitchFamily="34" charset="0"/>
              <a:sym typeface=""/>
            </a:endParaRPr>
          </a:p>
        </p:txBody>
      </p:sp>
      <p:sp>
        <p:nvSpPr>
          <p:cNvPr id="4" name="TextBox 3">
            <a:extLst>
              <a:ext uri="{FF2B5EF4-FFF2-40B4-BE49-F238E27FC236}">
                <a16:creationId xmlns:a16="http://schemas.microsoft.com/office/drawing/2014/main" id="{13BFEFBA-E4F2-43DC-959B-3FD2F3792E12}"/>
              </a:ext>
            </a:extLst>
          </p:cNvPr>
          <p:cNvSpPr txBox="1"/>
          <p:nvPr/>
        </p:nvSpPr>
        <p:spPr>
          <a:xfrm>
            <a:off x="786181" y="1572168"/>
            <a:ext cx="4815966" cy="3293209"/>
          </a:xfrm>
          <a:prstGeom prst="rect">
            <a:avLst/>
          </a:prstGeom>
          <a:noFill/>
        </p:spPr>
        <p:txBody>
          <a:bodyPr wrap="square" rtlCol="0">
            <a:spAutoFit/>
          </a:bodyPr>
          <a:lstStyle/>
          <a:p>
            <a:r>
              <a:rPr lang="ko-KR" sz="2400" b="1" dirty="0">
                <a:solidFill>
                  <a:srgbClr val="2F9588"/>
                </a:solidFill>
                <a:latin typeface="Candara" panose="020E0502030303020204" pitchFamily="34" charset="0"/>
                <a:sym typeface=""/>
              </a:rPr>
              <a:t>척추 골절 환자는 다른 주요 골절에 취약한 경향이 있음</a:t>
            </a:r>
          </a:p>
          <a:p>
            <a:endParaRPr lang="ko-KR" sz="2400" b="1" dirty="0">
              <a:latin typeface="Candara" panose="020E0502030303020204" pitchFamily="34" charset="0"/>
              <a:sym typeface=""/>
            </a:endParaRPr>
          </a:p>
          <a:p>
            <a:r>
              <a:rPr lang="ko-KR" sz="2400" b="1" kern="0" dirty="0">
                <a:solidFill>
                  <a:schemeClr val="tx1">
                    <a:lumMod val="100000"/>
                  </a:schemeClr>
                </a:solidFill>
                <a:latin typeface="Candara" panose="020E0502030303020204" pitchFamily="34" charset="0"/>
                <a:sym typeface=""/>
              </a:rPr>
              <a:t>일본 </a:t>
            </a:r>
            <a:r>
              <a:rPr lang="ko-KR" sz="2400" b="1" kern="0" dirty="0" err="1">
                <a:solidFill>
                  <a:schemeClr val="tx1">
                    <a:lumMod val="100000"/>
                  </a:schemeClr>
                </a:solidFill>
                <a:latin typeface="Candara" panose="020E0502030303020204" pitchFamily="34" charset="0"/>
                <a:sym typeface=""/>
              </a:rPr>
              <a:t>고관절</a:t>
            </a:r>
            <a:r>
              <a:rPr lang="ko-KR" sz="2400" b="1" kern="0" dirty="0">
                <a:solidFill>
                  <a:schemeClr val="tx1">
                    <a:lumMod val="100000"/>
                  </a:schemeClr>
                </a:solidFill>
                <a:latin typeface="Candara" panose="020E0502030303020204" pitchFamily="34" charset="0"/>
                <a:sym typeface=""/>
              </a:rPr>
              <a:t> 환자의 </a:t>
            </a:r>
            <a:r>
              <a:rPr lang="ko-KR" sz="4400" b="1" kern="0" dirty="0">
                <a:solidFill>
                  <a:srgbClr val="6BBBAD">
                    <a:lumMod val="100000"/>
                  </a:srgbClr>
                </a:solidFill>
                <a:latin typeface="Candara" panose="020E0502030303020204" pitchFamily="34" charset="0"/>
                <a:sym typeface=""/>
              </a:rPr>
              <a:t>78%</a:t>
            </a:r>
            <a:r>
              <a:rPr lang="ko-KR" sz="2400" b="1" kern="0" baseline="30000" dirty="0">
                <a:solidFill>
                  <a:schemeClr val="tx1">
                    <a:lumMod val="100000"/>
                  </a:schemeClr>
                </a:solidFill>
                <a:latin typeface="Candara" panose="020E0502030303020204" pitchFamily="34" charset="0"/>
                <a:sym typeface=""/>
              </a:rPr>
              <a:t>1 </a:t>
            </a:r>
          </a:p>
          <a:p>
            <a:r>
              <a:rPr lang="ko-KR" sz="2400" b="1" dirty="0">
                <a:latin typeface="Candara" panose="020E0502030303020204" pitchFamily="34" charset="0"/>
                <a:sym typeface=""/>
              </a:rPr>
              <a:t>그리고</a:t>
            </a:r>
          </a:p>
          <a:p>
            <a:r>
              <a:rPr lang="ko-KR" sz="2400" b="1" kern="0" dirty="0">
                <a:solidFill>
                  <a:schemeClr val="tx1">
                    <a:lumMod val="100000"/>
                  </a:schemeClr>
                </a:solidFill>
                <a:latin typeface="Candara" panose="020E0502030303020204" pitchFamily="34" charset="0"/>
                <a:sym typeface=""/>
              </a:rPr>
              <a:t>스페인 </a:t>
            </a:r>
            <a:r>
              <a:rPr lang="ko-KR" sz="2400" b="1" kern="0" dirty="0" err="1">
                <a:solidFill>
                  <a:schemeClr val="tx1">
                    <a:lumMod val="100000"/>
                  </a:schemeClr>
                </a:solidFill>
                <a:latin typeface="Candara" panose="020E0502030303020204" pitchFamily="34" charset="0"/>
                <a:sym typeface=""/>
              </a:rPr>
              <a:t>고관절</a:t>
            </a:r>
            <a:r>
              <a:rPr lang="ko-KR" sz="2400" b="1" kern="0" dirty="0">
                <a:solidFill>
                  <a:schemeClr val="tx1">
                    <a:lumMod val="100000"/>
                  </a:schemeClr>
                </a:solidFill>
                <a:latin typeface="Candara" panose="020E0502030303020204" pitchFamily="34" charset="0"/>
                <a:sym typeface=""/>
              </a:rPr>
              <a:t> 환자의 </a:t>
            </a:r>
            <a:r>
              <a:rPr lang="ko-KR" sz="4400" b="1" kern="0" dirty="0">
                <a:solidFill>
                  <a:srgbClr val="6BBBAD">
                    <a:lumMod val="100000"/>
                  </a:srgbClr>
                </a:solidFill>
                <a:latin typeface="Candara" panose="020E0502030303020204" pitchFamily="34" charset="0"/>
                <a:sym typeface=""/>
              </a:rPr>
              <a:t>63%</a:t>
            </a:r>
            <a:r>
              <a:rPr lang="ko-KR" sz="2400" b="1" kern="0" baseline="30000" dirty="0">
                <a:solidFill>
                  <a:schemeClr val="tx1">
                    <a:lumMod val="100000"/>
                  </a:schemeClr>
                </a:solidFill>
                <a:latin typeface="Candara" panose="020E0502030303020204" pitchFamily="34" charset="0"/>
                <a:sym typeface=""/>
              </a:rPr>
              <a:t>2 </a:t>
            </a:r>
          </a:p>
          <a:p>
            <a:r>
              <a:rPr lang="ko-KR" sz="2400" b="1" kern="0" dirty="0">
                <a:solidFill>
                  <a:schemeClr val="tx1">
                    <a:lumMod val="100000"/>
                  </a:schemeClr>
                </a:solidFill>
                <a:latin typeface="Candara" panose="020E0502030303020204" pitchFamily="34" charset="0"/>
                <a:sym typeface=""/>
              </a:rPr>
              <a:t>가</a:t>
            </a:r>
            <a:r>
              <a:rPr lang="ko-KR" sz="2400" b="1" kern="0" dirty="0">
                <a:solidFill>
                  <a:srgbClr val="2F9588">
                    <a:lumMod val="100000"/>
                  </a:srgbClr>
                </a:solidFill>
                <a:latin typeface="Candara" panose="020E0502030303020204" pitchFamily="34" charset="0"/>
                <a:sym typeface=""/>
              </a:rPr>
              <a:t> 척추 골절이 있었음 </a:t>
            </a:r>
          </a:p>
        </p:txBody>
      </p:sp>
      <p:sp>
        <p:nvSpPr>
          <p:cNvPr id="7" name="TextBox 6">
            <a:extLst>
              <a:ext uri="{FF2B5EF4-FFF2-40B4-BE49-F238E27FC236}">
                <a16:creationId xmlns:a16="http://schemas.microsoft.com/office/drawing/2014/main" id="{EDF7CCBE-C97B-F54F-8906-9B9C8F16BB97}"/>
              </a:ext>
            </a:extLst>
          </p:cNvPr>
          <p:cNvSpPr txBox="1"/>
          <p:nvPr/>
        </p:nvSpPr>
        <p:spPr>
          <a:xfrm>
            <a:off x="386856" y="6459394"/>
            <a:ext cx="11536887" cy="246221"/>
          </a:xfrm>
          <a:prstGeom prst="rect">
            <a:avLst/>
          </a:prstGeom>
          <a:noFill/>
        </p:spPr>
        <p:txBody>
          <a:bodyPr wrap="square" rtlCol="0">
            <a:spAutoFit/>
          </a:bodyPr>
          <a:lstStyle/>
          <a:p>
            <a:r>
              <a:rPr lang="ko-KR" sz="1000" b="1" kern="0">
                <a:solidFill>
                  <a:schemeClr val="tx1">
                    <a:lumMod val="100000"/>
                  </a:schemeClr>
                </a:solidFill>
                <a:latin typeface="Candara" panose="020E0502030303020204" pitchFamily="34" charset="0"/>
                <a:sym typeface=""/>
              </a:rPr>
              <a:t>1. Imai N, et al. </a:t>
            </a:r>
            <a:r>
              <a:rPr lang="ko-KR" sz="1000" b="1" i="1" kern="0">
                <a:solidFill>
                  <a:schemeClr val="tx1">
                    <a:lumMod val="100000"/>
                  </a:schemeClr>
                </a:solidFill>
                <a:latin typeface="Candara" panose="020E0502030303020204" pitchFamily="34" charset="0"/>
                <a:sym typeface=""/>
              </a:rPr>
              <a:t>J Bone Miner Metab </a:t>
            </a:r>
            <a:r>
              <a:rPr lang="ko-KR" sz="1000" b="1" kern="0">
                <a:solidFill>
                  <a:schemeClr val="tx1">
                    <a:lumMod val="100000"/>
                  </a:schemeClr>
                </a:solidFill>
                <a:latin typeface="Candara" panose="020E0502030303020204" pitchFamily="34" charset="0"/>
                <a:sym typeface=""/>
              </a:rPr>
              <a:t>2016;34:51-4; 2. Sosa Henríquez M, et al. </a:t>
            </a:r>
            <a:r>
              <a:rPr lang="ko-KR" sz="1000" b="1" i="1" kern="0">
                <a:solidFill>
                  <a:schemeClr val="tx1">
                    <a:lumMod val="100000"/>
                  </a:schemeClr>
                </a:solidFill>
                <a:latin typeface="Candara" panose="020E0502030303020204" pitchFamily="34" charset="0"/>
                <a:sym typeface=""/>
              </a:rPr>
              <a:t>Rev Clin Esp </a:t>
            </a:r>
            <a:r>
              <a:rPr lang="ko-KR" sz="1000" b="1" kern="0">
                <a:solidFill>
                  <a:schemeClr val="tx1">
                    <a:lumMod val="100000"/>
                  </a:schemeClr>
                </a:solidFill>
                <a:latin typeface="Candara" panose="020E0502030303020204" pitchFamily="34" charset="0"/>
                <a:sym typeface=""/>
              </a:rPr>
              <a:t>2007;207:464–8; 3.Balasubramanian A, et al.</a:t>
            </a:r>
            <a:r>
              <a:rPr lang="ko-KR" sz="1000" b="1" i="1" kern="0">
                <a:solidFill>
                  <a:schemeClr val="tx1">
                    <a:lumMod val="100000"/>
                  </a:schemeClr>
                </a:solidFill>
                <a:latin typeface="Candara" panose="020E0502030303020204" pitchFamily="34" charset="0"/>
                <a:sym typeface=""/>
              </a:rPr>
              <a:t>Osteoporos Int</a:t>
            </a:r>
            <a:r>
              <a:rPr lang="ko-KR" sz="1000" b="1" kern="0">
                <a:solidFill>
                  <a:schemeClr val="tx1">
                    <a:lumMod val="100000"/>
                  </a:schemeClr>
                </a:solidFill>
                <a:latin typeface="Candara" panose="020E0502030303020204" pitchFamily="34" charset="0"/>
                <a:sym typeface=""/>
              </a:rPr>
              <a:t>. 2019;30:79-92; 2.  </a:t>
            </a:r>
          </a:p>
        </p:txBody>
      </p:sp>
      <p:graphicFrame>
        <p:nvGraphicFramePr>
          <p:cNvPr id="2" name="Table 4">
            <a:extLst>
              <a:ext uri="{FF2B5EF4-FFF2-40B4-BE49-F238E27FC236}">
                <a16:creationId xmlns:a16="http://schemas.microsoft.com/office/drawing/2014/main" id="{8ADE4EB5-F83E-E34B-814D-BB4E6EC85BA1}"/>
              </a:ext>
            </a:extLst>
          </p:cNvPr>
          <p:cNvGraphicFramePr>
            <a:graphicFrameLocks noGrp="1"/>
          </p:cNvGraphicFramePr>
          <p:nvPr>
            <p:extLst>
              <p:ext uri="{D42A27DB-BD31-4B8C-83A1-F6EECF244321}">
                <p14:modId xmlns:p14="http://schemas.microsoft.com/office/powerpoint/2010/main" val="1343823880"/>
              </p:ext>
            </p:extLst>
          </p:nvPr>
        </p:nvGraphicFramePr>
        <p:xfrm>
          <a:off x="6457628" y="2576017"/>
          <a:ext cx="5100710" cy="1483360"/>
        </p:xfrm>
        <a:graphic>
          <a:graphicData uri="http://schemas.openxmlformats.org/drawingml/2006/table">
            <a:tbl>
              <a:tblPr firstRow="1" bandRow="1">
                <a:tableStyleId>{7DF18680-E054-41AD-8BC1-D1AEF772440D}</a:tableStyleId>
              </a:tblPr>
              <a:tblGrid>
                <a:gridCol w="2550355">
                  <a:extLst>
                    <a:ext uri="{9D8B030D-6E8A-4147-A177-3AD203B41FA5}">
                      <a16:colId xmlns:a16="http://schemas.microsoft.com/office/drawing/2014/main" val="3967584577"/>
                    </a:ext>
                  </a:extLst>
                </a:gridCol>
                <a:gridCol w="2550355">
                  <a:extLst>
                    <a:ext uri="{9D8B030D-6E8A-4147-A177-3AD203B41FA5}">
                      <a16:colId xmlns:a16="http://schemas.microsoft.com/office/drawing/2014/main" val="2617562448"/>
                    </a:ext>
                  </a:extLst>
                </a:gridCol>
              </a:tblGrid>
              <a:tr h="370840">
                <a:tc gridSpan="2">
                  <a:txBody>
                    <a:bodyPr/>
                    <a:lstStyle/>
                    <a:p>
                      <a:r>
                        <a:rPr lang="ko-KR" b="1" kern="0" spc="0">
                          <a:solidFill>
                            <a:schemeClr val="lt1">
                              <a:lumMod val="100000"/>
                            </a:schemeClr>
                          </a:solidFill>
                          <a:latin typeface="Candara" panose="020E0502030303020204" pitchFamily="34" charset="0"/>
                          <a:ea typeface="Malgun Gothic"/>
                          <a:cs typeface="+mn-cs"/>
                          <a:sym typeface=""/>
                        </a:rPr>
                        <a:t>진단된 척추 골절 후 사망률</a:t>
                      </a:r>
                      <a:r>
                        <a:rPr lang="ko-KR" b="1" kern="0" spc="0" baseline="30000">
                          <a:solidFill>
                            <a:schemeClr val="lt1">
                              <a:lumMod val="100000"/>
                            </a:schemeClr>
                          </a:solidFill>
                          <a:latin typeface="Candara" panose="020E0502030303020204" pitchFamily="34" charset="0"/>
                          <a:ea typeface="Malgun Gothic"/>
                          <a:cs typeface="+mn-cs"/>
                          <a:sym typeface=""/>
                        </a:rPr>
                        <a:t>3</a:t>
                      </a:r>
                    </a:p>
                  </a:txBody>
                  <a:tcPr/>
                </a:tc>
                <a:tc hMerge="1">
                  <a:txBody>
                    <a:bodyPr/>
                    <a:lstStyle/>
                    <a:p>
                      <a:endParaRPr lang="ko-KR">
                        <a:ea typeface="Malgun Gothic"/>
                      </a:endParaRPr>
                    </a:p>
                  </a:txBody>
                  <a:tcPr/>
                </a:tc>
                <a:extLst>
                  <a:ext uri="{0D108BD9-81ED-4DB2-BD59-A6C34878D82A}">
                    <a16:rowId xmlns:a16="http://schemas.microsoft.com/office/drawing/2014/main" val="2336803149"/>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1년 이내:</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14%</a:t>
                      </a:r>
                    </a:p>
                  </a:txBody>
                  <a:tcPr/>
                </a:tc>
                <a:extLst>
                  <a:ext uri="{0D108BD9-81ED-4DB2-BD59-A6C34878D82A}">
                    <a16:rowId xmlns:a16="http://schemas.microsoft.com/office/drawing/2014/main" val="2684127140"/>
                  </a:ext>
                </a:extLst>
              </a:tr>
              <a:tr h="370840">
                <a:tc>
                  <a:txBody>
                    <a:bodyPr/>
                    <a:lstStyle/>
                    <a:p>
                      <a:pPr lvl="1"/>
                      <a:r>
                        <a:rPr lang="ko-KR" b="1" spc="0">
                          <a:solidFill>
                            <a:schemeClr val="tx1">
                              <a:lumMod val="100000"/>
                            </a:schemeClr>
                          </a:solidFill>
                          <a:latin typeface="Candara" panose="020E0502030303020204" pitchFamily="34" charset="0"/>
                          <a:ea typeface="Malgun Gothic"/>
                          <a:cs typeface="+mn-cs"/>
                          <a:sym typeface=""/>
                        </a:rPr>
                        <a:t>   2 년:</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24%</a:t>
                      </a:r>
                    </a:p>
                  </a:txBody>
                  <a:tcPr/>
                </a:tc>
                <a:extLst>
                  <a:ext uri="{0D108BD9-81ED-4DB2-BD59-A6C34878D82A}">
                    <a16:rowId xmlns:a16="http://schemas.microsoft.com/office/drawing/2014/main" val="684311606"/>
                  </a:ext>
                </a:extLst>
              </a:tr>
              <a:tr h="370840">
                <a:tc>
                  <a:txBody>
                    <a:bodyPr/>
                    <a:lstStyle/>
                    <a:p>
                      <a:pPr lvl="1"/>
                      <a:r>
                        <a:rPr lang="ko-KR" b="1" spc="0">
                          <a:solidFill>
                            <a:schemeClr val="tx1">
                              <a:lumMod val="100000"/>
                            </a:schemeClr>
                          </a:solidFill>
                          <a:latin typeface="Candara" panose="020E0502030303020204" pitchFamily="34" charset="0"/>
                          <a:ea typeface="Malgun Gothic"/>
                          <a:cs typeface="+mn-cs"/>
                          <a:sym typeface=""/>
                        </a:rPr>
                        <a:t>   5 년:</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54%</a:t>
                      </a:r>
                    </a:p>
                  </a:txBody>
                  <a:tcPr/>
                </a:tc>
                <a:extLst>
                  <a:ext uri="{0D108BD9-81ED-4DB2-BD59-A6C34878D82A}">
                    <a16:rowId xmlns:a16="http://schemas.microsoft.com/office/drawing/2014/main" val="506710628"/>
                  </a:ext>
                </a:extLst>
              </a:tr>
            </a:tbl>
          </a:graphicData>
        </a:graphic>
      </p:graphicFrame>
      <p:pic>
        <p:nvPicPr>
          <p:cNvPr id="10" name="Graphic 9" descr="Home with solid fill">
            <a:hlinkClick r:id="rId3" action="ppaction://hlinksldjump"/>
            <a:extLst>
              <a:ext uri="{FF2B5EF4-FFF2-40B4-BE49-F238E27FC236}">
                <a16:creationId xmlns:a16="http://schemas.microsoft.com/office/drawing/2014/main" id="{877D3688-1D12-DA48-B506-D90F66250C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623342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토론: 부작용의 위험을 환자에게 어떻게 전달하겠습니까?</a:t>
            </a:r>
          </a:p>
        </p:txBody>
      </p:sp>
      <p:sp>
        <p:nvSpPr>
          <p:cNvPr id="7" name="TextBox 6">
            <a:extLst>
              <a:ext uri="{FF2B5EF4-FFF2-40B4-BE49-F238E27FC236}">
                <a16:creationId xmlns:a16="http://schemas.microsoft.com/office/drawing/2014/main" id="{38ABDDFB-354F-6D4A-8CA9-DA144FCC70F9}"/>
              </a:ext>
            </a:extLst>
          </p:cNvPr>
          <p:cNvSpPr txBox="1"/>
          <p:nvPr/>
        </p:nvSpPr>
        <p:spPr>
          <a:xfrm>
            <a:off x="386856" y="6459394"/>
            <a:ext cx="11536887" cy="230832"/>
          </a:xfrm>
          <a:prstGeom prst="rect">
            <a:avLst/>
          </a:prstGeom>
          <a:noFill/>
        </p:spPr>
        <p:txBody>
          <a:bodyPr wrap="square" rtlCol="0">
            <a:spAutoFit/>
          </a:bodyPr>
          <a:lstStyle>
            <a:defPPr>
              <a:defRPr lang="ko-KR">
                <a:ea typeface="Malgun Gothic"/>
              </a:defRPr>
            </a:defPPr>
            <a:lvl1pPr>
              <a:defRPr kumimoji="0" lang="ko-KR" sz="900" b="0" i="0" u="none" strike="noStrike" cap="none" spc="0" normalizeH="0" baseline="0">
                <a:ln>
                  <a:noFill/>
                </a:ln>
                <a:solidFill>
                  <a:prstClr val="black">
                    <a:lumMod val="50000"/>
                    <a:lumOff val="50000"/>
                  </a:prstClr>
                </a:solidFill>
                <a:effectLst/>
                <a:uLnTx/>
                <a:uFillTx/>
                <a:ea typeface="Malgun Gothic"/>
              </a:defRPr>
            </a:lvl1pPr>
          </a:lstStyle>
          <a:p>
            <a:r>
              <a:rPr lang="ko-KR" b="1" kern="0">
                <a:solidFill>
                  <a:schemeClr val="tx1">
                    <a:lumMod val="100000"/>
                  </a:schemeClr>
                </a:solidFill>
                <a:latin typeface="Calibri" panose="020F0502020204030204" pitchFamily="34" charset="0"/>
                <a:sym typeface=""/>
              </a:rPr>
              <a:t>1. Lewiecki M, et al. </a:t>
            </a:r>
            <a:r>
              <a:rPr lang="ko-KR" b="1" i="1" kern="0">
                <a:solidFill>
                  <a:schemeClr val="tx1">
                    <a:lumMod val="100000"/>
                  </a:schemeClr>
                </a:solidFill>
                <a:latin typeface="Calibri" panose="020F0502020204030204" pitchFamily="34" charset="0"/>
                <a:sym typeface=""/>
              </a:rPr>
              <a:t>J Clin Densitom </a:t>
            </a:r>
            <a:r>
              <a:rPr lang="ko-KR" b="1" kern="0">
                <a:solidFill>
                  <a:schemeClr val="tx1">
                    <a:lumMod val="100000"/>
                  </a:schemeClr>
                </a:solidFill>
                <a:latin typeface="Calibri" panose="020F0502020204030204" pitchFamily="34" charset="0"/>
                <a:sym typeface=""/>
              </a:rPr>
              <a:t>2014;17(4):490–5 ; 2. Bastian H. </a:t>
            </a:r>
            <a:r>
              <a:rPr lang="ko-KR" b="1" i="1" kern="0">
                <a:solidFill>
                  <a:schemeClr val="tx1">
                    <a:lumMod val="100000"/>
                  </a:schemeClr>
                </a:solidFill>
                <a:latin typeface="Calibri" panose="020F0502020204030204" pitchFamily="34" charset="0"/>
                <a:sym typeface=""/>
              </a:rPr>
              <a:t>Aust Prescr </a:t>
            </a:r>
            <a:r>
              <a:rPr lang="ko-KR" b="1" kern="0">
                <a:solidFill>
                  <a:schemeClr val="tx1">
                    <a:lumMod val="100000"/>
                  </a:schemeClr>
                </a:solidFill>
                <a:latin typeface="Calibri" panose="020F0502020204030204" pitchFamily="34" charset="0"/>
                <a:sym typeface=""/>
              </a:rPr>
              <a:t>2003;26:20–1.</a:t>
            </a:r>
          </a:p>
        </p:txBody>
      </p:sp>
      <p:sp>
        <p:nvSpPr>
          <p:cNvPr id="8" name="TextBox 7">
            <a:extLst>
              <a:ext uri="{FF2B5EF4-FFF2-40B4-BE49-F238E27FC236}">
                <a16:creationId xmlns:a16="http://schemas.microsoft.com/office/drawing/2014/main" id="{A384A480-B52C-3445-9C9E-F998063239E9}"/>
              </a:ext>
            </a:extLst>
          </p:cNvPr>
          <p:cNvSpPr txBox="1"/>
          <p:nvPr/>
        </p:nvSpPr>
        <p:spPr>
          <a:xfrm>
            <a:off x="609600" y="1585101"/>
            <a:ext cx="2306514" cy="369332"/>
          </a:xfrm>
          <a:prstGeom prst="rect">
            <a:avLst/>
          </a:prstGeom>
          <a:noFill/>
        </p:spPr>
        <p:txBody>
          <a:bodyPr wrap="square" rtlCol="0">
            <a:spAutoFit/>
          </a:bodyPr>
          <a:lstStyle/>
          <a:p>
            <a:r>
              <a:rPr lang="ko-KR" b="1">
                <a:solidFill>
                  <a:srgbClr val="359588"/>
                </a:solidFill>
                <a:latin typeface="Candara" panose="020E0502030303020204" pitchFamily="34" charset="0"/>
                <a:sym typeface=""/>
              </a:rPr>
              <a:t>몇 가지 제안</a:t>
            </a:r>
          </a:p>
        </p:txBody>
      </p:sp>
      <p:sp>
        <p:nvSpPr>
          <p:cNvPr id="13" name="Rounded Rectangle 12">
            <a:extLst>
              <a:ext uri="{FF2B5EF4-FFF2-40B4-BE49-F238E27FC236}">
                <a16:creationId xmlns:a16="http://schemas.microsoft.com/office/drawing/2014/main" id="{D7220466-6390-2345-963F-58E9D60ADA91}"/>
              </a:ext>
            </a:extLst>
          </p:cNvPr>
          <p:cNvSpPr/>
          <p:nvPr/>
        </p:nvSpPr>
        <p:spPr>
          <a:xfrm>
            <a:off x="1006600" y="2031560"/>
            <a:ext cx="5657436" cy="870345"/>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4" name="Oval 13">
            <a:extLst>
              <a:ext uri="{FF2B5EF4-FFF2-40B4-BE49-F238E27FC236}">
                <a16:creationId xmlns:a16="http://schemas.microsoft.com/office/drawing/2014/main" id="{23280B03-03D6-9244-9F23-54FD59A3DA15}"/>
              </a:ext>
            </a:extLst>
          </p:cNvPr>
          <p:cNvSpPr/>
          <p:nvPr/>
        </p:nvSpPr>
        <p:spPr>
          <a:xfrm>
            <a:off x="625600" y="2073125"/>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5" name="TextBox 14">
            <a:extLst>
              <a:ext uri="{FF2B5EF4-FFF2-40B4-BE49-F238E27FC236}">
                <a16:creationId xmlns:a16="http://schemas.microsoft.com/office/drawing/2014/main" id="{77287EC6-464B-694E-A83E-1494E224F34E}"/>
              </a:ext>
            </a:extLst>
          </p:cNvPr>
          <p:cNvSpPr txBox="1"/>
          <p:nvPr/>
        </p:nvSpPr>
        <p:spPr>
          <a:xfrm>
            <a:off x="685800" y="2031561"/>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1</a:t>
            </a:r>
          </a:p>
        </p:txBody>
      </p:sp>
      <p:sp>
        <p:nvSpPr>
          <p:cNvPr id="16" name="TextBox 15">
            <a:extLst>
              <a:ext uri="{FF2B5EF4-FFF2-40B4-BE49-F238E27FC236}">
                <a16:creationId xmlns:a16="http://schemas.microsoft.com/office/drawing/2014/main" id="{1D38EDDC-7BBB-404C-9997-7686034C836F}"/>
              </a:ext>
            </a:extLst>
          </p:cNvPr>
          <p:cNvSpPr txBox="1"/>
          <p:nvPr/>
        </p:nvSpPr>
        <p:spPr>
          <a:xfrm>
            <a:off x="1371599" y="2185449"/>
            <a:ext cx="5462337" cy="646331"/>
          </a:xfrm>
          <a:prstGeom prst="rect">
            <a:avLst/>
          </a:prstGeom>
          <a:noFill/>
        </p:spPr>
        <p:txBody>
          <a:bodyPr wrap="square" rtlCol="0">
            <a:spAutoFit/>
          </a:bodyPr>
          <a:lstStyle>
            <a:defPPr>
              <a:defRPr lang="ko-KR">
                <a:ea typeface="Malgun Gothic"/>
              </a:defRPr>
            </a:defPPr>
            <a:lvl1pPr>
              <a:defRPr lang="ko-KR" sz="1600">
                <a:latin typeface="Candara" panose="020E0502030303020204" pitchFamily="34" charset="0"/>
                <a:ea typeface="Malgun Gothic"/>
              </a:defRPr>
            </a:lvl1pPr>
          </a:lstStyle>
          <a:p>
            <a:r>
              <a:rPr lang="ko-KR" sz="1800" b="1" dirty="0">
                <a:sym typeface=""/>
              </a:rPr>
              <a:t>치료로 인해 예상되는 골절 방지 효과와 위험을 설명</a:t>
            </a:r>
          </a:p>
          <a:p>
            <a:endParaRPr lang="ko-KR" sz="1800" b="1" dirty="0">
              <a:ea typeface="Malgun Gothic"/>
            </a:endParaRPr>
          </a:p>
        </p:txBody>
      </p:sp>
      <p:sp>
        <p:nvSpPr>
          <p:cNvPr id="18" name="Oval 17">
            <a:extLst>
              <a:ext uri="{FF2B5EF4-FFF2-40B4-BE49-F238E27FC236}">
                <a16:creationId xmlns:a16="http://schemas.microsoft.com/office/drawing/2014/main" id="{AACF277B-A2D1-2546-A4C2-3ADCB26625D3}"/>
              </a:ext>
            </a:extLst>
          </p:cNvPr>
          <p:cNvSpPr/>
          <p:nvPr/>
        </p:nvSpPr>
        <p:spPr>
          <a:xfrm>
            <a:off x="625600" y="3328344"/>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9" name="TextBox 18">
            <a:extLst>
              <a:ext uri="{FF2B5EF4-FFF2-40B4-BE49-F238E27FC236}">
                <a16:creationId xmlns:a16="http://schemas.microsoft.com/office/drawing/2014/main" id="{A1F1B060-97D6-B94C-B939-D4326EA5A3C4}"/>
              </a:ext>
            </a:extLst>
          </p:cNvPr>
          <p:cNvSpPr txBox="1"/>
          <p:nvPr/>
        </p:nvSpPr>
        <p:spPr>
          <a:xfrm>
            <a:off x="685800" y="3286780"/>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2</a:t>
            </a:r>
          </a:p>
        </p:txBody>
      </p:sp>
      <p:sp>
        <p:nvSpPr>
          <p:cNvPr id="20" name="TextBox 19">
            <a:extLst>
              <a:ext uri="{FF2B5EF4-FFF2-40B4-BE49-F238E27FC236}">
                <a16:creationId xmlns:a16="http://schemas.microsoft.com/office/drawing/2014/main" id="{8272117F-F8D6-7548-B2D6-2CA4A6A430EE}"/>
              </a:ext>
            </a:extLst>
          </p:cNvPr>
          <p:cNvSpPr txBox="1"/>
          <p:nvPr/>
        </p:nvSpPr>
        <p:spPr>
          <a:xfrm>
            <a:off x="1295400" y="3294129"/>
            <a:ext cx="5368636" cy="1200329"/>
          </a:xfrm>
          <a:prstGeom prst="rect">
            <a:avLst/>
          </a:prstGeom>
          <a:noFill/>
        </p:spPr>
        <p:txBody>
          <a:bodyPr wrap="square" rtlCol="0">
            <a:spAutoFit/>
          </a:bodyPr>
          <a:lstStyle>
            <a:defPPr>
              <a:defRPr lang="ko-KR">
                <a:ea typeface="Malgun Gothic"/>
              </a:defRPr>
            </a:defPPr>
          </a:lstStyle>
          <a:p>
            <a:r>
              <a:rPr lang="ko-KR" b="1" kern="0">
                <a:solidFill>
                  <a:schemeClr val="tx1">
                    <a:lumMod val="100000"/>
                  </a:schemeClr>
                </a:solidFill>
                <a:latin typeface="Candara" panose="020E0502030303020204" pitchFamily="34" charset="0"/>
                <a:sym typeface=""/>
              </a:rPr>
              <a:t>수치적으로 이득이 위험을 능가하더라도 개인의 위험 인식이 치료 결정에 영향을 미칠 수 있음을 인식</a:t>
            </a:r>
            <a:r>
              <a:rPr lang="ko-KR" b="1" kern="0" baseline="30000">
                <a:solidFill>
                  <a:schemeClr val="tx1">
                    <a:lumMod val="100000"/>
                  </a:schemeClr>
                </a:solidFill>
                <a:latin typeface="Candara" panose="020E0502030303020204" pitchFamily="34" charset="0"/>
                <a:sym typeface=""/>
              </a:rPr>
              <a:t>1</a:t>
            </a:r>
          </a:p>
          <a:p>
            <a:endParaRPr lang="ko-KR" b="1">
              <a:latin typeface="Candara" panose="020E0502030303020204" pitchFamily="34" charset="0"/>
              <a:ea typeface="Malgun Gothic"/>
            </a:endParaRPr>
          </a:p>
        </p:txBody>
      </p:sp>
      <p:sp>
        <p:nvSpPr>
          <p:cNvPr id="21" name="Rounded Rectangle 20">
            <a:extLst>
              <a:ext uri="{FF2B5EF4-FFF2-40B4-BE49-F238E27FC236}">
                <a16:creationId xmlns:a16="http://schemas.microsoft.com/office/drawing/2014/main" id="{CE4B3345-CD08-324E-ACBF-CB7D54BE60C5}"/>
              </a:ext>
            </a:extLst>
          </p:cNvPr>
          <p:cNvSpPr/>
          <p:nvPr/>
        </p:nvSpPr>
        <p:spPr>
          <a:xfrm>
            <a:off x="1006600" y="3200400"/>
            <a:ext cx="5662512" cy="1052856"/>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2" name="Triangle 21">
            <a:extLst>
              <a:ext uri="{FF2B5EF4-FFF2-40B4-BE49-F238E27FC236}">
                <a16:creationId xmlns:a16="http://schemas.microsoft.com/office/drawing/2014/main" id="{6DDB04DD-A9A6-AF48-A17D-1AA23ECC5A26}"/>
              </a:ext>
            </a:extLst>
          </p:cNvPr>
          <p:cNvSpPr/>
          <p:nvPr/>
        </p:nvSpPr>
        <p:spPr>
          <a:xfrm rot="5400000">
            <a:off x="6952822" y="3512110"/>
            <a:ext cx="304800" cy="294620"/>
          </a:xfrm>
          <a:prstGeom prst="triangl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4" name="TextBox 23">
            <a:extLst>
              <a:ext uri="{FF2B5EF4-FFF2-40B4-BE49-F238E27FC236}">
                <a16:creationId xmlns:a16="http://schemas.microsoft.com/office/drawing/2014/main" id="{B63D2714-BED4-2142-81A8-91F204D58DA8}"/>
              </a:ext>
            </a:extLst>
          </p:cNvPr>
          <p:cNvSpPr txBox="1"/>
          <p:nvPr/>
        </p:nvSpPr>
        <p:spPr>
          <a:xfrm>
            <a:off x="7536180" y="3283584"/>
            <a:ext cx="3741420" cy="1077218"/>
          </a:xfrm>
          <a:prstGeom prst="rect">
            <a:avLst/>
          </a:prstGeom>
          <a:noFill/>
        </p:spPr>
        <p:txBody>
          <a:bodyPr wrap="square" rtlCol="0">
            <a:spAutoFit/>
          </a:bodyPr>
          <a:lstStyle/>
          <a:p>
            <a:r>
              <a:rPr lang="ko-KR" sz="1600" b="1" kern="0" dirty="0">
                <a:solidFill>
                  <a:schemeClr val="tx1">
                    <a:lumMod val="100000"/>
                  </a:schemeClr>
                </a:solidFill>
                <a:latin typeface="Candara" panose="020E0502030303020204" pitchFamily="34" charset="0"/>
                <a:sym typeface=""/>
              </a:rPr>
              <a:t>"턱뼈의 </a:t>
            </a:r>
            <a:r>
              <a:rPr lang="ko-KR" sz="1600" b="1" kern="0" dirty="0" err="1">
                <a:solidFill>
                  <a:schemeClr val="tx1">
                    <a:lumMod val="100000"/>
                  </a:schemeClr>
                </a:solidFill>
                <a:latin typeface="Candara" panose="020E0502030303020204" pitchFamily="34" charset="0"/>
                <a:sym typeface=""/>
              </a:rPr>
              <a:t>골괴사</a:t>
            </a:r>
            <a:r>
              <a:rPr lang="ko-KR" sz="1600" b="1" kern="0" dirty="0">
                <a:solidFill>
                  <a:schemeClr val="tx1">
                    <a:lumMod val="100000"/>
                  </a:schemeClr>
                </a:solidFill>
                <a:latin typeface="Candara" panose="020E0502030303020204" pitchFamily="34" charset="0"/>
                <a:sym typeface=""/>
              </a:rPr>
              <a:t> 같은 희귀한 비치명적 부작용에 </a:t>
            </a:r>
            <a:r>
              <a:rPr lang="ko-KR" sz="1600" b="1" kern="0" dirty="0">
                <a:latin typeface="Candara" panose="020E0502030303020204" pitchFamily="34" charset="0"/>
                <a:sym typeface=""/>
              </a:rPr>
              <a:t>대한 </a:t>
            </a:r>
            <a:r>
              <a:rPr lang="ko-KR" altLang="en-US" sz="1600" b="1" kern="0" dirty="0">
                <a:latin typeface="Candara" panose="020E0502030303020204" pitchFamily="34" charset="0"/>
                <a:sym typeface=""/>
              </a:rPr>
              <a:t>막연한 </a:t>
            </a:r>
            <a:r>
              <a:rPr lang="ko-KR" sz="1600" b="1" kern="0" dirty="0">
                <a:latin typeface="Candara" panose="020E0502030303020204" pitchFamily="34" charset="0"/>
                <a:sym typeface=""/>
              </a:rPr>
              <a:t>공포가 더 </a:t>
            </a:r>
            <a:r>
              <a:rPr lang="ko-KR" altLang="en-US" sz="1600" b="1" kern="0" dirty="0">
                <a:latin typeface="Candara" panose="020E0502030303020204" pitchFamily="34" charset="0"/>
                <a:sym typeface=""/>
              </a:rPr>
              <a:t>클 수</a:t>
            </a:r>
            <a:r>
              <a:rPr lang="ko-KR" sz="1600" b="1" kern="0" dirty="0">
                <a:latin typeface="Candara" panose="020E0502030303020204" pitchFamily="34" charset="0"/>
                <a:sym typeface=""/>
              </a:rPr>
              <a:t> 있고, 더</a:t>
            </a:r>
            <a:r>
              <a:rPr lang="en-US" altLang="ko-KR" sz="1600" b="1" kern="0" dirty="0">
                <a:latin typeface="Candara" panose="020E0502030303020204" pitchFamily="34" charset="0"/>
                <a:sym typeface=""/>
              </a:rPr>
              <a:t> </a:t>
            </a:r>
            <a:r>
              <a:rPr lang="ko-KR" altLang="en-US" sz="1600" b="1" kern="0" dirty="0">
                <a:latin typeface="Candara" panose="020E0502030303020204" pitchFamily="34" charset="0"/>
                <a:sym typeface=""/>
              </a:rPr>
              <a:t>흔하면서</a:t>
            </a:r>
            <a:r>
              <a:rPr lang="ko-KR" sz="1600" b="1" kern="0" dirty="0">
                <a:latin typeface="Candara" panose="020E0502030303020204" pitchFamily="34" charset="0"/>
                <a:sym typeface=""/>
              </a:rPr>
              <a:t> 치명적인 </a:t>
            </a:r>
            <a:r>
              <a:rPr lang="ko-KR" sz="1600" b="1" kern="0" dirty="0">
                <a:solidFill>
                  <a:schemeClr val="tx1">
                    <a:lumMod val="100000"/>
                  </a:schemeClr>
                </a:solidFill>
                <a:latin typeface="Candara" panose="020E0502030303020204" pitchFamily="34" charset="0"/>
                <a:sym typeface=""/>
              </a:rPr>
              <a:t>골절에 대한 두려움을 압도할 수도 있다"</a:t>
            </a:r>
            <a:r>
              <a:rPr lang="ko-KR" sz="1600" b="1" kern="0" baseline="30000" dirty="0">
                <a:solidFill>
                  <a:schemeClr val="tx1">
                    <a:lumMod val="100000"/>
                  </a:schemeClr>
                </a:solidFill>
                <a:latin typeface="Candara" panose="020E0502030303020204" pitchFamily="34" charset="0"/>
                <a:sym typeface=""/>
              </a:rPr>
              <a:t>1</a:t>
            </a:r>
          </a:p>
        </p:txBody>
      </p:sp>
      <p:sp>
        <p:nvSpPr>
          <p:cNvPr id="26" name="Oval 25">
            <a:extLst>
              <a:ext uri="{FF2B5EF4-FFF2-40B4-BE49-F238E27FC236}">
                <a16:creationId xmlns:a16="http://schemas.microsoft.com/office/drawing/2014/main" id="{BD2D0EDD-A21C-964D-A9EC-DA501068ECD1}"/>
              </a:ext>
            </a:extLst>
          </p:cNvPr>
          <p:cNvSpPr/>
          <p:nvPr/>
        </p:nvSpPr>
        <p:spPr>
          <a:xfrm>
            <a:off x="625600" y="4622402"/>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7" name="TextBox 26">
            <a:extLst>
              <a:ext uri="{FF2B5EF4-FFF2-40B4-BE49-F238E27FC236}">
                <a16:creationId xmlns:a16="http://schemas.microsoft.com/office/drawing/2014/main" id="{B32989E9-73F4-9948-BDC4-8F1DDA374C3E}"/>
              </a:ext>
            </a:extLst>
          </p:cNvPr>
          <p:cNvSpPr txBox="1"/>
          <p:nvPr/>
        </p:nvSpPr>
        <p:spPr>
          <a:xfrm>
            <a:off x="685800" y="4582180"/>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3</a:t>
            </a:r>
          </a:p>
        </p:txBody>
      </p:sp>
      <p:sp>
        <p:nvSpPr>
          <p:cNvPr id="28" name="TextBox 27">
            <a:extLst>
              <a:ext uri="{FF2B5EF4-FFF2-40B4-BE49-F238E27FC236}">
                <a16:creationId xmlns:a16="http://schemas.microsoft.com/office/drawing/2014/main" id="{4C191067-8149-6846-BBBA-FC1B5617C8BE}"/>
              </a:ext>
            </a:extLst>
          </p:cNvPr>
          <p:cNvSpPr txBox="1"/>
          <p:nvPr/>
        </p:nvSpPr>
        <p:spPr>
          <a:xfrm>
            <a:off x="1213738" y="4395238"/>
            <a:ext cx="5368636" cy="1107996"/>
          </a:xfrm>
          <a:prstGeom prst="rect">
            <a:avLst/>
          </a:prstGeom>
          <a:noFill/>
        </p:spPr>
        <p:txBody>
          <a:bodyPr wrap="square" rtlCol="0">
            <a:spAutoFit/>
          </a:bodyPr>
          <a:lstStyle>
            <a:defPPr>
              <a:defRPr lang="ko-KR">
                <a:ea typeface="Malgun Gothic"/>
              </a:defRPr>
            </a:defPPr>
          </a:lstStyle>
          <a:p>
            <a:endParaRPr lang="ko-KR" b="1" baseline="30000" dirty="0">
              <a:latin typeface="Candara" panose="020E0502030303020204" pitchFamily="34" charset="0"/>
              <a:sym typeface=""/>
            </a:endParaRPr>
          </a:p>
          <a:p>
            <a:r>
              <a:rPr lang="ko-KR" b="1" kern="0" dirty="0">
                <a:solidFill>
                  <a:schemeClr val="tx1">
                    <a:lumMod val="100000"/>
                  </a:schemeClr>
                </a:solidFill>
                <a:latin typeface="Candara" panose="020E0502030303020204" pitchFamily="34" charset="0"/>
                <a:sym typeface=""/>
              </a:rPr>
              <a:t>위험에 </a:t>
            </a:r>
            <a:r>
              <a:rPr lang="ko-KR" b="1" kern="0" dirty="0">
                <a:latin typeface="Candara" panose="020E0502030303020204" pitchFamily="34" charset="0"/>
                <a:sym typeface=""/>
              </a:rPr>
              <a:t>대한 </a:t>
            </a:r>
            <a:r>
              <a:rPr lang="ko-KR" altLang="en-US" b="1" kern="0" dirty="0">
                <a:latin typeface="Candara" panose="020E0502030303020204" pitchFamily="34" charset="0"/>
                <a:sym typeface=""/>
              </a:rPr>
              <a:t>의사소통의</a:t>
            </a:r>
            <a:r>
              <a:rPr lang="ko-KR" b="1" kern="0" dirty="0">
                <a:latin typeface="Candara" panose="020E0502030303020204" pitchFamily="34" charset="0"/>
                <a:sym typeface=""/>
              </a:rPr>
              <a:t> 모든 </a:t>
            </a:r>
            <a:r>
              <a:rPr lang="ko-KR" b="1" kern="0" dirty="0">
                <a:solidFill>
                  <a:schemeClr val="tx1">
                    <a:lumMod val="100000"/>
                  </a:schemeClr>
                </a:solidFill>
                <a:latin typeface="Candara" panose="020E0502030303020204" pitchFamily="34" charset="0"/>
                <a:sym typeface=""/>
              </a:rPr>
              <a:t>경우에 적용되는 수는 없으며 개인이 위험에 대한 균형 잡힌 시각을 가지도록 돕는 것이 목표임</a:t>
            </a:r>
            <a:r>
              <a:rPr lang="ko-KR" b="1" kern="0" baseline="30000" dirty="0">
                <a:solidFill>
                  <a:schemeClr val="tx1">
                    <a:lumMod val="100000"/>
                  </a:schemeClr>
                </a:solidFill>
                <a:latin typeface="Candara" panose="020E0502030303020204" pitchFamily="34" charset="0"/>
                <a:sym typeface=""/>
              </a:rPr>
              <a:t>2</a:t>
            </a:r>
          </a:p>
        </p:txBody>
      </p:sp>
      <p:sp>
        <p:nvSpPr>
          <p:cNvPr id="29" name="Rounded Rectangle 28">
            <a:extLst>
              <a:ext uri="{FF2B5EF4-FFF2-40B4-BE49-F238E27FC236}">
                <a16:creationId xmlns:a16="http://schemas.microsoft.com/office/drawing/2014/main" id="{6ADFC294-422C-AA41-9E35-1B2B83DFC851}"/>
              </a:ext>
            </a:extLst>
          </p:cNvPr>
          <p:cNvSpPr/>
          <p:nvPr/>
        </p:nvSpPr>
        <p:spPr>
          <a:xfrm>
            <a:off x="1006600" y="4542711"/>
            <a:ext cx="5662512" cy="1052856"/>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25" name="Graphic 24" descr="Home with solid fill">
            <a:hlinkClick r:id="rId3" action="ppaction://hlinksldjump"/>
            <a:extLst>
              <a:ext uri="{FF2B5EF4-FFF2-40B4-BE49-F238E27FC236}">
                <a16:creationId xmlns:a16="http://schemas.microsoft.com/office/drawing/2014/main" id="{0269A593-ABD1-464F-9BF7-0FB9748E3C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8453311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153400" cy="1200329"/>
          </a:xfrm>
          <a:prstGeom prst="rect">
            <a:avLst/>
          </a:prstGeom>
          <a:noFill/>
        </p:spPr>
        <p:txBody>
          <a:bodyPr wrap="square" rtlCol="0">
            <a:spAutoFit/>
          </a:bodyPr>
          <a:lstStyle/>
          <a:p>
            <a:r>
              <a:rPr lang="ko-KR" sz="3600" b="1" dirty="0">
                <a:solidFill>
                  <a:srgbClr val="42AD4E"/>
                </a:solidFill>
                <a:latin typeface="Candara" panose="020E0502030303020204" pitchFamily="34" charset="0"/>
                <a:sym typeface=""/>
              </a:rPr>
              <a:t>치료 이점과 위험의 비교를 </a:t>
            </a:r>
            <a:r>
              <a:rPr lang="ko-KR" altLang="es-ES" sz="3600" b="1" dirty="0">
                <a:solidFill>
                  <a:srgbClr val="42AD4E"/>
                </a:solidFill>
                <a:latin typeface="Candara" panose="020E0502030303020204" pitchFamily="34" charset="0"/>
                <a:sym typeface=""/>
              </a:rPr>
              <a:t>포함</a:t>
            </a:r>
            <a:r>
              <a:rPr lang="ko-KR" altLang="en-US" sz="3600" b="1" dirty="0">
                <a:solidFill>
                  <a:srgbClr val="42AD4E"/>
                </a:solidFill>
                <a:latin typeface="Candara" panose="020E0502030303020204" pitchFamily="34" charset="0"/>
                <a:sym typeface=""/>
              </a:rPr>
              <a:t>한</a:t>
            </a:r>
            <a:r>
              <a:rPr lang="ko-KR" altLang="es-ES" sz="3600" b="1" dirty="0">
                <a:solidFill>
                  <a:srgbClr val="42AD4E"/>
                </a:solidFill>
                <a:latin typeface="Candara" panose="020E0502030303020204" pitchFamily="34" charset="0"/>
                <a:sym typeface=""/>
              </a:rPr>
              <a:t> 골다공증 치료 교육</a:t>
            </a:r>
          </a:p>
        </p:txBody>
      </p:sp>
      <p:pic>
        <p:nvPicPr>
          <p:cNvPr id="3" name="Picture 2">
            <a:extLst>
              <a:ext uri="{FF2B5EF4-FFF2-40B4-BE49-F238E27FC236}">
                <a16:creationId xmlns:a16="http://schemas.microsoft.com/office/drawing/2014/main" id="{BD3A5171-4AEB-4440-AA14-F9E38350D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7873" y="25401"/>
            <a:ext cx="1879600" cy="1879600"/>
          </a:xfrm>
          <a:prstGeom prst="rect">
            <a:avLst/>
          </a:prstGeom>
        </p:spPr>
      </p:pic>
      <p:graphicFrame>
        <p:nvGraphicFramePr>
          <p:cNvPr id="6" name="Table 10">
            <a:extLst>
              <a:ext uri="{FF2B5EF4-FFF2-40B4-BE49-F238E27FC236}">
                <a16:creationId xmlns:a16="http://schemas.microsoft.com/office/drawing/2014/main" id="{FEC2A074-B112-9A43-BDBA-4A9AE455E61E}"/>
              </a:ext>
            </a:extLst>
          </p:cNvPr>
          <p:cNvGraphicFramePr>
            <a:graphicFrameLocks noGrp="1"/>
          </p:cNvGraphicFramePr>
          <p:nvPr>
            <p:extLst>
              <p:ext uri="{D42A27DB-BD31-4B8C-83A1-F6EECF244321}">
                <p14:modId xmlns:p14="http://schemas.microsoft.com/office/powerpoint/2010/main" val="1060503585"/>
              </p:ext>
            </p:extLst>
          </p:nvPr>
        </p:nvGraphicFramePr>
        <p:xfrm>
          <a:off x="1905000" y="2655658"/>
          <a:ext cx="7315200" cy="1155700"/>
        </p:xfrm>
        <a:graphic>
          <a:graphicData uri="http://schemas.openxmlformats.org/drawingml/2006/table">
            <a:tbl>
              <a:tblPr firstRow="1" bandRow="1">
                <a:tableStyleId>{B301B821-A1FF-4177-AEE7-76D212191A09}</a:tableStyleId>
              </a:tblPr>
              <a:tblGrid>
                <a:gridCol w="7315200">
                  <a:extLst>
                    <a:ext uri="{9D8B030D-6E8A-4147-A177-3AD203B41FA5}">
                      <a16:colId xmlns:a16="http://schemas.microsoft.com/office/drawing/2014/main" val="3666094635"/>
                    </a:ext>
                  </a:extLst>
                </a:gridCol>
              </a:tblGrid>
              <a:tr h="149860">
                <a:tc>
                  <a:txBody>
                    <a:bodyPr/>
                    <a:lstStyle/>
                    <a:p>
                      <a:r>
                        <a:rPr lang="ko-KR" b="1" spc="0" baseline="0" dirty="0">
                          <a:latin typeface="Candara" panose="020E0502030303020204" pitchFamily="34" charset="0"/>
                          <a:ea typeface="Malgun Gothic"/>
                          <a:cs typeface="+mn-cs"/>
                          <a:sym typeface=""/>
                        </a:rPr>
                        <a:t>골다공증 환자가 치료에 대한 균형 잡힌 시각을 가지도록 도움을 주세요</a:t>
                      </a:r>
                    </a:p>
                  </a:txBody>
                  <a:tcPr/>
                </a:tc>
                <a:extLst>
                  <a:ext uri="{0D108BD9-81ED-4DB2-BD59-A6C34878D82A}">
                    <a16:rowId xmlns:a16="http://schemas.microsoft.com/office/drawing/2014/main" val="2011538633"/>
                  </a:ext>
                </a:extLst>
              </a:tr>
              <a:tr h="419100">
                <a:tc>
                  <a:txBody>
                    <a:bodyPr/>
                    <a:lstStyle/>
                    <a:p>
                      <a:pPr marL="285750" indent="-285750">
                        <a:buFont typeface="Arial" panose="020B0604020202020204" pitchFamily="34" charset="0"/>
                        <a:buChar char="•"/>
                      </a:pPr>
                      <a:r>
                        <a:rPr lang="ko-KR" altLang="es-ES" sz="1800" b="1" kern="1200" spc="0" baseline="0">
                          <a:solidFill>
                            <a:schemeClr val="dk1"/>
                          </a:solidFill>
                          <a:latin typeface="Candara" panose="020E0502030303020204" pitchFamily="34" charset="0"/>
                          <a:ea typeface="Malgun Gothic"/>
                          <a:cs typeface="+mn-cs"/>
                          <a:sym typeface=""/>
                        </a:rPr>
                        <a:t>치료의 이점과 위험을 설명</a:t>
                      </a:r>
                    </a:p>
                  </a:txBody>
                  <a:tcPr/>
                </a:tc>
                <a:extLst>
                  <a:ext uri="{0D108BD9-81ED-4DB2-BD59-A6C34878D82A}">
                    <a16:rowId xmlns:a16="http://schemas.microsoft.com/office/drawing/2014/main" val="1564116209"/>
                  </a:ext>
                </a:extLst>
              </a:tr>
              <a:tr h="370840">
                <a:tc>
                  <a:txBody>
                    <a:bodyPr/>
                    <a:lstStyle/>
                    <a:p>
                      <a:pPr marL="285750" indent="-285750">
                        <a:buFont typeface="Arial" panose="020B0604020202020204" pitchFamily="34" charset="0"/>
                        <a:buChar char="•"/>
                      </a:pPr>
                      <a:r>
                        <a:rPr lang="ko-KR" altLang="es-ES" sz="1800" b="1" kern="1200" spc="0" baseline="0" dirty="0">
                          <a:solidFill>
                            <a:schemeClr val="dk1"/>
                          </a:solidFill>
                          <a:latin typeface="Candara" panose="020E0502030303020204" pitchFamily="34" charset="0"/>
                          <a:ea typeface="Malgun Gothic"/>
                          <a:cs typeface="+mn-cs"/>
                          <a:sym typeface=""/>
                        </a:rPr>
                        <a:t>위험을 </a:t>
                      </a:r>
                      <a:r>
                        <a:rPr lang="ko-KR" altLang="en-US" sz="1800" b="1" kern="1200" spc="0" baseline="0" dirty="0">
                          <a:solidFill>
                            <a:schemeClr val="dk1"/>
                          </a:solidFill>
                          <a:latin typeface="Candara" panose="020E0502030303020204" pitchFamily="34" charset="0"/>
                          <a:ea typeface="Malgun Gothic"/>
                          <a:cs typeface="+mn-cs"/>
                          <a:sym typeface=""/>
                        </a:rPr>
                        <a:t>설명</a:t>
                      </a:r>
                      <a:r>
                        <a:rPr lang="ko-KR" altLang="es-ES" sz="1800" b="1" kern="1200" spc="0" baseline="0" dirty="0">
                          <a:solidFill>
                            <a:schemeClr val="dk1"/>
                          </a:solidFill>
                          <a:latin typeface="Candara" panose="020E0502030303020204" pitchFamily="34" charset="0"/>
                          <a:ea typeface="Malgun Gothic"/>
                          <a:cs typeface="+mn-cs"/>
                          <a:sym typeface=""/>
                        </a:rPr>
                        <a:t>하고 치료로 인한 이점</a:t>
                      </a:r>
                      <a:r>
                        <a:rPr lang="ko-KR" altLang="en-US" sz="1800" b="1" kern="1200" spc="0" baseline="0" dirty="0">
                          <a:solidFill>
                            <a:schemeClr val="dk1"/>
                          </a:solidFill>
                          <a:latin typeface="Candara" panose="020E0502030303020204" pitchFamily="34" charset="0"/>
                          <a:ea typeface="Malgun Gothic"/>
                          <a:cs typeface="+mn-cs"/>
                          <a:sym typeface=""/>
                        </a:rPr>
                        <a:t>과</a:t>
                      </a:r>
                      <a:r>
                        <a:rPr lang="ko-KR" altLang="es-ES" sz="1800" b="1" kern="1200" spc="0" baseline="0" dirty="0">
                          <a:solidFill>
                            <a:schemeClr val="dk1"/>
                          </a:solidFill>
                          <a:latin typeface="Candara" panose="020E0502030303020204" pitchFamily="34" charset="0"/>
                          <a:ea typeface="Malgun Gothic"/>
                          <a:cs typeface="+mn-cs"/>
                          <a:sym typeface=""/>
                        </a:rPr>
                        <a:t> 비교하도록 도움</a:t>
                      </a:r>
                    </a:p>
                  </a:txBody>
                  <a:tcPr/>
                </a:tc>
                <a:extLst>
                  <a:ext uri="{0D108BD9-81ED-4DB2-BD59-A6C34878D82A}">
                    <a16:rowId xmlns:a16="http://schemas.microsoft.com/office/drawing/2014/main" val="778469972"/>
                  </a:ext>
                </a:extLst>
              </a:tr>
            </a:tbl>
          </a:graphicData>
        </a:graphic>
      </p:graphicFrame>
      <p:pic>
        <p:nvPicPr>
          <p:cNvPr id="7" name="Graphic 6" descr="Home with solid fill">
            <a:hlinkClick r:id="rId4" action="ppaction://hlinksldjump"/>
            <a:extLst>
              <a:ext uri="{FF2B5EF4-FFF2-40B4-BE49-F238E27FC236}">
                <a16:creationId xmlns:a16="http://schemas.microsoft.com/office/drawing/2014/main" id="{F0CB9DA5-518C-2449-B65B-A638DE6A91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7094412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11</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5427785" cy="1477328"/>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신규 또는 개정된 골다공증 임상 지침은 </a:t>
            </a:r>
            <a:r>
              <a:rPr lang="ko-KR" b="1" kern="0" dirty="0">
                <a:solidFill>
                  <a:srgbClr val="3FBEAC">
                    <a:lumMod val="100000"/>
                  </a:srgbClr>
                </a:solidFill>
                <a:latin typeface="Candara" panose="020E0502030303020204" pitchFamily="34" charset="0"/>
                <a:sym typeface=""/>
              </a:rPr>
              <a:t>약</a:t>
            </a:r>
            <a:r>
              <a:rPr lang="ko-KR" altLang="en-US" b="1" kern="0" dirty="0">
                <a:solidFill>
                  <a:srgbClr val="3FBEAC">
                    <a:lumMod val="100000"/>
                  </a:srgbClr>
                </a:solidFill>
                <a:latin typeface="Candara" panose="020E0502030303020204" pitchFamily="34" charset="0"/>
                <a:sym typeface=""/>
              </a:rPr>
              <a:t>물</a:t>
            </a:r>
            <a:r>
              <a:rPr lang="ko-KR" altLang="es-ES" b="1" kern="0" dirty="0">
                <a:solidFill>
                  <a:srgbClr val="3FBEAC">
                    <a:lumMod val="100000"/>
                  </a:srgbClr>
                </a:solidFill>
                <a:latin typeface="Candara" panose="020E0502030303020204" pitchFamily="34" charset="0"/>
                <a:sym typeface=""/>
              </a:rPr>
              <a:t> </a:t>
            </a:r>
            <a:r>
              <a:rPr lang="ko-KR" b="1" kern="0" dirty="0">
                <a:solidFill>
                  <a:srgbClr val="3FBEAC">
                    <a:lumMod val="100000"/>
                  </a:srgbClr>
                </a:solidFill>
                <a:latin typeface="Candara" panose="020E0502030303020204" pitchFamily="34" charset="0"/>
                <a:sym typeface=""/>
              </a:rPr>
              <a:t>치료</a:t>
            </a:r>
            <a:r>
              <a:rPr lang="ko-KR" b="1" kern="0" dirty="0">
                <a:solidFill>
                  <a:srgbClr val="0063A6">
                    <a:lumMod val="100000"/>
                  </a:srgbClr>
                </a:solidFill>
                <a:latin typeface="Candara" panose="020E0502030303020204" pitchFamily="34" charset="0"/>
                <a:sym typeface=""/>
              </a:rPr>
              <a:t>의 </a:t>
            </a:r>
            <a:r>
              <a:rPr lang="ko-KR" b="1" kern="0" dirty="0">
                <a:solidFill>
                  <a:srgbClr val="3FBEAC">
                    <a:lumMod val="100000"/>
                  </a:srgbClr>
                </a:solidFill>
                <a:latin typeface="Candara" panose="020E0502030303020204" pitchFamily="34" charset="0"/>
                <a:sym typeface=""/>
              </a:rPr>
              <a:t>모니터링</a:t>
            </a:r>
            <a:r>
              <a:rPr lang="ko-KR" b="1" kern="0" dirty="0">
                <a:solidFill>
                  <a:srgbClr val="0063A6">
                    <a:lumMod val="100000"/>
                  </a:srgbClr>
                </a:solidFill>
                <a:latin typeface="Candara" panose="020E0502030303020204" pitchFamily="34" charset="0"/>
                <a:sym typeface=""/>
              </a:rPr>
              <a:t>에 대한 설명을 제공해야 합니다. </a:t>
            </a:r>
          </a:p>
          <a:p>
            <a:endParaRPr lang="ko-KR" b="1" dirty="0">
              <a:solidFill>
                <a:srgbClr val="0063A6"/>
              </a:solidFill>
              <a:latin typeface="Candara" panose="020E0502030303020204" pitchFamily="34" charset="0"/>
              <a:sym typeface=""/>
            </a:endParaRPr>
          </a:p>
          <a:p>
            <a:r>
              <a:rPr lang="ko-KR" altLang="es-ES" b="1" dirty="0">
                <a:solidFill>
                  <a:srgbClr val="0063A6"/>
                </a:solidFill>
                <a:latin typeface="Candara" panose="020E0502030303020204" pitchFamily="34" charset="0"/>
                <a:sym typeface=""/>
              </a:rPr>
              <a:t>여기에는 </a:t>
            </a:r>
            <a:r>
              <a:rPr lang="ko-KR" altLang="en-US" b="1" dirty="0">
                <a:solidFill>
                  <a:srgbClr val="0063A6"/>
                </a:solidFill>
                <a:latin typeface="Candara" panose="020E0502030303020204" pitchFamily="34" charset="0"/>
                <a:sym typeface=""/>
              </a:rPr>
              <a:t>생화학적 </a:t>
            </a:r>
            <a:r>
              <a:rPr lang="ko-KR" altLang="en-US" b="1" dirty="0" err="1">
                <a:solidFill>
                  <a:srgbClr val="0063A6"/>
                </a:solidFill>
                <a:latin typeface="Candara" panose="020E0502030303020204" pitchFamily="34" charset="0"/>
                <a:sym typeface=""/>
              </a:rPr>
              <a:t>골교체율</a:t>
            </a:r>
            <a:r>
              <a:rPr lang="ko-KR" altLang="en-US" b="1" dirty="0">
                <a:solidFill>
                  <a:srgbClr val="0063A6"/>
                </a:solidFill>
                <a:latin typeface="Candara" panose="020E0502030303020204" pitchFamily="34" charset="0"/>
                <a:sym typeface=""/>
              </a:rPr>
              <a:t> 표지자 검사 </a:t>
            </a:r>
            <a:r>
              <a:rPr lang="ko-KR" altLang="es-ES" b="1" dirty="0">
                <a:solidFill>
                  <a:srgbClr val="0063A6"/>
                </a:solidFill>
                <a:latin typeface="Candara" panose="020E0502030303020204" pitchFamily="34" charset="0"/>
                <a:sym typeface=""/>
              </a:rPr>
              <a:t>및 </a:t>
            </a:r>
            <a:r>
              <a:rPr lang="ko-KR" altLang="es-ES" b="1" dirty="0" err="1">
                <a:solidFill>
                  <a:srgbClr val="0063A6"/>
                </a:solidFill>
                <a:latin typeface="Candara" panose="020E0502030303020204" pitchFamily="34" charset="0"/>
                <a:sym typeface=""/>
              </a:rPr>
              <a:t>골밀도</a:t>
            </a:r>
            <a:r>
              <a:rPr lang="ko-KR" altLang="es-ES" b="1" dirty="0">
                <a:solidFill>
                  <a:srgbClr val="0063A6"/>
                </a:solidFill>
                <a:latin typeface="Candara" panose="020E0502030303020204" pitchFamily="34" charset="0"/>
                <a:sym typeface=""/>
              </a:rPr>
              <a:t> 측정</a:t>
            </a:r>
            <a:r>
              <a:rPr lang="ko-KR" altLang="en-US" b="1" dirty="0">
                <a:solidFill>
                  <a:srgbClr val="0063A6"/>
                </a:solidFill>
                <a:latin typeface="Candara" panose="020E0502030303020204" pitchFamily="34" charset="0"/>
                <a:sym typeface=""/>
              </a:rPr>
              <a:t>이</a:t>
            </a:r>
            <a:r>
              <a:rPr lang="ko-KR" altLang="es-ES" b="1" dirty="0">
                <a:solidFill>
                  <a:srgbClr val="0063A6"/>
                </a:solidFill>
                <a:latin typeface="Candara" panose="020E0502030303020204" pitchFamily="34" charset="0"/>
                <a:sym typeface=""/>
              </a:rPr>
              <a:t> 포함될 수 </a:t>
            </a:r>
            <a:r>
              <a:rPr lang="ko-KR" b="1" dirty="0">
                <a:solidFill>
                  <a:srgbClr val="0063A6"/>
                </a:solidFill>
                <a:latin typeface="Candara" panose="020E0502030303020204" pitchFamily="34" charset="0"/>
                <a:sym typeface=""/>
              </a:rPr>
              <a:t>있습니다.</a:t>
            </a:r>
          </a:p>
        </p:txBody>
      </p:sp>
      <p:sp>
        <p:nvSpPr>
          <p:cNvPr id="10" name="TextBox 9">
            <a:extLst>
              <a:ext uri="{FF2B5EF4-FFF2-40B4-BE49-F238E27FC236}">
                <a16:creationId xmlns:a16="http://schemas.microsoft.com/office/drawing/2014/main" id="{DA0C98DB-4497-374F-88A1-68CA3E8A5FD2}"/>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2" name="Picture 1">
            <a:extLst>
              <a:ext uri="{FF2B5EF4-FFF2-40B4-BE49-F238E27FC236}">
                <a16:creationId xmlns:a16="http://schemas.microsoft.com/office/drawing/2014/main" id="{2E20D7A3-BE5C-8B44-9497-AA8016051ED4}"/>
              </a:ext>
            </a:extLst>
          </p:cNvPr>
          <p:cNvPicPr>
            <a:picLocks noChangeAspect="1"/>
          </p:cNvPicPr>
          <p:nvPr/>
        </p:nvPicPr>
        <p:blipFill>
          <a:blip r:embed="rId4">
            <a:duotone>
              <a:prstClr val="black"/>
              <a:schemeClr val="accent6">
                <a:tint val="45000"/>
                <a:satMod val="400000"/>
              </a:schemeClr>
            </a:duotone>
          </a:blip>
          <a:stretch>
            <a:fillRect/>
          </a:stretch>
        </p:blipFill>
        <p:spPr>
          <a:xfrm>
            <a:off x="6377358" y="1117991"/>
            <a:ext cx="5087701" cy="5087701"/>
          </a:xfrm>
          <a:prstGeom prst="rect">
            <a:avLst/>
          </a:prstGeom>
          <a:solidFill>
            <a:schemeClr val="accent1"/>
          </a:solidFill>
        </p:spPr>
      </p:pic>
      <p:pic>
        <p:nvPicPr>
          <p:cNvPr id="12" name="Graphic 11" descr="Home with solid fill">
            <a:hlinkClick r:id="rId5" action="ppaction://hlinksldjump"/>
            <a:extLst>
              <a:ext uri="{FF2B5EF4-FFF2-40B4-BE49-F238E27FC236}">
                <a16:creationId xmlns:a16="http://schemas.microsoft.com/office/drawing/2014/main" id="{18F776E3-518B-1948-9DD1-E8C42EA2A6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062251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BFEFBA-E4F2-43DC-959B-3FD2F3792E12}"/>
              </a:ext>
            </a:extLst>
          </p:cNvPr>
          <p:cNvSpPr txBox="1"/>
          <p:nvPr/>
        </p:nvSpPr>
        <p:spPr>
          <a:xfrm>
            <a:off x="1138130" y="1145642"/>
            <a:ext cx="9739463" cy="4401205"/>
          </a:xfrm>
          <a:prstGeom prst="rect">
            <a:avLst/>
          </a:prstGeom>
          <a:noFill/>
        </p:spPr>
        <p:txBody>
          <a:bodyPr wrap="square" rtlCol="0">
            <a:spAutoFit/>
          </a:bodyPr>
          <a:lstStyle/>
          <a:p>
            <a:pPr algn="ctr"/>
            <a:r>
              <a:rPr lang="ko-KR" sz="4000" b="1" i="1" kern="0" dirty="0">
                <a:solidFill>
                  <a:srgbClr val="0063A6">
                    <a:lumMod val="100000"/>
                  </a:srgbClr>
                </a:solidFill>
                <a:latin typeface="Candara" panose="020E0502030303020204" pitchFamily="34" charset="0"/>
                <a:sym typeface=""/>
              </a:rPr>
              <a:t>[골다공증:] </a:t>
            </a:r>
          </a:p>
          <a:p>
            <a:pPr algn="ctr"/>
            <a:r>
              <a:rPr lang="ko-KR" sz="4000" b="1" kern="0" dirty="0">
                <a:solidFill>
                  <a:srgbClr val="0063A6">
                    <a:lumMod val="100000"/>
                  </a:srgbClr>
                </a:solidFill>
                <a:latin typeface="Candara" panose="020E0502030303020204" pitchFamily="34" charset="0"/>
                <a:sym typeface=""/>
              </a:rPr>
              <a:t>"</a:t>
            </a:r>
            <a:r>
              <a:rPr lang="ko-KR" sz="4000" b="1" kern="0" dirty="0">
                <a:solidFill>
                  <a:schemeClr val="tx1">
                    <a:lumMod val="100000"/>
                  </a:schemeClr>
                </a:solidFill>
                <a:latin typeface="Candara" panose="020E0502030303020204" pitchFamily="34" charset="0"/>
                <a:sym typeface=""/>
              </a:rPr>
              <a:t>많은 일반적인 만성 질환과 마찬가지로 치료 순응도, 효능 및 안전성을 </a:t>
            </a:r>
            <a:r>
              <a:rPr lang="ko-KR" sz="4000" b="1" kern="0" dirty="0" err="1">
                <a:solidFill>
                  <a:srgbClr val="0063A6">
                    <a:lumMod val="100000"/>
                  </a:srgbClr>
                </a:solidFill>
                <a:latin typeface="Candara" panose="020E0502030303020204" pitchFamily="34" charset="0"/>
                <a:sym typeface=""/>
              </a:rPr>
              <a:t>모니터</a:t>
            </a:r>
            <a:r>
              <a:rPr lang="ko-KR" sz="4000" b="1" kern="0" dirty="0" err="1">
                <a:solidFill>
                  <a:schemeClr val="tx1">
                    <a:lumMod val="100000"/>
                  </a:schemeClr>
                </a:solidFill>
                <a:latin typeface="Candara" panose="020E0502030303020204" pitchFamily="34" charset="0"/>
                <a:sym typeface=""/>
              </a:rPr>
              <a:t>하기</a:t>
            </a:r>
            <a:r>
              <a:rPr lang="ko-KR" sz="4000" b="1" kern="0" dirty="0">
                <a:solidFill>
                  <a:schemeClr val="tx1">
                    <a:lumMod val="100000"/>
                  </a:schemeClr>
                </a:solidFill>
                <a:latin typeface="Candara" panose="020E0502030303020204" pitchFamily="34" charset="0"/>
                <a:sym typeface=""/>
              </a:rPr>
              <a:t> 위해서는 정기적인 검토를 통한 평생 관리가 필요합니다</a:t>
            </a:r>
            <a:r>
              <a:rPr lang="ko-KR" sz="4000" b="1" kern="0" dirty="0">
                <a:solidFill>
                  <a:srgbClr val="0063A6">
                    <a:lumMod val="100000"/>
                  </a:srgbClr>
                </a:solidFill>
                <a:latin typeface="Candara" panose="020E0502030303020204" pitchFamily="34" charset="0"/>
                <a:sym typeface=""/>
              </a:rPr>
              <a:t>" </a:t>
            </a:r>
          </a:p>
          <a:p>
            <a:pPr algn="ctr"/>
            <a:endParaRPr lang="ko-KR" sz="2000" b="1" dirty="0">
              <a:solidFill>
                <a:srgbClr val="0063A6"/>
              </a:solidFill>
              <a:latin typeface="Candara" panose="020E0502030303020204" pitchFamily="34" charset="0"/>
              <a:sym typeface=""/>
            </a:endParaRPr>
          </a:p>
          <a:p>
            <a:pPr algn="ctr"/>
            <a:endParaRPr lang="ko-KR" sz="2000" b="1" dirty="0">
              <a:solidFill>
                <a:srgbClr val="0063A6"/>
              </a:solidFill>
              <a:latin typeface="Candara" panose="020E0502030303020204" pitchFamily="34" charset="0"/>
              <a:sym typeface=""/>
            </a:endParaRPr>
          </a:p>
          <a:p>
            <a:pPr algn="ctr"/>
            <a:r>
              <a:rPr lang="ko-KR" sz="2000" b="1" kern="0" dirty="0">
                <a:solidFill>
                  <a:srgbClr val="0063A6">
                    <a:lumMod val="100000"/>
                  </a:srgbClr>
                </a:solidFill>
                <a:latin typeface="Candara" panose="020E0502030303020204" pitchFamily="34" charset="0"/>
                <a:sym typeface=""/>
              </a:rPr>
              <a:t>- Osteoporosis Australia (현재 </a:t>
            </a:r>
            <a:r>
              <a:rPr lang="ko-KR" sz="2000" b="1" kern="0" dirty="0" err="1">
                <a:solidFill>
                  <a:srgbClr val="0063A6">
                    <a:lumMod val="100000"/>
                  </a:srgbClr>
                </a:solidFill>
                <a:latin typeface="Candara" panose="020E0502030303020204" pitchFamily="34" charset="0"/>
                <a:sym typeface=""/>
              </a:rPr>
              <a:t>Healthy</a:t>
            </a:r>
            <a:r>
              <a:rPr lang="ko-KR" sz="2000" b="1" kern="0" dirty="0">
                <a:solidFill>
                  <a:srgbClr val="0063A6">
                    <a:lumMod val="100000"/>
                  </a:srgbClr>
                </a:solidFill>
                <a:latin typeface="Candara" panose="020E0502030303020204" pitchFamily="34" charset="0"/>
                <a:sym typeface=""/>
              </a:rPr>
              <a:t> </a:t>
            </a:r>
            <a:r>
              <a:rPr lang="ko-KR" sz="2000" b="1" kern="0" dirty="0" err="1">
                <a:solidFill>
                  <a:srgbClr val="0063A6">
                    <a:lumMod val="100000"/>
                  </a:srgbClr>
                </a:solidFill>
                <a:latin typeface="Candara" panose="020E0502030303020204" pitchFamily="34" charset="0"/>
                <a:sym typeface=""/>
              </a:rPr>
              <a:t>Bones</a:t>
            </a:r>
            <a:r>
              <a:rPr lang="ko-KR" sz="2000" b="1" kern="0" dirty="0">
                <a:solidFill>
                  <a:srgbClr val="0063A6">
                    <a:lumMod val="100000"/>
                  </a:srgbClr>
                </a:solidFill>
                <a:latin typeface="Candara" panose="020E0502030303020204" pitchFamily="34" charset="0"/>
                <a:sym typeface=""/>
              </a:rPr>
              <a:t> </a:t>
            </a:r>
            <a:r>
              <a:rPr lang="ko-KR" sz="2000" b="1" kern="0" dirty="0" err="1">
                <a:solidFill>
                  <a:srgbClr val="0063A6">
                    <a:lumMod val="100000"/>
                  </a:srgbClr>
                </a:solidFill>
                <a:latin typeface="Candara" panose="020E0502030303020204" pitchFamily="34" charset="0"/>
                <a:sym typeface=""/>
              </a:rPr>
              <a:t>Australia</a:t>
            </a:r>
            <a:r>
              <a:rPr lang="ko-KR" sz="2000" b="1" kern="0" dirty="0">
                <a:solidFill>
                  <a:srgbClr val="0063A6">
                    <a:lumMod val="100000"/>
                  </a:srgbClr>
                </a:solidFill>
                <a:latin typeface="Candara" panose="020E0502030303020204" pitchFamily="34" charset="0"/>
                <a:sym typeface=""/>
              </a:rPr>
              <a:t>)</a:t>
            </a:r>
            <a:br>
              <a:rPr lang="ko-KR" sz="2000" b="1" kern="0" dirty="0">
                <a:solidFill>
                  <a:srgbClr val="0063A6">
                    <a:lumMod val="100000"/>
                  </a:srgbClr>
                </a:solidFill>
                <a:latin typeface="Candara" panose="020E0502030303020204" pitchFamily="34" charset="0"/>
                <a:sym typeface=""/>
              </a:rPr>
            </a:br>
            <a:r>
              <a:rPr lang="es-ES" altLang="ko-KR" sz="2000" b="1" kern="0" dirty="0">
                <a:solidFill>
                  <a:srgbClr val="0063A6">
                    <a:lumMod val="100000"/>
                  </a:srgbClr>
                </a:solidFill>
                <a:latin typeface="Candara" panose="020E0502030303020204" pitchFamily="34" charset="0"/>
                <a:sym typeface=""/>
              </a:rPr>
              <a:t>2020</a:t>
            </a:r>
            <a:r>
              <a:rPr lang="ko-KR" altLang="es-ES" sz="2000" b="1" kern="0" dirty="0">
                <a:solidFill>
                  <a:srgbClr val="0063A6">
                    <a:lumMod val="100000"/>
                  </a:srgbClr>
                </a:solidFill>
                <a:latin typeface="Candara" panose="020E0502030303020204" pitchFamily="34" charset="0"/>
                <a:sym typeface=""/>
              </a:rPr>
              <a:t>년 </a:t>
            </a:r>
            <a:r>
              <a:rPr lang="es-ES" altLang="ko-KR" sz="2000" b="1" kern="0" dirty="0">
                <a:solidFill>
                  <a:srgbClr val="0063A6">
                    <a:lumMod val="100000"/>
                  </a:srgbClr>
                </a:solidFill>
                <a:latin typeface="Candara" panose="020E0502030303020204" pitchFamily="34" charset="0"/>
                <a:sym typeface=""/>
              </a:rPr>
              <a:t>Position</a:t>
            </a:r>
            <a:r>
              <a:rPr lang="ko-KR" altLang="es-ES" sz="2000" b="1" kern="0" dirty="0">
                <a:solidFill>
                  <a:srgbClr val="0063A6">
                    <a:lumMod val="100000"/>
                  </a:srgbClr>
                </a:solidFill>
                <a:latin typeface="Candara" panose="020E0502030303020204" pitchFamily="34" charset="0"/>
                <a:sym typeface=""/>
              </a:rPr>
              <a:t> </a:t>
            </a:r>
            <a:r>
              <a:rPr lang="es-ES" altLang="ko-KR" sz="2000" b="1" kern="0" dirty="0" err="1">
                <a:solidFill>
                  <a:srgbClr val="0063A6">
                    <a:lumMod val="100000"/>
                  </a:srgbClr>
                </a:solidFill>
                <a:latin typeface="Candara" panose="020E0502030303020204" pitchFamily="34" charset="0"/>
                <a:sym typeface=""/>
              </a:rPr>
              <a:t>Statement</a:t>
            </a:r>
            <a:r>
              <a:rPr lang="ko-KR" sz="2000" b="1" kern="0" baseline="30000" dirty="0">
                <a:solidFill>
                  <a:srgbClr val="0063A6">
                    <a:lumMod val="100000"/>
                  </a:srgbClr>
                </a:solidFill>
                <a:latin typeface="Candara" panose="020E0502030303020204" pitchFamily="34" charset="0"/>
                <a:sym typeface=""/>
              </a:rPr>
              <a:t>1</a:t>
            </a:r>
          </a:p>
        </p:txBody>
      </p:sp>
      <p:sp>
        <p:nvSpPr>
          <p:cNvPr id="3" name="TextBox 2">
            <a:extLst>
              <a:ext uri="{FF2B5EF4-FFF2-40B4-BE49-F238E27FC236}">
                <a16:creationId xmlns:a16="http://schemas.microsoft.com/office/drawing/2014/main" id="{FCA28A6B-B34D-B04B-8D34-3887EDD69BEC}"/>
              </a:ext>
            </a:extLst>
          </p:cNvPr>
          <p:cNvSpPr txBox="1"/>
          <p:nvPr/>
        </p:nvSpPr>
        <p:spPr>
          <a:xfrm>
            <a:off x="386857" y="6332998"/>
            <a:ext cx="11018964" cy="369332"/>
          </a:xfrm>
          <a:prstGeom prst="rect">
            <a:avLst/>
          </a:prstGeom>
          <a:noFill/>
        </p:spPr>
        <p:txBody>
          <a:bodyPr wrap="square" rtlCol="0">
            <a:spAutoFit/>
          </a:bodyPr>
          <a:lstStyle/>
          <a:p>
            <a:r>
              <a:rPr lang="ko-KR" sz="900" b="1">
                <a:latin typeface="Calibri" panose="020F0502020204030204" pitchFamily="34" charset="0"/>
                <a:sym typeface=""/>
              </a:rPr>
              <a:t>1. Osteoporosis Australia. Position Statement on the Management of Osteoporosis 2020. 출처: https://healthybonesaustralia.org.au/wp-content/uploads/2020/11/Position-Statement-on-Osteoporosis-2020_FINAL_ONLINE-low-res.pdf. 액세스: 2021년 4월 8일; </a:t>
            </a:r>
          </a:p>
        </p:txBody>
      </p:sp>
      <p:pic>
        <p:nvPicPr>
          <p:cNvPr id="6" name="Graphic 5" descr="Home with solid fill">
            <a:hlinkClick r:id="rId3" action="ppaction://hlinksldjump"/>
            <a:extLst>
              <a:ext uri="{FF2B5EF4-FFF2-40B4-BE49-F238E27FC236}">
                <a16:creationId xmlns:a16="http://schemas.microsoft.com/office/drawing/2014/main" id="{9FAB4A56-C89F-194F-A982-3781E36112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7788004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077218"/>
          </a:xfrm>
          <a:prstGeom prst="rect">
            <a:avLst/>
          </a:prstGeom>
          <a:noFill/>
        </p:spPr>
        <p:txBody>
          <a:bodyPr wrap="square" rtlCol="0">
            <a:spAutoFit/>
          </a:bodyPr>
          <a:lstStyle/>
          <a:p>
            <a:r>
              <a:rPr lang="ko-KR" sz="3200" b="1" dirty="0" err="1">
                <a:solidFill>
                  <a:srgbClr val="6BBBAD"/>
                </a:solidFill>
                <a:latin typeface="Candara" panose="020E0502030303020204" pitchFamily="34" charset="0"/>
                <a:sym typeface=""/>
              </a:rPr>
              <a:t>골밀도</a:t>
            </a:r>
            <a:r>
              <a:rPr lang="ko-KR" sz="3200" b="1" dirty="0">
                <a:solidFill>
                  <a:srgbClr val="6BBBAD"/>
                </a:solidFill>
                <a:latin typeface="Candara" panose="020E0502030303020204" pitchFamily="34" charset="0"/>
                <a:sym typeface=""/>
              </a:rPr>
              <a:t>(BMD) 측정: 임상적 유용성, </a:t>
            </a:r>
            <a:br>
              <a:rPr lang="es-ES" altLang="ko-KR" sz="3200" b="1" dirty="0">
                <a:solidFill>
                  <a:srgbClr val="6BBBAD"/>
                </a:solidFill>
                <a:latin typeface="Candara" panose="020E0502030303020204" pitchFamily="34" charset="0"/>
                <a:sym typeface=""/>
              </a:rPr>
            </a:br>
            <a:r>
              <a:rPr lang="ko-KR" sz="3200" b="1" dirty="0">
                <a:solidFill>
                  <a:srgbClr val="6BBBAD"/>
                </a:solidFill>
                <a:latin typeface="Candara" panose="020E0502030303020204" pitchFamily="34" charset="0"/>
                <a:sym typeface=""/>
              </a:rPr>
              <a:t>사용 권장 및 사용에 대한 제한</a:t>
            </a:r>
          </a:p>
        </p:txBody>
      </p:sp>
      <p:sp>
        <p:nvSpPr>
          <p:cNvPr id="5" name="TextBox 4">
            <a:extLst>
              <a:ext uri="{FF2B5EF4-FFF2-40B4-BE49-F238E27FC236}">
                <a16:creationId xmlns:a16="http://schemas.microsoft.com/office/drawing/2014/main" id="{B07B9D8B-FA54-9642-8925-F232943DE556}"/>
              </a:ext>
            </a:extLst>
          </p:cNvPr>
          <p:cNvSpPr txBox="1"/>
          <p:nvPr/>
        </p:nvSpPr>
        <p:spPr>
          <a:xfrm>
            <a:off x="386856" y="6212681"/>
            <a:ext cx="11112037" cy="645320"/>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World Health Organization. Assessment of fracture risk and its application to screening for postmenopausal osteoporosis. Report of a WHO Study Group. Technical Report Series, no. 843. Geneva: WHO, 1994; 2. Camacho PM, et al. </a:t>
            </a:r>
            <a:r>
              <a:rPr lang="ko-KR" sz="900" b="1" i="1" kern="0" dirty="0">
                <a:solidFill>
                  <a:schemeClr val="tx1">
                    <a:lumMod val="100000"/>
                  </a:schemeClr>
                </a:solidFill>
                <a:latin typeface="Calibri" panose="020F0502020204030204" pitchFamily="34" charset="0"/>
                <a:sym typeface=""/>
              </a:rPr>
              <a:t>Endocr Pract</a:t>
            </a:r>
            <a:r>
              <a:rPr lang="ko-KR" sz="900" b="1" kern="0" dirty="0">
                <a:solidFill>
                  <a:schemeClr val="tx1">
                    <a:lumMod val="100000"/>
                  </a:schemeClr>
                </a:solidFill>
                <a:latin typeface="Calibri" panose="020F0502020204030204" pitchFamily="34" charset="0"/>
                <a:sym typeface=""/>
              </a:rPr>
              <a:t> 2020;26:564-70; 3. Royal Australian College of General Practitioners. Osteoporosis prevention, diagnosis and management in postmenopausal women and men over 50 years of age. East Melbourne, Vic: RACGP, 2017; 4. World Health Organization. WHO Scientific group on the assessment of osteoporosis at primary health care level. Summary Meeting Report, 2004; 5. Schuit SC, et al. </a:t>
            </a:r>
            <a:r>
              <a:rPr lang="ko-KR" sz="900" b="1" i="1" kern="0" dirty="0">
                <a:solidFill>
                  <a:schemeClr val="tx1">
                    <a:lumMod val="100000"/>
                  </a:schemeClr>
                </a:solidFill>
                <a:latin typeface="Calibri" panose="020F0502020204030204" pitchFamily="34" charset="0"/>
                <a:sym typeface=""/>
              </a:rPr>
              <a:t>Bone</a:t>
            </a:r>
            <a:r>
              <a:rPr lang="ko-KR" sz="900" b="1" kern="0" dirty="0">
                <a:solidFill>
                  <a:schemeClr val="tx1">
                    <a:lumMod val="100000"/>
                  </a:schemeClr>
                </a:solidFill>
                <a:latin typeface="Calibri" panose="020F0502020204030204" pitchFamily="34" charset="0"/>
                <a:sym typeface=""/>
              </a:rPr>
              <a:t> 2004;34:195–202; 6. Bliuc D, et al. </a:t>
            </a:r>
            <a:r>
              <a:rPr lang="ko-KR" sz="900" b="1" i="1" kern="0" dirty="0">
                <a:solidFill>
                  <a:schemeClr val="tx1">
                    <a:lumMod val="100000"/>
                  </a:schemeClr>
                </a:solidFill>
                <a:latin typeface="Calibri" panose="020F0502020204030204" pitchFamily="34" charset="0"/>
                <a:sym typeface=""/>
              </a:rPr>
              <a:t>J Bone Miner Res </a:t>
            </a:r>
            <a:r>
              <a:rPr lang="ko-KR" sz="900" b="1" kern="0" dirty="0">
                <a:solidFill>
                  <a:schemeClr val="tx1">
                    <a:lumMod val="100000"/>
                  </a:schemeClr>
                </a:solidFill>
                <a:latin typeface="Calibri" panose="020F0502020204030204" pitchFamily="34" charset="0"/>
                <a:sym typeface=""/>
              </a:rPr>
              <a:t>2015;30:637–46; 7. Melton L,  et al. </a:t>
            </a:r>
            <a:r>
              <a:rPr lang="ko-KR" sz="900" b="1" i="1" kern="0" dirty="0">
                <a:solidFill>
                  <a:schemeClr val="tx1">
                    <a:lumMod val="100000"/>
                  </a:schemeClr>
                </a:solidFill>
                <a:latin typeface="Calibri" panose="020F0502020204030204" pitchFamily="34" charset="0"/>
                <a:sym typeface=""/>
              </a:rPr>
              <a:t>J Bone Miner Res</a:t>
            </a:r>
            <a:r>
              <a:rPr lang="ko-KR" sz="900" b="1" kern="0" dirty="0">
                <a:solidFill>
                  <a:schemeClr val="tx1">
                    <a:lumMod val="100000"/>
                  </a:schemeClr>
                </a:solidFill>
                <a:latin typeface="Calibri" panose="020F0502020204030204" pitchFamily="34" charset="0"/>
                <a:sym typeface=""/>
              </a:rPr>
              <a:t> 2000;15:24–31; 3. Abrahamsen B, et al. </a:t>
            </a:r>
            <a:r>
              <a:rPr lang="ko-KR" sz="900" b="1" i="1" kern="0" dirty="0">
                <a:solidFill>
                  <a:schemeClr val="tx1">
                    <a:lumMod val="100000"/>
                  </a:schemeClr>
                </a:solidFill>
                <a:latin typeface="Calibri" panose="020F0502020204030204" pitchFamily="34" charset="0"/>
                <a:sym typeface=""/>
              </a:rPr>
              <a:t>J Bone Miner Res </a:t>
            </a:r>
            <a:r>
              <a:rPr lang="ko-KR" sz="900" b="1" kern="0" dirty="0">
                <a:solidFill>
                  <a:schemeClr val="tx1">
                    <a:lumMod val="100000"/>
                  </a:schemeClr>
                </a:solidFill>
                <a:latin typeface="Calibri" panose="020F0502020204030204" pitchFamily="34" charset="0"/>
                <a:sym typeface=""/>
              </a:rPr>
              <a:t>2002;17:2061–67</a:t>
            </a:r>
          </a:p>
        </p:txBody>
      </p:sp>
      <p:sp>
        <p:nvSpPr>
          <p:cNvPr id="3" name="Freeform 2">
            <a:extLst>
              <a:ext uri="{FF2B5EF4-FFF2-40B4-BE49-F238E27FC236}">
                <a16:creationId xmlns:a16="http://schemas.microsoft.com/office/drawing/2014/main" id="{D511261C-090F-8C4C-B6DE-F1A39CEC3702}"/>
              </a:ext>
            </a:extLst>
          </p:cNvPr>
          <p:cNvSpPr/>
          <p:nvPr/>
        </p:nvSpPr>
        <p:spPr>
          <a:xfrm>
            <a:off x="841486" y="1543159"/>
            <a:ext cx="3203971" cy="821670"/>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a:solidFill>
            <a:srgbClr val="0063A6"/>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ko-KR" b="1" kern="1200">
                <a:latin typeface="Candara" panose="020E0502030303020204" pitchFamily="34" charset="0"/>
                <a:ea typeface="Malgun Gothic"/>
              </a:rPr>
              <a:t>임상적 유용성</a:t>
            </a:r>
          </a:p>
        </p:txBody>
      </p:sp>
      <p:sp>
        <p:nvSpPr>
          <p:cNvPr id="7" name="Freeform 6">
            <a:extLst>
              <a:ext uri="{FF2B5EF4-FFF2-40B4-BE49-F238E27FC236}">
                <a16:creationId xmlns:a16="http://schemas.microsoft.com/office/drawing/2014/main" id="{C605DEC1-A377-F44A-910E-498DC3069FCB}"/>
              </a:ext>
            </a:extLst>
          </p:cNvPr>
          <p:cNvSpPr/>
          <p:nvPr/>
        </p:nvSpPr>
        <p:spPr>
          <a:xfrm>
            <a:off x="841486" y="2364829"/>
            <a:ext cx="3203971" cy="381525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a:solidFill>
            <a:srgbClr val="DAE3F3">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711200">
              <a:spcBef>
                <a:spcPct val="0"/>
              </a:spcBef>
              <a:spcAft>
                <a:spcPts val="600"/>
              </a:spcAft>
              <a:buChar char="•"/>
            </a:pPr>
            <a:r>
              <a:rPr lang="ko-KR" sz="1600" b="1">
                <a:latin typeface="Candara" panose="020E0502030303020204" pitchFamily="34" charset="0"/>
                <a:ea typeface="Malgun Gothic"/>
              </a:rPr>
              <a:t>골다공증 진단 </a:t>
            </a:r>
            <a:r>
              <a:rPr lang="ko-KR" sz="1600" b="1" kern="1200">
                <a:solidFill>
                  <a:schemeClr val="tx1"/>
                </a:solidFill>
                <a:latin typeface="Candara" panose="020E0502030303020204" pitchFamily="34" charset="0"/>
                <a:ea typeface="Malgun Gothic"/>
              </a:rPr>
              <a:t>세계보건기구(WHO) 국제 표준</a:t>
            </a:r>
            <a:r>
              <a:rPr lang="ko-KR" sz="1600" b="1" kern="1200" baseline="30000">
                <a:solidFill>
                  <a:schemeClr val="tx1"/>
                </a:solidFill>
                <a:latin typeface="Candara" panose="020E0502030303020204" pitchFamily="34" charset="0"/>
                <a:ea typeface="Malgun Gothic"/>
              </a:rPr>
              <a:t>1</a:t>
            </a:r>
          </a:p>
          <a:p>
            <a:pPr marL="171450" lvl="1" indent="-171450" defTabSz="711200">
              <a:spcBef>
                <a:spcPct val="0"/>
              </a:spcBef>
              <a:spcAft>
                <a:spcPts val="600"/>
              </a:spcAft>
              <a:buChar char="•"/>
            </a:pPr>
            <a:endParaRPr lang="ko-KR" sz="1600" b="1">
              <a:latin typeface="Candara" panose="020E0502030303020204" pitchFamily="34" charset="0"/>
              <a:ea typeface="Malgun Gothic"/>
            </a:endParaRPr>
          </a:p>
          <a:p>
            <a:pPr marL="171450" lvl="1" indent="-171450" defTabSz="711200">
              <a:spcBef>
                <a:spcPct val="0"/>
              </a:spcBef>
              <a:spcAft>
                <a:spcPts val="600"/>
              </a:spcAft>
              <a:buChar char="•"/>
            </a:pPr>
            <a:r>
              <a:rPr lang="ko-KR" sz="1600" b="1">
                <a:latin typeface="Candara" panose="020E0502030303020204" pitchFamily="34" charset="0"/>
                <a:ea typeface="Malgun Gothic"/>
              </a:rPr>
              <a:t>BMD의 연속 측정을 통해 시간 경과에 따른 치료 반응 모니터링</a:t>
            </a:r>
            <a:r>
              <a:rPr lang="ko-KR" sz="1600" b="1" baseline="30000">
                <a:latin typeface="Candara" panose="020E0502030303020204" pitchFamily="34" charset="0"/>
                <a:ea typeface="Malgun Gothic"/>
              </a:rPr>
              <a:t>2,3</a:t>
            </a:r>
            <a:endParaRPr lang="ko-KR" sz="1600" b="1" kern="1200" baseline="30000">
              <a:solidFill>
                <a:schemeClr val="tx1"/>
              </a:solidFill>
              <a:latin typeface="Candara" panose="020E0502030303020204" pitchFamily="34" charset="0"/>
              <a:ea typeface="Malgun Gothic"/>
            </a:endParaRPr>
          </a:p>
        </p:txBody>
      </p:sp>
      <p:sp>
        <p:nvSpPr>
          <p:cNvPr id="8" name="Freeform 7">
            <a:extLst>
              <a:ext uri="{FF2B5EF4-FFF2-40B4-BE49-F238E27FC236}">
                <a16:creationId xmlns:a16="http://schemas.microsoft.com/office/drawing/2014/main" id="{BAA12C81-2174-8A4F-A9A4-5FA9D50264BE}"/>
              </a:ext>
            </a:extLst>
          </p:cNvPr>
          <p:cNvSpPr/>
          <p:nvPr/>
        </p:nvSpPr>
        <p:spPr>
          <a:xfrm>
            <a:off x="4494014" y="1543159"/>
            <a:ext cx="3203971" cy="821670"/>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a:solidFill>
            <a:srgbClr val="0063A6"/>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ko-KR" b="1" kern="1200">
                <a:latin typeface="Candara" panose="020E0502030303020204" pitchFamily="34" charset="0"/>
                <a:ea typeface="Malgun Gothic"/>
              </a:rPr>
              <a:t>제한 사항</a:t>
            </a:r>
          </a:p>
        </p:txBody>
      </p:sp>
      <p:sp>
        <p:nvSpPr>
          <p:cNvPr id="10" name="Freeform 9">
            <a:extLst>
              <a:ext uri="{FF2B5EF4-FFF2-40B4-BE49-F238E27FC236}">
                <a16:creationId xmlns:a16="http://schemas.microsoft.com/office/drawing/2014/main" id="{127F6D54-6433-7744-B288-43F29BC483BE}"/>
              </a:ext>
            </a:extLst>
          </p:cNvPr>
          <p:cNvSpPr/>
          <p:nvPr/>
        </p:nvSpPr>
        <p:spPr>
          <a:xfrm>
            <a:off x="4494014" y="2364829"/>
            <a:ext cx="3203971" cy="381525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a:solidFill>
            <a:srgbClr val="DAE3F3">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711200">
              <a:spcBef>
                <a:spcPct val="0"/>
              </a:spcBef>
              <a:spcAft>
                <a:spcPts val="600"/>
              </a:spcAft>
              <a:buChar char="•"/>
            </a:pPr>
            <a:r>
              <a:rPr lang="ko-KR" sz="1600" b="1">
                <a:solidFill>
                  <a:schemeClr val="tx1"/>
                </a:solidFill>
                <a:latin typeface="Candara" panose="020E0502030303020204" pitchFamily="34" charset="0"/>
                <a:ea typeface="Malgun Gothic"/>
              </a:rPr>
              <a:t>BMD는 골절 예측에 대한 민감도가 낮음</a:t>
            </a:r>
            <a:r>
              <a:rPr lang="ko-KR" sz="1600" b="1" baseline="30000">
                <a:solidFill>
                  <a:schemeClr val="tx1"/>
                </a:solidFill>
                <a:latin typeface="Candara" panose="020E0502030303020204" pitchFamily="34" charset="0"/>
                <a:ea typeface="Malgun Gothic"/>
              </a:rPr>
              <a:t>4</a:t>
            </a:r>
          </a:p>
          <a:p>
            <a:pPr marL="742950" lvl="2" indent="-285750" defTabSz="711200">
              <a:spcBef>
                <a:spcPct val="0"/>
              </a:spcBef>
              <a:spcAft>
                <a:spcPts val="600"/>
              </a:spcAft>
              <a:buFont typeface="Courier New" panose="02070309020205020404" pitchFamily="49" charset="0"/>
              <a:buChar char="o"/>
            </a:pPr>
            <a:r>
              <a:rPr lang="ko-KR" sz="1600" b="1">
                <a:latin typeface="Candara" panose="020E0502030303020204" pitchFamily="34" charset="0"/>
                <a:ea typeface="Malgun Gothic"/>
              </a:rPr>
              <a:t>첫 번째 및 이후의 최소 외상 골절 중 약 </a:t>
            </a:r>
            <a:r>
              <a:rPr lang="ko-KR" sz="1600" b="1">
                <a:solidFill>
                  <a:srgbClr val="0063A6"/>
                </a:solidFill>
                <a:latin typeface="Candara" panose="020E0502030303020204" pitchFamily="34" charset="0"/>
                <a:ea typeface="Malgun Gothic"/>
              </a:rPr>
              <a:t>50%</a:t>
            </a:r>
            <a:r>
              <a:rPr lang="ko-KR" sz="1600" b="1">
                <a:latin typeface="Candara" panose="020E0502030303020204" pitchFamily="34" charset="0"/>
                <a:ea typeface="Malgun Gothic"/>
              </a:rPr>
              <a:t>는 T-점수가 </a:t>
            </a:r>
            <a:r>
              <a:rPr lang="ko-KR" sz="1600" b="1">
                <a:solidFill>
                  <a:schemeClr val="accent1"/>
                </a:solidFill>
                <a:latin typeface="Candara" panose="020E0502030303020204" pitchFamily="34" charset="0"/>
                <a:ea typeface="Malgun Gothic"/>
              </a:rPr>
              <a:t>정상 또는 골감소증 범위</a:t>
            </a:r>
            <a:r>
              <a:rPr lang="ko-KR" sz="1600" b="1" err="1">
                <a:solidFill>
                  <a:schemeClr val="accent1"/>
                </a:solidFill>
                <a:latin typeface="Candara" panose="020E0502030303020204" pitchFamily="34" charset="0"/>
                <a:ea typeface="Malgun Gothic"/>
              </a:rPr>
              <a:t>에 있는 사람에게서 </a:t>
            </a:r>
            <a:r>
              <a:rPr lang="ko-KR" sz="1600" b="1">
                <a:latin typeface="Candara" panose="020E0502030303020204" pitchFamily="34" charset="0"/>
                <a:ea typeface="Malgun Gothic"/>
              </a:rPr>
              <a:t>발생</a:t>
            </a:r>
            <a:r>
              <a:rPr lang="ko-KR" sz="1600" b="1" baseline="30000">
                <a:latin typeface="Candara" panose="020E0502030303020204" pitchFamily="34" charset="0"/>
                <a:ea typeface="Malgun Gothic"/>
              </a:rPr>
              <a:t>5,6</a:t>
            </a:r>
          </a:p>
          <a:p>
            <a:pPr marL="171450" lvl="1" indent="-171450" defTabSz="711200">
              <a:spcBef>
                <a:spcPct val="0"/>
              </a:spcBef>
              <a:spcAft>
                <a:spcPts val="600"/>
              </a:spcAft>
              <a:buFontTx/>
              <a:buChar char="•"/>
            </a:pPr>
            <a:endParaRPr lang="ko-KR" sz="1600" b="1">
              <a:latin typeface="Candara" panose="020E0502030303020204" pitchFamily="34" charset="0"/>
              <a:ea typeface="Malgun Gothic"/>
            </a:endParaRPr>
          </a:p>
          <a:p>
            <a:pPr marL="171450" lvl="1" indent="-171450" defTabSz="711200">
              <a:spcBef>
                <a:spcPct val="0"/>
              </a:spcBef>
              <a:spcAft>
                <a:spcPts val="600"/>
              </a:spcAft>
              <a:buFontTx/>
              <a:buChar char="•"/>
            </a:pPr>
            <a:r>
              <a:rPr lang="ko-KR" sz="1600" b="1">
                <a:latin typeface="Candara" panose="020E0502030303020204" pitchFamily="34" charset="0"/>
                <a:ea typeface="Malgun Gothic"/>
              </a:rPr>
              <a:t>측정 오차보다 큰 BMD의 변화는 느릴 수 있음</a:t>
            </a:r>
            <a:r>
              <a:rPr lang="ko-KR" sz="1600" b="1" baseline="30000">
                <a:latin typeface="Candara" panose="020E0502030303020204" pitchFamily="34" charset="0"/>
                <a:ea typeface="Malgun Gothic"/>
              </a:rPr>
              <a:t>3,7,8</a:t>
            </a:r>
            <a:endParaRPr lang="ko-KR" sz="1600" b="1" kern="1200" baseline="30000">
              <a:solidFill>
                <a:schemeClr val="tx1"/>
              </a:solidFill>
              <a:latin typeface="Candara" panose="020E0502030303020204" pitchFamily="34" charset="0"/>
              <a:ea typeface="Malgun Gothic"/>
            </a:endParaRPr>
          </a:p>
        </p:txBody>
      </p:sp>
      <p:sp>
        <p:nvSpPr>
          <p:cNvPr id="11" name="Freeform 10">
            <a:extLst>
              <a:ext uri="{FF2B5EF4-FFF2-40B4-BE49-F238E27FC236}">
                <a16:creationId xmlns:a16="http://schemas.microsoft.com/office/drawing/2014/main" id="{BA7359C0-7FE6-4740-AE41-BDF676622C6B}"/>
              </a:ext>
            </a:extLst>
          </p:cNvPr>
          <p:cNvSpPr/>
          <p:nvPr/>
        </p:nvSpPr>
        <p:spPr>
          <a:xfrm>
            <a:off x="8146542" y="1543159"/>
            <a:ext cx="3203971" cy="821670"/>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a:solidFill>
            <a:srgbClr val="0063A6"/>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ko-KR" b="1" kern="1200">
                <a:latin typeface="Candara" panose="020E0502030303020204" pitchFamily="34" charset="0"/>
                <a:ea typeface="Malgun Gothic"/>
              </a:rPr>
              <a:t>국제 가이드라인 권장 사항</a:t>
            </a:r>
          </a:p>
        </p:txBody>
      </p:sp>
      <p:sp>
        <p:nvSpPr>
          <p:cNvPr id="12" name="Freeform 11">
            <a:extLst>
              <a:ext uri="{FF2B5EF4-FFF2-40B4-BE49-F238E27FC236}">
                <a16:creationId xmlns:a16="http://schemas.microsoft.com/office/drawing/2014/main" id="{496BF637-08F5-244C-BEDA-7341E7C91059}"/>
              </a:ext>
            </a:extLst>
          </p:cNvPr>
          <p:cNvSpPr/>
          <p:nvPr/>
        </p:nvSpPr>
        <p:spPr>
          <a:xfrm>
            <a:off x="8146542" y="2364829"/>
            <a:ext cx="3203971" cy="381525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a:solidFill>
            <a:srgbClr val="DAE3F3">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711200">
              <a:spcBef>
                <a:spcPct val="0"/>
              </a:spcBef>
              <a:spcAft>
                <a:spcPts val="600"/>
              </a:spcAft>
              <a:buFontTx/>
              <a:buChar char="•"/>
            </a:pPr>
            <a:r>
              <a:rPr lang="ko-KR" altLang="en-US" sz="1600" b="1" dirty="0" err="1">
                <a:latin typeface="Candara" panose="020E0502030303020204" pitchFamily="34" charset="0"/>
                <a:ea typeface="Malgun Gothic"/>
              </a:rPr>
              <a:t>치료전</a:t>
            </a:r>
            <a:r>
              <a:rPr lang="ko-KR" altLang="en-US" sz="1600" b="1" dirty="0">
                <a:latin typeface="Candara" panose="020E0502030303020204" pitchFamily="34" charset="0"/>
                <a:ea typeface="Malgun Gothic"/>
              </a:rPr>
              <a:t> </a:t>
            </a:r>
            <a:r>
              <a:rPr lang="ko-KR" altLang="en-US" sz="1600" b="1" dirty="0" err="1">
                <a:latin typeface="Candara" panose="020E0502030303020204" pitchFamily="34" charset="0"/>
                <a:ea typeface="Malgun Gothic"/>
              </a:rPr>
              <a:t>중심골</a:t>
            </a:r>
            <a:r>
              <a:rPr lang="ko-KR" altLang="es-ES" sz="1600" b="1" dirty="0">
                <a:latin typeface="Candara" panose="020E0502030303020204" pitchFamily="34" charset="0"/>
                <a:ea typeface="Malgun Gothic"/>
              </a:rPr>
              <a:t> </a:t>
            </a:r>
            <a:r>
              <a:rPr lang="es-ES" altLang="ko-KR" sz="1600" b="1" dirty="0">
                <a:latin typeface="Candara" panose="020E0502030303020204" pitchFamily="34" charset="0"/>
                <a:ea typeface="Malgun Gothic"/>
              </a:rPr>
              <a:t>DXA</a:t>
            </a:r>
            <a:r>
              <a:rPr lang="ko-KR" altLang="es-ES" sz="1600" b="1" dirty="0">
                <a:latin typeface="Candara" panose="020E0502030303020204" pitchFamily="34" charset="0"/>
                <a:ea typeface="Malgun Gothic"/>
              </a:rPr>
              <a:t>를 얻고 결과가 안정될 </a:t>
            </a:r>
            <a:r>
              <a:rPr lang="ko-KR" sz="1600" b="1" dirty="0">
                <a:latin typeface="Candara" panose="020E0502030303020204" pitchFamily="34" charset="0"/>
                <a:ea typeface="Malgun Gothic"/>
              </a:rPr>
              <a:t>때까지 1-2년마다 반복</a:t>
            </a:r>
            <a:r>
              <a:rPr lang="ko-KR" sz="1600" b="1" baseline="30000" dirty="0">
                <a:latin typeface="Candara" panose="020E0502030303020204" pitchFamily="34" charset="0"/>
                <a:ea typeface="Malgun Gothic"/>
              </a:rPr>
              <a:t>2</a:t>
            </a:r>
            <a:endParaRPr lang="ko-KR" sz="1600" b="1" dirty="0">
              <a:solidFill>
                <a:schemeClr val="dk1"/>
              </a:solidFill>
              <a:latin typeface="Candara" panose="020E0502030303020204" pitchFamily="34" charset="0"/>
              <a:ea typeface="Malgun Gothic"/>
            </a:endParaRPr>
          </a:p>
          <a:p>
            <a:pPr marL="171450" lvl="1" indent="-171450" defTabSz="711200">
              <a:spcBef>
                <a:spcPct val="0"/>
              </a:spcBef>
              <a:spcAft>
                <a:spcPts val="600"/>
              </a:spcAft>
              <a:buChar char="•"/>
            </a:pPr>
            <a:r>
              <a:rPr lang="ko-KR" sz="1600" b="1" dirty="0">
                <a:latin typeface="Candara" panose="020E0502030303020204" pitchFamily="34" charset="0"/>
                <a:ea typeface="Malgun Gothic"/>
              </a:rPr>
              <a:t>임상 상황에 따라 1~2년마다 </a:t>
            </a:r>
            <a:r>
              <a:rPr lang="ko-KR" altLang="es-ES" sz="1600" b="1" dirty="0">
                <a:latin typeface="Candara" panose="020E0502030303020204" pitchFamily="34" charset="0"/>
                <a:ea typeface="Malgun Gothic"/>
              </a:rPr>
              <a:t>또는 </a:t>
            </a:r>
            <a:r>
              <a:rPr lang="ko-KR" altLang="en-US" sz="1600" b="1" dirty="0">
                <a:latin typeface="Candara" panose="020E0502030303020204" pitchFamily="34" charset="0"/>
                <a:ea typeface="Malgun Gothic"/>
              </a:rPr>
              <a:t>적</a:t>
            </a:r>
            <a:r>
              <a:rPr lang="ko-KR" altLang="es-ES" sz="1600" b="1" dirty="0">
                <a:latin typeface="Candara" panose="020E0502030303020204" pitchFamily="34" charset="0"/>
                <a:ea typeface="Malgun Gothic"/>
              </a:rPr>
              <a:t>은 </a:t>
            </a:r>
            <a:r>
              <a:rPr lang="ko-KR" sz="1600" b="1" dirty="0">
                <a:latin typeface="Candara" panose="020E0502030303020204" pitchFamily="34" charset="0"/>
                <a:ea typeface="Malgun Gothic"/>
              </a:rPr>
              <a:t>빈도로 후속 DXA를 시행</a:t>
            </a:r>
            <a:r>
              <a:rPr lang="ko-KR" sz="1600" b="1" baseline="30000" dirty="0">
                <a:latin typeface="Candara" panose="020E0502030303020204" pitchFamily="34" charset="0"/>
                <a:ea typeface="Malgun Gothic"/>
              </a:rPr>
              <a:t>2,3</a:t>
            </a:r>
            <a:r>
              <a:rPr lang="ko-KR" sz="1600" b="1" dirty="0">
                <a:latin typeface="Candara" panose="020E0502030303020204" pitchFamily="34" charset="0"/>
                <a:ea typeface="Malgun Gothic"/>
              </a:rPr>
              <a:t> </a:t>
            </a:r>
          </a:p>
          <a:p>
            <a:pPr marL="171450" lvl="1" indent="-171450" defTabSz="711200">
              <a:spcBef>
                <a:spcPct val="0"/>
              </a:spcBef>
              <a:spcAft>
                <a:spcPts val="600"/>
              </a:spcAft>
              <a:buFontTx/>
              <a:buChar char="•"/>
            </a:pPr>
            <a:r>
              <a:rPr lang="ko-KR" sz="1600" b="1" dirty="0">
                <a:latin typeface="Candara" panose="020E0502030303020204" pitchFamily="34" charset="0"/>
                <a:ea typeface="Malgun Gothic"/>
              </a:rPr>
              <a:t>환자의 추적 관찰은 이상적으로 동일한 시설에서 동일한 DXA 시스템으로 수행되어야 함</a:t>
            </a:r>
            <a:r>
              <a:rPr lang="ko-KR" sz="1600" b="1" baseline="30000" dirty="0">
                <a:latin typeface="Candara" panose="020E0502030303020204" pitchFamily="34" charset="0"/>
                <a:ea typeface="Malgun Gothic"/>
              </a:rPr>
              <a:t>2,3</a:t>
            </a:r>
            <a:r>
              <a:rPr lang="ko-KR" sz="1600" b="1" dirty="0">
                <a:latin typeface="Candara" panose="020E0502030303020204" pitchFamily="34" charset="0"/>
                <a:ea typeface="Malgun Gothic"/>
              </a:rPr>
              <a:t> </a:t>
            </a:r>
          </a:p>
          <a:p>
            <a:pPr marL="171450" lvl="1" indent="-171450" defTabSz="711200">
              <a:spcBef>
                <a:spcPct val="0"/>
              </a:spcBef>
              <a:spcAft>
                <a:spcPts val="600"/>
              </a:spcAft>
              <a:buChar char="•"/>
            </a:pPr>
            <a:r>
              <a:rPr lang="es-ES" altLang="ko-KR" sz="1600" b="1" dirty="0">
                <a:solidFill>
                  <a:srgbClr val="FF0000"/>
                </a:solidFill>
                <a:latin typeface="Candara" panose="020E0502030303020204" pitchFamily="34" charset="0"/>
                <a:ea typeface="Malgun Gothic"/>
              </a:rPr>
              <a:t>&lt;</a:t>
            </a:r>
            <a:r>
              <a:rPr lang="ko-KR" altLang="es-ES" sz="1600" b="1" dirty="0">
                <a:solidFill>
                  <a:srgbClr val="FF0000"/>
                </a:solidFill>
                <a:latin typeface="Candara" panose="020E0502030303020204" pitchFamily="34" charset="0"/>
                <a:ea typeface="Malgun Gothic"/>
              </a:rPr>
              <a:t>위 내용과 다른 경우 발표자가 현지 가이드라인 권장 사항을 연사가 추가</a:t>
            </a:r>
            <a:r>
              <a:rPr lang="es-ES" altLang="ko-KR" sz="1600" b="1" dirty="0">
                <a:solidFill>
                  <a:srgbClr val="FF0000"/>
                </a:solidFill>
                <a:latin typeface="Candara" panose="020E0502030303020204" pitchFamily="34" charset="0"/>
                <a:ea typeface="Malgun Gothic"/>
              </a:rPr>
              <a:t>&gt;</a:t>
            </a:r>
            <a:endParaRPr lang="ko-KR" altLang="es-ES" sz="1600" b="1" dirty="0">
              <a:solidFill>
                <a:srgbClr val="FF0000"/>
              </a:solidFill>
              <a:latin typeface="Candara" panose="020E0502030303020204" pitchFamily="34" charset="0"/>
              <a:ea typeface="Malgun Gothic"/>
            </a:endParaRPr>
          </a:p>
        </p:txBody>
      </p:sp>
      <p:pic>
        <p:nvPicPr>
          <p:cNvPr id="13" name="Graphic 12" descr="Home with solid fill">
            <a:hlinkClick r:id="rId3" action="ppaction://hlinksldjump"/>
            <a:extLst>
              <a:ext uri="{FF2B5EF4-FFF2-40B4-BE49-F238E27FC236}">
                <a16:creationId xmlns:a16="http://schemas.microsoft.com/office/drawing/2014/main" id="{36E0BCA1-55E4-1340-98BE-B57AA6F39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1442785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BTM(</a:t>
            </a:r>
            <a:r>
              <a:rPr lang="ko-KR" sz="3600" b="1" dirty="0" err="1">
                <a:solidFill>
                  <a:srgbClr val="6BBBAD"/>
                </a:solidFill>
                <a:latin typeface="Candara" panose="020E0502030303020204" pitchFamily="34" charset="0"/>
                <a:sym typeface=""/>
              </a:rPr>
              <a:t>골</a:t>
            </a:r>
            <a:r>
              <a:rPr lang="ko-KR" altLang="en-US" sz="3600" b="1" dirty="0" err="1">
                <a:solidFill>
                  <a:srgbClr val="6BBBAD"/>
                </a:solidFill>
                <a:latin typeface="Candara" panose="020E0502030303020204" pitchFamily="34" charset="0"/>
                <a:sym typeface=""/>
              </a:rPr>
              <a:t>교체</a:t>
            </a:r>
            <a:r>
              <a:rPr lang="ko-KR" altLang="es-ES" sz="3600" b="1" dirty="0" err="1">
                <a:solidFill>
                  <a:srgbClr val="6BBBAD"/>
                </a:solidFill>
                <a:latin typeface="Candara" panose="020E0502030303020204" pitchFamily="34" charset="0"/>
                <a:sym typeface=""/>
              </a:rPr>
              <a:t>율</a:t>
            </a:r>
            <a:r>
              <a:rPr lang="ko-KR" altLang="es-ES" sz="3600" b="1" dirty="0">
                <a:solidFill>
                  <a:srgbClr val="6BBBAD"/>
                </a:solidFill>
                <a:latin typeface="Candara" panose="020E0502030303020204" pitchFamily="34" charset="0"/>
                <a:sym typeface=""/>
              </a:rPr>
              <a:t> </a:t>
            </a:r>
            <a:r>
              <a:rPr lang="ko-KR" sz="3600" b="1" dirty="0">
                <a:solidFill>
                  <a:srgbClr val="6BBBAD"/>
                </a:solidFill>
                <a:latin typeface="Candara" panose="020E0502030303020204" pitchFamily="34" charset="0"/>
                <a:sym typeface=""/>
              </a:rPr>
              <a:t>표지자): 임상적 유용성, 사용 권장 및 제한</a:t>
            </a:r>
          </a:p>
        </p:txBody>
      </p:sp>
      <p:sp>
        <p:nvSpPr>
          <p:cNvPr id="5" name="TextBox 4">
            <a:extLst>
              <a:ext uri="{FF2B5EF4-FFF2-40B4-BE49-F238E27FC236}">
                <a16:creationId xmlns:a16="http://schemas.microsoft.com/office/drawing/2014/main" id="{B07B9D8B-FA54-9642-8925-F232943DE556}"/>
              </a:ext>
            </a:extLst>
          </p:cNvPr>
          <p:cNvSpPr txBox="1"/>
          <p:nvPr/>
        </p:nvSpPr>
        <p:spPr>
          <a:xfrm>
            <a:off x="386856" y="6332998"/>
            <a:ext cx="10963657"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 2. Royal Australian College of General Practitioners. Osteoporosis prevention, diagnosis and management in postmenopausal women and men over 50 years of age. East Melbourne, Vic: RACGP, 2017; 3. Clowes JA, et al. </a:t>
            </a:r>
            <a:r>
              <a:rPr lang="ko-KR" sz="900" b="1" i="1" kern="0">
                <a:solidFill>
                  <a:schemeClr val="tx1">
                    <a:lumMod val="100000"/>
                  </a:schemeClr>
                </a:solidFill>
                <a:latin typeface="Calibri" panose="020F0502020204030204" pitchFamily="34" charset="0"/>
                <a:sym typeface=""/>
              </a:rPr>
              <a:t>J Clin Endocrinol Metab </a:t>
            </a:r>
            <a:r>
              <a:rPr lang="ko-KR" sz="900" b="1" kern="0">
                <a:solidFill>
                  <a:schemeClr val="tx1">
                    <a:lumMod val="100000"/>
                  </a:schemeClr>
                </a:solidFill>
                <a:latin typeface="Calibri" panose="020F0502020204030204" pitchFamily="34" charset="0"/>
                <a:sym typeface=""/>
              </a:rPr>
              <a:t>2004;89:1117-23. </a:t>
            </a:r>
          </a:p>
        </p:txBody>
      </p:sp>
      <p:sp>
        <p:nvSpPr>
          <p:cNvPr id="3" name="Freeform 2">
            <a:extLst>
              <a:ext uri="{FF2B5EF4-FFF2-40B4-BE49-F238E27FC236}">
                <a16:creationId xmlns:a16="http://schemas.microsoft.com/office/drawing/2014/main" id="{D511261C-090F-8C4C-B6DE-F1A39CEC3702}"/>
              </a:ext>
            </a:extLst>
          </p:cNvPr>
          <p:cNvSpPr/>
          <p:nvPr/>
        </p:nvSpPr>
        <p:spPr>
          <a:xfrm>
            <a:off x="841486" y="1543159"/>
            <a:ext cx="3203971" cy="821670"/>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a:solidFill>
            <a:srgbClr val="0063A6"/>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ko-KR" b="1" kern="1200">
                <a:latin typeface="Candara" panose="020E0502030303020204" pitchFamily="34" charset="0"/>
                <a:ea typeface="Malgun Gothic"/>
              </a:rPr>
              <a:t>임상적 유용성</a:t>
            </a:r>
          </a:p>
        </p:txBody>
      </p:sp>
      <p:sp>
        <p:nvSpPr>
          <p:cNvPr id="7" name="Freeform 6">
            <a:extLst>
              <a:ext uri="{FF2B5EF4-FFF2-40B4-BE49-F238E27FC236}">
                <a16:creationId xmlns:a16="http://schemas.microsoft.com/office/drawing/2014/main" id="{C605DEC1-A377-F44A-910E-498DC3069FCB}"/>
              </a:ext>
            </a:extLst>
          </p:cNvPr>
          <p:cNvSpPr/>
          <p:nvPr/>
        </p:nvSpPr>
        <p:spPr>
          <a:xfrm>
            <a:off x="841486" y="2364829"/>
            <a:ext cx="3203971" cy="381525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a:solidFill>
            <a:srgbClr val="DAE3F3">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spcBef>
                <a:spcPct val="0"/>
              </a:spcBef>
              <a:spcAft>
                <a:spcPts val="600"/>
              </a:spcAft>
              <a:buChar char="•"/>
            </a:pPr>
            <a:r>
              <a:rPr lang="ko-KR" sz="1600" b="1" kern="1200" dirty="0" err="1">
                <a:solidFill>
                  <a:schemeClr val="tx1"/>
                </a:solidFill>
                <a:latin typeface="Candara" panose="020E0502030303020204" pitchFamily="34" charset="0"/>
                <a:ea typeface="Malgun Gothic"/>
              </a:rPr>
              <a:t>골흡수억제</a:t>
            </a:r>
            <a:r>
              <a:rPr lang="ko-KR" sz="1600" b="1" kern="1200" dirty="0">
                <a:solidFill>
                  <a:schemeClr val="tx1"/>
                </a:solidFill>
                <a:latin typeface="Candara" panose="020E0502030303020204" pitchFamily="34" charset="0"/>
                <a:ea typeface="Malgun Gothic"/>
              </a:rPr>
              <a:t> 요법에서 BTM이 유의하게 감소했고 골절 감소와 관련이 있었음</a:t>
            </a:r>
            <a:r>
              <a:rPr lang="ko-KR" sz="1600" b="1" kern="1200" baseline="30000" dirty="0">
                <a:solidFill>
                  <a:schemeClr val="tx1"/>
                </a:solidFill>
                <a:latin typeface="Candara" panose="020E0502030303020204" pitchFamily="34" charset="0"/>
                <a:ea typeface="Malgun Gothic"/>
              </a:rPr>
              <a:t>1</a:t>
            </a:r>
          </a:p>
          <a:p>
            <a:pPr marL="171450" lvl="1" indent="-171450" algn="l" defTabSz="711200">
              <a:spcBef>
                <a:spcPct val="0"/>
              </a:spcBef>
              <a:spcAft>
                <a:spcPts val="600"/>
              </a:spcAft>
              <a:buChar char="•"/>
            </a:pPr>
            <a:r>
              <a:rPr lang="ko-KR" sz="1600" b="1" kern="1200" dirty="0">
                <a:solidFill>
                  <a:schemeClr val="tx1"/>
                </a:solidFill>
                <a:latin typeface="Candara" panose="020E0502030303020204" pitchFamily="34" charset="0"/>
                <a:ea typeface="Malgun Gothic"/>
              </a:rPr>
              <a:t>뼈 형성 BTM이 크게 증가하면 </a:t>
            </a:r>
            <a:r>
              <a:rPr lang="ko-KR" altLang="en-US" sz="1600" b="1" dirty="0">
                <a:solidFill>
                  <a:schemeClr val="tx1"/>
                </a:solidFill>
                <a:latin typeface="Candara" panose="020E0502030303020204" pitchFamily="34" charset="0"/>
                <a:ea typeface="Malgun Gothic"/>
              </a:rPr>
              <a:t>골형성촉진제</a:t>
            </a:r>
            <a:r>
              <a:rPr lang="ko-KR" altLang="es-ES" sz="1600" b="1" dirty="0">
                <a:solidFill>
                  <a:schemeClr val="tx1"/>
                </a:solidFill>
                <a:latin typeface="Candara" panose="020E0502030303020204" pitchFamily="34" charset="0"/>
                <a:ea typeface="Malgun Gothic"/>
              </a:rPr>
              <a:t>에</a:t>
            </a:r>
            <a:r>
              <a:rPr lang="ko-KR" sz="1600" b="1" kern="1200" dirty="0">
                <a:solidFill>
                  <a:schemeClr val="tx1"/>
                </a:solidFill>
                <a:latin typeface="Candara" panose="020E0502030303020204" pitchFamily="34" charset="0"/>
                <a:ea typeface="Malgun Gothic"/>
              </a:rPr>
              <a:t> 대한 반응이 긍정적이라는 의미</a:t>
            </a:r>
            <a:r>
              <a:rPr lang="ko-KR" sz="1600" b="1" kern="1200" baseline="30000" dirty="0">
                <a:solidFill>
                  <a:schemeClr val="tx1"/>
                </a:solidFill>
                <a:latin typeface="Candara" panose="020E0502030303020204" pitchFamily="34" charset="0"/>
                <a:ea typeface="Malgun Gothic"/>
              </a:rPr>
              <a:t>1</a:t>
            </a:r>
          </a:p>
          <a:p>
            <a:pPr marL="171450" lvl="1" indent="-171450" algn="l" defTabSz="711200">
              <a:spcBef>
                <a:spcPct val="0"/>
              </a:spcBef>
              <a:spcAft>
                <a:spcPts val="600"/>
              </a:spcAft>
              <a:buChar char="•"/>
            </a:pPr>
            <a:r>
              <a:rPr lang="ko-KR" sz="1600" b="1" kern="1200" dirty="0">
                <a:solidFill>
                  <a:schemeClr val="tx1"/>
                </a:solidFill>
                <a:latin typeface="Candara" panose="020E0502030303020204" pitchFamily="34" charset="0"/>
                <a:ea typeface="Malgun Gothic"/>
              </a:rPr>
              <a:t>BTM이 고도로 억제되어 지속적인 </a:t>
            </a:r>
            <a:r>
              <a:rPr lang="ko-KR" sz="1600" b="1" kern="1200" dirty="0" err="1">
                <a:solidFill>
                  <a:schemeClr val="tx1"/>
                </a:solidFill>
                <a:latin typeface="Candara" panose="020E0502030303020204" pitchFamily="34" charset="0"/>
                <a:ea typeface="Malgun Gothic"/>
              </a:rPr>
              <a:t>골흡수억제</a:t>
            </a:r>
            <a:r>
              <a:rPr lang="ko-KR" sz="1600" b="1" kern="1200" dirty="0">
                <a:solidFill>
                  <a:schemeClr val="tx1"/>
                </a:solidFill>
                <a:latin typeface="Candara" panose="020E0502030303020204" pitchFamily="34" charset="0"/>
                <a:ea typeface="Malgun Gothic"/>
              </a:rPr>
              <a:t> 효과를 판단되는 </a:t>
            </a:r>
            <a:r>
              <a:rPr lang="ko-KR" sz="1600" b="1" kern="1200" dirty="0" err="1">
                <a:solidFill>
                  <a:schemeClr val="tx1"/>
                </a:solidFill>
                <a:latin typeface="Candara" panose="020E0502030303020204" pitchFamily="34" charset="0"/>
                <a:ea typeface="Malgun Gothic"/>
              </a:rPr>
              <a:t>비스포스포네이트</a:t>
            </a:r>
            <a:r>
              <a:rPr lang="ko-KR" sz="1600" b="1" kern="1200" dirty="0">
                <a:solidFill>
                  <a:schemeClr val="tx1"/>
                </a:solidFill>
                <a:latin typeface="Candara" panose="020E0502030303020204" pitchFamily="34" charset="0"/>
                <a:ea typeface="Malgun Gothic"/>
              </a:rPr>
              <a:t> </a:t>
            </a:r>
            <a:r>
              <a:rPr lang="ko-KR" sz="1600" b="1" kern="1200" dirty="0" err="1">
                <a:solidFill>
                  <a:schemeClr val="tx1"/>
                </a:solidFill>
                <a:latin typeface="Candara" panose="020E0502030303020204" pitchFamily="34" charset="0"/>
                <a:ea typeface="Malgun Gothic"/>
              </a:rPr>
              <a:t>휴약기</a:t>
            </a:r>
            <a:r>
              <a:rPr lang="ko-KR" sz="1600" b="1" kern="1200" dirty="0">
                <a:solidFill>
                  <a:schemeClr val="tx1"/>
                </a:solidFill>
                <a:latin typeface="Candara" panose="020E0502030303020204" pitchFamily="34" charset="0"/>
                <a:ea typeface="Malgun Gothic"/>
              </a:rPr>
              <a:t> 중 사용 가능할 수 있음</a:t>
            </a:r>
            <a:r>
              <a:rPr lang="ko-KR" sz="1600" b="1" kern="1200" baseline="30000" dirty="0">
                <a:solidFill>
                  <a:schemeClr val="tx1"/>
                </a:solidFill>
                <a:latin typeface="Candara" panose="020E0502030303020204" pitchFamily="34" charset="0"/>
                <a:ea typeface="Malgun Gothic"/>
              </a:rPr>
              <a:t>1</a:t>
            </a:r>
          </a:p>
          <a:p>
            <a:pPr marL="171450" lvl="1" indent="-171450" algn="l" defTabSz="711200">
              <a:spcBef>
                <a:spcPct val="0"/>
              </a:spcBef>
              <a:spcAft>
                <a:spcPts val="600"/>
              </a:spcAft>
              <a:buChar char="•"/>
            </a:pPr>
            <a:r>
              <a:rPr lang="ko-KR" sz="1600" b="1" kern="1200" baseline="30000" dirty="0">
                <a:solidFill>
                  <a:schemeClr val="tx1"/>
                </a:solidFill>
                <a:latin typeface="Candara" panose="020E0502030303020204" pitchFamily="34" charset="0"/>
                <a:ea typeface="Malgun Gothic"/>
              </a:rPr>
              <a:t> </a:t>
            </a:r>
            <a:r>
              <a:rPr lang="ko-KR" sz="1600" b="1" kern="1200" dirty="0" err="1">
                <a:solidFill>
                  <a:schemeClr val="tx1"/>
                </a:solidFill>
                <a:latin typeface="Candara" panose="020E0502030303020204" pitchFamily="34" charset="0"/>
                <a:ea typeface="Malgun Gothic"/>
              </a:rPr>
              <a:t>BTM</a:t>
            </a:r>
            <a:r>
              <a:rPr lang="ko-KR" altLang="es-ES" sz="1600" b="1" dirty="0" err="1">
                <a:solidFill>
                  <a:schemeClr val="tx1"/>
                </a:solidFill>
                <a:latin typeface="Candara" panose="020E0502030303020204" pitchFamily="34" charset="0"/>
                <a:ea typeface="Malgun Gothic"/>
              </a:rPr>
              <a:t>을</a:t>
            </a:r>
            <a:r>
              <a:rPr lang="ko-KR" altLang="es-ES" sz="1600" b="1" dirty="0">
                <a:solidFill>
                  <a:schemeClr val="tx1"/>
                </a:solidFill>
                <a:latin typeface="Candara" panose="020E0502030303020204" pitchFamily="34" charset="0"/>
                <a:ea typeface="Malgun Gothic"/>
              </a:rPr>
              <a:t> 모니터링하면 치료 </a:t>
            </a:r>
            <a:r>
              <a:rPr lang="ko-KR" altLang="en-US" sz="1600" b="1" dirty="0">
                <a:solidFill>
                  <a:schemeClr val="tx1"/>
                </a:solidFill>
                <a:latin typeface="Candara" panose="020E0502030303020204" pitchFamily="34" charset="0"/>
                <a:ea typeface="Malgun Gothic"/>
              </a:rPr>
              <a:t>순응도 판단에</a:t>
            </a:r>
            <a:r>
              <a:rPr lang="ko-KR" altLang="es-ES" sz="1600" b="1" dirty="0">
                <a:solidFill>
                  <a:schemeClr val="tx1"/>
                </a:solidFill>
                <a:latin typeface="Candara" panose="020E0502030303020204" pitchFamily="34" charset="0"/>
                <a:ea typeface="Malgun Gothic"/>
              </a:rPr>
              <a:t> 도움이 </a:t>
            </a:r>
            <a:r>
              <a:rPr lang="ko-KR" sz="1600" b="1" kern="1200" dirty="0">
                <a:solidFill>
                  <a:schemeClr val="tx1"/>
                </a:solidFill>
                <a:latin typeface="Candara" panose="020E0502030303020204" pitchFamily="34" charset="0"/>
                <a:ea typeface="Malgun Gothic"/>
              </a:rPr>
              <a:t>될 수 있음</a:t>
            </a:r>
            <a:r>
              <a:rPr lang="ko-KR" sz="1600" b="1" kern="1200" baseline="30000" dirty="0">
                <a:solidFill>
                  <a:schemeClr val="tx1"/>
                </a:solidFill>
                <a:latin typeface="Candara" panose="020E0502030303020204" pitchFamily="34" charset="0"/>
                <a:ea typeface="Malgun Gothic"/>
              </a:rPr>
              <a:t>3</a:t>
            </a:r>
          </a:p>
        </p:txBody>
      </p:sp>
      <p:sp>
        <p:nvSpPr>
          <p:cNvPr id="8" name="Freeform 7">
            <a:extLst>
              <a:ext uri="{FF2B5EF4-FFF2-40B4-BE49-F238E27FC236}">
                <a16:creationId xmlns:a16="http://schemas.microsoft.com/office/drawing/2014/main" id="{BAA12C81-2174-8A4F-A9A4-5FA9D50264BE}"/>
              </a:ext>
            </a:extLst>
          </p:cNvPr>
          <p:cNvSpPr/>
          <p:nvPr/>
        </p:nvSpPr>
        <p:spPr>
          <a:xfrm>
            <a:off x="4494014" y="1543159"/>
            <a:ext cx="3203971" cy="821670"/>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a:solidFill>
            <a:srgbClr val="0063A6"/>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ko-KR" b="1" kern="1200">
                <a:latin typeface="Candara" panose="020E0502030303020204" pitchFamily="34" charset="0"/>
                <a:ea typeface="Malgun Gothic"/>
              </a:rPr>
              <a:t>제한 사항</a:t>
            </a:r>
          </a:p>
        </p:txBody>
      </p:sp>
      <p:sp>
        <p:nvSpPr>
          <p:cNvPr id="10" name="Freeform 9">
            <a:extLst>
              <a:ext uri="{FF2B5EF4-FFF2-40B4-BE49-F238E27FC236}">
                <a16:creationId xmlns:a16="http://schemas.microsoft.com/office/drawing/2014/main" id="{127F6D54-6433-7744-B288-43F29BC483BE}"/>
              </a:ext>
            </a:extLst>
          </p:cNvPr>
          <p:cNvSpPr/>
          <p:nvPr/>
        </p:nvSpPr>
        <p:spPr>
          <a:xfrm>
            <a:off x="4494014" y="2364829"/>
            <a:ext cx="3203971" cy="381525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a:solidFill>
            <a:srgbClr val="DAE3F3">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spcBef>
                <a:spcPct val="0"/>
              </a:spcBef>
              <a:spcAft>
                <a:spcPts val="600"/>
              </a:spcAft>
              <a:buChar char="•"/>
            </a:pPr>
            <a:r>
              <a:rPr lang="ko-KR" sz="1600" b="1" kern="1200" dirty="0">
                <a:latin typeface="Candara" panose="020E0502030303020204" pitchFamily="34" charset="0"/>
                <a:ea typeface="Malgun Gothic"/>
              </a:rPr>
              <a:t>골다공증 치료 모니터링에서 BTM의 역할은 아직 완전히 연구되지 않음</a:t>
            </a:r>
            <a:r>
              <a:rPr lang="ko-KR" sz="1600" b="1" kern="1200" baseline="30000" dirty="0">
                <a:latin typeface="Candara" panose="020E0502030303020204" pitchFamily="34" charset="0"/>
                <a:ea typeface="Malgun Gothic"/>
              </a:rPr>
              <a:t>2</a:t>
            </a:r>
          </a:p>
          <a:p>
            <a:pPr marL="171450" lvl="1" indent="-171450" algn="l" defTabSz="711200">
              <a:spcBef>
                <a:spcPts val="1200"/>
              </a:spcBef>
              <a:spcAft>
                <a:spcPts val="600"/>
              </a:spcAft>
              <a:buChar char="•"/>
            </a:pPr>
            <a:r>
              <a:rPr lang="ko-KR" sz="1600" b="1" kern="1200" dirty="0">
                <a:latin typeface="Candara" panose="020E0502030303020204" pitchFamily="34" charset="0"/>
                <a:ea typeface="Malgun Gothic"/>
              </a:rPr>
              <a:t>사용 시 비용 대비</a:t>
            </a:r>
            <a:r>
              <a:rPr lang="ko-KR" altLang="es-ES" sz="1600" b="1" dirty="0">
                <a:latin typeface="Candara" panose="020E0502030303020204" pitchFamily="34" charset="0"/>
                <a:ea typeface="Malgun Gothic"/>
              </a:rPr>
              <a:t> </a:t>
            </a:r>
            <a:r>
              <a:rPr lang="ko-KR" altLang="es-ES" sz="1600" b="1" dirty="0" err="1">
                <a:latin typeface="Candara" panose="020E0502030303020204" pitchFamily="34" charset="0"/>
                <a:ea typeface="Malgun Gothic"/>
              </a:rPr>
              <a:t>효</a:t>
            </a:r>
            <a:r>
              <a:rPr lang="ko-KR" altLang="en-US" sz="1600" b="1" dirty="0" err="1">
                <a:latin typeface="Candara" panose="020E0502030303020204" pitchFamily="34" charset="0"/>
                <a:ea typeface="Malgun Gothic"/>
              </a:rPr>
              <a:t>과</a:t>
            </a:r>
            <a:r>
              <a:rPr lang="ko-KR" altLang="es-ES" sz="1600" b="1" dirty="0" err="1">
                <a:latin typeface="Candara" panose="020E0502030303020204" pitchFamily="34" charset="0"/>
                <a:ea typeface="Malgun Gothic"/>
              </a:rPr>
              <a:t>성이</a:t>
            </a:r>
            <a:r>
              <a:rPr lang="ko-KR" altLang="es-ES" sz="1600" b="1" dirty="0">
                <a:latin typeface="Candara" panose="020E0502030303020204" pitchFamily="34" charset="0"/>
                <a:ea typeface="Malgun Gothic"/>
              </a:rPr>
              <a:t> </a:t>
            </a:r>
            <a:r>
              <a:rPr lang="ko-KR" sz="1600" b="1" kern="1200" dirty="0">
                <a:latin typeface="Candara" panose="020E0502030303020204" pitchFamily="34" charset="0"/>
                <a:ea typeface="Malgun Gothic"/>
              </a:rPr>
              <a:t>불분명</a:t>
            </a:r>
            <a:r>
              <a:rPr lang="ko-KR" sz="1600" b="1" kern="1200" baseline="30000" dirty="0">
                <a:latin typeface="Candara" panose="020E0502030303020204" pitchFamily="34" charset="0"/>
                <a:ea typeface="Malgun Gothic"/>
              </a:rPr>
              <a:t>2</a:t>
            </a:r>
          </a:p>
          <a:p>
            <a:pPr marL="171450" lvl="1" indent="-171450" algn="l" defTabSz="711200">
              <a:spcBef>
                <a:spcPts val="1200"/>
              </a:spcBef>
              <a:spcAft>
                <a:spcPts val="600"/>
              </a:spcAft>
              <a:buChar char="•"/>
            </a:pPr>
            <a:r>
              <a:rPr lang="ko-KR" sz="1600" b="1" kern="1200" dirty="0">
                <a:latin typeface="Candara" panose="020E0502030303020204" pitchFamily="34" charset="0"/>
                <a:ea typeface="Malgun Gothic"/>
              </a:rPr>
              <a:t>일반적인 임상 환경에서 드물게 사용 가능</a:t>
            </a:r>
          </a:p>
        </p:txBody>
      </p:sp>
      <p:sp>
        <p:nvSpPr>
          <p:cNvPr id="11" name="Freeform 10">
            <a:extLst>
              <a:ext uri="{FF2B5EF4-FFF2-40B4-BE49-F238E27FC236}">
                <a16:creationId xmlns:a16="http://schemas.microsoft.com/office/drawing/2014/main" id="{BA7359C0-7FE6-4740-AE41-BDF676622C6B}"/>
              </a:ext>
            </a:extLst>
          </p:cNvPr>
          <p:cNvSpPr/>
          <p:nvPr/>
        </p:nvSpPr>
        <p:spPr>
          <a:xfrm>
            <a:off x="8146542" y="1543159"/>
            <a:ext cx="3203971" cy="821670"/>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a:solidFill>
            <a:srgbClr val="0063A6"/>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ko-KR" b="1" kern="1200">
                <a:latin typeface="Candara" panose="020E0502030303020204" pitchFamily="34" charset="0"/>
                <a:ea typeface="Malgun Gothic"/>
              </a:rPr>
              <a:t>국제 가이드라인 권장 사항</a:t>
            </a:r>
          </a:p>
        </p:txBody>
      </p:sp>
      <p:sp>
        <p:nvSpPr>
          <p:cNvPr id="12" name="Freeform 11">
            <a:extLst>
              <a:ext uri="{FF2B5EF4-FFF2-40B4-BE49-F238E27FC236}">
                <a16:creationId xmlns:a16="http://schemas.microsoft.com/office/drawing/2014/main" id="{496BF637-08F5-244C-BEDA-7341E7C91059}"/>
              </a:ext>
            </a:extLst>
          </p:cNvPr>
          <p:cNvSpPr/>
          <p:nvPr/>
        </p:nvSpPr>
        <p:spPr>
          <a:xfrm>
            <a:off x="8146542" y="2364829"/>
            <a:ext cx="3203971" cy="381525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a:solidFill>
            <a:srgbClr val="DAE3F3">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711200">
              <a:spcBef>
                <a:spcPct val="0"/>
              </a:spcBef>
              <a:spcAft>
                <a:spcPts val="600"/>
              </a:spcAft>
              <a:buChar char="•"/>
            </a:pPr>
            <a:r>
              <a:rPr lang="ko-KR" sz="1600" b="1" kern="1200" dirty="0">
                <a:solidFill>
                  <a:schemeClr val="tx1"/>
                </a:solidFill>
                <a:latin typeface="Candara" panose="020E0502030303020204" pitchFamily="34" charset="0"/>
                <a:ea typeface="Malgun Gothic"/>
              </a:rPr>
              <a:t>미국: 환자의 순응도 및 </a:t>
            </a:r>
            <a:r>
              <a:rPr lang="ko-KR" sz="1600" b="1" dirty="0">
                <a:ea typeface="Malgun Gothic"/>
              </a:rPr>
              <a:t>치료 효과 평가를 위해 BTM</a:t>
            </a:r>
            <a:r>
              <a:rPr lang="ko-KR" sz="1600" b="1" kern="1200" dirty="0">
                <a:solidFill>
                  <a:schemeClr val="tx1"/>
                </a:solidFill>
                <a:latin typeface="Candara" panose="020E0502030303020204" pitchFamily="34" charset="0"/>
                <a:ea typeface="Malgun Gothic"/>
              </a:rPr>
              <a:t> 사용 고려 (치료 시작 후 3개월 및 12개월 째)</a:t>
            </a:r>
            <a:r>
              <a:rPr lang="ko-KR" sz="1600" b="1" kern="1200" baseline="30000" dirty="0">
                <a:solidFill>
                  <a:schemeClr val="tx1"/>
                </a:solidFill>
                <a:latin typeface="Candara" panose="020E0502030303020204" pitchFamily="34" charset="0"/>
                <a:ea typeface="Malgun Gothic"/>
              </a:rPr>
              <a:t>1</a:t>
            </a:r>
          </a:p>
          <a:p>
            <a:pPr marL="171450" lvl="1" indent="-171450" algn="l" defTabSz="711200">
              <a:spcBef>
                <a:spcPts val="1200"/>
              </a:spcBef>
              <a:spcAft>
                <a:spcPts val="600"/>
              </a:spcAft>
              <a:buChar char="•"/>
            </a:pPr>
            <a:r>
              <a:rPr lang="ko-KR" sz="1600" b="1" kern="1200" dirty="0">
                <a:solidFill>
                  <a:schemeClr val="tx1"/>
                </a:solidFill>
                <a:latin typeface="Candara" panose="020E0502030303020204" pitchFamily="34" charset="0"/>
                <a:ea typeface="Malgun Gothic"/>
              </a:rPr>
              <a:t>호주: 일반적 환경에서 환자 모니터링에 주기적으로 </a:t>
            </a:r>
            <a:r>
              <a:rPr lang="ko-KR" sz="1600" b="1" kern="1200" dirty="0" err="1">
                <a:solidFill>
                  <a:schemeClr val="tx1"/>
                </a:solidFill>
                <a:latin typeface="Candara" panose="020E0502030303020204" pitchFamily="34" charset="0"/>
                <a:ea typeface="Malgun Gothic"/>
              </a:rPr>
              <a:t>BTM을</a:t>
            </a:r>
            <a:r>
              <a:rPr lang="ko-KR" sz="1600" b="1" kern="1200" dirty="0">
                <a:solidFill>
                  <a:schemeClr val="tx1"/>
                </a:solidFill>
                <a:latin typeface="Candara" panose="020E0502030303020204" pitchFamily="34" charset="0"/>
                <a:ea typeface="Malgun Gothic"/>
              </a:rPr>
              <a:t> 사용하는 것은 권장되지 않음</a:t>
            </a:r>
            <a:r>
              <a:rPr lang="ko-KR" sz="1600" b="1" kern="1200" baseline="30000" dirty="0">
                <a:solidFill>
                  <a:schemeClr val="tx1"/>
                </a:solidFill>
                <a:latin typeface="Candara" panose="020E0502030303020204" pitchFamily="34" charset="0"/>
                <a:ea typeface="Malgun Gothic"/>
              </a:rPr>
              <a:t>2</a:t>
            </a:r>
            <a:r>
              <a:rPr lang="ko-KR" sz="1600" b="1" kern="1200" dirty="0">
                <a:solidFill>
                  <a:schemeClr val="tx1"/>
                </a:solidFill>
                <a:latin typeface="Candara" panose="020E0502030303020204" pitchFamily="34" charset="0"/>
                <a:ea typeface="Malgun Gothic"/>
              </a:rPr>
              <a:t> </a:t>
            </a:r>
          </a:p>
          <a:p>
            <a:pPr marL="171450" lvl="1" indent="-171450" defTabSz="711200">
              <a:spcBef>
                <a:spcPct val="0"/>
              </a:spcBef>
              <a:spcAft>
                <a:spcPts val="600"/>
              </a:spcAft>
              <a:buChar char="•"/>
            </a:pPr>
            <a:r>
              <a:rPr lang="es-ES" altLang="ko-KR" sz="1600" b="1" dirty="0">
                <a:solidFill>
                  <a:schemeClr val="tx1"/>
                </a:solidFill>
                <a:latin typeface="Candara" panose="020E0502030303020204" pitchFamily="34" charset="0"/>
                <a:ea typeface="Malgun Gothic"/>
              </a:rPr>
              <a:t>&lt;</a:t>
            </a:r>
            <a:r>
              <a:rPr lang="ko-KR" altLang="es-ES" sz="1600" b="1" dirty="0">
                <a:solidFill>
                  <a:schemeClr val="tx1"/>
                </a:solidFill>
                <a:latin typeface="Candara" panose="020E0502030303020204" pitchFamily="34" charset="0"/>
                <a:ea typeface="Malgun Gothic"/>
              </a:rPr>
              <a:t>가능한 경우 발표자가 현지 가이드라인 권장사항 추가</a:t>
            </a:r>
            <a:r>
              <a:rPr lang="es-ES" altLang="ko-KR" sz="1600" b="1" dirty="0">
                <a:solidFill>
                  <a:schemeClr val="tx1"/>
                </a:solidFill>
                <a:latin typeface="Candara" panose="020E0502030303020204" pitchFamily="34" charset="0"/>
                <a:ea typeface="Malgun Gothic"/>
              </a:rPr>
              <a:t>&gt;</a:t>
            </a:r>
            <a:endParaRPr lang="ko-KR" altLang="es-ES" sz="1600" b="1" dirty="0">
              <a:solidFill>
                <a:schemeClr val="tx1"/>
              </a:solidFill>
              <a:latin typeface="Candara" panose="020E0502030303020204" pitchFamily="34" charset="0"/>
              <a:ea typeface="Malgun Gothic"/>
            </a:endParaRPr>
          </a:p>
        </p:txBody>
      </p:sp>
      <p:pic>
        <p:nvPicPr>
          <p:cNvPr id="14" name="Graphic 13" descr="Home with solid fill">
            <a:hlinkClick r:id="rId3" action="ppaction://hlinksldjump"/>
            <a:extLst>
              <a:ext uri="{FF2B5EF4-FFF2-40B4-BE49-F238E27FC236}">
                <a16:creationId xmlns:a16="http://schemas.microsoft.com/office/drawing/2014/main" id="{1E3EC19E-CF09-3045-821E-DC97239C7F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779006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824606" y="573781"/>
            <a:ext cx="8310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s-ES" sz="3200" b="1" dirty="0">
                <a:solidFill>
                  <a:srgbClr val="3CAE49"/>
                </a:solidFill>
                <a:latin typeface="Candara" panose="020E0502030303020204" pitchFamily="34" charset="0"/>
                <a:ea typeface="Malgun Gothic"/>
                <a:sym typeface=""/>
              </a:rPr>
              <a:t>약</a:t>
            </a:r>
            <a:r>
              <a:rPr lang="ko-KR" altLang="en-US" sz="3200" b="1" dirty="0">
                <a:solidFill>
                  <a:srgbClr val="3CAE49"/>
                </a:solidFill>
                <a:latin typeface="Candara" panose="020E0502030303020204" pitchFamily="34" charset="0"/>
                <a:ea typeface="Malgun Gothic"/>
                <a:sym typeface=""/>
              </a:rPr>
              <a:t>물치료 효과의</a:t>
            </a:r>
            <a:r>
              <a:rPr lang="ko-KR" altLang="es-ES" sz="3200" b="1" dirty="0">
                <a:solidFill>
                  <a:srgbClr val="3CAE49"/>
                </a:solidFill>
                <a:latin typeface="Candara" panose="020E0502030303020204" pitchFamily="34" charset="0"/>
                <a:ea typeface="Malgun Gothic"/>
                <a:sym typeface=""/>
              </a:rPr>
              <a:t> 모니터링 </a:t>
            </a:r>
          </a:p>
        </p:txBody>
      </p:sp>
      <p:graphicFrame>
        <p:nvGraphicFramePr>
          <p:cNvPr id="10" name="Table 10">
            <a:extLst>
              <a:ext uri="{FF2B5EF4-FFF2-40B4-BE49-F238E27FC236}">
                <a16:creationId xmlns:a16="http://schemas.microsoft.com/office/drawing/2014/main" id="{13BA61A4-330A-254B-A525-3C91F3B6A7AB}"/>
              </a:ext>
            </a:extLst>
          </p:cNvPr>
          <p:cNvGraphicFramePr>
            <a:graphicFrameLocks noGrp="1"/>
          </p:cNvGraphicFramePr>
          <p:nvPr>
            <p:extLst>
              <p:ext uri="{D42A27DB-BD31-4B8C-83A1-F6EECF244321}">
                <p14:modId xmlns:p14="http://schemas.microsoft.com/office/powerpoint/2010/main" val="194209763"/>
              </p:ext>
            </p:extLst>
          </p:nvPr>
        </p:nvGraphicFramePr>
        <p:xfrm>
          <a:off x="965708" y="1649429"/>
          <a:ext cx="4781349" cy="4216400"/>
        </p:xfrm>
        <a:graphic>
          <a:graphicData uri="http://schemas.openxmlformats.org/drawingml/2006/table">
            <a:tbl>
              <a:tblPr firstRow="1" bandRow="1">
                <a:tableStyleId>{B301B821-A1FF-4177-AEE7-76D212191A09}</a:tableStyleId>
              </a:tblPr>
              <a:tblGrid>
                <a:gridCol w="4781349">
                  <a:extLst>
                    <a:ext uri="{9D8B030D-6E8A-4147-A177-3AD203B41FA5}">
                      <a16:colId xmlns:a16="http://schemas.microsoft.com/office/drawing/2014/main" val="3666094635"/>
                    </a:ext>
                  </a:extLst>
                </a:gridCol>
              </a:tblGrid>
              <a:tr h="370840">
                <a:tc>
                  <a:txBody>
                    <a:bodyPr/>
                    <a:lstStyle/>
                    <a:p>
                      <a:pPr marL="0" indent="0">
                        <a:buFont typeface="Arial" panose="020B0604020202020204" pitchFamily="34" charset="0"/>
                        <a:buNone/>
                      </a:pPr>
                      <a:r>
                        <a:rPr lang="ko-KR" altLang="en-US" sz="1800" b="1" kern="1200" spc="0" dirty="0">
                          <a:solidFill>
                            <a:schemeClr val="lt1"/>
                          </a:solidFill>
                          <a:latin typeface="Candara" panose="020E0502030303020204" pitchFamily="34" charset="0"/>
                          <a:ea typeface="Malgun Gothic"/>
                          <a:cs typeface="+mn-cs"/>
                          <a:sym typeface=""/>
                        </a:rPr>
                        <a:t>해야 하는</a:t>
                      </a:r>
                      <a:r>
                        <a:rPr lang="ko-KR" altLang="es-ES" sz="1800" b="1" kern="1200" spc="0" dirty="0">
                          <a:solidFill>
                            <a:schemeClr val="lt1"/>
                          </a:solidFill>
                          <a:latin typeface="Candara" panose="020E0502030303020204" pitchFamily="34" charset="0"/>
                          <a:ea typeface="Malgun Gothic"/>
                          <a:cs typeface="+mn-cs"/>
                          <a:sym typeface=""/>
                        </a:rPr>
                        <a:t> 것</a:t>
                      </a:r>
                      <a:r>
                        <a:rPr lang="ko-KR" b="1" spc="0" dirty="0">
                          <a:latin typeface="Candara" panose="020E0502030303020204" pitchFamily="34" charset="0"/>
                          <a:ea typeface="Malgun Gothic"/>
                          <a:cs typeface="+mn-cs"/>
                          <a:sym typeface=""/>
                        </a:rPr>
                        <a:t>:</a:t>
                      </a:r>
                    </a:p>
                  </a:txBody>
                  <a:tcPr/>
                </a:tc>
                <a:extLst>
                  <a:ext uri="{0D108BD9-81ED-4DB2-BD59-A6C34878D82A}">
                    <a16:rowId xmlns:a16="http://schemas.microsoft.com/office/drawing/2014/main" val="2011538633"/>
                  </a:ext>
                </a:extLst>
              </a:tr>
              <a:tr h="370840">
                <a:tc>
                  <a:txBody>
                    <a:bodyPr/>
                    <a:lstStyle/>
                    <a:p>
                      <a:pPr marL="285750" indent="-285750">
                        <a:buFont typeface="Arial" panose="020B0604020202020204" pitchFamily="34" charset="0"/>
                        <a:buChar char="•"/>
                      </a:pPr>
                      <a:r>
                        <a:rPr lang="ko-KR" altLang="en-US" sz="1800" b="1" kern="0" spc="0" dirty="0" err="1">
                          <a:solidFill>
                            <a:schemeClr val="dk1">
                              <a:lumMod val="100000"/>
                            </a:schemeClr>
                          </a:solidFill>
                          <a:effectLst/>
                          <a:latin typeface="Candara" panose="020E0502030303020204" pitchFamily="34" charset="0"/>
                          <a:ea typeface="Malgun Gothic"/>
                          <a:cs typeface="+mn-cs"/>
                          <a:sym typeface=""/>
                        </a:rPr>
                        <a:t>치료전</a:t>
                      </a:r>
                      <a:r>
                        <a:rPr lang="ko-KR" altLang="en-US" sz="1800" b="1" kern="0" spc="0" dirty="0">
                          <a:solidFill>
                            <a:schemeClr val="dk1">
                              <a:lumMod val="100000"/>
                            </a:schemeClr>
                          </a:solidFill>
                          <a:effectLst/>
                          <a:latin typeface="Candara" panose="020E0502030303020204" pitchFamily="34" charset="0"/>
                          <a:ea typeface="Malgun Gothic"/>
                          <a:cs typeface="+mn-cs"/>
                          <a:sym typeface=""/>
                        </a:rPr>
                        <a:t> </a:t>
                      </a:r>
                      <a:r>
                        <a:rPr lang="ko-KR" altLang="en-US" sz="1800" b="1" kern="0" spc="0" dirty="0" err="1">
                          <a:solidFill>
                            <a:schemeClr val="dk1">
                              <a:lumMod val="100000"/>
                            </a:schemeClr>
                          </a:solidFill>
                          <a:effectLst/>
                          <a:latin typeface="Candara" panose="020E0502030303020204" pitchFamily="34" charset="0"/>
                          <a:ea typeface="Malgun Gothic"/>
                          <a:cs typeface="+mn-cs"/>
                          <a:sym typeface=""/>
                        </a:rPr>
                        <a:t>중심골</a:t>
                      </a:r>
                      <a:r>
                        <a:rPr lang="ko-KR" altLang="es-ES" sz="1800" b="1" kern="0" spc="0" dirty="0">
                          <a:solidFill>
                            <a:schemeClr val="dk1">
                              <a:lumMod val="100000"/>
                            </a:schemeClr>
                          </a:solidFill>
                          <a:effectLst/>
                          <a:latin typeface="Candara" panose="020E0502030303020204" pitchFamily="34" charset="0"/>
                          <a:ea typeface="Malgun Gothic"/>
                          <a:cs typeface="+mn-cs"/>
                          <a:sym typeface=""/>
                        </a:rPr>
                        <a:t> </a:t>
                      </a:r>
                      <a:r>
                        <a:rPr lang="es-ES" altLang="ko-KR" sz="1800" b="1" kern="0" spc="0" dirty="0">
                          <a:solidFill>
                            <a:schemeClr val="dk1">
                              <a:lumMod val="100000"/>
                            </a:schemeClr>
                          </a:solidFill>
                          <a:effectLst/>
                          <a:latin typeface="Candara" panose="020E0502030303020204" pitchFamily="34" charset="0"/>
                          <a:ea typeface="Malgun Gothic"/>
                          <a:cs typeface="+mn-cs"/>
                          <a:sym typeface=""/>
                        </a:rPr>
                        <a:t>DXA</a:t>
                      </a:r>
                      <a:r>
                        <a:rPr lang="ko-KR" sz="1800" b="1" kern="0" spc="0" dirty="0">
                          <a:solidFill>
                            <a:schemeClr val="dk1">
                              <a:lumMod val="100000"/>
                            </a:schemeClr>
                          </a:solidFill>
                          <a:effectLst/>
                          <a:latin typeface="Candara" panose="020E0502030303020204" pitchFamily="34" charset="0"/>
                          <a:ea typeface="Malgun Gothic"/>
                          <a:cs typeface="+mn-cs"/>
                          <a:sym typeface=""/>
                        </a:rPr>
                        <a:t>를 얻고 결과가 안정될 때까지 1-2년마다 반복</a:t>
                      </a:r>
                      <a:r>
                        <a:rPr lang="ko-KR" sz="1800" b="1" kern="0" spc="0" baseline="30000" dirty="0">
                          <a:solidFill>
                            <a:schemeClr val="dk1">
                              <a:lumMod val="100000"/>
                            </a:schemeClr>
                          </a:solidFill>
                          <a:effectLst/>
                          <a:latin typeface="Candara" panose="020E0502030303020204" pitchFamily="34" charset="0"/>
                          <a:ea typeface="Malgun Gothic"/>
                          <a:cs typeface="+mn-cs"/>
                          <a:sym typeface=""/>
                        </a:rPr>
                        <a:t>1</a:t>
                      </a:r>
                      <a:endParaRPr lang="ko-KR" sz="1800" b="1" kern="0" spc="0" dirty="0">
                        <a:solidFill>
                          <a:schemeClr val="dk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3883125110"/>
                  </a:ext>
                </a:extLst>
              </a:tr>
              <a:tr h="370840">
                <a:tc>
                  <a:txBody>
                    <a:bodyPr/>
                    <a:lstStyle/>
                    <a:p>
                      <a:pPr marL="285750" indent="-285750">
                        <a:buFont typeface="Arial" panose="020B0604020202020204" pitchFamily="34" charset="0"/>
                        <a:buChar char="•"/>
                      </a:pPr>
                      <a:r>
                        <a:rPr lang="ko-KR" altLang="en-US" sz="1800" b="1" kern="0" spc="0" dirty="0">
                          <a:solidFill>
                            <a:schemeClr val="dk1">
                              <a:lumMod val="100000"/>
                            </a:schemeClr>
                          </a:solidFill>
                          <a:effectLst/>
                          <a:latin typeface="Candara" panose="020E0502030303020204" pitchFamily="34" charset="0"/>
                          <a:ea typeface="Malgun Gothic"/>
                          <a:cs typeface="+mn-cs"/>
                          <a:sym typeface=""/>
                        </a:rPr>
                        <a:t>요추</a:t>
                      </a:r>
                      <a:r>
                        <a:rPr lang="es-ES" altLang="ko-KR" sz="1800" b="1" kern="0" spc="0" dirty="0">
                          <a:solidFill>
                            <a:schemeClr val="dk1">
                              <a:lumMod val="100000"/>
                            </a:schemeClr>
                          </a:solidFill>
                          <a:effectLst/>
                          <a:latin typeface="Candara" panose="020E0502030303020204" pitchFamily="34" charset="0"/>
                          <a:ea typeface="Malgun Gothic"/>
                          <a:cs typeface="+mn-cs"/>
                          <a:sym typeface=""/>
                        </a:rPr>
                        <a:t>,</a:t>
                      </a:r>
                      <a:r>
                        <a:rPr lang="en-US" altLang="ko-KR" sz="1800" b="1" kern="0" spc="0" dirty="0">
                          <a:solidFill>
                            <a:schemeClr val="dk1">
                              <a:lumMod val="100000"/>
                            </a:schemeClr>
                          </a:solidFill>
                          <a:effectLst/>
                          <a:latin typeface="Candara" panose="020E0502030303020204" pitchFamily="34" charset="0"/>
                          <a:ea typeface="Malgun Gothic"/>
                          <a:cs typeface="+mn-cs"/>
                          <a:sym typeface=""/>
                        </a:rPr>
                        <a:t> </a:t>
                      </a:r>
                      <a:r>
                        <a:rPr lang="ko-KR" altLang="en-US" sz="1800" b="1" kern="0" spc="0" dirty="0" err="1">
                          <a:solidFill>
                            <a:schemeClr val="dk1">
                              <a:lumMod val="100000"/>
                            </a:schemeClr>
                          </a:solidFill>
                          <a:effectLst/>
                          <a:latin typeface="Candara" panose="020E0502030303020204" pitchFamily="34" charset="0"/>
                          <a:ea typeface="Malgun Gothic"/>
                          <a:cs typeface="+mn-cs"/>
                          <a:sym typeface=""/>
                        </a:rPr>
                        <a:t>고관절전체</a:t>
                      </a:r>
                      <a:r>
                        <a:rPr lang="ko-KR" altLang="es-ES" sz="1800" b="1" kern="0" spc="0" dirty="0">
                          <a:solidFill>
                            <a:schemeClr val="dk1">
                              <a:lumMod val="100000"/>
                            </a:schemeClr>
                          </a:solidFill>
                          <a:effectLst/>
                          <a:latin typeface="Candara" panose="020E0502030303020204" pitchFamily="34" charset="0"/>
                          <a:ea typeface="Malgun Gothic"/>
                          <a:cs typeface="+mn-cs"/>
                          <a:sym typeface=""/>
                        </a:rPr>
                        <a:t> 또는 </a:t>
                      </a:r>
                      <a:r>
                        <a:rPr lang="ko-KR" altLang="en-US" sz="1800" b="1" kern="0" spc="0" dirty="0">
                          <a:solidFill>
                            <a:schemeClr val="dk1">
                              <a:lumMod val="100000"/>
                            </a:schemeClr>
                          </a:solidFill>
                          <a:effectLst/>
                          <a:latin typeface="Candara" panose="020E0502030303020204" pitchFamily="34" charset="0"/>
                          <a:ea typeface="Malgun Gothic"/>
                          <a:cs typeface="+mn-cs"/>
                          <a:sym typeface=""/>
                        </a:rPr>
                        <a:t>대퇴경부 </a:t>
                      </a:r>
                      <a:r>
                        <a:rPr lang="ko-KR" altLang="en-US" sz="1800" b="1" kern="0" spc="0" dirty="0" err="1">
                          <a:solidFill>
                            <a:schemeClr val="dk1">
                              <a:lumMod val="100000"/>
                            </a:schemeClr>
                          </a:solidFill>
                          <a:effectLst/>
                          <a:latin typeface="Candara" panose="020E0502030303020204" pitchFamily="34" charset="0"/>
                          <a:ea typeface="Malgun Gothic"/>
                          <a:cs typeface="+mn-cs"/>
                          <a:sym typeface=""/>
                        </a:rPr>
                        <a:t>골밀도가</a:t>
                      </a:r>
                      <a:r>
                        <a:rPr lang="ko-KR" altLang="es-ES" sz="1800" b="1" kern="0" spc="0" dirty="0">
                          <a:solidFill>
                            <a:schemeClr val="dk1">
                              <a:lumMod val="100000"/>
                            </a:schemeClr>
                          </a:solidFill>
                          <a:effectLst/>
                          <a:latin typeface="Candara" panose="020E0502030303020204" pitchFamily="34" charset="0"/>
                          <a:ea typeface="Malgun Gothic"/>
                          <a:cs typeface="+mn-cs"/>
                          <a:sym typeface=""/>
                        </a:rPr>
                        <a:t> </a:t>
                      </a:r>
                      <a:r>
                        <a:rPr lang="ko-KR" sz="1800" b="1" kern="0" spc="0" dirty="0">
                          <a:solidFill>
                            <a:schemeClr val="dk1">
                              <a:lumMod val="100000"/>
                            </a:schemeClr>
                          </a:solidFill>
                          <a:effectLst/>
                          <a:latin typeface="Candara" panose="020E0502030303020204" pitchFamily="34" charset="0"/>
                          <a:ea typeface="Malgun Gothic"/>
                          <a:cs typeface="+mn-cs"/>
                          <a:sym typeface=""/>
                        </a:rPr>
                        <a:t>계속 변화하는지 모니터링</a:t>
                      </a:r>
                      <a:r>
                        <a:rPr lang="ko-KR" sz="1800" b="1" kern="0" spc="0" baseline="30000" dirty="0">
                          <a:solidFill>
                            <a:schemeClr val="dk1">
                              <a:lumMod val="100000"/>
                            </a:schemeClr>
                          </a:solidFill>
                          <a:effectLst/>
                          <a:latin typeface="Candara" panose="020E0502030303020204" pitchFamily="34" charset="0"/>
                          <a:ea typeface="Malgun Gothic"/>
                          <a:cs typeface="+mn-cs"/>
                          <a:sym typeface=""/>
                        </a:rPr>
                        <a:t> 1</a:t>
                      </a:r>
                      <a:endParaRPr lang="ko-KR" sz="1800" b="1" kern="0" spc="0" dirty="0">
                        <a:solidFill>
                          <a:schemeClr val="dk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1564116209"/>
                  </a:ext>
                </a:extLst>
              </a:tr>
              <a:tr h="370840">
                <a:tc>
                  <a:txBody>
                    <a:bodyPr/>
                    <a:lstStyle/>
                    <a:p>
                      <a:pPr marL="285750" indent="-285750">
                        <a:buFont typeface="Arial" panose="020B0604020202020204" pitchFamily="34" charset="0"/>
                        <a:buChar char="•"/>
                      </a:pPr>
                      <a:r>
                        <a:rPr lang="ko-KR" b="1" kern="0" spc="0" dirty="0">
                          <a:solidFill>
                            <a:schemeClr val="dk1">
                              <a:lumMod val="100000"/>
                            </a:schemeClr>
                          </a:solidFill>
                          <a:latin typeface="Candara" panose="020E0502030303020204" pitchFamily="34" charset="0"/>
                          <a:ea typeface="Malgun Gothic"/>
                          <a:cs typeface="+mn-cs"/>
                          <a:sym typeface=""/>
                        </a:rPr>
                        <a:t>동일한 </a:t>
                      </a:r>
                      <a:r>
                        <a:rPr lang="es-ES" altLang="ko-KR" sz="1800" b="1" kern="0" spc="0" dirty="0">
                          <a:solidFill>
                            <a:schemeClr val="dk1">
                              <a:lumMod val="100000"/>
                            </a:schemeClr>
                          </a:solidFill>
                          <a:effectLst/>
                          <a:latin typeface="Candara" panose="020E0502030303020204" pitchFamily="34" charset="0"/>
                          <a:ea typeface="Malgun Gothic"/>
                          <a:cs typeface="+mn-cs"/>
                          <a:sym typeface=""/>
                        </a:rPr>
                        <a:t>DXA </a:t>
                      </a:r>
                      <a:r>
                        <a:rPr lang="ko-KR" altLang="en-US" sz="1800" b="1" kern="0" spc="0" dirty="0">
                          <a:solidFill>
                            <a:schemeClr val="dk1">
                              <a:lumMod val="100000"/>
                            </a:schemeClr>
                          </a:solidFill>
                          <a:effectLst/>
                          <a:latin typeface="Candara" panose="020E0502030303020204" pitchFamily="34" charset="0"/>
                          <a:ea typeface="Malgun Gothic"/>
                          <a:cs typeface="+mn-cs"/>
                          <a:sym typeface=""/>
                        </a:rPr>
                        <a:t>장비를</a:t>
                      </a:r>
                      <a:r>
                        <a:rPr lang="ko-KR" altLang="es-ES" sz="1800" b="1" kern="0" spc="0" dirty="0">
                          <a:solidFill>
                            <a:schemeClr val="dk1">
                              <a:lumMod val="100000"/>
                            </a:schemeClr>
                          </a:solidFill>
                          <a:effectLst/>
                          <a:latin typeface="Candara" panose="020E0502030303020204" pitchFamily="34" charset="0"/>
                          <a:ea typeface="Malgun Gothic"/>
                          <a:cs typeface="+mn-cs"/>
                          <a:sym typeface=""/>
                        </a:rPr>
                        <a:t> </a:t>
                      </a:r>
                      <a:r>
                        <a:rPr lang="ko-KR" b="1" kern="0" spc="0" dirty="0">
                          <a:solidFill>
                            <a:schemeClr val="dk1">
                              <a:lumMod val="100000"/>
                            </a:schemeClr>
                          </a:solidFill>
                          <a:latin typeface="Candara" panose="020E0502030303020204" pitchFamily="34" charset="0"/>
                          <a:ea typeface="Malgun Gothic"/>
                          <a:cs typeface="+mn-cs"/>
                          <a:sym typeface=""/>
                        </a:rPr>
                        <a:t>사용</a:t>
                      </a:r>
                      <a:r>
                        <a:rPr lang="ko-KR" b="1" kern="0" spc="0" baseline="30000" dirty="0">
                          <a:solidFill>
                            <a:schemeClr val="dk1">
                              <a:lumMod val="100000"/>
                            </a:schemeClr>
                          </a:solidFill>
                          <a:latin typeface="Candara" panose="020E0502030303020204" pitchFamily="34" charset="0"/>
                          <a:ea typeface="Malgun Gothic"/>
                          <a:cs typeface="+mn-cs"/>
                          <a:sym typeface=""/>
                        </a:rPr>
                        <a:t>1,2</a:t>
                      </a:r>
                    </a:p>
                  </a:txBody>
                  <a:tcPr/>
                </a:tc>
                <a:extLst>
                  <a:ext uri="{0D108BD9-81ED-4DB2-BD59-A6C34878D82A}">
                    <a16:rowId xmlns:a16="http://schemas.microsoft.com/office/drawing/2014/main" val="77846997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b="1" kern="0" spc="0">
                          <a:solidFill>
                            <a:schemeClr val="dk1">
                              <a:lumMod val="100000"/>
                            </a:schemeClr>
                          </a:solidFill>
                          <a:latin typeface="Candara" panose="020E0502030303020204" pitchFamily="34" charset="0"/>
                          <a:ea typeface="Malgun Gothic"/>
                          <a:cs typeface="+mn-cs"/>
                          <a:sym typeface=""/>
                        </a:rPr>
                        <a:t>모든 환자를 치료 시작 후 3-6개월 </a:t>
                      </a:r>
                      <a:r>
                        <a:rPr lang="ko-KR" sz="1800" b="1" kern="0" spc="0">
                          <a:solidFill>
                            <a:schemeClr val="dk1">
                              <a:lumMod val="100000"/>
                            </a:schemeClr>
                          </a:solidFill>
                          <a:effectLst/>
                          <a:latin typeface="Candara" panose="020E0502030303020204" pitchFamily="34" charset="0"/>
                          <a:ea typeface="Malgun Gothic"/>
                          <a:cs typeface="+mn-cs"/>
                          <a:sym typeface=""/>
                        </a:rPr>
                        <a:t>에 검토하고 그 이후에는 매년 검토</a:t>
                      </a:r>
                      <a:r>
                        <a:rPr lang="ko-KR" sz="1800" b="1" kern="0" spc="0" baseline="30000">
                          <a:solidFill>
                            <a:schemeClr val="dk1">
                              <a:lumMod val="100000"/>
                            </a:schemeClr>
                          </a:solidFill>
                          <a:effectLst/>
                          <a:latin typeface="Candara" panose="020E0502030303020204" pitchFamily="34" charset="0"/>
                          <a:ea typeface="Malgun Gothic"/>
                          <a:cs typeface="+mn-cs"/>
                          <a:sym typeface=""/>
                        </a:rPr>
                        <a:t>2</a:t>
                      </a:r>
                      <a:endParaRPr lang="ko-KR" sz="1800" b="1" kern="0" spc="0">
                        <a:solidFill>
                          <a:schemeClr val="dk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1995279467"/>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b="1" kern="0" spc="0" dirty="0">
                          <a:solidFill>
                            <a:schemeClr val="dk1">
                              <a:lumMod val="100000"/>
                            </a:schemeClr>
                          </a:solidFill>
                          <a:latin typeface="Candara" panose="020E0502030303020204" pitchFamily="34" charset="0"/>
                          <a:ea typeface="Malgun Gothic"/>
                          <a:cs typeface="+mn-cs"/>
                          <a:sym typeface=""/>
                        </a:rPr>
                        <a:t>치료 순응도 및 효능 </a:t>
                      </a:r>
                      <a:r>
                        <a:rPr lang="ko-KR" altLang="es-ES" sz="1800" b="1" kern="0" spc="0" dirty="0">
                          <a:solidFill>
                            <a:schemeClr val="dk1">
                              <a:lumMod val="100000"/>
                            </a:schemeClr>
                          </a:solidFill>
                          <a:latin typeface="Candara" panose="020E0502030303020204" pitchFamily="34" charset="0"/>
                          <a:ea typeface="Malgun Gothic"/>
                          <a:cs typeface="+mn-cs"/>
                          <a:sym typeface=""/>
                        </a:rPr>
                        <a:t>평가를 위한 </a:t>
                      </a:r>
                      <a:r>
                        <a:rPr lang="ko-KR" altLang="en-US" sz="1800" b="1" kern="0" spc="0" dirty="0" err="1">
                          <a:solidFill>
                            <a:schemeClr val="dk1">
                              <a:lumMod val="100000"/>
                            </a:schemeClr>
                          </a:solidFill>
                          <a:latin typeface="Candara" panose="020E0502030303020204" pitchFamily="34" charset="0"/>
                          <a:ea typeface="Malgun Gothic"/>
                          <a:cs typeface="+mn-cs"/>
                          <a:sym typeface=""/>
                        </a:rPr>
                        <a:t>골교체율</a:t>
                      </a:r>
                      <a:r>
                        <a:rPr lang="ko-KR" altLang="en-US" sz="1800" b="1" kern="0" spc="0" dirty="0">
                          <a:solidFill>
                            <a:schemeClr val="dk1">
                              <a:lumMod val="100000"/>
                            </a:schemeClr>
                          </a:solidFill>
                          <a:latin typeface="Candara" panose="020E0502030303020204" pitchFamily="34" charset="0"/>
                          <a:ea typeface="Malgun Gothic"/>
                          <a:cs typeface="+mn-cs"/>
                          <a:sym typeface=""/>
                        </a:rPr>
                        <a:t> 표지자</a:t>
                      </a:r>
                      <a:r>
                        <a:rPr lang="es-ES" altLang="ko-KR" sz="1800" b="1" kern="0" spc="0" dirty="0">
                          <a:solidFill>
                            <a:schemeClr val="dk1">
                              <a:lumMod val="100000"/>
                            </a:schemeClr>
                          </a:solidFill>
                          <a:latin typeface="Candara" panose="020E0502030303020204" pitchFamily="34" charset="0"/>
                          <a:ea typeface="Malgun Gothic"/>
                          <a:cs typeface="+mn-cs"/>
                          <a:sym typeface=""/>
                        </a:rPr>
                        <a:t>(3</a:t>
                      </a:r>
                      <a:r>
                        <a:rPr lang="ko-KR" altLang="es-ES" sz="1800" b="1" kern="0" spc="0" dirty="0">
                          <a:solidFill>
                            <a:schemeClr val="dk1">
                              <a:lumMod val="100000"/>
                            </a:schemeClr>
                          </a:solidFill>
                          <a:latin typeface="Candara" panose="020E0502030303020204" pitchFamily="34" charset="0"/>
                          <a:ea typeface="Malgun Gothic"/>
                          <a:cs typeface="+mn-cs"/>
                          <a:sym typeface=""/>
                        </a:rPr>
                        <a:t>개월 및 </a:t>
                      </a:r>
                      <a:r>
                        <a:rPr lang="es-ES" altLang="ko-KR" sz="1800" b="1" kern="0" spc="0" dirty="0">
                          <a:solidFill>
                            <a:schemeClr val="dk1">
                              <a:lumMod val="100000"/>
                            </a:schemeClr>
                          </a:solidFill>
                          <a:latin typeface="Candara" panose="020E0502030303020204" pitchFamily="34" charset="0"/>
                          <a:ea typeface="Malgun Gothic"/>
                          <a:cs typeface="+mn-cs"/>
                          <a:sym typeface=""/>
                        </a:rPr>
                        <a:t>12</a:t>
                      </a:r>
                      <a:r>
                        <a:rPr lang="ko-KR" altLang="es-ES" sz="1800" b="1" kern="0" spc="0" dirty="0">
                          <a:solidFill>
                            <a:schemeClr val="dk1">
                              <a:lumMod val="100000"/>
                            </a:schemeClr>
                          </a:solidFill>
                          <a:latin typeface="Candara" panose="020E0502030303020204" pitchFamily="34" charset="0"/>
                          <a:ea typeface="Malgun Gothic"/>
                          <a:cs typeface="+mn-cs"/>
                          <a:sym typeface=""/>
                        </a:rPr>
                        <a:t>개월째에</a:t>
                      </a:r>
                      <a:r>
                        <a:rPr lang="es-ES" altLang="ko-KR" sz="1800" b="1" kern="0" spc="0" dirty="0">
                          <a:solidFill>
                            <a:schemeClr val="dk1">
                              <a:lumMod val="100000"/>
                            </a:schemeClr>
                          </a:solidFill>
                          <a:latin typeface="Candara" panose="020E0502030303020204" pitchFamily="34" charset="0"/>
                          <a:ea typeface="Malgun Gothic"/>
                          <a:cs typeface="+mn-cs"/>
                          <a:sym typeface=""/>
                        </a:rPr>
                        <a:t>) </a:t>
                      </a:r>
                      <a:r>
                        <a:rPr lang="ko-KR" altLang="en-US" sz="1800" b="1" kern="0" spc="0" dirty="0">
                          <a:solidFill>
                            <a:schemeClr val="dk1">
                              <a:lumMod val="100000"/>
                            </a:schemeClr>
                          </a:solidFill>
                          <a:latin typeface="Candara" panose="020E0502030303020204" pitchFamily="34" charset="0"/>
                          <a:ea typeface="Malgun Gothic"/>
                          <a:cs typeface="+mn-cs"/>
                          <a:sym typeface=""/>
                        </a:rPr>
                        <a:t>측정할 것</a:t>
                      </a:r>
                      <a:r>
                        <a:rPr lang="ko-KR" altLang="es-ES" sz="1800" b="1" kern="0" spc="0" dirty="0">
                          <a:solidFill>
                            <a:schemeClr val="dk1">
                              <a:lumMod val="100000"/>
                            </a:schemeClr>
                          </a:solidFill>
                          <a:latin typeface="Candara" panose="020E0502030303020204" pitchFamily="34" charset="0"/>
                          <a:ea typeface="Malgun Gothic"/>
                          <a:cs typeface="+mn-cs"/>
                          <a:sym typeface=""/>
                        </a:rPr>
                        <a:t>을 </a:t>
                      </a:r>
                      <a:r>
                        <a:rPr lang="ko-KR" sz="1800" b="1" kern="0" spc="0" dirty="0">
                          <a:solidFill>
                            <a:schemeClr val="dk1">
                              <a:lumMod val="100000"/>
                            </a:schemeClr>
                          </a:solidFill>
                          <a:effectLst/>
                          <a:latin typeface="Candara" panose="020E0502030303020204" pitchFamily="34" charset="0"/>
                          <a:ea typeface="Malgun Gothic"/>
                          <a:cs typeface="+mn-cs"/>
                          <a:sym typeface=""/>
                        </a:rPr>
                        <a:t>고려</a:t>
                      </a:r>
                      <a:r>
                        <a:rPr lang="ko-KR" sz="1800" b="1" kern="0" spc="0" baseline="30000" dirty="0">
                          <a:solidFill>
                            <a:schemeClr val="dk1">
                              <a:lumMod val="100000"/>
                            </a:schemeClr>
                          </a:solidFill>
                          <a:effectLst/>
                          <a:latin typeface="Candara" panose="020E0502030303020204" pitchFamily="34" charset="0"/>
                          <a:ea typeface="Malgun Gothic"/>
                          <a:cs typeface="+mn-cs"/>
                          <a:sym typeface=""/>
                        </a:rPr>
                        <a:t>1,2</a:t>
                      </a:r>
                      <a:endParaRPr lang="ko-KR" sz="1800" b="1" kern="0" spc="0" dirty="0">
                        <a:solidFill>
                          <a:schemeClr val="dk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225372268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altLang="en-US" sz="1800" b="1" kern="0" spc="0" baseline="0" dirty="0" err="1">
                          <a:solidFill>
                            <a:schemeClr val="dk1">
                              <a:lumMod val="100000"/>
                            </a:schemeClr>
                          </a:solidFill>
                          <a:effectLst/>
                          <a:latin typeface="Candara" panose="020E0502030303020204" pitchFamily="34" charset="0"/>
                          <a:ea typeface="Malgun Gothic"/>
                          <a:cs typeface="+mn-cs"/>
                          <a:sym typeface=""/>
                        </a:rPr>
                        <a:t>골형성촉진제</a:t>
                      </a:r>
                      <a:r>
                        <a:rPr lang="ko-KR" altLang="en-US" sz="1800" b="1" kern="0" spc="0" baseline="0" dirty="0">
                          <a:solidFill>
                            <a:schemeClr val="dk1">
                              <a:lumMod val="100000"/>
                            </a:schemeClr>
                          </a:solidFill>
                          <a:effectLst/>
                          <a:latin typeface="Candara" panose="020E0502030303020204" pitchFamily="34" charset="0"/>
                          <a:ea typeface="Malgun Gothic"/>
                          <a:cs typeface="+mn-cs"/>
                          <a:sym typeface=""/>
                        </a:rPr>
                        <a:t> 치료초기에</a:t>
                      </a:r>
                      <a:r>
                        <a:rPr lang="ko-KR" altLang="es-ES" sz="1800" b="1" kern="0" spc="0" baseline="0" dirty="0">
                          <a:solidFill>
                            <a:schemeClr val="dk1">
                              <a:lumMod val="100000"/>
                            </a:schemeClr>
                          </a:solidFill>
                          <a:effectLst/>
                          <a:latin typeface="Candara" panose="020E0502030303020204" pitchFamily="34" charset="0"/>
                          <a:ea typeface="Malgun Gothic"/>
                          <a:cs typeface="+mn-cs"/>
                          <a:sym typeface=""/>
                        </a:rPr>
                        <a:t> </a:t>
                      </a:r>
                      <a:r>
                        <a:rPr lang="es-ES" altLang="ko-KR" sz="1800" b="1" kern="0" spc="0" baseline="0" dirty="0">
                          <a:solidFill>
                            <a:schemeClr val="dk1">
                              <a:lumMod val="100000"/>
                            </a:schemeClr>
                          </a:solidFill>
                          <a:effectLst/>
                          <a:latin typeface="Candara" panose="020E0502030303020204" pitchFamily="34" charset="0"/>
                          <a:ea typeface="Malgun Gothic"/>
                          <a:cs typeface="+mn-cs"/>
                          <a:sym typeface=""/>
                        </a:rPr>
                        <a:t>P1NP</a:t>
                      </a:r>
                      <a:r>
                        <a:rPr lang="en-US" altLang="ko-KR" sz="1800" b="1" kern="0" spc="0" baseline="0" dirty="0">
                          <a:solidFill>
                            <a:schemeClr val="dk1">
                              <a:lumMod val="100000"/>
                            </a:schemeClr>
                          </a:solidFill>
                          <a:effectLst/>
                          <a:latin typeface="Candara" panose="020E0502030303020204" pitchFamily="34" charset="0"/>
                          <a:ea typeface="Malgun Gothic"/>
                          <a:cs typeface="+mn-cs"/>
                          <a:sym typeface=""/>
                        </a:rPr>
                        <a:t> </a:t>
                      </a:r>
                      <a:r>
                        <a:rPr lang="ko-KR" altLang="en-US" sz="1800" b="1" kern="0" spc="0" baseline="0" dirty="0" err="1">
                          <a:solidFill>
                            <a:schemeClr val="dk1">
                              <a:lumMod val="100000"/>
                            </a:schemeClr>
                          </a:solidFill>
                          <a:effectLst/>
                          <a:latin typeface="Candara" panose="020E0502030303020204" pitchFamily="34" charset="0"/>
                          <a:ea typeface="Malgun Gothic"/>
                          <a:cs typeface="+mn-cs"/>
                          <a:sym typeface=""/>
                        </a:rPr>
                        <a:t>표지자</a:t>
                      </a:r>
                      <a:r>
                        <a:rPr lang="ko-KR" altLang="es-ES" sz="1800" b="1" kern="0" spc="0" baseline="0" dirty="0" err="1">
                          <a:solidFill>
                            <a:schemeClr val="dk1">
                              <a:lumMod val="100000"/>
                            </a:schemeClr>
                          </a:solidFill>
                          <a:effectLst/>
                          <a:latin typeface="Candara" panose="020E0502030303020204" pitchFamily="34" charset="0"/>
                          <a:ea typeface="Malgun Gothic"/>
                          <a:cs typeface="+mn-cs"/>
                          <a:sym typeface=""/>
                        </a:rPr>
                        <a:t>의</a:t>
                      </a:r>
                      <a:r>
                        <a:rPr lang="ko-KR" altLang="es-ES" sz="1800" b="1" kern="0" spc="0" baseline="0" dirty="0">
                          <a:solidFill>
                            <a:schemeClr val="dk1">
                              <a:lumMod val="100000"/>
                            </a:schemeClr>
                          </a:solidFill>
                          <a:effectLst/>
                          <a:latin typeface="Candara" panose="020E0502030303020204" pitchFamily="34" charset="0"/>
                          <a:ea typeface="Malgun Gothic"/>
                          <a:cs typeface="+mn-cs"/>
                          <a:sym typeface=""/>
                        </a:rPr>
                        <a:t> </a:t>
                      </a:r>
                      <a:r>
                        <a:rPr lang="ko-KR" sz="1800" b="1" kern="0" spc="0" baseline="0" dirty="0">
                          <a:solidFill>
                            <a:schemeClr val="dk1">
                              <a:lumMod val="100000"/>
                            </a:schemeClr>
                          </a:solidFill>
                          <a:effectLst/>
                          <a:latin typeface="Candara" panose="020E0502030303020204" pitchFamily="34" charset="0"/>
                          <a:ea typeface="Malgun Gothic"/>
                          <a:cs typeface="+mn-cs"/>
                          <a:sym typeface=""/>
                        </a:rPr>
                        <a:t>급격한 증가를 예상</a:t>
                      </a:r>
                      <a:r>
                        <a:rPr lang="ko-KR" sz="1800" b="1" kern="0" spc="0" baseline="30000" dirty="0">
                          <a:solidFill>
                            <a:schemeClr val="dk1">
                              <a:lumMod val="100000"/>
                            </a:schemeClr>
                          </a:solidFill>
                          <a:effectLst/>
                          <a:latin typeface="Candara" panose="020E0502030303020204" pitchFamily="34" charset="0"/>
                          <a:ea typeface="Malgun Gothic"/>
                          <a:cs typeface="+mn-cs"/>
                          <a:sym typeface=""/>
                        </a:rPr>
                        <a:t>1 </a:t>
                      </a:r>
                    </a:p>
                  </a:txBody>
                  <a:tcPr/>
                </a:tc>
                <a:extLst>
                  <a:ext uri="{0D108BD9-81ED-4DB2-BD59-A6C34878D82A}">
                    <a16:rowId xmlns:a16="http://schemas.microsoft.com/office/drawing/2014/main" val="3407967645"/>
                  </a:ext>
                </a:extLst>
              </a:tr>
            </a:tbl>
          </a:graphicData>
        </a:graphic>
      </p:graphicFrame>
      <p:pic>
        <p:nvPicPr>
          <p:cNvPr id="4" name="Picture 3" descr="A picture containing icon&#10;&#10;Description automatically generated">
            <a:extLst>
              <a:ext uri="{FF2B5EF4-FFF2-40B4-BE49-F238E27FC236}">
                <a16:creationId xmlns:a16="http://schemas.microsoft.com/office/drawing/2014/main" id="{64072FB2-721F-9E48-A3DA-CD8E8942B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1033" y="442112"/>
            <a:ext cx="1340556" cy="1340556"/>
          </a:xfrm>
          <a:prstGeom prst="rect">
            <a:avLst/>
          </a:prstGeom>
        </p:spPr>
      </p:pic>
      <p:sp>
        <p:nvSpPr>
          <p:cNvPr id="7" name="TextBox 6">
            <a:extLst>
              <a:ext uri="{FF2B5EF4-FFF2-40B4-BE49-F238E27FC236}">
                <a16:creationId xmlns:a16="http://schemas.microsoft.com/office/drawing/2014/main" id="{FAB6A628-6FEC-724F-A58C-C039A6AAE459}"/>
              </a:ext>
            </a:extLst>
          </p:cNvPr>
          <p:cNvSpPr txBox="1"/>
          <p:nvPr/>
        </p:nvSpPr>
        <p:spPr>
          <a:xfrm>
            <a:off x="386856" y="6332998"/>
            <a:ext cx="10844733" cy="369332"/>
          </a:xfrm>
          <a:prstGeom prst="rect">
            <a:avLst/>
          </a:prstGeom>
          <a:noFill/>
        </p:spPr>
        <p:txBody>
          <a:bodyPr wrap="square" rtlCol="0">
            <a:spAutoFit/>
          </a:bodyPr>
          <a:lstStyle/>
          <a:p>
            <a:r>
              <a:rPr lang="ko-KR" sz="900" b="1" kern="0">
                <a:solidFill>
                  <a:schemeClr val="dk1">
                    <a:lumMod val="100000"/>
                  </a:schemeClr>
                </a:solidFill>
                <a:latin typeface="Calibri" panose="020F0502020204030204" pitchFamily="34" charset="0"/>
                <a:sym typeface=""/>
              </a:rPr>
              <a:t>1. Camacho PM, et al. </a:t>
            </a:r>
            <a:r>
              <a:rPr lang="ko-KR" sz="900" b="1" i="1" kern="0">
                <a:solidFill>
                  <a:schemeClr val="dk1">
                    <a:lumMod val="100000"/>
                  </a:schemeClr>
                </a:solidFill>
                <a:latin typeface="Calibri" panose="020F0502020204030204" pitchFamily="34" charset="0"/>
                <a:sym typeface=""/>
              </a:rPr>
              <a:t>Endocr Pract</a:t>
            </a:r>
            <a:r>
              <a:rPr lang="ko-KR" sz="900" b="1" kern="0">
                <a:solidFill>
                  <a:schemeClr val="dk1">
                    <a:lumMod val="100000"/>
                  </a:schemeClr>
                </a:solidFill>
                <a:latin typeface="Calibri" panose="020F0502020204030204" pitchFamily="34" charset="0"/>
                <a:sym typeface=""/>
              </a:rPr>
              <a:t> 2020;26:564-70; 2. Royal Australian College of General Practitioners. Osteoporosis prevention, diagnosis and management in postmenopausal women and men over 50 years of age. East Melbourne, Vic: RACGP, 2017.</a:t>
            </a:r>
          </a:p>
        </p:txBody>
      </p:sp>
      <p:graphicFrame>
        <p:nvGraphicFramePr>
          <p:cNvPr id="11" name="Table 10">
            <a:extLst>
              <a:ext uri="{FF2B5EF4-FFF2-40B4-BE49-F238E27FC236}">
                <a16:creationId xmlns:a16="http://schemas.microsoft.com/office/drawing/2014/main" id="{E1FFB83B-F2FB-8D48-A239-A492431AE88E}"/>
              </a:ext>
            </a:extLst>
          </p:cNvPr>
          <p:cNvGraphicFramePr>
            <a:graphicFrameLocks noGrp="1"/>
          </p:cNvGraphicFramePr>
          <p:nvPr>
            <p:extLst>
              <p:ext uri="{D42A27DB-BD31-4B8C-83A1-F6EECF244321}">
                <p14:modId xmlns:p14="http://schemas.microsoft.com/office/powerpoint/2010/main" val="1137509526"/>
              </p:ext>
            </p:extLst>
          </p:nvPr>
        </p:nvGraphicFramePr>
        <p:xfrm>
          <a:off x="6202596" y="1659047"/>
          <a:ext cx="5075004" cy="2287784"/>
        </p:xfrm>
        <a:graphic>
          <a:graphicData uri="http://schemas.openxmlformats.org/drawingml/2006/table">
            <a:tbl>
              <a:tblPr firstRow="1" bandRow="1">
                <a:tableStyleId>{B301B821-A1FF-4177-AEE7-76D212191A09}</a:tableStyleId>
              </a:tblPr>
              <a:tblGrid>
                <a:gridCol w="5075004">
                  <a:extLst>
                    <a:ext uri="{9D8B030D-6E8A-4147-A177-3AD203B41FA5}">
                      <a16:colId xmlns:a16="http://schemas.microsoft.com/office/drawing/2014/main" val="3666094635"/>
                    </a:ext>
                  </a:extLst>
                </a:gridCol>
              </a:tblGrid>
              <a:tr h="367544">
                <a:tc>
                  <a:txBody>
                    <a:bodyPr/>
                    <a:lstStyle/>
                    <a:p>
                      <a:pPr marL="0" indent="0">
                        <a:buFont typeface="Arial" panose="020B0604020202020204" pitchFamily="34" charset="0"/>
                        <a:buNone/>
                      </a:pPr>
                      <a:r>
                        <a:rPr lang="ko-KR" b="1" spc="0" dirty="0">
                          <a:latin typeface="Candara" panose="020E0502030303020204" pitchFamily="34" charset="0"/>
                          <a:ea typeface="Malgun Gothic"/>
                          <a:cs typeface="+mn-cs"/>
                          <a:sym typeface=""/>
                        </a:rPr>
                        <a:t>하지 </a:t>
                      </a:r>
                      <a:r>
                        <a:rPr lang="ko-KR" altLang="es-ES" sz="1800" b="1" kern="1200" spc="0" dirty="0">
                          <a:solidFill>
                            <a:schemeClr val="lt1"/>
                          </a:solidFill>
                          <a:latin typeface="Candara" panose="020E0502030303020204" pitchFamily="34" charset="0"/>
                          <a:ea typeface="Malgun Gothic"/>
                          <a:cs typeface="+mn-cs"/>
                          <a:sym typeface=""/>
                        </a:rPr>
                        <a:t>말아야 </a:t>
                      </a:r>
                      <a:r>
                        <a:rPr lang="ko-KR" altLang="en-US" sz="1800" b="1" kern="1200" spc="0" dirty="0">
                          <a:solidFill>
                            <a:schemeClr val="lt1"/>
                          </a:solidFill>
                          <a:latin typeface="Candara" panose="020E0502030303020204" pitchFamily="34" charset="0"/>
                          <a:ea typeface="Malgun Gothic"/>
                          <a:cs typeface="+mn-cs"/>
                          <a:sym typeface=""/>
                        </a:rPr>
                        <a:t>하는</a:t>
                      </a:r>
                      <a:r>
                        <a:rPr lang="ko-KR" altLang="es-ES" sz="1800" b="1" kern="1200" spc="0" dirty="0">
                          <a:solidFill>
                            <a:schemeClr val="lt1"/>
                          </a:solidFill>
                          <a:latin typeface="Candara" panose="020E0502030303020204" pitchFamily="34" charset="0"/>
                          <a:ea typeface="Malgun Gothic"/>
                          <a:cs typeface="+mn-cs"/>
                          <a:sym typeface=""/>
                        </a:rPr>
                        <a:t> 것</a:t>
                      </a:r>
                      <a:r>
                        <a:rPr lang="es-ES" altLang="ko-KR" sz="1800" b="1" kern="1200" spc="0" dirty="0">
                          <a:solidFill>
                            <a:schemeClr val="lt1"/>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2011538633"/>
                  </a:ext>
                </a:extLst>
              </a:tr>
              <a:tr h="634391">
                <a:tc>
                  <a:txBody>
                    <a:bodyPr/>
                    <a:lstStyle/>
                    <a:p>
                      <a:pPr marL="285750" indent="-285750">
                        <a:buFont typeface="Arial" panose="020B0604020202020204" pitchFamily="34" charset="0"/>
                        <a:buChar char="•"/>
                      </a:pPr>
                      <a:r>
                        <a:rPr lang="ko-KR" sz="1800" b="1" kern="0" spc="0" dirty="0">
                          <a:solidFill>
                            <a:schemeClr val="dk1">
                              <a:lumMod val="100000"/>
                            </a:schemeClr>
                          </a:solidFill>
                          <a:effectLst/>
                          <a:latin typeface="Candara" panose="020E0502030303020204" pitchFamily="34" charset="0"/>
                          <a:ea typeface="Malgun Gothic"/>
                          <a:cs typeface="+mn-cs"/>
                          <a:sym typeface=""/>
                        </a:rPr>
                        <a:t>일반적인 진료에서 골다공증 진단을 위해 </a:t>
                      </a:r>
                      <a:r>
                        <a:rPr lang="ko-KR" altLang="es-ES" sz="1800" b="1" kern="0" spc="0" dirty="0">
                          <a:solidFill>
                            <a:schemeClr val="dk1">
                              <a:lumMod val="100000"/>
                            </a:schemeClr>
                          </a:solidFill>
                          <a:effectLst/>
                          <a:latin typeface="Candara" panose="020E0502030303020204" pitchFamily="34" charset="0"/>
                          <a:ea typeface="Malgun Gothic"/>
                          <a:cs typeface="+mn-cs"/>
                          <a:sym typeface=""/>
                        </a:rPr>
                        <a:t>일상적으로 </a:t>
                      </a:r>
                      <a:r>
                        <a:rPr lang="ko-KR" altLang="en-US" sz="1800" b="1" kern="0" spc="0" dirty="0" err="1">
                          <a:solidFill>
                            <a:schemeClr val="dk1">
                              <a:lumMod val="100000"/>
                            </a:schemeClr>
                          </a:solidFill>
                          <a:effectLst/>
                          <a:latin typeface="Candara" panose="020E0502030303020204" pitchFamily="34" charset="0"/>
                          <a:ea typeface="Malgun Gothic"/>
                          <a:cs typeface="+mn-cs"/>
                          <a:sym typeface=""/>
                        </a:rPr>
                        <a:t>골교체율표지자</a:t>
                      </a:r>
                      <a:r>
                        <a:rPr lang="ko-KR" altLang="es-ES" sz="1800" b="1" kern="0" spc="0" dirty="0">
                          <a:solidFill>
                            <a:schemeClr val="dk1">
                              <a:lumMod val="100000"/>
                            </a:schemeClr>
                          </a:solidFill>
                          <a:effectLst/>
                          <a:latin typeface="Candara" panose="020E0502030303020204" pitchFamily="34" charset="0"/>
                          <a:ea typeface="Malgun Gothic"/>
                          <a:cs typeface="+mn-cs"/>
                          <a:sym typeface=""/>
                        </a:rPr>
                        <a:t> </a:t>
                      </a:r>
                      <a:r>
                        <a:rPr lang="ko-KR" altLang="en-US" sz="1800" b="1" kern="0" spc="0" dirty="0">
                          <a:solidFill>
                            <a:schemeClr val="dk1">
                              <a:lumMod val="100000"/>
                            </a:schemeClr>
                          </a:solidFill>
                          <a:effectLst/>
                          <a:latin typeface="Candara" panose="020E0502030303020204" pitchFamily="34" charset="0"/>
                          <a:ea typeface="Malgun Gothic"/>
                          <a:cs typeface="+mn-cs"/>
                          <a:sym typeface=""/>
                        </a:rPr>
                        <a:t>검사</a:t>
                      </a:r>
                      <a:r>
                        <a:rPr lang="ko-KR" sz="1800" b="1" kern="0" spc="0" baseline="30000" dirty="0">
                          <a:solidFill>
                            <a:schemeClr val="dk1">
                              <a:lumMod val="100000"/>
                            </a:schemeClr>
                          </a:solidFill>
                          <a:effectLst/>
                          <a:latin typeface="Candara" panose="020E0502030303020204" pitchFamily="34" charset="0"/>
                          <a:ea typeface="Malgun Gothic"/>
                          <a:cs typeface="+mn-cs"/>
                          <a:sym typeface=""/>
                        </a:rPr>
                        <a:t>2</a:t>
                      </a:r>
                      <a:endParaRPr lang="ko-KR" sz="1800" b="1" kern="0" spc="0" dirty="0">
                        <a:solidFill>
                          <a:schemeClr val="dk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3883125110"/>
                  </a:ext>
                </a:extLst>
              </a:tr>
              <a:tr h="638003">
                <a:tc>
                  <a:txBody>
                    <a:bodyPr/>
                    <a:lstStyle/>
                    <a:p>
                      <a:pPr marL="285750" indent="-285750">
                        <a:buFont typeface="Arial" panose="020B0604020202020204" pitchFamily="34" charset="0"/>
                        <a:buChar char="•"/>
                      </a:pPr>
                      <a:r>
                        <a:rPr lang="ko-KR" sz="1800" b="1" kern="0" spc="0" dirty="0">
                          <a:solidFill>
                            <a:schemeClr val="dk1">
                              <a:lumMod val="100000"/>
                            </a:schemeClr>
                          </a:solidFill>
                          <a:effectLst/>
                          <a:latin typeface="Candara" panose="020E0502030303020204" pitchFamily="34" charset="0"/>
                          <a:ea typeface="Malgun Gothic"/>
                          <a:cs typeface="+mn-cs"/>
                          <a:sym typeface=""/>
                        </a:rPr>
                        <a:t>일부 고위험 환자의 경우 1년 간격이 적절할 수 있지만 2년 미만의 간격으로 DXA 스캔을 반복</a:t>
                      </a:r>
                      <a:r>
                        <a:rPr lang="ko-KR" sz="1800" b="1" kern="0" spc="0" baseline="30000" dirty="0">
                          <a:solidFill>
                            <a:schemeClr val="dk1">
                              <a:lumMod val="100000"/>
                            </a:schemeClr>
                          </a:solidFill>
                          <a:effectLst/>
                          <a:latin typeface="Candara" panose="020E0502030303020204" pitchFamily="34" charset="0"/>
                          <a:ea typeface="Malgun Gothic"/>
                          <a:cs typeface="+mn-cs"/>
                          <a:sym typeface=""/>
                        </a:rPr>
                        <a:t>2</a:t>
                      </a:r>
                      <a:endParaRPr lang="ko-KR" sz="1800" b="1" kern="0" spc="0" dirty="0">
                        <a:solidFill>
                          <a:schemeClr val="dk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1564116209"/>
                  </a:ext>
                </a:extLst>
              </a:tr>
              <a:tr h="634391">
                <a:tc>
                  <a:txBody>
                    <a:bodyPr/>
                    <a:lstStyle/>
                    <a:p>
                      <a:pPr marL="285750" indent="-285750">
                        <a:buFont typeface="Arial" panose="020B0604020202020204" pitchFamily="34" charset="0"/>
                        <a:buChar char="•"/>
                      </a:pPr>
                      <a:r>
                        <a:rPr lang="ko-KR" b="1" kern="0" spc="0" dirty="0">
                          <a:solidFill>
                            <a:schemeClr val="dk1">
                              <a:lumMod val="100000"/>
                            </a:schemeClr>
                          </a:solidFill>
                          <a:latin typeface="Candara" panose="020E0502030303020204" pitchFamily="34" charset="0"/>
                          <a:ea typeface="Malgun Gothic"/>
                          <a:cs typeface="+mn-cs"/>
                          <a:sym typeface=""/>
                        </a:rPr>
                        <a:t>골절 </a:t>
                      </a:r>
                      <a:r>
                        <a:rPr lang="ko-KR" altLang="es-ES" sz="1800" b="1" kern="0" spc="0" dirty="0">
                          <a:solidFill>
                            <a:schemeClr val="dk1">
                              <a:lumMod val="100000"/>
                            </a:schemeClr>
                          </a:solidFill>
                          <a:latin typeface="Candara" panose="020E0502030303020204" pitchFamily="34" charset="0"/>
                          <a:ea typeface="Malgun Gothic"/>
                          <a:cs typeface="+mn-cs"/>
                          <a:sym typeface=""/>
                        </a:rPr>
                        <a:t>위험은 </a:t>
                      </a:r>
                      <a:r>
                        <a:rPr lang="ko-KR" altLang="en-US" sz="1800" b="1" kern="0" spc="0" dirty="0">
                          <a:solidFill>
                            <a:schemeClr val="dk1">
                              <a:lumMod val="100000"/>
                            </a:schemeClr>
                          </a:solidFill>
                          <a:latin typeface="Candara" panose="020E0502030303020204" pitchFamily="34" charset="0"/>
                          <a:ea typeface="Malgun Gothic"/>
                          <a:cs typeface="+mn-cs"/>
                          <a:sym typeface=""/>
                        </a:rPr>
                        <a:t>여러 인자의 영향을 받으므로</a:t>
                      </a:r>
                      <a:r>
                        <a:rPr lang="ko-KR" altLang="es-ES" sz="1800" b="1" kern="0" spc="0" dirty="0">
                          <a:solidFill>
                            <a:schemeClr val="dk1">
                              <a:lumMod val="100000"/>
                            </a:schemeClr>
                          </a:solidFill>
                          <a:latin typeface="Candara" panose="020E0502030303020204" pitchFamily="34" charset="0"/>
                          <a:ea typeface="Malgun Gothic"/>
                          <a:cs typeface="+mn-cs"/>
                          <a:sym typeface=""/>
                        </a:rPr>
                        <a:t> </a:t>
                      </a:r>
                      <a:r>
                        <a:rPr lang="ko-KR" b="1" kern="0" spc="0" dirty="0">
                          <a:solidFill>
                            <a:schemeClr val="dk1">
                              <a:lumMod val="100000"/>
                            </a:schemeClr>
                          </a:solidFill>
                          <a:latin typeface="Candara" panose="020E0502030303020204" pitchFamily="34" charset="0"/>
                          <a:ea typeface="Malgun Gothic"/>
                          <a:cs typeface="+mn-cs"/>
                          <a:sym typeface=""/>
                        </a:rPr>
                        <a:t>BMD T-점수에만 지나치게 의존</a:t>
                      </a:r>
                      <a:r>
                        <a:rPr lang="ko-KR" b="1" kern="0" spc="0" baseline="30000" dirty="0">
                          <a:solidFill>
                            <a:schemeClr val="dk1">
                              <a:lumMod val="100000"/>
                            </a:schemeClr>
                          </a:solidFill>
                          <a:latin typeface="Candara" panose="020E0502030303020204" pitchFamily="34" charset="0"/>
                          <a:ea typeface="Malgun Gothic"/>
                          <a:cs typeface="+mn-cs"/>
                          <a:sym typeface=""/>
                        </a:rPr>
                        <a:t>2</a:t>
                      </a:r>
                    </a:p>
                  </a:txBody>
                  <a:tcPr/>
                </a:tc>
                <a:extLst>
                  <a:ext uri="{0D108BD9-81ED-4DB2-BD59-A6C34878D82A}">
                    <a16:rowId xmlns:a16="http://schemas.microsoft.com/office/drawing/2014/main" val="778469972"/>
                  </a:ext>
                </a:extLst>
              </a:tr>
            </a:tbl>
          </a:graphicData>
        </a:graphic>
      </p:graphicFrame>
      <p:pic>
        <p:nvPicPr>
          <p:cNvPr id="12" name="Graphic 11" descr="Home with solid fill">
            <a:hlinkClick r:id="rId4" action="ppaction://hlinksldjump"/>
            <a:extLst>
              <a:ext uri="{FF2B5EF4-FFF2-40B4-BE49-F238E27FC236}">
                <a16:creationId xmlns:a16="http://schemas.microsoft.com/office/drawing/2014/main" id="{0ADA086B-1911-1846-91A9-890B869F27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4502364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12</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5427785" cy="2308324"/>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신규 또는 개정된 골다공증 임상 지침에는 가이드라인에서 권장하는 </a:t>
            </a:r>
            <a:r>
              <a:rPr lang="ko-KR" b="1" kern="0" dirty="0">
                <a:solidFill>
                  <a:srgbClr val="3FBEAC">
                    <a:lumMod val="100000"/>
                  </a:srgbClr>
                </a:solidFill>
                <a:latin typeface="Candara" panose="020E0502030303020204" pitchFamily="34" charset="0"/>
                <a:sym typeface=""/>
              </a:rPr>
              <a:t>약물 치료</a:t>
            </a:r>
            <a:r>
              <a:rPr lang="ko-KR" b="1" kern="0" dirty="0">
                <a:solidFill>
                  <a:srgbClr val="0063A6">
                    <a:lumMod val="100000"/>
                  </a:srgbClr>
                </a:solidFill>
                <a:latin typeface="Candara" panose="020E0502030303020204" pitchFamily="34" charset="0"/>
                <a:sym typeface=""/>
              </a:rPr>
              <a:t> </a:t>
            </a:r>
            <a:r>
              <a:rPr lang="ko-KR" b="1" kern="0" dirty="0">
                <a:solidFill>
                  <a:srgbClr val="3FBEAC">
                    <a:lumMod val="100000"/>
                  </a:srgbClr>
                </a:solidFill>
                <a:latin typeface="Candara" panose="020E0502030303020204" pitchFamily="34" charset="0"/>
                <a:sym typeface=""/>
              </a:rPr>
              <a:t>기간</a:t>
            </a:r>
            <a:r>
              <a:rPr lang="ko-KR" b="1" kern="0" dirty="0">
                <a:solidFill>
                  <a:srgbClr val="0063A6">
                    <a:lumMod val="100000"/>
                  </a:srgbClr>
                </a:solidFill>
                <a:latin typeface="Candara" panose="020E0502030303020204" pitchFamily="34" charset="0"/>
                <a:sym typeface=""/>
              </a:rPr>
              <a:t>에 대한 설명이 포함되어야 합니다. </a:t>
            </a:r>
          </a:p>
          <a:p>
            <a:endParaRPr lang="ko-KR" b="1" dirty="0">
              <a:solidFill>
                <a:srgbClr val="0063A6"/>
              </a:solidFill>
              <a:latin typeface="Candara" panose="020E0502030303020204" pitchFamily="34" charset="0"/>
              <a:sym typeface=""/>
            </a:endParaRPr>
          </a:p>
          <a:p>
            <a:r>
              <a:rPr lang="ko-KR" b="1" dirty="0">
                <a:solidFill>
                  <a:srgbClr val="0063A6"/>
                </a:solidFill>
                <a:latin typeface="Candara" panose="020E0502030303020204" pitchFamily="34" charset="0"/>
                <a:sym typeface=""/>
              </a:rPr>
              <a:t>여기에는 </a:t>
            </a:r>
            <a:r>
              <a:rPr lang="ko-KR" b="1" dirty="0" err="1">
                <a:solidFill>
                  <a:srgbClr val="0063A6"/>
                </a:solidFill>
                <a:latin typeface="Candara" panose="020E0502030303020204" pitchFamily="34" charset="0"/>
                <a:sym typeface=""/>
              </a:rPr>
              <a:t>사용가능한</a:t>
            </a:r>
            <a:r>
              <a:rPr lang="ko-KR" b="1" dirty="0">
                <a:solidFill>
                  <a:srgbClr val="0063A6"/>
                </a:solidFill>
                <a:latin typeface="Candara" panose="020E0502030303020204" pitchFamily="34" charset="0"/>
                <a:sym typeface=""/>
              </a:rPr>
              <a:t> 치료법을 이용한 적절한 순차 치료의 순서, 그리고 '</a:t>
            </a:r>
            <a:r>
              <a:rPr lang="ko-KR" b="1" dirty="0" err="1">
                <a:solidFill>
                  <a:srgbClr val="0063A6"/>
                </a:solidFill>
                <a:latin typeface="Candara" panose="020E0502030303020204" pitchFamily="34" charset="0"/>
                <a:sym typeface=""/>
              </a:rPr>
              <a:t>휴약기'의</a:t>
            </a:r>
            <a:r>
              <a:rPr lang="ko-KR" b="1" dirty="0">
                <a:solidFill>
                  <a:srgbClr val="0063A6"/>
                </a:solidFill>
                <a:latin typeface="Candara" panose="020E0502030303020204" pitchFamily="34" charset="0"/>
                <a:sym typeface=""/>
              </a:rPr>
              <a:t> 역할에 대한 논의가 포함되어야 합니다.</a:t>
            </a:r>
          </a:p>
        </p:txBody>
      </p:sp>
      <p:sp>
        <p:nvSpPr>
          <p:cNvPr id="10" name="TextBox 9">
            <a:extLst>
              <a:ext uri="{FF2B5EF4-FFF2-40B4-BE49-F238E27FC236}">
                <a16:creationId xmlns:a16="http://schemas.microsoft.com/office/drawing/2014/main" id="{DA0C98DB-4497-374F-88A1-68CA3E8A5FD2}"/>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2" name="Picture 1">
            <a:extLst>
              <a:ext uri="{FF2B5EF4-FFF2-40B4-BE49-F238E27FC236}">
                <a16:creationId xmlns:a16="http://schemas.microsoft.com/office/drawing/2014/main" id="{F40E565E-711B-2341-A833-0A3AA213E47E}"/>
              </a:ext>
            </a:extLst>
          </p:cNvPr>
          <p:cNvPicPr>
            <a:picLocks noChangeAspect="1"/>
          </p:cNvPicPr>
          <p:nvPr/>
        </p:nvPicPr>
        <p:blipFill>
          <a:blip r:embed="rId4">
            <a:duotone>
              <a:prstClr val="black"/>
              <a:schemeClr val="accent5">
                <a:tint val="45000"/>
                <a:satMod val="400000"/>
              </a:schemeClr>
            </a:duotone>
          </a:blip>
          <a:stretch>
            <a:fillRect/>
          </a:stretch>
        </p:blipFill>
        <p:spPr>
          <a:xfrm>
            <a:off x="6065948" y="1764322"/>
            <a:ext cx="5717837" cy="3215293"/>
          </a:xfrm>
          <a:prstGeom prst="rect">
            <a:avLst/>
          </a:prstGeom>
        </p:spPr>
      </p:pic>
      <p:pic>
        <p:nvPicPr>
          <p:cNvPr id="12" name="Graphic 11" descr="Home with solid fill">
            <a:hlinkClick r:id="rId5" action="ppaction://hlinksldjump"/>
            <a:extLst>
              <a:ext uri="{FF2B5EF4-FFF2-40B4-BE49-F238E27FC236}">
                <a16:creationId xmlns:a16="http://schemas.microsoft.com/office/drawing/2014/main" id="{4400969A-DA44-6A41-9099-9DB0FE553D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7886824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평생 개별 치료가 필요한 만성 질환 </a:t>
            </a:r>
          </a:p>
        </p:txBody>
      </p:sp>
      <p:sp>
        <p:nvSpPr>
          <p:cNvPr id="4" name="TextBox 3">
            <a:extLst>
              <a:ext uri="{FF2B5EF4-FFF2-40B4-BE49-F238E27FC236}">
                <a16:creationId xmlns:a16="http://schemas.microsoft.com/office/drawing/2014/main" id="{13BFEFBA-E4F2-43DC-959B-3FD2F3792E12}"/>
              </a:ext>
            </a:extLst>
          </p:cNvPr>
          <p:cNvSpPr txBox="1"/>
          <p:nvPr/>
        </p:nvSpPr>
        <p:spPr>
          <a:xfrm>
            <a:off x="650241" y="1368488"/>
            <a:ext cx="10659443" cy="3693319"/>
          </a:xfrm>
          <a:prstGeom prst="rect">
            <a:avLst/>
          </a:prstGeom>
          <a:noFill/>
        </p:spPr>
        <p:txBody>
          <a:bodyPr wrap="square" rtlCol="0">
            <a:spAutoFit/>
          </a:bodyPr>
          <a:lstStyle/>
          <a:p>
            <a:endParaRPr lang="ko-KR" b="1" dirty="0">
              <a:latin typeface="Candara" panose="020E0502030303020204" pitchFamily="34" charset="0"/>
              <a:ea typeface="Malgun Gothic" panose="020F050202020403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골다공증은 </a:t>
            </a:r>
            <a:r>
              <a:rPr lang="ko-KR" b="1" kern="0" dirty="0">
                <a:solidFill>
                  <a:srgbClr val="2F9588">
                    <a:lumMod val="100000"/>
                  </a:srgbClr>
                </a:solidFill>
                <a:latin typeface="Candara" panose="020E0502030303020204" pitchFamily="34" charset="0"/>
                <a:sym typeface=""/>
              </a:rPr>
              <a:t>만성 질환</a:t>
            </a:r>
            <a:r>
              <a:rPr lang="ko-KR" b="1" kern="0" dirty="0">
                <a:solidFill>
                  <a:schemeClr val="tx1">
                    <a:lumMod val="100000"/>
                  </a:schemeClr>
                </a:solidFill>
                <a:latin typeface="Candara" panose="020E0502030303020204" pitchFamily="34" charset="0"/>
                <a:sym typeface=""/>
              </a:rPr>
              <a:t>으로, 다른 만성 질환과 마찬가지로</a:t>
            </a:r>
            <a:r>
              <a:rPr lang="ko-KR" b="1" kern="0" dirty="0">
                <a:solidFill>
                  <a:srgbClr val="2F9588">
                    <a:lumMod val="100000"/>
                  </a:srgbClr>
                </a:solidFill>
                <a:latin typeface="Candara" panose="020E0502030303020204" pitchFamily="34" charset="0"/>
                <a:sym typeface=""/>
              </a:rPr>
              <a:t> 대부분의 경우 일생에 걸친 장기치료</a:t>
            </a:r>
            <a:r>
              <a:rPr lang="ko-KR" b="1" kern="0" dirty="0">
                <a:solidFill>
                  <a:schemeClr val="tx1">
                    <a:lumMod val="100000"/>
                  </a:schemeClr>
                </a:solidFill>
                <a:latin typeface="Candara" panose="020E0502030303020204" pitchFamily="34" charset="0"/>
                <a:sym typeface=""/>
              </a:rPr>
              <a:t>가 필요</a:t>
            </a:r>
            <a:r>
              <a:rPr lang="ko-KR" b="1" kern="0" baseline="30000" dirty="0">
                <a:solidFill>
                  <a:schemeClr val="tx1">
                    <a:lumMod val="100000"/>
                  </a:schemeClr>
                </a:solidFill>
                <a:latin typeface="Candara" panose="020E0502030303020204" pitchFamily="34" charset="0"/>
                <a:sym typeface=""/>
              </a:rPr>
              <a:t>1 </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치료가 시작되면 대부분의 환자는 다음과 같은 이유로 영구적으로(평생) 치료 받아야 함</a:t>
            </a:r>
            <a:r>
              <a:rPr lang="ko-KR" b="1" kern="0" baseline="30000" dirty="0">
                <a:solidFill>
                  <a:schemeClr val="tx1">
                    <a:lumMod val="100000"/>
                  </a:schemeClr>
                </a:solidFill>
                <a:latin typeface="Candara" panose="020E0502030303020204" pitchFamily="34" charset="0"/>
                <a:sym typeface=""/>
              </a:rPr>
              <a:t>1</a:t>
            </a:r>
          </a:p>
          <a:p>
            <a:pPr marL="742950" lvl="1" indent="-285750">
              <a:buFontTx/>
              <a:buChar char="-"/>
            </a:pPr>
            <a:r>
              <a:rPr lang="ko-KR" b="1" kern="0" dirty="0">
                <a:solidFill>
                  <a:schemeClr val="tx1">
                    <a:lumMod val="100000"/>
                  </a:schemeClr>
                </a:solidFill>
                <a:latin typeface="Candara" panose="020E0502030303020204" pitchFamily="34" charset="0"/>
                <a:sym typeface=""/>
              </a:rPr>
              <a:t>그 어떤 </a:t>
            </a:r>
            <a:r>
              <a:rPr lang="ko-KR" b="1" kern="0" dirty="0" err="1">
                <a:solidFill>
                  <a:srgbClr val="2F9588">
                    <a:lumMod val="100000"/>
                  </a:srgbClr>
                </a:solidFill>
                <a:latin typeface="Candara" panose="020E0502030303020204" pitchFamily="34" charset="0"/>
                <a:sym typeface=""/>
              </a:rPr>
              <a:t>골흡수</a:t>
            </a:r>
            <a:r>
              <a:rPr lang="ko-KR" b="1" kern="0" dirty="0">
                <a:solidFill>
                  <a:srgbClr val="2F9588">
                    <a:lumMod val="100000"/>
                  </a:srgbClr>
                </a:solidFill>
                <a:latin typeface="Candara" panose="020E0502030303020204" pitchFamily="34" charset="0"/>
                <a:sym typeface=""/>
              </a:rPr>
              <a:t> 억제요법</a:t>
            </a:r>
            <a:r>
              <a:rPr lang="ko-KR" b="1" kern="0" dirty="0">
                <a:solidFill>
                  <a:schemeClr val="tx1">
                    <a:lumMod val="100000"/>
                  </a:schemeClr>
                </a:solidFill>
                <a:latin typeface="Candara" panose="020E0502030303020204" pitchFamily="34" charset="0"/>
                <a:sym typeface=""/>
              </a:rPr>
              <a:t>도 골의 파괴를 지연할 수는 있지만</a:t>
            </a:r>
            <a:r>
              <a:rPr lang="ko-KR" b="1" kern="0" dirty="0">
                <a:solidFill>
                  <a:srgbClr val="2F9588">
                    <a:lumMod val="100000"/>
                  </a:srgbClr>
                </a:solidFill>
                <a:latin typeface="Candara" panose="020E0502030303020204" pitchFamily="34" charset="0"/>
                <a:sym typeface=""/>
              </a:rPr>
              <a:t> 되돌리지는</a:t>
            </a:r>
            <a:r>
              <a:rPr lang="ko-KR" b="1" kern="0" dirty="0">
                <a:solidFill>
                  <a:schemeClr val="tx1">
                    <a:lumMod val="100000"/>
                  </a:schemeClr>
                </a:solidFill>
                <a:latin typeface="Candara" panose="020E0502030303020204" pitchFamily="34" charset="0"/>
                <a:sym typeface=""/>
              </a:rPr>
              <a:t> 못함</a:t>
            </a:r>
          </a:p>
          <a:p>
            <a:pPr marL="742950" lvl="1" indent="-285750">
              <a:buFontTx/>
              <a:buChar char="-"/>
            </a:pPr>
            <a:r>
              <a:rPr lang="ko-KR" b="1" dirty="0">
                <a:latin typeface="Candara" panose="020E0502030303020204" pitchFamily="34" charset="0"/>
                <a:sym typeface=""/>
              </a:rPr>
              <a:t>치료를 </a:t>
            </a:r>
            <a:r>
              <a:rPr lang="ko-KR" altLang="es-ES" b="1" kern="0" dirty="0">
                <a:solidFill>
                  <a:schemeClr val="tx1">
                    <a:lumMod val="100000"/>
                  </a:schemeClr>
                </a:solidFill>
                <a:latin typeface="Candara" panose="020E0502030303020204" pitchFamily="34" charset="0"/>
                <a:sym typeface=""/>
              </a:rPr>
              <a:t>중단하면 </a:t>
            </a:r>
            <a:r>
              <a:rPr lang="ko-KR" altLang="en-US" b="1" kern="0" dirty="0">
                <a:solidFill>
                  <a:schemeClr val="tx1">
                    <a:lumMod val="100000"/>
                  </a:schemeClr>
                </a:solidFill>
                <a:latin typeface="Candara" panose="020E0502030303020204" pitchFamily="34" charset="0"/>
                <a:sym typeface=""/>
              </a:rPr>
              <a:t>뼈 손실이 다시 시작되는데</a:t>
            </a:r>
            <a:r>
              <a:rPr lang="en-US" altLang="ko-KR" b="1" kern="0" dirty="0">
                <a:solidFill>
                  <a:schemeClr val="tx1">
                    <a:lumMod val="100000"/>
                  </a:schemeClr>
                </a:solidFill>
                <a:latin typeface="Candara" panose="020E0502030303020204" pitchFamily="34" charset="0"/>
                <a:sym typeface=""/>
              </a:rPr>
              <a:t>, </a:t>
            </a:r>
            <a:r>
              <a:rPr lang="ko-KR" altLang="en-US" b="1" kern="0" dirty="0">
                <a:solidFill>
                  <a:schemeClr val="tx1">
                    <a:lumMod val="100000"/>
                  </a:schemeClr>
                </a:solidFill>
                <a:latin typeface="Candara" panose="020E0502030303020204" pitchFamily="34" charset="0"/>
                <a:sym typeface=""/>
              </a:rPr>
              <a:t>특히 </a:t>
            </a:r>
            <a:r>
              <a:rPr lang="ko-KR" altLang="en-US" b="1" kern="0" dirty="0" err="1">
                <a:solidFill>
                  <a:schemeClr val="tx1">
                    <a:lumMod val="100000"/>
                  </a:schemeClr>
                </a:solidFill>
                <a:latin typeface="Candara" panose="020E0502030303020204" pitchFamily="34" charset="0"/>
                <a:sym typeface=""/>
              </a:rPr>
              <a:t>데노수맙</a:t>
            </a:r>
            <a:r>
              <a:rPr lang="ko-KR" altLang="en-US" b="1" kern="0" dirty="0">
                <a:solidFill>
                  <a:schemeClr val="tx1">
                    <a:lumMod val="100000"/>
                  </a:schemeClr>
                </a:solidFill>
                <a:latin typeface="Candara" panose="020E0502030303020204" pitchFamily="34" charset="0"/>
                <a:sym typeface=""/>
              </a:rPr>
              <a:t> 중단 후 </a:t>
            </a:r>
            <a:r>
              <a:rPr lang="ko-KR" altLang="es-ES" b="1" kern="0" dirty="0">
                <a:solidFill>
                  <a:schemeClr val="tx1">
                    <a:lumMod val="100000"/>
                  </a:schemeClr>
                </a:solidFill>
                <a:latin typeface="Candara" panose="020E0502030303020204" pitchFamily="34" charset="0"/>
                <a:sym typeface=""/>
              </a:rPr>
              <a:t>소수의 환자에서 다발성 척추 골절이 드물게 발생</a:t>
            </a:r>
            <a:r>
              <a:rPr lang="ko-KR" altLang="en-US" b="1" kern="0" dirty="0">
                <a:solidFill>
                  <a:schemeClr val="tx1">
                    <a:lumMod val="100000"/>
                  </a:schemeClr>
                </a:solidFill>
                <a:latin typeface="Candara" panose="020E0502030303020204" pitchFamily="34" charset="0"/>
                <a:sym typeface=""/>
              </a:rPr>
              <a:t>할 수 있음</a:t>
            </a:r>
            <a:endParaRPr lang="ko-KR" altLang="es-ES" b="1" kern="0" dirty="0">
              <a:solidFill>
                <a:schemeClr val="tx1">
                  <a:lumMod val="100000"/>
                </a:schemeClr>
              </a:solidFill>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치료를 중단하면 환자에게 골 손실이 재발할 것임을 고지 치료 중단 후 환자를 지속적으로 </a:t>
            </a:r>
            <a:r>
              <a:rPr lang="ko-KR" b="1" kern="0" dirty="0" err="1">
                <a:solidFill>
                  <a:schemeClr val="tx1">
                    <a:lumMod val="100000"/>
                  </a:schemeClr>
                </a:solidFill>
                <a:latin typeface="Candara" panose="020E0502030303020204" pitchFamily="34" charset="0"/>
                <a:sym typeface=""/>
              </a:rPr>
              <a:t>모니터링하는</a:t>
            </a:r>
            <a:r>
              <a:rPr lang="ko-KR" b="1" kern="0" dirty="0">
                <a:solidFill>
                  <a:schemeClr val="tx1">
                    <a:lumMod val="100000"/>
                  </a:schemeClr>
                </a:solidFill>
                <a:latin typeface="Candara" panose="020E0502030303020204" pitchFamily="34" charset="0"/>
                <a:sym typeface=""/>
              </a:rPr>
              <a:t> 것이 중요</a:t>
            </a:r>
            <a:r>
              <a:rPr lang="ko-KR" b="1" kern="0" baseline="30000" dirty="0">
                <a:solidFill>
                  <a:schemeClr val="tx1">
                    <a:lumMod val="100000"/>
                  </a:schemeClr>
                </a:solidFill>
                <a:latin typeface="Candara" panose="020E0502030303020204" pitchFamily="34" charset="0"/>
                <a:sym typeface=""/>
              </a:rPr>
              <a:t>1</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골절 위험을 높은 위험과 매우 높은 위험으로 </a:t>
            </a:r>
            <a:r>
              <a:rPr lang="ko-KR" altLang="es-ES" b="1" kern="0" dirty="0">
                <a:solidFill>
                  <a:schemeClr val="tx1">
                    <a:lumMod val="100000"/>
                  </a:schemeClr>
                </a:solidFill>
                <a:latin typeface="Candara" panose="020E0502030303020204" pitchFamily="34" charset="0"/>
                <a:sym typeface=""/>
              </a:rPr>
              <a:t>분류하면 </a:t>
            </a:r>
            <a:r>
              <a:rPr lang="ko-KR" altLang="en-US" b="1" kern="0" dirty="0">
                <a:solidFill>
                  <a:schemeClr val="tx1">
                    <a:lumMod val="100000"/>
                  </a:schemeClr>
                </a:solidFill>
                <a:latin typeface="Candara" panose="020E0502030303020204" pitchFamily="34" charset="0"/>
                <a:sym typeface=""/>
              </a:rPr>
              <a:t>골형성촉진제</a:t>
            </a:r>
            <a:r>
              <a:rPr lang="ko-KR" altLang="es-ES" b="1" kern="0" dirty="0">
                <a:solidFill>
                  <a:schemeClr val="tx1">
                    <a:lumMod val="100000"/>
                  </a:schemeClr>
                </a:solidFill>
                <a:latin typeface="Candara" panose="020E0502030303020204" pitchFamily="34" charset="0"/>
                <a:sym typeface=""/>
              </a:rPr>
              <a:t> </a:t>
            </a:r>
            <a:r>
              <a:rPr lang="es-ES" altLang="ko-KR" b="1" kern="0" dirty="0">
                <a:solidFill>
                  <a:schemeClr val="tx1">
                    <a:lumMod val="100000"/>
                  </a:schemeClr>
                </a:solidFill>
                <a:latin typeface="Candara" panose="020E0502030303020204" pitchFamily="34" charset="0"/>
                <a:sym typeface=""/>
              </a:rPr>
              <a:t>vs </a:t>
            </a:r>
            <a:r>
              <a:rPr lang="ko-KR" altLang="en-US" b="1" kern="0" dirty="0">
                <a:solidFill>
                  <a:schemeClr val="tx1">
                    <a:lumMod val="100000"/>
                  </a:schemeClr>
                </a:solidFill>
                <a:latin typeface="Candara" panose="020E0502030303020204" pitchFamily="34" charset="0"/>
                <a:sym typeface=""/>
              </a:rPr>
              <a:t>골흡수억제제 </a:t>
            </a:r>
            <a:r>
              <a:rPr lang="ko-KR" altLang="es-ES" b="1" kern="0" dirty="0">
                <a:solidFill>
                  <a:schemeClr val="tx1">
                    <a:lumMod val="100000"/>
                  </a:schemeClr>
                </a:solidFill>
                <a:latin typeface="Candara" panose="020E0502030303020204" pitchFamily="34" charset="0"/>
                <a:sym typeface=""/>
              </a:rPr>
              <a:t>치료 </a:t>
            </a:r>
            <a:r>
              <a:rPr lang="ko-KR" b="1" kern="0" dirty="0">
                <a:solidFill>
                  <a:schemeClr val="tx1">
                    <a:lumMod val="100000"/>
                  </a:schemeClr>
                </a:solidFill>
                <a:latin typeface="Candara" panose="020E0502030303020204" pitchFamily="34" charset="0"/>
                <a:sym typeface=""/>
              </a:rPr>
              <a:t>접근 방식을 선택할 수 있음</a:t>
            </a:r>
            <a:r>
              <a:rPr lang="ko-KR" b="1" kern="0" baseline="30000" dirty="0">
                <a:solidFill>
                  <a:schemeClr val="tx1">
                    <a:lumMod val="100000"/>
                  </a:schemeClr>
                </a:solidFill>
                <a:latin typeface="Candara" panose="020E0502030303020204" pitchFamily="34" charset="0"/>
                <a:sym typeface=""/>
              </a:rPr>
              <a:t>2</a:t>
            </a:r>
            <a:endParaRPr lang="ko-KR" b="1" kern="0" dirty="0">
              <a:solidFill>
                <a:schemeClr val="tx1">
                  <a:lumMod val="100000"/>
                </a:schemeClr>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4981BA30-313C-AD49-835C-4889F70DB4D3}"/>
              </a:ext>
            </a:extLst>
          </p:cNvPr>
          <p:cNvSpPr txBox="1"/>
          <p:nvPr/>
        </p:nvSpPr>
        <p:spPr>
          <a:xfrm>
            <a:off x="386857" y="6481282"/>
            <a:ext cx="11018963" cy="376718"/>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a:t>
            </a:r>
            <a:r>
              <a:rPr lang="ko-KR" sz="900" b="1" kern="0" dirty="0" err="1">
                <a:solidFill>
                  <a:schemeClr val="tx1">
                    <a:lumMod val="100000"/>
                  </a:schemeClr>
                </a:solidFill>
                <a:latin typeface="Calibri" panose="020F0502020204030204" pitchFamily="34" charset="0"/>
                <a:sym typeface=""/>
              </a:rPr>
              <a:t>Osteoporosis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Australia</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Position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Statement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on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the</a:t>
            </a:r>
            <a:r>
              <a:rPr lang="ko-KR" sz="900" b="1" kern="0" dirty="0">
                <a:solidFill>
                  <a:schemeClr val="tx1">
                    <a:lumMod val="100000"/>
                  </a:schemeClr>
                </a:solidFill>
                <a:latin typeface="Calibri" panose="020F0502020204030204" pitchFamily="34" charset="0"/>
                <a:sym typeface=""/>
              </a:rPr>
              <a:t> Management of </a:t>
            </a:r>
            <a:r>
              <a:rPr lang="ko-KR" sz="900" b="1" kern="0" dirty="0" err="1">
                <a:solidFill>
                  <a:schemeClr val="tx1">
                    <a:lumMod val="100000"/>
                  </a:schemeClr>
                </a:solidFill>
                <a:latin typeface="Calibri" panose="020F0502020204030204" pitchFamily="34" charset="0"/>
                <a:sym typeface=""/>
              </a:rPr>
              <a:t>Osteoporosis</a:t>
            </a:r>
            <a:r>
              <a:rPr lang="ko-KR" sz="900" b="1" kern="0" dirty="0">
                <a:solidFill>
                  <a:schemeClr val="tx1">
                    <a:lumMod val="100000"/>
                  </a:schemeClr>
                </a:solidFill>
                <a:latin typeface="Calibri" panose="020F0502020204030204" pitchFamily="34" charset="0"/>
                <a:sym typeface=""/>
              </a:rPr>
              <a:t> 2020. 출처: </a:t>
            </a:r>
            <a:r>
              <a:rPr lang="ko-KR" sz="900" b="1" u="sng" kern="0" dirty="0">
                <a:solidFill>
                  <a:schemeClr val="tx1">
                    <a:lumMod val="100000"/>
                  </a:schemeClr>
                </a:solidFill>
                <a:latin typeface="Calibri" panose="020F0502020204030204" pitchFamily="34" charset="0"/>
                <a:sym typeface=""/>
                <a:hlinkClick r:id="rId3">
                  <a:extLst>
                    <a:ext uri="{A12FA001-AC4F-418D-AE19-62706E023703}">
                      <ahyp:hlinkClr xmlns:ahyp="http://schemas.microsoft.com/office/drawing/2018/hyperlinkcolor" val="tx"/>
                    </a:ext>
                  </a:extLst>
                </a:hlinkClick>
              </a:rPr>
              <a:t>https://healthybonesaustralia.org.au/wp-content/uploads/2020/11/Position-Statement-on-Osteoporosis-2020_FINAL_ONLINE-low-res.pdf</a:t>
            </a:r>
            <a:r>
              <a:rPr lang="ko-KR" sz="900" b="1" kern="0" dirty="0">
                <a:solidFill>
                  <a:schemeClr val="tx1">
                    <a:lumMod val="100000"/>
                  </a:schemeClr>
                </a:solidFill>
                <a:latin typeface="Calibri" panose="020F0502020204030204" pitchFamily="34" charset="0"/>
                <a:sym typeface=""/>
              </a:rPr>
              <a:t>.</a:t>
            </a:r>
            <a:r>
              <a:rPr lang="ko-KR" sz="900" b="1" u="sng"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액세스: 8 </a:t>
            </a:r>
            <a:r>
              <a:rPr lang="ko-KR" sz="900" b="1" kern="0" dirty="0" err="1">
                <a:solidFill>
                  <a:schemeClr val="tx1">
                    <a:lumMod val="100000"/>
                  </a:schemeClr>
                </a:solidFill>
                <a:latin typeface="Calibri" panose="020F0502020204030204" pitchFamily="34" charset="0"/>
                <a:sym typeface=""/>
              </a:rPr>
              <a:t>April</a:t>
            </a:r>
            <a:r>
              <a:rPr lang="ko-KR" sz="900" b="1" kern="0" dirty="0">
                <a:solidFill>
                  <a:schemeClr val="tx1">
                    <a:lumMod val="100000"/>
                  </a:schemeClr>
                </a:solidFill>
                <a:latin typeface="Calibri" panose="020F0502020204030204" pitchFamily="34" charset="0"/>
                <a:sym typeface=""/>
              </a:rPr>
              <a:t> 2021; 2. </a:t>
            </a:r>
            <a:r>
              <a:rPr lang="ko-KR" sz="900" b="1" kern="0" dirty="0" err="1">
                <a:solidFill>
                  <a:schemeClr val="tx1">
                    <a:lumMod val="100000"/>
                  </a:schemeClr>
                </a:solidFill>
                <a:latin typeface="Calibri" panose="020F0502020204030204" pitchFamily="34" charset="0"/>
                <a:sym typeface=""/>
              </a:rPr>
              <a:t>Kanis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J</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2020;31:1–12.</a:t>
            </a:r>
          </a:p>
        </p:txBody>
      </p:sp>
      <p:pic>
        <p:nvPicPr>
          <p:cNvPr id="7" name="Graphic 6" descr="Home with solid fill">
            <a:hlinkClick r:id="rId4" action="ppaction://hlinksldjump"/>
            <a:extLst>
              <a:ext uri="{FF2B5EF4-FFF2-40B4-BE49-F238E27FC236}">
                <a16:creationId xmlns:a16="http://schemas.microsoft.com/office/drawing/2014/main" id="{C6CBC962-16BD-7B49-A95B-AC5F6E55CE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252434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치료 기간?</a:t>
            </a:r>
          </a:p>
        </p:txBody>
      </p:sp>
      <p:sp>
        <p:nvSpPr>
          <p:cNvPr id="4" name="TextBox 3">
            <a:extLst>
              <a:ext uri="{FF2B5EF4-FFF2-40B4-BE49-F238E27FC236}">
                <a16:creationId xmlns:a16="http://schemas.microsoft.com/office/drawing/2014/main" id="{13BFEFBA-E4F2-43DC-959B-3FD2F3792E12}"/>
              </a:ext>
            </a:extLst>
          </p:cNvPr>
          <p:cNvSpPr txBox="1"/>
          <p:nvPr/>
        </p:nvSpPr>
        <p:spPr>
          <a:xfrm>
            <a:off x="480910" y="1368488"/>
            <a:ext cx="11541759" cy="369332"/>
          </a:xfrm>
          <a:prstGeom prst="rect">
            <a:avLst/>
          </a:prstGeom>
          <a:noFill/>
        </p:spPr>
        <p:txBody>
          <a:bodyPr wrap="square" rtlCol="0">
            <a:spAutoFit/>
          </a:bodyPr>
          <a:lstStyle/>
          <a:p>
            <a:r>
              <a:rPr lang="ko-KR" b="1" kern="0">
                <a:solidFill>
                  <a:srgbClr val="6BBBAD">
                    <a:lumMod val="100000"/>
                  </a:srgbClr>
                </a:solidFill>
                <a:latin typeface="Candara" panose="020E0502030303020204" pitchFamily="34" charset="0"/>
                <a:sym typeface=""/>
              </a:rPr>
              <a:t>AACE/ACE의 </a:t>
            </a:r>
            <a:r>
              <a:rPr lang="ko-KR" b="1" kern="0">
                <a:solidFill>
                  <a:srgbClr val="6BBBAD">
                    <a:lumMod val="100000"/>
                  </a:srgbClr>
                </a:solidFill>
                <a:latin typeface="Candara" panose="020E0502030303020204" pitchFamily="34" charset="0"/>
                <a:ea typeface="Malgun Gothic" panose="020F0502020204030204" pitchFamily="34" charset="0"/>
                <a:sym typeface=""/>
              </a:rPr>
              <a:t>권장 치료기간:</a:t>
            </a:r>
            <a:r>
              <a:rPr lang="ko-KR" b="1" kern="0" baseline="30000">
                <a:solidFill>
                  <a:srgbClr val="6BBBAD">
                    <a:lumMod val="100000"/>
                  </a:srgbClr>
                </a:solidFill>
                <a:latin typeface="Candara" panose="020E0502030303020204" pitchFamily="34" charset="0"/>
                <a:ea typeface="Malgun Gothic" panose="020F0502020204030204" pitchFamily="34" charset="0"/>
                <a:sym typeface=""/>
              </a:rPr>
              <a:t>1</a:t>
            </a:r>
            <a:endParaRPr lang="ko-KR" b="1" kern="0">
              <a:solidFill>
                <a:srgbClr val="6BBBAD">
                  <a:lumMod val="100000"/>
                </a:srgbClr>
              </a:solidFill>
              <a:latin typeface="Candara" panose="020E0502030303020204" pitchFamily="34" charset="0"/>
              <a:sym typeface=""/>
            </a:endParaRPr>
          </a:p>
        </p:txBody>
      </p:sp>
      <p:sp>
        <p:nvSpPr>
          <p:cNvPr id="6" name="TextBox 5">
            <a:extLst>
              <a:ext uri="{FF2B5EF4-FFF2-40B4-BE49-F238E27FC236}">
                <a16:creationId xmlns:a16="http://schemas.microsoft.com/office/drawing/2014/main" id="{53A3E07B-C135-B147-BEFE-D90A96A55569}"/>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a:t>
            </a:r>
          </a:p>
        </p:txBody>
      </p:sp>
      <p:graphicFrame>
        <p:nvGraphicFramePr>
          <p:cNvPr id="2" name="Table 2">
            <a:extLst>
              <a:ext uri="{FF2B5EF4-FFF2-40B4-BE49-F238E27FC236}">
                <a16:creationId xmlns:a16="http://schemas.microsoft.com/office/drawing/2014/main" id="{6BB06027-F0C8-5648-BEBE-331AC3BB9B6C}"/>
              </a:ext>
            </a:extLst>
          </p:cNvPr>
          <p:cNvGraphicFramePr>
            <a:graphicFrameLocks noGrp="1"/>
          </p:cNvGraphicFramePr>
          <p:nvPr>
            <p:extLst>
              <p:ext uri="{D42A27DB-BD31-4B8C-83A1-F6EECF244321}">
                <p14:modId xmlns:p14="http://schemas.microsoft.com/office/powerpoint/2010/main" val="227462345"/>
              </p:ext>
            </p:extLst>
          </p:nvPr>
        </p:nvGraphicFramePr>
        <p:xfrm>
          <a:off x="480910" y="1908158"/>
          <a:ext cx="11045343" cy="2720748"/>
        </p:xfrm>
        <a:graphic>
          <a:graphicData uri="http://schemas.openxmlformats.org/drawingml/2006/table">
            <a:tbl>
              <a:tblPr firstRow="1" bandRow="1">
                <a:tableStyleId>{FABFCF23-3B69-468F-B69F-88F6DE6A72F2}</a:tableStyleId>
              </a:tblPr>
              <a:tblGrid>
                <a:gridCol w="2166037">
                  <a:extLst>
                    <a:ext uri="{9D8B030D-6E8A-4147-A177-3AD203B41FA5}">
                      <a16:colId xmlns:a16="http://schemas.microsoft.com/office/drawing/2014/main" val="2468345100"/>
                    </a:ext>
                  </a:extLst>
                </a:gridCol>
                <a:gridCol w="6954253">
                  <a:extLst>
                    <a:ext uri="{9D8B030D-6E8A-4147-A177-3AD203B41FA5}">
                      <a16:colId xmlns:a16="http://schemas.microsoft.com/office/drawing/2014/main" val="2737756253"/>
                    </a:ext>
                  </a:extLst>
                </a:gridCol>
                <a:gridCol w="1925053">
                  <a:extLst>
                    <a:ext uri="{9D8B030D-6E8A-4147-A177-3AD203B41FA5}">
                      <a16:colId xmlns:a16="http://schemas.microsoft.com/office/drawing/2014/main" val="3442246172"/>
                    </a:ext>
                  </a:extLst>
                </a:gridCol>
              </a:tblGrid>
              <a:tr h="495708">
                <a:tc>
                  <a:txBody>
                    <a:bodyPr/>
                    <a:lstStyle/>
                    <a:p>
                      <a:r>
                        <a:rPr lang="ko-KR" sz="1800" b="1" spc="0">
                          <a:latin typeface="Candara" panose="020E0502030303020204" pitchFamily="34" charset="0"/>
                          <a:ea typeface="Malgun Gothic"/>
                          <a:cs typeface="+mn-cs"/>
                          <a:sym typeface=""/>
                        </a:rPr>
                        <a:t>치료</a:t>
                      </a:r>
                    </a:p>
                  </a:txBody>
                  <a:tcPr/>
                </a:tc>
                <a:tc>
                  <a:txBody>
                    <a:bodyPr/>
                    <a:lstStyle/>
                    <a:p>
                      <a:r>
                        <a:rPr lang="ko-KR" sz="1800" b="1" spc="0">
                          <a:latin typeface="Candara" panose="020E0502030303020204" pitchFamily="34" charset="0"/>
                          <a:ea typeface="Malgun Gothic"/>
                          <a:cs typeface="+mn-cs"/>
                          <a:sym typeface=""/>
                        </a:rPr>
                        <a:t>권장</a:t>
                      </a:r>
                    </a:p>
                  </a:txBody>
                  <a:tcPr/>
                </a:tc>
                <a:tc>
                  <a:txBody>
                    <a:bodyPr/>
                    <a:lstStyle/>
                    <a:p>
                      <a:r>
                        <a:rPr lang="ko-KR" sz="1800" b="1" spc="0">
                          <a:latin typeface="Candara" panose="020E0502030303020204" pitchFamily="34" charset="0"/>
                          <a:ea typeface="Malgun Gothic"/>
                          <a:cs typeface="+mn-cs"/>
                          <a:sym typeface=""/>
                        </a:rPr>
                        <a:t>등급</a:t>
                      </a:r>
                    </a:p>
                  </a:txBody>
                  <a:tcPr/>
                </a:tc>
                <a:extLst>
                  <a:ext uri="{0D108BD9-81ED-4DB2-BD59-A6C34878D82A}">
                    <a16:rowId xmlns:a16="http://schemas.microsoft.com/office/drawing/2014/main" val="213443172"/>
                  </a:ext>
                </a:extLst>
              </a:tr>
              <a:tr h="495708">
                <a:tc rowSpan="2">
                  <a:txBody>
                    <a:bodyPr/>
                    <a:lstStyle/>
                    <a:p>
                      <a:r>
                        <a:rPr lang="ko-KR" sz="1600" b="1" spc="0">
                          <a:solidFill>
                            <a:schemeClr val="tx1">
                              <a:lumMod val="100000"/>
                            </a:schemeClr>
                          </a:solidFill>
                          <a:latin typeface="Candara" panose="020E0502030303020204" pitchFamily="34" charset="0"/>
                          <a:ea typeface="Malgun Gothic"/>
                          <a:cs typeface="+mn-cs"/>
                          <a:sym typeface=""/>
                        </a:rPr>
                        <a:t>경구 비스포스포네이트</a:t>
                      </a:r>
                    </a:p>
                  </a:txBody>
                  <a:tcPr>
                    <a:solidFill>
                      <a:srgbClr val="EAEFF7"/>
                    </a:solidFill>
                  </a:tcPr>
                </a:tc>
                <a:tc>
                  <a:txBody>
                    <a:bodyPr/>
                    <a:lstStyle/>
                    <a:p>
                      <a:r>
                        <a:rPr lang="ko-KR" sz="1600" b="1" spc="0">
                          <a:solidFill>
                            <a:schemeClr val="tx1">
                              <a:lumMod val="100000"/>
                            </a:schemeClr>
                          </a:solidFill>
                          <a:latin typeface="Candara" panose="020E0502030303020204" pitchFamily="34" charset="0"/>
                          <a:ea typeface="Malgun Gothic"/>
                          <a:cs typeface="+mn-cs"/>
                          <a:sym typeface=""/>
                        </a:rPr>
                        <a:t>골절 위험이 더 이상 높지 않은 경우(예: T-점수가 &gt;–2.5이거나 환자가 골절이 없는 상태로 유지되는 경우) 치료 5년 후 비스포스포네이트 휴약기를 고려하되 골절 위험이 여전히 높은 경우 추가로 최대 5년동안 치료를 지속</a:t>
                      </a:r>
                    </a:p>
                  </a:txBody>
                  <a:tcPr/>
                </a:tc>
                <a:tc>
                  <a:txBody>
                    <a:bodyPr/>
                    <a:lstStyle/>
                    <a:p>
                      <a:r>
                        <a:rPr lang="ko-KR" sz="1600" b="1" spc="0">
                          <a:solidFill>
                            <a:schemeClr val="tx1">
                              <a:lumMod val="100000"/>
                            </a:schemeClr>
                          </a:solidFill>
                          <a:latin typeface="Candara" panose="020E0502030303020204" pitchFamily="34" charset="0"/>
                          <a:ea typeface="Malgun Gothic"/>
                          <a:cs typeface="+mn-cs"/>
                          <a:sym typeface=""/>
                        </a:rPr>
                        <a:t>B 등급; BEL 2</a:t>
                      </a:r>
                    </a:p>
                  </a:txBody>
                  <a:tcPr/>
                </a:tc>
                <a:extLst>
                  <a:ext uri="{0D108BD9-81ED-4DB2-BD59-A6C34878D82A}">
                    <a16:rowId xmlns:a16="http://schemas.microsoft.com/office/drawing/2014/main" val="1466176252"/>
                  </a:ext>
                </a:extLst>
              </a:tr>
              <a:tr h="495708">
                <a:tc vMerge="1">
                  <a:txBody>
                    <a:bodyPr/>
                    <a:lstStyle/>
                    <a:p>
                      <a:endParaRPr lang="ko-KR" sz="1600">
                        <a:latin typeface="Candara" panose="020E0502030303020204" pitchFamily="34" charset="0"/>
                        <a:ea typeface="Malgun Gothic"/>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spc="0">
                          <a:solidFill>
                            <a:schemeClr val="tx1">
                              <a:lumMod val="100000"/>
                            </a:schemeClr>
                          </a:solidFill>
                          <a:latin typeface="Candara" panose="020E0502030303020204" pitchFamily="34" charset="0"/>
                          <a:ea typeface="Malgun Gothic"/>
                          <a:cs typeface="+mn-cs"/>
                          <a:sym typeface=""/>
                        </a:rPr>
                        <a:t>골절 위험이 매우 높은 환자에서 6~10년 안정 후 비스포스포네이트 휴약을 고려</a:t>
                      </a:r>
                    </a:p>
                    <a:p>
                      <a:endParaRPr lang="ko-KR" sz="1600" b="1">
                        <a:latin typeface="Candara" panose="020E0502030303020204" pitchFamily="34" charset="0"/>
                        <a:ea typeface="Malgun Gothic"/>
                      </a:endParaRPr>
                    </a:p>
                  </a:txBody>
                  <a:tcPr>
                    <a:solidFill>
                      <a:srgbClr val="EAEFF7"/>
                    </a:solidFill>
                  </a:tcPr>
                </a:tc>
                <a:tc>
                  <a:txBody>
                    <a:bodyPr/>
                    <a:lstStyle/>
                    <a:p>
                      <a:r>
                        <a:rPr lang="ko-KR" sz="1600" b="1" spc="0">
                          <a:solidFill>
                            <a:schemeClr val="tx1">
                              <a:lumMod val="100000"/>
                            </a:schemeClr>
                          </a:solidFill>
                          <a:latin typeface="Candara" panose="020E0502030303020204" pitchFamily="34" charset="0"/>
                          <a:ea typeface="Malgun Gothic"/>
                          <a:cs typeface="+mn-cs"/>
                          <a:sym typeface=""/>
                        </a:rPr>
                        <a:t>B 등급; BEL 2</a:t>
                      </a:r>
                    </a:p>
                  </a:txBody>
                  <a:tcPr>
                    <a:solidFill>
                      <a:srgbClr val="EAEFF7"/>
                    </a:solidFill>
                  </a:tcPr>
                </a:tc>
                <a:extLst>
                  <a:ext uri="{0D108BD9-81ED-4DB2-BD59-A6C34878D82A}">
                    <a16:rowId xmlns:a16="http://schemas.microsoft.com/office/drawing/2014/main" val="289888182"/>
                  </a:ext>
                </a:extLst>
              </a:tr>
              <a:tr h="495708">
                <a:tc>
                  <a:txBody>
                    <a:bodyPr/>
                    <a:lstStyle/>
                    <a:p>
                      <a:r>
                        <a:rPr lang="ko-KR" sz="1600" b="1" spc="0">
                          <a:solidFill>
                            <a:schemeClr val="tx1">
                              <a:lumMod val="100000"/>
                            </a:schemeClr>
                          </a:solidFill>
                          <a:latin typeface="Candara" panose="020E0502030303020204" pitchFamily="34" charset="0"/>
                          <a:ea typeface="Malgun Gothic"/>
                          <a:cs typeface="+mn-cs"/>
                          <a:sym typeface=""/>
                        </a:rPr>
                        <a:t>졸레드론산</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spc="0">
                          <a:solidFill>
                            <a:schemeClr val="tx1">
                              <a:lumMod val="100000"/>
                            </a:schemeClr>
                          </a:solidFill>
                          <a:latin typeface="Candara" panose="020E0502030303020204" pitchFamily="34" charset="0"/>
                          <a:ea typeface="Malgun Gothic"/>
                          <a:cs typeface="+mn-cs"/>
                          <a:sym typeface=""/>
                        </a:rPr>
                        <a:t>고위험 환자의 경우 3년 후 또는 골절 위험이 더 이상 높지 않을 때까지 비스포스포네이트 휴약을 고려하고, 고위험 환자의 경우 최대 6년 동안 지속</a:t>
                      </a:r>
                    </a:p>
                  </a:txBody>
                  <a:tcPr>
                    <a:noFill/>
                  </a:tcPr>
                </a:tc>
                <a:tc>
                  <a:txBody>
                    <a:bodyPr/>
                    <a:lstStyle/>
                    <a:p>
                      <a:r>
                        <a:rPr lang="ko-KR" sz="1600" b="1" spc="0">
                          <a:solidFill>
                            <a:schemeClr val="tx1">
                              <a:lumMod val="100000"/>
                            </a:schemeClr>
                          </a:solidFill>
                          <a:latin typeface="Candara" panose="020E0502030303020204" pitchFamily="34" charset="0"/>
                          <a:ea typeface="Malgun Gothic"/>
                          <a:cs typeface="+mn-cs"/>
                          <a:sym typeface=""/>
                        </a:rPr>
                        <a:t>A 등급; BEL 1</a:t>
                      </a:r>
                    </a:p>
                  </a:txBody>
                  <a:tcPr>
                    <a:noFill/>
                  </a:tcPr>
                </a:tc>
                <a:extLst>
                  <a:ext uri="{0D108BD9-81ED-4DB2-BD59-A6C34878D82A}">
                    <a16:rowId xmlns:a16="http://schemas.microsoft.com/office/drawing/2014/main" val="3206459858"/>
                  </a:ext>
                </a:extLst>
              </a:tr>
            </a:tbl>
          </a:graphicData>
        </a:graphic>
      </p:graphicFrame>
      <p:graphicFrame>
        <p:nvGraphicFramePr>
          <p:cNvPr id="7" name="Table 6">
            <a:extLst>
              <a:ext uri="{FF2B5EF4-FFF2-40B4-BE49-F238E27FC236}">
                <a16:creationId xmlns:a16="http://schemas.microsoft.com/office/drawing/2014/main" id="{D5507583-2182-B349-87BF-0B9F333ECEC9}"/>
              </a:ext>
            </a:extLst>
          </p:cNvPr>
          <p:cNvGraphicFramePr>
            <a:graphicFrameLocks noGrp="1"/>
          </p:cNvGraphicFramePr>
          <p:nvPr>
            <p:extLst>
              <p:ext uri="{D42A27DB-BD31-4B8C-83A1-F6EECF244321}">
                <p14:modId xmlns:p14="http://schemas.microsoft.com/office/powerpoint/2010/main" val="104174954"/>
              </p:ext>
            </p:extLst>
          </p:nvPr>
        </p:nvGraphicFramePr>
        <p:xfrm>
          <a:off x="480910" y="7714110"/>
          <a:ext cx="9989127" cy="426720"/>
        </p:xfrm>
        <a:graphic>
          <a:graphicData uri="http://schemas.openxmlformats.org/drawingml/2006/table">
            <a:tbl>
              <a:tblPr/>
              <a:tblGrid>
                <a:gridCol w="9989127">
                  <a:extLst>
                    <a:ext uri="{9D8B030D-6E8A-4147-A177-3AD203B41FA5}">
                      <a16:colId xmlns:a16="http://schemas.microsoft.com/office/drawing/2014/main" val="1259013225"/>
                    </a:ext>
                  </a:extLst>
                </a:gridCol>
              </a:tblGrid>
              <a:tr h="420635">
                <a:tc>
                  <a:txBody>
                    <a:bodyPr/>
                    <a:lstStyle/>
                    <a:p>
                      <a:r>
                        <a:rPr lang="ko-KR" sz="1400" spc="0">
                          <a:effectLst/>
                          <a:latin typeface="Candara" panose="020E0502030303020204" pitchFamily="34" charset="0"/>
                          <a:ea typeface="Malgun Gothic"/>
                          <a:cs typeface="+mn-cs"/>
                          <a:sym typeface=""/>
                        </a:rPr>
                        <a:t>참고: 권장 등급 A = "매우 강함"; B = "강함"; C = "강하지 않음"; D = "주로 전문가 의견에 기초함"</a:t>
                      </a:r>
                    </a:p>
                    <a:p>
                      <a:r>
                        <a:rPr lang="ko-KR" sz="1400" spc="0">
                          <a:effectLst/>
                          <a:latin typeface="Candara" panose="020E0502030303020204" pitchFamily="34" charset="0"/>
                          <a:ea typeface="Malgun Gothic"/>
                          <a:cs typeface="+mn-cs"/>
                          <a:sym typeface=""/>
                        </a:rPr>
                        <a:t>BEL = 최상의 증거 수준(best evidence level)</a:t>
                      </a:r>
                    </a:p>
                  </a:txBody>
                  <a:tcPr marL="47625" marR="47625" marT="0" marB="0">
                    <a:lnL>
                      <a:noFill/>
                    </a:lnL>
                    <a:lnR>
                      <a:noFill/>
                    </a:lnR>
                    <a:lnT>
                      <a:noFill/>
                    </a:lnT>
                    <a:lnB>
                      <a:noFill/>
                    </a:lnB>
                  </a:tcPr>
                </a:tc>
                <a:extLst>
                  <a:ext uri="{0D108BD9-81ED-4DB2-BD59-A6C34878D82A}">
                    <a16:rowId xmlns:a16="http://schemas.microsoft.com/office/drawing/2014/main" val="702745161"/>
                  </a:ext>
                </a:extLst>
              </a:tr>
            </a:tbl>
          </a:graphicData>
        </a:graphic>
      </p:graphicFrame>
      <p:sp>
        <p:nvSpPr>
          <p:cNvPr id="3" name="Rectangle 2">
            <a:extLst>
              <a:ext uri="{FF2B5EF4-FFF2-40B4-BE49-F238E27FC236}">
                <a16:creationId xmlns:a16="http://schemas.microsoft.com/office/drawing/2014/main" id="{26A747DD-EE95-BD45-AA2C-3CA2FCCD56AF}"/>
              </a:ext>
            </a:extLst>
          </p:cNvPr>
          <p:cNvSpPr/>
          <p:nvPr/>
        </p:nvSpPr>
        <p:spPr>
          <a:xfrm>
            <a:off x="454532" y="5798768"/>
            <a:ext cx="10951288" cy="646331"/>
          </a:xfrm>
          <a:prstGeom prst="rect">
            <a:avLst/>
          </a:prstGeom>
        </p:spPr>
        <p:txBody>
          <a:bodyPr wrap="square">
            <a:spAutoFit/>
          </a:bodyPr>
          <a:lstStyle/>
          <a:p>
            <a:r>
              <a:rPr lang="ko-KR" sz="1200">
                <a:latin typeface="Candara" panose="020E0502030303020204" pitchFamily="34" charset="0"/>
                <a:sym typeface=""/>
              </a:rPr>
              <a:t>AACE/ACE: 미국임상내분비학회/미국내분비학회 </a:t>
            </a:r>
          </a:p>
          <a:p>
            <a:r>
              <a:rPr lang="ko-KR" sz="1200">
                <a:latin typeface="Candara" panose="020E0502030303020204" pitchFamily="34" charset="0"/>
                <a:sym typeface=""/>
              </a:rPr>
              <a:t>권장 등급 A = "매우 강함"; B = "강함"; C = "강하지 않음"; D = "주로 전문가 의견에 기초함"</a:t>
            </a:r>
          </a:p>
          <a:p>
            <a:r>
              <a:rPr lang="ko-KR" sz="1200">
                <a:latin typeface="Candara" panose="020E0502030303020204" pitchFamily="34" charset="0"/>
                <a:sym typeface=""/>
              </a:rPr>
              <a:t>BEL = 최상의 증거 수준(best evidence level)</a:t>
            </a:r>
          </a:p>
        </p:txBody>
      </p:sp>
      <p:pic>
        <p:nvPicPr>
          <p:cNvPr id="10" name="Graphic 9" descr="Home with solid fill">
            <a:hlinkClick r:id="rId3" action="ppaction://hlinksldjump"/>
            <a:extLst>
              <a:ext uri="{FF2B5EF4-FFF2-40B4-BE49-F238E27FC236}">
                <a16:creationId xmlns:a16="http://schemas.microsoft.com/office/drawing/2014/main" id="{F7ADE320-4606-E845-9BC8-8436C3ED83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594674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A30259-CD8A-6B4F-9D8B-F2344CD22082}"/>
              </a:ext>
            </a:extLst>
          </p:cNvPr>
          <p:cNvSpPr txBox="1"/>
          <p:nvPr/>
        </p:nvSpPr>
        <p:spPr>
          <a:xfrm>
            <a:off x="386856" y="6332394"/>
            <a:ext cx="10034151" cy="507831"/>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International Osteoporosis Foundation. The Breaking Spine, 2010. http://www.bbcbonehealth.org/sites/bbc/files/documents/thebreakingspineen.pdf</a:t>
            </a:r>
            <a:r>
              <a:rPr lang="ko-KR" sz="900" b="1" kern="0">
                <a:solidFill>
                  <a:schemeClr val="tx1">
                    <a:lumMod val="100000"/>
                  </a:schemeClr>
                </a:solidFill>
                <a:latin typeface="Calibri" panose="020F0502020204030204" pitchFamily="34" charset="0"/>
                <a:sym typeface=""/>
                <a:hlinkClick r:id="rId3">
                  <a:extLst>
                    <a:ext uri="{A12FA001-AC4F-418D-AE19-62706E023703}">
                      <ahyp:hlinkClr xmlns:ahyp="http://schemas.microsoft.com/office/drawing/2018/hyperlinkcolor" val="tx"/>
                    </a:ext>
                  </a:extLst>
                </a:hlinkClick>
              </a:rPr>
              <a:t>에서 볼 수 있습니다.</a:t>
            </a:r>
            <a:r>
              <a:rPr lang="ko-KR" sz="900" b="1" kern="0">
                <a:solidFill>
                  <a:schemeClr val="tx1">
                    <a:lumMod val="100000"/>
                  </a:schemeClr>
                </a:solidFill>
                <a:latin typeface="Calibri" panose="020F0502020204030204" pitchFamily="34" charset="0"/>
                <a:sym typeface=""/>
              </a:rPr>
              <a:t>2 Smith A. </a:t>
            </a:r>
            <a:r>
              <a:rPr lang="ko-KR" sz="900" b="1" i="1" kern="0">
                <a:solidFill>
                  <a:schemeClr val="tx1">
                    <a:lumMod val="100000"/>
                  </a:schemeClr>
                </a:solidFill>
                <a:latin typeface="Calibri" panose="020F0502020204030204" pitchFamily="34" charset="0"/>
                <a:sym typeface=""/>
              </a:rPr>
              <a:t>Radiology</a:t>
            </a:r>
            <a:r>
              <a:rPr lang="ko-KR" sz="900" b="1" kern="0">
                <a:solidFill>
                  <a:schemeClr val="tx1">
                    <a:lumMod val="100000"/>
                  </a:schemeClr>
                </a:solidFill>
                <a:latin typeface="Calibri" panose="020F0502020204030204" pitchFamily="34" charset="0"/>
                <a:sym typeface=""/>
              </a:rPr>
              <a:t> 2019;291:368–69; 3. Nicolaes J, et al. arXiv preprint arXiv:1911.01816 (2019); 4. Li Z, et al. </a:t>
            </a:r>
            <a:r>
              <a:rPr lang="ko-KR" sz="900" b="1" i="1" kern="0">
                <a:solidFill>
                  <a:schemeClr val="tx1">
                    <a:lumMod val="100000"/>
                  </a:schemeClr>
                </a:solidFill>
                <a:latin typeface="Calibri" panose="020F0502020204030204" pitchFamily="34" charset="0"/>
                <a:sym typeface=""/>
              </a:rPr>
              <a:t>BMC Musculoskelet Disord </a:t>
            </a:r>
            <a:r>
              <a:rPr lang="ko-KR" sz="900" b="1" kern="0">
                <a:solidFill>
                  <a:schemeClr val="tx1">
                    <a:lumMod val="100000"/>
                  </a:schemeClr>
                </a:solidFill>
                <a:latin typeface="Calibri" panose="020F0502020204030204" pitchFamily="34" charset="0"/>
                <a:sym typeface=""/>
              </a:rPr>
              <a:t>2018;20:19(1):406; 5. Valentinitsch A, et al. Osteoporos Int 2019;30:1275–85; 6. Tomita N, et al. </a:t>
            </a:r>
            <a:r>
              <a:rPr lang="ko-KR" sz="900" b="1" i="1" kern="0">
                <a:solidFill>
                  <a:schemeClr val="tx1">
                    <a:lumMod val="100000"/>
                  </a:schemeClr>
                </a:solidFill>
                <a:latin typeface="Calibri" panose="020F0502020204030204" pitchFamily="34" charset="0"/>
                <a:sym typeface=""/>
              </a:rPr>
              <a:t>Comput Biol Med</a:t>
            </a:r>
            <a:r>
              <a:rPr lang="ko-KR" sz="900" b="1" kern="0">
                <a:solidFill>
                  <a:schemeClr val="tx1">
                    <a:lumMod val="100000"/>
                  </a:schemeClr>
                </a:solidFill>
                <a:latin typeface="Calibri" panose="020F0502020204030204" pitchFamily="34" charset="0"/>
                <a:sym typeface=""/>
              </a:rPr>
              <a:t> 2018;98:8-15. </a:t>
            </a:r>
          </a:p>
        </p:txBody>
      </p:sp>
      <p:graphicFrame>
        <p:nvGraphicFramePr>
          <p:cNvPr id="10" name="Table 10">
            <a:extLst>
              <a:ext uri="{FF2B5EF4-FFF2-40B4-BE49-F238E27FC236}">
                <a16:creationId xmlns:a16="http://schemas.microsoft.com/office/drawing/2014/main" id="{13BA61A4-330A-254B-A525-3C91F3B6A7AB}"/>
              </a:ext>
            </a:extLst>
          </p:cNvPr>
          <p:cNvGraphicFramePr>
            <a:graphicFrameLocks noGrp="1"/>
          </p:cNvGraphicFramePr>
          <p:nvPr>
            <p:extLst>
              <p:ext uri="{D42A27DB-BD31-4B8C-83A1-F6EECF244321}">
                <p14:modId xmlns:p14="http://schemas.microsoft.com/office/powerpoint/2010/main" val="2407879388"/>
              </p:ext>
            </p:extLst>
          </p:nvPr>
        </p:nvGraphicFramePr>
        <p:xfrm>
          <a:off x="1824607" y="2141220"/>
          <a:ext cx="7413661" cy="3103880"/>
        </p:xfrm>
        <a:graphic>
          <a:graphicData uri="http://schemas.openxmlformats.org/drawingml/2006/table">
            <a:tbl>
              <a:tblPr firstRow="1" bandRow="1">
                <a:tableStyleId>{B301B821-A1FF-4177-AEE7-76D212191A09}</a:tableStyleId>
              </a:tblPr>
              <a:tblGrid>
                <a:gridCol w="7413661">
                  <a:extLst>
                    <a:ext uri="{9D8B030D-6E8A-4147-A177-3AD203B41FA5}">
                      <a16:colId xmlns:a16="http://schemas.microsoft.com/office/drawing/2014/main" val="3666094635"/>
                    </a:ext>
                  </a:extLst>
                </a:gridCol>
              </a:tblGrid>
              <a:tr h="428078">
                <a:tc>
                  <a:txBody>
                    <a:bodyPr/>
                    <a:lstStyle/>
                    <a:p>
                      <a:pPr marL="0" indent="0">
                        <a:buFont typeface="Arial" panose="020B0604020202020204" pitchFamily="34" charset="0"/>
                        <a:buNone/>
                      </a:pPr>
                      <a:r>
                        <a:rPr lang="ko-KR" b="1" kern="0" spc="0" dirty="0">
                          <a:solidFill>
                            <a:schemeClr val="lt1">
                              <a:lumMod val="100000"/>
                            </a:schemeClr>
                          </a:solidFill>
                          <a:latin typeface="Candara" panose="020E0502030303020204" pitchFamily="34" charset="0"/>
                          <a:ea typeface="Malgun Gothic"/>
                          <a:cs typeface="+mn-cs"/>
                          <a:sym typeface=""/>
                        </a:rPr>
                        <a:t>척추 골절의 징후를 확인하세요</a:t>
                      </a:r>
                      <a:r>
                        <a:rPr lang="ko-KR" b="1" kern="0" spc="0" baseline="30000" dirty="0">
                          <a:solidFill>
                            <a:schemeClr val="lt1">
                              <a:lumMod val="100000"/>
                            </a:schemeClr>
                          </a:solidFill>
                          <a:latin typeface="Candara" panose="020E0502030303020204" pitchFamily="34" charset="0"/>
                          <a:ea typeface="Malgun Gothic"/>
                          <a:cs typeface="+mn-cs"/>
                          <a:sym typeface=""/>
                        </a:rPr>
                        <a:t>1</a:t>
                      </a:r>
                      <a:endParaRPr lang="ko-KR" b="1" kern="0" spc="0" dirty="0">
                        <a:solidFill>
                          <a:schemeClr val="lt1">
                            <a:lumMod val="100000"/>
                          </a:schemeClr>
                        </a:solidFill>
                        <a:latin typeface="Candara" panose="020E0502030303020204" pitchFamily="34" charset="0"/>
                        <a:ea typeface="Malgun Gothic"/>
                        <a:cs typeface="+mn-cs"/>
                        <a:sym typeface=""/>
                      </a:endParaRPr>
                    </a:p>
                  </a:txBody>
                  <a:tcPr>
                    <a:solidFill>
                      <a:srgbClr val="0063A6"/>
                    </a:solidFill>
                  </a:tcPr>
                </a:tc>
                <a:extLst>
                  <a:ext uri="{0D108BD9-81ED-4DB2-BD59-A6C34878D82A}">
                    <a16:rowId xmlns:a16="http://schemas.microsoft.com/office/drawing/2014/main" val="2011538633"/>
                  </a:ext>
                </a:extLst>
              </a:tr>
              <a:tr h="1372196">
                <a:tc>
                  <a:txBody>
                    <a:bodyPr/>
                    <a:lstStyle/>
                    <a:p>
                      <a:pPr marL="285750" indent="-285750">
                        <a:buFont typeface="Arial" panose="020B0604020202020204" pitchFamily="34" charset="0"/>
                        <a:buChar char="•"/>
                      </a:pPr>
                      <a:r>
                        <a:rPr lang="ko-KR" b="1" spc="0" dirty="0" err="1">
                          <a:solidFill>
                            <a:schemeClr val="tx1">
                              <a:lumMod val="100000"/>
                            </a:schemeClr>
                          </a:solidFill>
                          <a:latin typeface="Candara" panose="020E0502030303020204" pitchFamily="34" charset="0"/>
                          <a:ea typeface="Malgun Gothic"/>
                          <a:cs typeface="+mn-cs"/>
                          <a:sym typeface=""/>
                        </a:rPr>
                        <a:t>후만증</a:t>
                      </a:r>
                      <a:endParaRPr lang="ko-KR" b="1" spc="0" dirty="0">
                        <a:solidFill>
                          <a:schemeClr val="tx1">
                            <a:lumMod val="100000"/>
                          </a:schemeClr>
                        </a:solidFill>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키 감소(3cm 이상)</a:t>
                      </a:r>
                    </a:p>
                    <a:p>
                      <a:pPr marL="285750"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갑작스러운 중증 또는 만성 요통</a:t>
                      </a:r>
                    </a:p>
                    <a:p>
                      <a:pPr marL="285750"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심해진 </a:t>
                      </a:r>
                      <a:r>
                        <a:rPr lang="ko-KR" b="1" spc="0" dirty="0">
                          <a:solidFill>
                            <a:schemeClr val="tx1"/>
                          </a:solidFill>
                          <a:latin typeface="Candara" panose="020E0502030303020204" pitchFamily="34" charset="0"/>
                          <a:ea typeface="Malgun Gothic"/>
                          <a:cs typeface="+mn-cs"/>
                          <a:sym typeface=""/>
                        </a:rPr>
                        <a:t>척추 </a:t>
                      </a:r>
                      <a:r>
                        <a:rPr lang="ko-KR" altLang="en-US" b="1" spc="0" dirty="0">
                          <a:solidFill>
                            <a:schemeClr val="tx1"/>
                          </a:solidFill>
                          <a:latin typeface="Candara" panose="020E0502030303020204" pitchFamily="34" charset="0"/>
                          <a:ea typeface="Malgun Gothic"/>
                          <a:cs typeface="+mn-cs"/>
                          <a:sym typeface=""/>
                        </a:rPr>
                        <a:t>변</a:t>
                      </a:r>
                      <a:r>
                        <a:rPr lang="ko-KR" b="1" spc="0" dirty="0">
                          <a:solidFill>
                            <a:schemeClr val="tx1"/>
                          </a:solidFill>
                          <a:latin typeface="Candara" panose="020E0502030303020204" pitchFamily="34" charset="0"/>
                          <a:ea typeface="Malgun Gothic"/>
                          <a:cs typeface="+mn-cs"/>
                          <a:sym typeface=""/>
                        </a:rPr>
                        <a:t>형 또는 </a:t>
                      </a:r>
                      <a:r>
                        <a:rPr lang="ko-KR" altLang="en-US" b="1" spc="0" dirty="0">
                          <a:solidFill>
                            <a:schemeClr val="tx1"/>
                          </a:solidFill>
                          <a:latin typeface="Candara" panose="020E0502030303020204" pitchFamily="34" charset="0"/>
                          <a:ea typeface="Malgun Gothic"/>
                          <a:cs typeface="+mn-cs"/>
                          <a:sym typeface=""/>
                        </a:rPr>
                        <a:t>굽음</a:t>
                      </a:r>
                      <a:endParaRPr lang="ko-KR" b="1" spc="0" dirty="0">
                        <a:solidFill>
                          <a:schemeClr val="tx1"/>
                        </a:solidFill>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800" b="1" i="0" kern="0" spc="0" dirty="0">
                          <a:solidFill>
                            <a:schemeClr val="tx1">
                              <a:lumMod val="100000"/>
                            </a:schemeClr>
                          </a:solidFill>
                          <a:effectLst/>
                          <a:latin typeface="Calibri" panose="020F0502020204030204" pitchFamily="34" charset="0"/>
                          <a:ea typeface="Malgun Gothic"/>
                          <a:cs typeface="+mn-cs"/>
                          <a:sym typeface=""/>
                        </a:rPr>
                        <a:t>기회 검진을 위해 주기적인 CT 또는 MRI 이미지 사용</a:t>
                      </a:r>
                      <a:r>
                        <a:rPr lang="ko-KR" sz="1800" b="1" i="0" kern="0" spc="0" baseline="30000" dirty="0">
                          <a:solidFill>
                            <a:schemeClr val="tx1">
                              <a:lumMod val="100000"/>
                            </a:schemeClr>
                          </a:solidFill>
                          <a:effectLst/>
                          <a:latin typeface="Calibri" panose="020F0502020204030204" pitchFamily="34" charset="0"/>
                          <a:ea typeface="Malgun Gothic"/>
                          <a:cs typeface="+mn-cs"/>
                          <a:sym typeface=""/>
                        </a:rPr>
                        <a:t>2–6</a:t>
                      </a:r>
                      <a:endParaRPr lang="ko-KR" b="1" kern="0" spc="0" dirty="0">
                        <a:solidFill>
                          <a:schemeClr val="tx1">
                            <a:lumMod val="100000"/>
                          </a:schemeClr>
                        </a:solidFill>
                        <a:latin typeface="Calibri" panose="020F0502020204030204" pitchFamily="34" charset="0"/>
                        <a:ea typeface="Malgun Gothic"/>
                        <a:cs typeface="+mn-cs"/>
                        <a:sym typeface=""/>
                      </a:endParaRPr>
                    </a:p>
                  </a:txBody>
                  <a:tcPr>
                    <a:solidFill>
                      <a:schemeClr val="accent1">
                        <a:lumMod val="20000"/>
                        <a:lumOff val="80000"/>
                      </a:schemeClr>
                    </a:solidFill>
                  </a:tcPr>
                </a:tc>
                <a:extLst>
                  <a:ext uri="{0D108BD9-81ED-4DB2-BD59-A6C34878D82A}">
                    <a16:rowId xmlns:a16="http://schemas.microsoft.com/office/drawing/2014/main" val="1564116209"/>
                  </a:ext>
                </a:extLst>
              </a:tr>
              <a:tr h="428078">
                <a:tc>
                  <a:txBody>
                    <a:bodyPr/>
                    <a:lstStyle/>
                    <a:p>
                      <a:r>
                        <a:rPr lang="ko-KR" b="1" kern="0" spc="0">
                          <a:solidFill>
                            <a:schemeClr val="tx1">
                              <a:lumMod val="100000"/>
                            </a:schemeClr>
                          </a:solidFill>
                          <a:latin typeface="Candara" panose="020E0502030303020204" pitchFamily="34" charset="0"/>
                          <a:ea typeface="Malgun Gothic"/>
                          <a:cs typeface="+mn-cs"/>
                          <a:sym typeface=""/>
                        </a:rPr>
                        <a:t>X-ray 또는 DXA VFA로 척추 골절의 존재 확인</a:t>
                      </a:r>
                      <a:r>
                        <a:rPr lang="ko-KR" b="1" kern="0" spc="0" baseline="30000">
                          <a:solidFill>
                            <a:schemeClr val="tx1">
                              <a:lumMod val="100000"/>
                            </a:schemeClr>
                          </a:solidFill>
                          <a:latin typeface="Candara" panose="020E0502030303020204" pitchFamily="34" charset="0"/>
                          <a:ea typeface="Malgun Gothic"/>
                          <a:cs typeface="+mn-cs"/>
                          <a:sym typeface=""/>
                        </a:rPr>
                        <a:t>1</a:t>
                      </a:r>
                    </a:p>
                  </a:txBody>
                  <a:tcPr/>
                </a:tc>
                <a:extLst>
                  <a:ext uri="{0D108BD9-81ED-4DB2-BD59-A6C34878D82A}">
                    <a16:rowId xmlns:a16="http://schemas.microsoft.com/office/drawing/2014/main" val="778469972"/>
                  </a:ext>
                </a:extLst>
              </a:tr>
              <a:tr h="784684">
                <a:tc>
                  <a:txBody>
                    <a:bodyPr/>
                    <a:lstStyle/>
                    <a:p>
                      <a:r>
                        <a:rPr lang="ko-KR" b="1" kern="0" spc="0" dirty="0">
                          <a:solidFill>
                            <a:schemeClr val="tx1">
                              <a:lumMod val="100000"/>
                            </a:schemeClr>
                          </a:solidFill>
                          <a:latin typeface="Candara" panose="020E0502030303020204" pitchFamily="34" charset="0"/>
                          <a:ea typeface="Malgun Gothic"/>
                          <a:cs typeface="+mn-cs"/>
                          <a:sym typeface=""/>
                        </a:rPr>
                        <a:t>명확성을 기하기 위해 척추 골절이 발견되면 골절로 보고</a:t>
                      </a:r>
                      <a:r>
                        <a:rPr lang="ko-KR" b="1" kern="0" spc="0" baseline="30000" dirty="0">
                          <a:solidFill>
                            <a:schemeClr val="tx1">
                              <a:lumMod val="100000"/>
                            </a:schemeClr>
                          </a:solidFill>
                          <a:latin typeface="Candara" panose="020E0502030303020204" pitchFamily="34" charset="0"/>
                          <a:ea typeface="Malgun Gothic"/>
                          <a:cs typeface="+mn-cs"/>
                          <a:sym typeface=""/>
                        </a:rPr>
                        <a:t>1 </a:t>
                      </a:r>
                    </a:p>
                  </a:txBody>
                  <a:tcPr>
                    <a:solidFill>
                      <a:schemeClr val="accent1">
                        <a:lumMod val="20000"/>
                        <a:lumOff val="80000"/>
                      </a:schemeClr>
                    </a:solidFill>
                  </a:tcPr>
                </a:tc>
                <a:extLst>
                  <a:ext uri="{0D108BD9-81ED-4DB2-BD59-A6C34878D82A}">
                    <a16:rowId xmlns:a16="http://schemas.microsoft.com/office/drawing/2014/main" val="1995279467"/>
                  </a:ext>
                </a:extLst>
              </a:tr>
            </a:tbl>
          </a:graphicData>
        </a:graphic>
      </p:graphicFrame>
      <p:pic>
        <p:nvPicPr>
          <p:cNvPr id="6" name="Picture 5" descr="A picture containing icon&#10;&#10;Description automatically generated">
            <a:extLst>
              <a:ext uri="{FF2B5EF4-FFF2-40B4-BE49-F238E27FC236}">
                <a16:creationId xmlns:a16="http://schemas.microsoft.com/office/drawing/2014/main" id="{7F034989-5B50-4C4E-BB47-2ABAE8403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1033" y="442112"/>
            <a:ext cx="1340556" cy="1340556"/>
          </a:xfrm>
          <a:prstGeom prst="rect">
            <a:avLst/>
          </a:prstGeom>
        </p:spPr>
      </p:pic>
      <p:sp>
        <p:nvSpPr>
          <p:cNvPr id="7" name="TextBox 6">
            <a:extLst>
              <a:ext uri="{FF2B5EF4-FFF2-40B4-BE49-F238E27FC236}">
                <a16:creationId xmlns:a16="http://schemas.microsoft.com/office/drawing/2014/main" id="{4F0DC456-E287-1543-9244-E7FB0F557289}"/>
              </a:ext>
            </a:extLst>
          </p:cNvPr>
          <p:cNvSpPr txBox="1"/>
          <p:nvPr/>
        </p:nvSpPr>
        <p:spPr>
          <a:xfrm>
            <a:off x="1824606" y="573781"/>
            <a:ext cx="8310176" cy="1077218"/>
          </a:xfrm>
          <a:prstGeom prst="rect">
            <a:avLst/>
          </a:prstGeom>
          <a:noFill/>
        </p:spPr>
        <p:txBody>
          <a:bodyPr wrap="square" rtlCol="0">
            <a:spAutoFit/>
          </a:bodyPr>
          <a:lstStyle/>
          <a:p>
            <a:r>
              <a:rPr lang="ko-KR" sz="3200" b="1" dirty="0">
                <a:solidFill>
                  <a:srgbClr val="00B050"/>
                </a:solidFill>
                <a:latin typeface="Candara" panose="020E0502030303020204" pitchFamily="34" charset="0"/>
                <a:sym typeface=""/>
              </a:rPr>
              <a:t>척추 골절의 기회 진단 증가</a:t>
            </a:r>
            <a:endParaRPr lang="ko-KR" sz="3600" b="1" dirty="0">
              <a:solidFill>
                <a:srgbClr val="00B050"/>
              </a:solidFill>
              <a:latin typeface="Candara" panose="020E0502030303020204" pitchFamily="34" charset="0"/>
              <a:sym typeface=""/>
            </a:endParaRPr>
          </a:p>
        </p:txBody>
      </p:sp>
      <p:pic>
        <p:nvPicPr>
          <p:cNvPr id="8" name="Graphic 7" descr="Home with solid fill">
            <a:hlinkClick r:id="rId5" action="ppaction://hlinksldjump"/>
            <a:extLst>
              <a:ext uri="{FF2B5EF4-FFF2-40B4-BE49-F238E27FC236}">
                <a16:creationId xmlns:a16="http://schemas.microsoft.com/office/drawing/2014/main" id="{273678DD-F1BA-2D48-B1AB-E10EC6F010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5800183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치료 기간?</a:t>
            </a:r>
          </a:p>
        </p:txBody>
      </p:sp>
      <p:sp>
        <p:nvSpPr>
          <p:cNvPr id="4" name="TextBox 3">
            <a:extLst>
              <a:ext uri="{FF2B5EF4-FFF2-40B4-BE49-F238E27FC236}">
                <a16:creationId xmlns:a16="http://schemas.microsoft.com/office/drawing/2014/main" id="{13BFEFBA-E4F2-43DC-959B-3FD2F3792E12}"/>
              </a:ext>
            </a:extLst>
          </p:cNvPr>
          <p:cNvSpPr txBox="1"/>
          <p:nvPr/>
        </p:nvSpPr>
        <p:spPr>
          <a:xfrm>
            <a:off x="480910" y="1368488"/>
            <a:ext cx="11541759" cy="369332"/>
          </a:xfrm>
          <a:prstGeom prst="rect">
            <a:avLst/>
          </a:prstGeom>
          <a:noFill/>
        </p:spPr>
        <p:txBody>
          <a:bodyPr wrap="square" rtlCol="0">
            <a:spAutoFit/>
          </a:bodyPr>
          <a:lstStyle/>
          <a:p>
            <a:r>
              <a:rPr lang="ko-KR" b="1" kern="0">
                <a:solidFill>
                  <a:srgbClr val="6BBBAD">
                    <a:lumMod val="100000"/>
                  </a:srgbClr>
                </a:solidFill>
                <a:latin typeface="Candara" panose="020E0502030303020204" pitchFamily="34" charset="0"/>
                <a:sym typeface=""/>
              </a:rPr>
              <a:t>AACE/ACE의 </a:t>
            </a:r>
            <a:r>
              <a:rPr lang="ko-KR" b="1" kern="0">
                <a:solidFill>
                  <a:srgbClr val="6BBBAD">
                    <a:lumMod val="100000"/>
                  </a:srgbClr>
                </a:solidFill>
                <a:latin typeface="Candara" panose="020E0502030303020204" pitchFamily="34" charset="0"/>
                <a:ea typeface="Malgun Gothic" panose="020F0502020204030204" pitchFamily="34" charset="0"/>
                <a:sym typeface=""/>
              </a:rPr>
              <a:t>권장 치료기간:</a:t>
            </a:r>
            <a:r>
              <a:rPr lang="ko-KR" b="1" kern="0" baseline="30000">
                <a:solidFill>
                  <a:srgbClr val="6BBBAD">
                    <a:lumMod val="100000"/>
                  </a:srgbClr>
                </a:solidFill>
                <a:latin typeface="Candara" panose="020E0502030303020204" pitchFamily="34" charset="0"/>
                <a:ea typeface="Malgun Gothic" panose="020F0502020204030204" pitchFamily="34" charset="0"/>
                <a:sym typeface=""/>
              </a:rPr>
              <a:t>1</a:t>
            </a:r>
            <a:endParaRPr lang="ko-KR" b="1" kern="0">
              <a:solidFill>
                <a:srgbClr val="6BBBAD">
                  <a:lumMod val="100000"/>
                </a:srgbClr>
              </a:solidFill>
              <a:latin typeface="Candara" panose="020E0502030303020204" pitchFamily="34" charset="0"/>
              <a:sym typeface=""/>
            </a:endParaRPr>
          </a:p>
        </p:txBody>
      </p:sp>
      <p:sp>
        <p:nvSpPr>
          <p:cNvPr id="6" name="TextBox 5">
            <a:extLst>
              <a:ext uri="{FF2B5EF4-FFF2-40B4-BE49-F238E27FC236}">
                <a16:creationId xmlns:a16="http://schemas.microsoft.com/office/drawing/2014/main" id="{53A3E07B-C135-B147-BEFE-D90A96A55569}"/>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a:t>
            </a:r>
          </a:p>
        </p:txBody>
      </p:sp>
      <p:graphicFrame>
        <p:nvGraphicFramePr>
          <p:cNvPr id="2" name="Table 2">
            <a:extLst>
              <a:ext uri="{FF2B5EF4-FFF2-40B4-BE49-F238E27FC236}">
                <a16:creationId xmlns:a16="http://schemas.microsoft.com/office/drawing/2014/main" id="{6BB06027-F0C8-5648-BEBE-331AC3BB9B6C}"/>
              </a:ext>
            </a:extLst>
          </p:cNvPr>
          <p:cNvGraphicFramePr>
            <a:graphicFrameLocks noGrp="1"/>
          </p:cNvGraphicFramePr>
          <p:nvPr>
            <p:extLst>
              <p:ext uri="{D42A27DB-BD31-4B8C-83A1-F6EECF244321}">
                <p14:modId xmlns:p14="http://schemas.microsoft.com/office/powerpoint/2010/main" val="2558755609"/>
              </p:ext>
            </p:extLst>
          </p:nvPr>
        </p:nvGraphicFramePr>
        <p:xfrm>
          <a:off x="480910" y="1908158"/>
          <a:ext cx="11045343" cy="2399148"/>
        </p:xfrm>
        <a:graphic>
          <a:graphicData uri="http://schemas.openxmlformats.org/drawingml/2006/table">
            <a:tbl>
              <a:tblPr firstRow="1" bandRow="1">
                <a:tableStyleId>{FABFCF23-3B69-468F-B69F-88F6DE6A72F2}</a:tableStyleId>
              </a:tblPr>
              <a:tblGrid>
                <a:gridCol w="2166037">
                  <a:extLst>
                    <a:ext uri="{9D8B030D-6E8A-4147-A177-3AD203B41FA5}">
                      <a16:colId xmlns:a16="http://schemas.microsoft.com/office/drawing/2014/main" val="2468345100"/>
                    </a:ext>
                  </a:extLst>
                </a:gridCol>
                <a:gridCol w="6954253">
                  <a:extLst>
                    <a:ext uri="{9D8B030D-6E8A-4147-A177-3AD203B41FA5}">
                      <a16:colId xmlns:a16="http://schemas.microsoft.com/office/drawing/2014/main" val="2737756253"/>
                    </a:ext>
                  </a:extLst>
                </a:gridCol>
                <a:gridCol w="1925053">
                  <a:extLst>
                    <a:ext uri="{9D8B030D-6E8A-4147-A177-3AD203B41FA5}">
                      <a16:colId xmlns:a16="http://schemas.microsoft.com/office/drawing/2014/main" val="3442246172"/>
                    </a:ext>
                  </a:extLst>
                </a:gridCol>
              </a:tblGrid>
              <a:tr h="669688">
                <a:tc>
                  <a:txBody>
                    <a:bodyPr/>
                    <a:lstStyle/>
                    <a:p>
                      <a:r>
                        <a:rPr lang="ko-KR" sz="1800" b="1" spc="0" dirty="0">
                          <a:latin typeface="Candara" panose="020E0502030303020204" pitchFamily="34" charset="0"/>
                          <a:ea typeface="Malgun Gothic"/>
                          <a:cs typeface="+mn-cs"/>
                          <a:sym typeface=""/>
                        </a:rPr>
                        <a:t>치료</a:t>
                      </a:r>
                    </a:p>
                  </a:txBody>
                  <a:tcPr/>
                </a:tc>
                <a:tc>
                  <a:txBody>
                    <a:bodyPr/>
                    <a:lstStyle/>
                    <a:p>
                      <a:r>
                        <a:rPr lang="ko-KR" sz="1800" b="1" spc="0">
                          <a:latin typeface="Candara" panose="020E0502030303020204" pitchFamily="34" charset="0"/>
                          <a:ea typeface="Malgun Gothic"/>
                          <a:cs typeface="+mn-cs"/>
                          <a:sym typeface=""/>
                        </a:rPr>
                        <a:t>권장</a:t>
                      </a:r>
                    </a:p>
                  </a:txBody>
                  <a:tcPr/>
                </a:tc>
                <a:tc>
                  <a:txBody>
                    <a:bodyPr/>
                    <a:lstStyle/>
                    <a:p>
                      <a:r>
                        <a:rPr lang="ko-KR" sz="1800" b="1" spc="0">
                          <a:latin typeface="Candara" panose="020E0502030303020204" pitchFamily="34" charset="0"/>
                          <a:ea typeface="Malgun Gothic"/>
                          <a:cs typeface="+mn-cs"/>
                          <a:sym typeface=""/>
                        </a:rPr>
                        <a:t>등급</a:t>
                      </a:r>
                    </a:p>
                  </a:txBody>
                  <a:tcPr/>
                </a:tc>
                <a:extLst>
                  <a:ext uri="{0D108BD9-81ED-4DB2-BD59-A6C34878D82A}">
                    <a16:rowId xmlns:a16="http://schemas.microsoft.com/office/drawing/2014/main" val="213443172"/>
                  </a:ext>
                </a:extLst>
              </a:tr>
              <a:tr h="864730">
                <a:tc rowSpan="2">
                  <a:txBody>
                    <a:bodyPr/>
                    <a:lstStyle/>
                    <a:p>
                      <a:r>
                        <a:rPr lang="ko-KR" sz="1800" b="1" spc="0" dirty="0">
                          <a:solidFill>
                            <a:schemeClr val="tx1">
                              <a:lumMod val="100000"/>
                            </a:schemeClr>
                          </a:solidFill>
                          <a:latin typeface="Candara" panose="020E0502030303020204" pitchFamily="34" charset="0"/>
                          <a:ea typeface="Malgun Gothic"/>
                          <a:cs typeface="+mn-cs"/>
                          <a:sym typeface=""/>
                        </a:rPr>
                        <a:t>기타 </a:t>
                      </a:r>
                      <a:r>
                        <a:rPr lang="ko-KR" altLang="en-US" sz="1800" b="1" kern="1200" spc="0" dirty="0">
                          <a:solidFill>
                            <a:schemeClr val="tx1">
                              <a:lumMod val="100000"/>
                            </a:schemeClr>
                          </a:solidFill>
                          <a:latin typeface="Candara" panose="020E0502030303020204" pitchFamily="34" charset="0"/>
                          <a:ea typeface="Malgun Gothic"/>
                          <a:cs typeface="+mn-cs"/>
                          <a:sym typeface=""/>
                        </a:rPr>
                        <a:t>골흡수억제</a:t>
                      </a:r>
                      <a:r>
                        <a:rPr lang="ko-KR" altLang="es-ES" sz="1800" b="1" kern="1200" spc="0" dirty="0">
                          <a:solidFill>
                            <a:schemeClr val="tx1">
                              <a:lumMod val="100000"/>
                            </a:schemeClr>
                          </a:solidFill>
                          <a:latin typeface="Candara" panose="020E0502030303020204" pitchFamily="34" charset="0"/>
                          <a:ea typeface="Malgun Gothic"/>
                          <a:cs typeface="+mn-cs"/>
                          <a:sym typeface=""/>
                        </a:rPr>
                        <a:t>제</a:t>
                      </a:r>
                    </a:p>
                  </a:txBody>
                  <a:tcPr>
                    <a:solidFill>
                      <a:srgbClr val="EAEFF7"/>
                    </a:solidFill>
                  </a:tcPr>
                </a:tc>
                <a:tc>
                  <a:txBody>
                    <a:bodyPr/>
                    <a:lstStyle/>
                    <a:p>
                      <a:r>
                        <a:rPr lang="ko-KR" altLang="es-ES" sz="2000" b="1" kern="1200" spc="0" dirty="0">
                          <a:solidFill>
                            <a:schemeClr val="tx1">
                              <a:lumMod val="100000"/>
                            </a:schemeClr>
                          </a:solidFill>
                          <a:effectLst/>
                          <a:latin typeface="Candara" panose="020E0502030303020204" pitchFamily="34" charset="0"/>
                          <a:ea typeface="Malgun Gothic"/>
                          <a:cs typeface="+mn-cs"/>
                          <a:sym typeface=""/>
                        </a:rPr>
                        <a:t>비스포스포네이트 </a:t>
                      </a:r>
                      <a:r>
                        <a:rPr lang="ko-KR" altLang="en-US" sz="2000" b="1" kern="1200" spc="0" dirty="0">
                          <a:solidFill>
                            <a:schemeClr val="tx1">
                              <a:lumMod val="100000"/>
                            </a:schemeClr>
                          </a:solidFill>
                          <a:effectLst/>
                          <a:latin typeface="Candara" panose="020E0502030303020204" pitchFamily="34" charset="0"/>
                          <a:ea typeface="Malgun Gothic"/>
                          <a:cs typeface="+mn-cs"/>
                          <a:sym typeface=""/>
                        </a:rPr>
                        <a:t>이외의 </a:t>
                      </a:r>
                      <a:r>
                        <a:rPr lang="ko-KR" altLang="en-US" sz="2000" b="1" kern="1200" spc="0" dirty="0" err="1">
                          <a:solidFill>
                            <a:schemeClr val="tx1">
                              <a:lumMod val="100000"/>
                            </a:schemeClr>
                          </a:solidFill>
                          <a:effectLst/>
                          <a:latin typeface="Candara" panose="020E0502030303020204" pitchFamily="34" charset="0"/>
                          <a:ea typeface="Malgun Gothic"/>
                          <a:cs typeface="+mn-cs"/>
                          <a:sym typeface=""/>
                        </a:rPr>
                        <a:t>골흡수</a:t>
                      </a:r>
                      <a:r>
                        <a:rPr lang="ko-KR" altLang="es-ES" sz="2000" b="1" kern="1200" spc="0" dirty="0">
                          <a:solidFill>
                            <a:schemeClr val="tx1">
                              <a:lumMod val="100000"/>
                            </a:schemeClr>
                          </a:solidFill>
                          <a:effectLst/>
                          <a:latin typeface="Candara" panose="020E0502030303020204" pitchFamily="34" charset="0"/>
                          <a:ea typeface="Malgun Gothic"/>
                          <a:cs typeface="+mn-cs"/>
                          <a:sym typeface=""/>
                        </a:rPr>
                        <a:t> </a:t>
                      </a:r>
                      <a:r>
                        <a:rPr lang="ko-KR" altLang="es-ES" sz="2000" b="1" kern="1200" spc="0" dirty="0" err="1">
                          <a:solidFill>
                            <a:schemeClr val="tx1">
                              <a:lumMod val="100000"/>
                            </a:schemeClr>
                          </a:solidFill>
                          <a:effectLst/>
                          <a:latin typeface="Candara" panose="020E0502030303020204" pitchFamily="34" charset="0"/>
                          <a:ea typeface="Malgun Gothic"/>
                          <a:cs typeface="+mn-cs"/>
                          <a:sym typeface=""/>
                        </a:rPr>
                        <a:t>억제제는</a:t>
                      </a:r>
                      <a:r>
                        <a:rPr lang="ko-KR" altLang="es-ES" sz="2000" b="1" kern="1200" spc="0" dirty="0">
                          <a:solidFill>
                            <a:schemeClr val="tx1">
                              <a:lumMod val="100000"/>
                            </a:schemeClr>
                          </a:solidFill>
                          <a:effectLst/>
                          <a:latin typeface="Candara" panose="020E0502030303020204" pitchFamily="34" charset="0"/>
                          <a:ea typeface="Malgun Gothic"/>
                          <a:cs typeface="+mn-cs"/>
                          <a:sym typeface=""/>
                        </a:rPr>
                        <a:t> </a:t>
                      </a:r>
                      <a:r>
                        <a:rPr lang="ko-KR" sz="2000" b="1" kern="1200" spc="0" dirty="0" err="1">
                          <a:solidFill>
                            <a:schemeClr val="tx1">
                              <a:lumMod val="100000"/>
                            </a:schemeClr>
                          </a:solidFill>
                          <a:effectLst/>
                          <a:latin typeface="Candara" panose="020E0502030303020204" pitchFamily="34" charset="0"/>
                          <a:ea typeface="Malgun Gothic"/>
                          <a:cs typeface="+mn-cs"/>
                          <a:sym typeface=""/>
                        </a:rPr>
                        <a:t>휴약이</a:t>
                      </a:r>
                      <a:r>
                        <a:rPr lang="ko-KR" sz="2000" b="1" kern="1200" spc="0" dirty="0">
                          <a:solidFill>
                            <a:schemeClr val="tx1">
                              <a:lumMod val="100000"/>
                            </a:schemeClr>
                          </a:solidFill>
                          <a:effectLst/>
                          <a:latin typeface="Candara" panose="020E0502030303020204" pitchFamily="34" charset="0"/>
                          <a:ea typeface="Malgun Gothic"/>
                          <a:cs typeface="+mn-cs"/>
                          <a:sym typeface=""/>
                        </a:rPr>
                        <a:t> </a:t>
                      </a:r>
                      <a:br>
                        <a:rPr lang="es-ES" altLang="ko-KR" sz="2000" b="1" kern="1200" spc="0" dirty="0">
                          <a:solidFill>
                            <a:schemeClr val="tx1">
                              <a:lumMod val="100000"/>
                            </a:schemeClr>
                          </a:solidFill>
                          <a:effectLst/>
                          <a:latin typeface="Candara" panose="020E0502030303020204" pitchFamily="34" charset="0"/>
                          <a:ea typeface="Malgun Gothic"/>
                          <a:cs typeface="+mn-cs"/>
                          <a:sym typeface=""/>
                        </a:rPr>
                      </a:br>
                      <a:r>
                        <a:rPr lang="ko-KR" sz="2000" b="1" kern="1200" spc="0" dirty="0">
                          <a:solidFill>
                            <a:schemeClr val="tx1">
                              <a:lumMod val="100000"/>
                            </a:schemeClr>
                          </a:solidFill>
                          <a:effectLst/>
                          <a:latin typeface="Candara" panose="020E0502030303020204" pitchFamily="34" charset="0"/>
                          <a:ea typeface="Malgun Gothic"/>
                          <a:cs typeface="+mn-cs"/>
                          <a:sym typeface=""/>
                        </a:rPr>
                        <a:t>권장되지 않음</a:t>
                      </a:r>
                    </a:p>
                  </a:txBody>
                  <a:tcPr/>
                </a:tc>
                <a:tc>
                  <a:txBody>
                    <a:bodyPr/>
                    <a:lstStyle/>
                    <a:p>
                      <a:r>
                        <a:rPr lang="ko-KR" sz="1800" b="1" spc="0">
                          <a:solidFill>
                            <a:schemeClr val="tx1">
                              <a:lumMod val="100000"/>
                            </a:schemeClr>
                          </a:solidFill>
                          <a:latin typeface="Candara" panose="020E0502030303020204" pitchFamily="34" charset="0"/>
                          <a:ea typeface="Malgun Gothic"/>
                          <a:cs typeface="+mn-cs"/>
                          <a:sym typeface=""/>
                        </a:rPr>
                        <a:t>A 등급; BEL 1</a:t>
                      </a:r>
                    </a:p>
                  </a:txBody>
                  <a:tcPr/>
                </a:tc>
                <a:extLst>
                  <a:ext uri="{0D108BD9-81ED-4DB2-BD59-A6C34878D82A}">
                    <a16:rowId xmlns:a16="http://schemas.microsoft.com/office/drawing/2014/main" val="1466176252"/>
                  </a:ext>
                </a:extLst>
              </a:tr>
              <a:tr h="864730">
                <a:tc vMerge="1">
                  <a:txBody>
                    <a:bodyPr/>
                    <a:lstStyle/>
                    <a:p>
                      <a:endParaRPr lang="ko-KR" sz="1600">
                        <a:latin typeface="Candara" panose="020E0502030303020204" pitchFamily="34" charset="0"/>
                        <a:ea typeface="Malgun Gothic"/>
                      </a:endParaRPr>
                    </a:p>
                  </a:txBody>
                  <a:tcPr/>
                </a:tc>
                <a:tc>
                  <a:txBody>
                    <a:bodyPr/>
                    <a:lstStyle/>
                    <a:p>
                      <a:r>
                        <a:rPr lang="ko-KR" sz="2000" b="1" kern="1200" spc="0" dirty="0">
                          <a:solidFill>
                            <a:schemeClr val="tx1">
                              <a:lumMod val="100000"/>
                            </a:schemeClr>
                          </a:solidFill>
                          <a:effectLst/>
                          <a:latin typeface="Candara" panose="020E0502030303020204" pitchFamily="34" charset="0"/>
                          <a:ea typeface="Malgun Gothic"/>
                          <a:cs typeface="+mn-cs"/>
                          <a:sym typeface=""/>
                        </a:rPr>
                        <a:t>이러한 약제 치료는 임상적으로 적절한 기간 동안 </a:t>
                      </a:r>
                      <a:br>
                        <a:rPr lang="es-ES" altLang="ko-KR" sz="2000" b="1" kern="1200" spc="0" dirty="0">
                          <a:solidFill>
                            <a:schemeClr val="tx1">
                              <a:lumMod val="100000"/>
                            </a:schemeClr>
                          </a:solidFill>
                          <a:effectLst/>
                          <a:latin typeface="Candara" panose="020E0502030303020204" pitchFamily="34" charset="0"/>
                          <a:ea typeface="Malgun Gothic"/>
                          <a:cs typeface="+mn-cs"/>
                          <a:sym typeface=""/>
                        </a:rPr>
                      </a:br>
                      <a:r>
                        <a:rPr lang="ko-KR" sz="2000" b="1" kern="1200" spc="0" dirty="0">
                          <a:solidFill>
                            <a:schemeClr val="tx1">
                              <a:lumMod val="100000"/>
                            </a:schemeClr>
                          </a:solidFill>
                          <a:effectLst/>
                          <a:latin typeface="Candara" panose="020E0502030303020204" pitchFamily="34" charset="0"/>
                          <a:ea typeface="Malgun Gothic"/>
                          <a:cs typeface="+mn-cs"/>
                          <a:sym typeface=""/>
                        </a:rPr>
                        <a:t>계속되어야 함 </a:t>
                      </a:r>
                    </a:p>
                  </a:txBody>
                  <a:tcPr>
                    <a:solidFill>
                      <a:srgbClr val="EAEFF7"/>
                    </a:solidFill>
                  </a:tcPr>
                </a:tc>
                <a:tc>
                  <a:txBody>
                    <a:bodyPr/>
                    <a:lstStyle/>
                    <a:p>
                      <a:r>
                        <a:rPr lang="ko-KR" sz="1800" b="1" spc="0" dirty="0" err="1">
                          <a:solidFill>
                            <a:schemeClr val="tx1">
                              <a:lumMod val="100000"/>
                            </a:schemeClr>
                          </a:solidFill>
                          <a:latin typeface="Candara" panose="020E0502030303020204" pitchFamily="34" charset="0"/>
                          <a:ea typeface="Malgun Gothic"/>
                          <a:cs typeface="+mn-cs"/>
                          <a:sym typeface=""/>
                        </a:rPr>
                        <a:t>A</a:t>
                      </a:r>
                      <a:r>
                        <a:rPr lang="ko-KR" sz="1800" b="1" spc="0" dirty="0">
                          <a:solidFill>
                            <a:schemeClr val="tx1">
                              <a:lumMod val="100000"/>
                            </a:schemeClr>
                          </a:solidFill>
                          <a:latin typeface="Candara" panose="020E0502030303020204" pitchFamily="34" charset="0"/>
                          <a:ea typeface="Malgun Gothic"/>
                          <a:cs typeface="+mn-cs"/>
                          <a:sym typeface=""/>
                        </a:rPr>
                        <a:t> 등급; BEL 1</a:t>
                      </a:r>
                    </a:p>
                  </a:txBody>
                  <a:tcPr>
                    <a:solidFill>
                      <a:srgbClr val="EAEFF7"/>
                    </a:solidFill>
                  </a:tcPr>
                </a:tc>
                <a:extLst>
                  <a:ext uri="{0D108BD9-81ED-4DB2-BD59-A6C34878D82A}">
                    <a16:rowId xmlns:a16="http://schemas.microsoft.com/office/drawing/2014/main" val="289888182"/>
                  </a:ext>
                </a:extLst>
              </a:tr>
            </a:tbl>
          </a:graphicData>
        </a:graphic>
      </p:graphicFrame>
      <p:graphicFrame>
        <p:nvGraphicFramePr>
          <p:cNvPr id="7" name="Table 6">
            <a:extLst>
              <a:ext uri="{FF2B5EF4-FFF2-40B4-BE49-F238E27FC236}">
                <a16:creationId xmlns:a16="http://schemas.microsoft.com/office/drawing/2014/main" id="{D5507583-2182-B349-87BF-0B9F333ECEC9}"/>
              </a:ext>
            </a:extLst>
          </p:cNvPr>
          <p:cNvGraphicFramePr>
            <a:graphicFrameLocks noGrp="1"/>
          </p:cNvGraphicFramePr>
          <p:nvPr>
            <p:extLst>
              <p:ext uri="{D42A27DB-BD31-4B8C-83A1-F6EECF244321}">
                <p14:modId xmlns:p14="http://schemas.microsoft.com/office/powerpoint/2010/main" val="1343362715"/>
              </p:ext>
            </p:extLst>
          </p:nvPr>
        </p:nvGraphicFramePr>
        <p:xfrm>
          <a:off x="480910" y="7714110"/>
          <a:ext cx="9989127" cy="426720"/>
        </p:xfrm>
        <a:graphic>
          <a:graphicData uri="http://schemas.openxmlformats.org/drawingml/2006/table">
            <a:tbl>
              <a:tblPr/>
              <a:tblGrid>
                <a:gridCol w="9989127">
                  <a:extLst>
                    <a:ext uri="{9D8B030D-6E8A-4147-A177-3AD203B41FA5}">
                      <a16:colId xmlns:a16="http://schemas.microsoft.com/office/drawing/2014/main" val="1259013225"/>
                    </a:ext>
                  </a:extLst>
                </a:gridCol>
              </a:tblGrid>
              <a:tr h="420635">
                <a:tc>
                  <a:txBody>
                    <a:bodyPr/>
                    <a:lstStyle/>
                    <a:p>
                      <a:r>
                        <a:rPr lang="ko-KR" sz="1400" spc="0">
                          <a:effectLst/>
                          <a:latin typeface="Candara" panose="020E0502030303020204" pitchFamily="34" charset="0"/>
                          <a:ea typeface="Malgun Gothic"/>
                          <a:cs typeface="+mn-cs"/>
                          <a:sym typeface=""/>
                        </a:rPr>
                        <a:t>참고: 권장 등급 A = "매우 강함"; B = "강함"; C = "강하지 않음"; D = "주로 전문가 의견에 기초함"</a:t>
                      </a:r>
                    </a:p>
                    <a:p>
                      <a:r>
                        <a:rPr lang="ko-KR" sz="1400" spc="0">
                          <a:effectLst/>
                          <a:latin typeface="Candara" panose="020E0502030303020204" pitchFamily="34" charset="0"/>
                          <a:ea typeface="Malgun Gothic"/>
                          <a:cs typeface="+mn-cs"/>
                          <a:sym typeface=""/>
                        </a:rPr>
                        <a:t>BEL = 최상의 증거 수준(best evidence level)</a:t>
                      </a:r>
                    </a:p>
                  </a:txBody>
                  <a:tcPr marL="47625" marR="47625" marT="0" marB="0">
                    <a:lnL>
                      <a:noFill/>
                    </a:lnL>
                    <a:lnR>
                      <a:noFill/>
                    </a:lnR>
                    <a:lnT>
                      <a:noFill/>
                    </a:lnT>
                    <a:lnB>
                      <a:noFill/>
                    </a:lnB>
                  </a:tcPr>
                </a:tc>
                <a:extLst>
                  <a:ext uri="{0D108BD9-81ED-4DB2-BD59-A6C34878D82A}">
                    <a16:rowId xmlns:a16="http://schemas.microsoft.com/office/drawing/2014/main" val="702745161"/>
                  </a:ext>
                </a:extLst>
              </a:tr>
            </a:tbl>
          </a:graphicData>
        </a:graphic>
      </p:graphicFrame>
      <p:sp>
        <p:nvSpPr>
          <p:cNvPr id="8" name="Rectangle 7">
            <a:extLst>
              <a:ext uri="{FF2B5EF4-FFF2-40B4-BE49-F238E27FC236}">
                <a16:creationId xmlns:a16="http://schemas.microsoft.com/office/drawing/2014/main" id="{DFA43FB7-DBFE-C947-ADBF-8512EF3A7131}"/>
              </a:ext>
            </a:extLst>
          </p:cNvPr>
          <p:cNvSpPr/>
          <p:nvPr/>
        </p:nvSpPr>
        <p:spPr>
          <a:xfrm>
            <a:off x="480910" y="5876248"/>
            <a:ext cx="10951288" cy="646331"/>
          </a:xfrm>
          <a:prstGeom prst="rect">
            <a:avLst/>
          </a:prstGeom>
        </p:spPr>
        <p:txBody>
          <a:bodyPr wrap="square">
            <a:spAutoFit/>
          </a:bodyPr>
          <a:lstStyle/>
          <a:p>
            <a:r>
              <a:rPr lang="ko-KR" sz="1200">
                <a:latin typeface="Candara" panose="020E0502030303020204" pitchFamily="34" charset="0"/>
                <a:sym typeface=""/>
              </a:rPr>
              <a:t>AACE/ACE: 미국임상내분비학회/미국내분비학회 </a:t>
            </a:r>
          </a:p>
          <a:p>
            <a:r>
              <a:rPr lang="ko-KR" sz="1200">
                <a:latin typeface="Candara" panose="020E0502030303020204" pitchFamily="34" charset="0"/>
                <a:sym typeface=""/>
              </a:rPr>
              <a:t>권장 등급 A = "매우 강함"; B = "강함"; C = "강하지 않음"; D = "주로 전문가 의견에 기초함"</a:t>
            </a:r>
          </a:p>
          <a:p>
            <a:r>
              <a:rPr lang="ko-KR" sz="1200">
                <a:latin typeface="Candara" panose="020E0502030303020204" pitchFamily="34" charset="0"/>
                <a:sym typeface=""/>
              </a:rPr>
              <a:t>BEL = 최상의 증거 수준(best evidence level)</a:t>
            </a:r>
          </a:p>
        </p:txBody>
      </p:sp>
      <p:pic>
        <p:nvPicPr>
          <p:cNvPr id="11" name="Graphic 10" descr="Home with solid fill">
            <a:hlinkClick r:id="rId3" action="ppaction://hlinksldjump"/>
            <a:extLst>
              <a:ext uri="{FF2B5EF4-FFF2-40B4-BE49-F238E27FC236}">
                <a16:creationId xmlns:a16="http://schemas.microsoft.com/office/drawing/2014/main" id="{6CD53FFC-6B0D-A741-921D-B08B207986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8722253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치료 기간?</a:t>
            </a:r>
          </a:p>
        </p:txBody>
      </p:sp>
      <p:sp>
        <p:nvSpPr>
          <p:cNvPr id="4" name="TextBox 3">
            <a:extLst>
              <a:ext uri="{FF2B5EF4-FFF2-40B4-BE49-F238E27FC236}">
                <a16:creationId xmlns:a16="http://schemas.microsoft.com/office/drawing/2014/main" id="{13BFEFBA-E4F2-43DC-959B-3FD2F3792E12}"/>
              </a:ext>
            </a:extLst>
          </p:cNvPr>
          <p:cNvSpPr txBox="1"/>
          <p:nvPr/>
        </p:nvSpPr>
        <p:spPr>
          <a:xfrm>
            <a:off x="480910" y="1205650"/>
            <a:ext cx="11541759" cy="369332"/>
          </a:xfrm>
          <a:prstGeom prst="rect">
            <a:avLst/>
          </a:prstGeom>
          <a:noFill/>
        </p:spPr>
        <p:txBody>
          <a:bodyPr wrap="square" rtlCol="0">
            <a:spAutoFit/>
          </a:bodyPr>
          <a:lstStyle/>
          <a:p>
            <a:r>
              <a:rPr lang="ko-KR" b="1" kern="0">
                <a:solidFill>
                  <a:srgbClr val="6BBBAD">
                    <a:lumMod val="100000"/>
                  </a:srgbClr>
                </a:solidFill>
                <a:latin typeface="Candara" panose="020E0502030303020204" pitchFamily="34" charset="0"/>
                <a:sym typeface=""/>
              </a:rPr>
              <a:t>AACE/ACE의 </a:t>
            </a:r>
            <a:r>
              <a:rPr lang="ko-KR" b="1" kern="0">
                <a:solidFill>
                  <a:srgbClr val="6BBBAD">
                    <a:lumMod val="100000"/>
                  </a:srgbClr>
                </a:solidFill>
                <a:latin typeface="Candara" panose="020E0502030303020204" pitchFamily="34" charset="0"/>
                <a:ea typeface="Malgun Gothic" panose="020F0502020204030204" pitchFamily="34" charset="0"/>
                <a:sym typeface=""/>
              </a:rPr>
              <a:t>권장 치료기간:</a:t>
            </a:r>
            <a:r>
              <a:rPr lang="ko-KR" b="1" kern="0" baseline="30000">
                <a:solidFill>
                  <a:srgbClr val="6BBBAD">
                    <a:lumMod val="100000"/>
                  </a:srgbClr>
                </a:solidFill>
                <a:latin typeface="Candara" panose="020E0502030303020204" pitchFamily="34" charset="0"/>
                <a:ea typeface="Malgun Gothic" panose="020F0502020204030204" pitchFamily="34" charset="0"/>
                <a:sym typeface=""/>
              </a:rPr>
              <a:t>1</a:t>
            </a:r>
            <a:endParaRPr lang="ko-KR" b="1" kern="0">
              <a:solidFill>
                <a:srgbClr val="6BBBAD">
                  <a:lumMod val="100000"/>
                </a:srgbClr>
              </a:solidFill>
              <a:latin typeface="Candara" panose="020E0502030303020204" pitchFamily="34" charset="0"/>
              <a:sym typeface=""/>
            </a:endParaRPr>
          </a:p>
        </p:txBody>
      </p:sp>
      <p:sp>
        <p:nvSpPr>
          <p:cNvPr id="6" name="TextBox 5">
            <a:extLst>
              <a:ext uri="{FF2B5EF4-FFF2-40B4-BE49-F238E27FC236}">
                <a16:creationId xmlns:a16="http://schemas.microsoft.com/office/drawing/2014/main" id="{53A3E07B-C135-B147-BEFE-D90A96A55569}"/>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a:t>
            </a:r>
          </a:p>
        </p:txBody>
      </p:sp>
      <p:graphicFrame>
        <p:nvGraphicFramePr>
          <p:cNvPr id="2" name="Table 2">
            <a:extLst>
              <a:ext uri="{FF2B5EF4-FFF2-40B4-BE49-F238E27FC236}">
                <a16:creationId xmlns:a16="http://schemas.microsoft.com/office/drawing/2014/main" id="{6BB06027-F0C8-5648-BEBE-331AC3BB9B6C}"/>
              </a:ext>
            </a:extLst>
          </p:cNvPr>
          <p:cNvGraphicFramePr>
            <a:graphicFrameLocks noGrp="1"/>
          </p:cNvGraphicFramePr>
          <p:nvPr>
            <p:extLst>
              <p:ext uri="{D42A27DB-BD31-4B8C-83A1-F6EECF244321}">
                <p14:modId xmlns:p14="http://schemas.microsoft.com/office/powerpoint/2010/main" val="3522462173"/>
              </p:ext>
            </p:extLst>
          </p:nvPr>
        </p:nvGraphicFramePr>
        <p:xfrm>
          <a:off x="480910" y="1745319"/>
          <a:ext cx="11045343" cy="4063781"/>
        </p:xfrm>
        <a:graphic>
          <a:graphicData uri="http://schemas.openxmlformats.org/drawingml/2006/table">
            <a:tbl>
              <a:tblPr firstRow="1" bandRow="1">
                <a:tableStyleId>{FABFCF23-3B69-468F-B69F-88F6DE6A72F2}</a:tableStyleId>
              </a:tblPr>
              <a:tblGrid>
                <a:gridCol w="2166037">
                  <a:extLst>
                    <a:ext uri="{9D8B030D-6E8A-4147-A177-3AD203B41FA5}">
                      <a16:colId xmlns:a16="http://schemas.microsoft.com/office/drawing/2014/main" val="2468345100"/>
                    </a:ext>
                  </a:extLst>
                </a:gridCol>
                <a:gridCol w="6954253">
                  <a:extLst>
                    <a:ext uri="{9D8B030D-6E8A-4147-A177-3AD203B41FA5}">
                      <a16:colId xmlns:a16="http://schemas.microsoft.com/office/drawing/2014/main" val="2737756253"/>
                    </a:ext>
                  </a:extLst>
                </a:gridCol>
                <a:gridCol w="1925053">
                  <a:extLst>
                    <a:ext uri="{9D8B030D-6E8A-4147-A177-3AD203B41FA5}">
                      <a16:colId xmlns:a16="http://schemas.microsoft.com/office/drawing/2014/main" val="3442246172"/>
                    </a:ext>
                  </a:extLst>
                </a:gridCol>
              </a:tblGrid>
              <a:tr h="621953">
                <a:tc>
                  <a:txBody>
                    <a:bodyPr/>
                    <a:lstStyle/>
                    <a:p>
                      <a:r>
                        <a:rPr lang="ko-KR" b="1" spc="0" dirty="0">
                          <a:latin typeface="Candara" panose="020E0502030303020204" pitchFamily="34" charset="0"/>
                          <a:ea typeface="Malgun Gothic"/>
                          <a:cs typeface="+mn-cs"/>
                          <a:sym typeface=""/>
                        </a:rPr>
                        <a:t>치료</a:t>
                      </a:r>
                    </a:p>
                  </a:txBody>
                  <a:tcPr/>
                </a:tc>
                <a:tc>
                  <a:txBody>
                    <a:bodyPr/>
                    <a:lstStyle/>
                    <a:p>
                      <a:r>
                        <a:rPr lang="ko-KR" b="1" spc="0">
                          <a:latin typeface="Candara" panose="020E0502030303020204" pitchFamily="34" charset="0"/>
                          <a:ea typeface="Malgun Gothic"/>
                          <a:cs typeface="+mn-cs"/>
                          <a:sym typeface=""/>
                        </a:rPr>
                        <a:t>권장</a:t>
                      </a:r>
                    </a:p>
                  </a:txBody>
                  <a:tcPr/>
                </a:tc>
                <a:tc>
                  <a:txBody>
                    <a:bodyPr/>
                    <a:lstStyle/>
                    <a:p>
                      <a:r>
                        <a:rPr lang="ko-KR" b="1" spc="0">
                          <a:latin typeface="Candara" panose="020E0502030303020204" pitchFamily="34" charset="0"/>
                          <a:ea typeface="Malgun Gothic"/>
                          <a:cs typeface="+mn-cs"/>
                          <a:sym typeface=""/>
                        </a:rPr>
                        <a:t>등급</a:t>
                      </a:r>
                    </a:p>
                  </a:txBody>
                  <a:tcPr/>
                </a:tc>
                <a:extLst>
                  <a:ext uri="{0D108BD9-81ED-4DB2-BD59-A6C34878D82A}">
                    <a16:rowId xmlns:a16="http://schemas.microsoft.com/office/drawing/2014/main" val="213443172"/>
                  </a:ext>
                </a:extLst>
              </a:tr>
              <a:tr h="1147276">
                <a:tc>
                  <a:txBody>
                    <a:bodyPr/>
                    <a:lstStyle/>
                    <a:p>
                      <a:r>
                        <a:rPr lang="ko-KR" b="1" spc="0">
                          <a:solidFill>
                            <a:schemeClr val="tx1">
                              <a:lumMod val="100000"/>
                            </a:schemeClr>
                          </a:solidFill>
                          <a:latin typeface="Candara" panose="020E0502030303020204" pitchFamily="34" charset="0"/>
                          <a:ea typeface="Malgun Gothic"/>
                          <a:cs typeface="+mn-cs"/>
                          <a:sym typeface=""/>
                        </a:rPr>
                        <a:t>아발로파라타이드/테리파라타이드 </a:t>
                      </a:r>
                    </a:p>
                  </a:txBody>
                  <a:tcPr/>
                </a:tc>
                <a:tc>
                  <a:txBody>
                    <a:bodyPr/>
                    <a:lstStyle/>
                    <a:p>
                      <a:pPr marL="285750" indent="-285750">
                        <a:buFont typeface="Arial" panose="020B0604020202020204" pitchFamily="34" charset="0"/>
                        <a:buChar char="•"/>
                      </a:pPr>
                      <a:r>
                        <a:rPr lang="ko-KR" b="1" spc="0" dirty="0" err="1">
                          <a:solidFill>
                            <a:schemeClr val="tx1">
                              <a:lumMod val="100000"/>
                            </a:schemeClr>
                          </a:solidFill>
                          <a:latin typeface="Candara" panose="020E0502030303020204" pitchFamily="34" charset="0"/>
                          <a:ea typeface="Malgun Gothic"/>
                          <a:cs typeface="+mn-cs"/>
                          <a:sym typeface=""/>
                        </a:rPr>
                        <a:t>아발로파라타이드</a:t>
                      </a:r>
                      <a:r>
                        <a:rPr lang="ko-KR" b="1" spc="0" dirty="0">
                          <a:solidFill>
                            <a:schemeClr val="tx1">
                              <a:lumMod val="100000"/>
                            </a:schemeClr>
                          </a:solidFill>
                          <a:latin typeface="Candara" panose="020E0502030303020204" pitchFamily="34" charset="0"/>
                          <a:ea typeface="Malgun Gothic"/>
                          <a:cs typeface="+mn-cs"/>
                          <a:sym typeface=""/>
                        </a:rPr>
                        <a:t> 및 </a:t>
                      </a:r>
                      <a:r>
                        <a:rPr lang="ko-KR" b="1" spc="0" dirty="0" err="1">
                          <a:solidFill>
                            <a:schemeClr val="tx1">
                              <a:lumMod val="100000"/>
                            </a:schemeClr>
                          </a:solidFill>
                          <a:latin typeface="Candara" panose="020E0502030303020204" pitchFamily="34" charset="0"/>
                          <a:ea typeface="Malgun Gothic"/>
                          <a:cs typeface="+mn-cs"/>
                          <a:sym typeface=""/>
                        </a:rPr>
                        <a:t>테리파라타이드</a:t>
                      </a:r>
                      <a:r>
                        <a:rPr lang="ko-KR" b="1" spc="0" dirty="0">
                          <a:solidFill>
                            <a:schemeClr val="tx1">
                              <a:lumMod val="100000"/>
                            </a:schemeClr>
                          </a:solidFill>
                          <a:latin typeface="Candara" panose="020E0502030303020204" pitchFamily="34" charset="0"/>
                          <a:ea typeface="Malgun Gothic"/>
                          <a:cs typeface="+mn-cs"/>
                          <a:sym typeface=""/>
                        </a:rPr>
                        <a:t> 치료를 2년으로 제한 </a:t>
                      </a:r>
                    </a:p>
                    <a:p>
                      <a:pPr marL="285750" indent="-285750">
                        <a:buFont typeface="Arial" panose="020B0604020202020204" pitchFamily="34" charset="0"/>
                        <a:buChar char="•"/>
                      </a:pPr>
                      <a:r>
                        <a:rPr lang="ko-KR" b="1" spc="0" dirty="0" err="1">
                          <a:solidFill>
                            <a:schemeClr val="tx1">
                              <a:lumMod val="100000"/>
                            </a:schemeClr>
                          </a:solidFill>
                          <a:latin typeface="Candara" panose="020E0502030303020204" pitchFamily="34" charset="0"/>
                          <a:ea typeface="Malgun Gothic"/>
                          <a:cs typeface="+mn-cs"/>
                          <a:sym typeface=""/>
                        </a:rPr>
                        <a:t>아발로파라타이드</a:t>
                      </a:r>
                      <a:r>
                        <a:rPr lang="ko-KR" b="1" spc="0" dirty="0">
                          <a:solidFill>
                            <a:schemeClr val="tx1">
                              <a:lumMod val="100000"/>
                            </a:schemeClr>
                          </a:solidFill>
                          <a:latin typeface="Candara" panose="020E0502030303020204" pitchFamily="34" charset="0"/>
                          <a:ea typeface="Malgun Gothic"/>
                          <a:cs typeface="+mn-cs"/>
                          <a:sym typeface=""/>
                        </a:rPr>
                        <a:t> 또는 </a:t>
                      </a:r>
                      <a:r>
                        <a:rPr lang="ko-KR" altLang="es-ES" sz="1800" b="1" kern="1200" spc="0" dirty="0" err="1">
                          <a:solidFill>
                            <a:schemeClr val="tx1">
                              <a:lumMod val="100000"/>
                            </a:schemeClr>
                          </a:solidFill>
                          <a:latin typeface="Candara" panose="020E0502030303020204" pitchFamily="34" charset="0"/>
                          <a:ea typeface="Malgun Gothic"/>
                          <a:cs typeface="+mn-cs"/>
                          <a:sym typeface=""/>
                        </a:rPr>
                        <a:t>테리파라타이드</a:t>
                      </a:r>
                      <a:r>
                        <a:rPr lang="ko-KR" altLang="es-ES" sz="1800" b="1" kern="1200" spc="0" dirty="0">
                          <a:solidFill>
                            <a:schemeClr val="tx1">
                              <a:lumMod val="100000"/>
                            </a:schemeClr>
                          </a:solidFill>
                          <a:latin typeface="Candara" panose="020E0502030303020204" pitchFamily="34" charset="0"/>
                          <a:ea typeface="Malgun Gothic"/>
                          <a:cs typeface="+mn-cs"/>
                          <a:sym typeface=""/>
                        </a:rPr>
                        <a:t> 요법</a:t>
                      </a:r>
                      <a:r>
                        <a:rPr lang="en-US" altLang="ko-KR" sz="1800" b="1" kern="1200" spc="0" dirty="0">
                          <a:solidFill>
                            <a:schemeClr val="tx1">
                              <a:lumMod val="100000"/>
                            </a:schemeClr>
                          </a:solidFill>
                          <a:latin typeface="Candara" panose="020E0502030303020204" pitchFamily="34" charset="0"/>
                          <a:ea typeface="Malgun Gothic"/>
                          <a:cs typeface="+mn-cs"/>
                          <a:sym typeface=""/>
                        </a:rPr>
                        <a:t> </a:t>
                      </a:r>
                      <a:r>
                        <a:rPr lang="ko-KR" altLang="en-US" sz="1800" b="1" kern="1200" spc="0" dirty="0">
                          <a:solidFill>
                            <a:schemeClr val="tx1">
                              <a:lumMod val="100000"/>
                            </a:schemeClr>
                          </a:solidFill>
                          <a:latin typeface="Candara" panose="020E0502030303020204" pitchFamily="34" charset="0"/>
                          <a:ea typeface="Malgun Gothic"/>
                          <a:cs typeface="+mn-cs"/>
                          <a:sym typeface=""/>
                        </a:rPr>
                        <a:t>후 </a:t>
                      </a:r>
                      <a:r>
                        <a:rPr lang="ko-KR" altLang="ko-KR" b="1" spc="0" dirty="0">
                          <a:solidFill>
                            <a:schemeClr val="tx1">
                              <a:lumMod val="100000"/>
                            </a:schemeClr>
                          </a:solidFill>
                          <a:latin typeface="Candara" panose="020E0502030303020204" pitchFamily="34" charset="0"/>
                          <a:ea typeface="Malgun Gothic"/>
                          <a:cs typeface="+mn-cs"/>
                          <a:sym typeface=""/>
                        </a:rPr>
                        <a:t>비스포스포네이트 또는 </a:t>
                      </a:r>
                      <a:r>
                        <a:rPr lang="ko-KR" altLang="ko-KR" sz="1800" b="1" kern="1200" spc="0" dirty="0" err="1">
                          <a:solidFill>
                            <a:schemeClr val="tx1">
                              <a:lumMod val="100000"/>
                            </a:schemeClr>
                          </a:solidFill>
                          <a:latin typeface="Candara" panose="020E0502030303020204" pitchFamily="34" charset="0"/>
                          <a:ea typeface="Malgun Gothic"/>
                          <a:cs typeface="+mn-cs"/>
                          <a:sym typeface=""/>
                        </a:rPr>
                        <a:t>데노수맙을</a:t>
                      </a:r>
                      <a:r>
                        <a:rPr lang="ko-KR" altLang="ko-KR" sz="1800" b="1" kern="1200" spc="0" dirty="0">
                          <a:solidFill>
                            <a:schemeClr val="tx1">
                              <a:lumMod val="100000"/>
                            </a:schemeClr>
                          </a:solidFill>
                          <a:latin typeface="Candara" panose="020E0502030303020204" pitchFamily="34" charset="0"/>
                          <a:ea typeface="Malgun Gothic"/>
                          <a:cs typeface="+mn-cs"/>
                          <a:sym typeface=""/>
                        </a:rPr>
                        <a:t> </a:t>
                      </a:r>
                      <a:r>
                        <a:rPr lang="ko-KR" altLang="en-US" sz="1800" b="1" kern="1200" spc="0" dirty="0">
                          <a:solidFill>
                            <a:schemeClr val="tx1">
                              <a:lumMod val="100000"/>
                            </a:schemeClr>
                          </a:solidFill>
                          <a:latin typeface="Candara" panose="020E0502030303020204" pitchFamily="34" charset="0"/>
                          <a:ea typeface="Malgun Gothic"/>
                          <a:cs typeface="+mn-cs"/>
                          <a:sym typeface=""/>
                        </a:rPr>
                        <a:t>사용</a:t>
                      </a:r>
                      <a:endParaRPr lang="ko-KR" altLang="es-ES" sz="1800" b="1" kern="120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r>
                        <a:rPr lang="ko-KR" b="1" spc="0">
                          <a:solidFill>
                            <a:schemeClr val="tx1">
                              <a:lumMod val="100000"/>
                            </a:schemeClr>
                          </a:solidFill>
                          <a:latin typeface="Candara" panose="020E0502030303020204" pitchFamily="34" charset="0"/>
                          <a:ea typeface="Malgun Gothic"/>
                          <a:cs typeface="+mn-cs"/>
                          <a:sym typeface=""/>
                        </a:rPr>
                        <a:t>A 등급; BEL 1</a:t>
                      </a:r>
                    </a:p>
                  </a:txBody>
                  <a:tcPr/>
                </a:tc>
                <a:extLst>
                  <a:ext uri="{0D108BD9-81ED-4DB2-BD59-A6C34878D82A}">
                    <a16:rowId xmlns:a16="http://schemas.microsoft.com/office/drawing/2014/main" val="1135078657"/>
                  </a:ext>
                </a:extLst>
              </a:tr>
              <a:tr h="1147276">
                <a:tc>
                  <a:txBody>
                    <a:bodyPr/>
                    <a:lstStyle/>
                    <a:p>
                      <a:r>
                        <a:rPr lang="ko-KR" b="1" spc="0" dirty="0" err="1">
                          <a:solidFill>
                            <a:schemeClr val="tx1">
                              <a:lumMod val="100000"/>
                            </a:schemeClr>
                          </a:solidFill>
                          <a:latin typeface="Candara" panose="020E0502030303020204" pitchFamily="34" charset="0"/>
                          <a:ea typeface="Malgun Gothic"/>
                          <a:cs typeface="+mn-cs"/>
                          <a:sym typeface=""/>
                        </a:rPr>
                        <a:t>로모소주맙</a:t>
                      </a:r>
                      <a:endParaRPr lang="ko-KR" b="1"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marL="285750" indent="-285750">
                        <a:buFont typeface="Arial" panose="020B0604020202020204" pitchFamily="34" charset="0"/>
                        <a:buChar char="•"/>
                      </a:pPr>
                      <a:r>
                        <a:rPr lang="ko-KR" b="1" spc="0" dirty="0" err="1">
                          <a:solidFill>
                            <a:schemeClr val="tx1">
                              <a:lumMod val="100000"/>
                            </a:schemeClr>
                          </a:solidFill>
                          <a:latin typeface="Candara" panose="020E0502030303020204" pitchFamily="34" charset="0"/>
                          <a:ea typeface="Malgun Gothic"/>
                          <a:cs typeface="+mn-cs"/>
                          <a:sym typeface=""/>
                        </a:rPr>
                        <a:t>로모소주맙</a:t>
                      </a:r>
                      <a:r>
                        <a:rPr lang="ko-KR" b="1" spc="0" dirty="0">
                          <a:solidFill>
                            <a:schemeClr val="tx1">
                              <a:lumMod val="100000"/>
                            </a:schemeClr>
                          </a:solidFill>
                          <a:latin typeface="Candara" panose="020E0502030303020204" pitchFamily="34" charset="0"/>
                          <a:ea typeface="Malgun Gothic"/>
                          <a:cs typeface="+mn-cs"/>
                          <a:sym typeface=""/>
                        </a:rPr>
                        <a:t> 치료를 1년으로 제한 </a:t>
                      </a:r>
                    </a:p>
                    <a:p>
                      <a:pPr marL="285750" indent="-285750">
                        <a:buFont typeface="Arial" panose="020B0604020202020204" pitchFamily="34" charset="0"/>
                        <a:buChar char="•"/>
                      </a:pPr>
                      <a:r>
                        <a:rPr lang="ko-KR" altLang="en-US" sz="1800" b="1" kern="1200" spc="0" dirty="0">
                          <a:solidFill>
                            <a:schemeClr val="tx1">
                              <a:lumMod val="100000"/>
                            </a:schemeClr>
                          </a:solidFill>
                          <a:latin typeface="Candara" panose="020E0502030303020204" pitchFamily="34" charset="0"/>
                          <a:ea typeface="Malgun Gothic"/>
                          <a:cs typeface="+mn-cs"/>
                          <a:sym typeface=""/>
                        </a:rPr>
                        <a:t>이후 </a:t>
                      </a:r>
                      <a:r>
                        <a:rPr lang="ko-KR" altLang="es-ES" sz="1800" b="1" kern="1200" spc="0" dirty="0" err="1">
                          <a:solidFill>
                            <a:schemeClr val="tx1">
                              <a:lumMod val="100000"/>
                            </a:schemeClr>
                          </a:solidFill>
                          <a:latin typeface="Candara" panose="020E0502030303020204" pitchFamily="34" charset="0"/>
                          <a:ea typeface="Malgun Gothic"/>
                          <a:cs typeface="+mn-cs"/>
                          <a:sym typeface=""/>
                        </a:rPr>
                        <a:t>비스포스포네이트</a:t>
                      </a:r>
                      <a:r>
                        <a:rPr lang="ko-KR" altLang="es-ES" sz="1800" b="1" kern="1200" spc="0" dirty="0">
                          <a:solidFill>
                            <a:schemeClr val="tx1">
                              <a:lumMod val="100000"/>
                            </a:schemeClr>
                          </a:solidFill>
                          <a:latin typeface="Candara" panose="020E0502030303020204" pitchFamily="34" charset="0"/>
                          <a:ea typeface="Malgun Gothic"/>
                          <a:cs typeface="+mn-cs"/>
                          <a:sym typeface=""/>
                        </a:rPr>
                        <a:t> </a:t>
                      </a:r>
                      <a:r>
                        <a:rPr lang="ko-KR" b="1" spc="0" dirty="0">
                          <a:solidFill>
                            <a:schemeClr val="tx1">
                              <a:lumMod val="100000"/>
                            </a:schemeClr>
                          </a:solidFill>
                          <a:latin typeface="Candara" panose="020E0502030303020204" pitchFamily="34" charset="0"/>
                          <a:ea typeface="Malgun Gothic"/>
                          <a:cs typeface="+mn-cs"/>
                          <a:sym typeface=""/>
                        </a:rPr>
                        <a:t>또는 </a:t>
                      </a:r>
                      <a:r>
                        <a:rPr lang="ko-KR" b="1" spc="0" dirty="0" err="1">
                          <a:solidFill>
                            <a:schemeClr val="tx1">
                              <a:lumMod val="100000"/>
                            </a:schemeClr>
                          </a:solidFill>
                          <a:latin typeface="Candara" panose="020E0502030303020204" pitchFamily="34" charset="0"/>
                          <a:ea typeface="Malgun Gothic"/>
                          <a:cs typeface="+mn-cs"/>
                          <a:sym typeface=""/>
                        </a:rPr>
                        <a:t>데노수맙과</a:t>
                      </a:r>
                      <a:r>
                        <a:rPr lang="ko-KR" b="1" spc="0" dirty="0">
                          <a:solidFill>
                            <a:schemeClr val="tx1">
                              <a:lumMod val="100000"/>
                            </a:schemeClr>
                          </a:solidFill>
                          <a:latin typeface="Candara" panose="020E0502030303020204" pitchFamily="34" charset="0"/>
                          <a:ea typeface="Malgun Gothic"/>
                          <a:cs typeface="+mn-cs"/>
                          <a:sym typeface=""/>
                        </a:rPr>
                        <a:t> 같은 장기 사용을 위한 약물을 사용해 치료 </a:t>
                      </a:r>
                    </a:p>
                  </a:txBody>
                  <a:tcPr/>
                </a:tc>
                <a:tc>
                  <a:txBody>
                    <a:bodyPr/>
                    <a:lstStyle/>
                    <a:p>
                      <a:r>
                        <a:rPr lang="ko-KR" b="1" spc="0">
                          <a:solidFill>
                            <a:schemeClr val="tx1">
                              <a:lumMod val="100000"/>
                            </a:schemeClr>
                          </a:solidFill>
                          <a:latin typeface="Candara" panose="020E0502030303020204" pitchFamily="34" charset="0"/>
                          <a:ea typeface="Malgun Gothic"/>
                          <a:cs typeface="+mn-cs"/>
                          <a:sym typeface=""/>
                        </a:rPr>
                        <a:t>B 등급; BEL 1</a:t>
                      </a:r>
                    </a:p>
                  </a:txBody>
                  <a:tcPr/>
                </a:tc>
                <a:extLst>
                  <a:ext uri="{0D108BD9-81ED-4DB2-BD59-A6C34878D82A}">
                    <a16:rowId xmlns:a16="http://schemas.microsoft.com/office/drawing/2014/main" val="2735454494"/>
                  </a:ext>
                </a:extLst>
              </a:tr>
              <a:tr h="1147276">
                <a:tc>
                  <a:txBody>
                    <a:bodyPr/>
                    <a:lstStyle/>
                    <a:p>
                      <a:r>
                        <a:rPr lang="ko-KR" altLang="en-US" sz="1800" b="1" kern="1200" spc="0" dirty="0" err="1">
                          <a:solidFill>
                            <a:schemeClr val="tx1">
                              <a:lumMod val="100000"/>
                            </a:schemeClr>
                          </a:solidFill>
                          <a:latin typeface="Candara" panose="020E0502030303020204" pitchFamily="34" charset="0"/>
                          <a:ea typeface="Malgun Gothic"/>
                          <a:cs typeface="+mn-cs"/>
                          <a:sym typeface=""/>
                        </a:rPr>
                        <a:t>골형성촉진제</a:t>
                      </a:r>
                      <a:r>
                        <a:rPr lang="ko-KR" altLang="es-ES" sz="1800" b="1" kern="1200" spc="0" dirty="0">
                          <a:solidFill>
                            <a:schemeClr val="tx1">
                              <a:lumMod val="100000"/>
                            </a:schemeClr>
                          </a:solidFill>
                          <a:latin typeface="Candara" panose="020E0502030303020204" pitchFamily="34" charset="0"/>
                          <a:ea typeface="Malgun Gothic"/>
                          <a:cs typeface="+mn-cs"/>
                          <a:sym typeface=""/>
                        </a:rPr>
                        <a:t> </a:t>
                      </a:r>
                      <a:r>
                        <a:rPr lang="ko-KR" altLang="en-US" sz="1800" b="1" kern="1200" spc="0" dirty="0">
                          <a:solidFill>
                            <a:schemeClr val="tx1">
                              <a:lumMod val="100000"/>
                            </a:schemeClr>
                          </a:solidFill>
                          <a:latin typeface="Candara" panose="020E0502030303020204" pitchFamily="34" charset="0"/>
                          <a:ea typeface="Malgun Gothic"/>
                          <a:cs typeface="+mn-cs"/>
                          <a:sym typeface=""/>
                        </a:rPr>
                        <a:t>이</a:t>
                      </a:r>
                      <a:r>
                        <a:rPr lang="ko-KR" altLang="es-ES" sz="1800" b="1" kern="1200" spc="0" dirty="0">
                          <a:solidFill>
                            <a:schemeClr val="tx1">
                              <a:lumMod val="100000"/>
                            </a:schemeClr>
                          </a:solidFill>
                          <a:latin typeface="Candara" panose="020E0502030303020204" pitchFamily="34" charset="0"/>
                          <a:ea typeface="Malgun Gothic"/>
                          <a:cs typeface="+mn-cs"/>
                          <a:sym typeface=""/>
                        </a:rPr>
                        <a:t>후</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altLang="en-US" sz="1800" b="1" kern="1200" spc="0" dirty="0" err="1">
                          <a:solidFill>
                            <a:schemeClr val="tx1">
                              <a:lumMod val="100000"/>
                            </a:schemeClr>
                          </a:solidFill>
                          <a:latin typeface="Candara" panose="020E0502030303020204" pitchFamily="34" charset="0"/>
                          <a:ea typeface="Malgun Gothic"/>
                          <a:cs typeface="+mn-cs"/>
                          <a:sym typeface=""/>
                        </a:rPr>
                        <a:t>골형성촉진제</a:t>
                      </a:r>
                      <a:r>
                        <a:rPr lang="es-ES" altLang="ko-KR" sz="1800" b="1" kern="1200" spc="0" dirty="0">
                          <a:solidFill>
                            <a:schemeClr val="tx1">
                              <a:lumMod val="100000"/>
                            </a:schemeClr>
                          </a:solidFill>
                          <a:latin typeface="Candara" panose="020E0502030303020204" pitchFamily="34" charset="0"/>
                          <a:ea typeface="Malgun Gothic"/>
                          <a:cs typeface="+mn-cs"/>
                          <a:sym typeface=""/>
                        </a:rPr>
                        <a:t>(</a:t>
                      </a:r>
                      <a:r>
                        <a:rPr lang="ko-KR" altLang="es-ES" sz="1800" b="1" kern="1200" spc="0" dirty="0">
                          <a:solidFill>
                            <a:schemeClr val="tx1">
                              <a:lumMod val="100000"/>
                            </a:schemeClr>
                          </a:solidFill>
                          <a:latin typeface="Candara" panose="020E0502030303020204" pitchFamily="34" charset="0"/>
                          <a:ea typeface="Malgun Gothic"/>
                          <a:cs typeface="+mn-cs"/>
                          <a:sym typeface=""/>
                        </a:rPr>
                        <a:t>예</a:t>
                      </a:r>
                      <a:r>
                        <a:rPr lang="es-ES" altLang="ko-KR" sz="1800" b="1" kern="1200" spc="0" dirty="0">
                          <a:solidFill>
                            <a:schemeClr val="tx1">
                              <a:lumMod val="100000"/>
                            </a:schemeClr>
                          </a:solidFill>
                          <a:latin typeface="Candara" panose="020E0502030303020204" pitchFamily="34" charset="0"/>
                          <a:ea typeface="Malgun Gothic"/>
                          <a:cs typeface="+mn-cs"/>
                          <a:sym typeface=""/>
                        </a:rPr>
                        <a:t>: </a:t>
                      </a:r>
                      <a:r>
                        <a:rPr lang="ko-KR" b="1" spc="0" dirty="0" err="1">
                          <a:solidFill>
                            <a:schemeClr val="tx1">
                              <a:lumMod val="100000"/>
                            </a:schemeClr>
                          </a:solidFill>
                          <a:latin typeface="Candara" panose="020E0502030303020204" pitchFamily="34" charset="0"/>
                          <a:ea typeface="Malgun Gothic"/>
                          <a:cs typeface="+mn-cs"/>
                          <a:sym typeface=""/>
                        </a:rPr>
                        <a:t>아발로파라타이드</a:t>
                      </a:r>
                      <a:r>
                        <a:rPr lang="ko-KR" b="1" spc="0" dirty="0">
                          <a:solidFill>
                            <a:schemeClr val="tx1">
                              <a:lumMod val="100000"/>
                            </a:schemeClr>
                          </a:solidFill>
                          <a:latin typeface="Candara" panose="020E0502030303020204" pitchFamily="34" charset="0"/>
                          <a:ea typeface="Malgun Gothic"/>
                          <a:cs typeface="+mn-cs"/>
                          <a:sym typeface=""/>
                        </a:rPr>
                        <a:t>, </a:t>
                      </a:r>
                      <a:r>
                        <a:rPr lang="ko-KR" b="1" spc="0" dirty="0" err="1">
                          <a:solidFill>
                            <a:schemeClr val="tx1">
                              <a:lumMod val="100000"/>
                            </a:schemeClr>
                          </a:solidFill>
                          <a:latin typeface="Candara" panose="020E0502030303020204" pitchFamily="34" charset="0"/>
                          <a:ea typeface="Malgun Gothic"/>
                          <a:cs typeface="+mn-cs"/>
                          <a:sym typeface=""/>
                        </a:rPr>
                        <a:t>로모소주맙</a:t>
                      </a:r>
                      <a:r>
                        <a:rPr lang="ko-KR" b="1" spc="0" dirty="0">
                          <a:solidFill>
                            <a:schemeClr val="tx1">
                              <a:lumMod val="100000"/>
                            </a:schemeClr>
                          </a:solidFill>
                          <a:latin typeface="Candara" panose="020E0502030303020204" pitchFamily="34" charset="0"/>
                          <a:ea typeface="Malgun Gothic"/>
                          <a:cs typeface="+mn-cs"/>
                          <a:sym typeface=""/>
                        </a:rPr>
                        <a:t>, </a:t>
                      </a:r>
                      <a:r>
                        <a:rPr lang="ko-KR" b="1" spc="0" dirty="0" err="1">
                          <a:solidFill>
                            <a:schemeClr val="tx1">
                              <a:lumMod val="100000"/>
                            </a:schemeClr>
                          </a:solidFill>
                          <a:latin typeface="Candara" panose="020E0502030303020204" pitchFamily="34" charset="0"/>
                          <a:ea typeface="Malgun Gothic"/>
                          <a:cs typeface="+mn-cs"/>
                          <a:sym typeface=""/>
                        </a:rPr>
                        <a:t>테리파라타이드</a:t>
                      </a:r>
                      <a:r>
                        <a:rPr lang="ko-KR" b="1" spc="0" dirty="0">
                          <a:solidFill>
                            <a:schemeClr val="tx1">
                              <a:lumMod val="100000"/>
                            </a:schemeClr>
                          </a:solidFill>
                          <a:latin typeface="Candara" panose="020E0502030303020204" pitchFamily="34" charset="0"/>
                          <a:ea typeface="Malgun Gothic"/>
                          <a:cs typeface="+mn-cs"/>
                          <a:sym typeface=""/>
                        </a:rPr>
                        <a:t>) </a:t>
                      </a:r>
                      <a:r>
                        <a:rPr lang="ko-KR" altLang="en-US" b="1" spc="0" dirty="0">
                          <a:solidFill>
                            <a:schemeClr val="tx1">
                              <a:lumMod val="100000"/>
                            </a:schemeClr>
                          </a:solidFill>
                          <a:latin typeface="Candara" panose="020E0502030303020204" pitchFamily="34" charset="0"/>
                          <a:ea typeface="Malgun Gothic"/>
                          <a:cs typeface="+mn-cs"/>
                          <a:sym typeface=""/>
                        </a:rPr>
                        <a:t>이후 </a:t>
                      </a:r>
                      <a:r>
                        <a:rPr lang="ko-KR" altLang="ko-KR" b="1" spc="0" dirty="0" err="1">
                          <a:solidFill>
                            <a:schemeClr val="tx1">
                              <a:lumMod val="100000"/>
                            </a:schemeClr>
                          </a:solidFill>
                          <a:latin typeface="Candara" panose="020E0502030303020204" pitchFamily="34" charset="0"/>
                          <a:ea typeface="Malgun Gothic"/>
                          <a:cs typeface="+mn-cs"/>
                          <a:sym typeface=""/>
                        </a:rPr>
                        <a:t>골밀도</a:t>
                      </a:r>
                      <a:r>
                        <a:rPr lang="ko-KR" altLang="ko-KR" b="1" spc="0" dirty="0">
                          <a:solidFill>
                            <a:schemeClr val="tx1">
                              <a:lumMod val="100000"/>
                            </a:schemeClr>
                          </a:solidFill>
                          <a:latin typeface="Candara" panose="020E0502030303020204" pitchFamily="34" charset="0"/>
                          <a:ea typeface="Malgun Gothic"/>
                          <a:cs typeface="+mn-cs"/>
                          <a:sym typeface=""/>
                        </a:rPr>
                        <a:t> 감소 및 골절 </a:t>
                      </a:r>
                      <a:r>
                        <a:rPr lang="ko-KR" altLang="en-US" b="1" spc="0" dirty="0">
                          <a:solidFill>
                            <a:schemeClr val="tx1">
                              <a:lumMod val="100000"/>
                            </a:schemeClr>
                          </a:solidFill>
                          <a:latin typeface="Candara" panose="020E0502030303020204" pitchFamily="34" charset="0"/>
                          <a:ea typeface="Malgun Gothic"/>
                          <a:cs typeface="+mn-cs"/>
                          <a:sym typeface=""/>
                        </a:rPr>
                        <a:t>예방</a:t>
                      </a:r>
                      <a:r>
                        <a:rPr lang="ko-KR" altLang="ko-KR" b="1" spc="0" dirty="0">
                          <a:solidFill>
                            <a:schemeClr val="tx1">
                              <a:lumMod val="100000"/>
                            </a:schemeClr>
                          </a:solidFill>
                          <a:latin typeface="Candara" panose="020E0502030303020204" pitchFamily="34" charset="0"/>
                          <a:ea typeface="Malgun Gothic"/>
                          <a:cs typeface="+mn-cs"/>
                          <a:sym typeface=""/>
                        </a:rPr>
                        <a:t> </a:t>
                      </a:r>
                      <a:r>
                        <a:rPr lang="ko-KR" altLang="en-US" sz="1800" b="1" kern="1200" spc="0" dirty="0">
                          <a:solidFill>
                            <a:schemeClr val="tx1">
                              <a:lumMod val="100000"/>
                            </a:schemeClr>
                          </a:solidFill>
                          <a:latin typeface="Candara" panose="020E0502030303020204" pitchFamily="34" charset="0"/>
                          <a:ea typeface="Malgun Gothic"/>
                          <a:cs typeface="+mn-cs"/>
                          <a:sym typeface=""/>
                        </a:rPr>
                        <a:t>효과 소</a:t>
                      </a:r>
                      <a:r>
                        <a:rPr lang="ko-KR" altLang="ko-KR" sz="1800" b="1" kern="1200" spc="0" dirty="0">
                          <a:solidFill>
                            <a:schemeClr val="tx1">
                              <a:lumMod val="100000"/>
                            </a:schemeClr>
                          </a:solidFill>
                          <a:latin typeface="Candara" panose="020E0502030303020204" pitchFamily="34" charset="0"/>
                          <a:ea typeface="Malgun Gothic"/>
                          <a:cs typeface="+mn-cs"/>
                          <a:sym typeface=""/>
                        </a:rPr>
                        <a:t>실을 </a:t>
                      </a:r>
                      <a:r>
                        <a:rPr lang="ko-KR" altLang="ko-KR" b="1" spc="0" dirty="0">
                          <a:solidFill>
                            <a:schemeClr val="tx1">
                              <a:lumMod val="100000"/>
                            </a:schemeClr>
                          </a:solidFill>
                          <a:latin typeface="Candara" panose="020E0502030303020204" pitchFamily="34" charset="0"/>
                          <a:ea typeface="Malgun Gothic"/>
                          <a:cs typeface="+mn-cs"/>
                          <a:sym typeface=""/>
                        </a:rPr>
                        <a:t>방지하기 위해 </a:t>
                      </a:r>
                      <a:r>
                        <a:rPr lang="ko-KR" altLang="ko-KR" b="1" spc="0" dirty="0" err="1">
                          <a:solidFill>
                            <a:schemeClr val="tx1">
                              <a:lumMod val="100000"/>
                            </a:schemeClr>
                          </a:solidFill>
                          <a:latin typeface="Candara" panose="020E0502030303020204" pitchFamily="34" charset="0"/>
                          <a:ea typeface="Malgun Gothic"/>
                          <a:cs typeface="+mn-cs"/>
                          <a:sym typeface=""/>
                        </a:rPr>
                        <a:t>비스포스포네이트</a:t>
                      </a:r>
                      <a:r>
                        <a:rPr lang="ko-KR" altLang="ko-KR" b="1" spc="0" dirty="0">
                          <a:solidFill>
                            <a:schemeClr val="tx1">
                              <a:lumMod val="100000"/>
                            </a:schemeClr>
                          </a:solidFill>
                          <a:latin typeface="Candara" panose="020E0502030303020204" pitchFamily="34" charset="0"/>
                          <a:ea typeface="Malgun Gothic"/>
                          <a:cs typeface="+mn-cs"/>
                          <a:sym typeface=""/>
                        </a:rPr>
                        <a:t> 또는 </a:t>
                      </a:r>
                      <a:r>
                        <a:rPr lang="ko-KR" altLang="ko-KR" sz="1800" b="1" kern="1200" spc="0" dirty="0" err="1">
                          <a:solidFill>
                            <a:schemeClr val="tx1">
                              <a:lumMod val="100000"/>
                            </a:schemeClr>
                          </a:solidFill>
                          <a:latin typeface="Candara" panose="020E0502030303020204" pitchFamily="34" charset="0"/>
                          <a:ea typeface="Malgun Gothic"/>
                          <a:cs typeface="+mn-cs"/>
                          <a:sym typeface=""/>
                        </a:rPr>
                        <a:t>데노수맙</a:t>
                      </a:r>
                      <a:r>
                        <a:rPr lang="en-US" altLang="ko-KR" sz="1800" b="1" kern="1200" spc="0" dirty="0">
                          <a:solidFill>
                            <a:schemeClr val="tx1">
                              <a:lumMod val="100000"/>
                            </a:schemeClr>
                          </a:solidFill>
                          <a:latin typeface="Candara" panose="020E0502030303020204" pitchFamily="34" charset="0"/>
                          <a:ea typeface="Malgun Gothic"/>
                          <a:cs typeface="+mn-cs"/>
                          <a:sym typeface=""/>
                        </a:rPr>
                        <a:t> </a:t>
                      </a:r>
                      <a:r>
                        <a:rPr lang="ko-KR" altLang="en-US" sz="1800" b="1" kern="1200" spc="0" dirty="0">
                          <a:solidFill>
                            <a:schemeClr val="tx1">
                              <a:lumMod val="100000"/>
                            </a:schemeClr>
                          </a:solidFill>
                          <a:latin typeface="Candara" panose="020E0502030303020204" pitchFamily="34" charset="0"/>
                          <a:ea typeface="Malgun Gothic"/>
                          <a:cs typeface="+mn-cs"/>
                          <a:sym typeface=""/>
                        </a:rPr>
                        <a:t>투약</a:t>
                      </a:r>
                      <a:r>
                        <a:rPr lang="ko-KR" altLang="ko-KR" sz="1800" b="1" kern="1200" spc="0" dirty="0">
                          <a:solidFill>
                            <a:schemeClr val="tx1">
                              <a:lumMod val="100000"/>
                            </a:schemeClr>
                          </a:solidFill>
                          <a:latin typeface="Candara" panose="020E0502030303020204" pitchFamily="34" charset="0"/>
                          <a:ea typeface="Malgun Gothic"/>
                          <a:cs typeface="+mn-cs"/>
                          <a:sym typeface=""/>
                        </a:rPr>
                        <a:t> </a:t>
                      </a:r>
                      <a:endParaRPr lang="ko-KR" altLang="es-ES" sz="1800" b="1" kern="120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dirty="0" err="1">
                          <a:solidFill>
                            <a:schemeClr val="tx1">
                              <a:lumMod val="100000"/>
                            </a:schemeClr>
                          </a:solidFill>
                          <a:latin typeface="Candara" panose="020E0502030303020204" pitchFamily="34" charset="0"/>
                          <a:ea typeface="Malgun Gothic"/>
                          <a:cs typeface="+mn-cs"/>
                          <a:sym typeface=""/>
                        </a:rPr>
                        <a:t>A</a:t>
                      </a:r>
                      <a:r>
                        <a:rPr lang="ko-KR" b="1" spc="0" dirty="0">
                          <a:solidFill>
                            <a:schemeClr val="tx1">
                              <a:lumMod val="100000"/>
                            </a:schemeClr>
                          </a:solidFill>
                          <a:latin typeface="Candara" panose="020E0502030303020204" pitchFamily="34" charset="0"/>
                          <a:ea typeface="Malgun Gothic"/>
                          <a:cs typeface="+mn-cs"/>
                          <a:sym typeface=""/>
                        </a:rPr>
                        <a:t> 등급; BEL 1</a:t>
                      </a:r>
                    </a:p>
                    <a:p>
                      <a:endParaRPr lang="ko-KR" b="1" dirty="0">
                        <a:latin typeface="Candara" panose="020E0502030303020204" pitchFamily="34" charset="0"/>
                        <a:ea typeface="Malgun Gothic"/>
                      </a:endParaRPr>
                    </a:p>
                  </a:txBody>
                  <a:tcPr/>
                </a:tc>
                <a:extLst>
                  <a:ext uri="{0D108BD9-81ED-4DB2-BD59-A6C34878D82A}">
                    <a16:rowId xmlns:a16="http://schemas.microsoft.com/office/drawing/2014/main" val="2562152116"/>
                  </a:ext>
                </a:extLst>
              </a:tr>
            </a:tbl>
          </a:graphicData>
        </a:graphic>
      </p:graphicFrame>
      <p:graphicFrame>
        <p:nvGraphicFramePr>
          <p:cNvPr id="7" name="Table 6">
            <a:extLst>
              <a:ext uri="{FF2B5EF4-FFF2-40B4-BE49-F238E27FC236}">
                <a16:creationId xmlns:a16="http://schemas.microsoft.com/office/drawing/2014/main" id="{D5507583-2182-B349-87BF-0B9F333ECEC9}"/>
              </a:ext>
            </a:extLst>
          </p:cNvPr>
          <p:cNvGraphicFramePr>
            <a:graphicFrameLocks noGrp="1"/>
          </p:cNvGraphicFramePr>
          <p:nvPr>
            <p:extLst>
              <p:ext uri="{D42A27DB-BD31-4B8C-83A1-F6EECF244321}">
                <p14:modId xmlns:p14="http://schemas.microsoft.com/office/powerpoint/2010/main" val="1604568518"/>
              </p:ext>
            </p:extLst>
          </p:nvPr>
        </p:nvGraphicFramePr>
        <p:xfrm>
          <a:off x="480910" y="7714110"/>
          <a:ext cx="9989127" cy="426720"/>
        </p:xfrm>
        <a:graphic>
          <a:graphicData uri="http://schemas.openxmlformats.org/drawingml/2006/table">
            <a:tbl>
              <a:tblPr/>
              <a:tblGrid>
                <a:gridCol w="9989127">
                  <a:extLst>
                    <a:ext uri="{9D8B030D-6E8A-4147-A177-3AD203B41FA5}">
                      <a16:colId xmlns:a16="http://schemas.microsoft.com/office/drawing/2014/main" val="1259013225"/>
                    </a:ext>
                  </a:extLst>
                </a:gridCol>
              </a:tblGrid>
              <a:tr h="420635">
                <a:tc>
                  <a:txBody>
                    <a:bodyPr/>
                    <a:lstStyle/>
                    <a:p>
                      <a:r>
                        <a:rPr lang="ko-KR" sz="1400" spc="0">
                          <a:effectLst/>
                          <a:latin typeface="Candara" panose="020E0502030303020204" pitchFamily="34" charset="0"/>
                          <a:ea typeface="Malgun Gothic"/>
                          <a:cs typeface="+mn-cs"/>
                          <a:sym typeface=""/>
                        </a:rPr>
                        <a:t>참고: 권장 등급 A = "매우 강함"; B = "강함"; C = "강하지 않음"; D = "주로 전문가 의견에 기초함"</a:t>
                      </a:r>
                    </a:p>
                    <a:p>
                      <a:r>
                        <a:rPr lang="ko-KR" sz="1400" spc="0">
                          <a:effectLst/>
                          <a:latin typeface="Candara" panose="020E0502030303020204" pitchFamily="34" charset="0"/>
                          <a:ea typeface="Malgun Gothic"/>
                          <a:cs typeface="+mn-cs"/>
                          <a:sym typeface=""/>
                        </a:rPr>
                        <a:t>BEL = 최상의 증거 수준(best evidence level)</a:t>
                      </a:r>
                    </a:p>
                  </a:txBody>
                  <a:tcPr marL="47625" marR="47625" marT="0" marB="0">
                    <a:lnL>
                      <a:noFill/>
                    </a:lnL>
                    <a:lnR>
                      <a:noFill/>
                    </a:lnR>
                    <a:lnT>
                      <a:noFill/>
                    </a:lnT>
                    <a:lnB>
                      <a:noFill/>
                    </a:lnB>
                  </a:tcPr>
                </a:tc>
                <a:extLst>
                  <a:ext uri="{0D108BD9-81ED-4DB2-BD59-A6C34878D82A}">
                    <a16:rowId xmlns:a16="http://schemas.microsoft.com/office/drawing/2014/main" val="702745161"/>
                  </a:ext>
                </a:extLst>
              </a:tr>
            </a:tbl>
          </a:graphicData>
        </a:graphic>
      </p:graphicFrame>
      <p:sp>
        <p:nvSpPr>
          <p:cNvPr id="8" name="Rectangle 7">
            <a:extLst>
              <a:ext uri="{FF2B5EF4-FFF2-40B4-BE49-F238E27FC236}">
                <a16:creationId xmlns:a16="http://schemas.microsoft.com/office/drawing/2014/main" id="{A15BA976-7473-894C-BF9E-6E65801A4AB9}"/>
              </a:ext>
            </a:extLst>
          </p:cNvPr>
          <p:cNvSpPr/>
          <p:nvPr/>
        </p:nvSpPr>
        <p:spPr>
          <a:xfrm>
            <a:off x="480910" y="5876248"/>
            <a:ext cx="10951288" cy="646331"/>
          </a:xfrm>
          <a:prstGeom prst="rect">
            <a:avLst/>
          </a:prstGeom>
        </p:spPr>
        <p:txBody>
          <a:bodyPr wrap="square">
            <a:spAutoFit/>
          </a:bodyPr>
          <a:lstStyle/>
          <a:p>
            <a:r>
              <a:rPr lang="ko-KR" sz="1200">
                <a:latin typeface="Candara" panose="020E0502030303020204" pitchFamily="34" charset="0"/>
                <a:sym typeface=""/>
              </a:rPr>
              <a:t>AACE/ACE: 미국임상내분비학회/미국내분비학회 </a:t>
            </a:r>
          </a:p>
          <a:p>
            <a:r>
              <a:rPr lang="ko-KR" sz="1200">
                <a:latin typeface="Candara" panose="020E0502030303020204" pitchFamily="34" charset="0"/>
                <a:sym typeface=""/>
              </a:rPr>
              <a:t>권장 등급 A = "매우 강함"; B = "강함"; C = "강하지 않음"; D = "주로 전문가 의견에 기초함"</a:t>
            </a:r>
          </a:p>
          <a:p>
            <a:r>
              <a:rPr lang="ko-KR" sz="1200">
                <a:latin typeface="Candara" panose="020E0502030303020204" pitchFamily="34" charset="0"/>
                <a:sym typeface=""/>
              </a:rPr>
              <a:t>BEL = 최상의 증거 수준(best evidence level)</a:t>
            </a:r>
          </a:p>
        </p:txBody>
      </p:sp>
      <p:pic>
        <p:nvPicPr>
          <p:cNvPr id="11" name="Graphic 10" descr="Home with solid fill">
            <a:hlinkClick r:id="rId3" action="ppaction://hlinksldjump"/>
            <a:extLst>
              <a:ext uri="{FF2B5EF4-FFF2-40B4-BE49-F238E27FC236}">
                <a16:creationId xmlns:a16="http://schemas.microsoft.com/office/drawing/2014/main" id="{F3217DAD-6193-BE43-A4C3-D3AD6F1C9D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1361822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치료 순서의 중요성</a:t>
            </a:r>
          </a:p>
        </p:txBody>
      </p:sp>
      <p:sp>
        <p:nvSpPr>
          <p:cNvPr id="4" name="TextBox 3">
            <a:extLst>
              <a:ext uri="{FF2B5EF4-FFF2-40B4-BE49-F238E27FC236}">
                <a16:creationId xmlns:a16="http://schemas.microsoft.com/office/drawing/2014/main" id="{13BFEFBA-E4F2-43DC-959B-3FD2F3792E12}"/>
              </a:ext>
            </a:extLst>
          </p:cNvPr>
          <p:cNvSpPr txBox="1"/>
          <p:nvPr/>
        </p:nvSpPr>
        <p:spPr>
          <a:xfrm>
            <a:off x="1946456" y="1399017"/>
            <a:ext cx="7873950" cy="369332"/>
          </a:xfrm>
          <a:prstGeom prst="rect">
            <a:avLst/>
          </a:prstGeom>
          <a:noFill/>
        </p:spPr>
        <p:txBody>
          <a:bodyPr wrap="square" rtlCol="0">
            <a:spAutoFit/>
          </a:bodyPr>
          <a:lstStyle/>
          <a:p>
            <a:r>
              <a:rPr lang="ko-KR" b="1" kern="0" dirty="0">
                <a:solidFill>
                  <a:srgbClr val="6BBBAD">
                    <a:lumMod val="100000"/>
                  </a:srgbClr>
                </a:solidFill>
                <a:latin typeface="Candara" panose="020E0502030303020204" pitchFamily="34" charset="0"/>
                <a:sym typeface=""/>
              </a:rPr>
              <a:t>순차적 </a:t>
            </a:r>
            <a:r>
              <a:rPr lang="ko-KR" altLang="es-ES" b="1" kern="0" dirty="0">
                <a:solidFill>
                  <a:srgbClr val="6BBBAD">
                    <a:lumMod val="100000"/>
                  </a:srgbClr>
                </a:solidFill>
                <a:latin typeface="Candara" panose="020E0502030303020204" pitchFamily="34" charset="0"/>
                <a:sym typeface=""/>
              </a:rPr>
              <a:t>치료제 </a:t>
            </a:r>
            <a:r>
              <a:rPr lang="ko-KR" altLang="en-US" b="1" kern="0" dirty="0">
                <a:solidFill>
                  <a:srgbClr val="6BBBAD">
                    <a:lumMod val="100000"/>
                  </a:srgbClr>
                </a:solidFill>
                <a:latin typeface="Candara" panose="020E0502030303020204" pitchFamily="34" charset="0"/>
                <a:sym typeface=""/>
              </a:rPr>
              <a:t>사용</a:t>
            </a:r>
            <a:r>
              <a:rPr lang="ko-KR" altLang="es-ES" b="1" kern="0" dirty="0">
                <a:solidFill>
                  <a:srgbClr val="6BBBAD">
                    <a:lumMod val="100000"/>
                  </a:srgbClr>
                </a:solidFill>
                <a:latin typeface="Candara" panose="020E0502030303020204" pitchFamily="34" charset="0"/>
                <a:sym typeface=""/>
              </a:rPr>
              <a:t>에 </a:t>
            </a:r>
            <a:r>
              <a:rPr lang="ko-KR" b="1" kern="0" dirty="0">
                <a:solidFill>
                  <a:srgbClr val="6BBBAD">
                    <a:lumMod val="100000"/>
                  </a:srgbClr>
                </a:solidFill>
                <a:latin typeface="Candara" panose="020E0502030303020204" pitchFamily="34" charset="0"/>
                <a:sym typeface=""/>
              </a:rPr>
              <a:t>관한 AACE/ACE</a:t>
            </a:r>
            <a:r>
              <a:rPr lang="ko-KR" b="1" kern="0" dirty="0">
                <a:solidFill>
                  <a:srgbClr val="6BBBAD">
                    <a:lumMod val="100000"/>
                  </a:srgbClr>
                </a:solidFill>
                <a:latin typeface="Candara" panose="020E0502030303020204" pitchFamily="34" charset="0"/>
                <a:ea typeface="Malgun Gothic" panose="020F0502020204030204" pitchFamily="34" charset="0"/>
                <a:sym typeface=""/>
              </a:rPr>
              <a:t>의 의견:</a:t>
            </a:r>
            <a:r>
              <a:rPr lang="ko-KR" b="1" kern="0" baseline="30000" dirty="0">
                <a:solidFill>
                  <a:srgbClr val="6BBBAD">
                    <a:lumMod val="100000"/>
                  </a:srgbClr>
                </a:solidFill>
                <a:latin typeface="Candara" panose="020E0502030303020204" pitchFamily="34" charset="0"/>
                <a:ea typeface="Malgun Gothic" panose="020F0502020204030204" pitchFamily="34" charset="0"/>
                <a:sym typeface=""/>
              </a:rPr>
              <a:t>1</a:t>
            </a:r>
            <a:endParaRPr lang="ko-KR" b="1" kern="0" dirty="0">
              <a:solidFill>
                <a:srgbClr val="6BBBAD">
                  <a:lumMod val="100000"/>
                </a:srgbClr>
              </a:solidFill>
              <a:latin typeface="Candara" panose="020E0502030303020204" pitchFamily="34" charset="0"/>
              <a:sym typeface=""/>
            </a:endParaRPr>
          </a:p>
        </p:txBody>
      </p:sp>
      <p:sp>
        <p:nvSpPr>
          <p:cNvPr id="6" name="TextBox 5">
            <a:extLst>
              <a:ext uri="{FF2B5EF4-FFF2-40B4-BE49-F238E27FC236}">
                <a16:creationId xmlns:a16="http://schemas.microsoft.com/office/drawing/2014/main" id="{53A3E07B-C135-B147-BEFE-D90A96A55569}"/>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a:t>
            </a:r>
          </a:p>
        </p:txBody>
      </p:sp>
      <p:graphicFrame>
        <p:nvGraphicFramePr>
          <p:cNvPr id="7" name="Table 6">
            <a:extLst>
              <a:ext uri="{FF2B5EF4-FFF2-40B4-BE49-F238E27FC236}">
                <a16:creationId xmlns:a16="http://schemas.microsoft.com/office/drawing/2014/main" id="{D5507583-2182-B349-87BF-0B9F333ECEC9}"/>
              </a:ext>
            </a:extLst>
          </p:cNvPr>
          <p:cNvGraphicFramePr>
            <a:graphicFrameLocks noGrp="1"/>
          </p:cNvGraphicFramePr>
          <p:nvPr>
            <p:extLst>
              <p:ext uri="{D42A27DB-BD31-4B8C-83A1-F6EECF244321}">
                <p14:modId xmlns:p14="http://schemas.microsoft.com/office/powerpoint/2010/main" val="3561497305"/>
              </p:ext>
            </p:extLst>
          </p:nvPr>
        </p:nvGraphicFramePr>
        <p:xfrm>
          <a:off x="480910" y="7714110"/>
          <a:ext cx="9989127" cy="426720"/>
        </p:xfrm>
        <a:graphic>
          <a:graphicData uri="http://schemas.openxmlformats.org/drawingml/2006/table">
            <a:tbl>
              <a:tblPr/>
              <a:tblGrid>
                <a:gridCol w="9989127">
                  <a:extLst>
                    <a:ext uri="{9D8B030D-6E8A-4147-A177-3AD203B41FA5}">
                      <a16:colId xmlns:a16="http://schemas.microsoft.com/office/drawing/2014/main" val="1259013225"/>
                    </a:ext>
                  </a:extLst>
                </a:gridCol>
              </a:tblGrid>
              <a:tr h="420635">
                <a:tc>
                  <a:txBody>
                    <a:bodyPr/>
                    <a:lstStyle/>
                    <a:p>
                      <a:r>
                        <a:rPr lang="ko-KR" sz="1400" spc="0">
                          <a:effectLst/>
                          <a:latin typeface="Candara" panose="020E0502030303020204" pitchFamily="34" charset="0"/>
                          <a:ea typeface="Malgun Gothic"/>
                          <a:cs typeface="+mn-cs"/>
                          <a:sym typeface=""/>
                        </a:rPr>
                        <a:t>참고: 권장 등급 A = "매우 강함"; B = "강함"; C = "강하지 않음"; D = "주로 전문가 의견에 기초함"</a:t>
                      </a:r>
                    </a:p>
                    <a:p>
                      <a:r>
                        <a:rPr lang="ko-KR" sz="1400" spc="0">
                          <a:effectLst/>
                          <a:latin typeface="Candara" panose="020E0502030303020204" pitchFamily="34" charset="0"/>
                          <a:ea typeface="Malgun Gothic"/>
                          <a:cs typeface="+mn-cs"/>
                          <a:sym typeface=""/>
                        </a:rPr>
                        <a:t>BEL = 최상의 증거 수준(best evidence level)</a:t>
                      </a:r>
                    </a:p>
                  </a:txBody>
                  <a:tcPr marL="47625" marR="47625" marT="0" marB="0">
                    <a:lnL>
                      <a:noFill/>
                    </a:lnL>
                    <a:lnR>
                      <a:noFill/>
                    </a:lnR>
                    <a:lnT>
                      <a:noFill/>
                    </a:lnT>
                    <a:lnB>
                      <a:noFill/>
                    </a:lnB>
                  </a:tcPr>
                </a:tc>
                <a:extLst>
                  <a:ext uri="{0D108BD9-81ED-4DB2-BD59-A6C34878D82A}">
                    <a16:rowId xmlns:a16="http://schemas.microsoft.com/office/drawing/2014/main" val="702745161"/>
                  </a:ext>
                </a:extLst>
              </a:tr>
            </a:tbl>
          </a:graphicData>
        </a:graphic>
      </p:graphicFrame>
      <p:sp>
        <p:nvSpPr>
          <p:cNvPr id="8" name="Rectangle 7">
            <a:extLst>
              <a:ext uri="{FF2B5EF4-FFF2-40B4-BE49-F238E27FC236}">
                <a16:creationId xmlns:a16="http://schemas.microsoft.com/office/drawing/2014/main" id="{A15BA976-7473-894C-BF9E-6E65801A4AB9}"/>
              </a:ext>
            </a:extLst>
          </p:cNvPr>
          <p:cNvSpPr/>
          <p:nvPr/>
        </p:nvSpPr>
        <p:spPr>
          <a:xfrm>
            <a:off x="480910" y="5876248"/>
            <a:ext cx="10951288" cy="646331"/>
          </a:xfrm>
          <a:prstGeom prst="rect">
            <a:avLst/>
          </a:prstGeom>
        </p:spPr>
        <p:txBody>
          <a:bodyPr wrap="square">
            <a:spAutoFit/>
          </a:bodyPr>
          <a:lstStyle/>
          <a:p>
            <a:r>
              <a:rPr lang="ko-KR" sz="1200" dirty="0">
                <a:latin typeface="Candara" panose="020E0502030303020204" pitchFamily="34" charset="0"/>
                <a:sym typeface=""/>
              </a:rPr>
              <a:t>AACE/ACE: 미국임상내분비학회/미국내분비학회 </a:t>
            </a:r>
          </a:p>
          <a:p>
            <a:r>
              <a:rPr lang="ko-KR" sz="1200" dirty="0">
                <a:latin typeface="Candara" panose="020E0502030303020204" pitchFamily="34" charset="0"/>
                <a:sym typeface=""/>
              </a:rPr>
              <a:t>권장 등급 </a:t>
            </a:r>
            <a:r>
              <a:rPr lang="ko-KR" sz="1200" dirty="0" err="1">
                <a:latin typeface="Candara" panose="020E0502030303020204" pitchFamily="34" charset="0"/>
                <a:sym typeface=""/>
              </a:rPr>
              <a:t>A</a:t>
            </a:r>
            <a:r>
              <a:rPr lang="ko-KR" sz="1200" dirty="0">
                <a:latin typeface="Candara" panose="020E0502030303020204" pitchFamily="34" charset="0"/>
                <a:sym typeface=""/>
              </a:rPr>
              <a:t> = "매우 강함"; </a:t>
            </a:r>
            <a:r>
              <a:rPr lang="ko-KR" sz="1200" dirty="0" err="1">
                <a:latin typeface="Candara" panose="020E0502030303020204" pitchFamily="34" charset="0"/>
                <a:sym typeface=""/>
              </a:rPr>
              <a:t>B</a:t>
            </a:r>
            <a:r>
              <a:rPr lang="ko-KR" sz="1200" dirty="0">
                <a:latin typeface="Candara" panose="020E0502030303020204" pitchFamily="34" charset="0"/>
                <a:sym typeface=""/>
              </a:rPr>
              <a:t> = "강함"; C = "강하지 않음"; </a:t>
            </a:r>
            <a:r>
              <a:rPr lang="ko-KR" sz="1200" dirty="0" err="1">
                <a:latin typeface="Candara" panose="020E0502030303020204" pitchFamily="34" charset="0"/>
                <a:sym typeface=""/>
              </a:rPr>
              <a:t>D</a:t>
            </a:r>
            <a:r>
              <a:rPr lang="ko-KR" sz="1200" dirty="0">
                <a:latin typeface="Candara" panose="020E0502030303020204" pitchFamily="34" charset="0"/>
                <a:sym typeface=""/>
              </a:rPr>
              <a:t> = "주로 전문가 의견에 기초함"</a:t>
            </a:r>
          </a:p>
          <a:p>
            <a:r>
              <a:rPr lang="ko-KR" sz="1200" dirty="0">
                <a:latin typeface="Candara" panose="020E0502030303020204" pitchFamily="34" charset="0"/>
                <a:sym typeface=""/>
              </a:rPr>
              <a:t>BEL = 최상의 증거 수준(</a:t>
            </a:r>
            <a:r>
              <a:rPr lang="ko-KR" sz="1200" dirty="0" err="1">
                <a:latin typeface="Candara" panose="020E0502030303020204" pitchFamily="34" charset="0"/>
                <a:sym typeface=""/>
              </a:rPr>
              <a:t>best</a:t>
            </a:r>
            <a:r>
              <a:rPr lang="ko-KR" sz="1200" dirty="0">
                <a:latin typeface="Candara" panose="020E0502030303020204" pitchFamily="34" charset="0"/>
                <a:sym typeface=""/>
              </a:rPr>
              <a:t> </a:t>
            </a:r>
            <a:r>
              <a:rPr lang="ko-KR" sz="1200" dirty="0" err="1">
                <a:latin typeface="Candara" panose="020E0502030303020204" pitchFamily="34" charset="0"/>
                <a:sym typeface=""/>
              </a:rPr>
              <a:t>evidence</a:t>
            </a:r>
            <a:r>
              <a:rPr lang="ko-KR" sz="1200" dirty="0">
                <a:latin typeface="Candara" panose="020E0502030303020204" pitchFamily="34" charset="0"/>
                <a:sym typeface=""/>
              </a:rPr>
              <a:t> </a:t>
            </a:r>
            <a:r>
              <a:rPr lang="ko-KR" sz="1200" dirty="0" err="1">
                <a:latin typeface="Candara" panose="020E0502030303020204" pitchFamily="34" charset="0"/>
                <a:sym typeface=""/>
              </a:rPr>
              <a:t>level</a:t>
            </a:r>
            <a:r>
              <a:rPr lang="ko-KR" sz="1200" dirty="0">
                <a:latin typeface="Candara" panose="020E0502030303020204" pitchFamily="34" charset="0"/>
                <a:sym typeface=""/>
              </a:rPr>
              <a:t>)</a:t>
            </a:r>
          </a:p>
        </p:txBody>
      </p:sp>
      <p:graphicFrame>
        <p:nvGraphicFramePr>
          <p:cNvPr id="3" name="Table 4">
            <a:extLst>
              <a:ext uri="{FF2B5EF4-FFF2-40B4-BE49-F238E27FC236}">
                <a16:creationId xmlns:a16="http://schemas.microsoft.com/office/drawing/2014/main" id="{6064DAC0-835A-5E4F-B8D0-FD4BF92EF67C}"/>
              </a:ext>
            </a:extLst>
          </p:cNvPr>
          <p:cNvGraphicFramePr>
            <a:graphicFrameLocks noGrp="1"/>
          </p:cNvGraphicFramePr>
          <p:nvPr>
            <p:extLst>
              <p:ext uri="{D42A27DB-BD31-4B8C-83A1-F6EECF244321}">
                <p14:modId xmlns:p14="http://schemas.microsoft.com/office/powerpoint/2010/main" val="2264695586"/>
              </p:ext>
            </p:extLst>
          </p:nvPr>
        </p:nvGraphicFramePr>
        <p:xfrm>
          <a:off x="2530257" y="2454372"/>
          <a:ext cx="7191801" cy="2010314"/>
        </p:xfrm>
        <a:graphic>
          <a:graphicData uri="http://schemas.openxmlformats.org/drawingml/2006/table">
            <a:tbl>
              <a:tblPr firstRow="1" bandRow="1">
                <a:tableStyleId>{5940675A-B579-460E-94D1-54222C63F5DA}</a:tableStyleId>
              </a:tblPr>
              <a:tblGrid>
                <a:gridCol w="2127328">
                  <a:extLst>
                    <a:ext uri="{9D8B030D-6E8A-4147-A177-3AD203B41FA5}">
                      <a16:colId xmlns:a16="http://schemas.microsoft.com/office/drawing/2014/main" val="2362821293"/>
                    </a:ext>
                  </a:extLst>
                </a:gridCol>
                <a:gridCol w="928259">
                  <a:extLst>
                    <a:ext uri="{9D8B030D-6E8A-4147-A177-3AD203B41FA5}">
                      <a16:colId xmlns:a16="http://schemas.microsoft.com/office/drawing/2014/main" val="715285331"/>
                    </a:ext>
                  </a:extLst>
                </a:gridCol>
                <a:gridCol w="1597152">
                  <a:extLst>
                    <a:ext uri="{9D8B030D-6E8A-4147-A177-3AD203B41FA5}">
                      <a16:colId xmlns:a16="http://schemas.microsoft.com/office/drawing/2014/main" val="892060304"/>
                    </a:ext>
                  </a:extLst>
                </a:gridCol>
                <a:gridCol w="716729">
                  <a:extLst>
                    <a:ext uri="{9D8B030D-6E8A-4147-A177-3AD203B41FA5}">
                      <a16:colId xmlns:a16="http://schemas.microsoft.com/office/drawing/2014/main" val="3506751920"/>
                    </a:ext>
                  </a:extLst>
                </a:gridCol>
                <a:gridCol w="1822333">
                  <a:extLst>
                    <a:ext uri="{9D8B030D-6E8A-4147-A177-3AD203B41FA5}">
                      <a16:colId xmlns:a16="http://schemas.microsoft.com/office/drawing/2014/main" val="3952021753"/>
                    </a:ext>
                  </a:extLst>
                </a:gridCol>
              </a:tblGrid>
              <a:tr h="546566">
                <a:tc>
                  <a:txBody>
                    <a:bodyPr/>
                    <a:lstStyle/>
                    <a:p>
                      <a:pPr algn="ctr"/>
                      <a:r>
                        <a:rPr lang="ko-KR" b="1" spc="0" dirty="0" err="1">
                          <a:latin typeface="Candara" panose="020E0502030303020204" pitchFamily="34" charset="0"/>
                          <a:ea typeface="Malgun Gothic"/>
                          <a:cs typeface="+mn-cs"/>
                          <a:sym typeface=""/>
                        </a:rPr>
                        <a:t>비스포스포네이트</a:t>
                      </a:r>
                      <a:endParaRPr lang="ko-KR" b="1" spc="0" dirty="0">
                        <a:latin typeface="Candara" panose="020E0502030303020204" pitchFamily="34" charset="0"/>
                        <a:ea typeface="Malgun Gothic"/>
                        <a:cs typeface="+mn-cs"/>
                        <a:sym typeface=""/>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p>
                      <a:pPr algn="ctr"/>
                      <a:r>
                        <a:rPr lang="ko-KR" b="1" spc="0">
                          <a:latin typeface="Candara" panose="020E0502030303020204" pitchFamily="34" charset="0"/>
                          <a:ea typeface="Malgun Gothic"/>
                          <a:cs typeface="+mn-cs"/>
                          <a:sym typeface="Wingdings" pitchFamily="2" charset="2"/>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ko-KR" altLang="en-US" b="1" spc="0" dirty="0" err="1">
                          <a:solidFill>
                            <a:schemeClr val="bg1"/>
                          </a:solidFill>
                          <a:latin typeface="Candara" panose="020E0502030303020204" pitchFamily="34" charset="0"/>
                          <a:ea typeface="Malgun Gothic"/>
                          <a:cs typeface="+mn-cs"/>
                          <a:sym typeface=""/>
                        </a:rPr>
                        <a:t>골형성촉진제</a:t>
                      </a:r>
                      <a:endParaRPr lang="ko-KR" b="1" spc="0" dirty="0">
                        <a:solidFill>
                          <a:schemeClr val="bg1"/>
                        </a:solidFill>
                        <a:latin typeface="Candara" panose="020E0502030303020204" pitchFamily="34" charset="0"/>
                        <a:ea typeface="Malgun Gothic"/>
                        <a:cs typeface="+mn-cs"/>
                        <a:sym typeface=""/>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3A6"/>
                    </a:solidFill>
                  </a:tcPr>
                </a:tc>
                <a:tc>
                  <a:txBody>
                    <a:bodyPr/>
                    <a:lstStyle/>
                    <a:p>
                      <a:pPr algn="ctr"/>
                      <a:r>
                        <a:rPr lang="ko-KR" b="1" spc="0">
                          <a:latin typeface="Candara" panose="020E0502030303020204" pitchFamily="34" charset="0"/>
                          <a:ea typeface="Malgun Gothic"/>
                          <a:cs typeface="+mn-cs"/>
                          <a:sym typeface="Wingdings" pitchFamily="2" charset="2"/>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cap="none" spc="0">
                          <a:ln w="9525" cmpd="sng">
                            <a:solidFill>
                              <a:srgbClr val="2F9588"/>
                            </a:solidFill>
                            <a:prstDash val="solid"/>
                          </a:ln>
                          <a:solidFill>
                            <a:srgbClr val="2F9588"/>
                          </a:solidFill>
                          <a:effectLst>
                            <a:glow rad="38100">
                              <a:schemeClr val="accent1">
                                <a:alpha val="40000"/>
                              </a:schemeClr>
                            </a:glow>
                          </a:effectLst>
                          <a:latin typeface="Candara" panose="020E0502030303020204" pitchFamily="34" charset="0"/>
                          <a:ea typeface="Malgun Gothic"/>
                          <a:cs typeface="+mn-cs"/>
                          <a:sym typeface=""/>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3578465"/>
                  </a:ext>
                </a:extLst>
              </a:tr>
              <a:tr h="370616">
                <a:tc>
                  <a:txBody>
                    <a:bodyPr/>
                    <a:lstStyle/>
                    <a:p>
                      <a:pPr algn="ctr"/>
                      <a:endParaRPr lang="ko-KR" sz="1050" b="1">
                        <a:latin typeface="Candara" panose="020E0502030303020204" pitchFamily="34" charset="0"/>
                        <a:ea typeface="Malgun Gothic"/>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ko-KR" sz="1050" b="1">
                        <a:latin typeface="Candara" panose="020E0502030303020204" pitchFamily="34" charset="0"/>
                        <a:ea typeface="Malgun Gothic"/>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ko-KR" sz="1050" b="1">
                        <a:latin typeface="Candara" panose="020E0502030303020204" pitchFamily="34" charset="0"/>
                        <a:ea typeface="Malgun Gothic"/>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ko-KR" sz="1050" b="1">
                        <a:latin typeface="Candara" panose="020E0502030303020204" pitchFamily="34" charset="0"/>
                        <a:ea typeface="Malgun Gothic"/>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ko-KR" sz="1050" b="1">
                        <a:latin typeface="Candara" panose="020E0502030303020204" pitchFamily="34" charset="0"/>
                        <a:ea typeface="Malgun Gothic"/>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9577856"/>
                  </a:ext>
                </a:extLst>
              </a:tr>
              <a:tr h="546566">
                <a:tc>
                  <a:txBody>
                    <a:bodyPr/>
                    <a:lstStyle/>
                    <a:p>
                      <a:pPr algn="ctr"/>
                      <a:r>
                        <a:rPr lang="ko-KR" b="1" spc="0">
                          <a:solidFill>
                            <a:schemeClr val="bg1"/>
                          </a:solidFill>
                          <a:latin typeface="Candara" panose="020E0502030303020204" pitchFamily="34" charset="0"/>
                          <a:ea typeface="Malgun Gothic"/>
                          <a:cs typeface="+mn-cs"/>
                          <a:sym typeface=""/>
                        </a:rPr>
                        <a:t>데노수맙</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CAE4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latin typeface="Candara" panose="020E0502030303020204" pitchFamily="34" charset="0"/>
                          <a:ea typeface="Malgun Gothic"/>
                          <a:cs typeface="+mn-cs"/>
                          <a:sym typeface="Wingdings" pitchFamily="2" charset="2"/>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b="1" spc="0" dirty="0" err="1">
                          <a:solidFill>
                            <a:schemeClr val="bg1"/>
                          </a:solidFill>
                          <a:latin typeface="Candara" panose="020E0502030303020204" pitchFamily="34" charset="0"/>
                          <a:ea typeface="Malgun Gothic"/>
                          <a:cs typeface="+mn-cs"/>
                          <a:sym typeface=""/>
                        </a:rPr>
                        <a:t>골형성촉진제</a:t>
                      </a:r>
                      <a:endParaRPr lang="ko-KR" b="1" spc="0" dirty="0">
                        <a:solidFill>
                          <a:schemeClr val="bg1"/>
                        </a:solidFill>
                        <a:latin typeface="Candara" panose="020E0502030303020204" pitchFamily="34" charset="0"/>
                        <a:ea typeface="Malgun Gothic"/>
                        <a:cs typeface="+mn-cs"/>
                        <a:sym typeface=""/>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3A6"/>
                    </a:solidFill>
                  </a:tcPr>
                </a:tc>
                <a:tc>
                  <a:txBody>
                    <a:bodyPr/>
                    <a:lstStyle/>
                    <a:p>
                      <a:pPr algn="ctr"/>
                      <a:r>
                        <a:rPr lang="ko-KR" b="1" spc="0">
                          <a:latin typeface="Candara" panose="020E0502030303020204" pitchFamily="34" charset="0"/>
                          <a:ea typeface="Malgun Gothic"/>
                          <a:cs typeface="+mn-cs"/>
                          <a:sym typeface="Wingdings" pitchFamily="2" charset="2"/>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ko-KR" b="1" spc="0">
                          <a:latin typeface="Candara" panose="020E0502030303020204" pitchFamily="34" charset="0"/>
                          <a:ea typeface="Malgun Gothic"/>
                          <a:cs typeface="+mn-cs"/>
                          <a:sym typeface=""/>
                        </a:rPr>
                        <a:t>↓ 고관절 BMD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4081019"/>
                  </a:ext>
                </a:extLst>
              </a:tr>
              <a:tr h="546566">
                <a:tc>
                  <a:txBody>
                    <a:bodyPr/>
                    <a:lstStyle/>
                    <a:p>
                      <a:endParaRPr lang="ko-KR" sz="1600" b="1">
                        <a:latin typeface="Candara" panose="020E0502030303020204" pitchFamily="34" charset="0"/>
                        <a:ea typeface="Malgun Gothic"/>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4">
                  <a:txBody>
                    <a:bodyPr/>
                    <a:lstStyle/>
                    <a:p>
                      <a:r>
                        <a:rPr lang="ko-KR" sz="1600" b="1" spc="0" dirty="0">
                          <a:latin typeface="Candara" panose="020E0502030303020204" pitchFamily="34" charset="0"/>
                          <a:ea typeface="Malgun Gothic"/>
                          <a:cs typeface="+mn-cs"/>
                          <a:sym typeface=""/>
                        </a:rPr>
                        <a:t>(권장하지 않음)</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r>
                        <a:rPr lang="ko-KR">
                          <a:ea typeface="Malgun Gothic"/>
                        </a:rPr>
                        <a:t>(권장하지 않음)</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ko-KR">
                        <a:ea typeface="Malgun Gothic"/>
                      </a:endParaRPr>
                    </a:p>
                  </a:txBody>
                  <a:tcPr/>
                </a:tc>
                <a:tc hMerge="1">
                  <a:txBody>
                    <a:bodyPr/>
                    <a:lstStyle/>
                    <a:p>
                      <a:endParaRPr lang="ko-KR">
                        <a:ea typeface="Malgun Gothic"/>
                      </a:endParaRPr>
                    </a:p>
                  </a:txBody>
                  <a:tcPr/>
                </a:tc>
                <a:extLst>
                  <a:ext uri="{0D108BD9-81ED-4DB2-BD59-A6C34878D82A}">
                    <a16:rowId xmlns:a16="http://schemas.microsoft.com/office/drawing/2014/main" val="454491965"/>
                  </a:ext>
                </a:extLst>
              </a:tr>
            </a:tbl>
          </a:graphicData>
        </a:graphic>
      </p:graphicFrame>
      <p:sp>
        <p:nvSpPr>
          <p:cNvPr id="5" name="Rounded Rectangle 4">
            <a:extLst>
              <a:ext uri="{FF2B5EF4-FFF2-40B4-BE49-F238E27FC236}">
                <a16:creationId xmlns:a16="http://schemas.microsoft.com/office/drawing/2014/main" id="{D88BCD8B-F6A3-1043-8984-34D2933931D1}"/>
              </a:ext>
            </a:extLst>
          </p:cNvPr>
          <p:cNvSpPr/>
          <p:nvPr/>
        </p:nvSpPr>
        <p:spPr>
          <a:xfrm>
            <a:off x="1946455" y="2072271"/>
            <a:ext cx="7873950" cy="251773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11" name="Graphic 10" descr="Home with solid fill">
            <a:hlinkClick r:id="rId3" action="ppaction://hlinksldjump"/>
            <a:extLst>
              <a:ext uri="{FF2B5EF4-FFF2-40B4-BE49-F238E27FC236}">
                <a16:creationId xmlns:a16="http://schemas.microsoft.com/office/drawing/2014/main" id="{F052661F-1D42-6F44-AFE5-524A47278E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9812900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754326"/>
          </a:xfrm>
          <a:prstGeom prst="rect">
            <a:avLst/>
          </a:prstGeom>
          <a:noFill/>
        </p:spPr>
        <p:txBody>
          <a:bodyPr wrap="square" rtlCol="0">
            <a:spAutoFit/>
          </a:bodyPr>
          <a:lstStyle/>
          <a:p>
            <a:r>
              <a:rPr lang="ko-KR" altLang="en-US" sz="3600" b="1" kern="0" dirty="0" err="1">
                <a:solidFill>
                  <a:srgbClr val="6BBBAD">
                    <a:lumMod val="100000"/>
                  </a:srgbClr>
                </a:solidFill>
                <a:latin typeface="Candara" panose="020E0502030303020204" pitchFamily="34" charset="0"/>
                <a:sym typeface=""/>
              </a:rPr>
              <a:t>골</a:t>
            </a:r>
            <a:r>
              <a:rPr lang="ko-KR" altLang="es-ES" sz="3600" b="1" kern="0" dirty="0" err="1">
                <a:solidFill>
                  <a:srgbClr val="6BBBAD">
                    <a:lumMod val="100000"/>
                  </a:srgbClr>
                </a:solidFill>
                <a:latin typeface="Candara" panose="020E0502030303020204" pitchFamily="34" charset="0"/>
                <a:sym typeface=""/>
              </a:rPr>
              <a:t>흡</a:t>
            </a:r>
            <a:r>
              <a:rPr lang="ko-KR" sz="3600" b="1" kern="0" dirty="0" err="1">
                <a:solidFill>
                  <a:srgbClr val="6BBBAD">
                    <a:lumMod val="100000"/>
                  </a:srgbClr>
                </a:solidFill>
                <a:latin typeface="Candara" panose="020E0502030303020204" pitchFamily="34" charset="0"/>
                <a:sym typeface=""/>
              </a:rPr>
              <a:t>수</a:t>
            </a:r>
            <a:r>
              <a:rPr lang="ko-KR" sz="3600" b="1" kern="0" dirty="0">
                <a:solidFill>
                  <a:srgbClr val="6BBBAD">
                    <a:lumMod val="100000"/>
                  </a:srgbClr>
                </a:solidFill>
                <a:latin typeface="Candara" panose="020E0502030303020204" pitchFamily="34" charset="0"/>
                <a:sym typeface=""/>
              </a:rPr>
              <a:t> </a:t>
            </a:r>
            <a:r>
              <a:rPr lang="ko-KR" sz="3600" b="1" kern="0" dirty="0" err="1">
                <a:solidFill>
                  <a:srgbClr val="6BBBAD">
                    <a:lumMod val="100000"/>
                  </a:srgbClr>
                </a:solidFill>
                <a:latin typeface="Candara" panose="020E0502030303020204" pitchFamily="34" charset="0"/>
                <a:sym typeface=""/>
              </a:rPr>
              <a:t>억제제에서</a:t>
            </a:r>
            <a:r>
              <a:rPr lang="ko-KR" sz="3600" b="1" kern="0" dirty="0">
                <a:solidFill>
                  <a:srgbClr val="6BBBAD">
                    <a:lumMod val="100000"/>
                  </a:srgbClr>
                </a:solidFill>
                <a:latin typeface="Candara" panose="020E0502030303020204" pitchFamily="34" charset="0"/>
                <a:sym typeface=""/>
              </a:rPr>
              <a:t> </a:t>
            </a:r>
            <a:r>
              <a:rPr lang="ko-KR" sz="3600" b="1" kern="0" dirty="0" err="1">
                <a:solidFill>
                  <a:srgbClr val="6BBBAD">
                    <a:lumMod val="100000"/>
                  </a:srgbClr>
                </a:solidFill>
                <a:latin typeface="Candara" panose="020E0502030303020204" pitchFamily="34" charset="0"/>
                <a:sym typeface=""/>
              </a:rPr>
              <a:t>테리파라타이드로</a:t>
            </a:r>
            <a:r>
              <a:rPr lang="ko-KR" sz="3600" b="1" kern="0" dirty="0">
                <a:solidFill>
                  <a:srgbClr val="6BBBAD">
                    <a:lumMod val="100000"/>
                  </a:srgbClr>
                </a:solidFill>
                <a:latin typeface="Candara" panose="020E0502030303020204" pitchFamily="34" charset="0"/>
                <a:sym typeface=""/>
              </a:rPr>
              <a:t> 전환하면 </a:t>
            </a:r>
            <a:r>
              <a:rPr lang="ko-KR" sz="3600" b="1" kern="0" dirty="0" err="1">
                <a:solidFill>
                  <a:srgbClr val="6BBBAD">
                    <a:lumMod val="100000"/>
                  </a:srgbClr>
                </a:solidFill>
                <a:latin typeface="Candara" panose="020E0502030303020204" pitchFamily="34" charset="0"/>
                <a:sym typeface=""/>
              </a:rPr>
              <a:t>골밀도에</a:t>
            </a:r>
            <a:r>
              <a:rPr lang="ko-KR" sz="3600" b="1" kern="0" dirty="0">
                <a:solidFill>
                  <a:srgbClr val="6BBBAD">
                    <a:lumMod val="100000"/>
                  </a:srgbClr>
                </a:solidFill>
                <a:latin typeface="Candara" panose="020E0502030303020204" pitchFamily="34" charset="0"/>
                <a:sym typeface=""/>
              </a:rPr>
              <a:t> 해로울 수 있음</a:t>
            </a:r>
          </a:p>
          <a:p>
            <a:endParaRPr lang="ko-KR" sz="3600" b="1" dirty="0">
              <a:solidFill>
                <a:srgbClr val="6BBBAD"/>
              </a:solidFill>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8D5BA43E-C31A-A143-ABC9-0FC7FA630CF5}"/>
              </a:ext>
            </a:extLst>
          </p:cNvPr>
          <p:cNvSpPr txBox="1"/>
          <p:nvPr/>
        </p:nvSpPr>
        <p:spPr>
          <a:xfrm>
            <a:off x="369859" y="6320509"/>
            <a:ext cx="11035962"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Cosman F, et al. </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2017;32:198–202; 2. Ettinger B, et al. </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2004;19:745-51; 3. Boonen S,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2008;93:852-60; 4. Miller PD,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2008;93:3785-93; </a:t>
            </a:r>
            <a:br>
              <a:rPr lang="ko-KR" sz="900" b="1" kern="0">
                <a:solidFill>
                  <a:schemeClr val="tx1">
                    <a:lumMod val="100000"/>
                  </a:schemeClr>
                </a:solidFill>
                <a:latin typeface="Calibri" panose="020F0502020204030204" pitchFamily="34" charset="0"/>
                <a:sym typeface=""/>
              </a:rPr>
            </a:br>
            <a:r>
              <a:rPr lang="ko-KR" sz="900" b="1" kern="0">
                <a:solidFill>
                  <a:schemeClr val="tx1">
                    <a:lumMod val="100000"/>
                  </a:schemeClr>
                </a:solidFill>
                <a:latin typeface="Calibri" panose="020F0502020204030204" pitchFamily="34" charset="0"/>
                <a:sym typeface=""/>
              </a:rPr>
              <a:t>5. Cosman F,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2009;94:3772-80 6. Leder BZ,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2014;99:1694-700.</a:t>
            </a:r>
          </a:p>
        </p:txBody>
      </p:sp>
      <p:sp>
        <p:nvSpPr>
          <p:cNvPr id="3" name="TextBox 2">
            <a:extLst>
              <a:ext uri="{FF2B5EF4-FFF2-40B4-BE49-F238E27FC236}">
                <a16:creationId xmlns:a16="http://schemas.microsoft.com/office/drawing/2014/main" id="{A4D43FCF-A5FE-094D-A81D-9869038978B6}"/>
              </a:ext>
            </a:extLst>
          </p:cNvPr>
          <p:cNvSpPr txBox="1"/>
          <p:nvPr/>
        </p:nvSpPr>
        <p:spPr>
          <a:xfrm>
            <a:off x="7715323" y="5514429"/>
            <a:ext cx="3130985" cy="246221"/>
          </a:xfrm>
          <a:prstGeom prst="rect">
            <a:avLst/>
          </a:prstGeom>
          <a:noFill/>
        </p:spPr>
        <p:txBody>
          <a:bodyPr wrap="none" rtlCol="0">
            <a:spAutoFit/>
          </a:bodyPr>
          <a:lstStyle/>
          <a:p>
            <a:r>
              <a:rPr lang="ko-KR" sz="1000" b="1" kern="0">
                <a:solidFill>
                  <a:schemeClr val="tx1">
                    <a:lumMod val="100000"/>
                  </a:schemeClr>
                </a:solidFill>
                <a:latin typeface="Calibri" panose="020F0502020204030204" pitchFamily="34" charset="0"/>
                <a:sym typeface=""/>
              </a:rPr>
              <a:t>Adapted from: Cosman F, et al. </a:t>
            </a:r>
            <a:r>
              <a:rPr lang="ko-KR" sz="1000" b="1" i="1" kern="0">
                <a:solidFill>
                  <a:schemeClr val="tx1">
                    <a:lumMod val="100000"/>
                  </a:schemeClr>
                </a:solidFill>
                <a:latin typeface="Calibri" panose="020F0502020204030204" pitchFamily="34" charset="0"/>
                <a:sym typeface=""/>
              </a:rPr>
              <a:t>J Bone Miner Res </a:t>
            </a:r>
            <a:r>
              <a:rPr lang="ko-KR" sz="1000" b="1" kern="0">
                <a:solidFill>
                  <a:schemeClr val="tx1">
                    <a:lumMod val="100000"/>
                  </a:schemeClr>
                </a:solidFill>
                <a:latin typeface="Calibri" panose="020F0502020204030204" pitchFamily="34" charset="0"/>
                <a:sym typeface=""/>
              </a:rPr>
              <a:t>2017.</a:t>
            </a:r>
            <a:r>
              <a:rPr lang="ko-KR" sz="1000" b="1" kern="0" baseline="30000">
                <a:solidFill>
                  <a:schemeClr val="tx1">
                    <a:lumMod val="100000"/>
                  </a:schemeClr>
                </a:solidFill>
                <a:latin typeface="Calibri" panose="020F0502020204030204" pitchFamily="34" charset="0"/>
                <a:sym typeface=""/>
              </a:rPr>
              <a:t>1</a:t>
            </a:r>
          </a:p>
        </p:txBody>
      </p:sp>
      <p:graphicFrame>
        <p:nvGraphicFramePr>
          <p:cNvPr id="6" name="Table 6">
            <a:extLst>
              <a:ext uri="{FF2B5EF4-FFF2-40B4-BE49-F238E27FC236}">
                <a16:creationId xmlns:a16="http://schemas.microsoft.com/office/drawing/2014/main" id="{1C9EBCBA-04DD-7C40-AC18-C520F1BB8ED8}"/>
              </a:ext>
            </a:extLst>
          </p:cNvPr>
          <p:cNvGraphicFramePr>
            <a:graphicFrameLocks noGrp="1"/>
          </p:cNvGraphicFramePr>
          <p:nvPr>
            <p:extLst>
              <p:ext uri="{D42A27DB-BD31-4B8C-83A1-F6EECF244321}">
                <p14:modId xmlns:p14="http://schemas.microsoft.com/office/powerpoint/2010/main" val="3802959728"/>
              </p:ext>
            </p:extLst>
          </p:nvPr>
        </p:nvGraphicFramePr>
        <p:xfrm>
          <a:off x="1405002" y="1686560"/>
          <a:ext cx="9381996" cy="4257749"/>
        </p:xfrm>
        <a:graphic>
          <a:graphicData uri="http://schemas.openxmlformats.org/drawingml/2006/table">
            <a:tbl>
              <a:tblPr firstRow="1" bandRow="1">
                <a:tableStyleId>{FABFCF23-3B69-468F-B69F-88F6DE6A72F2}</a:tableStyleId>
              </a:tblPr>
              <a:tblGrid>
                <a:gridCol w="1750826">
                  <a:extLst>
                    <a:ext uri="{9D8B030D-6E8A-4147-A177-3AD203B41FA5}">
                      <a16:colId xmlns:a16="http://schemas.microsoft.com/office/drawing/2014/main" val="697772784"/>
                    </a:ext>
                  </a:extLst>
                </a:gridCol>
                <a:gridCol w="1091405">
                  <a:extLst>
                    <a:ext uri="{9D8B030D-6E8A-4147-A177-3AD203B41FA5}">
                      <a16:colId xmlns:a16="http://schemas.microsoft.com/office/drawing/2014/main" val="2082869159"/>
                    </a:ext>
                  </a:extLst>
                </a:gridCol>
                <a:gridCol w="2592221">
                  <a:extLst>
                    <a:ext uri="{9D8B030D-6E8A-4147-A177-3AD203B41FA5}">
                      <a16:colId xmlns:a16="http://schemas.microsoft.com/office/drawing/2014/main" val="231362307"/>
                    </a:ext>
                  </a:extLst>
                </a:gridCol>
                <a:gridCol w="986886">
                  <a:extLst>
                    <a:ext uri="{9D8B030D-6E8A-4147-A177-3AD203B41FA5}">
                      <a16:colId xmlns:a16="http://schemas.microsoft.com/office/drawing/2014/main" val="4140326102"/>
                    </a:ext>
                  </a:extLst>
                </a:gridCol>
                <a:gridCol w="986886">
                  <a:extLst>
                    <a:ext uri="{9D8B030D-6E8A-4147-A177-3AD203B41FA5}">
                      <a16:colId xmlns:a16="http://schemas.microsoft.com/office/drawing/2014/main" val="3178769346"/>
                    </a:ext>
                  </a:extLst>
                </a:gridCol>
                <a:gridCol w="986886">
                  <a:extLst>
                    <a:ext uri="{9D8B030D-6E8A-4147-A177-3AD203B41FA5}">
                      <a16:colId xmlns:a16="http://schemas.microsoft.com/office/drawing/2014/main" val="1949841995"/>
                    </a:ext>
                  </a:extLst>
                </a:gridCol>
                <a:gridCol w="986886">
                  <a:extLst>
                    <a:ext uri="{9D8B030D-6E8A-4147-A177-3AD203B41FA5}">
                      <a16:colId xmlns:a16="http://schemas.microsoft.com/office/drawing/2014/main" val="4274320932"/>
                    </a:ext>
                  </a:extLst>
                </a:gridCol>
              </a:tblGrid>
              <a:tr h="334745">
                <a:tc>
                  <a:txBody>
                    <a:bodyPr/>
                    <a:lstStyle/>
                    <a:p>
                      <a:r>
                        <a:rPr lang="ko-KR" sz="1400" b="1" spc="0" dirty="0">
                          <a:latin typeface="Candara" panose="020E0502030303020204" pitchFamily="34" charset="0"/>
                          <a:ea typeface="Malgun Gothic"/>
                          <a:cs typeface="+mn-cs"/>
                          <a:sym typeface=""/>
                        </a:rPr>
                        <a:t>연구</a:t>
                      </a:r>
                    </a:p>
                  </a:txBody>
                  <a:tcPr/>
                </a:tc>
                <a:tc>
                  <a:txBody>
                    <a:bodyPr/>
                    <a:lstStyle/>
                    <a:p>
                      <a:pPr algn="ctr"/>
                      <a:r>
                        <a:rPr lang="ko-KR" sz="1400" b="1" spc="0">
                          <a:latin typeface="Candara" panose="020E0502030303020204" pitchFamily="34" charset="0"/>
                          <a:ea typeface="Malgun Gothic"/>
                          <a:cs typeface="+mn-cs"/>
                          <a:sym typeface=""/>
                        </a:rPr>
                        <a:t>표본 크기</a:t>
                      </a:r>
                    </a:p>
                  </a:txBody>
                  <a:tcPr/>
                </a:tc>
                <a:tc>
                  <a:txBody>
                    <a:bodyPr/>
                    <a:lstStyle/>
                    <a:p>
                      <a:r>
                        <a:rPr lang="ko-KR" sz="1400" b="1" spc="0">
                          <a:latin typeface="Candara" panose="020E0502030303020204" pitchFamily="34" charset="0"/>
                          <a:ea typeface="Malgun Gothic"/>
                          <a:cs typeface="+mn-cs"/>
                          <a:sym typeface=""/>
                        </a:rPr>
                        <a:t>치료 패러다임</a:t>
                      </a:r>
                    </a:p>
                  </a:txBody>
                  <a:tcPr/>
                </a:tc>
                <a:tc gridSpan="4">
                  <a:txBody>
                    <a:bodyPr/>
                    <a:lstStyle/>
                    <a:p>
                      <a:pPr algn="ctr"/>
                      <a:r>
                        <a:rPr lang="ko-KR" altLang="en-US" sz="1400" b="1" kern="1200" spc="0" dirty="0" err="1">
                          <a:solidFill>
                            <a:schemeClr val="lt1"/>
                          </a:solidFill>
                          <a:latin typeface="Candara" panose="020E0502030303020204" pitchFamily="34" charset="0"/>
                          <a:ea typeface="Malgun Gothic"/>
                          <a:cs typeface="+mn-cs"/>
                          <a:sym typeface=""/>
                        </a:rPr>
                        <a:t>골형성촉진제</a:t>
                      </a:r>
                      <a:r>
                        <a:rPr lang="ko-KR" altLang="es-ES" sz="1400" b="1" kern="1200" spc="0" dirty="0">
                          <a:solidFill>
                            <a:schemeClr val="lt1"/>
                          </a:solidFill>
                          <a:latin typeface="Candara" panose="020E0502030303020204" pitchFamily="34" charset="0"/>
                          <a:ea typeface="Malgun Gothic"/>
                          <a:cs typeface="+mn-cs"/>
                          <a:sym typeface=""/>
                        </a:rPr>
                        <a:t> 치료 중 </a:t>
                      </a:r>
                      <a:r>
                        <a:rPr lang="ko-KR" altLang="es-ES" sz="1400" b="1" kern="1200" spc="0" dirty="0" err="1">
                          <a:solidFill>
                            <a:schemeClr val="lt1"/>
                          </a:solidFill>
                          <a:latin typeface="Candara" panose="020E0502030303020204" pitchFamily="34" charset="0"/>
                          <a:ea typeface="Malgun Gothic"/>
                          <a:cs typeface="+mn-cs"/>
                          <a:sym typeface=""/>
                        </a:rPr>
                        <a:t>고관절</a:t>
                      </a:r>
                      <a:r>
                        <a:rPr lang="ko-KR" altLang="en-US" sz="1400" b="1" kern="1200" spc="0" dirty="0" err="1">
                          <a:solidFill>
                            <a:schemeClr val="lt1"/>
                          </a:solidFill>
                          <a:latin typeface="Candara" panose="020E0502030303020204" pitchFamily="34" charset="0"/>
                          <a:ea typeface="Malgun Gothic"/>
                          <a:cs typeface="+mn-cs"/>
                          <a:sym typeface=""/>
                        </a:rPr>
                        <a:t>전체</a:t>
                      </a:r>
                      <a:r>
                        <a:rPr lang="ko-KR" altLang="es-ES" sz="1400" b="1" kern="1200" spc="0" dirty="0">
                          <a:solidFill>
                            <a:schemeClr val="lt1"/>
                          </a:solidFill>
                          <a:latin typeface="Candara" panose="020E0502030303020204" pitchFamily="34" charset="0"/>
                          <a:ea typeface="Malgun Gothic"/>
                          <a:cs typeface="+mn-cs"/>
                          <a:sym typeface=""/>
                        </a:rPr>
                        <a:t> </a:t>
                      </a:r>
                      <a:r>
                        <a:rPr lang="es-ES" altLang="ko-KR" sz="1400" b="1" kern="1200" spc="0" dirty="0">
                          <a:solidFill>
                            <a:schemeClr val="lt1"/>
                          </a:solidFill>
                          <a:latin typeface="Candara" panose="020E0502030303020204" pitchFamily="34" charset="0"/>
                          <a:ea typeface="Malgun Gothic"/>
                          <a:cs typeface="+mn-cs"/>
                          <a:sym typeface=""/>
                        </a:rPr>
                        <a:t>BMD</a:t>
                      </a:r>
                      <a:r>
                        <a:rPr lang="ko-KR" altLang="es-ES" sz="1400" b="1" kern="1200" spc="0" dirty="0">
                          <a:solidFill>
                            <a:schemeClr val="lt1"/>
                          </a:solidFill>
                          <a:latin typeface="Candara" panose="020E0502030303020204" pitchFamily="34" charset="0"/>
                          <a:ea typeface="Malgun Gothic"/>
                          <a:cs typeface="+mn-cs"/>
                          <a:sym typeface=""/>
                        </a:rPr>
                        <a:t>의 </a:t>
                      </a:r>
                      <a:r>
                        <a:rPr lang="es-ES" altLang="ko-KR" sz="1400" b="1" kern="1200" spc="0" dirty="0">
                          <a:solidFill>
                            <a:schemeClr val="lt1"/>
                          </a:solidFill>
                          <a:latin typeface="Candara" panose="020E0502030303020204" pitchFamily="34" charset="0"/>
                          <a:ea typeface="Malgun Gothic"/>
                          <a:cs typeface="+mn-cs"/>
                          <a:sym typeface=""/>
                        </a:rPr>
                        <a:t>% </a:t>
                      </a:r>
                      <a:r>
                        <a:rPr lang="ko-KR" altLang="es-ES" sz="1400" b="1" kern="1200" spc="0" dirty="0">
                          <a:solidFill>
                            <a:schemeClr val="lt1"/>
                          </a:solidFill>
                          <a:latin typeface="Candara" panose="020E0502030303020204" pitchFamily="34" charset="0"/>
                          <a:ea typeface="Malgun Gothic"/>
                          <a:cs typeface="+mn-cs"/>
                          <a:sym typeface=""/>
                        </a:rPr>
                        <a:t>변화</a:t>
                      </a:r>
                    </a:p>
                  </a:txBody>
                  <a:tcPr/>
                </a:tc>
                <a:tc hMerge="1">
                  <a:txBody>
                    <a:bodyPr/>
                    <a:lstStyle/>
                    <a:p>
                      <a:endParaRPr lang="ko-KR" sz="1400">
                        <a:ea typeface="Malgun Gothic"/>
                      </a:endParaRPr>
                    </a:p>
                  </a:txBody>
                  <a:tcPr/>
                </a:tc>
                <a:tc hMerge="1">
                  <a:txBody>
                    <a:bodyPr/>
                    <a:lstStyle/>
                    <a:p>
                      <a:endParaRPr lang="ko-KR" sz="1400">
                        <a:ea typeface="Malgun Gothic"/>
                      </a:endParaRPr>
                    </a:p>
                  </a:txBody>
                  <a:tcPr/>
                </a:tc>
                <a:tc hMerge="1">
                  <a:txBody>
                    <a:bodyPr/>
                    <a:lstStyle/>
                    <a:p>
                      <a:endParaRPr lang="ko-KR" sz="1400">
                        <a:ea typeface="Malgun Gothic"/>
                      </a:endParaRPr>
                    </a:p>
                  </a:txBody>
                  <a:tcPr/>
                </a:tc>
                <a:extLst>
                  <a:ext uri="{0D108BD9-81ED-4DB2-BD59-A6C34878D82A}">
                    <a16:rowId xmlns:a16="http://schemas.microsoft.com/office/drawing/2014/main" val="689156454"/>
                  </a:ext>
                </a:extLst>
              </a:tr>
              <a:tr h="407022">
                <a:tc>
                  <a:txBody>
                    <a:bodyPr/>
                    <a:lstStyle/>
                    <a:p>
                      <a:endParaRPr lang="ko-KR" sz="1400" b="1">
                        <a:latin typeface="Candara" panose="020E0502030303020204" pitchFamily="34" charset="0"/>
                        <a:ea typeface="Malgun Gothic"/>
                      </a:endParaRPr>
                    </a:p>
                  </a:txBody>
                  <a:tcPr/>
                </a:tc>
                <a:tc>
                  <a:txBody>
                    <a:bodyPr/>
                    <a:lstStyle/>
                    <a:p>
                      <a:pPr algn="ctr"/>
                      <a:endParaRPr lang="ko-KR" sz="1400" b="1">
                        <a:latin typeface="Candara" panose="020E0502030303020204" pitchFamily="34" charset="0"/>
                        <a:ea typeface="Malgun Gothic"/>
                      </a:endParaRPr>
                    </a:p>
                  </a:txBody>
                  <a:tcPr/>
                </a:tc>
                <a:tc>
                  <a:txBody>
                    <a:bodyPr/>
                    <a:lstStyle/>
                    <a:p>
                      <a:endParaRPr lang="ko-KR" sz="1400" b="1" dirty="0">
                        <a:latin typeface="Candara" panose="020E0502030303020204" pitchFamily="34" charset="0"/>
                        <a:ea typeface="Malgun Gothic"/>
                      </a:endParaRP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6개월</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12개월</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18개월</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24개월</a:t>
                      </a:r>
                    </a:p>
                  </a:txBody>
                  <a:tcPr/>
                </a:tc>
                <a:extLst>
                  <a:ext uri="{0D108BD9-81ED-4DB2-BD59-A6C34878D82A}">
                    <a16:rowId xmlns:a16="http://schemas.microsoft.com/office/drawing/2014/main" val="259654105"/>
                  </a:ext>
                </a:extLst>
              </a:tr>
              <a:tr h="407022">
                <a:tc>
                  <a:txBody>
                    <a:bodyPr/>
                    <a:lstStyle/>
                    <a:p>
                      <a:r>
                        <a:rPr lang="ko-KR" sz="1400" b="1" kern="0" spc="0">
                          <a:solidFill>
                            <a:schemeClr val="tx1">
                              <a:lumMod val="100000"/>
                            </a:schemeClr>
                          </a:solidFill>
                          <a:latin typeface="Candara" panose="020E0502030303020204" pitchFamily="34" charset="0"/>
                          <a:ea typeface="Malgun Gothic"/>
                          <a:cs typeface="+mn-cs"/>
                          <a:sym typeface=""/>
                        </a:rPr>
                        <a:t>Ettingeret al. 2004년</a:t>
                      </a:r>
                      <a:r>
                        <a:rPr lang="ko-KR" sz="1400" b="1" kern="0" spc="0" baseline="30000">
                          <a:solidFill>
                            <a:schemeClr val="tx1">
                              <a:lumMod val="100000"/>
                            </a:schemeClr>
                          </a:solidFill>
                          <a:latin typeface="Candara" panose="020E0502030303020204" pitchFamily="34" charset="0"/>
                          <a:ea typeface="Malgun Gothic"/>
                          <a:cs typeface="+mn-cs"/>
                          <a:sym typeface=""/>
                        </a:rPr>
                        <a:t>2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33</a:t>
                      </a:r>
                    </a:p>
                  </a:txBody>
                  <a:tcPr/>
                </a:tc>
                <a:tc>
                  <a:txBody>
                    <a:bodyPr/>
                    <a:lstStyle/>
                    <a:p>
                      <a:r>
                        <a:rPr lang="ko-KR" sz="1400" b="1" kern="0" spc="0">
                          <a:solidFill>
                            <a:schemeClr val="tx1">
                              <a:lumMod val="100000"/>
                            </a:schemeClr>
                          </a:solidFill>
                          <a:latin typeface="Candara" panose="020E0502030303020204" pitchFamily="34" charset="0"/>
                          <a:ea typeface="Malgun Gothic"/>
                          <a:cs typeface="+mn-cs"/>
                          <a:sym typeface=""/>
                        </a:rPr>
                        <a:t>알렌드로네이트 </a:t>
                      </a:r>
                      <a:r>
                        <a:rPr lang="ko-KR" sz="1400" b="1" kern="0" spc="0">
                          <a:solidFill>
                            <a:schemeClr val="tx1">
                              <a:lumMod val="100000"/>
                            </a:scheme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–1.8</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-1.0</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+0.3</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3014146541"/>
                  </a:ext>
                </a:extLst>
              </a:tr>
              <a:tr h="407022">
                <a:tc>
                  <a:txBody>
                    <a:bodyPr/>
                    <a:lstStyle/>
                    <a:p>
                      <a:r>
                        <a:rPr lang="ko-KR" sz="1400" b="1" kern="0" spc="0">
                          <a:solidFill>
                            <a:schemeClr val="tx1">
                              <a:lumMod val="100000"/>
                            </a:schemeClr>
                          </a:solidFill>
                          <a:latin typeface="Candara" panose="020E0502030303020204" pitchFamily="34" charset="0"/>
                          <a:ea typeface="Malgun Gothic"/>
                          <a:cs typeface="+mn-cs"/>
                          <a:sym typeface=""/>
                        </a:rPr>
                        <a:t>Boonen et al. 2008</a:t>
                      </a:r>
                      <a:r>
                        <a:rPr lang="ko-KR" sz="1400" b="1" kern="0" spc="0" baseline="30000">
                          <a:solidFill>
                            <a:schemeClr val="tx1">
                              <a:lumMod val="100000"/>
                            </a:schemeClr>
                          </a:solidFill>
                          <a:latin typeface="Candara" panose="020E0502030303020204" pitchFamily="34" charset="0"/>
                          <a:ea typeface="Malgun Gothic"/>
                          <a:cs typeface="+mn-cs"/>
                          <a:sym typeface=""/>
                        </a:rPr>
                        <a:t>3</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107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알렌드로네이트 </a:t>
                      </a:r>
                      <a:r>
                        <a:rPr lang="ko-KR" sz="1400" b="1" kern="0" spc="0">
                          <a:solidFill>
                            <a:schemeClr val="tx1">
                              <a:lumMod val="100000"/>
                            </a:scheme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+0.6</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+0.6</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+2.1</a:t>
                      </a:r>
                    </a:p>
                  </a:txBody>
                  <a:tcPr/>
                </a:tc>
                <a:extLst>
                  <a:ext uri="{0D108BD9-81ED-4DB2-BD59-A6C34878D82A}">
                    <a16:rowId xmlns:a16="http://schemas.microsoft.com/office/drawing/2014/main" val="3165935377"/>
                  </a:ext>
                </a:extLst>
              </a:tr>
              <a:tr h="407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Boonen et al. 2008</a:t>
                      </a:r>
                      <a:r>
                        <a:rPr lang="ko-KR" sz="1400" b="1" kern="0" spc="0" baseline="30000">
                          <a:solidFill>
                            <a:schemeClr val="tx1">
                              <a:lumMod val="100000"/>
                            </a:schemeClr>
                          </a:solidFill>
                          <a:latin typeface="Candara" panose="020E0502030303020204" pitchFamily="34" charset="0"/>
                          <a:ea typeface="Malgun Gothic"/>
                          <a:cs typeface="+mn-cs"/>
                          <a:sym typeface=""/>
                        </a:rPr>
                        <a:t>3</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59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리세드로네이트 </a:t>
                      </a:r>
                      <a:r>
                        <a:rPr lang="ko-KR" sz="1400" b="1" kern="0" spc="0">
                          <a:solidFill>
                            <a:schemeClr val="tx1">
                              <a:lumMod val="100000"/>
                            </a:scheme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-1.6</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0.4</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+0.9</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+2.9</a:t>
                      </a:r>
                    </a:p>
                  </a:txBody>
                  <a:tcPr/>
                </a:tc>
                <a:extLst>
                  <a:ext uri="{0D108BD9-81ED-4DB2-BD59-A6C34878D82A}">
                    <a16:rowId xmlns:a16="http://schemas.microsoft.com/office/drawing/2014/main" val="524829814"/>
                  </a:ext>
                </a:extLst>
              </a:tr>
              <a:tr h="407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Miller et al. 2008</a:t>
                      </a:r>
                      <a:r>
                        <a:rPr lang="ko-KR" sz="1400" b="1" kern="0" spc="0" baseline="30000">
                          <a:solidFill>
                            <a:schemeClr val="tx1">
                              <a:lumMod val="100000"/>
                            </a:schemeClr>
                          </a:solidFill>
                          <a:latin typeface="Candara" panose="020E0502030303020204" pitchFamily="34" charset="0"/>
                          <a:ea typeface="Malgun Gothic"/>
                          <a:cs typeface="+mn-cs"/>
                          <a:sym typeface=""/>
                        </a:rPr>
                        <a:t>4</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158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리세드로네이트 </a:t>
                      </a:r>
                      <a:r>
                        <a:rPr lang="ko-KR" sz="1400" b="1" kern="0" spc="0">
                          <a:solidFill>
                            <a:schemeClr val="tx1">
                              <a:lumMod val="100000"/>
                            </a:scheme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2898620434"/>
                  </a:ext>
                </a:extLst>
              </a:tr>
              <a:tr h="407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Miller et al. 2008</a:t>
                      </a:r>
                      <a:r>
                        <a:rPr lang="ko-KR" sz="1400" b="1" kern="0" spc="0" baseline="30000">
                          <a:solidFill>
                            <a:schemeClr val="tx1">
                              <a:lumMod val="100000"/>
                            </a:schemeClr>
                          </a:solidFill>
                          <a:latin typeface="Candara" panose="020E0502030303020204" pitchFamily="34" charset="0"/>
                          <a:ea typeface="Malgun Gothic"/>
                          <a:cs typeface="+mn-cs"/>
                          <a:sym typeface=""/>
                        </a:rPr>
                        <a:t>4</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166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알렌드로네이트 </a:t>
                      </a:r>
                      <a:r>
                        <a:rPr lang="ko-KR" sz="1400" b="1" kern="0" spc="0">
                          <a:solidFill>
                            <a:schemeClr val="tx1">
                              <a:lumMod val="100000"/>
                            </a:scheme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-1.9</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3447571823"/>
                  </a:ext>
                </a:extLst>
              </a:tr>
              <a:tr h="407022">
                <a:tc>
                  <a:txBody>
                    <a:bodyPr/>
                    <a:lstStyle/>
                    <a:p>
                      <a:r>
                        <a:rPr lang="ko-KR" sz="1400" b="1" kern="0" spc="0">
                          <a:solidFill>
                            <a:schemeClr val="tx1">
                              <a:lumMod val="100000"/>
                            </a:schemeClr>
                          </a:solidFill>
                          <a:latin typeface="Candara" panose="020E0502030303020204" pitchFamily="34" charset="0"/>
                          <a:ea typeface="Malgun Gothic"/>
                          <a:cs typeface="+mn-cs"/>
                          <a:sym typeface=""/>
                        </a:rPr>
                        <a:t>Cosman et al. 2009</a:t>
                      </a:r>
                      <a:r>
                        <a:rPr lang="ko-KR" sz="1400" b="1" kern="0" spc="0" baseline="30000">
                          <a:solidFill>
                            <a:schemeClr val="tx1">
                              <a:lumMod val="100000"/>
                            </a:schemeClr>
                          </a:solidFill>
                          <a:latin typeface="Candara" panose="020E0502030303020204" pitchFamily="34" charset="0"/>
                          <a:ea typeface="Malgun Gothic"/>
                          <a:cs typeface="+mn-cs"/>
                          <a:sym typeface=""/>
                        </a:rPr>
                        <a:t>5</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알렌드로네이트 </a:t>
                      </a:r>
                      <a:r>
                        <a:rPr lang="ko-KR" sz="1400" b="1" kern="0" spc="0">
                          <a:solidFill>
                            <a:schemeClr val="tx1">
                              <a:lumMod val="100000"/>
                            </a:scheme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-0.8</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+0.9</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3925833802"/>
                  </a:ext>
                </a:extLst>
              </a:tr>
              <a:tr h="407022">
                <a:tc>
                  <a:txBody>
                    <a:bodyPr/>
                    <a:lstStyle/>
                    <a:p>
                      <a:r>
                        <a:rPr lang="ko-KR" sz="1400" b="1" kern="0" spc="0">
                          <a:solidFill>
                            <a:srgbClr val="2F9588">
                              <a:lumMod val="100000"/>
                            </a:srgbClr>
                          </a:solidFill>
                          <a:latin typeface="Candara" panose="020E0502030303020204" pitchFamily="34" charset="0"/>
                          <a:ea typeface="Malgun Gothic"/>
                          <a:cs typeface="+mn-cs"/>
                          <a:sym typeface=""/>
                        </a:rPr>
                        <a:t>Leder et al. 2014</a:t>
                      </a:r>
                      <a:r>
                        <a:rPr lang="ko-KR" sz="1400" b="1" kern="0" spc="0" baseline="30000">
                          <a:solidFill>
                            <a:srgbClr val="2F9588">
                              <a:lumMod val="100000"/>
                            </a:srgbClr>
                          </a:solidFill>
                          <a:latin typeface="Candara" panose="020E0502030303020204" pitchFamily="34" charset="0"/>
                          <a:ea typeface="Malgun Gothic"/>
                          <a:cs typeface="+mn-cs"/>
                          <a:sym typeface=""/>
                        </a:rPr>
                        <a:t>6</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rgbClr val="2F9588">
                              <a:lumMod val="100000"/>
                            </a:srgbClr>
                          </a:solidFill>
                          <a:latin typeface="Candara" panose="020E0502030303020204" pitchFamily="34" charset="0"/>
                          <a:ea typeface="Malgun Gothic"/>
                          <a:cs typeface="+mn-cs"/>
                          <a:sym typeface=""/>
                        </a:rPr>
                        <a:t>데노수맙 </a:t>
                      </a:r>
                      <a:r>
                        <a:rPr lang="ko-KR" sz="1400" b="1" kern="0" spc="0">
                          <a:solidFill>
                            <a:srgbClr val="2F9588">
                              <a:lumMod val="100000"/>
                            </a:srgb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–1.7</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–2.7</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–1.7</a:t>
                      </a:r>
                    </a:p>
                  </a:txBody>
                  <a:tcPr/>
                </a:tc>
                <a:tc>
                  <a:txBody>
                    <a:bodyPr/>
                    <a:lstStyle/>
                    <a:p>
                      <a:pPr algn="ctr"/>
                      <a:r>
                        <a:rPr lang="ko-KR" sz="1400" b="1" spc="0" dirty="0">
                          <a:solidFill>
                            <a:srgbClr val="2F9588"/>
                          </a:solidFill>
                          <a:latin typeface="Candara" panose="020E0502030303020204" pitchFamily="34" charset="0"/>
                          <a:ea typeface="Malgun Gothic"/>
                          <a:cs typeface="+mn-cs"/>
                          <a:sym typeface=""/>
                        </a:rPr>
                        <a:t>-0.7</a:t>
                      </a:r>
                    </a:p>
                  </a:txBody>
                  <a:tcPr/>
                </a:tc>
                <a:extLst>
                  <a:ext uri="{0D108BD9-81ED-4DB2-BD59-A6C34878D82A}">
                    <a16:rowId xmlns:a16="http://schemas.microsoft.com/office/drawing/2014/main" val="1298409517"/>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00159A63-AA51-5A47-9C9E-39CFA4BC24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4006124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골절 위험이 매우 높은 환자에게는 즉각적 </a:t>
            </a:r>
            <a:r>
              <a:rPr lang="ko-KR" altLang="en-US" sz="3600" b="1" kern="0" dirty="0">
                <a:solidFill>
                  <a:srgbClr val="6BBBAD">
                    <a:lumMod val="100000"/>
                  </a:srgbClr>
                </a:solidFill>
                <a:latin typeface="Candara" panose="020E0502030303020204" pitchFamily="34" charset="0"/>
                <a:sym typeface=""/>
              </a:rPr>
              <a:t>골형성촉진제 치료가</a:t>
            </a:r>
            <a:r>
              <a:rPr lang="ko-KR" altLang="es-ES" sz="3600" b="1" kern="0" dirty="0">
                <a:solidFill>
                  <a:srgbClr val="6BBBAD">
                    <a:lumMod val="100000"/>
                  </a:srgbClr>
                </a:solidFill>
                <a:latin typeface="Candara" panose="020E0502030303020204" pitchFamily="34" charset="0"/>
                <a:sym typeface=""/>
              </a:rPr>
              <a:t> </a:t>
            </a:r>
            <a:r>
              <a:rPr lang="ko-KR" sz="3600" b="1" kern="0" dirty="0">
                <a:solidFill>
                  <a:srgbClr val="6BBBAD">
                    <a:lumMod val="100000"/>
                  </a:srgbClr>
                </a:solidFill>
                <a:latin typeface="Candara" panose="020E0502030303020204" pitchFamily="34" charset="0"/>
                <a:sym typeface=""/>
              </a:rPr>
              <a:t>유용할 수 있음</a:t>
            </a:r>
            <a:r>
              <a:rPr lang="ko-KR" sz="3600" b="1" kern="0" baseline="30000" dirty="0">
                <a:solidFill>
                  <a:srgbClr val="6BBBAD">
                    <a:lumMod val="100000"/>
                  </a:srgbClr>
                </a:solidFill>
                <a:latin typeface="Candara" panose="020E0502030303020204" pitchFamily="34" charset="0"/>
                <a:sym typeface=""/>
              </a:rPr>
              <a:t>1,2</a:t>
            </a:r>
          </a:p>
        </p:txBody>
      </p:sp>
      <p:sp>
        <p:nvSpPr>
          <p:cNvPr id="4" name="TextBox 3">
            <a:extLst>
              <a:ext uri="{FF2B5EF4-FFF2-40B4-BE49-F238E27FC236}">
                <a16:creationId xmlns:a16="http://schemas.microsoft.com/office/drawing/2014/main" id="{13BFEFBA-E4F2-43DC-959B-3FD2F3792E12}"/>
              </a:ext>
            </a:extLst>
          </p:cNvPr>
          <p:cNvSpPr txBox="1"/>
          <p:nvPr/>
        </p:nvSpPr>
        <p:spPr>
          <a:xfrm>
            <a:off x="6056176" y="1622984"/>
            <a:ext cx="5039360" cy="369332"/>
          </a:xfrm>
          <a:prstGeom prst="rect">
            <a:avLst/>
          </a:prstGeom>
          <a:noFill/>
        </p:spPr>
        <p:txBody>
          <a:bodyPr wrap="square" rtlCol="0">
            <a:spAutoFit/>
          </a:bodyPr>
          <a:lstStyle/>
          <a:p>
            <a:r>
              <a:rPr lang="ko-KR" b="1" kern="0">
                <a:solidFill>
                  <a:schemeClr val="tx1">
                    <a:lumMod val="65000"/>
                    <a:lumOff val="35000"/>
                  </a:schemeClr>
                </a:solidFill>
                <a:effectLst/>
                <a:latin typeface="Candara" panose="020E0502030303020204" pitchFamily="34" charset="0"/>
                <a:ea typeface="Malgun Gothic" panose="020F0502020204030204" pitchFamily="34" charset="0"/>
                <a:sym typeface=""/>
              </a:rPr>
              <a:t>Review by Cosman et al. 2020</a:t>
            </a:r>
            <a:r>
              <a:rPr lang="ko-KR" kern="0">
                <a:solidFill>
                  <a:schemeClr val="tx1">
                    <a:lumMod val="65000"/>
                    <a:lumOff val="35000"/>
                  </a:schemeClr>
                </a:solidFill>
                <a:latin typeface="Candara" panose="020E0502030303020204" pitchFamily="34" charset="0"/>
                <a:sym typeface=""/>
              </a:rPr>
              <a:t>:</a:t>
            </a:r>
            <a:r>
              <a:rPr lang="ko-KR" kern="0" baseline="30000">
                <a:solidFill>
                  <a:schemeClr val="tx1">
                    <a:lumMod val="65000"/>
                    <a:lumOff val="35000"/>
                  </a:schemeClr>
                </a:solidFill>
                <a:latin typeface="Candara" panose="020E0502030303020204" pitchFamily="34" charset="0"/>
                <a:sym typeface=""/>
              </a:rPr>
              <a:t>2</a:t>
            </a:r>
            <a:endParaRPr lang="ko-KR" b="1" kern="0" baseline="30000">
              <a:solidFill>
                <a:schemeClr val="tx1">
                  <a:lumMod val="65000"/>
                  <a:lumOff val="35000"/>
                </a:schemeClr>
              </a:solidFill>
              <a:latin typeface="Candara" panose="020E0502030303020204" pitchFamily="34" charset="0"/>
              <a:sym typeface=""/>
            </a:endParaRPr>
          </a:p>
        </p:txBody>
      </p:sp>
      <p:sp>
        <p:nvSpPr>
          <p:cNvPr id="11" name="Rounded Rectangle 10">
            <a:extLst>
              <a:ext uri="{FF2B5EF4-FFF2-40B4-BE49-F238E27FC236}">
                <a16:creationId xmlns:a16="http://schemas.microsoft.com/office/drawing/2014/main" id="{B5672A2A-D4F2-8C42-9E08-E0842DB11AF6}"/>
              </a:ext>
            </a:extLst>
          </p:cNvPr>
          <p:cNvSpPr/>
          <p:nvPr/>
        </p:nvSpPr>
        <p:spPr>
          <a:xfrm>
            <a:off x="858957" y="2246812"/>
            <a:ext cx="4170401" cy="1941730"/>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12" name="TextBox 11">
            <a:extLst>
              <a:ext uri="{FF2B5EF4-FFF2-40B4-BE49-F238E27FC236}">
                <a16:creationId xmlns:a16="http://schemas.microsoft.com/office/drawing/2014/main" id="{9D29C6C1-C61B-C14B-802F-D9F97BF8CD3B}"/>
              </a:ext>
            </a:extLst>
          </p:cNvPr>
          <p:cNvSpPr txBox="1"/>
          <p:nvPr/>
        </p:nvSpPr>
        <p:spPr>
          <a:xfrm>
            <a:off x="993561" y="2487294"/>
            <a:ext cx="3901191" cy="1200329"/>
          </a:xfrm>
          <a:prstGeom prst="rect">
            <a:avLst/>
          </a:prstGeom>
          <a:noFill/>
        </p:spPr>
        <p:txBody>
          <a:bodyPr wrap="square" rtlCol="0">
            <a:spAutoFit/>
          </a:bodyPr>
          <a:lstStyle/>
          <a:p>
            <a:r>
              <a:rPr lang="ko-KR" b="1" dirty="0">
                <a:latin typeface="Candara" panose="020E0502030303020204" pitchFamily="34" charset="0"/>
                <a:sym typeface=""/>
              </a:rPr>
              <a:t>" 골절 </a:t>
            </a:r>
            <a:r>
              <a:rPr lang="ko-KR" altLang="es-ES" b="1" dirty="0">
                <a:latin typeface="Candara" panose="020E0502030303020204" pitchFamily="34" charset="0"/>
                <a:sym typeface=""/>
              </a:rPr>
              <a:t>위험이 </a:t>
            </a:r>
            <a:r>
              <a:rPr lang="ko-KR" altLang="en-US" b="1" dirty="0">
                <a:latin typeface="Candara" panose="020E0502030303020204" pitchFamily="34" charset="0"/>
                <a:sym typeface=""/>
              </a:rPr>
              <a:t>매우 </a:t>
            </a:r>
            <a:r>
              <a:rPr lang="ko-KR" altLang="es-ES" b="1" dirty="0">
                <a:latin typeface="Candara" panose="020E0502030303020204" pitchFamily="34" charset="0"/>
                <a:sym typeface=""/>
              </a:rPr>
              <a:t>높은 환자에서 골절 위험을 즉시 줄이기 위해 </a:t>
            </a:r>
            <a:r>
              <a:rPr lang="ko-KR" altLang="en-US" b="1" dirty="0" err="1">
                <a:latin typeface="Candara" panose="020E0502030303020204" pitchFamily="34" charset="0"/>
                <a:sym typeface=""/>
              </a:rPr>
              <a:t>골형성</a:t>
            </a:r>
            <a:r>
              <a:rPr lang="ko-KR" altLang="es-ES" b="1" dirty="0">
                <a:latin typeface="Candara" panose="020E0502030303020204" pitchFamily="34" charset="0"/>
                <a:sym typeface=""/>
              </a:rPr>
              <a:t> </a:t>
            </a:r>
            <a:r>
              <a:rPr lang="ko-KR" b="1" dirty="0">
                <a:latin typeface="Candara" panose="020E0502030303020204" pitchFamily="34" charset="0"/>
                <a:sym typeface=""/>
              </a:rPr>
              <a:t>촉진제로 치료를 시작하는 것이 가장 적절한 것으로 보임"</a:t>
            </a:r>
          </a:p>
        </p:txBody>
      </p:sp>
      <p:sp>
        <p:nvSpPr>
          <p:cNvPr id="16" name="TextBox 15">
            <a:extLst>
              <a:ext uri="{FF2B5EF4-FFF2-40B4-BE49-F238E27FC236}">
                <a16:creationId xmlns:a16="http://schemas.microsoft.com/office/drawing/2014/main" id="{88DC958A-88A0-B647-946F-F78BDAD51A39}"/>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Kanis J,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 2. Cosman et al. </a:t>
            </a:r>
            <a:r>
              <a:rPr lang="ko-KR" sz="900" b="1" i="1" kern="0">
                <a:solidFill>
                  <a:schemeClr val="tx1">
                    <a:lumMod val="100000"/>
                  </a:schemeClr>
                </a:solidFill>
                <a:latin typeface="Calibri" panose="020F0502020204030204" pitchFamily="34" charset="0"/>
                <a:sym typeface=""/>
              </a:rPr>
              <a:t>Endocr </a:t>
            </a:r>
            <a:r>
              <a:rPr lang="ko-KR" sz="900" b="1" i="1" kern="0" err="1">
                <a:solidFill>
                  <a:schemeClr val="tx1">
                    <a:lumMod val="100000"/>
                  </a:schemeClr>
                </a:solidFill>
                <a:latin typeface="Calibri" panose="020F0502020204030204" pitchFamily="34" charset="0"/>
                <a:sym typeface=""/>
              </a:rPr>
              <a:t>Pract</a:t>
            </a:r>
            <a:r>
              <a:rPr lang="ko-KR" sz="900" b="1" i="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2020;26:777-86.</a:t>
            </a:r>
          </a:p>
        </p:txBody>
      </p:sp>
      <p:sp>
        <p:nvSpPr>
          <p:cNvPr id="18" name="Rectangle 17">
            <a:extLst>
              <a:ext uri="{FF2B5EF4-FFF2-40B4-BE49-F238E27FC236}">
                <a16:creationId xmlns:a16="http://schemas.microsoft.com/office/drawing/2014/main" id="{48668498-E847-6441-BA75-308A679ECD7A}"/>
              </a:ext>
            </a:extLst>
          </p:cNvPr>
          <p:cNvSpPr/>
          <p:nvPr/>
        </p:nvSpPr>
        <p:spPr>
          <a:xfrm>
            <a:off x="858957" y="1622984"/>
            <a:ext cx="5039360" cy="369332"/>
          </a:xfrm>
          <a:prstGeom prst="rect">
            <a:avLst/>
          </a:prstGeom>
        </p:spPr>
        <p:txBody>
          <a:bodyPr wrap="square">
            <a:spAutoFit/>
          </a:bodyPr>
          <a:lstStyle/>
          <a:p>
            <a:r>
              <a:rPr lang="ko-KR" b="1" kern="0">
                <a:solidFill>
                  <a:srgbClr val="2F9588">
                    <a:lumMod val="100000"/>
                  </a:srgbClr>
                </a:solidFill>
                <a:latin typeface="Candara" panose="020E0502030303020204" pitchFamily="34" charset="0"/>
                <a:sym typeface=""/>
              </a:rPr>
              <a:t>IOF/ESCEO 지침: </a:t>
            </a:r>
          </a:p>
        </p:txBody>
      </p:sp>
      <p:sp>
        <p:nvSpPr>
          <p:cNvPr id="20" name="Rounded Rectangle 19">
            <a:extLst>
              <a:ext uri="{FF2B5EF4-FFF2-40B4-BE49-F238E27FC236}">
                <a16:creationId xmlns:a16="http://schemas.microsoft.com/office/drawing/2014/main" id="{20B2FBD0-D433-5545-A59E-EC6CB65059C4}"/>
              </a:ext>
            </a:extLst>
          </p:cNvPr>
          <p:cNvSpPr/>
          <p:nvPr/>
        </p:nvSpPr>
        <p:spPr>
          <a:xfrm>
            <a:off x="6015108" y="2223647"/>
            <a:ext cx="5390712" cy="2866968"/>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atin typeface="Candara" panose="020E0502030303020204" pitchFamily="34" charset="0"/>
              <a:ea typeface="Malgun Gothic"/>
            </a:endParaRPr>
          </a:p>
        </p:txBody>
      </p:sp>
      <p:sp>
        <p:nvSpPr>
          <p:cNvPr id="21" name="TextBox 20">
            <a:extLst>
              <a:ext uri="{FF2B5EF4-FFF2-40B4-BE49-F238E27FC236}">
                <a16:creationId xmlns:a16="http://schemas.microsoft.com/office/drawing/2014/main" id="{06F84DBA-D489-8448-A635-504BD2C7CC84}"/>
              </a:ext>
            </a:extLst>
          </p:cNvPr>
          <p:cNvSpPr txBox="1"/>
          <p:nvPr/>
        </p:nvSpPr>
        <p:spPr>
          <a:xfrm>
            <a:off x="6241083" y="2452058"/>
            <a:ext cx="5164737" cy="19082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ko-KR" b="1" dirty="0">
                <a:latin typeface="Candara" panose="020E0502030303020204" pitchFamily="34" charset="0"/>
                <a:sym typeface=""/>
              </a:rPr>
              <a:t>환자에게 </a:t>
            </a:r>
            <a:r>
              <a:rPr lang="ko-KR" altLang="es-ES" b="1" dirty="0">
                <a:latin typeface="Candara" panose="020E0502030303020204" pitchFamily="34" charset="0"/>
                <a:sym typeface=""/>
              </a:rPr>
              <a:t>먼저 </a:t>
            </a:r>
            <a:r>
              <a:rPr lang="ko-KR" altLang="en-US" b="1" dirty="0" err="1">
                <a:latin typeface="Candara" panose="020E0502030303020204" pitchFamily="34" charset="0"/>
                <a:sym typeface=""/>
              </a:rPr>
              <a:t>골형성</a:t>
            </a:r>
            <a:r>
              <a:rPr lang="ko-KR" altLang="es-ES" b="1" dirty="0">
                <a:latin typeface="Candara" panose="020E0502030303020204" pitchFamily="34" charset="0"/>
                <a:sym typeface=""/>
              </a:rPr>
              <a:t> 촉진제를 </a:t>
            </a:r>
            <a:r>
              <a:rPr lang="ko-KR" b="1" dirty="0">
                <a:latin typeface="Candara" panose="020E0502030303020204" pitchFamily="34" charset="0"/>
                <a:sym typeface=""/>
              </a:rPr>
              <a:t>투여한 후 강력한 </a:t>
            </a:r>
            <a:r>
              <a:rPr lang="ko-KR" b="1" dirty="0" err="1">
                <a:latin typeface="Candara" panose="020E0502030303020204" pitchFamily="34" charset="0"/>
                <a:sym typeface=""/>
              </a:rPr>
              <a:t>골흡수억제</a:t>
            </a:r>
            <a:r>
              <a:rPr lang="ko-KR" b="1" dirty="0">
                <a:latin typeface="Candara" panose="020E0502030303020204" pitchFamily="34" charset="0"/>
                <a:sym typeface=""/>
              </a:rPr>
              <a:t> 요법을 시행할 때 </a:t>
            </a:r>
            <a:r>
              <a:rPr lang="ko-KR" b="1" dirty="0" err="1">
                <a:latin typeface="Candara" panose="020E0502030303020204" pitchFamily="34" charset="0"/>
                <a:sym typeface=""/>
              </a:rPr>
              <a:t>골밀도</a:t>
            </a:r>
            <a:r>
              <a:rPr lang="ko-KR" b="1" dirty="0">
                <a:latin typeface="Candara" panose="020E0502030303020204" pitchFamily="34" charset="0"/>
                <a:sym typeface=""/>
              </a:rPr>
              <a:t> 증가가 최대화 </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Wingdings" panose="05000000000000000000" pitchFamily="2" charset="2"/>
              </a:rPr>
              <a:t>요추 </a:t>
            </a:r>
            <a:r>
              <a:rPr lang="ko-KR" b="1" kern="0" dirty="0" err="1">
                <a:solidFill>
                  <a:schemeClr val="tx1">
                    <a:lumMod val="100000"/>
                  </a:schemeClr>
                </a:solidFill>
                <a:latin typeface="Candara" panose="020E0502030303020204" pitchFamily="34" charset="0"/>
                <a:sym typeface="Wingdings" panose="05000000000000000000" pitchFamily="2" charset="2"/>
              </a:rPr>
              <a:t>골밀도에</a:t>
            </a:r>
            <a:r>
              <a:rPr lang="ko-KR" b="1" kern="0" dirty="0">
                <a:solidFill>
                  <a:schemeClr val="tx1">
                    <a:lumMod val="100000"/>
                  </a:schemeClr>
                </a:solidFill>
                <a:latin typeface="Candara" panose="020E0502030303020204" pitchFamily="34" charset="0"/>
                <a:sym typeface="Wingdings" panose="05000000000000000000" pitchFamily="2" charset="2"/>
              </a:rPr>
              <a:t> 대한 상당한 부가 효과(</a:t>
            </a:r>
            <a:r>
              <a:rPr lang="ko-KR" b="1" i="1" kern="0" dirty="0">
                <a:solidFill>
                  <a:schemeClr val="tx1">
                    <a:lumMod val="100000"/>
                  </a:schemeClr>
                </a:solidFill>
                <a:latin typeface="Candara" panose="020E0502030303020204" pitchFamily="34" charset="0"/>
                <a:sym typeface="Wingdings" panose="05000000000000000000" pitchFamily="2" charset="2"/>
              </a:rPr>
              <a:t>P</a:t>
            </a:r>
            <a:r>
              <a:rPr lang="ko-KR" b="1" kern="0" dirty="0">
                <a:solidFill>
                  <a:schemeClr val="tx1">
                    <a:lumMod val="100000"/>
                  </a:schemeClr>
                </a:solidFill>
                <a:latin typeface="Candara" panose="020E0502030303020204" pitchFamily="34" charset="0"/>
                <a:sym typeface="Wingdings" panose="05000000000000000000" pitchFamily="2" charset="2"/>
              </a:rPr>
              <a:t> =</a:t>
            </a:r>
            <a:r>
              <a:rPr lang="ko-KR" b="1" kern="0" dirty="0">
                <a:solidFill>
                  <a:schemeClr val="tx1">
                    <a:lumMod val="100000"/>
                  </a:schemeClr>
                </a:solidFill>
                <a:latin typeface="Candara" panose="020E0502030303020204" pitchFamily="34" charset="0"/>
                <a:sym typeface=""/>
              </a:rPr>
              <a:t>0.011</a:t>
            </a:r>
            <a:r>
              <a:rPr lang="ko-KR" b="1" kern="0" dirty="0">
                <a:solidFill>
                  <a:schemeClr val="tx1">
                    <a:lumMod val="100000"/>
                  </a:schemeClr>
                </a:solidFill>
                <a:latin typeface="Candara" panose="020E0502030303020204" pitchFamily="34" charset="0"/>
                <a:sym typeface="Wingdings" panose="05000000000000000000" pitchFamily="2" charset="2"/>
              </a:rPr>
              <a:t>)</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대퇴 경부 </a:t>
            </a:r>
            <a:r>
              <a:rPr lang="ko-KR" b="1" kern="0" dirty="0" err="1">
                <a:solidFill>
                  <a:schemeClr val="tx1">
                    <a:lumMod val="100000"/>
                  </a:schemeClr>
                </a:solidFill>
                <a:latin typeface="Candara" panose="020E0502030303020204" pitchFamily="34" charset="0"/>
                <a:sym typeface=""/>
              </a:rPr>
              <a:t>골밀도에</a:t>
            </a:r>
            <a:r>
              <a:rPr lang="ko-KR" b="1" kern="0" dirty="0">
                <a:solidFill>
                  <a:schemeClr val="tx1">
                    <a:lumMod val="100000"/>
                  </a:schemeClr>
                </a:solidFill>
                <a:latin typeface="Candara" panose="020E0502030303020204" pitchFamily="34" charset="0"/>
                <a:sym typeface=""/>
              </a:rPr>
              <a:t> </a:t>
            </a:r>
            <a:r>
              <a:rPr lang="ko-KR" altLang="es-ES" b="1" kern="0" dirty="0">
                <a:solidFill>
                  <a:schemeClr val="tx1">
                    <a:lumMod val="100000"/>
                  </a:schemeClr>
                </a:solidFill>
                <a:latin typeface="Candara" panose="020E0502030303020204" pitchFamily="34" charset="0"/>
                <a:sym typeface=""/>
              </a:rPr>
              <a:t>대한 </a:t>
            </a:r>
            <a:r>
              <a:rPr lang="ko-KR" altLang="en-US" b="1" kern="0" dirty="0">
                <a:solidFill>
                  <a:schemeClr val="tx1">
                    <a:lumMod val="100000"/>
                  </a:schemeClr>
                </a:solidFill>
                <a:latin typeface="Candara" panose="020E0502030303020204" pitchFamily="34" charset="0"/>
                <a:sym typeface=""/>
              </a:rPr>
              <a:t>유의하지</a:t>
            </a:r>
            <a:r>
              <a:rPr lang="ko-KR" altLang="es-ES" b="1" kern="0" dirty="0">
                <a:solidFill>
                  <a:schemeClr val="tx1">
                    <a:lumMod val="100000"/>
                  </a:schemeClr>
                </a:solidFill>
                <a:latin typeface="Candara" panose="020E0502030303020204" pitchFamily="34" charset="0"/>
                <a:sym typeface=""/>
              </a:rPr>
              <a:t> 않은 </a:t>
            </a:r>
            <a:r>
              <a:rPr lang="ko-KR" b="1" kern="0" dirty="0">
                <a:solidFill>
                  <a:schemeClr val="tx1">
                    <a:lumMod val="100000"/>
                  </a:schemeClr>
                </a:solidFill>
                <a:latin typeface="Candara" panose="020E0502030303020204" pitchFamily="34" charset="0"/>
                <a:sym typeface=""/>
              </a:rPr>
              <a:t>긍정적 효과(</a:t>
            </a:r>
            <a:r>
              <a:rPr lang="ko-KR" b="1" i="1" kern="0" dirty="0">
                <a:solidFill>
                  <a:schemeClr val="tx1">
                    <a:lumMod val="100000"/>
                  </a:schemeClr>
                </a:solidFill>
                <a:latin typeface="Candara" panose="020E0502030303020204" pitchFamily="34" charset="0"/>
                <a:sym typeface=""/>
              </a:rPr>
              <a:t>P</a:t>
            </a:r>
            <a:r>
              <a:rPr lang="ko-KR" b="1" kern="0" dirty="0">
                <a:solidFill>
                  <a:schemeClr val="tx1">
                    <a:lumMod val="100000"/>
                  </a:schemeClr>
                </a:solidFill>
                <a:latin typeface="Candara" panose="020E0502030303020204" pitchFamily="34" charset="0"/>
                <a:sym typeface=""/>
              </a:rPr>
              <a:t> = 0.251)</a:t>
            </a:r>
          </a:p>
        </p:txBody>
      </p:sp>
      <p:pic>
        <p:nvPicPr>
          <p:cNvPr id="14" name="Graphic 13" descr="Home with solid fill">
            <a:hlinkClick r:id="rId3" action="ppaction://hlinksldjump"/>
            <a:extLst>
              <a:ext uri="{FF2B5EF4-FFF2-40B4-BE49-F238E27FC236}">
                <a16:creationId xmlns:a16="http://schemas.microsoft.com/office/drawing/2014/main" id="{5E223A37-0D03-2C4B-A2C1-BA7BEF8371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5470057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골흡수 억제제의 치료 중단 효과: 리세드로네이트 투여 중단 </a:t>
            </a:r>
          </a:p>
        </p:txBody>
      </p:sp>
      <p:sp>
        <p:nvSpPr>
          <p:cNvPr id="5" name="TextBox 4">
            <a:extLst>
              <a:ext uri="{FF2B5EF4-FFF2-40B4-BE49-F238E27FC236}">
                <a16:creationId xmlns:a16="http://schemas.microsoft.com/office/drawing/2014/main" id="{6BBA83F8-953C-0548-80AD-4C7ED2365D46}"/>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Adapted from: Eastell R,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2011;96:3367-73.</a:t>
            </a:r>
          </a:p>
        </p:txBody>
      </p:sp>
      <p:pic>
        <p:nvPicPr>
          <p:cNvPr id="7" name="Graphic 6">
            <a:extLst>
              <a:ext uri="{FF2B5EF4-FFF2-40B4-BE49-F238E27FC236}">
                <a16:creationId xmlns:a16="http://schemas.microsoft.com/office/drawing/2014/main" id="{05512CF3-9F65-FE4E-B749-D416DBA430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251" y="1531089"/>
            <a:ext cx="8896683" cy="4827348"/>
          </a:xfrm>
          <a:prstGeom prst="rect">
            <a:avLst/>
          </a:prstGeom>
        </p:spPr>
      </p:pic>
      <p:pic>
        <p:nvPicPr>
          <p:cNvPr id="6" name="Graphic 5" descr="Home with solid fill">
            <a:hlinkClick r:id="rId5" action="ppaction://hlinksldjump"/>
            <a:extLst>
              <a:ext uri="{FF2B5EF4-FFF2-40B4-BE49-F238E27FC236}">
                <a16:creationId xmlns:a16="http://schemas.microsoft.com/office/drawing/2014/main" id="{12C0A2AD-5C39-BA44-90B3-E47818A023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1" name="CuadroTexto 10">
            <a:extLst>
              <a:ext uri="{FF2B5EF4-FFF2-40B4-BE49-F238E27FC236}">
                <a16:creationId xmlns:a16="http://schemas.microsoft.com/office/drawing/2014/main" id="{65BE7AC2-022C-4F99-A9F3-C8D16F05D3B8}"/>
              </a:ext>
            </a:extLst>
          </p:cNvPr>
          <p:cNvSpPr txBox="1"/>
          <p:nvPr/>
        </p:nvSpPr>
        <p:spPr>
          <a:xfrm>
            <a:off x="9052233" y="4776100"/>
            <a:ext cx="2311432" cy="307777"/>
          </a:xfrm>
          <a:prstGeom prst="rect">
            <a:avLst/>
          </a:prstGeom>
          <a:solidFill>
            <a:schemeClr val="bg1"/>
          </a:solidFill>
        </p:spPr>
        <p:txBody>
          <a:bodyPr wrap="square" rtlCol="0">
            <a:spAutoFit/>
          </a:bodyPr>
          <a:lstStyle/>
          <a:p>
            <a:r>
              <a:rPr lang="ko-KR" sz="1400" b="1" dirty="0">
                <a:latin typeface="Candara" panose="020E0502030303020204" pitchFamily="34" charset="0"/>
                <a:sym typeface=""/>
              </a:rPr>
              <a:t>방문한 월차</a:t>
            </a:r>
          </a:p>
        </p:txBody>
      </p:sp>
      <p:sp>
        <p:nvSpPr>
          <p:cNvPr id="12" name="CuadroTexto 11">
            <a:extLst>
              <a:ext uri="{FF2B5EF4-FFF2-40B4-BE49-F238E27FC236}">
                <a16:creationId xmlns:a16="http://schemas.microsoft.com/office/drawing/2014/main" id="{943F32D9-42F7-4E88-AA28-6FAEE2EF83B5}"/>
              </a:ext>
            </a:extLst>
          </p:cNvPr>
          <p:cNvSpPr txBox="1"/>
          <p:nvPr/>
        </p:nvSpPr>
        <p:spPr>
          <a:xfrm rot="16200000">
            <a:off x="-352003" y="3105295"/>
            <a:ext cx="3433944" cy="523220"/>
          </a:xfrm>
          <a:prstGeom prst="rect">
            <a:avLst/>
          </a:prstGeom>
          <a:solidFill>
            <a:schemeClr val="bg1"/>
          </a:solidFill>
        </p:spPr>
        <p:txBody>
          <a:bodyPr wrap="square" rtlCol="0">
            <a:spAutoFit/>
          </a:bodyPr>
          <a:lstStyle/>
          <a:p>
            <a:pPr algn="ctr"/>
            <a:r>
              <a:rPr lang="ko-KR" sz="1400" b="1" dirty="0">
                <a:latin typeface="Candara" panose="020E0502030303020204" pitchFamily="34" charset="0"/>
                <a:sym typeface=""/>
              </a:rPr>
              <a:t>NTX/Cr(mmol/mmol)의 </a:t>
            </a:r>
            <a:r>
              <a:rPr lang="ko-KR" altLang="es-ES" sz="1400" b="1" dirty="0" err="1">
                <a:latin typeface="Candara" panose="020E0502030303020204" pitchFamily="34" charset="0"/>
                <a:sym typeface=""/>
              </a:rPr>
              <a:t>기</a:t>
            </a:r>
            <a:r>
              <a:rPr lang="ko-KR" altLang="en-US" sz="1400" b="1" dirty="0" err="1">
                <a:latin typeface="Candara" panose="020E0502030303020204" pitchFamily="34" charset="0"/>
                <a:sym typeface=""/>
              </a:rPr>
              <a:t>저치</a:t>
            </a:r>
            <a:r>
              <a:rPr lang="ko-KR" altLang="es-ES" sz="1400" b="1" dirty="0" err="1">
                <a:latin typeface="Candara" panose="020E0502030303020204" pitchFamily="34" charset="0"/>
                <a:sym typeface=""/>
              </a:rPr>
              <a:t>에</a:t>
            </a:r>
            <a:r>
              <a:rPr lang="ko-KR" sz="1400" b="1" dirty="0" err="1">
                <a:latin typeface="Candara" panose="020E0502030303020204" pitchFamily="34" charset="0"/>
                <a:sym typeface=""/>
              </a:rPr>
              <a:t>서</a:t>
            </a:r>
            <a:r>
              <a:rPr lang="ko-KR" sz="1400" b="1" dirty="0">
                <a:latin typeface="Candara" panose="020E0502030303020204" pitchFamily="34" charset="0"/>
                <a:sym typeface=""/>
              </a:rPr>
              <a:t> 평균(SEM) 백분율 변화</a:t>
            </a:r>
          </a:p>
        </p:txBody>
      </p:sp>
      <p:sp>
        <p:nvSpPr>
          <p:cNvPr id="13" name="CuadroTexto 12">
            <a:extLst>
              <a:ext uri="{FF2B5EF4-FFF2-40B4-BE49-F238E27FC236}">
                <a16:creationId xmlns:a16="http://schemas.microsoft.com/office/drawing/2014/main" id="{FD2C74B9-A29E-44A0-8553-E0E403BF2020}"/>
              </a:ext>
            </a:extLst>
          </p:cNvPr>
          <p:cNvSpPr txBox="1"/>
          <p:nvPr/>
        </p:nvSpPr>
        <p:spPr>
          <a:xfrm>
            <a:off x="2560695" y="1329306"/>
            <a:ext cx="1852474" cy="523220"/>
          </a:xfrm>
          <a:prstGeom prst="rect">
            <a:avLst/>
          </a:prstGeom>
          <a:solidFill>
            <a:schemeClr val="bg1"/>
          </a:solidFill>
        </p:spPr>
        <p:txBody>
          <a:bodyPr wrap="square" rtlCol="0">
            <a:spAutoFit/>
          </a:bodyPr>
          <a:lstStyle/>
          <a:p>
            <a:pPr algn="ctr"/>
            <a:r>
              <a:rPr lang="ko-KR" sz="1400" b="1" dirty="0">
                <a:solidFill>
                  <a:srgbClr val="0264A7"/>
                </a:solidFill>
                <a:latin typeface="Candara" panose="020E0502030303020204" pitchFamily="34" charset="0"/>
                <a:sym typeface=""/>
              </a:rPr>
              <a:t>VERT-MN(1-3년)</a:t>
            </a:r>
            <a:endParaRPr lang="es-ES" altLang="ko-KR" sz="1400" b="1" dirty="0">
              <a:solidFill>
                <a:srgbClr val="0264A7"/>
              </a:solidFill>
              <a:latin typeface="Candara" panose="020E0502030303020204" pitchFamily="34" charset="0"/>
              <a:sym typeface=""/>
            </a:endParaRPr>
          </a:p>
          <a:p>
            <a:pPr algn="ctr"/>
            <a:endParaRPr lang="ko-KR" sz="1400" b="1" dirty="0">
              <a:solidFill>
                <a:srgbClr val="0264A7"/>
              </a:solidFill>
              <a:latin typeface="Candara" panose="020E0502030303020204" pitchFamily="34" charset="0"/>
              <a:sym typeface=""/>
            </a:endParaRPr>
          </a:p>
        </p:txBody>
      </p:sp>
      <p:sp>
        <p:nvSpPr>
          <p:cNvPr id="14" name="CuadroTexto 13">
            <a:extLst>
              <a:ext uri="{FF2B5EF4-FFF2-40B4-BE49-F238E27FC236}">
                <a16:creationId xmlns:a16="http://schemas.microsoft.com/office/drawing/2014/main" id="{F75C5202-D506-48F2-8D4A-35352A9AB6AE}"/>
              </a:ext>
            </a:extLst>
          </p:cNvPr>
          <p:cNvSpPr txBox="1"/>
          <p:nvPr/>
        </p:nvSpPr>
        <p:spPr>
          <a:xfrm>
            <a:off x="4455900" y="1327169"/>
            <a:ext cx="1852474" cy="523220"/>
          </a:xfrm>
          <a:prstGeom prst="rect">
            <a:avLst/>
          </a:prstGeom>
          <a:solidFill>
            <a:schemeClr val="bg1"/>
          </a:solidFill>
        </p:spPr>
        <p:txBody>
          <a:bodyPr wrap="square" rtlCol="0">
            <a:spAutoFit/>
          </a:bodyPr>
          <a:lstStyle/>
          <a:p>
            <a:pPr algn="ctr"/>
            <a:r>
              <a:rPr lang="ko-KR" sz="1400" b="1" dirty="0">
                <a:solidFill>
                  <a:srgbClr val="0264A7"/>
                </a:solidFill>
                <a:latin typeface="Candara" panose="020E0502030303020204" pitchFamily="34" charset="0"/>
                <a:sym typeface=""/>
              </a:rPr>
              <a:t>4년과 5년</a:t>
            </a:r>
            <a:endParaRPr lang="es-ES" altLang="ko-KR" sz="1400" b="1" dirty="0">
              <a:solidFill>
                <a:srgbClr val="0264A7"/>
              </a:solidFill>
              <a:latin typeface="Candara" panose="020E0502030303020204" pitchFamily="34" charset="0"/>
              <a:sym typeface=""/>
            </a:endParaRPr>
          </a:p>
          <a:p>
            <a:pPr algn="ctr"/>
            <a:endParaRPr lang="ko-KR" sz="1400" b="1" dirty="0">
              <a:solidFill>
                <a:srgbClr val="0264A7"/>
              </a:solidFill>
              <a:latin typeface="Candara" panose="020E0502030303020204" pitchFamily="34" charset="0"/>
              <a:sym typeface=""/>
            </a:endParaRPr>
          </a:p>
        </p:txBody>
      </p:sp>
      <p:sp>
        <p:nvSpPr>
          <p:cNvPr id="15" name="CuadroTexto 14">
            <a:extLst>
              <a:ext uri="{FF2B5EF4-FFF2-40B4-BE49-F238E27FC236}">
                <a16:creationId xmlns:a16="http://schemas.microsoft.com/office/drawing/2014/main" id="{C4B59993-C2BC-4092-97DD-974A65830CE5}"/>
              </a:ext>
            </a:extLst>
          </p:cNvPr>
          <p:cNvSpPr txBox="1"/>
          <p:nvPr/>
        </p:nvSpPr>
        <p:spPr>
          <a:xfrm>
            <a:off x="6015655" y="1343210"/>
            <a:ext cx="1852474" cy="307777"/>
          </a:xfrm>
          <a:prstGeom prst="rect">
            <a:avLst/>
          </a:prstGeom>
          <a:solidFill>
            <a:schemeClr val="bg1"/>
          </a:solidFill>
        </p:spPr>
        <p:txBody>
          <a:bodyPr wrap="square" rtlCol="0">
            <a:spAutoFit/>
          </a:bodyPr>
          <a:lstStyle/>
          <a:p>
            <a:pPr algn="ctr"/>
            <a:r>
              <a:rPr lang="ko-KR" sz="1400" b="1" dirty="0">
                <a:solidFill>
                  <a:srgbClr val="0264A7"/>
                </a:solidFill>
                <a:latin typeface="Candara" panose="020E0502030303020204" pitchFamily="34" charset="0"/>
                <a:sym typeface=""/>
              </a:rPr>
              <a:t>6년과 7년</a:t>
            </a:r>
          </a:p>
        </p:txBody>
      </p:sp>
      <p:sp>
        <p:nvSpPr>
          <p:cNvPr id="16" name="CuadroTexto 15">
            <a:extLst>
              <a:ext uri="{FF2B5EF4-FFF2-40B4-BE49-F238E27FC236}">
                <a16:creationId xmlns:a16="http://schemas.microsoft.com/office/drawing/2014/main" id="{E1CABCA8-37BF-464E-B598-135839F023CB}"/>
              </a:ext>
            </a:extLst>
          </p:cNvPr>
          <p:cNvSpPr txBox="1"/>
          <p:nvPr/>
        </p:nvSpPr>
        <p:spPr>
          <a:xfrm>
            <a:off x="7484274" y="1327168"/>
            <a:ext cx="1852474" cy="523220"/>
          </a:xfrm>
          <a:prstGeom prst="rect">
            <a:avLst/>
          </a:prstGeom>
          <a:solidFill>
            <a:schemeClr val="bg1"/>
          </a:solidFill>
        </p:spPr>
        <p:txBody>
          <a:bodyPr wrap="square" rtlCol="0">
            <a:spAutoFit/>
          </a:bodyPr>
          <a:lstStyle/>
          <a:p>
            <a:pPr algn="ctr"/>
            <a:r>
              <a:rPr lang="ko-KR" sz="1400" b="1" dirty="0">
                <a:solidFill>
                  <a:srgbClr val="0264A7"/>
                </a:solidFill>
                <a:latin typeface="Candara" panose="020E0502030303020204" pitchFamily="34" charset="0"/>
                <a:sym typeface=""/>
              </a:rPr>
              <a:t>8년</a:t>
            </a:r>
            <a:endParaRPr lang="es-ES" altLang="ko-KR" sz="1400" b="1" dirty="0">
              <a:solidFill>
                <a:srgbClr val="0264A7"/>
              </a:solidFill>
              <a:latin typeface="Candara" panose="020E0502030303020204" pitchFamily="34" charset="0"/>
              <a:sym typeface=""/>
            </a:endParaRPr>
          </a:p>
          <a:p>
            <a:pPr algn="ctr"/>
            <a:endParaRPr lang="ko-KR" sz="1400" b="1" dirty="0">
              <a:solidFill>
                <a:srgbClr val="0264A7"/>
              </a:solidFill>
              <a:latin typeface="Candara" panose="020E0502030303020204" pitchFamily="34" charset="0"/>
              <a:sym typeface=""/>
            </a:endParaRPr>
          </a:p>
        </p:txBody>
      </p:sp>
      <p:sp>
        <p:nvSpPr>
          <p:cNvPr id="17" name="CuadroTexto 16">
            <a:extLst>
              <a:ext uri="{FF2B5EF4-FFF2-40B4-BE49-F238E27FC236}">
                <a16:creationId xmlns:a16="http://schemas.microsoft.com/office/drawing/2014/main" id="{BA180E65-3F35-4232-B551-686B0D18F474}"/>
              </a:ext>
            </a:extLst>
          </p:cNvPr>
          <p:cNvSpPr txBox="1"/>
          <p:nvPr/>
        </p:nvSpPr>
        <p:spPr>
          <a:xfrm>
            <a:off x="2535213" y="1693347"/>
            <a:ext cx="1852474" cy="292388"/>
          </a:xfrm>
          <a:prstGeom prst="rect">
            <a:avLst/>
          </a:prstGeom>
          <a:solidFill>
            <a:schemeClr val="bg1"/>
          </a:solidFill>
        </p:spPr>
        <p:txBody>
          <a:bodyPr wrap="square" rtlCol="0">
            <a:spAutoFit/>
          </a:bodyPr>
          <a:lstStyle/>
          <a:p>
            <a:pPr algn="ctr"/>
            <a:r>
              <a:rPr lang="ko-KR" sz="1300">
                <a:solidFill>
                  <a:srgbClr val="0264A7"/>
                </a:solidFill>
                <a:latin typeface="Candara" panose="020E0502030303020204" pitchFamily="34" charset="0"/>
                <a:sym typeface=""/>
              </a:rPr>
              <a:t>핵심 연구</a:t>
            </a:r>
          </a:p>
        </p:txBody>
      </p:sp>
      <p:sp>
        <p:nvSpPr>
          <p:cNvPr id="18" name="CuadroTexto 17">
            <a:extLst>
              <a:ext uri="{FF2B5EF4-FFF2-40B4-BE49-F238E27FC236}">
                <a16:creationId xmlns:a16="http://schemas.microsoft.com/office/drawing/2014/main" id="{2936C04B-E298-4EF7-B1C3-960AFC9FCB92}"/>
              </a:ext>
            </a:extLst>
          </p:cNvPr>
          <p:cNvSpPr txBox="1"/>
          <p:nvPr/>
        </p:nvSpPr>
        <p:spPr>
          <a:xfrm>
            <a:off x="4815191" y="1698599"/>
            <a:ext cx="1340108" cy="492443"/>
          </a:xfrm>
          <a:prstGeom prst="rect">
            <a:avLst/>
          </a:prstGeom>
          <a:solidFill>
            <a:schemeClr val="bg1"/>
          </a:solidFill>
        </p:spPr>
        <p:txBody>
          <a:bodyPr wrap="square" rtlCol="0">
            <a:spAutoFit/>
          </a:bodyPr>
          <a:lstStyle/>
          <a:p>
            <a:pPr algn="ctr"/>
            <a:r>
              <a:rPr lang="ko-KR" sz="1300">
                <a:solidFill>
                  <a:srgbClr val="0264A7"/>
                </a:solidFill>
                <a:latin typeface="Candara" panose="020E0502030303020204" pitchFamily="34" charset="0"/>
                <a:sym typeface=""/>
              </a:rPr>
              <a:t>핵심 연구 확장</a:t>
            </a:r>
          </a:p>
        </p:txBody>
      </p:sp>
      <p:sp>
        <p:nvSpPr>
          <p:cNvPr id="19" name="CuadroTexto 18">
            <a:extLst>
              <a:ext uri="{FF2B5EF4-FFF2-40B4-BE49-F238E27FC236}">
                <a16:creationId xmlns:a16="http://schemas.microsoft.com/office/drawing/2014/main" id="{A984E6CB-0FC8-4534-9EFD-D9A5CFE874E5}"/>
              </a:ext>
            </a:extLst>
          </p:cNvPr>
          <p:cNvSpPr txBox="1"/>
          <p:nvPr/>
        </p:nvSpPr>
        <p:spPr>
          <a:xfrm>
            <a:off x="6308374" y="1566849"/>
            <a:ext cx="1406680" cy="692497"/>
          </a:xfrm>
          <a:prstGeom prst="rect">
            <a:avLst/>
          </a:prstGeom>
          <a:solidFill>
            <a:schemeClr val="bg1"/>
          </a:solidFill>
        </p:spPr>
        <p:txBody>
          <a:bodyPr wrap="square" rtlCol="0">
            <a:spAutoFit/>
          </a:bodyPr>
          <a:lstStyle/>
          <a:p>
            <a:pPr algn="ctr"/>
            <a:r>
              <a:rPr lang="ko-KR" sz="1300" dirty="0" err="1">
                <a:solidFill>
                  <a:srgbClr val="0264A7"/>
                </a:solidFill>
                <a:latin typeface="Candara" panose="020E0502030303020204" pitchFamily="34" charset="0"/>
                <a:sym typeface=""/>
              </a:rPr>
              <a:t>오픈라벨</a:t>
            </a:r>
            <a:r>
              <a:rPr lang="ko-KR" sz="1300" dirty="0">
                <a:solidFill>
                  <a:srgbClr val="0264A7"/>
                </a:solidFill>
                <a:latin typeface="Candara" panose="020E0502030303020204" pitchFamily="34" charset="0"/>
                <a:sym typeface=""/>
              </a:rPr>
              <a:t> RIS(방사선 정보 시스템)</a:t>
            </a:r>
          </a:p>
        </p:txBody>
      </p:sp>
      <p:sp>
        <p:nvSpPr>
          <p:cNvPr id="20" name="CuadroTexto 19">
            <a:extLst>
              <a:ext uri="{FF2B5EF4-FFF2-40B4-BE49-F238E27FC236}">
                <a16:creationId xmlns:a16="http://schemas.microsoft.com/office/drawing/2014/main" id="{DE8DD000-7841-4D2A-BB3A-92457DA4DE43}"/>
              </a:ext>
            </a:extLst>
          </p:cNvPr>
          <p:cNvSpPr txBox="1"/>
          <p:nvPr/>
        </p:nvSpPr>
        <p:spPr>
          <a:xfrm>
            <a:off x="7868129" y="1686641"/>
            <a:ext cx="1045592" cy="292388"/>
          </a:xfrm>
          <a:prstGeom prst="rect">
            <a:avLst/>
          </a:prstGeom>
          <a:solidFill>
            <a:schemeClr val="bg1"/>
          </a:solidFill>
        </p:spPr>
        <p:txBody>
          <a:bodyPr wrap="square" rtlCol="0">
            <a:spAutoFit/>
          </a:bodyPr>
          <a:lstStyle/>
          <a:p>
            <a:pPr algn="ctr"/>
            <a:r>
              <a:rPr lang="ko-KR" sz="1300" dirty="0">
                <a:solidFill>
                  <a:srgbClr val="0264A7"/>
                </a:solidFill>
                <a:latin typeface="Candara" panose="020E0502030303020204" pitchFamily="34" charset="0"/>
                <a:sym typeface=""/>
              </a:rPr>
              <a:t>RIS </a:t>
            </a:r>
            <a:r>
              <a:rPr lang="ko-KR" altLang="en-US" sz="1300" dirty="0">
                <a:solidFill>
                  <a:srgbClr val="0264A7"/>
                </a:solidFill>
                <a:latin typeface="Candara" panose="020E0502030303020204" pitchFamily="34" charset="0"/>
                <a:sym typeface=""/>
              </a:rPr>
              <a:t>중단</a:t>
            </a:r>
            <a:endParaRPr lang="ko-KR" sz="1300" dirty="0">
              <a:solidFill>
                <a:srgbClr val="0264A7"/>
              </a:solidFill>
              <a:latin typeface="Candara" panose="020E0502030303020204" pitchFamily="34" charset="0"/>
              <a:sym typeface=""/>
            </a:endParaRPr>
          </a:p>
        </p:txBody>
      </p:sp>
      <p:sp>
        <p:nvSpPr>
          <p:cNvPr id="21" name="CuadroTexto 20">
            <a:extLst>
              <a:ext uri="{FF2B5EF4-FFF2-40B4-BE49-F238E27FC236}">
                <a16:creationId xmlns:a16="http://schemas.microsoft.com/office/drawing/2014/main" id="{530DD4E7-AEDC-4A8C-90DB-0BEAE8A75895}"/>
              </a:ext>
            </a:extLst>
          </p:cNvPr>
          <p:cNvSpPr txBox="1"/>
          <p:nvPr/>
        </p:nvSpPr>
        <p:spPr>
          <a:xfrm>
            <a:off x="6515984" y="2365375"/>
            <a:ext cx="2141633" cy="807913"/>
          </a:xfrm>
          <a:prstGeom prst="rect">
            <a:avLst/>
          </a:prstGeom>
          <a:solidFill>
            <a:schemeClr val="bg1"/>
          </a:solidFill>
        </p:spPr>
        <p:txBody>
          <a:bodyPr wrap="square" rtlCol="0">
            <a:spAutoFit/>
          </a:bodyPr>
          <a:lstStyle/>
          <a:p>
            <a:pPr>
              <a:spcBef>
                <a:spcPts val="100"/>
              </a:spcBef>
            </a:pPr>
            <a:r>
              <a:rPr lang="ko-KR" sz="1100">
                <a:latin typeface="Candara" panose="020E0502030303020204" pitchFamily="34" charset="0"/>
                <a:sym typeface=""/>
              </a:rPr>
              <a:t>위약/RIS 평균(RIS 기준)</a:t>
            </a:r>
          </a:p>
          <a:p>
            <a:pPr>
              <a:spcBef>
                <a:spcPts val="100"/>
              </a:spcBef>
            </a:pPr>
            <a:r>
              <a:rPr lang="ko-KR" sz="1100">
                <a:latin typeface="Candara" panose="020E0502030303020204" pitchFamily="34" charset="0"/>
                <a:sym typeface=""/>
              </a:rPr>
              <a:t>RIS 평균(RIS 기준)</a:t>
            </a:r>
          </a:p>
          <a:p>
            <a:pPr>
              <a:spcBef>
                <a:spcPts val="100"/>
              </a:spcBef>
            </a:pPr>
            <a:r>
              <a:rPr lang="ko-KR" sz="1100">
                <a:latin typeface="Candara" panose="020E0502030303020204" pitchFamily="34" charset="0"/>
                <a:sym typeface=""/>
              </a:rPr>
              <a:t>위약/RIS 평균(RIS 외)</a:t>
            </a:r>
          </a:p>
          <a:p>
            <a:pPr>
              <a:spcBef>
                <a:spcPts val="100"/>
              </a:spcBef>
            </a:pPr>
            <a:r>
              <a:rPr lang="ko-KR" sz="1100">
                <a:latin typeface="Candara" panose="020E0502030303020204" pitchFamily="34" charset="0"/>
                <a:sym typeface=""/>
              </a:rPr>
              <a:t>RIS 평균(RIS 외)</a:t>
            </a:r>
          </a:p>
        </p:txBody>
      </p:sp>
      <p:sp>
        <p:nvSpPr>
          <p:cNvPr id="22" name="CuadroTexto 21">
            <a:extLst>
              <a:ext uri="{FF2B5EF4-FFF2-40B4-BE49-F238E27FC236}">
                <a16:creationId xmlns:a16="http://schemas.microsoft.com/office/drawing/2014/main" id="{64E804A9-9A38-41F3-97CF-B580EF27EDCC}"/>
              </a:ext>
            </a:extLst>
          </p:cNvPr>
          <p:cNvSpPr txBox="1"/>
          <p:nvPr/>
        </p:nvSpPr>
        <p:spPr>
          <a:xfrm>
            <a:off x="1345299" y="5488375"/>
            <a:ext cx="2141633" cy="169277"/>
          </a:xfrm>
          <a:prstGeom prst="rect">
            <a:avLst/>
          </a:prstGeom>
          <a:solidFill>
            <a:schemeClr val="bg1"/>
          </a:solidFill>
        </p:spPr>
        <p:txBody>
          <a:bodyPr wrap="square" tIns="0" bIns="0" rtlCol="0">
            <a:spAutoFit/>
          </a:bodyPr>
          <a:lstStyle/>
          <a:p>
            <a:r>
              <a:rPr lang="ko-KR" sz="1100" dirty="0">
                <a:latin typeface="Candara" panose="020E0502030303020204" pitchFamily="34" charset="0"/>
                <a:sym typeface=""/>
              </a:rPr>
              <a:t>방문 월차</a:t>
            </a:r>
          </a:p>
        </p:txBody>
      </p:sp>
      <p:sp>
        <p:nvSpPr>
          <p:cNvPr id="23" name="CuadroTexto 22">
            <a:extLst>
              <a:ext uri="{FF2B5EF4-FFF2-40B4-BE49-F238E27FC236}">
                <a16:creationId xmlns:a16="http://schemas.microsoft.com/office/drawing/2014/main" id="{7B9E6DC4-09B2-4A50-938B-7F157C863EE8}"/>
              </a:ext>
            </a:extLst>
          </p:cNvPr>
          <p:cNvSpPr txBox="1"/>
          <p:nvPr/>
        </p:nvSpPr>
        <p:spPr>
          <a:xfrm>
            <a:off x="1364969" y="5734939"/>
            <a:ext cx="2141633" cy="169277"/>
          </a:xfrm>
          <a:prstGeom prst="rect">
            <a:avLst/>
          </a:prstGeom>
          <a:solidFill>
            <a:schemeClr val="bg1"/>
          </a:solidFill>
        </p:spPr>
        <p:txBody>
          <a:bodyPr wrap="square" tIns="0" bIns="0" rtlCol="0">
            <a:spAutoFit/>
          </a:bodyPr>
          <a:lstStyle/>
          <a:p>
            <a:r>
              <a:rPr lang="ko-KR" sz="1100" dirty="0">
                <a:latin typeface="Candara" panose="020E0502030303020204" pitchFamily="34" charset="0"/>
                <a:sym typeface=""/>
              </a:rPr>
              <a:t>평가된 환자 수</a:t>
            </a:r>
          </a:p>
        </p:txBody>
      </p:sp>
      <p:sp>
        <p:nvSpPr>
          <p:cNvPr id="24" name="CuadroTexto 23">
            <a:extLst>
              <a:ext uri="{FF2B5EF4-FFF2-40B4-BE49-F238E27FC236}">
                <a16:creationId xmlns:a16="http://schemas.microsoft.com/office/drawing/2014/main" id="{BFC0713C-AF3B-4735-9671-DB9BC67FED79}"/>
              </a:ext>
            </a:extLst>
          </p:cNvPr>
          <p:cNvSpPr txBox="1"/>
          <p:nvPr/>
        </p:nvSpPr>
        <p:spPr>
          <a:xfrm>
            <a:off x="1364969" y="5938788"/>
            <a:ext cx="1506568" cy="169277"/>
          </a:xfrm>
          <a:prstGeom prst="rect">
            <a:avLst/>
          </a:prstGeom>
          <a:solidFill>
            <a:schemeClr val="bg1"/>
          </a:solidFill>
        </p:spPr>
        <p:txBody>
          <a:bodyPr wrap="square" tIns="0" bIns="0" rtlCol="0">
            <a:spAutoFit/>
          </a:bodyPr>
          <a:lstStyle/>
          <a:p>
            <a:r>
              <a:rPr lang="ko-KR" sz="1100" dirty="0">
                <a:latin typeface="Candara" panose="020E0502030303020204" pitchFamily="34" charset="0"/>
                <a:sym typeface=""/>
              </a:rPr>
              <a:t>위약/RIS, </a:t>
            </a:r>
            <a:r>
              <a:rPr lang="ko-KR" sz="1100" dirty="0" err="1">
                <a:latin typeface="Candara" panose="020E0502030303020204" pitchFamily="34" charset="0"/>
                <a:sym typeface=""/>
              </a:rPr>
              <a:t>n</a:t>
            </a:r>
            <a:endParaRPr lang="ko-KR" sz="1100" dirty="0">
              <a:latin typeface="Candara" panose="020E0502030303020204" pitchFamily="34" charset="0"/>
              <a:sym typeface=""/>
            </a:endParaRPr>
          </a:p>
        </p:txBody>
      </p:sp>
      <p:sp>
        <p:nvSpPr>
          <p:cNvPr id="25" name="CuadroTexto 24">
            <a:extLst>
              <a:ext uri="{FF2B5EF4-FFF2-40B4-BE49-F238E27FC236}">
                <a16:creationId xmlns:a16="http://schemas.microsoft.com/office/drawing/2014/main" id="{9C2F5493-02B2-4D8B-80E6-C0F8050BB297}"/>
              </a:ext>
            </a:extLst>
          </p:cNvPr>
          <p:cNvSpPr txBox="1"/>
          <p:nvPr/>
        </p:nvSpPr>
        <p:spPr>
          <a:xfrm>
            <a:off x="1364969" y="6145674"/>
            <a:ext cx="1030270" cy="169277"/>
          </a:xfrm>
          <a:prstGeom prst="rect">
            <a:avLst/>
          </a:prstGeom>
          <a:solidFill>
            <a:schemeClr val="bg1"/>
          </a:solidFill>
        </p:spPr>
        <p:txBody>
          <a:bodyPr wrap="square" tIns="0" bIns="0" rtlCol="0">
            <a:spAutoFit/>
          </a:bodyPr>
          <a:lstStyle/>
          <a:p>
            <a:r>
              <a:rPr lang="ko-KR" sz="1100">
                <a:latin typeface="Candara" panose="020E0502030303020204" pitchFamily="34" charset="0"/>
                <a:sym typeface=""/>
              </a:rPr>
              <a:t>RIS, n</a:t>
            </a:r>
          </a:p>
        </p:txBody>
      </p:sp>
    </p:spTree>
    <p:extLst>
      <p:ext uri="{BB962C8B-B14F-4D97-AF65-F5344CB8AC3E}">
        <p14:creationId xmlns:p14="http://schemas.microsoft.com/office/powerpoint/2010/main" val="5034717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err="1">
                <a:solidFill>
                  <a:srgbClr val="6BBBAD"/>
                </a:solidFill>
                <a:latin typeface="Candara" panose="020E0502030303020204" pitchFamily="34" charset="0"/>
                <a:sym typeface=""/>
              </a:rPr>
              <a:t>골흡수</a:t>
            </a:r>
            <a:r>
              <a:rPr lang="ko-KR" sz="3600" b="1" dirty="0">
                <a:solidFill>
                  <a:srgbClr val="6BBBAD"/>
                </a:solidFill>
                <a:latin typeface="Candara" panose="020E0502030303020204" pitchFamily="34" charset="0"/>
                <a:sym typeface=""/>
              </a:rPr>
              <a:t> 억제제의 치료 중단 효과: </a:t>
            </a:r>
            <a:r>
              <a:rPr lang="ko-KR" sz="3600" b="1" dirty="0" err="1">
                <a:solidFill>
                  <a:srgbClr val="6BBBAD"/>
                </a:solidFill>
                <a:latin typeface="Candara" panose="020E0502030303020204" pitchFamily="34" charset="0"/>
                <a:sym typeface=""/>
              </a:rPr>
              <a:t>데노수맙</a:t>
            </a:r>
            <a:r>
              <a:rPr lang="ko-KR" sz="3600" b="1" dirty="0">
                <a:solidFill>
                  <a:srgbClr val="6BBBAD"/>
                </a:solidFill>
                <a:latin typeface="Candara" panose="020E0502030303020204" pitchFamily="34" charset="0"/>
                <a:sym typeface=""/>
              </a:rPr>
              <a:t> 중단 </a:t>
            </a:r>
          </a:p>
        </p:txBody>
      </p:sp>
      <p:sp>
        <p:nvSpPr>
          <p:cNvPr id="5" name="TextBox 4">
            <a:extLst>
              <a:ext uri="{FF2B5EF4-FFF2-40B4-BE49-F238E27FC236}">
                <a16:creationId xmlns:a16="http://schemas.microsoft.com/office/drawing/2014/main" id="{6BBA83F8-953C-0548-80AD-4C7ED2365D46}"/>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Bone HG, et al. </a:t>
            </a:r>
            <a:r>
              <a:rPr lang="ko-KR" sz="900" b="1" i="1" kern="0">
                <a:solidFill>
                  <a:schemeClr val="tx1">
                    <a:lumMod val="100000"/>
                  </a:schemeClr>
                </a:solidFill>
                <a:latin typeface="Calibri" panose="020F0502020204030204" pitchFamily="34" charset="0"/>
                <a:sym typeface=""/>
              </a:rPr>
              <a:t>Bone</a:t>
            </a:r>
            <a:r>
              <a:rPr lang="ko-KR" sz="900" b="1" kern="0">
                <a:solidFill>
                  <a:schemeClr val="tx1">
                    <a:lumMod val="100000"/>
                  </a:schemeClr>
                </a:solidFill>
                <a:latin typeface="Calibri" panose="020F0502020204030204" pitchFamily="34" charset="0"/>
                <a:sym typeface=""/>
              </a:rPr>
              <a:t> 2011;96:972-80.</a:t>
            </a:r>
          </a:p>
        </p:txBody>
      </p:sp>
      <p:sp>
        <p:nvSpPr>
          <p:cNvPr id="6" name="TextBox 5">
            <a:extLst>
              <a:ext uri="{FF2B5EF4-FFF2-40B4-BE49-F238E27FC236}">
                <a16:creationId xmlns:a16="http://schemas.microsoft.com/office/drawing/2014/main" id="{98CA8D8C-2D5B-5C41-937F-4FEF6035DD94}"/>
              </a:ext>
            </a:extLst>
          </p:cNvPr>
          <p:cNvSpPr txBox="1"/>
          <p:nvPr/>
        </p:nvSpPr>
        <p:spPr>
          <a:xfrm>
            <a:off x="8745069" y="6283386"/>
            <a:ext cx="2339102" cy="246221"/>
          </a:xfrm>
          <a:prstGeom prst="rect">
            <a:avLst/>
          </a:prstGeom>
          <a:noFill/>
        </p:spPr>
        <p:txBody>
          <a:bodyPr wrap="none" rtlCol="0">
            <a:spAutoFit/>
          </a:bodyPr>
          <a:lstStyle/>
          <a:p>
            <a:r>
              <a:rPr lang="ko-KR" sz="1000" b="1" kern="0">
                <a:solidFill>
                  <a:schemeClr val="tx1">
                    <a:lumMod val="100000"/>
                  </a:schemeClr>
                </a:solidFill>
                <a:latin typeface="Calibri" panose="020F0502020204030204" pitchFamily="34" charset="0"/>
                <a:sym typeface=""/>
              </a:rPr>
              <a:t>Adapted from Bone HG, et al. </a:t>
            </a:r>
            <a:r>
              <a:rPr lang="ko-KR" sz="1000" b="1" i="1" kern="0">
                <a:solidFill>
                  <a:schemeClr val="tx1">
                    <a:lumMod val="100000"/>
                  </a:schemeClr>
                </a:solidFill>
                <a:latin typeface="Calibri" panose="020F0502020204030204" pitchFamily="34" charset="0"/>
                <a:sym typeface=""/>
              </a:rPr>
              <a:t>Bone</a:t>
            </a:r>
            <a:r>
              <a:rPr lang="ko-KR" sz="1000" b="1" kern="0">
                <a:solidFill>
                  <a:schemeClr val="tx1">
                    <a:lumMod val="100000"/>
                  </a:schemeClr>
                </a:solidFill>
                <a:latin typeface="Calibri" panose="020F0502020204030204" pitchFamily="34" charset="0"/>
                <a:sym typeface=""/>
              </a:rPr>
              <a:t> 2011</a:t>
            </a:r>
          </a:p>
        </p:txBody>
      </p:sp>
      <p:pic>
        <p:nvPicPr>
          <p:cNvPr id="4" name="Graphic 3">
            <a:extLst>
              <a:ext uri="{FF2B5EF4-FFF2-40B4-BE49-F238E27FC236}">
                <a16:creationId xmlns:a16="http://schemas.microsoft.com/office/drawing/2014/main" id="{467922E3-7355-DA4F-B517-7015CB2313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024" y="1628784"/>
            <a:ext cx="10594022" cy="4394305"/>
          </a:xfrm>
          <a:prstGeom prst="rect">
            <a:avLst/>
          </a:prstGeom>
        </p:spPr>
      </p:pic>
      <p:pic>
        <p:nvPicPr>
          <p:cNvPr id="7" name="Graphic 6" descr="Home with solid fill">
            <a:hlinkClick r:id="rId5" action="ppaction://hlinksldjump"/>
            <a:extLst>
              <a:ext uri="{FF2B5EF4-FFF2-40B4-BE49-F238E27FC236}">
                <a16:creationId xmlns:a16="http://schemas.microsoft.com/office/drawing/2014/main" id="{6DF2B693-3A79-9443-B53B-0E2D772720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8" name="CuadroTexto 7">
            <a:extLst>
              <a:ext uri="{FF2B5EF4-FFF2-40B4-BE49-F238E27FC236}">
                <a16:creationId xmlns:a16="http://schemas.microsoft.com/office/drawing/2014/main" id="{7D3159D3-9F65-4940-BA89-8ADF7B36DC7D}"/>
              </a:ext>
            </a:extLst>
          </p:cNvPr>
          <p:cNvSpPr txBox="1"/>
          <p:nvPr/>
        </p:nvSpPr>
        <p:spPr>
          <a:xfrm>
            <a:off x="2749755" y="5691572"/>
            <a:ext cx="2311432" cy="307777"/>
          </a:xfrm>
          <a:prstGeom prst="rect">
            <a:avLst/>
          </a:prstGeom>
          <a:solidFill>
            <a:schemeClr val="bg1"/>
          </a:solidFill>
        </p:spPr>
        <p:txBody>
          <a:bodyPr wrap="square" rtlCol="0">
            <a:spAutoFit/>
          </a:bodyPr>
          <a:lstStyle/>
          <a:p>
            <a:r>
              <a:rPr lang="ko-KR" sz="1400" b="1">
                <a:latin typeface="Candara" panose="020E0502030303020204" pitchFamily="34" charset="0"/>
                <a:sym typeface=""/>
              </a:rPr>
              <a:t>연구 개월수</a:t>
            </a:r>
          </a:p>
        </p:txBody>
      </p:sp>
      <p:sp>
        <p:nvSpPr>
          <p:cNvPr id="10" name="CuadroTexto 9">
            <a:extLst>
              <a:ext uri="{FF2B5EF4-FFF2-40B4-BE49-F238E27FC236}">
                <a16:creationId xmlns:a16="http://schemas.microsoft.com/office/drawing/2014/main" id="{AE458FBB-03B2-4DDE-AEBE-49E2CC920AC9}"/>
              </a:ext>
            </a:extLst>
          </p:cNvPr>
          <p:cNvSpPr txBox="1"/>
          <p:nvPr/>
        </p:nvSpPr>
        <p:spPr>
          <a:xfrm rot="16200000">
            <a:off x="-1000931" y="3358356"/>
            <a:ext cx="3433944" cy="307777"/>
          </a:xfrm>
          <a:prstGeom prst="rect">
            <a:avLst/>
          </a:prstGeom>
          <a:solidFill>
            <a:schemeClr val="bg1"/>
          </a:solidFill>
        </p:spPr>
        <p:txBody>
          <a:bodyPr wrap="square" rtlCol="0">
            <a:spAutoFit/>
          </a:bodyPr>
          <a:lstStyle/>
          <a:p>
            <a:pPr algn="ctr"/>
            <a:r>
              <a:rPr lang="ko-KR" altLang="es-ES" sz="1400" b="1" dirty="0" err="1">
                <a:latin typeface="Candara" panose="020E0502030303020204" pitchFamily="34" charset="0"/>
                <a:sym typeface=""/>
              </a:rPr>
              <a:t>기</a:t>
            </a:r>
            <a:r>
              <a:rPr lang="ko-KR" altLang="en-US" sz="1400" b="1" dirty="0" err="1">
                <a:latin typeface="Candara" panose="020E0502030303020204" pitchFamily="34" charset="0"/>
                <a:sym typeface=""/>
              </a:rPr>
              <a:t>저치</a:t>
            </a:r>
            <a:r>
              <a:rPr lang="ko-KR" altLang="es-ES" sz="1400" b="1" dirty="0" err="1">
                <a:latin typeface="Candara" panose="020E0502030303020204" pitchFamily="34" charset="0"/>
                <a:sym typeface=""/>
              </a:rPr>
              <a:t>에서</a:t>
            </a:r>
            <a:r>
              <a:rPr lang="ko-KR" altLang="es-ES" sz="1400" b="1" dirty="0">
                <a:latin typeface="Candara" panose="020E0502030303020204" pitchFamily="34" charset="0"/>
                <a:sym typeface=""/>
              </a:rPr>
              <a:t> </a:t>
            </a:r>
            <a:r>
              <a:rPr lang="ko-KR" sz="1400" b="1" dirty="0">
                <a:latin typeface="Candara" panose="020E0502030303020204" pitchFamily="34" charset="0"/>
                <a:sym typeface=""/>
              </a:rPr>
              <a:t>백분율 변경</a:t>
            </a:r>
          </a:p>
        </p:txBody>
      </p:sp>
      <p:sp>
        <p:nvSpPr>
          <p:cNvPr id="11" name="CuadroTexto 10">
            <a:extLst>
              <a:ext uri="{FF2B5EF4-FFF2-40B4-BE49-F238E27FC236}">
                <a16:creationId xmlns:a16="http://schemas.microsoft.com/office/drawing/2014/main" id="{A57E04C6-581E-4C73-89BA-BD75DABA2B52}"/>
              </a:ext>
            </a:extLst>
          </p:cNvPr>
          <p:cNvSpPr txBox="1"/>
          <p:nvPr/>
        </p:nvSpPr>
        <p:spPr>
          <a:xfrm>
            <a:off x="8432800" y="5744808"/>
            <a:ext cx="2311432" cy="307777"/>
          </a:xfrm>
          <a:prstGeom prst="rect">
            <a:avLst/>
          </a:prstGeom>
          <a:solidFill>
            <a:schemeClr val="bg1"/>
          </a:solidFill>
        </p:spPr>
        <p:txBody>
          <a:bodyPr wrap="square" rtlCol="0">
            <a:spAutoFit/>
          </a:bodyPr>
          <a:lstStyle/>
          <a:p>
            <a:r>
              <a:rPr lang="ko-KR" sz="1400" b="1">
                <a:latin typeface="Candara" panose="020E0502030303020204" pitchFamily="34" charset="0"/>
                <a:sym typeface=""/>
              </a:rPr>
              <a:t>연구 개월수</a:t>
            </a:r>
          </a:p>
        </p:txBody>
      </p:sp>
      <p:sp>
        <p:nvSpPr>
          <p:cNvPr id="12" name="CuadroTexto 11">
            <a:extLst>
              <a:ext uri="{FF2B5EF4-FFF2-40B4-BE49-F238E27FC236}">
                <a16:creationId xmlns:a16="http://schemas.microsoft.com/office/drawing/2014/main" id="{0FA1161E-07B8-43DF-A1E3-B4118E7612FE}"/>
              </a:ext>
            </a:extLst>
          </p:cNvPr>
          <p:cNvSpPr txBox="1"/>
          <p:nvPr/>
        </p:nvSpPr>
        <p:spPr>
          <a:xfrm rot="16200000">
            <a:off x="4592217" y="3429521"/>
            <a:ext cx="3433944" cy="307777"/>
          </a:xfrm>
          <a:prstGeom prst="rect">
            <a:avLst/>
          </a:prstGeom>
          <a:solidFill>
            <a:schemeClr val="bg1"/>
          </a:solidFill>
        </p:spPr>
        <p:txBody>
          <a:bodyPr wrap="square" rtlCol="0">
            <a:spAutoFit/>
          </a:bodyPr>
          <a:lstStyle/>
          <a:p>
            <a:pPr algn="ctr"/>
            <a:r>
              <a:rPr lang="ko-KR" sz="1400" b="1">
                <a:latin typeface="Candara" panose="020E0502030303020204" pitchFamily="34" charset="0"/>
                <a:sym typeface=""/>
              </a:rPr>
              <a:t>기준선에서 백분율 변경</a:t>
            </a:r>
          </a:p>
        </p:txBody>
      </p:sp>
      <p:sp>
        <p:nvSpPr>
          <p:cNvPr id="13" name="CuadroTexto 12">
            <a:extLst>
              <a:ext uri="{FF2B5EF4-FFF2-40B4-BE49-F238E27FC236}">
                <a16:creationId xmlns:a16="http://schemas.microsoft.com/office/drawing/2014/main" id="{CC8353C8-7EF7-4990-B22A-E4A17BEB27DC}"/>
              </a:ext>
            </a:extLst>
          </p:cNvPr>
          <p:cNvSpPr txBox="1"/>
          <p:nvPr/>
        </p:nvSpPr>
        <p:spPr>
          <a:xfrm>
            <a:off x="2096198" y="2033973"/>
            <a:ext cx="1276267" cy="461665"/>
          </a:xfrm>
          <a:prstGeom prst="rect">
            <a:avLst/>
          </a:prstGeom>
          <a:solidFill>
            <a:schemeClr val="bg1"/>
          </a:solidFill>
        </p:spPr>
        <p:txBody>
          <a:bodyPr wrap="square" rtlCol="0">
            <a:spAutoFit/>
          </a:bodyPr>
          <a:lstStyle/>
          <a:p>
            <a:r>
              <a:rPr lang="ko-KR" sz="1200">
                <a:latin typeface="Candara" panose="020E0502030303020204" pitchFamily="34" charset="0"/>
                <a:sym typeface=""/>
              </a:rPr>
              <a:t>데노수맙</a:t>
            </a:r>
          </a:p>
          <a:p>
            <a:r>
              <a:rPr lang="ko-KR" sz="1200">
                <a:latin typeface="Candara" panose="020E0502030303020204" pitchFamily="34" charset="0"/>
                <a:sym typeface=""/>
              </a:rPr>
              <a:t>위약</a:t>
            </a:r>
          </a:p>
        </p:txBody>
      </p:sp>
      <p:sp>
        <p:nvSpPr>
          <p:cNvPr id="14" name="CuadroTexto 13">
            <a:extLst>
              <a:ext uri="{FF2B5EF4-FFF2-40B4-BE49-F238E27FC236}">
                <a16:creationId xmlns:a16="http://schemas.microsoft.com/office/drawing/2014/main" id="{790CCD2A-6F10-4399-8B14-1A3DF373FC85}"/>
              </a:ext>
            </a:extLst>
          </p:cNvPr>
          <p:cNvSpPr txBox="1"/>
          <p:nvPr/>
        </p:nvSpPr>
        <p:spPr>
          <a:xfrm>
            <a:off x="7618474" y="2033973"/>
            <a:ext cx="1276267" cy="461665"/>
          </a:xfrm>
          <a:prstGeom prst="rect">
            <a:avLst/>
          </a:prstGeom>
          <a:solidFill>
            <a:schemeClr val="bg1"/>
          </a:solidFill>
        </p:spPr>
        <p:txBody>
          <a:bodyPr wrap="square" rtlCol="0">
            <a:spAutoFit/>
          </a:bodyPr>
          <a:lstStyle/>
          <a:p>
            <a:r>
              <a:rPr lang="ko-KR" sz="1200">
                <a:latin typeface="Candara" panose="020E0502030303020204" pitchFamily="34" charset="0"/>
                <a:sym typeface=""/>
              </a:rPr>
              <a:t>데노수맙</a:t>
            </a:r>
          </a:p>
          <a:p>
            <a:r>
              <a:rPr lang="ko-KR" sz="1200">
                <a:latin typeface="Candara" panose="020E0502030303020204" pitchFamily="34" charset="0"/>
                <a:sym typeface=""/>
              </a:rPr>
              <a:t>위약</a:t>
            </a:r>
          </a:p>
        </p:txBody>
      </p:sp>
      <p:sp>
        <p:nvSpPr>
          <p:cNvPr id="15" name="CuadroTexto 14">
            <a:extLst>
              <a:ext uri="{FF2B5EF4-FFF2-40B4-BE49-F238E27FC236}">
                <a16:creationId xmlns:a16="http://schemas.microsoft.com/office/drawing/2014/main" id="{42B8AFE9-A9C9-469F-938F-9D4CEFC48EC3}"/>
              </a:ext>
            </a:extLst>
          </p:cNvPr>
          <p:cNvSpPr txBox="1"/>
          <p:nvPr/>
        </p:nvSpPr>
        <p:spPr>
          <a:xfrm>
            <a:off x="8312249" y="1546815"/>
            <a:ext cx="1276267" cy="707886"/>
          </a:xfrm>
          <a:prstGeom prst="rect">
            <a:avLst/>
          </a:prstGeom>
          <a:solidFill>
            <a:schemeClr val="bg1"/>
          </a:solidFill>
        </p:spPr>
        <p:txBody>
          <a:bodyPr wrap="square" rtlCol="0">
            <a:spAutoFit/>
          </a:bodyPr>
          <a:lstStyle/>
          <a:p>
            <a:pPr algn="ctr"/>
            <a:r>
              <a:rPr lang="ko-KR" altLang="es-ES" sz="2000" b="1" dirty="0" err="1">
                <a:solidFill>
                  <a:srgbClr val="0264A7"/>
                </a:solidFill>
                <a:latin typeface="Candara" panose="020E0502030303020204" pitchFamily="34" charset="0"/>
                <a:sym typeface=""/>
              </a:rPr>
              <a:t>고관절</a:t>
            </a:r>
            <a:r>
              <a:rPr lang="en-US" altLang="ko-KR" sz="2000" b="1" dirty="0">
                <a:solidFill>
                  <a:srgbClr val="0264A7"/>
                </a:solidFill>
                <a:latin typeface="Candara" panose="020E0502030303020204" pitchFamily="34" charset="0"/>
                <a:sym typeface=""/>
              </a:rPr>
              <a:t> </a:t>
            </a:r>
            <a:r>
              <a:rPr lang="ko-KR" altLang="en-US" sz="2000" b="1" dirty="0">
                <a:solidFill>
                  <a:srgbClr val="0264A7"/>
                </a:solidFill>
                <a:latin typeface="Candara" panose="020E0502030303020204" pitchFamily="34" charset="0"/>
                <a:sym typeface=""/>
              </a:rPr>
              <a:t>전체</a:t>
            </a:r>
            <a:endParaRPr lang="ko-KR" altLang="es-ES" sz="2000" b="1" dirty="0">
              <a:solidFill>
                <a:srgbClr val="0264A7"/>
              </a:solidFill>
              <a:latin typeface="Candara" panose="020E0502030303020204" pitchFamily="34" charset="0"/>
              <a:sym typeface=""/>
            </a:endParaRPr>
          </a:p>
        </p:txBody>
      </p:sp>
      <p:sp>
        <p:nvSpPr>
          <p:cNvPr id="16" name="CuadroTexto 15">
            <a:extLst>
              <a:ext uri="{FF2B5EF4-FFF2-40B4-BE49-F238E27FC236}">
                <a16:creationId xmlns:a16="http://schemas.microsoft.com/office/drawing/2014/main" id="{AF8C3C95-073C-45E7-96AD-74FDECC275E4}"/>
              </a:ext>
            </a:extLst>
          </p:cNvPr>
          <p:cNvSpPr txBox="1"/>
          <p:nvPr/>
        </p:nvSpPr>
        <p:spPr>
          <a:xfrm>
            <a:off x="2113278" y="1520830"/>
            <a:ext cx="2277271" cy="400110"/>
          </a:xfrm>
          <a:prstGeom prst="rect">
            <a:avLst/>
          </a:prstGeom>
          <a:solidFill>
            <a:schemeClr val="bg1"/>
          </a:solidFill>
        </p:spPr>
        <p:txBody>
          <a:bodyPr wrap="square" rtlCol="0">
            <a:spAutoFit/>
          </a:bodyPr>
          <a:lstStyle/>
          <a:p>
            <a:pPr algn="ctr"/>
            <a:r>
              <a:rPr lang="ko-KR" sz="2000" b="1">
                <a:solidFill>
                  <a:srgbClr val="0264A7"/>
                </a:solidFill>
                <a:latin typeface="Candara" panose="020E0502030303020204" pitchFamily="34" charset="0"/>
                <a:sym typeface=""/>
              </a:rPr>
              <a:t>요추</a:t>
            </a:r>
          </a:p>
        </p:txBody>
      </p:sp>
    </p:spTree>
    <p:extLst>
      <p:ext uri="{BB962C8B-B14F-4D97-AF65-F5344CB8AC3E}">
        <p14:creationId xmlns:p14="http://schemas.microsoft.com/office/powerpoint/2010/main" val="33235869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defPPr>
              <a:defRPr lang="ko-KR">
                <a:ea typeface="Malgun Gothic"/>
              </a:defRPr>
            </a:defPPr>
            <a:lvl1pPr>
              <a:defRPr lang="ko-KR" sz="3600" b="1">
                <a:solidFill>
                  <a:srgbClr val="6BBBAD"/>
                </a:solidFill>
                <a:latin typeface="Candara" panose="020E0502030303020204" pitchFamily="34" charset="0"/>
                <a:ea typeface="Malgun Gothic"/>
              </a:defRPr>
            </a:lvl1pPr>
          </a:lstStyle>
          <a:p>
            <a:r>
              <a:rPr lang="ko-KR" kern="0" dirty="0">
                <a:solidFill>
                  <a:srgbClr val="6BBBAD">
                    <a:lumMod val="100000"/>
                  </a:srgbClr>
                </a:solidFill>
                <a:sym typeface=""/>
              </a:rPr>
              <a:t>비스포스포네이트 요법의 일시 중지: 골절 위험에 기반한 권장 사항</a:t>
            </a:r>
            <a:r>
              <a:rPr lang="ko-KR" kern="0" baseline="30000" dirty="0">
                <a:solidFill>
                  <a:srgbClr val="6BBBAD">
                    <a:lumMod val="100000"/>
                  </a:srgbClr>
                </a:solidFill>
                <a:sym typeface=""/>
              </a:rPr>
              <a:t>1–3</a:t>
            </a:r>
          </a:p>
        </p:txBody>
      </p:sp>
      <p:sp>
        <p:nvSpPr>
          <p:cNvPr id="8" name="TextBox 7">
            <a:extLst>
              <a:ext uri="{FF2B5EF4-FFF2-40B4-BE49-F238E27FC236}">
                <a16:creationId xmlns:a16="http://schemas.microsoft.com/office/drawing/2014/main" id="{B1270175-8013-CF4C-9259-854A2AC54EDB}"/>
              </a:ext>
            </a:extLst>
          </p:cNvPr>
          <p:cNvSpPr txBox="1"/>
          <p:nvPr/>
        </p:nvSpPr>
        <p:spPr>
          <a:xfrm>
            <a:off x="386856" y="6459394"/>
            <a:ext cx="11536887" cy="2308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Adler RA, et al. J Bone Miner Res 2016;31;16-35; 2. Eastell R,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2019;104:1595-1622; 3.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a:t>
            </a:r>
            <a:endPar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endParaRPr>
          </a:p>
        </p:txBody>
      </p:sp>
      <p:sp>
        <p:nvSpPr>
          <p:cNvPr id="3" name="Freeform 2">
            <a:extLst>
              <a:ext uri="{FF2B5EF4-FFF2-40B4-BE49-F238E27FC236}">
                <a16:creationId xmlns:a16="http://schemas.microsoft.com/office/drawing/2014/main" id="{EA1B8509-3778-074A-A387-17F5E305D27E}"/>
              </a:ext>
            </a:extLst>
          </p:cNvPr>
          <p:cNvSpPr/>
          <p:nvPr/>
        </p:nvSpPr>
        <p:spPr>
          <a:xfrm rot="2563336">
            <a:off x="4723096" y="4434899"/>
            <a:ext cx="528328" cy="46669"/>
          </a:xfrm>
          <a:custGeom>
            <a:avLst/>
            <a:gdLst/>
            <a:ahLst/>
            <a:cxnLst/>
            <a:rect l="0" t="0" r="0" b="0"/>
            <a:pathLst>
              <a:path>
                <a:moveTo>
                  <a:pt x="0" y="23334"/>
                </a:moveTo>
                <a:lnTo>
                  <a:pt x="528328" y="23334"/>
                </a:lnTo>
              </a:path>
            </a:pathLst>
          </a:custGeom>
          <a:noFill/>
          <a:ln>
            <a:solidFill>
              <a:srgbClr val="595959"/>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 name="Freeform 3">
            <a:extLst>
              <a:ext uri="{FF2B5EF4-FFF2-40B4-BE49-F238E27FC236}">
                <a16:creationId xmlns:a16="http://schemas.microsoft.com/office/drawing/2014/main" id="{AF6D19B5-CDAA-094B-9A5F-E3E436A33CDA}"/>
              </a:ext>
            </a:extLst>
          </p:cNvPr>
          <p:cNvSpPr/>
          <p:nvPr/>
        </p:nvSpPr>
        <p:spPr>
          <a:xfrm>
            <a:off x="4812687" y="3976850"/>
            <a:ext cx="676022" cy="46669"/>
          </a:xfrm>
          <a:custGeom>
            <a:avLst/>
            <a:gdLst/>
            <a:ahLst/>
            <a:cxnLst/>
            <a:rect l="0" t="0" r="0" b="0"/>
            <a:pathLst>
              <a:path>
                <a:moveTo>
                  <a:pt x="0" y="23334"/>
                </a:moveTo>
                <a:lnTo>
                  <a:pt x="676022" y="23334"/>
                </a:lnTo>
              </a:path>
            </a:pathLst>
          </a:custGeom>
          <a:noFill/>
          <a:ln>
            <a:solidFill>
              <a:srgbClr val="595959"/>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a:extLst>
              <a:ext uri="{FF2B5EF4-FFF2-40B4-BE49-F238E27FC236}">
                <a16:creationId xmlns:a16="http://schemas.microsoft.com/office/drawing/2014/main" id="{F7ADEAE1-EF47-5343-B69A-709BFC72D538}"/>
              </a:ext>
            </a:extLst>
          </p:cNvPr>
          <p:cNvSpPr/>
          <p:nvPr/>
        </p:nvSpPr>
        <p:spPr>
          <a:xfrm rot="19104010">
            <a:off x="4722719" y="3362868"/>
            <a:ext cx="616517" cy="46669"/>
          </a:xfrm>
          <a:custGeom>
            <a:avLst/>
            <a:gdLst/>
            <a:ahLst/>
            <a:cxnLst/>
            <a:rect l="0" t="0" r="0" b="0"/>
            <a:pathLst>
              <a:path>
                <a:moveTo>
                  <a:pt x="0" y="23334"/>
                </a:moveTo>
                <a:lnTo>
                  <a:pt x="616517" y="23334"/>
                </a:lnTo>
              </a:path>
            </a:pathLst>
          </a:custGeom>
          <a:noFill/>
          <a:ln>
            <a:solidFill>
              <a:srgbClr val="595959"/>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a:extLst>
              <a:ext uri="{FF2B5EF4-FFF2-40B4-BE49-F238E27FC236}">
                <a16:creationId xmlns:a16="http://schemas.microsoft.com/office/drawing/2014/main" id="{CF8D67A9-F11B-3D49-BE3A-0FF135FA2A08}"/>
              </a:ext>
            </a:extLst>
          </p:cNvPr>
          <p:cNvSpPr/>
          <p:nvPr/>
        </p:nvSpPr>
        <p:spPr>
          <a:xfrm>
            <a:off x="5197160" y="2479387"/>
            <a:ext cx="943793" cy="943793"/>
          </a:xfrm>
          <a:custGeom>
            <a:avLst/>
            <a:gdLst>
              <a:gd name="connsiteX0" fmla="*/ 0 w 943793"/>
              <a:gd name="connsiteY0" fmla="*/ 471897 h 943793"/>
              <a:gd name="connsiteX1" fmla="*/ 471897 w 943793"/>
              <a:gd name="connsiteY1" fmla="*/ 0 h 943793"/>
              <a:gd name="connsiteX2" fmla="*/ 943794 w 943793"/>
              <a:gd name="connsiteY2" fmla="*/ 471897 h 943793"/>
              <a:gd name="connsiteX3" fmla="*/ 471897 w 943793"/>
              <a:gd name="connsiteY3" fmla="*/ 943794 h 943793"/>
              <a:gd name="connsiteX4" fmla="*/ 0 w 943793"/>
              <a:gd name="connsiteY4" fmla="*/ 471897 h 943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93" h="943793">
                <a:moveTo>
                  <a:pt x="0" y="471897"/>
                </a:moveTo>
                <a:cubicBezTo>
                  <a:pt x="0" y="211275"/>
                  <a:pt x="211275" y="0"/>
                  <a:pt x="471897" y="0"/>
                </a:cubicBezTo>
                <a:cubicBezTo>
                  <a:pt x="732519" y="0"/>
                  <a:pt x="943794" y="211275"/>
                  <a:pt x="943794" y="471897"/>
                </a:cubicBezTo>
                <a:cubicBezTo>
                  <a:pt x="943794" y="732519"/>
                  <a:pt x="732519" y="943794"/>
                  <a:pt x="471897" y="943794"/>
                </a:cubicBezTo>
                <a:cubicBezTo>
                  <a:pt x="211275" y="943794"/>
                  <a:pt x="0" y="732519"/>
                  <a:pt x="0" y="471897"/>
                </a:cubicBezTo>
                <a:close/>
              </a:path>
            </a:pathLst>
          </a:custGeom>
          <a:solidFill>
            <a:srgbClr val="42AD4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375" tIns="148375" rIns="148375" bIns="148375" numCol="1" spcCol="1270" anchor="ctr" anchorCtr="0">
            <a:noAutofit/>
          </a:bodyPr>
          <a:lstStyle/>
          <a:p>
            <a:pPr marL="0" lvl="0" indent="0" algn="ctr" defTabSz="711200">
              <a:lnSpc>
                <a:spcPct val="90000"/>
              </a:lnSpc>
              <a:spcBef>
                <a:spcPct val="0"/>
              </a:spcBef>
              <a:spcAft>
                <a:spcPct val="35000"/>
              </a:spcAft>
              <a:buNone/>
            </a:pPr>
            <a:r>
              <a:rPr lang="ko-KR" sz="1600" b="1" kern="1200">
                <a:ea typeface="Malgun Gothic"/>
              </a:rPr>
              <a:t>낮은 위험</a:t>
            </a:r>
          </a:p>
        </p:txBody>
      </p:sp>
      <p:sp>
        <p:nvSpPr>
          <p:cNvPr id="10" name="Freeform 9">
            <a:extLst>
              <a:ext uri="{FF2B5EF4-FFF2-40B4-BE49-F238E27FC236}">
                <a16:creationId xmlns:a16="http://schemas.microsoft.com/office/drawing/2014/main" id="{D1F6A7DA-E6F5-9744-BE66-23806D15F4F3}"/>
              </a:ext>
            </a:extLst>
          </p:cNvPr>
          <p:cNvSpPr/>
          <p:nvPr/>
        </p:nvSpPr>
        <p:spPr>
          <a:xfrm>
            <a:off x="5461929" y="3541189"/>
            <a:ext cx="943793" cy="943793"/>
          </a:xfrm>
          <a:custGeom>
            <a:avLst/>
            <a:gdLst>
              <a:gd name="connsiteX0" fmla="*/ 0 w 943793"/>
              <a:gd name="connsiteY0" fmla="*/ 471897 h 943793"/>
              <a:gd name="connsiteX1" fmla="*/ 471897 w 943793"/>
              <a:gd name="connsiteY1" fmla="*/ 0 h 943793"/>
              <a:gd name="connsiteX2" fmla="*/ 943794 w 943793"/>
              <a:gd name="connsiteY2" fmla="*/ 471897 h 943793"/>
              <a:gd name="connsiteX3" fmla="*/ 471897 w 943793"/>
              <a:gd name="connsiteY3" fmla="*/ 943794 h 943793"/>
              <a:gd name="connsiteX4" fmla="*/ 0 w 943793"/>
              <a:gd name="connsiteY4" fmla="*/ 471897 h 943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93" h="943793">
                <a:moveTo>
                  <a:pt x="0" y="471897"/>
                </a:moveTo>
                <a:cubicBezTo>
                  <a:pt x="0" y="211275"/>
                  <a:pt x="211275" y="0"/>
                  <a:pt x="471897" y="0"/>
                </a:cubicBezTo>
                <a:cubicBezTo>
                  <a:pt x="732519" y="0"/>
                  <a:pt x="943794" y="211275"/>
                  <a:pt x="943794" y="471897"/>
                </a:cubicBezTo>
                <a:cubicBezTo>
                  <a:pt x="943794" y="732519"/>
                  <a:pt x="732519" y="943794"/>
                  <a:pt x="471897" y="943794"/>
                </a:cubicBezTo>
                <a:cubicBezTo>
                  <a:pt x="211275" y="943794"/>
                  <a:pt x="0" y="732519"/>
                  <a:pt x="0" y="471897"/>
                </a:cubicBez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375" tIns="148375" rIns="148375" bIns="148375" numCol="1" spcCol="1270" anchor="ctr" anchorCtr="0">
            <a:noAutofit/>
          </a:bodyPr>
          <a:lstStyle/>
          <a:p>
            <a:pPr marL="0" lvl="0" indent="0" algn="ctr" defTabSz="711200">
              <a:lnSpc>
                <a:spcPct val="90000"/>
              </a:lnSpc>
              <a:spcBef>
                <a:spcPct val="0"/>
              </a:spcBef>
              <a:spcAft>
                <a:spcPct val="35000"/>
              </a:spcAft>
              <a:buNone/>
            </a:pPr>
            <a:r>
              <a:rPr lang="ko-KR" altLang="en-US" sz="1600" b="1" dirty="0">
                <a:ea typeface="Malgun Gothic"/>
              </a:rPr>
              <a:t>높은 </a:t>
            </a:r>
            <a:r>
              <a:rPr lang="ko-KR" altLang="es-ES" sz="1600" b="1" dirty="0">
                <a:ea typeface="Malgun Gothic"/>
              </a:rPr>
              <a:t>위험</a:t>
            </a:r>
          </a:p>
        </p:txBody>
      </p:sp>
      <p:sp>
        <p:nvSpPr>
          <p:cNvPr id="11" name="Freeform 10">
            <a:extLst>
              <a:ext uri="{FF2B5EF4-FFF2-40B4-BE49-F238E27FC236}">
                <a16:creationId xmlns:a16="http://schemas.microsoft.com/office/drawing/2014/main" id="{BF7B81D2-AFC9-4E47-9286-63C013BEFAC4}"/>
              </a:ext>
            </a:extLst>
          </p:cNvPr>
          <p:cNvSpPr/>
          <p:nvPr/>
        </p:nvSpPr>
        <p:spPr>
          <a:xfrm>
            <a:off x="5030978" y="4552511"/>
            <a:ext cx="1011554" cy="1011554"/>
          </a:xfrm>
          <a:custGeom>
            <a:avLst/>
            <a:gdLst>
              <a:gd name="connsiteX0" fmla="*/ 0 w 1011554"/>
              <a:gd name="connsiteY0" fmla="*/ 505777 h 1011554"/>
              <a:gd name="connsiteX1" fmla="*/ 505777 w 1011554"/>
              <a:gd name="connsiteY1" fmla="*/ 0 h 1011554"/>
              <a:gd name="connsiteX2" fmla="*/ 1011554 w 1011554"/>
              <a:gd name="connsiteY2" fmla="*/ 505777 h 1011554"/>
              <a:gd name="connsiteX3" fmla="*/ 505777 w 1011554"/>
              <a:gd name="connsiteY3" fmla="*/ 1011554 h 1011554"/>
              <a:gd name="connsiteX4" fmla="*/ 0 w 1011554"/>
              <a:gd name="connsiteY4" fmla="*/ 505777 h 101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554" h="1011554">
                <a:moveTo>
                  <a:pt x="0" y="505777"/>
                </a:moveTo>
                <a:cubicBezTo>
                  <a:pt x="0" y="226444"/>
                  <a:pt x="226444" y="0"/>
                  <a:pt x="505777" y="0"/>
                </a:cubicBezTo>
                <a:cubicBezTo>
                  <a:pt x="785110" y="0"/>
                  <a:pt x="1011554" y="226444"/>
                  <a:pt x="1011554" y="505777"/>
                </a:cubicBezTo>
                <a:cubicBezTo>
                  <a:pt x="1011554" y="785110"/>
                  <a:pt x="785110" y="1011554"/>
                  <a:pt x="505777" y="1011554"/>
                </a:cubicBezTo>
                <a:cubicBezTo>
                  <a:pt x="226444" y="1011554"/>
                  <a:pt x="0" y="785110"/>
                  <a:pt x="0" y="505777"/>
                </a:cubicBez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8299" tIns="158299" rIns="158299" bIns="158299" numCol="1" spcCol="1270" anchor="ctr" anchorCtr="0">
            <a:noAutofit/>
          </a:bodyPr>
          <a:lstStyle/>
          <a:p>
            <a:pPr marL="0" lvl="0" indent="0" algn="ctr" defTabSz="711200">
              <a:lnSpc>
                <a:spcPct val="90000"/>
              </a:lnSpc>
              <a:spcBef>
                <a:spcPct val="0"/>
              </a:spcBef>
              <a:spcAft>
                <a:spcPct val="35000"/>
              </a:spcAft>
              <a:buNone/>
            </a:pPr>
            <a:r>
              <a:rPr lang="ko-KR" sz="1600" b="1" kern="1200">
                <a:ea typeface="Malgun Gothic"/>
              </a:rPr>
              <a:t>매우 높은 위험</a:t>
            </a:r>
          </a:p>
        </p:txBody>
      </p:sp>
      <p:sp>
        <p:nvSpPr>
          <p:cNvPr id="25" name="Rounded Rectangle 24">
            <a:extLst>
              <a:ext uri="{FF2B5EF4-FFF2-40B4-BE49-F238E27FC236}">
                <a16:creationId xmlns:a16="http://schemas.microsoft.com/office/drawing/2014/main" id="{1A7E6933-ECC2-6B41-96DB-E646F7B52E99}"/>
              </a:ext>
            </a:extLst>
          </p:cNvPr>
          <p:cNvSpPr/>
          <p:nvPr/>
        </p:nvSpPr>
        <p:spPr>
          <a:xfrm>
            <a:off x="758742" y="4091705"/>
            <a:ext cx="1994133" cy="55856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sz="1600" b="1">
                <a:latin typeface="Candara" panose="020E0502030303020204" pitchFamily="34" charset="0"/>
                <a:sym typeface=""/>
              </a:rPr>
              <a:t>3년간 IV 비스포스포네이트</a:t>
            </a:r>
            <a:endParaRPr lang="ko-KR" sz="1600">
              <a:latin typeface="Candara" panose="020E0502030303020204" pitchFamily="34" charset="0"/>
              <a:sym typeface=""/>
            </a:endParaRPr>
          </a:p>
        </p:txBody>
      </p:sp>
      <p:cxnSp>
        <p:nvCxnSpPr>
          <p:cNvPr id="41" name="Straight Arrow Connector 40">
            <a:extLst>
              <a:ext uri="{FF2B5EF4-FFF2-40B4-BE49-F238E27FC236}">
                <a16:creationId xmlns:a16="http://schemas.microsoft.com/office/drawing/2014/main" id="{202124FB-5835-044C-9A82-8D0C3EC1CDAA}"/>
              </a:ext>
            </a:extLst>
          </p:cNvPr>
          <p:cNvCxnSpPr>
            <a:cxnSpLocks/>
          </p:cNvCxnSpPr>
          <p:nvPr/>
        </p:nvCxnSpPr>
        <p:spPr>
          <a:xfrm>
            <a:off x="2752875" y="430503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5D545EC-1B53-BA49-B437-E9F3E28FAAEB}"/>
              </a:ext>
            </a:extLst>
          </p:cNvPr>
          <p:cNvCxnSpPr>
            <a:cxnSpLocks/>
            <a:endCxn id="51" idx="1"/>
          </p:cNvCxnSpPr>
          <p:nvPr/>
        </p:nvCxnSpPr>
        <p:spPr>
          <a:xfrm>
            <a:off x="6064683" y="2696923"/>
            <a:ext cx="649157" cy="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A6CD6F2-D627-B444-8170-3CC25B365736}"/>
              </a:ext>
            </a:extLst>
          </p:cNvPr>
          <p:cNvCxnSpPr>
            <a:cxnSpLocks/>
          </p:cNvCxnSpPr>
          <p:nvPr/>
        </p:nvCxnSpPr>
        <p:spPr>
          <a:xfrm flipV="1">
            <a:off x="6288507" y="42969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1292E3C-4DA1-0A4A-9C14-3FFC996B1FD3}"/>
              </a:ext>
            </a:extLst>
          </p:cNvPr>
          <p:cNvSpPr txBox="1"/>
          <p:nvPr/>
        </p:nvSpPr>
        <p:spPr>
          <a:xfrm>
            <a:off x="3925917" y="5705636"/>
            <a:ext cx="7500024" cy="230832"/>
          </a:xfrm>
          <a:prstGeom prst="rect">
            <a:avLst/>
          </a:prstGeom>
          <a:noFill/>
        </p:spPr>
        <p:txBody>
          <a:bodyPr wrap="square" rtlCol="0">
            <a:spAutoFit/>
          </a:bodyPr>
          <a:lstStyle/>
          <a:p>
            <a:pPr lvl="0" algn="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인용: </a:t>
            </a:r>
            <a:r>
              <a:rPr lang="ko-KR" sz="900" b="1" kern="0">
                <a:solidFill>
                  <a:schemeClr val="tx1">
                    <a:lumMod val="100000"/>
                  </a:schemeClr>
                </a:solidFill>
                <a:latin typeface="Calibri" panose="020F0502020204030204" pitchFamily="34" charset="0"/>
                <a:sym typeface=""/>
              </a:rPr>
              <a:t>Adler RA, et al</a:t>
            </a:r>
            <a:r>
              <a:rPr lang="ko-KR" sz="900" b="1" i="1" kern="0">
                <a:solidFill>
                  <a:schemeClr val="tx1">
                    <a:lumMod val="100000"/>
                  </a:schemeClr>
                </a:solidFill>
                <a:latin typeface="Calibri" panose="020F0502020204030204" pitchFamily="34" charset="0"/>
                <a:sym typeface=""/>
              </a:rPr>
              <a:t>. J Bone Miner Res </a:t>
            </a:r>
            <a:r>
              <a:rPr lang="ko-KR" sz="900" b="1" kern="0">
                <a:solidFill>
                  <a:schemeClr val="tx1">
                    <a:lumMod val="100000"/>
                  </a:schemeClr>
                </a:solidFill>
                <a:latin typeface="Calibri" panose="020F0502020204030204" pitchFamily="34" charset="0"/>
                <a:sym typeface=""/>
              </a:rPr>
              <a:t>2016;</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Eastell R,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2019;</a:t>
            </a:r>
            <a:r>
              <a:rPr lang="ko-KR" sz="900" b="1" kern="0" baseline="30000">
                <a:solidFill>
                  <a:schemeClr val="tx1">
                    <a:lumMod val="100000"/>
                  </a:schemeClr>
                </a:solidFill>
                <a:latin typeface="Calibri" panose="020F0502020204030204" pitchFamily="34" charset="0"/>
                <a:sym typeface=""/>
              </a:rPr>
              <a:t>2</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a:t>
            </a:r>
            <a:r>
              <a:rPr lang="ko-KR" sz="900" b="1" kern="0" baseline="30000">
                <a:solidFill>
                  <a:schemeClr val="tx1">
                    <a:lumMod val="100000"/>
                  </a:schemeClr>
                </a:solidFill>
                <a:latin typeface="Calibri" panose="020F0502020204030204" pitchFamily="34" charset="0"/>
                <a:sym typeface=""/>
              </a:rPr>
              <a:t>3</a:t>
            </a:r>
            <a:endPar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endParaRPr>
          </a:p>
        </p:txBody>
      </p:sp>
      <p:sp>
        <p:nvSpPr>
          <p:cNvPr id="35" name="Rounded Rectangle 34">
            <a:extLst>
              <a:ext uri="{FF2B5EF4-FFF2-40B4-BE49-F238E27FC236}">
                <a16:creationId xmlns:a16="http://schemas.microsoft.com/office/drawing/2014/main" id="{7F4E89EC-479C-C240-954E-D7A2FCDCDAA0}"/>
              </a:ext>
            </a:extLst>
          </p:cNvPr>
          <p:cNvSpPr/>
          <p:nvPr/>
        </p:nvSpPr>
        <p:spPr>
          <a:xfrm>
            <a:off x="758742" y="3352916"/>
            <a:ext cx="1994133" cy="55856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sz="1600" b="1">
                <a:latin typeface="Candara" panose="020E0502030303020204" pitchFamily="34" charset="0"/>
                <a:sym typeface=""/>
              </a:rPr>
              <a:t>5년간 경구 비스포스포네이트 </a:t>
            </a:r>
          </a:p>
        </p:txBody>
      </p:sp>
      <p:sp>
        <p:nvSpPr>
          <p:cNvPr id="36" name="Rounded Rectangle 35">
            <a:extLst>
              <a:ext uri="{FF2B5EF4-FFF2-40B4-BE49-F238E27FC236}">
                <a16:creationId xmlns:a16="http://schemas.microsoft.com/office/drawing/2014/main" id="{77AAA3D5-F8D0-0C43-9524-CDDA7D80AD28}"/>
              </a:ext>
            </a:extLst>
          </p:cNvPr>
          <p:cNvSpPr/>
          <p:nvPr/>
        </p:nvSpPr>
        <p:spPr>
          <a:xfrm>
            <a:off x="3073201" y="3352841"/>
            <a:ext cx="1705433" cy="1289295"/>
          </a:xfrm>
          <a:prstGeom prst="round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kern="0">
                <a:solidFill>
                  <a:schemeClr val="tx1">
                    <a:lumMod val="100000"/>
                  </a:schemeClr>
                </a:solidFill>
                <a:latin typeface="Candara" panose="020E0502030303020204" pitchFamily="34" charset="0"/>
                <a:sym typeface=""/>
              </a:rPr>
              <a:t>위험에 대한 재평가가 고려되어야 함</a:t>
            </a:r>
            <a:r>
              <a:rPr lang="ko-KR" sz="1600" b="1" kern="0" baseline="30000">
                <a:solidFill>
                  <a:schemeClr val="tx1">
                    <a:lumMod val="100000"/>
                  </a:schemeClr>
                </a:solidFill>
                <a:latin typeface="Candara" panose="020E0502030303020204" pitchFamily="34" charset="0"/>
                <a:sym typeface=""/>
              </a:rPr>
              <a:t>1</a:t>
            </a:r>
            <a:endParaRPr lang="ko-KR" sz="1600" b="1" kern="0">
              <a:solidFill>
                <a:schemeClr val="tx1">
                  <a:lumMod val="100000"/>
                </a:schemeClr>
              </a:solidFill>
              <a:latin typeface="Candara" panose="020E0502030303020204" pitchFamily="34" charset="0"/>
              <a:sym typeface=""/>
            </a:endParaRPr>
          </a:p>
        </p:txBody>
      </p:sp>
      <p:cxnSp>
        <p:nvCxnSpPr>
          <p:cNvPr id="38" name="Straight Arrow Connector 37">
            <a:extLst>
              <a:ext uri="{FF2B5EF4-FFF2-40B4-BE49-F238E27FC236}">
                <a16:creationId xmlns:a16="http://schemas.microsoft.com/office/drawing/2014/main" id="{475BB7BE-8137-9E46-88FB-7912204E9ACB}"/>
              </a:ext>
            </a:extLst>
          </p:cNvPr>
          <p:cNvCxnSpPr>
            <a:cxnSpLocks/>
          </p:cNvCxnSpPr>
          <p:nvPr/>
        </p:nvCxnSpPr>
        <p:spPr>
          <a:xfrm>
            <a:off x="2752875" y="3632933"/>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734BA509-486E-9C47-A11E-CA0F8747291E}"/>
              </a:ext>
            </a:extLst>
          </p:cNvPr>
          <p:cNvSpPr/>
          <p:nvPr/>
        </p:nvSpPr>
        <p:spPr>
          <a:xfrm>
            <a:off x="6713841" y="4068539"/>
            <a:ext cx="2309336" cy="55856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sz="1600" b="1">
                <a:latin typeface="Candara" panose="020E0502030303020204" pitchFamily="34" charset="0"/>
                <a:sym typeface=""/>
              </a:rPr>
              <a:t>최대 6년 IV 비스포스포네이트</a:t>
            </a:r>
            <a:endParaRPr lang="ko-KR" sz="1600">
              <a:latin typeface="Candara" panose="020E0502030303020204" pitchFamily="34" charset="0"/>
              <a:sym typeface=""/>
            </a:endParaRPr>
          </a:p>
        </p:txBody>
      </p:sp>
      <p:sp>
        <p:nvSpPr>
          <p:cNvPr id="44" name="Rounded Rectangle 43">
            <a:extLst>
              <a:ext uri="{FF2B5EF4-FFF2-40B4-BE49-F238E27FC236}">
                <a16:creationId xmlns:a16="http://schemas.microsoft.com/office/drawing/2014/main" id="{4B17BBD5-67DA-7640-8E93-87323C531040}"/>
              </a:ext>
            </a:extLst>
          </p:cNvPr>
          <p:cNvSpPr/>
          <p:nvPr/>
        </p:nvSpPr>
        <p:spPr>
          <a:xfrm>
            <a:off x="6713841" y="3360391"/>
            <a:ext cx="2309336" cy="55856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sz="1600" b="1">
                <a:latin typeface="Candara" panose="020E0502030303020204" pitchFamily="34" charset="0"/>
                <a:sym typeface=""/>
              </a:rPr>
              <a:t>최대 10년 경구 비스포스포네이트 </a:t>
            </a:r>
          </a:p>
        </p:txBody>
      </p:sp>
      <p:sp>
        <p:nvSpPr>
          <p:cNvPr id="51" name="Rounded Rectangle 50">
            <a:extLst>
              <a:ext uri="{FF2B5EF4-FFF2-40B4-BE49-F238E27FC236}">
                <a16:creationId xmlns:a16="http://schemas.microsoft.com/office/drawing/2014/main" id="{848871E8-2960-C04A-A13B-AB7C883C1969}"/>
              </a:ext>
            </a:extLst>
          </p:cNvPr>
          <p:cNvSpPr/>
          <p:nvPr/>
        </p:nvSpPr>
        <p:spPr>
          <a:xfrm>
            <a:off x="6713840" y="2424179"/>
            <a:ext cx="2622665" cy="55856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sz="1600" b="1">
                <a:solidFill>
                  <a:schemeClr val="accent1"/>
                </a:solidFill>
                <a:latin typeface="Candara" panose="020E0502030303020204" pitchFamily="34" charset="0"/>
                <a:sym typeface=""/>
              </a:rPr>
              <a:t>2~3년의 휴약기 고려 가능</a:t>
            </a:r>
          </a:p>
        </p:txBody>
      </p:sp>
      <p:cxnSp>
        <p:nvCxnSpPr>
          <p:cNvPr id="54" name="Straight Arrow Connector 53">
            <a:extLst>
              <a:ext uri="{FF2B5EF4-FFF2-40B4-BE49-F238E27FC236}">
                <a16:creationId xmlns:a16="http://schemas.microsoft.com/office/drawing/2014/main" id="{8C076FF6-4EB4-604F-8DA6-D00B77F38B7B}"/>
              </a:ext>
            </a:extLst>
          </p:cNvPr>
          <p:cNvCxnSpPr>
            <a:cxnSpLocks/>
          </p:cNvCxnSpPr>
          <p:nvPr/>
        </p:nvCxnSpPr>
        <p:spPr>
          <a:xfrm flipV="1">
            <a:off x="6288507" y="37104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647F2B4-A043-2A45-9AB9-059B0D7CBCE1}"/>
              </a:ext>
            </a:extLst>
          </p:cNvPr>
          <p:cNvSpPr/>
          <p:nvPr/>
        </p:nvSpPr>
        <p:spPr>
          <a:xfrm>
            <a:off x="730396" y="1557237"/>
            <a:ext cx="8932587" cy="646331"/>
          </a:xfrm>
          <a:prstGeom prst="rect">
            <a:avLst/>
          </a:prstGeom>
        </p:spPr>
        <p:txBody>
          <a:bodyPr wrap="square">
            <a:spAutoFit/>
          </a:bodyPr>
          <a:lstStyle/>
          <a:p>
            <a:r>
              <a:rPr lang="ko-KR" b="1" kern="0">
                <a:solidFill>
                  <a:srgbClr val="6BBBAD">
                    <a:lumMod val="100000"/>
                  </a:srgbClr>
                </a:solidFill>
                <a:latin typeface="Candara" panose="020E0502030303020204" pitchFamily="34" charset="0"/>
                <a:sym typeface=""/>
              </a:rPr>
              <a:t>ASBMR 태스크포스 요약,</a:t>
            </a:r>
            <a:r>
              <a:rPr lang="ko-KR" b="1" kern="0">
                <a:solidFill>
                  <a:srgbClr val="6BBBAD">
                    <a:lumMod val="100000"/>
                  </a:srgbClr>
                </a:solidFill>
                <a:latin typeface="Candara" panose="020E0502030303020204" pitchFamily="34" charset="0"/>
                <a:ea typeface="Malgun Gothic" panose="020F0502020204030204" pitchFamily="34" charset="0"/>
                <a:sym typeface=""/>
              </a:rPr>
              <a:t>미국 내분비 학회,</a:t>
            </a:r>
            <a:br>
              <a:rPr lang="ko-KR" b="1" kern="0">
                <a:solidFill>
                  <a:srgbClr val="6BBBAD">
                    <a:lumMod val="100000"/>
                  </a:srgbClr>
                </a:solidFill>
                <a:latin typeface="Candara" panose="020E0502030303020204" pitchFamily="34" charset="0"/>
                <a:ea typeface="Malgun Gothic" panose="020F0502020204030204" pitchFamily="34" charset="0"/>
                <a:sym typeface=""/>
              </a:rPr>
            </a:br>
            <a:r>
              <a:rPr lang="ko-KR" b="1" kern="0">
                <a:solidFill>
                  <a:srgbClr val="6BBBAD">
                    <a:lumMod val="100000"/>
                  </a:srgbClr>
                </a:solidFill>
                <a:latin typeface="Candara" panose="020E0502030303020204" pitchFamily="34" charset="0"/>
                <a:sym typeface=""/>
              </a:rPr>
              <a:t>AACE/ACE</a:t>
            </a:r>
            <a:r>
              <a:rPr lang="ko-KR" b="1" kern="0">
                <a:solidFill>
                  <a:srgbClr val="6BBBAD">
                    <a:lumMod val="100000"/>
                  </a:srgbClr>
                </a:solidFill>
                <a:latin typeface="Candara" panose="020E0502030303020204" pitchFamily="34" charset="0"/>
                <a:ea typeface="Malgun Gothic" panose="020F0502020204030204" pitchFamily="34" charset="0"/>
                <a:sym typeface=""/>
              </a:rPr>
              <a:t>의비스포스포네이트 휴약기간에 대한 권고:</a:t>
            </a:r>
            <a:r>
              <a:rPr lang="ko-KR" b="1" kern="0" baseline="30000">
                <a:solidFill>
                  <a:srgbClr val="6BBBAD">
                    <a:lumMod val="100000"/>
                  </a:srgbClr>
                </a:solidFill>
                <a:latin typeface="Candara" panose="020E0502030303020204" pitchFamily="34" charset="0"/>
                <a:ea typeface="Malgun Gothic" panose="020F0502020204030204" pitchFamily="34" charset="0"/>
                <a:sym typeface=""/>
              </a:rPr>
              <a:t>1–3</a:t>
            </a:r>
            <a:r>
              <a:rPr lang="ko-KR" b="1" kern="0" baseline="30000">
                <a:solidFill>
                  <a:srgbClr val="6BBBAD">
                    <a:lumMod val="100000"/>
                  </a:srgbClr>
                </a:solidFill>
                <a:latin typeface="Candara" panose="020E0502030303020204" pitchFamily="34" charset="0"/>
                <a:sym typeface=""/>
              </a:rPr>
              <a:t>  </a:t>
            </a:r>
            <a:endParaRPr lang="ko-KR" kern="0" baseline="30000">
              <a:solidFill>
                <a:srgbClr val="6BBBAD">
                  <a:lumMod val="100000"/>
                </a:srgbClr>
              </a:solidFill>
              <a:latin typeface="Candara" panose="020E0502030303020204" pitchFamily="34" charset="0"/>
              <a:sym typeface=""/>
            </a:endParaRPr>
          </a:p>
        </p:txBody>
      </p:sp>
      <p:sp>
        <p:nvSpPr>
          <p:cNvPr id="21" name="TextBox 20">
            <a:extLst>
              <a:ext uri="{FF2B5EF4-FFF2-40B4-BE49-F238E27FC236}">
                <a16:creationId xmlns:a16="http://schemas.microsoft.com/office/drawing/2014/main" id="{DD01DEB8-B20D-9A4D-9239-90C6100BB231}"/>
              </a:ext>
            </a:extLst>
          </p:cNvPr>
          <p:cNvSpPr txBox="1"/>
          <p:nvPr/>
        </p:nvSpPr>
        <p:spPr>
          <a:xfrm>
            <a:off x="6856565" y="3002848"/>
            <a:ext cx="2127505" cy="307777"/>
          </a:xfrm>
          <a:prstGeom prst="rect">
            <a:avLst/>
          </a:prstGeom>
          <a:noFill/>
        </p:spPr>
        <p:txBody>
          <a:bodyPr wrap="none" rtlCol="0">
            <a:spAutoFit/>
          </a:bodyPr>
          <a:lstStyle/>
          <a:p>
            <a:r>
              <a:rPr lang="ko-KR" sz="1400" b="1" dirty="0">
                <a:latin typeface="Candara" panose="020E0502030303020204" pitchFamily="34" charset="0"/>
                <a:sym typeface=""/>
              </a:rPr>
              <a:t>주기적으로 위험 재평가</a:t>
            </a:r>
          </a:p>
        </p:txBody>
      </p:sp>
      <p:cxnSp>
        <p:nvCxnSpPr>
          <p:cNvPr id="55" name="Straight Arrow Connector 54">
            <a:extLst>
              <a:ext uri="{FF2B5EF4-FFF2-40B4-BE49-F238E27FC236}">
                <a16:creationId xmlns:a16="http://schemas.microsoft.com/office/drawing/2014/main" id="{62A3E367-9B69-E142-AB20-49D947BF84E4}"/>
              </a:ext>
            </a:extLst>
          </p:cNvPr>
          <p:cNvCxnSpPr>
            <a:cxnSpLocks/>
            <a:endCxn id="56" idx="1"/>
          </p:cNvCxnSpPr>
          <p:nvPr/>
        </p:nvCxnSpPr>
        <p:spPr>
          <a:xfrm>
            <a:off x="6042532" y="5182709"/>
            <a:ext cx="6713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A920CF39-725C-A84B-9FF3-433C46703021}"/>
              </a:ext>
            </a:extLst>
          </p:cNvPr>
          <p:cNvSpPr/>
          <p:nvPr/>
        </p:nvSpPr>
        <p:spPr>
          <a:xfrm>
            <a:off x="6713841" y="4903428"/>
            <a:ext cx="2309336" cy="55856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600" b="1" kern="0" dirty="0">
                <a:solidFill>
                  <a:schemeClr val="tx1">
                    <a:lumMod val="100000"/>
                  </a:schemeClr>
                </a:solidFill>
                <a:latin typeface="Candara" panose="020E0502030303020204" pitchFamily="34" charset="0"/>
                <a:sym typeface=""/>
              </a:rPr>
              <a:t>골형성촉진제를 </a:t>
            </a:r>
            <a:r>
              <a:rPr lang="ko-KR" sz="1600" b="1" kern="0" dirty="0">
                <a:solidFill>
                  <a:schemeClr val="tx1">
                    <a:lumMod val="100000"/>
                  </a:schemeClr>
                </a:solidFill>
                <a:latin typeface="Candara" panose="020E0502030303020204" pitchFamily="34" charset="0"/>
                <a:sym typeface=""/>
              </a:rPr>
              <a:t>고려할 수 있음</a:t>
            </a:r>
            <a:r>
              <a:rPr lang="ko-KR" sz="1600" b="1" kern="0" baseline="30000" dirty="0">
                <a:solidFill>
                  <a:schemeClr val="tx1">
                    <a:lumMod val="100000"/>
                  </a:schemeClr>
                </a:solidFill>
                <a:latin typeface="Candara" panose="020E0502030303020204" pitchFamily="34" charset="0"/>
                <a:sym typeface=""/>
              </a:rPr>
              <a:t>3</a:t>
            </a:r>
          </a:p>
        </p:txBody>
      </p:sp>
      <p:sp>
        <p:nvSpPr>
          <p:cNvPr id="23" name="Rectangle 22">
            <a:extLst>
              <a:ext uri="{FF2B5EF4-FFF2-40B4-BE49-F238E27FC236}">
                <a16:creationId xmlns:a16="http://schemas.microsoft.com/office/drawing/2014/main" id="{911879A3-92A6-C648-BF9D-9964644B9E80}"/>
              </a:ext>
            </a:extLst>
          </p:cNvPr>
          <p:cNvSpPr/>
          <p:nvPr/>
        </p:nvSpPr>
        <p:spPr>
          <a:xfrm>
            <a:off x="9382809" y="2392317"/>
            <a:ext cx="2043132" cy="646331"/>
          </a:xfrm>
          <a:prstGeom prst="rect">
            <a:avLst/>
          </a:prstGeom>
        </p:spPr>
        <p:txBody>
          <a:bodyPr wrap="square">
            <a:spAutoFit/>
          </a:bodyPr>
          <a:lstStyle/>
          <a:p>
            <a:r>
              <a:rPr lang="ko-KR" sz="1200" b="1" dirty="0">
                <a:latin typeface="Candara" panose="020E0502030303020204" pitchFamily="34" charset="0"/>
                <a:sym typeface=""/>
              </a:rPr>
              <a:t>골절을 경험하거나 상당한 BMD 손실을 보이는 환자는 치료 재개 고려</a:t>
            </a:r>
          </a:p>
        </p:txBody>
      </p:sp>
      <p:pic>
        <p:nvPicPr>
          <p:cNvPr id="28" name="Graphic 27" descr="Home with solid fill">
            <a:hlinkClick r:id="rId3" action="ppaction://hlinksldjump"/>
            <a:extLst>
              <a:ext uri="{FF2B5EF4-FFF2-40B4-BE49-F238E27FC236}">
                <a16:creationId xmlns:a16="http://schemas.microsoft.com/office/drawing/2014/main" id="{8D73BBC0-B81D-4849-B326-E2F36E2FE7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7622577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619795" y="209805"/>
            <a:ext cx="10572205"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대체 요법 없는 </a:t>
            </a:r>
            <a:r>
              <a:rPr lang="ko-KR" sz="3600" b="1" kern="0" dirty="0" err="1">
                <a:solidFill>
                  <a:srgbClr val="6BBBAD">
                    <a:lumMod val="100000"/>
                  </a:srgbClr>
                </a:solidFill>
                <a:latin typeface="Candara" panose="020E0502030303020204" pitchFamily="34" charset="0"/>
                <a:sym typeface=""/>
              </a:rPr>
              <a:t>데노수맙</a:t>
            </a:r>
            <a:r>
              <a:rPr lang="ko-KR" sz="3600" b="1" kern="0" dirty="0">
                <a:solidFill>
                  <a:srgbClr val="6BBBAD">
                    <a:lumMod val="100000"/>
                  </a:srgbClr>
                </a:solidFill>
                <a:latin typeface="Candara" panose="020E0502030303020204" pitchFamily="34" charset="0"/>
                <a:sym typeface=""/>
              </a:rPr>
              <a:t> 중단은 권장되지 않음</a:t>
            </a:r>
            <a:r>
              <a:rPr lang="ko-KR" sz="3600" b="1" kern="0" baseline="30000" dirty="0">
                <a:solidFill>
                  <a:srgbClr val="6BBBAD">
                    <a:lumMod val="100000"/>
                  </a:srgbClr>
                </a:solidFill>
                <a:latin typeface="Candara" panose="020E0502030303020204" pitchFamily="34" charset="0"/>
                <a:sym typeface=""/>
              </a:rPr>
              <a:t>1,2  </a:t>
            </a:r>
          </a:p>
        </p:txBody>
      </p:sp>
      <p:sp>
        <p:nvSpPr>
          <p:cNvPr id="4" name="TextBox 3">
            <a:extLst>
              <a:ext uri="{FF2B5EF4-FFF2-40B4-BE49-F238E27FC236}">
                <a16:creationId xmlns:a16="http://schemas.microsoft.com/office/drawing/2014/main" id="{13BFEFBA-E4F2-43DC-959B-3FD2F3792E12}"/>
              </a:ext>
            </a:extLst>
          </p:cNvPr>
          <p:cNvSpPr txBox="1"/>
          <p:nvPr/>
        </p:nvSpPr>
        <p:spPr>
          <a:xfrm>
            <a:off x="553449" y="1046441"/>
            <a:ext cx="11370294" cy="1200329"/>
          </a:xfrm>
          <a:prstGeom prst="rect">
            <a:avLst/>
          </a:prstGeom>
          <a:noFill/>
        </p:spPr>
        <p:txBody>
          <a:bodyPr wrap="square" rtlCol="0">
            <a:spAutoFit/>
          </a:bodyPr>
          <a:lstStyle/>
          <a:p>
            <a:r>
              <a:rPr lang="ko-KR" b="1" kern="0" dirty="0">
                <a:solidFill>
                  <a:srgbClr val="2F9588">
                    <a:lumMod val="100000"/>
                  </a:srgbClr>
                </a:solidFill>
                <a:latin typeface="Candara" panose="020E0502030303020204" pitchFamily="34" charset="0"/>
                <a:sym typeface=""/>
              </a:rPr>
              <a:t>AACE/ACE 권장 사항:</a:t>
            </a:r>
            <a:r>
              <a:rPr lang="ko-KR" b="1" kern="0" baseline="30000" dirty="0">
                <a:solidFill>
                  <a:srgbClr val="2F9588">
                    <a:lumMod val="100000"/>
                  </a:srgbClr>
                </a:solidFill>
                <a:latin typeface="Candara" panose="020E0502030303020204" pitchFamily="34" charset="0"/>
                <a:sym typeface=""/>
              </a:rPr>
              <a:t>2</a:t>
            </a:r>
          </a:p>
          <a:p>
            <a:pPr marL="285750" indent="-285750">
              <a:buFont typeface="Arial" panose="020B0604020202020204" pitchFamily="34" charset="0"/>
              <a:buChar char="•"/>
            </a:pPr>
            <a:r>
              <a:rPr lang="ko-KR" altLang="es-ES" b="1" dirty="0">
                <a:latin typeface="Candara" panose="020E0502030303020204" pitchFamily="34" charset="0"/>
                <a:sym typeface=""/>
              </a:rPr>
              <a:t>비스포스포네이트 </a:t>
            </a:r>
            <a:r>
              <a:rPr lang="ko-KR" altLang="en-US" b="1" dirty="0">
                <a:latin typeface="Candara" panose="020E0502030303020204" pitchFamily="34" charset="0"/>
                <a:sym typeface=""/>
              </a:rPr>
              <a:t>이외의 </a:t>
            </a:r>
            <a:r>
              <a:rPr lang="ko-KR" altLang="en-US" b="1" dirty="0" err="1">
                <a:latin typeface="Candara" panose="020E0502030303020204" pitchFamily="34" charset="0"/>
                <a:sym typeface=""/>
              </a:rPr>
              <a:t>골</a:t>
            </a:r>
            <a:r>
              <a:rPr lang="ko-KR" altLang="es-ES" b="1" dirty="0" err="1">
                <a:latin typeface="Candara" panose="020E0502030303020204" pitchFamily="34" charset="0"/>
                <a:sym typeface=""/>
              </a:rPr>
              <a:t>흡수</a:t>
            </a:r>
            <a:r>
              <a:rPr lang="ko-KR" altLang="es-ES" b="1" dirty="0">
                <a:latin typeface="Candara" panose="020E0502030303020204" pitchFamily="34" charset="0"/>
                <a:sym typeface=""/>
              </a:rPr>
              <a:t> </a:t>
            </a:r>
            <a:r>
              <a:rPr lang="ko-KR" b="1" dirty="0" err="1">
                <a:latin typeface="Candara" panose="020E0502030303020204" pitchFamily="34" charset="0"/>
                <a:sym typeface=""/>
              </a:rPr>
              <a:t>억제제</a:t>
            </a:r>
            <a:r>
              <a:rPr lang="ko-KR" b="1" dirty="0">
                <a:latin typeface="Candara" panose="020E0502030303020204" pitchFamily="34" charset="0"/>
                <a:sym typeface=""/>
              </a:rPr>
              <a:t> 중단은 권장되지 않음(등급 A, BEL 1)</a:t>
            </a:r>
          </a:p>
          <a:p>
            <a:pPr marL="285750" indent="-285750">
              <a:buFont typeface="Arial" panose="020B0604020202020204" pitchFamily="34" charset="0"/>
              <a:buChar char="•"/>
            </a:pPr>
            <a:r>
              <a:rPr lang="ko-KR" b="1" dirty="0">
                <a:latin typeface="Candara" panose="020E0502030303020204" pitchFamily="34" charset="0"/>
                <a:sym typeface=""/>
              </a:rPr>
              <a:t>이러한 약제 치료는 임상적으로 적절한 기간 동안 계속되어야 함(등급 A, BEL 1)</a:t>
            </a:r>
          </a:p>
          <a:p>
            <a:pPr marL="285750" indent="-285750">
              <a:buFont typeface="Arial" panose="020B0604020202020204" pitchFamily="34" charset="0"/>
              <a:buChar char="•"/>
            </a:pPr>
            <a:r>
              <a:rPr lang="ko-KR" b="1" kern="0" dirty="0" err="1">
                <a:solidFill>
                  <a:srgbClr val="2F9588">
                    <a:lumMod val="100000"/>
                  </a:srgbClr>
                </a:solidFill>
                <a:latin typeface="Calibri" panose="020F0502020204030204" pitchFamily="34" charset="0"/>
                <a:sym typeface=""/>
              </a:rPr>
              <a:t>데노수맙</a:t>
            </a:r>
            <a:r>
              <a:rPr lang="ko-KR" b="1" kern="0" dirty="0">
                <a:solidFill>
                  <a:srgbClr val="2F9588">
                    <a:lumMod val="100000"/>
                  </a:srgbClr>
                </a:solidFill>
                <a:latin typeface="Calibri" panose="020F0502020204030204" pitchFamily="34" charset="0"/>
                <a:sym typeface=""/>
              </a:rPr>
              <a:t> 치료를 중단하는 경우 환자는 다른 </a:t>
            </a:r>
            <a:r>
              <a:rPr lang="ko-KR" b="1" kern="0" dirty="0" err="1">
                <a:solidFill>
                  <a:srgbClr val="2F9588">
                    <a:lumMod val="100000"/>
                  </a:srgbClr>
                </a:solidFill>
                <a:latin typeface="Calibri" panose="020F0502020204030204" pitchFamily="34" charset="0"/>
                <a:sym typeface=""/>
              </a:rPr>
              <a:t>골흡수</a:t>
            </a:r>
            <a:r>
              <a:rPr lang="ko-KR" b="1" kern="0" dirty="0">
                <a:solidFill>
                  <a:srgbClr val="2F9588">
                    <a:lumMod val="100000"/>
                  </a:srgbClr>
                </a:solidFill>
                <a:latin typeface="Calibri" panose="020F0502020204030204" pitchFamily="34" charset="0"/>
                <a:sym typeface=""/>
              </a:rPr>
              <a:t> 억제제로 전환해야 함</a:t>
            </a:r>
            <a:r>
              <a:rPr lang="ko-KR" b="1" kern="0" dirty="0">
                <a:solidFill>
                  <a:schemeClr val="tx1">
                    <a:lumMod val="100000"/>
                  </a:schemeClr>
                </a:solidFill>
                <a:latin typeface="Calibri" panose="020F0502020204030204" pitchFamily="34" charset="0"/>
                <a:sym typeface=""/>
              </a:rPr>
              <a:t>(등급 A, BEL 1)</a:t>
            </a:r>
          </a:p>
        </p:txBody>
      </p:sp>
      <p:sp>
        <p:nvSpPr>
          <p:cNvPr id="7" name="TextBox 6">
            <a:extLst>
              <a:ext uri="{FF2B5EF4-FFF2-40B4-BE49-F238E27FC236}">
                <a16:creationId xmlns:a16="http://schemas.microsoft.com/office/drawing/2014/main" id="{C959D029-6AFF-6F4A-995C-D2E2A75896B6}"/>
              </a:ext>
            </a:extLst>
          </p:cNvPr>
          <p:cNvSpPr txBox="1"/>
          <p:nvPr/>
        </p:nvSpPr>
        <p:spPr>
          <a:xfrm>
            <a:off x="386856" y="6295309"/>
            <a:ext cx="3142207" cy="246221"/>
          </a:xfrm>
          <a:prstGeom prst="rect">
            <a:avLst/>
          </a:prstGeom>
          <a:noFill/>
        </p:spPr>
        <p:txBody>
          <a:bodyPr wrap="none" rtlCol="0">
            <a:spAutoFit/>
          </a:bodyPr>
          <a:lstStyle/>
          <a:p>
            <a:r>
              <a:rPr lang="ko-KR" sz="1000" b="1" kern="0">
                <a:solidFill>
                  <a:schemeClr val="tx1">
                    <a:lumMod val="100000"/>
                  </a:schemeClr>
                </a:solidFill>
                <a:latin typeface="Calibri" panose="020F0502020204030204" pitchFamily="34" charset="0"/>
                <a:sym typeface=""/>
              </a:rPr>
              <a:t>인용: McClung MR, et al. </a:t>
            </a:r>
            <a:r>
              <a:rPr lang="ko-KR" sz="1000" b="1" i="1" kern="0">
                <a:solidFill>
                  <a:schemeClr val="tx1">
                    <a:lumMod val="100000"/>
                  </a:schemeClr>
                </a:solidFill>
                <a:latin typeface="Calibri" panose="020F0502020204030204" pitchFamily="34" charset="0"/>
                <a:sym typeface=""/>
              </a:rPr>
              <a:t>Osteoporos Int</a:t>
            </a:r>
            <a:r>
              <a:rPr lang="ko-KR" sz="1000" b="1" kern="0">
                <a:solidFill>
                  <a:schemeClr val="tx1">
                    <a:lumMod val="100000"/>
                  </a:schemeClr>
                </a:solidFill>
                <a:latin typeface="Calibri" panose="020F0502020204030204" pitchFamily="34" charset="0"/>
                <a:sym typeface=""/>
              </a:rPr>
              <a:t> 2017.</a:t>
            </a:r>
            <a:r>
              <a:rPr lang="ko-KR" sz="1000" b="1" kern="0" baseline="30000">
                <a:solidFill>
                  <a:schemeClr val="tx1">
                    <a:lumMod val="100000"/>
                  </a:schemeClr>
                </a:solidFill>
                <a:latin typeface="Calibri" panose="020F0502020204030204" pitchFamily="34" charset="0"/>
                <a:sym typeface=""/>
              </a:rPr>
              <a:t>3</a:t>
            </a:r>
          </a:p>
        </p:txBody>
      </p:sp>
      <p:sp>
        <p:nvSpPr>
          <p:cNvPr id="10" name="TextBox 9">
            <a:extLst>
              <a:ext uri="{FF2B5EF4-FFF2-40B4-BE49-F238E27FC236}">
                <a16:creationId xmlns:a16="http://schemas.microsoft.com/office/drawing/2014/main" id="{36480C02-0F31-AF4F-921A-C5413DC6F511}"/>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McClung MR.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2016;27:1677-82; 2.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 3. McClung MR, et al. </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2017;28:1723-32.</a:t>
            </a:r>
          </a:p>
        </p:txBody>
      </p:sp>
      <p:sp>
        <p:nvSpPr>
          <p:cNvPr id="11" name="Rectangle 10">
            <a:extLst>
              <a:ext uri="{FF2B5EF4-FFF2-40B4-BE49-F238E27FC236}">
                <a16:creationId xmlns:a16="http://schemas.microsoft.com/office/drawing/2014/main" id="{04AD9907-4FC0-9249-BAD0-09D2D20818D8}"/>
              </a:ext>
            </a:extLst>
          </p:cNvPr>
          <p:cNvSpPr/>
          <p:nvPr/>
        </p:nvSpPr>
        <p:spPr>
          <a:xfrm>
            <a:off x="8286261" y="2418234"/>
            <a:ext cx="3905739" cy="938719"/>
          </a:xfrm>
          <a:prstGeom prst="rect">
            <a:avLst/>
          </a:prstGeom>
        </p:spPr>
        <p:txBody>
          <a:bodyPr wrap="square">
            <a:spAutoFit/>
          </a:bodyPr>
          <a:lstStyle/>
          <a:p>
            <a:r>
              <a:rPr lang="ko-KR" sz="1100">
                <a:latin typeface="Candara" panose="020E0502030303020204" pitchFamily="34" charset="0"/>
                <a:sym typeface=""/>
              </a:rPr>
              <a:t>AACE/ACE: 미국임상내분비학회/미국내분비학회 </a:t>
            </a:r>
          </a:p>
          <a:p>
            <a:r>
              <a:rPr lang="ko-KR" sz="1100">
                <a:latin typeface="Candara" panose="020E0502030303020204" pitchFamily="34" charset="0"/>
                <a:sym typeface=""/>
              </a:rPr>
              <a:t>권장 등급 A = "매우 강함"; B = "강함"; </a:t>
            </a:r>
            <a:br>
              <a:rPr lang="ko-KR" sz="1100">
                <a:latin typeface="Candara" panose="020E0502030303020204" pitchFamily="34" charset="0"/>
                <a:sym typeface=""/>
              </a:rPr>
            </a:br>
            <a:r>
              <a:rPr lang="ko-KR" sz="1100">
                <a:latin typeface="Candara" panose="020E0502030303020204" pitchFamily="34" charset="0"/>
                <a:sym typeface=""/>
              </a:rPr>
              <a:t>C = "강하지 않음"; D = "주로 전문가 의견에 기초함"</a:t>
            </a:r>
          </a:p>
          <a:p>
            <a:r>
              <a:rPr lang="ko-KR" sz="1100">
                <a:latin typeface="Candara" panose="020E0502030303020204" pitchFamily="34" charset="0"/>
                <a:sym typeface=""/>
              </a:rPr>
              <a:t>BEL = 최상의 증거 수준(best evidence level)</a:t>
            </a:r>
          </a:p>
        </p:txBody>
      </p:sp>
      <p:sp>
        <p:nvSpPr>
          <p:cNvPr id="2" name="TextBox 1">
            <a:extLst>
              <a:ext uri="{FF2B5EF4-FFF2-40B4-BE49-F238E27FC236}">
                <a16:creationId xmlns:a16="http://schemas.microsoft.com/office/drawing/2014/main" id="{90687E13-A714-7349-BE37-94F8657C58A6}"/>
              </a:ext>
            </a:extLst>
          </p:cNvPr>
          <p:cNvSpPr txBox="1"/>
          <p:nvPr/>
        </p:nvSpPr>
        <p:spPr>
          <a:xfrm>
            <a:off x="1233356" y="2327817"/>
            <a:ext cx="5928226" cy="369332"/>
          </a:xfrm>
          <a:prstGeom prst="rect">
            <a:avLst/>
          </a:prstGeom>
          <a:noFill/>
        </p:spPr>
        <p:txBody>
          <a:bodyPr wrap="none" rtlCol="0">
            <a:spAutoFit/>
          </a:bodyPr>
          <a:lstStyle/>
          <a:p>
            <a:r>
              <a:rPr lang="ko-KR" b="1" kern="0">
                <a:solidFill>
                  <a:schemeClr val="tx1">
                    <a:lumMod val="100000"/>
                  </a:schemeClr>
                </a:solidFill>
                <a:latin typeface="Candara" panose="020E0502030303020204" pitchFamily="34" charset="0"/>
                <a:sym typeface=""/>
              </a:rPr>
              <a:t>데노수맙 중단 후 요추 골밀도</a:t>
            </a:r>
            <a:r>
              <a:rPr lang="ko-KR" b="1" kern="0" baseline="30000">
                <a:solidFill>
                  <a:schemeClr val="tx1">
                    <a:lumMod val="100000"/>
                  </a:schemeClr>
                </a:solidFill>
                <a:latin typeface="Candara" panose="020E0502030303020204" pitchFamily="34" charset="0"/>
                <a:sym typeface=""/>
              </a:rPr>
              <a:t>2</a:t>
            </a:r>
          </a:p>
        </p:txBody>
      </p:sp>
      <p:sp>
        <p:nvSpPr>
          <p:cNvPr id="12" name="TextBox 11">
            <a:extLst>
              <a:ext uri="{FF2B5EF4-FFF2-40B4-BE49-F238E27FC236}">
                <a16:creationId xmlns:a16="http://schemas.microsoft.com/office/drawing/2014/main" id="{AD24D5EA-B791-A24C-9FF2-23CBBD7B2B34}"/>
              </a:ext>
            </a:extLst>
          </p:cNvPr>
          <p:cNvSpPr txBox="1"/>
          <p:nvPr/>
        </p:nvSpPr>
        <p:spPr>
          <a:xfrm>
            <a:off x="8316097" y="3715049"/>
            <a:ext cx="2483708" cy="923330"/>
          </a:xfrm>
          <a:prstGeom prst="rect">
            <a:avLst/>
          </a:prstGeom>
          <a:solidFill>
            <a:schemeClr val="accent6">
              <a:lumMod val="20000"/>
              <a:lumOff val="80000"/>
            </a:schemeClr>
          </a:solidFill>
        </p:spPr>
        <p:txBody>
          <a:bodyPr wrap="square" rtlCol="0">
            <a:spAutoFit/>
          </a:bodyPr>
          <a:lstStyle/>
          <a:p>
            <a:pPr algn="ctr"/>
            <a:r>
              <a:rPr lang="ko-KR" b="1" kern="0">
                <a:solidFill>
                  <a:schemeClr val="tx1">
                    <a:lumMod val="100000"/>
                  </a:schemeClr>
                </a:solidFill>
                <a:latin typeface="Candara" panose="020E0502030303020204" pitchFamily="34" charset="0"/>
                <a:sym typeface=""/>
              </a:rPr>
              <a:t>데노수맙 중단 후 골밀도의 급격한 감소</a:t>
            </a:r>
            <a:r>
              <a:rPr lang="ko-KR" b="1" kern="0" baseline="30000">
                <a:solidFill>
                  <a:schemeClr val="tx1">
                    <a:lumMod val="100000"/>
                  </a:schemeClr>
                </a:solidFill>
                <a:latin typeface="Candara" panose="020E0502030303020204" pitchFamily="34" charset="0"/>
                <a:sym typeface=""/>
              </a:rPr>
              <a:t>3</a:t>
            </a:r>
          </a:p>
        </p:txBody>
      </p:sp>
      <p:sp>
        <p:nvSpPr>
          <p:cNvPr id="6" name="TextBox 5">
            <a:extLst>
              <a:ext uri="{FF2B5EF4-FFF2-40B4-BE49-F238E27FC236}">
                <a16:creationId xmlns:a16="http://schemas.microsoft.com/office/drawing/2014/main" id="{BEB5758B-AFB9-0740-BF1A-89B75BF1058F}"/>
              </a:ext>
            </a:extLst>
          </p:cNvPr>
          <p:cNvSpPr txBox="1"/>
          <p:nvPr/>
        </p:nvSpPr>
        <p:spPr>
          <a:xfrm>
            <a:off x="8316097" y="5165143"/>
            <a:ext cx="2483709" cy="646331"/>
          </a:xfrm>
          <a:prstGeom prst="rect">
            <a:avLst/>
          </a:prstGeom>
          <a:solidFill>
            <a:srgbClr val="0063A6"/>
          </a:solidFill>
        </p:spPr>
        <p:txBody>
          <a:bodyPr wrap="square" rtlCol="0">
            <a:spAutoFit/>
          </a:bodyPr>
          <a:lstStyle/>
          <a:p>
            <a:pPr algn="ctr"/>
            <a:r>
              <a:rPr lang="ko-KR" b="1" kern="0">
                <a:solidFill>
                  <a:schemeClr val="bg1">
                    <a:lumMod val="100000"/>
                  </a:schemeClr>
                </a:solidFill>
                <a:latin typeface="Calibri" panose="020F0502020204030204" pitchFamily="34" charset="0"/>
                <a:sym typeface=""/>
              </a:rPr>
              <a:t>다른 골흡수 억제제로 전환</a:t>
            </a:r>
            <a:r>
              <a:rPr lang="ko-KR" b="1" kern="0" baseline="30000">
                <a:solidFill>
                  <a:schemeClr val="bg1">
                    <a:lumMod val="100000"/>
                  </a:schemeClr>
                </a:solidFill>
                <a:latin typeface="Calibri" panose="020F0502020204030204" pitchFamily="34" charset="0"/>
                <a:sym typeface=""/>
              </a:rPr>
              <a:t>2</a:t>
            </a:r>
          </a:p>
        </p:txBody>
      </p:sp>
      <p:sp>
        <p:nvSpPr>
          <p:cNvPr id="13" name="Down Arrow 12">
            <a:extLst>
              <a:ext uri="{FF2B5EF4-FFF2-40B4-BE49-F238E27FC236}">
                <a16:creationId xmlns:a16="http://schemas.microsoft.com/office/drawing/2014/main" id="{06841F0C-3794-0F45-8CDB-CC5A2CB9D62C}"/>
              </a:ext>
            </a:extLst>
          </p:cNvPr>
          <p:cNvSpPr/>
          <p:nvPr/>
        </p:nvSpPr>
        <p:spPr>
          <a:xfrm>
            <a:off x="9366423" y="4754355"/>
            <a:ext cx="395416" cy="274845"/>
          </a:xfrm>
          <a:prstGeom prst="downArrow">
            <a:avLst/>
          </a:prstGeom>
          <a:solidFill>
            <a:srgbClr val="93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5" name="Graphic 4">
            <a:extLst>
              <a:ext uri="{FF2B5EF4-FFF2-40B4-BE49-F238E27FC236}">
                <a16:creationId xmlns:a16="http://schemas.microsoft.com/office/drawing/2014/main" id="{0D56DD5C-B4EE-B643-8D3E-E42628C8A9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6856" y="2656528"/>
            <a:ext cx="7850636" cy="3674065"/>
          </a:xfrm>
          <a:prstGeom prst="rect">
            <a:avLst/>
          </a:prstGeom>
        </p:spPr>
      </p:pic>
      <p:pic>
        <p:nvPicPr>
          <p:cNvPr id="15" name="Graphic 14" descr="Home with solid fill">
            <a:hlinkClick r:id="rId5" action="ppaction://hlinksldjump"/>
            <a:extLst>
              <a:ext uri="{FF2B5EF4-FFF2-40B4-BE49-F238E27FC236}">
                <a16:creationId xmlns:a16="http://schemas.microsoft.com/office/drawing/2014/main" id="{59BA3A85-8CF9-354A-8B31-B740605854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6" name="CuadroTexto 15">
            <a:extLst>
              <a:ext uri="{FF2B5EF4-FFF2-40B4-BE49-F238E27FC236}">
                <a16:creationId xmlns:a16="http://schemas.microsoft.com/office/drawing/2014/main" id="{BC661453-2030-4507-9AC7-1BF7529890E3}"/>
              </a:ext>
            </a:extLst>
          </p:cNvPr>
          <p:cNvSpPr txBox="1"/>
          <p:nvPr/>
        </p:nvSpPr>
        <p:spPr>
          <a:xfrm rot="16200000">
            <a:off x="-1017100" y="4444255"/>
            <a:ext cx="2864102" cy="276999"/>
          </a:xfrm>
          <a:prstGeom prst="rect">
            <a:avLst/>
          </a:prstGeom>
          <a:solidFill>
            <a:schemeClr val="bg1"/>
          </a:solidFill>
        </p:spPr>
        <p:txBody>
          <a:bodyPr wrap="square" rtlCol="0">
            <a:spAutoFit/>
          </a:bodyPr>
          <a:lstStyle/>
          <a:p>
            <a:pPr algn="ctr"/>
            <a:r>
              <a:rPr lang="ko-KR" sz="1200" b="1">
                <a:solidFill>
                  <a:srgbClr val="3B3838"/>
                </a:solidFill>
                <a:latin typeface="Candara" panose="020E0502030303020204" pitchFamily="34" charset="0"/>
                <a:sym typeface=""/>
              </a:rPr>
              <a:t>기준선에서 BMD 변화(%)</a:t>
            </a:r>
          </a:p>
        </p:txBody>
      </p:sp>
      <p:sp>
        <p:nvSpPr>
          <p:cNvPr id="17" name="CuadroTexto 16">
            <a:extLst>
              <a:ext uri="{FF2B5EF4-FFF2-40B4-BE49-F238E27FC236}">
                <a16:creationId xmlns:a16="http://schemas.microsoft.com/office/drawing/2014/main" id="{ABE251D4-00C6-4C73-9904-EF280D3CA83B}"/>
              </a:ext>
            </a:extLst>
          </p:cNvPr>
          <p:cNvSpPr txBox="1"/>
          <p:nvPr/>
        </p:nvSpPr>
        <p:spPr>
          <a:xfrm>
            <a:off x="3529063" y="6103787"/>
            <a:ext cx="2864102" cy="276999"/>
          </a:xfrm>
          <a:prstGeom prst="rect">
            <a:avLst/>
          </a:prstGeom>
          <a:solidFill>
            <a:schemeClr val="bg1"/>
          </a:solidFill>
        </p:spPr>
        <p:txBody>
          <a:bodyPr wrap="square" rtlCol="0">
            <a:spAutoFit/>
          </a:bodyPr>
          <a:lstStyle/>
          <a:p>
            <a:r>
              <a:rPr lang="ko-KR" sz="1200" b="1">
                <a:solidFill>
                  <a:srgbClr val="3B3838"/>
                </a:solidFill>
                <a:latin typeface="Candara" panose="020E0502030303020204" pitchFamily="34" charset="0"/>
                <a:sym typeface=""/>
              </a:rPr>
              <a:t>연구 기간(년)</a:t>
            </a:r>
          </a:p>
        </p:txBody>
      </p:sp>
      <p:sp>
        <p:nvSpPr>
          <p:cNvPr id="18" name="CuadroTexto 17">
            <a:extLst>
              <a:ext uri="{FF2B5EF4-FFF2-40B4-BE49-F238E27FC236}">
                <a16:creationId xmlns:a16="http://schemas.microsoft.com/office/drawing/2014/main" id="{D38A3908-976F-4678-8400-C12A0F896E2E}"/>
              </a:ext>
            </a:extLst>
          </p:cNvPr>
          <p:cNvSpPr txBox="1"/>
          <p:nvPr/>
        </p:nvSpPr>
        <p:spPr>
          <a:xfrm>
            <a:off x="1110545" y="3050677"/>
            <a:ext cx="2785594" cy="276999"/>
          </a:xfrm>
          <a:prstGeom prst="rect">
            <a:avLst/>
          </a:prstGeom>
          <a:solidFill>
            <a:srgbClr val="41AC4A"/>
          </a:solidFill>
        </p:spPr>
        <p:txBody>
          <a:bodyPr wrap="square" rtlCol="0">
            <a:spAutoFit/>
          </a:bodyPr>
          <a:lstStyle/>
          <a:p>
            <a:pPr algn="ctr"/>
            <a:r>
              <a:rPr lang="ko-KR" sz="1200" b="1">
                <a:solidFill>
                  <a:schemeClr val="bg1"/>
                </a:solidFill>
                <a:latin typeface="Candara" panose="020E0502030303020204" pitchFamily="34" charset="0"/>
                <a:sym typeface=""/>
              </a:rPr>
              <a:t>2단계 기본 연구</a:t>
            </a:r>
          </a:p>
        </p:txBody>
      </p:sp>
      <p:sp>
        <p:nvSpPr>
          <p:cNvPr id="19" name="CuadroTexto 18">
            <a:extLst>
              <a:ext uri="{FF2B5EF4-FFF2-40B4-BE49-F238E27FC236}">
                <a16:creationId xmlns:a16="http://schemas.microsoft.com/office/drawing/2014/main" id="{054D573A-A798-4F10-B426-825E73D3EBD8}"/>
              </a:ext>
            </a:extLst>
          </p:cNvPr>
          <p:cNvSpPr txBox="1"/>
          <p:nvPr/>
        </p:nvSpPr>
        <p:spPr>
          <a:xfrm>
            <a:off x="4083486" y="3050677"/>
            <a:ext cx="2785594" cy="276999"/>
          </a:xfrm>
          <a:prstGeom prst="rect">
            <a:avLst/>
          </a:prstGeom>
          <a:solidFill>
            <a:srgbClr val="41AC4A"/>
          </a:solidFill>
        </p:spPr>
        <p:txBody>
          <a:bodyPr wrap="square" rtlCol="0">
            <a:spAutoFit/>
          </a:bodyPr>
          <a:lstStyle/>
          <a:p>
            <a:pPr algn="ctr"/>
            <a:r>
              <a:rPr lang="ko-KR" sz="1200" b="1">
                <a:solidFill>
                  <a:schemeClr val="bg1"/>
                </a:solidFill>
                <a:latin typeface="Candara" panose="020E0502030303020204" pitchFamily="34" charset="0"/>
                <a:sym typeface=""/>
              </a:rPr>
              <a:t>확장 연구</a:t>
            </a:r>
          </a:p>
        </p:txBody>
      </p:sp>
      <p:sp>
        <p:nvSpPr>
          <p:cNvPr id="20" name="CuadroTexto 19">
            <a:extLst>
              <a:ext uri="{FF2B5EF4-FFF2-40B4-BE49-F238E27FC236}">
                <a16:creationId xmlns:a16="http://schemas.microsoft.com/office/drawing/2014/main" id="{98F89F83-2F4B-46EC-A9DA-70E47D60E319}"/>
              </a:ext>
            </a:extLst>
          </p:cNvPr>
          <p:cNvSpPr txBox="1"/>
          <p:nvPr/>
        </p:nvSpPr>
        <p:spPr>
          <a:xfrm>
            <a:off x="6905898" y="3078038"/>
            <a:ext cx="767112" cy="230832"/>
          </a:xfrm>
          <a:prstGeom prst="rect">
            <a:avLst/>
          </a:prstGeom>
          <a:solidFill>
            <a:schemeClr val="bg1"/>
          </a:solidFill>
        </p:spPr>
        <p:txBody>
          <a:bodyPr wrap="square" lIns="0" rIns="0" rtlCol="0">
            <a:spAutoFit/>
          </a:bodyPr>
          <a:lstStyle/>
          <a:p>
            <a:r>
              <a:rPr lang="ko-KR" sz="900" b="1">
                <a:solidFill>
                  <a:srgbClr val="41AC4A"/>
                </a:solidFill>
                <a:latin typeface="Arial Narrow" panose="020B0606020202030204" pitchFamily="34" charset="0"/>
                <a:sym typeface=""/>
              </a:rPr>
              <a:t>관찰</a:t>
            </a:r>
          </a:p>
        </p:txBody>
      </p:sp>
      <p:sp>
        <p:nvSpPr>
          <p:cNvPr id="21" name="CuadroTexto 20">
            <a:extLst>
              <a:ext uri="{FF2B5EF4-FFF2-40B4-BE49-F238E27FC236}">
                <a16:creationId xmlns:a16="http://schemas.microsoft.com/office/drawing/2014/main" id="{4341FAC1-15FD-4B3F-B5C9-942A59D90007}"/>
              </a:ext>
            </a:extLst>
          </p:cNvPr>
          <p:cNvSpPr txBox="1"/>
          <p:nvPr/>
        </p:nvSpPr>
        <p:spPr>
          <a:xfrm>
            <a:off x="1448072" y="3535782"/>
            <a:ext cx="2448067" cy="507831"/>
          </a:xfrm>
          <a:prstGeom prst="rect">
            <a:avLst/>
          </a:prstGeom>
          <a:solidFill>
            <a:srgbClr val="EBEEF7"/>
          </a:solidFill>
        </p:spPr>
        <p:txBody>
          <a:bodyPr wrap="square" rtlCol="0">
            <a:spAutoFit/>
          </a:bodyPr>
          <a:lstStyle/>
          <a:p>
            <a:r>
              <a:rPr lang="ko-KR" sz="900">
                <a:solidFill>
                  <a:srgbClr val="3B3838"/>
                </a:solidFill>
                <a:latin typeface="Candara" panose="020E0502030303020204" pitchFamily="34" charset="0"/>
                <a:sym typeface=""/>
              </a:rPr>
              <a:t>장기 데노수맙</a:t>
            </a:r>
          </a:p>
          <a:p>
            <a:r>
              <a:rPr lang="ko-KR" sz="900">
                <a:solidFill>
                  <a:srgbClr val="3B3838"/>
                </a:solidFill>
                <a:latin typeface="Candara" panose="020E0502030303020204" pitchFamily="34" charset="0"/>
                <a:sym typeface=""/>
              </a:rPr>
              <a:t>위약</a:t>
            </a:r>
            <a:br>
              <a:rPr lang="ko-KR" sz="900">
                <a:solidFill>
                  <a:srgbClr val="3B3838"/>
                </a:solidFill>
                <a:latin typeface="Candara" panose="020E0502030303020204" pitchFamily="34" charset="0"/>
                <a:sym typeface=""/>
              </a:rPr>
            </a:br>
            <a:r>
              <a:rPr lang="ko-KR" sz="900">
                <a:solidFill>
                  <a:srgbClr val="3B3838"/>
                </a:solidFill>
                <a:latin typeface="Candara" panose="020E0502030303020204" pitchFamily="34" charset="0"/>
                <a:sym typeface=""/>
              </a:rPr>
              <a:t>데노수맙 교차</a:t>
            </a:r>
          </a:p>
        </p:txBody>
      </p:sp>
    </p:spTree>
    <p:extLst>
      <p:ext uri="{BB962C8B-B14F-4D97-AF65-F5344CB8AC3E}">
        <p14:creationId xmlns:p14="http://schemas.microsoft.com/office/powerpoint/2010/main" val="16943886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휴지기 후 치료를 다시 시작해야 할 때</a:t>
            </a:r>
          </a:p>
        </p:txBody>
      </p:sp>
      <p:sp>
        <p:nvSpPr>
          <p:cNvPr id="5" name="TextBox 4">
            <a:extLst>
              <a:ext uri="{FF2B5EF4-FFF2-40B4-BE49-F238E27FC236}">
                <a16:creationId xmlns:a16="http://schemas.microsoft.com/office/drawing/2014/main" id="{CFDB7F53-A90B-2D46-851F-8258068695CB}"/>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Adler RA, et al. JBMR 2016;31;16-35; 2. Bauer DC, et al. </a:t>
            </a:r>
            <a:r>
              <a:rPr lang="ko-KR" sz="900" b="1" i="1" kern="0">
                <a:solidFill>
                  <a:schemeClr val="tx1">
                    <a:lumMod val="100000"/>
                  </a:schemeClr>
                </a:solidFill>
                <a:latin typeface="Calibri" panose="020F0502020204030204" pitchFamily="34" charset="0"/>
                <a:sym typeface=""/>
              </a:rPr>
              <a:t>JAMA Intern Med</a:t>
            </a:r>
            <a:r>
              <a:rPr lang="ko-KR" sz="900" b="1" kern="0">
                <a:solidFill>
                  <a:schemeClr val="tx1">
                    <a:lumMod val="100000"/>
                  </a:schemeClr>
                </a:solidFill>
                <a:latin typeface="Calibri" panose="020F0502020204030204" pitchFamily="34" charset="0"/>
                <a:sym typeface=""/>
              </a:rPr>
              <a:t> 2014;174:1263–70; 3.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a:t>
            </a:r>
          </a:p>
        </p:txBody>
      </p:sp>
      <p:graphicFrame>
        <p:nvGraphicFramePr>
          <p:cNvPr id="2" name="Table 2">
            <a:extLst>
              <a:ext uri="{FF2B5EF4-FFF2-40B4-BE49-F238E27FC236}">
                <a16:creationId xmlns:a16="http://schemas.microsoft.com/office/drawing/2014/main" id="{F0F2A306-D487-D34D-BB72-FFAA75A5648D}"/>
              </a:ext>
            </a:extLst>
          </p:cNvPr>
          <p:cNvGraphicFramePr>
            <a:graphicFrameLocks noGrp="1"/>
          </p:cNvGraphicFramePr>
          <p:nvPr>
            <p:extLst>
              <p:ext uri="{D42A27DB-BD31-4B8C-83A1-F6EECF244321}">
                <p14:modId xmlns:p14="http://schemas.microsoft.com/office/powerpoint/2010/main" val="516451184"/>
              </p:ext>
            </p:extLst>
          </p:nvPr>
        </p:nvGraphicFramePr>
        <p:xfrm>
          <a:off x="911653" y="1639747"/>
          <a:ext cx="10073503" cy="3855720"/>
        </p:xfrm>
        <a:graphic>
          <a:graphicData uri="http://schemas.openxmlformats.org/drawingml/2006/table">
            <a:tbl>
              <a:tblPr firstRow="1" bandRow="1">
                <a:tableStyleId>{FABFCF23-3B69-468F-B69F-88F6DE6A72F2}</a:tableStyleId>
              </a:tblPr>
              <a:tblGrid>
                <a:gridCol w="10073503">
                  <a:extLst>
                    <a:ext uri="{9D8B030D-6E8A-4147-A177-3AD203B41FA5}">
                      <a16:colId xmlns:a16="http://schemas.microsoft.com/office/drawing/2014/main" val="53125372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kern="0" spc="0" dirty="0">
                          <a:solidFill>
                            <a:schemeClr val="bg1">
                              <a:lumMod val="100000"/>
                            </a:schemeClr>
                          </a:solidFill>
                          <a:latin typeface="Candara" panose="020E0502030303020204" pitchFamily="34" charset="0"/>
                          <a:ea typeface="Malgun Gothic"/>
                          <a:cs typeface="+mn-cs"/>
                          <a:sym typeface=""/>
                        </a:rPr>
                        <a:t>ASBMR 태스크 </a:t>
                      </a:r>
                      <a:r>
                        <a:rPr lang="ko-KR" b="1" kern="0" spc="0" dirty="0" err="1">
                          <a:solidFill>
                            <a:schemeClr val="bg1">
                              <a:lumMod val="100000"/>
                            </a:schemeClr>
                          </a:solidFill>
                          <a:latin typeface="Candara" panose="020E0502030303020204" pitchFamily="34" charset="0"/>
                          <a:ea typeface="Malgun Gothic"/>
                          <a:cs typeface="+mn-cs"/>
                          <a:sym typeface=""/>
                        </a:rPr>
                        <a:t>포스</a:t>
                      </a:r>
                      <a:r>
                        <a:rPr lang="ko-KR" b="1" kern="0" spc="0" dirty="0">
                          <a:solidFill>
                            <a:schemeClr val="bg1">
                              <a:lumMod val="100000"/>
                            </a:schemeClr>
                          </a:solidFill>
                          <a:latin typeface="Candara" panose="020E0502030303020204" pitchFamily="34" charset="0"/>
                          <a:ea typeface="Malgun Gothic"/>
                          <a:cs typeface="+mn-cs"/>
                          <a:sym typeface=""/>
                        </a:rPr>
                        <a:t>:</a:t>
                      </a:r>
                      <a:r>
                        <a:rPr lang="ko-KR" b="1" kern="0" spc="0" baseline="30000" dirty="0">
                          <a:solidFill>
                            <a:schemeClr val="bg1">
                              <a:lumMod val="100000"/>
                            </a:schemeClr>
                          </a:solidFill>
                          <a:latin typeface="Candara" panose="020E0502030303020204" pitchFamily="34" charset="0"/>
                          <a:ea typeface="Malgun Gothic"/>
                          <a:cs typeface="+mn-cs"/>
                          <a:sym typeface=""/>
                        </a:rPr>
                        <a:t>1</a:t>
                      </a:r>
                      <a:endParaRPr lang="ko-KR" b="1" kern="0" spc="0" dirty="0">
                        <a:solidFill>
                          <a:schemeClr val="bg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197707118"/>
                  </a:ext>
                </a:extLst>
              </a:tr>
              <a:tr h="370840">
                <a:tc>
                  <a:txBody>
                    <a:bodyPr/>
                    <a:lstStyle/>
                    <a:p>
                      <a:pPr marL="285750" indent="-285750">
                        <a:buFont typeface="Arial" panose="020B0604020202020204" pitchFamily="34" charset="0"/>
                        <a:buChar char="•"/>
                      </a:pPr>
                      <a:r>
                        <a:rPr lang="ko-KR" b="1" kern="0" spc="0" dirty="0">
                          <a:solidFill>
                            <a:schemeClr val="tx1">
                              <a:lumMod val="100000"/>
                            </a:schemeClr>
                          </a:solidFill>
                          <a:latin typeface="Candara" panose="020E0502030303020204" pitchFamily="34" charset="0"/>
                          <a:ea typeface="Malgun Gothic"/>
                          <a:cs typeface="+mn-cs"/>
                          <a:sym typeface=""/>
                        </a:rPr>
                        <a:t>비스포스포네이트를 </a:t>
                      </a:r>
                      <a:r>
                        <a:rPr lang="ko-KR" b="1" kern="0" spc="0" dirty="0" err="1">
                          <a:solidFill>
                            <a:schemeClr val="tx1">
                              <a:lumMod val="100000"/>
                            </a:schemeClr>
                          </a:solidFill>
                          <a:latin typeface="Candara" panose="020E0502030303020204" pitchFamily="34" charset="0"/>
                          <a:ea typeface="Malgun Gothic"/>
                          <a:cs typeface="+mn-cs"/>
                          <a:sym typeface=""/>
                        </a:rPr>
                        <a:t>휴약하는</a:t>
                      </a:r>
                      <a:r>
                        <a:rPr lang="ko-KR" b="1" kern="0" spc="0" dirty="0">
                          <a:solidFill>
                            <a:schemeClr val="tx1">
                              <a:lumMod val="100000"/>
                            </a:schemeClr>
                          </a:solidFill>
                          <a:latin typeface="Candara" panose="020E0502030303020204" pitchFamily="34" charset="0"/>
                          <a:ea typeface="Malgun Gothic"/>
                          <a:cs typeface="+mn-cs"/>
                          <a:sym typeface=""/>
                        </a:rPr>
                        <a:t> 동안 반복적인 DXA 또는 BTM 측정을 고려할 수 있지만 명확한 데이터는 없음</a:t>
                      </a:r>
                      <a:r>
                        <a:rPr lang="ko-KR" b="1" kern="0" spc="0" baseline="30000" dirty="0">
                          <a:solidFill>
                            <a:schemeClr val="tx1">
                              <a:lumMod val="100000"/>
                            </a:schemeClr>
                          </a:solidFill>
                          <a:latin typeface="Candara" panose="020E0502030303020204" pitchFamily="34" charset="0"/>
                          <a:ea typeface="Malgun Gothic"/>
                          <a:cs typeface="+mn-cs"/>
                          <a:sym typeface=""/>
                        </a:rPr>
                        <a:t>2 </a:t>
                      </a:r>
                    </a:p>
                  </a:txBody>
                  <a:tcPr/>
                </a:tc>
                <a:extLst>
                  <a:ext uri="{0D108BD9-81ED-4DB2-BD59-A6C34878D82A}">
                    <a16:rowId xmlns:a16="http://schemas.microsoft.com/office/drawing/2014/main" val="2237632976"/>
                  </a:ext>
                </a:extLst>
              </a:tr>
              <a:tr h="370840">
                <a:tc>
                  <a:txBody>
                    <a:bodyPr/>
                    <a:lstStyle/>
                    <a:p>
                      <a:pPr marL="285750" indent="-285750">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BMD가 안정적인 한 치료 보류 고려 </a:t>
                      </a:r>
                    </a:p>
                  </a:txBody>
                  <a:tcPr/>
                </a:tc>
                <a:extLst>
                  <a:ext uri="{0D108BD9-81ED-4DB2-BD59-A6C34878D82A}">
                    <a16:rowId xmlns:a16="http://schemas.microsoft.com/office/drawing/2014/main" val="1735072705"/>
                  </a:ext>
                </a:extLst>
              </a:tr>
              <a:tr h="370840">
                <a:tc>
                  <a:txBody>
                    <a:bodyPr/>
                    <a:lstStyle/>
                    <a:p>
                      <a:pPr marL="285750"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다음과 같은 경우 </a:t>
                      </a:r>
                      <a:r>
                        <a:rPr lang="ko-KR" b="1" spc="0" dirty="0" err="1">
                          <a:solidFill>
                            <a:schemeClr val="tx1">
                              <a:lumMod val="100000"/>
                            </a:schemeClr>
                          </a:solidFill>
                          <a:latin typeface="Candara" panose="020E0502030303020204" pitchFamily="34" charset="0"/>
                          <a:ea typeface="Malgun Gothic"/>
                          <a:cs typeface="+mn-cs"/>
                          <a:sym typeface=""/>
                        </a:rPr>
                        <a:t>비스포스포네이트</a:t>
                      </a:r>
                      <a:r>
                        <a:rPr lang="ko-KR" b="1" spc="0" dirty="0">
                          <a:solidFill>
                            <a:schemeClr val="tx1">
                              <a:lumMod val="100000"/>
                            </a:schemeClr>
                          </a:solidFill>
                          <a:latin typeface="Candara" panose="020E0502030303020204" pitchFamily="34" charset="0"/>
                          <a:ea typeface="Malgun Gothic"/>
                          <a:cs typeface="+mn-cs"/>
                          <a:sym typeface=""/>
                        </a:rPr>
                        <a:t> 요법(</a:t>
                      </a:r>
                      <a:r>
                        <a:rPr lang="ko-KR" altLang="es-ES" sz="1800" b="1" kern="1200" spc="0" dirty="0">
                          <a:solidFill>
                            <a:schemeClr val="tx1">
                              <a:lumMod val="100000"/>
                            </a:schemeClr>
                          </a:solidFill>
                          <a:latin typeface="Candara" panose="020E0502030303020204" pitchFamily="34" charset="0"/>
                          <a:ea typeface="Malgun Gothic"/>
                          <a:cs typeface="+mn-cs"/>
                          <a:sym typeface=""/>
                        </a:rPr>
                        <a:t>또는 </a:t>
                      </a:r>
                      <a:r>
                        <a:rPr lang="ko-KR" altLang="en-US" sz="1800" b="1" kern="1200" spc="0" dirty="0">
                          <a:solidFill>
                            <a:schemeClr val="tx1">
                              <a:lumMod val="100000"/>
                            </a:schemeClr>
                          </a:solidFill>
                          <a:latin typeface="Candara" panose="020E0502030303020204" pitchFamily="34" charset="0"/>
                          <a:ea typeface="Malgun Gothic"/>
                          <a:cs typeface="+mn-cs"/>
                          <a:sym typeface=""/>
                        </a:rPr>
                        <a:t>다른</a:t>
                      </a:r>
                      <a:r>
                        <a:rPr lang="ko-KR" altLang="es-ES" sz="1800" b="1" kern="1200" spc="0" dirty="0">
                          <a:solidFill>
                            <a:schemeClr val="tx1">
                              <a:lumMod val="100000"/>
                            </a:schemeClr>
                          </a:solidFill>
                          <a:latin typeface="Candara" panose="020E0502030303020204" pitchFamily="34" charset="0"/>
                          <a:ea typeface="Malgun Gothic"/>
                          <a:cs typeface="+mn-cs"/>
                          <a:sym typeface=""/>
                        </a:rPr>
                        <a:t> </a:t>
                      </a:r>
                      <a:r>
                        <a:rPr lang="ko-KR" b="1" spc="0" dirty="0">
                          <a:solidFill>
                            <a:schemeClr val="tx1">
                              <a:lumMod val="100000"/>
                            </a:schemeClr>
                          </a:solidFill>
                          <a:latin typeface="Candara" panose="020E0502030303020204" pitchFamily="34" charset="0"/>
                          <a:ea typeface="Malgun Gothic"/>
                          <a:cs typeface="+mn-cs"/>
                          <a:sym typeface=""/>
                        </a:rPr>
                        <a:t>골다공증 치료제)을 다시 시작</a:t>
                      </a:r>
                    </a:p>
                    <a:p>
                      <a:pPr marL="742950" lvl="1" indent="-285750">
                        <a:buFont typeface="Courier New" panose="02070309020205020404" pitchFamily="49" charset="0"/>
                        <a:buChar char="o"/>
                      </a:pPr>
                      <a:r>
                        <a:rPr lang="ko-KR" b="1" spc="0" dirty="0">
                          <a:solidFill>
                            <a:schemeClr val="tx1">
                              <a:lumMod val="100000"/>
                            </a:schemeClr>
                          </a:solidFill>
                          <a:latin typeface="Candara" panose="020E0502030303020204" pitchFamily="34" charset="0"/>
                          <a:ea typeface="Malgun Gothic"/>
                          <a:cs typeface="+mn-cs"/>
                          <a:sym typeface=""/>
                        </a:rPr>
                        <a:t>BMD T</a:t>
                      </a:r>
                      <a:r>
                        <a:rPr lang="en-US" altLang="ko-KR" b="1" spc="0" dirty="0">
                          <a:solidFill>
                            <a:schemeClr val="tx1"/>
                          </a:solidFill>
                          <a:latin typeface="Candara" panose="020E0502030303020204" pitchFamily="34" charset="0"/>
                          <a:ea typeface="Malgun Gothic"/>
                          <a:cs typeface="+mn-cs"/>
                          <a:sym typeface=""/>
                        </a:rPr>
                        <a:t>-</a:t>
                      </a:r>
                      <a:r>
                        <a:rPr lang="ko-KR" b="1" spc="0" dirty="0">
                          <a:solidFill>
                            <a:schemeClr val="tx1">
                              <a:lumMod val="100000"/>
                            </a:schemeClr>
                          </a:solidFill>
                          <a:latin typeface="Candara" panose="020E0502030303020204" pitchFamily="34" charset="0"/>
                          <a:ea typeface="Malgun Gothic"/>
                          <a:cs typeface="+mn-cs"/>
                          <a:sym typeface=""/>
                        </a:rPr>
                        <a:t>점수가 -2.5, 혹은 </a:t>
                      </a:r>
                    </a:p>
                    <a:p>
                      <a:pPr marL="742950" lvl="1" indent="-285750">
                        <a:buFont typeface="Courier New" panose="02070309020205020404" pitchFamily="49" charset="0"/>
                        <a:buChar char="o"/>
                      </a:pPr>
                      <a:r>
                        <a:rPr lang="ko-KR" b="1" spc="0" dirty="0">
                          <a:solidFill>
                            <a:schemeClr val="tx1">
                              <a:lumMod val="100000"/>
                            </a:schemeClr>
                          </a:solidFill>
                          <a:latin typeface="Candara" panose="020E0502030303020204" pitchFamily="34" charset="0"/>
                          <a:ea typeface="Malgun Gothic"/>
                          <a:cs typeface="+mn-cs"/>
                          <a:sym typeface=""/>
                        </a:rPr>
                        <a:t>골절에 대한 기타 신규/추가 위험 요인이 나타났을 때 </a:t>
                      </a:r>
                    </a:p>
                  </a:txBody>
                  <a:tcPr/>
                </a:tc>
                <a:extLst>
                  <a:ext uri="{0D108BD9-81ED-4DB2-BD59-A6C34878D82A}">
                    <a16:rowId xmlns:a16="http://schemas.microsoft.com/office/drawing/2014/main" val="247225681"/>
                  </a:ext>
                </a:extLst>
              </a:tr>
              <a:tr h="370840">
                <a:tc>
                  <a:txBody>
                    <a:bodyPr/>
                    <a:lstStyle/>
                    <a:p>
                      <a:r>
                        <a:rPr lang="ko-KR" b="1" kern="0" spc="0">
                          <a:solidFill>
                            <a:schemeClr val="bg1">
                              <a:lumMod val="100000"/>
                            </a:schemeClr>
                          </a:solidFill>
                          <a:latin typeface="Candara" panose="020E0502030303020204" pitchFamily="34" charset="0"/>
                          <a:ea typeface="Malgun Gothic"/>
                          <a:cs typeface="+mn-cs"/>
                          <a:sym typeface=""/>
                        </a:rPr>
                        <a:t>AACE/ACE 권장 사항(A 등급, BEL 1):</a:t>
                      </a:r>
                      <a:r>
                        <a:rPr lang="ko-KR" b="1" kern="0" spc="0" baseline="30000">
                          <a:solidFill>
                            <a:schemeClr val="bg1">
                              <a:lumMod val="100000"/>
                            </a:schemeClr>
                          </a:solidFill>
                          <a:latin typeface="Candara" panose="020E0502030303020204" pitchFamily="34" charset="0"/>
                          <a:ea typeface="Malgun Gothic"/>
                          <a:cs typeface="+mn-cs"/>
                          <a:sym typeface=""/>
                        </a:rPr>
                        <a:t>2</a:t>
                      </a:r>
                    </a:p>
                  </a:txBody>
                  <a:tcPr>
                    <a:solidFill>
                      <a:schemeClr val="accent5"/>
                    </a:solidFill>
                  </a:tcPr>
                </a:tc>
                <a:extLst>
                  <a:ext uri="{0D108BD9-81ED-4DB2-BD59-A6C34878D82A}">
                    <a16:rowId xmlns:a16="http://schemas.microsoft.com/office/drawing/2014/main" val="2437967587"/>
                  </a:ext>
                </a:extLst>
              </a:tr>
              <a:tr h="370840">
                <a:tc>
                  <a:txBody>
                    <a:bodyPr/>
                    <a:lstStyle/>
                    <a:p>
                      <a:r>
                        <a:rPr lang="ko-KR" b="1" spc="0" dirty="0">
                          <a:solidFill>
                            <a:schemeClr val="tx1">
                              <a:lumMod val="100000"/>
                            </a:schemeClr>
                          </a:solidFill>
                          <a:latin typeface="Candara" panose="020E0502030303020204" pitchFamily="34" charset="0"/>
                          <a:ea typeface="Malgun Gothic"/>
                          <a:cs typeface="+mn-cs"/>
                          <a:sym typeface=""/>
                        </a:rPr>
                        <a:t>비스포스포네이트 </a:t>
                      </a:r>
                      <a:r>
                        <a:rPr lang="ko-KR" b="1" spc="0" dirty="0" err="1">
                          <a:solidFill>
                            <a:schemeClr val="tx1">
                              <a:lumMod val="100000"/>
                            </a:schemeClr>
                          </a:solidFill>
                          <a:latin typeface="Candara" panose="020E0502030303020204" pitchFamily="34" charset="0"/>
                          <a:ea typeface="Malgun Gothic"/>
                          <a:cs typeface="+mn-cs"/>
                          <a:sym typeface=""/>
                        </a:rPr>
                        <a:t>휴약기의</a:t>
                      </a:r>
                      <a:r>
                        <a:rPr lang="ko-KR" b="1" spc="0" dirty="0">
                          <a:solidFill>
                            <a:schemeClr val="tx1">
                              <a:lumMod val="100000"/>
                            </a:schemeClr>
                          </a:solidFill>
                          <a:latin typeface="Candara" panose="020E0502030303020204" pitchFamily="34" charset="0"/>
                          <a:ea typeface="Malgun Gothic"/>
                          <a:cs typeface="+mn-cs"/>
                          <a:sym typeface=""/>
                        </a:rPr>
                        <a:t> 종료는 개별 환자 상황에 따라 결정되어야 함. 예:</a:t>
                      </a:r>
                    </a:p>
                    <a:p>
                      <a:pPr marL="285750"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골절 위험 증가</a:t>
                      </a:r>
                    </a:p>
                    <a:p>
                      <a:pPr marL="285750"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DXA 장비가 감지할 수 있는 최소 </a:t>
                      </a:r>
                      <a:r>
                        <a:rPr lang="ko-KR" b="1" spc="0" dirty="0" err="1">
                          <a:solidFill>
                            <a:schemeClr val="tx1">
                              <a:lumMod val="100000"/>
                            </a:schemeClr>
                          </a:solidFill>
                          <a:latin typeface="Candara" panose="020E0502030303020204" pitchFamily="34" charset="0"/>
                          <a:ea typeface="Malgun Gothic"/>
                          <a:cs typeface="+mn-cs"/>
                          <a:sym typeface=""/>
                        </a:rPr>
                        <a:t>변화량을</a:t>
                      </a:r>
                      <a:r>
                        <a:rPr lang="ko-KR" b="1" spc="0" dirty="0">
                          <a:solidFill>
                            <a:schemeClr val="tx1">
                              <a:lumMod val="100000"/>
                            </a:schemeClr>
                          </a:solidFill>
                          <a:latin typeface="Candara" panose="020E0502030303020204" pitchFamily="34" charset="0"/>
                          <a:ea typeface="Malgun Gothic"/>
                          <a:cs typeface="+mn-cs"/>
                          <a:sym typeface=""/>
                        </a:rPr>
                        <a:t> 넘어서는 BMD 감소</a:t>
                      </a:r>
                    </a:p>
                    <a:p>
                      <a:pPr marL="285750" indent="-285750">
                        <a:buFont typeface="Arial" panose="020B0604020202020204" pitchFamily="34" charset="0"/>
                        <a:buChar char="•"/>
                      </a:pPr>
                      <a:r>
                        <a:rPr lang="ko-KR" b="1" spc="0" dirty="0" err="1">
                          <a:solidFill>
                            <a:schemeClr val="tx1">
                              <a:lumMod val="100000"/>
                            </a:schemeClr>
                          </a:solidFill>
                          <a:latin typeface="Candara" panose="020E0502030303020204" pitchFamily="34" charset="0"/>
                          <a:ea typeface="Malgun Gothic"/>
                          <a:cs typeface="+mn-cs"/>
                          <a:sym typeface=""/>
                        </a:rPr>
                        <a:t>BTM의</a:t>
                      </a:r>
                      <a:r>
                        <a:rPr lang="ko-KR" b="1" spc="0" dirty="0">
                          <a:solidFill>
                            <a:schemeClr val="tx1">
                              <a:lumMod val="100000"/>
                            </a:schemeClr>
                          </a:solidFill>
                          <a:latin typeface="Candara" panose="020E0502030303020204" pitchFamily="34" charset="0"/>
                          <a:ea typeface="Malgun Gothic"/>
                          <a:cs typeface="+mn-cs"/>
                          <a:sym typeface=""/>
                        </a:rPr>
                        <a:t> 증가 </a:t>
                      </a:r>
                    </a:p>
                  </a:txBody>
                  <a:tcPr/>
                </a:tc>
                <a:extLst>
                  <a:ext uri="{0D108BD9-81ED-4DB2-BD59-A6C34878D82A}">
                    <a16:rowId xmlns:a16="http://schemas.microsoft.com/office/drawing/2014/main" val="1427873186"/>
                  </a:ext>
                </a:extLst>
              </a:tr>
            </a:tbl>
          </a:graphicData>
        </a:graphic>
      </p:graphicFrame>
      <p:sp>
        <p:nvSpPr>
          <p:cNvPr id="3" name="Rectangle 2">
            <a:extLst>
              <a:ext uri="{FF2B5EF4-FFF2-40B4-BE49-F238E27FC236}">
                <a16:creationId xmlns:a16="http://schemas.microsoft.com/office/drawing/2014/main" id="{0C9AB4FA-E5B0-D343-9E9F-84FF5CB01F4E}"/>
              </a:ext>
            </a:extLst>
          </p:cNvPr>
          <p:cNvSpPr/>
          <p:nvPr/>
        </p:nvSpPr>
        <p:spPr>
          <a:xfrm>
            <a:off x="907535" y="1159204"/>
            <a:ext cx="6096000" cy="369332"/>
          </a:xfrm>
          <a:prstGeom prst="rect">
            <a:avLst/>
          </a:prstGeom>
        </p:spPr>
        <p:txBody>
          <a:bodyPr>
            <a:spAutoFit/>
          </a:bodyPr>
          <a:lstStyle/>
          <a:p>
            <a:r>
              <a:rPr lang="ko-KR" b="1">
                <a:solidFill>
                  <a:srgbClr val="6BBBAD"/>
                </a:solidFill>
                <a:latin typeface="Candara" panose="020E0502030303020204" pitchFamily="34" charset="0"/>
                <a:sym typeface=""/>
              </a:rPr>
              <a:t>치료 재개 시기에 관한 지침:</a:t>
            </a:r>
          </a:p>
        </p:txBody>
      </p:sp>
      <p:sp>
        <p:nvSpPr>
          <p:cNvPr id="7" name="Rectangle 6">
            <a:extLst>
              <a:ext uri="{FF2B5EF4-FFF2-40B4-BE49-F238E27FC236}">
                <a16:creationId xmlns:a16="http://schemas.microsoft.com/office/drawing/2014/main" id="{004E637D-476A-6548-9542-B15AD2EB90C3}"/>
              </a:ext>
            </a:extLst>
          </p:cNvPr>
          <p:cNvSpPr/>
          <p:nvPr/>
        </p:nvSpPr>
        <p:spPr>
          <a:xfrm>
            <a:off x="907535" y="5495467"/>
            <a:ext cx="7836887" cy="769441"/>
          </a:xfrm>
          <a:prstGeom prst="rect">
            <a:avLst/>
          </a:prstGeom>
        </p:spPr>
        <p:txBody>
          <a:bodyPr wrap="square">
            <a:spAutoFit/>
          </a:bodyPr>
          <a:lstStyle/>
          <a:p>
            <a:r>
              <a:rPr lang="ko-KR" sz="1100" dirty="0">
                <a:latin typeface="Candara" panose="020E0502030303020204" pitchFamily="34" charset="0"/>
                <a:sym typeface=""/>
              </a:rPr>
              <a:t>ASBMR: 미국 </a:t>
            </a:r>
            <a:r>
              <a:rPr lang="ko-KR" sz="1100" dirty="0" err="1">
                <a:latin typeface="Candara" panose="020E0502030303020204" pitchFamily="34" charset="0"/>
                <a:sym typeface=""/>
              </a:rPr>
              <a:t>골대사</a:t>
            </a:r>
            <a:r>
              <a:rPr lang="ko-KR" sz="1100" dirty="0">
                <a:latin typeface="Candara" panose="020E0502030303020204" pitchFamily="34" charset="0"/>
                <a:sym typeface=""/>
              </a:rPr>
              <a:t> 학회</a:t>
            </a:r>
          </a:p>
          <a:p>
            <a:r>
              <a:rPr lang="ko-KR" sz="1100" dirty="0">
                <a:latin typeface="Candara" panose="020E0502030303020204" pitchFamily="34" charset="0"/>
                <a:sym typeface=""/>
              </a:rPr>
              <a:t>AACE/ACE: 미국임상내분비학회/미국내분비학회 </a:t>
            </a:r>
          </a:p>
          <a:p>
            <a:r>
              <a:rPr lang="ko-KR" sz="1100" dirty="0">
                <a:latin typeface="Candara" panose="020E0502030303020204" pitchFamily="34" charset="0"/>
                <a:sym typeface=""/>
              </a:rPr>
              <a:t>AACE/ACE 권장 등급 </a:t>
            </a:r>
            <a:r>
              <a:rPr lang="ko-KR" sz="1100" dirty="0" err="1">
                <a:latin typeface="Candara" panose="020E0502030303020204" pitchFamily="34" charset="0"/>
                <a:sym typeface=""/>
              </a:rPr>
              <a:t>A</a:t>
            </a:r>
            <a:r>
              <a:rPr lang="ko-KR" sz="1100" dirty="0">
                <a:latin typeface="Candara" panose="020E0502030303020204" pitchFamily="34" charset="0"/>
                <a:sym typeface=""/>
              </a:rPr>
              <a:t> = "매우 강함"; </a:t>
            </a:r>
            <a:r>
              <a:rPr lang="ko-KR" sz="1100" dirty="0" err="1">
                <a:latin typeface="Candara" panose="020E0502030303020204" pitchFamily="34" charset="0"/>
                <a:sym typeface=""/>
              </a:rPr>
              <a:t>B</a:t>
            </a:r>
            <a:r>
              <a:rPr lang="ko-KR" sz="1100" dirty="0">
                <a:latin typeface="Candara" panose="020E0502030303020204" pitchFamily="34" charset="0"/>
                <a:sym typeface=""/>
              </a:rPr>
              <a:t> = "강함"; C = "강하지 않음"; </a:t>
            </a:r>
            <a:r>
              <a:rPr lang="ko-KR" sz="1100" dirty="0" err="1">
                <a:latin typeface="Candara" panose="020E0502030303020204" pitchFamily="34" charset="0"/>
                <a:sym typeface=""/>
              </a:rPr>
              <a:t>D</a:t>
            </a:r>
            <a:r>
              <a:rPr lang="ko-KR" sz="1100" dirty="0">
                <a:latin typeface="Candara" panose="020E0502030303020204" pitchFamily="34" charset="0"/>
                <a:sym typeface=""/>
              </a:rPr>
              <a:t> = "주로 전문가 의견에 기초함"</a:t>
            </a:r>
          </a:p>
          <a:p>
            <a:r>
              <a:rPr lang="ko-KR" sz="1100" dirty="0">
                <a:latin typeface="Candara" panose="020E0502030303020204" pitchFamily="34" charset="0"/>
                <a:sym typeface=""/>
              </a:rPr>
              <a:t>BEL = 최상의 증거 수준(</a:t>
            </a:r>
            <a:r>
              <a:rPr lang="ko-KR" sz="1100" dirty="0" err="1">
                <a:latin typeface="Candara" panose="020E0502030303020204" pitchFamily="34" charset="0"/>
                <a:sym typeface=""/>
              </a:rPr>
              <a:t>best</a:t>
            </a:r>
            <a:r>
              <a:rPr lang="ko-KR" sz="1100" dirty="0">
                <a:latin typeface="Candara" panose="020E0502030303020204" pitchFamily="34" charset="0"/>
                <a:sym typeface=""/>
              </a:rPr>
              <a:t> </a:t>
            </a:r>
            <a:r>
              <a:rPr lang="ko-KR" sz="1100" dirty="0" err="1">
                <a:latin typeface="Candara" panose="020E0502030303020204" pitchFamily="34" charset="0"/>
                <a:sym typeface=""/>
              </a:rPr>
              <a:t>evidence</a:t>
            </a:r>
            <a:r>
              <a:rPr lang="ko-KR" sz="1100" dirty="0">
                <a:latin typeface="Candara" panose="020E0502030303020204" pitchFamily="34" charset="0"/>
                <a:sym typeface=""/>
              </a:rPr>
              <a:t> </a:t>
            </a:r>
            <a:r>
              <a:rPr lang="ko-KR" sz="1100" dirty="0" err="1">
                <a:latin typeface="Candara" panose="020E0502030303020204" pitchFamily="34" charset="0"/>
                <a:sym typeface=""/>
              </a:rPr>
              <a:t>level</a:t>
            </a:r>
            <a:r>
              <a:rPr lang="ko-KR" sz="1100" dirty="0">
                <a:latin typeface="Candara" panose="020E0502030303020204" pitchFamily="34" charset="0"/>
                <a:sym typeface=""/>
              </a:rPr>
              <a:t>)</a:t>
            </a:r>
          </a:p>
        </p:txBody>
      </p:sp>
      <p:pic>
        <p:nvPicPr>
          <p:cNvPr id="10" name="Graphic 9" descr="Home with solid fill">
            <a:hlinkClick r:id="rId3" action="ppaction://hlinksldjump"/>
            <a:extLst>
              <a:ext uri="{FF2B5EF4-FFF2-40B4-BE49-F238E27FC236}">
                <a16:creationId xmlns:a16="http://schemas.microsoft.com/office/drawing/2014/main" id="{EB40895F-CAF7-4444-A70D-3A3D4B5F46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60507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err="1">
                <a:solidFill>
                  <a:srgbClr val="6BBBAD">
                    <a:lumMod val="100000"/>
                  </a:srgbClr>
                </a:solidFill>
                <a:latin typeface="Candara" panose="020E0502030303020204" pitchFamily="34" charset="0"/>
                <a:sym typeface=""/>
              </a:rPr>
              <a:t>고관절</a:t>
            </a:r>
            <a:r>
              <a:rPr lang="ko-KR" sz="3600" b="1" kern="0" dirty="0">
                <a:solidFill>
                  <a:srgbClr val="6BBBAD">
                    <a:lumMod val="100000"/>
                  </a:srgbClr>
                </a:solidFill>
                <a:latin typeface="Candara" panose="020E0502030303020204" pitchFamily="34" charset="0"/>
                <a:sym typeface=""/>
              </a:rPr>
              <a:t> 또는 척추 골절 환자에서 골다공증 진단을 </a:t>
            </a:r>
            <a:r>
              <a:rPr lang="ko-KR" altLang="es-ES" sz="3600" b="1" kern="0" dirty="0">
                <a:solidFill>
                  <a:srgbClr val="6BBBAD">
                    <a:lumMod val="100000"/>
                  </a:srgbClr>
                </a:solidFill>
                <a:latin typeface="Candara" panose="020E0502030303020204" pitchFamily="34" charset="0"/>
                <a:sym typeface=""/>
              </a:rPr>
              <a:t>위해 </a:t>
            </a:r>
            <a:r>
              <a:rPr lang="ko-KR" altLang="en-US" sz="3600" b="1" kern="0" dirty="0" err="1">
                <a:solidFill>
                  <a:srgbClr val="6BBBAD">
                    <a:lumMod val="100000"/>
                  </a:srgbClr>
                </a:solidFill>
                <a:latin typeface="Candara" panose="020E0502030303020204" pitchFamily="34" charset="0"/>
                <a:sym typeface=""/>
              </a:rPr>
              <a:t>골밀도</a:t>
            </a:r>
            <a:r>
              <a:rPr lang="ko-KR" altLang="es-ES" sz="3600" b="1" kern="0" dirty="0" err="1">
                <a:solidFill>
                  <a:srgbClr val="6BBBAD">
                    <a:lumMod val="100000"/>
                  </a:srgbClr>
                </a:solidFill>
                <a:latin typeface="Candara" panose="020E0502030303020204" pitchFamily="34" charset="0"/>
                <a:sym typeface=""/>
              </a:rPr>
              <a:t>가</a:t>
            </a:r>
            <a:r>
              <a:rPr lang="ko-KR" altLang="es-ES" sz="3600" b="1" kern="0" dirty="0">
                <a:solidFill>
                  <a:srgbClr val="6BBBAD">
                    <a:lumMod val="100000"/>
                  </a:srgbClr>
                </a:solidFill>
                <a:latin typeface="Candara" panose="020E0502030303020204" pitchFamily="34" charset="0"/>
                <a:sym typeface=""/>
              </a:rPr>
              <a:t> 필요하지 </a:t>
            </a:r>
            <a:r>
              <a:rPr lang="ko-KR" sz="3600" b="1" kern="0" dirty="0">
                <a:solidFill>
                  <a:srgbClr val="6BBBAD">
                    <a:lumMod val="100000"/>
                  </a:srgbClr>
                </a:solidFill>
                <a:latin typeface="Candara" panose="020E0502030303020204" pitchFamily="34" charset="0"/>
                <a:sym typeface=""/>
              </a:rPr>
              <a:t>않음</a:t>
            </a:r>
            <a:r>
              <a:rPr lang="ko-KR" sz="3600" b="1" kern="0" baseline="30000" dirty="0">
                <a:solidFill>
                  <a:srgbClr val="6BBBAD">
                    <a:lumMod val="100000"/>
                  </a:srgbClr>
                </a:solidFill>
                <a:latin typeface="Candara" panose="020E0502030303020204" pitchFamily="34" charset="0"/>
                <a:sym typeface=""/>
              </a:rPr>
              <a:t>1 </a:t>
            </a:r>
          </a:p>
        </p:txBody>
      </p:sp>
      <p:sp>
        <p:nvSpPr>
          <p:cNvPr id="4" name="TextBox 3">
            <a:extLst>
              <a:ext uri="{FF2B5EF4-FFF2-40B4-BE49-F238E27FC236}">
                <a16:creationId xmlns:a16="http://schemas.microsoft.com/office/drawing/2014/main" id="{13BFEFBA-E4F2-43DC-959B-3FD2F3792E12}"/>
              </a:ext>
            </a:extLst>
          </p:cNvPr>
          <p:cNvSpPr txBox="1"/>
          <p:nvPr/>
        </p:nvSpPr>
        <p:spPr>
          <a:xfrm>
            <a:off x="808384" y="1560785"/>
            <a:ext cx="8084698" cy="5446479"/>
          </a:xfrm>
          <a:prstGeom prst="rect">
            <a:avLst/>
          </a:prstGeom>
          <a:noFill/>
        </p:spPr>
        <p:txBody>
          <a:bodyPr wrap="square" rtlCol="0">
            <a:spAutoFit/>
          </a:bodyPr>
          <a:lstStyle/>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고령자에서 </a:t>
            </a:r>
            <a:r>
              <a:rPr lang="ko-KR" sz="1600" b="1" kern="0" dirty="0">
                <a:latin typeface="Candara" panose="020E0502030303020204" pitchFamily="34" charset="0"/>
                <a:sym typeface=""/>
              </a:rPr>
              <a:t>골절</a:t>
            </a:r>
            <a:r>
              <a:rPr lang="en-US" altLang="ko-KR" sz="1600" b="1" kern="0" dirty="0">
                <a:latin typeface="Candara" panose="020E0502030303020204" pitchFamily="34" charset="0"/>
                <a:sym typeface=""/>
              </a:rPr>
              <a:t> </a:t>
            </a:r>
            <a:r>
              <a:rPr lang="ko-KR" altLang="en-US" sz="1600" b="1" kern="0" dirty="0">
                <a:latin typeface="Candara" panose="020E0502030303020204" pitchFamily="34" charset="0"/>
                <a:sym typeface=""/>
              </a:rPr>
              <a:t>병력</a:t>
            </a:r>
            <a:r>
              <a:rPr lang="ko-KR" sz="1600" b="1" kern="0" dirty="0">
                <a:latin typeface="Candara" panose="020E0502030303020204" pitchFamily="34" charset="0"/>
                <a:sym typeface=""/>
              </a:rPr>
              <a:t> = </a:t>
            </a:r>
            <a:r>
              <a:rPr lang="ko-KR" sz="1600" b="1" kern="0" dirty="0" err="1">
                <a:solidFill>
                  <a:schemeClr val="tx1">
                    <a:lumMod val="100000"/>
                  </a:schemeClr>
                </a:solidFill>
                <a:latin typeface="Candara" panose="020E0502030303020204" pitchFamily="34" charset="0"/>
                <a:sym typeface=""/>
              </a:rPr>
              <a:t>골밀도에</a:t>
            </a:r>
            <a:r>
              <a:rPr lang="ko-KR" sz="1600" b="1" kern="0" dirty="0">
                <a:solidFill>
                  <a:schemeClr val="tx1">
                    <a:lumMod val="100000"/>
                  </a:schemeClr>
                </a:solidFill>
                <a:latin typeface="Candara" panose="020E0502030303020204" pitchFamily="34" charset="0"/>
                <a:sym typeface=""/>
              </a:rPr>
              <a:t> 관계없이 골다공증</a:t>
            </a:r>
            <a:r>
              <a:rPr lang="ko-KR" sz="1600" b="1" kern="0" baseline="30000" dirty="0">
                <a:solidFill>
                  <a:schemeClr val="tx1">
                    <a:lumMod val="100000"/>
                  </a:schemeClr>
                </a:solidFill>
                <a:latin typeface="Candara" panose="020E0502030303020204" pitchFamily="34" charset="0"/>
                <a:sym typeface=""/>
              </a:rPr>
              <a:t>1–3</a:t>
            </a: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5AA30259-CD8A-6B4F-9D8B-F2344CD22082}"/>
              </a:ext>
            </a:extLst>
          </p:cNvPr>
          <p:cNvSpPr txBox="1"/>
          <p:nvPr/>
        </p:nvSpPr>
        <p:spPr>
          <a:xfrm>
            <a:off x="386857" y="6459394"/>
            <a:ext cx="10996760"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Conley RB, et al.  </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2020;35:36-52; 2. Chan DD,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2018;13:59; 3. Royal Australian College of General Practitioners. </a:t>
            </a:r>
            <a:r>
              <a:rPr lang="ko-KR" sz="900" b="1" i="1" kern="0">
                <a:solidFill>
                  <a:schemeClr val="tx1">
                    <a:lumMod val="100000"/>
                  </a:schemeClr>
                </a:solidFill>
                <a:latin typeface="Calibri" panose="020F0502020204030204" pitchFamily="34" charset="0"/>
                <a:sym typeface=""/>
              </a:rPr>
              <a:t>Osteoporosis prevention, diagnosis and management in postmenopausal women and men over 50 years of age. </a:t>
            </a:r>
            <a:r>
              <a:rPr lang="ko-KR" sz="900" b="1" kern="0">
                <a:solidFill>
                  <a:schemeClr val="tx1">
                    <a:lumMod val="100000"/>
                  </a:schemeClr>
                </a:solidFill>
                <a:latin typeface="Calibri" panose="020F0502020204030204" pitchFamily="34" charset="0"/>
                <a:sym typeface=""/>
              </a:rPr>
              <a:t>East Melbourne, Vic: RACGP;2017.</a:t>
            </a:r>
          </a:p>
        </p:txBody>
      </p:sp>
      <p:graphicFrame>
        <p:nvGraphicFramePr>
          <p:cNvPr id="7" name="Diagram 6">
            <a:extLst>
              <a:ext uri="{FF2B5EF4-FFF2-40B4-BE49-F238E27FC236}">
                <a16:creationId xmlns:a16="http://schemas.microsoft.com/office/drawing/2014/main" id="{1B01EEB5-DB10-D240-88DB-D044B97A800D}"/>
              </a:ext>
            </a:extLst>
          </p:cNvPr>
          <p:cNvGraphicFramePr/>
          <p:nvPr>
            <p:extLst>
              <p:ext uri="{D42A27DB-BD31-4B8C-83A1-F6EECF244321}">
                <p14:modId xmlns:p14="http://schemas.microsoft.com/office/powerpoint/2010/main" val="3026901330"/>
              </p:ext>
            </p:extLst>
          </p:nvPr>
        </p:nvGraphicFramePr>
        <p:xfrm>
          <a:off x="2600508" y="2067552"/>
          <a:ext cx="6292574" cy="4124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Home with solid fill">
            <a:hlinkClick r:id="rId8" action="ppaction://hlinksldjump"/>
            <a:extLst>
              <a:ext uri="{FF2B5EF4-FFF2-40B4-BE49-F238E27FC236}">
                <a16:creationId xmlns:a16="http://schemas.microsoft.com/office/drawing/2014/main" id="{6E107B2F-2736-EF47-BBF6-63B04804B8D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5386292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토론 주제</a:t>
            </a:r>
          </a:p>
        </p:txBody>
      </p:sp>
      <p:sp>
        <p:nvSpPr>
          <p:cNvPr id="4" name="TextBox 3">
            <a:extLst>
              <a:ext uri="{FF2B5EF4-FFF2-40B4-BE49-F238E27FC236}">
                <a16:creationId xmlns:a16="http://schemas.microsoft.com/office/drawing/2014/main" id="{13BFEFBA-E4F2-43DC-959B-3FD2F3792E12}"/>
              </a:ext>
            </a:extLst>
          </p:cNvPr>
          <p:cNvSpPr txBox="1"/>
          <p:nvPr/>
        </p:nvSpPr>
        <p:spPr>
          <a:xfrm>
            <a:off x="1781550" y="1397000"/>
            <a:ext cx="8628899" cy="2246769"/>
          </a:xfrm>
          <a:prstGeom prst="rect">
            <a:avLst/>
          </a:prstGeom>
          <a:solidFill>
            <a:srgbClr val="6BBBAD">
              <a:alpha val="9804"/>
            </a:srgbClr>
          </a:solidFill>
        </p:spPr>
        <p:txBody>
          <a:bodyPr wrap="square" rtlCol="0">
            <a:spAutoFit/>
          </a:bodyPr>
          <a:lstStyle/>
          <a:p>
            <a:pPr marL="285750" indent="-285750">
              <a:spcAft>
                <a:spcPts val="1200"/>
              </a:spcAft>
              <a:buFont typeface="Arial" panose="020B0604020202020204" pitchFamily="34" charset="0"/>
              <a:buChar char="•"/>
            </a:pPr>
            <a:r>
              <a:rPr lang="ko-KR" sz="2400" b="1" dirty="0">
                <a:latin typeface="Candara" panose="020E0502030303020204" pitchFamily="34" charset="0"/>
                <a:sym typeface=""/>
              </a:rPr>
              <a:t>귀하의 국가 또는 지역에서 치료 중인 골다공증 환자를 어떻게 모니터링합니까? </a:t>
            </a:r>
          </a:p>
          <a:p>
            <a:pPr marL="285750" indent="-285750">
              <a:spcAft>
                <a:spcPts val="1200"/>
              </a:spcAft>
              <a:buFont typeface="Arial" panose="020B0604020202020204" pitchFamily="34" charset="0"/>
              <a:buChar char="•"/>
            </a:pPr>
            <a:r>
              <a:rPr lang="ko-KR" sz="2400" b="1" dirty="0">
                <a:latin typeface="Candara" panose="020E0502030303020204" pitchFamily="34" charset="0"/>
                <a:sym typeface=""/>
              </a:rPr>
              <a:t>얼마나 오랫동안 지속적으로 환자를 치료합니까? </a:t>
            </a:r>
          </a:p>
          <a:p>
            <a:pPr marL="285750" indent="-285750">
              <a:spcAft>
                <a:spcPts val="1200"/>
              </a:spcAft>
              <a:buFont typeface="Arial" panose="020B0604020202020204" pitchFamily="34" charset="0"/>
              <a:buChar char="•"/>
            </a:pPr>
            <a:r>
              <a:rPr lang="ko-KR" sz="2400" b="1" dirty="0">
                <a:latin typeface="Candara" panose="020E0502030303020204" pitchFamily="34" charset="0"/>
                <a:sym typeface=""/>
              </a:rPr>
              <a:t>어떤 상황에서 치료 중단 또는 변경을 고려할 가능성이 있습니까? </a:t>
            </a:r>
          </a:p>
        </p:txBody>
      </p:sp>
      <p:pic>
        <p:nvPicPr>
          <p:cNvPr id="5" name="Graphic 4" descr="Questions">
            <a:extLst>
              <a:ext uri="{FF2B5EF4-FFF2-40B4-BE49-F238E27FC236}">
                <a16:creationId xmlns:a16="http://schemas.microsoft.com/office/drawing/2014/main" id="{B0F5CF62-E3BF-FC49-9280-96337BBE60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427" t="-1" b="48225"/>
          <a:stretch/>
        </p:blipFill>
        <p:spPr>
          <a:xfrm>
            <a:off x="10108839" y="168159"/>
            <a:ext cx="1390160" cy="1228841"/>
          </a:xfrm>
          <a:prstGeom prst="rect">
            <a:avLst/>
          </a:prstGeom>
        </p:spPr>
      </p:pic>
      <p:pic>
        <p:nvPicPr>
          <p:cNvPr id="7" name="Graphic 6" descr="Home with solid fill">
            <a:hlinkClick r:id="rId5" action="ppaction://hlinksldjump"/>
            <a:extLst>
              <a:ext uri="{FF2B5EF4-FFF2-40B4-BE49-F238E27FC236}">
                <a16:creationId xmlns:a16="http://schemas.microsoft.com/office/drawing/2014/main" id="{89F4DF1D-7ED1-224D-B54D-B5662CEC9F6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4094847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824606" y="573781"/>
            <a:ext cx="7615608" cy="584775"/>
          </a:xfrm>
          <a:prstGeom prst="rect">
            <a:avLst/>
          </a:prstGeom>
          <a:noFill/>
        </p:spPr>
        <p:txBody>
          <a:bodyPr wrap="square" rtlCol="0">
            <a:spAutoFit/>
          </a:bodyPr>
          <a:lstStyle/>
          <a:p>
            <a:pPr lvl="0">
              <a:defRPr lang="ko-KR">
                <a:ea typeface="Malgun Gothic"/>
              </a:defRPr>
            </a:pPr>
            <a:r>
              <a:rPr kumimoji="0" lang="ko-KR" sz="3200" b="1" i="0" u="none" strike="noStrike" kern="0" cap="none" normalizeH="0" baseline="0" dirty="0">
                <a:ln>
                  <a:noFill/>
                </a:ln>
                <a:solidFill>
                  <a:srgbClr val="3CAE49">
                    <a:lumMod val="100000"/>
                  </a:srgbClr>
                </a:solidFill>
                <a:effectLst/>
                <a:uLnTx/>
                <a:uFillTx/>
                <a:latin typeface="Candara" panose="020E0502030303020204" pitchFamily="34" charset="0"/>
                <a:sym typeface=""/>
              </a:rPr>
              <a:t>팁: </a:t>
            </a:r>
            <a:r>
              <a:rPr lang="ko-KR" altLang="en-US" sz="3200" b="1" kern="0" dirty="0">
                <a:solidFill>
                  <a:srgbClr val="3CAE49">
                    <a:lumMod val="100000"/>
                  </a:srgbClr>
                </a:solidFill>
                <a:latin typeface="Candara" panose="020E0502030303020204" pitchFamily="34" charset="0"/>
                <a:ea typeface="Malgun Gothic"/>
                <a:sym typeface=""/>
              </a:rPr>
              <a:t>약물</a:t>
            </a:r>
            <a:r>
              <a:rPr lang="ko-KR" altLang="es-ES" sz="3200" b="1" kern="0" dirty="0">
                <a:solidFill>
                  <a:srgbClr val="3CAE49">
                    <a:lumMod val="100000"/>
                  </a:srgbClr>
                </a:solidFill>
                <a:latin typeface="Candara" panose="020E0502030303020204" pitchFamily="34" charset="0"/>
                <a:ea typeface="Malgun Gothic"/>
                <a:sym typeface=""/>
              </a:rPr>
              <a:t> 치</a:t>
            </a:r>
            <a:r>
              <a:rPr kumimoji="0" lang="ko-KR" sz="3200" b="1" i="0" u="none" strike="noStrike" kern="0" cap="none" normalizeH="0" baseline="0" dirty="0">
                <a:ln>
                  <a:noFill/>
                </a:ln>
                <a:solidFill>
                  <a:srgbClr val="3CAE49">
                    <a:lumMod val="100000"/>
                  </a:srgbClr>
                </a:solidFill>
                <a:effectLst/>
                <a:uLnTx/>
                <a:uFillTx/>
                <a:latin typeface="Candara" panose="020E0502030303020204" pitchFamily="34" charset="0"/>
                <a:sym typeface=""/>
              </a:rPr>
              <a:t>료의 </a:t>
            </a:r>
            <a:r>
              <a:rPr lang="ko-KR" sz="3200" b="1" kern="0" dirty="0">
                <a:solidFill>
                  <a:srgbClr val="3CAE49">
                    <a:lumMod val="100000"/>
                  </a:srgbClr>
                </a:solidFill>
                <a:latin typeface="Candara" panose="020E0502030303020204" pitchFamily="34" charset="0"/>
                <a:sym typeface=""/>
              </a:rPr>
              <a:t>기간/순서</a:t>
            </a:r>
            <a:endParaRPr kumimoji="0" lang="ko-KR" sz="3600" b="1" i="0" u="none" strike="noStrike" kern="0" cap="none" normalizeH="0" baseline="0" dirty="0">
              <a:ln>
                <a:noFill/>
              </a:ln>
              <a:solidFill>
                <a:srgbClr val="3CAE49">
                  <a:lumMod val="100000"/>
                </a:srgbClr>
              </a:solidFill>
              <a:effectLst/>
              <a:uLnTx/>
              <a:uFillTx/>
              <a:latin typeface="Candara" panose="020E0502030303020204" pitchFamily="34" charset="0"/>
              <a:sym typeface=""/>
            </a:endParaRPr>
          </a:p>
        </p:txBody>
      </p:sp>
      <p:graphicFrame>
        <p:nvGraphicFramePr>
          <p:cNvPr id="10" name="Table 10">
            <a:extLst>
              <a:ext uri="{FF2B5EF4-FFF2-40B4-BE49-F238E27FC236}">
                <a16:creationId xmlns:a16="http://schemas.microsoft.com/office/drawing/2014/main" id="{13BA61A4-330A-254B-A525-3C91F3B6A7AB}"/>
              </a:ext>
            </a:extLst>
          </p:cNvPr>
          <p:cNvGraphicFramePr>
            <a:graphicFrameLocks noGrp="1"/>
          </p:cNvGraphicFramePr>
          <p:nvPr>
            <p:extLst>
              <p:ext uri="{D42A27DB-BD31-4B8C-83A1-F6EECF244321}">
                <p14:modId xmlns:p14="http://schemas.microsoft.com/office/powerpoint/2010/main" val="3047553356"/>
              </p:ext>
            </p:extLst>
          </p:nvPr>
        </p:nvGraphicFramePr>
        <p:xfrm>
          <a:off x="604025" y="1686415"/>
          <a:ext cx="11154838" cy="4438228"/>
        </p:xfrm>
        <a:graphic>
          <a:graphicData uri="http://schemas.openxmlformats.org/drawingml/2006/table">
            <a:tbl>
              <a:tblPr firstRow="1" bandRow="1">
                <a:tableStyleId>{B301B821-A1FF-4177-AEE7-76D212191A09}</a:tableStyleId>
              </a:tblPr>
              <a:tblGrid>
                <a:gridCol w="11154838">
                  <a:extLst>
                    <a:ext uri="{9D8B030D-6E8A-4147-A177-3AD203B41FA5}">
                      <a16:colId xmlns:a16="http://schemas.microsoft.com/office/drawing/2014/main" val="3666094635"/>
                    </a:ext>
                  </a:extLst>
                </a:gridCol>
              </a:tblGrid>
              <a:tr h="35985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0" spc="0" dirty="0">
                          <a:solidFill>
                            <a:schemeClr val="lt1">
                              <a:lumMod val="100000"/>
                            </a:schemeClr>
                          </a:solidFill>
                          <a:effectLst/>
                          <a:latin typeface="Candara" panose="020E0502030303020204" pitchFamily="34" charset="0"/>
                          <a:ea typeface="Malgun Gothic"/>
                          <a:cs typeface="+mn-cs"/>
                          <a:sym typeface=""/>
                        </a:rPr>
                        <a:t>치료 기간 및 순차적 사용에 대한 권장 사항</a:t>
                      </a:r>
                      <a:r>
                        <a:rPr lang="ko-KR" sz="1600" b="1" kern="0" spc="0" dirty="0">
                          <a:solidFill>
                            <a:schemeClr val="lt1">
                              <a:lumMod val="100000"/>
                            </a:schemeClr>
                          </a:solidFill>
                          <a:latin typeface="Candara" panose="020E0502030303020204" pitchFamily="34" charset="0"/>
                          <a:ea typeface="Malgun Gothic"/>
                          <a:cs typeface="+mn-cs"/>
                          <a:sym typeface=""/>
                        </a:rPr>
                        <a:t>:</a:t>
                      </a:r>
                      <a:r>
                        <a:rPr lang="ko-KR" sz="1600" b="1" kern="0" spc="0" baseline="30000" dirty="0">
                          <a:solidFill>
                            <a:schemeClr val="lt1">
                              <a:lumMod val="100000"/>
                            </a:schemeClr>
                          </a:solidFill>
                          <a:latin typeface="Candara" panose="020E0502030303020204" pitchFamily="34" charset="0"/>
                          <a:ea typeface="Malgun Gothic"/>
                          <a:cs typeface="+mn-cs"/>
                          <a:sym typeface=""/>
                        </a:rPr>
                        <a:t>1</a:t>
                      </a:r>
                    </a:p>
                  </a:txBody>
                  <a:tcPr/>
                </a:tc>
                <a:extLst>
                  <a:ext uri="{0D108BD9-81ED-4DB2-BD59-A6C34878D82A}">
                    <a16:rowId xmlns:a16="http://schemas.microsoft.com/office/drawing/2014/main" val="2011538633"/>
                  </a:ext>
                </a:extLst>
              </a:tr>
              <a:tr h="398023">
                <a:tc>
                  <a:txBody>
                    <a:bodyPr/>
                    <a:lstStyle/>
                    <a:p>
                      <a:r>
                        <a:rPr lang="ko-KR" sz="1600" b="1" kern="1200" spc="0">
                          <a:effectLst/>
                          <a:latin typeface="Candara" panose="020E0502030303020204" pitchFamily="34" charset="0"/>
                          <a:ea typeface="Malgun Gothic"/>
                          <a:cs typeface="+mn-cs"/>
                          <a:sym typeface=""/>
                        </a:rPr>
                        <a:t>아발로파라타이드 및 테리파라타이드 치료를 2년으로 제한하고 비스포스포네이트 또는 데노수맙으로 치료합니다.</a:t>
                      </a:r>
                      <a:endParaRPr lang="ko-KR" sz="1600" b="1" kern="1200" spc="0">
                        <a:solidFill>
                          <a:schemeClr val="dk1"/>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3883125110"/>
                  </a:ext>
                </a:extLst>
              </a:tr>
              <a:tr h="398023">
                <a:tc>
                  <a:txBody>
                    <a:bodyPr/>
                    <a:lstStyle/>
                    <a:p>
                      <a:r>
                        <a:rPr lang="ko-KR" sz="1600" b="1" kern="1200" spc="0" dirty="0" err="1">
                          <a:effectLst/>
                          <a:latin typeface="Candara" panose="020E0502030303020204" pitchFamily="34" charset="0"/>
                          <a:ea typeface="Malgun Gothic"/>
                          <a:cs typeface="+mn-cs"/>
                          <a:sym typeface=""/>
                        </a:rPr>
                        <a:t>로모소주맙</a:t>
                      </a:r>
                      <a:r>
                        <a:rPr lang="ko-KR" sz="1600" b="1" kern="1200" spc="0" dirty="0">
                          <a:effectLst/>
                          <a:latin typeface="Candara" panose="020E0502030303020204" pitchFamily="34" charset="0"/>
                          <a:ea typeface="Malgun Gothic"/>
                          <a:cs typeface="+mn-cs"/>
                          <a:sym typeface=""/>
                        </a:rPr>
                        <a:t> 치료를 1년으로 제한하고 장기간 사용을 염두에 </a:t>
                      </a:r>
                      <a:r>
                        <a:rPr lang="ko-KR" altLang="es-ES" sz="1600" b="1" kern="1200" spc="0" dirty="0">
                          <a:solidFill>
                            <a:schemeClr val="dk1"/>
                          </a:solidFill>
                          <a:effectLst/>
                          <a:latin typeface="Candara" panose="020E0502030303020204" pitchFamily="34" charset="0"/>
                          <a:ea typeface="Malgun Gothic"/>
                          <a:cs typeface="+mn-cs"/>
                          <a:sym typeface=""/>
                        </a:rPr>
                        <a:t>두고 </a:t>
                      </a:r>
                      <a:r>
                        <a:rPr lang="ko-KR" altLang="en-US" sz="1600" b="1" kern="1200" spc="0" dirty="0">
                          <a:solidFill>
                            <a:schemeClr val="dk1"/>
                          </a:solidFill>
                          <a:effectLst/>
                          <a:latin typeface="Candara" panose="020E0502030303020204" pitchFamily="34" charset="0"/>
                          <a:ea typeface="Malgun Gothic"/>
                          <a:cs typeface="+mn-cs"/>
                          <a:sym typeface=""/>
                        </a:rPr>
                        <a:t>이어서</a:t>
                      </a:r>
                      <a:r>
                        <a:rPr lang="ko-KR" altLang="es-ES" sz="1600" b="1" kern="1200" spc="0" dirty="0">
                          <a:solidFill>
                            <a:schemeClr val="dk1"/>
                          </a:solidFill>
                          <a:effectLst/>
                          <a:latin typeface="Candara" panose="020E0502030303020204" pitchFamily="34" charset="0"/>
                          <a:ea typeface="Malgun Gothic"/>
                          <a:cs typeface="+mn-cs"/>
                          <a:sym typeface=""/>
                        </a:rPr>
                        <a:t> </a:t>
                      </a:r>
                      <a:r>
                        <a:rPr lang="ko-KR" sz="1600" b="1" kern="1200" spc="0" dirty="0" err="1">
                          <a:effectLst/>
                          <a:latin typeface="Candara" panose="020E0502030303020204" pitchFamily="34" charset="0"/>
                          <a:ea typeface="Malgun Gothic"/>
                          <a:cs typeface="+mn-cs"/>
                          <a:sym typeface=""/>
                        </a:rPr>
                        <a:t>골흡수</a:t>
                      </a:r>
                      <a:r>
                        <a:rPr lang="ko-KR" sz="1600" b="1" kern="1200" spc="0" dirty="0">
                          <a:effectLst/>
                          <a:latin typeface="Candara" panose="020E0502030303020204" pitchFamily="34" charset="0"/>
                          <a:ea typeface="Malgun Gothic"/>
                          <a:cs typeface="+mn-cs"/>
                          <a:sym typeface=""/>
                        </a:rPr>
                        <a:t> </a:t>
                      </a:r>
                      <a:r>
                        <a:rPr lang="ko-KR" sz="1600" b="1" kern="1200" spc="0" dirty="0" err="1">
                          <a:effectLst/>
                          <a:latin typeface="Candara" panose="020E0502030303020204" pitchFamily="34" charset="0"/>
                          <a:ea typeface="Malgun Gothic"/>
                          <a:cs typeface="+mn-cs"/>
                          <a:sym typeface=""/>
                        </a:rPr>
                        <a:t>억제제를</a:t>
                      </a:r>
                      <a:r>
                        <a:rPr lang="ko-KR" sz="1600" b="1" kern="1200" spc="0" dirty="0">
                          <a:effectLst/>
                          <a:latin typeface="Candara" panose="020E0502030303020204" pitchFamily="34" charset="0"/>
                          <a:ea typeface="Malgun Gothic"/>
                          <a:cs typeface="+mn-cs"/>
                          <a:sym typeface=""/>
                        </a:rPr>
                        <a:t> 사용합니다.</a:t>
                      </a:r>
                      <a:endParaRPr lang="ko-KR" sz="1600" b="1" kern="1200" spc="0" dirty="0">
                        <a:solidFill>
                          <a:schemeClr val="dk1"/>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1564116209"/>
                  </a:ext>
                </a:extLst>
              </a:tr>
              <a:tr h="621570">
                <a:tc>
                  <a:txBody>
                    <a:bodyPr/>
                    <a:lstStyle/>
                    <a:p>
                      <a:r>
                        <a:rPr lang="ko-KR" sz="1600" b="1" kern="1200" spc="0">
                          <a:effectLst/>
                          <a:latin typeface="Candara" panose="020E0502030303020204" pitchFamily="34" charset="0"/>
                          <a:ea typeface="Malgun Gothic"/>
                          <a:cs typeface="+mn-cs"/>
                          <a:sym typeface=""/>
                        </a:rPr>
                        <a:t>경구용 비스포스포네이트의 경우 골절 위험이 더 이상 높지 않은 경우 5년 치료 후 1-2년의 휴약기를 고려하고 골절 위험이 여전히 높으면 추가 5년까지 치료를 계속합니다.</a:t>
                      </a:r>
                      <a:endParaRPr lang="ko-KR" sz="1600" b="1" kern="1200" spc="0">
                        <a:solidFill>
                          <a:schemeClr val="dk1"/>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778469972"/>
                  </a:ext>
                </a:extLst>
              </a:tr>
              <a:tr h="621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600" b="1" u="none" strike="noStrike" kern="1200" cap="none" spc="0" normalizeH="0" baseline="0">
                          <a:ln>
                            <a:noFill/>
                          </a:ln>
                          <a:effectLst/>
                          <a:uLnTx/>
                          <a:uFillTx/>
                          <a:latin typeface="Candara" panose="020E0502030303020204" pitchFamily="34" charset="0"/>
                          <a:ea typeface="Malgun Gothic"/>
                          <a:cs typeface="+mn-cs"/>
                          <a:sym typeface=""/>
                        </a:rPr>
                        <a:t>졸레드론산의 경우 고위험 환자에서 3년 후 또는 골절 위험이 더 이상 높지 않을 때까지 비스포스포네이트 휴약을 고려하고, 초고위험 환자의 경우 최대 6년 동안 지속합니다.</a:t>
                      </a:r>
                      <a:endParaRPr kumimoji="0" lang="ko-KR" sz="1600" b="1" i="0" u="none" strike="noStrike" kern="1200" cap="none" spc="0" normalizeH="0" baseline="0">
                        <a:ln>
                          <a:noFill/>
                        </a:ln>
                        <a:solidFill>
                          <a:prstClr val="black"/>
                        </a:solidFill>
                        <a:effectLst/>
                        <a:uLnTx/>
                        <a:uFillTx/>
                        <a:latin typeface="Candara" panose="020E0502030303020204" pitchFamily="34" charset="0"/>
                        <a:ea typeface="Malgun Gothic"/>
                        <a:cs typeface="+mn-cs"/>
                        <a:sym typeface=""/>
                      </a:endParaRPr>
                    </a:p>
                  </a:txBody>
                  <a:tcPr/>
                </a:tc>
                <a:extLst>
                  <a:ext uri="{0D108BD9-81ED-4DB2-BD59-A6C34878D82A}">
                    <a16:rowId xmlns:a16="http://schemas.microsoft.com/office/drawing/2014/main" val="2253722681"/>
                  </a:ext>
                </a:extLst>
              </a:tr>
              <a:tr h="398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600" b="1" kern="1200" spc="-50" baseline="0" dirty="0" err="1">
                          <a:solidFill>
                            <a:schemeClr val="dk1"/>
                          </a:solidFill>
                          <a:effectLst/>
                          <a:latin typeface="Candara" panose="020E0502030303020204" pitchFamily="34" charset="0"/>
                          <a:ea typeface="Malgun Gothic"/>
                          <a:cs typeface="+mn-cs"/>
                          <a:sym typeface=""/>
                        </a:rPr>
                        <a:t>골형성</a:t>
                      </a:r>
                      <a:r>
                        <a:rPr lang="ko-KR" altLang="es-ES" sz="1600" b="1" kern="1200" spc="-50" baseline="0" dirty="0">
                          <a:solidFill>
                            <a:schemeClr val="dk1"/>
                          </a:solidFill>
                          <a:effectLst/>
                          <a:latin typeface="Candara" panose="020E0502030303020204" pitchFamily="34" charset="0"/>
                          <a:ea typeface="Malgun Gothic"/>
                          <a:cs typeface="+mn-cs"/>
                          <a:sym typeface=""/>
                        </a:rPr>
                        <a:t> 촉진제</a:t>
                      </a:r>
                      <a:r>
                        <a:rPr lang="ko-KR" sz="1600" b="1" kern="1200" spc="-50" baseline="0" dirty="0">
                          <a:effectLst/>
                          <a:latin typeface="Candara" panose="020E0502030303020204" pitchFamily="34" charset="0"/>
                          <a:ea typeface="Malgun Gothic"/>
                          <a:cs typeface="+mn-cs"/>
                          <a:sym typeface=""/>
                        </a:rPr>
                        <a:t>(예: </a:t>
                      </a:r>
                      <a:r>
                        <a:rPr lang="ko-KR" sz="1600" b="1" kern="1200" spc="-50" baseline="0" dirty="0" err="1">
                          <a:effectLst/>
                          <a:latin typeface="Candara" panose="020E0502030303020204" pitchFamily="34" charset="0"/>
                          <a:ea typeface="Malgun Gothic"/>
                          <a:cs typeface="+mn-cs"/>
                          <a:sym typeface=""/>
                        </a:rPr>
                        <a:t>아발로파라타이드</a:t>
                      </a:r>
                      <a:r>
                        <a:rPr lang="ko-KR" sz="1600" b="1" kern="1200" spc="-50" baseline="0" dirty="0">
                          <a:effectLst/>
                          <a:latin typeface="Candara" panose="020E0502030303020204" pitchFamily="34" charset="0"/>
                          <a:ea typeface="Malgun Gothic"/>
                          <a:cs typeface="+mn-cs"/>
                          <a:sym typeface=""/>
                        </a:rPr>
                        <a:t>, </a:t>
                      </a:r>
                      <a:r>
                        <a:rPr lang="ko-KR" sz="1600" b="1" kern="1200" spc="-50" baseline="0" dirty="0" err="1">
                          <a:effectLst/>
                          <a:latin typeface="Candara" panose="020E0502030303020204" pitchFamily="34" charset="0"/>
                          <a:ea typeface="Malgun Gothic"/>
                          <a:cs typeface="+mn-cs"/>
                          <a:sym typeface=""/>
                        </a:rPr>
                        <a:t>로모소주맙</a:t>
                      </a:r>
                      <a:r>
                        <a:rPr lang="ko-KR" sz="1600" b="1" kern="1200" spc="-50" baseline="0" dirty="0">
                          <a:effectLst/>
                          <a:latin typeface="Candara" panose="020E0502030303020204" pitchFamily="34" charset="0"/>
                          <a:ea typeface="Malgun Gothic"/>
                          <a:cs typeface="+mn-cs"/>
                          <a:sym typeface=""/>
                        </a:rPr>
                        <a:t>, </a:t>
                      </a:r>
                      <a:r>
                        <a:rPr lang="ko-KR" sz="1600" b="1" kern="1200" spc="-50" baseline="0" dirty="0" err="1">
                          <a:effectLst/>
                          <a:latin typeface="Candara" panose="020E0502030303020204" pitchFamily="34" charset="0"/>
                          <a:ea typeface="Malgun Gothic"/>
                          <a:cs typeface="+mn-cs"/>
                          <a:sym typeface=""/>
                        </a:rPr>
                        <a:t>테리파라타이드</a:t>
                      </a:r>
                      <a:r>
                        <a:rPr lang="ko-KR" sz="1600" b="1" kern="1200" spc="-50" baseline="0" dirty="0">
                          <a:effectLst/>
                          <a:latin typeface="Candara" panose="020E0502030303020204" pitchFamily="34" charset="0"/>
                          <a:ea typeface="Malgun Gothic"/>
                          <a:cs typeface="+mn-cs"/>
                          <a:sym typeface=""/>
                        </a:rPr>
                        <a:t>) 다음에 비스포스포네이트 또는 </a:t>
                      </a:r>
                      <a:r>
                        <a:rPr lang="ko-KR" sz="1600" b="1" kern="1200" spc="-50" baseline="0" dirty="0" err="1">
                          <a:effectLst/>
                          <a:latin typeface="Candara" panose="020E0502030303020204" pitchFamily="34" charset="0"/>
                          <a:ea typeface="Malgun Gothic"/>
                          <a:cs typeface="+mn-cs"/>
                          <a:sym typeface=""/>
                        </a:rPr>
                        <a:t>데노수맙을</a:t>
                      </a:r>
                      <a:r>
                        <a:rPr lang="ko-KR" sz="1600" b="1" kern="1200" spc="-50" baseline="0" dirty="0">
                          <a:effectLst/>
                          <a:latin typeface="Candara" panose="020E0502030303020204" pitchFamily="34" charset="0"/>
                          <a:ea typeface="Malgun Gothic"/>
                          <a:cs typeface="+mn-cs"/>
                          <a:sym typeface=""/>
                        </a:rPr>
                        <a:t> 투여해야</a:t>
                      </a:r>
                      <a:r>
                        <a:rPr lang="es-ES" altLang="ko-KR" sz="1600" b="1" kern="1200" spc="-50" baseline="0" dirty="0">
                          <a:effectLst/>
                          <a:latin typeface="Candara" panose="020E0502030303020204" pitchFamily="34" charset="0"/>
                          <a:ea typeface="Malgun Gothic"/>
                          <a:cs typeface="+mn-cs"/>
                          <a:sym typeface=""/>
                        </a:rPr>
                        <a:t> </a:t>
                      </a:r>
                      <a:r>
                        <a:rPr lang="ko-KR" sz="1600" b="1" kern="1200" spc="-50" baseline="0" dirty="0">
                          <a:effectLst/>
                          <a:latin typeface="Candara" panose="020E0502030303020204" pitchFamily="34" charset="0"/>
                          <a:ea typeface="Malgun Gothic"/>
                          <a:cs typeface="+mn-cs"/>
                          <a:sym typeface=""/>
                        </a:rPr>
                        <a:t>합니다.</a:t>
                      </a:r>
                      <a:endParaRPr lang="ko-KR" sz="1600" b="1" kern="1200" spc="-50" baseline="0" dirty="0">
                        <a:solidFill>
                          <a:schemeClr val="dk1"/>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2872796011"/>
                  </a:ext>
                </a:extLst>
              </a:tr>
              <a:tr h="621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600" b="1" u="none" strike="noStrike" kern="0" cap="none" spc="0" normalizeH="0" baseline="0" dirty="0" err="1">
                          <a:ln>
                            <a:noFill/>
                          </a:ln>
                          <a:solidFill>
                            <a:schemeClr val="dk1">
                              <a:lumMod val="100000"/>
                            </a:schemeClr>
                          </a:solidFill>
                          <a:effectLst/>
                          <a:uLnTx/>
                          <a:uFillTx/>
                          <a:latin typeface="Candara" panose="020E0502030303020204" pitchFamily="34" charset="0"/>
                          <a:ea typeface="Malgun Gothic"/>
                          <a:cs typeface="+mn-cs"/>
                          <a:sym typeface=""/>
                        </a:rPr>
                        <a:t>데노수맙을</a:t>
                      </a:r>
                      <a:r>
                        <a:rPr kumimoji="0" lang="ko-KR" sz="1600" b="1" u="none" strike="noStrike" kern="0" cap="none" spc="0" normalizeH="0" baseline="0" dirty="0">
                          <a:ln>
                            <a:noFill/>
                          </a:ln>
                          <a:solidFill>
                            <a:schemeClr val="dk1">
                              <a:lumMod val="100000"/>
                            </a:schemeClr>
                          </a:solidFill>
                          <a:effectLst/>
                          <a:uLnTx/>
                          <a:uFillTx/>
                          <a:latin typeface="Candara" panose="020E0502030303020204" pitchFamily="34" charset="0"/>
                          <a:ea typeface="Malgun Gothic"/>
                          <a:cs typeface="+mn-cs"/>
                          <a:sym typeface=""/>
                        </a:rPr>
                        <a:t> 중단하면</a:t>
                      </a:r>
                      <a:r>
                        <a:rPr lang="ko-KR" sz="1600" b="1" kern="0" spc="0" dirty="0">
                          <a:solidFill>
                            <a:schemeClr val="dk1">
                              <a:lumMod val="100000"/>
                            </a:schemeClr>
                          </a:solidFill>
                          <a:effectLst/>
                          <a:latin typeface="Candara" panose="020E0502030303020204" pitchFamily="34" charset="0"/>
                          <a:ea typeface="Malgun Gothic"/>
                          <a:cs typeface="+mn-cs"/>
                          <a:sym typeface=""/>
                        </a:rPr>
                        <a:t>소수의 환자에서 드물게 다발성 척추 골절이 발생합니다</a:t>
                      </a:r>
                      <a:r>
                        <a:rPr kumimoji="0" lang="ko-KR" sz="1600" b="1" u="none" strike="noStrike" kern="0" cap="none" spc="0" normalizeH="0" baseline="0" dirty="0">
                          <a:ln>
                            <a:noFill/>
                          </a:ln>
                          <a:solidFill>
                            <a:schemeClr val="dk1">
                              <a:lumMod val="100000"/>
                            </a:schemeClr>
                          </a:solidFill>
                          <a:effectLst/>
                          <a:uLnTx/>
                          <a:uFillTx/>
                          <a:latin typeface="Candara" panose="020E0502030303020204" pitchFamily="34" charset="0"/>
                          <a:ea typeface="Malgun Gothic"/>
                          <a:cs typeface="+mn-cs"/>
                          <a:sym typeface=""/>
                        </a:rPr>
                        <a:t>. </a:t>
                      </a:r>
                      <a:r>
                        <a:rPr lang="ko-KR" sz="1600" b="1" kern="0" spc="0" dirty="0" err="1">
                          <a:solidFill>
                            <a:schemeClr val="dk1">
                              <a:lumMod val="100000"/>
                            </a:schemeClr>
                          </a:solidFill>
                          <a:effectLst/>
                          <a:latin typeface="Candara" panose="020E0502030303020204" pitchFamily="34" charset="0"/>
                          <a:ea typeface="Malgun Gothic"/>
                          <a:cs typeface="+mn-cs"/>
                          <a:sym typeface=""/>
                        </a:rPr>
                        <a:t>데노수맙을</a:t>
                      </a:r>
                      <a:r>
                        <a:rPr lang="ko-KR" sz="1600" b="1" kern="0" spc="0" dirty="0">
                          <a:solidFill>
                            <a:schemeClr val="dk1">
                              <a:lumMod val="100000"/>
                            </a:schemeClr>
                          </a:solidFill>
                          <a:effectLst/>
                          <a:latin typeface="Candara" panose="020E0502030303020204" pitchFamily="34" charset="0"/>
                          <a:ea typeface="Malgun Gothic"/>
                          <a:cs typeface="+mn-cs"/>
                          <a:sym typeface=""/>
                        </a:rPr>
                        <a:t> 중단하는 경우 환자는 다른 </a:t>
                      </a:r>
                      <a:r>
                        <a:rPr lang="ko-KR" sz="1600" b="1" kern="0" spc="0" dirty="0" err="1">
                          <a:solidFill>
                            <a:schemeClr val="dk1">
                              <a:lumMod val="100000"/>
                            </a:schemeClr>
                          </a:solidFill>
                          <a:effectLst/>
                          <a:latin typeface="Candara" panose="020E0502030303020204" pitchFamily="34" charset="0"/>
                          <a:ea typeface="Malgun Gothic"/>
                          <a:cs typeface="+mn-cs"/>
                          <a:sym typeface=""/>
                        </a:rPr>
                        <a:t>골흡수</a:t>
                      </a:r>
                      <a:r>
                        <a:rPr lang="ko-KR" sz="1600" b="1" kern="0" spc="0" dirty="0">
                          <a:solidFill>
                            <a:schemeClr val="dk1">
                              <a:lumMod val="100000"/>
                            </a:schemeClr>
                          </a:solidFill>
                          <a:effectLst/>
                          <a:latin typeface="Candara" panose="020E0502030303020204" pitchFamily="34" charset="0"/>
                          <a:ea typeface="Malgun Gothic"/>
                          <a:cs typeface="+mn-cs"/>
                          <a:sym typeface=""/>
                        </a:rPr>
                        <a:t> 억제제로 전환해야 합니다.</a:t>
                      </a:r>
                    </a:p>
                  </a:txBody>
                  <a:tcPr/>
                </a:tc>
                <a:extLst>
                  <a:ext uri="{0D108BD9-81ED-4DB2-BD59-A6C34878D82A}">
                    <a16:rowId xmlns:a16="http://schemas.microsoft.com/office/drawing/2014/main" val="2640218139"/>
                  </a:ext>
                </a:extLst>
              </a:tr>
              <a:tr h="621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s-ES" sz="1600" b="1" kern="0" spc="0" dirty="0" err="1">
                          <a:solidFill>
                            <a:schemeClr val="dk1">
                              <a:lumMod val="100000"/>
                            </a:schemeClr>
                          </a:solidFill>
                          <a:effectLst/>
                          <a:latin typeface="Candara" panose="020E0502030303020204" pitchFamily="34" charset="0"/>
                          <a:ea typeface="Malgun Gothic"/>
                          <a:cs typeface="+mn-cs"/>
                          <a:sym typeface=""/>
                        </a:rPr>
                        <a:t>비스포스포네이트에서</a:t>
                      </a:r>
                      <a:r>
                        <a:rPr lang="ko-KR" altLang="es-ES" sz="1600" b="1" kern="0" spc="0" dirty="0">
                          <a:solidFill>
                            <a:schemeClr val="dk1">
                              <a:lumMod val="100000"/>
                            </a:schemeClr>
                          </a:solidFill>
                          <a:effectLst/>
                          <a:latin typeface="Candara" panose="020E0502030303020204" pitchFamily="34" charset="0"/>
                          <a:ea typeface="Malgun Gothic"/>
                          <a:cs typeface="+mn-cs"/>
                          <a:sym typeface=""/>
                        </a:rPr>
                        <a:t> </a:t>
                      </a:r>
                      <a:r>
                        <a:rPr lang="ko-KR" altLang="en-US" sz="1600" b="1" kern="0" spc="0" dirty="0" err="1">
                          <a:solidFill>
                            <a:schemeClr val="dk1">
                              <a:lumMod val="100000"/>
                            </a:schemeClr>
                          </a:solidFill>
                          <a:effectLst/>
                          <a:latin typeface="Candara" panose="020E0502030303020204" pitchFamily="34" charset="0"/>
                          <a:ea typeface="Malgun Gothic"/>
                          <a:cs typeface="+mn-cs"/>
                          <a:sym typeface=""/>
                        </a:rPr>
                        <a:t>골형성</a:t>
                      </a:r>
                      <a:r>
                        <a:rPr lang="ko-KR" altLang="en-US" sz="1600" b="1" kern="0" spc="0" dirty="0">
                          <a:solidFill>
                            <a:schemeClr val="dk1">
                              <a:lumMod val="100000"/>
                            </a:schemeClr>
                          </a:solidFill>
                          <a:effectLst/>
                          <a:latin typeface="Candara" panose="020E0502030303020204" pitchFamily="34" charset="0"/>
                          <a:ea typeface="Malgun Gothic"/>
                          <a:cs typeface="+mn-cs"/>
                          <a:sym typeface=""/>
                        </a:rPr>
                        <a:t> 촉진</a:t>
                      </a:r>
                      <a:r>
                        <a:rPr lang="ko-KR" altLang="es-ES" sz="1600" b="1" kern="0" spc="0" dirty="0">
                          <a:solidFill>
                            <a:schemeClr val="dk1">
                              <a:lumMod val="100000"/>
                            </a:schemeClr>
                          </a:solidFill>
                          <a:effectLst/>
                          <a:latin typeface="Candara" panose="020E0502030303020204" pitchFamily="34" charset="0"/>
                          <a:ea typeface="Malgun Gothic"/>
                          <a:cs typeface="+mn-cs"/>
                          <a:sym typeface=""/>
                        </a:rPr>
                        <a:t>제로 </a:t>
                      </a:r>
                      <a:r>
                        <a:rPr lang="ko-KR" sz="1600" b="1" kern="1200" spc="0" dirty="0">
                          <a:effectLst/>
                          <a:latin typeface="Candara" panose="020E0502030303020204" pitchFamily="34" charset="0"/>
                          <a:ea typeface="Malgun Gothic"/>
                          <a:cs typeface="+mn-cs"/>
                          <a:sym typeface=""/>
                        </a:rPr>
                        <a:t>전환할 수는 있지만 </a:t>
                      </a:r>
                      <a:r>
                        <a:rPr lang="ko-KR" sz="1600" b="1" kern="1200" spc="0" dirty="0" err="1">
                          <a:effectLst/>
                          <a:latin typeface="Candara" panose="020E0502030303020204" pitchFamily="34" charset="0"/>
                          <a:ea typeface="Malgun Gothic"/>
                          <a:cs typeface="+mn-cs"/>
                          <a:sym typeface=""/>
                        </a:rPr>
                        <a:t>데노수맙에서</a:t>
                      </a:r>
                      <a:r>
                        <a:rPr lang="ko-KR" sz="1600" b="1" kern="1200" spc="0" dirty="0">
                          <a:effectLst/>
                          <a:latin typeface="Candara" panose="020E0502030303020204" pitchFamily="34" charset="0"/>
                          <a:ea typeface="Malgun Gothic"/>
                          <a:cs typeface="+mn-cs"/>
                          <a:sym typeface=""/>
                        </a:rPr>
                        <a:t> 현재 사용 </a:t>
                      </a:r>
                      <a:r>
                        <a:rPr lang="ko-KR" sz="1600" b="1" kern="1200" spc="0" dirty="0">
                          <a:solidFill>
                            <a:schemeClr val="tx1"/>
                          </a:solidFill>
                          <a:effectLst/>
                          <a:latin typeface="Candara" panose="020E0502030303020204" pitchFamily="34" charset="0"/>
                          <a:ea typeface="Malgun Gothic"/>
                          <a:cs typeface="+mn-cs"/>
                          <a:sym typeface=""/>
                        </a:rPr>
                        <a:t>가능한 </a:t>
                      </a:r>
                      <a:r>
                        <a:rPr lang="ko-KR" altLang="en-US" sz="1600" b="1" kern="1200" spc="0" dirty="0" err="1">
                          <a:solidFill>
                            <a:schemeClr val="tx1"/>
                          </a:solidFill>
                          <a:effectLst/>
                          <a:latin typeface="Candara" panose="020E0502030303020204" pitchFamily="34" charset="0"/>
                          <a:ea typeface="Malgun Gothic"/>
                          <a:cs typeface="+mn-cs"/>
                          <a:sym typeface=""/>
                        </a:rPr>
                        <a:t>골형성</a:t>
                      </a:r>
                      <a:r>
                        <a:rPr lang="ko-KR" sz="1600" b="1" kern="1200" spc="0" dirty="0">
                          <a:solidFill>
                            <a:schemeClr val="tx1"/>
                          </a:solidFill>
                          <a:effectLst/>
                          <a:latin typeface="Candara" panose="020E0502030303020204" pitchFamily="34" charset="0"/>
                          <a:ea typeface="Malgun Gothic"/>
                          <a:cs typeface="+mn-cs"/>
                          <a:sym typeface=""/>
                        </a:rPr>
                        <a:t> 촉진제로 </a:t>
                      </a:r>
                      <a:r>
                        <a:rPr lang="ko-KR" sz="1600" b="1" kern="1200" spc="0" dirty="0">
                          <a:effectLst/>
                          <a:latin typeface="Candara" panose="020E0502030303020204" pitchFamily="34" charset="0"/>
                          <a:ea typeface="Malgun Gothic"/>
                          <a:cs typeface="+mn-cs"/>
                          <a:sym typeface=""/>
                        </a:rPr>
                        <a:t>전환하는 것은 </a:t>
                      </a:r>
                      <a:r>
                        <a:rPr lang="ko-KR" sz="1600" b="1" kern="1200" spc="0" dirty="0" err="1">
                          <a:effectLst/>
                          <a:latin typeface="Candara" panose="020E0502030303020204" pitchFamily="34" charset="0"/>
                          <a:ea typeface="Malgun Gothic"/>
                          <a:cs typeface="+mn-cs"/>
                          <a:sym typeface=""/>
                        </a:rPr>
                        <a:t>고관절</a:t>
                      </a:r>
                      <a:r>
                        <a:rPr lang="ko-KR" sz="1600" b="1" kern="1200" spc="0" dirty="0">
                          <a:effectLst/>
                          <a:latin typeface="Candara" panose="020E0502030303020204" pitchFamily="34" charset="0"/>
                          <a:ea typeface="Malgun Gothic"/>
                          <a:cs typeface="+mn-cs"/>
                          <a:sym typeface=""/>
                        </a:rPr>
                        <a:t> BMD 손실과 관련이 있으므로 권장되지 않습니다.</a:t>
                      </a:r>
                      <a:endParaRPr lang="ko-KR" sz="1600" b="1" kern="1200" spc="0" dirty="0">
                        <a:solidFill>
                          <a:schemeClr val="dk1"/>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4232100500"/>
                  </a:ext>
                </a:extLst>
              </a:tr>
              <a:tr h="398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dirty="0">
                          <a:solidFill>
                            <a:schemeClr val="dk1">
                              <a:lumMod val="100000"/>
                            </a:schemeClr>
                          </a:solidFill>
                          <a:latin typeface="Candara" panose="020E0502030303020204" pitchFamily="34" charset="0"/>
                          <a:ea typeface="Malgun Gothic"/>
                          <a:cs typeface="+mn-cs"/>
                          <a:sym typeface=""/>
                        </a:rPr>
                        <a:t>환자에게 </a:t>
                      </a:r>
                      <a:r>
                        <a:rPr lang="ko-KR" sz="1600" b="1" kern="0" spc="0" dirty="0">
                          <a:solidFill>
                            <a:schemeClr val="tx1"/>
                          </a:solidFill>
                          <a:latin typeface="Candara" panose="020E0502030303020204" pitchFamily="34" charset="0"/>
                          <a:ea typeface="Malgun Gothic"/>
                          <a:cs typeface="+mn-cs"/>
                          <a:sym typeface=""/>
                        </a:rPr>
                        <a:t>먼저 </a:t>
                      </a:r>
                      <a:r>
                        <a:rPr lang="ko-KR" altLang="en-US" sz="1600" b="1" kern="0" spc="0" dirty="0" err="1">
                          <a:solidFill>
                            <a:schemeClr val="tx1"/>
                          </a:solidFill>
                          <a:latin typeface="Candara" panose="020E0502030303020204" pitchFamily="34" charset="0"/>
                          <a:ea typeface="Malgun Gothic"/>
                          <a:cs typeface="+mn-cs"/>
                          <a:sym typeface=""/>
                        </a:rPr>
                        <a:t>골형성</a:t>
                      </a:r>
                      <a:r>
                        <a:rPr lang="ko-KR" sz="1600" b="1" kern="0" spc="0" dirty="0">
                          <a:solidFill>
                            <a:schemeClr val="tx1"/>
                          </a:solidFill>
                          <a:latin typeface="Candara" panose="020E0502030303020204" pitchFamily="34" charset="0"/>
                          <a:ea typeface="Malgun Gothic"/>
                          <a:cs typeface="+mn-cs"/>
                          <a:sym typeface=""/>
                        </a:rPr>
                        <a:t> 촉진제</a:t>
                      </a:r>
                      <a:r>
                        <a:rPr lang="ko-KR" altLang="es-ES" sz="1600" b="1" kern="0" spc="0" dirty="0">
                          <a:solidFill>
                            <a:schemeClr val="tx1"/>
                          </a:solidFill>
                          <a:latin typeface="Candara" panose="020E0502030303020204" pitchFamily="34" charset="0"/>
                          <a:ea typeface="Malgun Gothic"/>
                          <a:cs typeface="+mn-cs"/>
                          <a:sym typeface=""/>
                        </a:rPr>
                        <a:t>를 </a:t>
                      </a:r>
                      <a:r>
                        <a:rPr lang="ko-KR" altLang="es-ES" sz="1600" b="1" kern="0" spc="0" dirty="0">
                          <a:solidFill>
                            <a:schemeClr val="dk1">
                              <a:lumMod val="100000"/>
                            </a:schemeClr>
                          </a:solidFill>
                          <a:latin typeface="Candara" panose="020E0502030303020204" pitchFamily="34" charset="0"/>
                          <a:ea typeface="Malgun Gothic"/>
                          <a:cs typeface="+mn-cs"/>
                          <a:sym typeface=""/>
                        </a:rPr>
                        <a:t>투여한 </a:t>
                      </a:r>
                      <a:r>
                        <a:rPr lang="ko-KR" sz="1600" b="1" kern="0" spc="0" dirty="0">
                          <a:solidFill>
                            <a:schemeClr val="dk1">
                              <a:lumMod val="100000"/>
                            </a:schemeClr>
                          </a:solidFill>
                          <a:latin typeface="Candara" panose="020E0502030303020204" pitchFamily="34" charset="0"/>
                          <a:ea typeface="Malgun Gothic"/>
                          <a:cs typeface="+mn-cs"/>
                          <a:sym typeface=""/>
                        </a:rPr>
                        <a:t>후 강력한 골 흡수억제 요법을 시행할 때 </a:t>
                      </a:r>
                      <a:r>
                        <a:rPr lang="ko-KR" sz="1600" b="1" kern="0" spc="0" dirty="0" err="1">
                          <a:solidFill>
                            <a:schemeClr val="dk1">
                              <a:lumMod val="100000"/>
                            </a:schemeClr>
                          </a:solidFill>
                          <a:latin typeface="Candara" panose="020E0502030303020204" pitchFamily="34" charset="0"/>
                          <a:ea typeface="Malgun Gothic"/>
                          <a:cs typeface="+mn-cs"/>
                          <a:sym typeface=""/>
                        </a:rPr>
                        <a:t>골밀도</a:t>
                      </a:r>
                      <a:r>
                        <a:rPr lang="ko-KR" sz="1600" b="1" kern="0" spc="0" dirty="0">
                          <a:solidFill>
                            <a:schemeClr val="dk1">
                              <a:lumMod val="100000"/>
                            </a:schemeClr>
                          </a:solidFill>
                          <a:latin typeface="Candara" panose="020E0502030303020204" pitchFamily="34" charset="0"/>
                          <a:ea typeface="Malgun Gothic"/>
                          <a:cs typeface="+mn-cs"/>
                          <a:sym typeface=""/>
                        </a:rPr>
                        <a:t> 증가가 최대화됩니다.</a:t>
                      </a:r>
                      <a:r>
                        <a:rPr lang="ko-KR" sz="1600" b="1" kern="0" spc="0" baseline="30000" dirty="0">
                          <a:solidFill>
                            <a:schemeClr val="dk1">
                              <a:lumMod val="100000"/>
                            </a:schemeClr>
                          </a:solidFill>
                          <a:latin typeface="Candara" panose="020E0502030303020204" pitchFamily="34" charset="0"/>
                          <a:ea typeface="Malgun Gothic"/>
                          <a:cs typeface="+mn-cs"/>
                          <a:sym typeface=""/>
                        </a:rPr>
                        <a:t>2</a:t>
                      </a:r>
                      <a:endParaRPr lang="ko-KR" sz="1600" b="1" kern="0" spc="0" dirty="0">
                        <a:solidFill>
                          <a:schemeClr val="dk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10018350"/>
                  </a:ext>
                </a:extLst>
              </a:tr>
            </a:tbl>
          </a:graphicData>
        </a:graphic>
      </p:graphicFrame>
      <p:pic>
        <p:nvPicPr>
          <p:cNvPr id="4" name="Picture 3" descr="A picture containing icon&#10;&#10;Description automatically generated">
            <a:extLst>
              <a:ext uri="{FF2B5EF4-FFF2-40B4-BE49-F238E27FC236}">
                <a16:creationId xmlns:a16="http://schemas.microsoft.com/office/drawing/2014/main" id="{64072FB2-721F-9E48-A3DA-CD8E8942B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1033" y="281692"/>
            <a:ext cx="1340556" cy="1340556"/>
          </a:xfrm>
          <a:prstGeom prst="rect">
            <a:avLst/>
          </a:prstGeom>
        </p:spPr>
      </p:pic>
      <p:sp>
        <p:nvSpPr>
          <p:cNvPr id="7" name="TextBox 6">
            <a:extLst>
              <a:ext uri="{FF2B5EF4-FFF2-40B4-BE49-F238E27FC236}">
                <a16:creationId xmlns:a16="http://schemas.microsoft.com/office/drawing/2014/main" id="{FAB6A628-6FEC-724F-A58C-C039A6AAE459}"/>
              </a:ext>
            </a:extLst>
          </p:cNvPr>
          <p:cNvSpPr txBox="1"/>
          <p:nvPr/>
        </p:nvSpPr>
        <p:spPr>
          <a:xfrm>
            <a:off x="386856" y="6332998"/>
            <a:ext cx="11536887" cy="230832"/>
          </a:xfrm>
          <a:prstGeom prst="rect">
            <a:avLst/>
          </a:prstGeom>
          <a:noFill/>
        </p:spPr>
        <p:txBody>
          <a:bodyPr wrap="square" rtlCol="0">
            <a:spAutoFit/>
          </a:bodyPr>
          <a:lstStyle/>
          <a:p>
            <a:r>
              <a:rPr lang="ko-KR" sz="900" b="1" kern="0">
                <a:solidFill>
                  <a:schemeClr val="dk1">
                    <a:lumMod val="100000"/>
                  </a:schemeClr>
                </a:solidFill>
                <a:latin typeface="Calibri" panose="020F0502020204030204" pitchFamily="34" charset="0"/>
                <a:sym typeface=""/>
              </a:rPr>
              <a:t>1. Camacho PM, et al. </a:t>
            </a:r>
            <a:r>
              <a:rPr lang="ko-KR" sz="900" b="1" i="1" kern="0">
                <a:solidFill>
                  <a:schemeClr val="dk1">
                    <a:lumMod val="100000"/>
                  </a:schemeClr>
                </a:solidFill>
                <a:latin typeface="Calibri" panose="020F0502020204030204" pitchFamily="34" charset="0"/>
                <a:sym typeface=""/>
              </a:rPr>
              <a:t>Endocr Pract</a:t>
            </a:r>
            <a:r>
              <a:rPr lang="ko-KR" sz="900" b="1" kern="0">
                <a:solidFill>
                  <a:schemeClr val="dk1">
                    <a:lumMod val="100000"/>
                  </a:schemeClr>
                </a:solidFill>
                <a:latin typeface="Calibri" panose="020F0502020204030204" pitchFamily="34" charset="0"/>
                <a:sym typeface=""/>
              </a:rPr>
              <a:t> 2020;26:564-70; 2. Cosman et al. </a:t>
            </a:r>
            <a:r>
              <a:rPr lang="ko-KR" sz="900" b="1" i="1" kern="0">
                <a:solidFill>
                  <a:schemeClr val="dk1">
                    <a:lumMod val="100000"/>
                  </a:schemeClr>
                </a:solidFill>
                <a:latin typeface="Calibri" panose="020F0502020204030204" pitchFamily="34" charset="0"/>
                <a:sym typeface=""/>
              </a:rPr>
              <a:t>Endocr </a:t>
            </a:r>
            <a:r>
              <a:rPr lang="ko-KR" sz="900" b="1" i="1" kern="0" err="1">
                <a:solidFill>
                  <a:schemeClr val="dk1">
                    <a:lumMod val="100000"/>
                  </a:schemeClr>
                </a:solidFill>
                <a:latin typeface="Calibri" panose="020F0502020204030204" pitchFamily="34" charset="0"/>
                <a:sym typeface=""/>
              </a:rPr>
              <a:t>Pract</a:t>
            </a:r>
            <a:r>
              <a:rPr lang="ko-KR" sz="900" b="1" i="1" kern="0">
                <a:solidFill>
                  <a:schemeClr val="dk1">
                    <a:lumMod val="100000"/>
                  </a:schemeClr>
                </a:solidFill>
                <a:latin typeface="Calibri" panose="020F0502020204030204" pitchFamily="34" charset="0"/>
                <a:sym typeface=""/>
              </a:rPr>
              <a:t> </a:t>
            </a:r>
            <a:r>
              <a:rPr lang="ko-KR" sz="900" b="1" kern="0">
                <a:solidFill>
                  <a:schemeClr val="dk1">
                    <a:lumMod val="100000"/>
                  </a:schemeClr>
                </a:solidFill>
                <a:latin typeface="Calibri" panose="020F0502020204030204" pitchFamily="34" charset="0"/>
                <a:sym typeface=""/>
              </a:rPr>
              <a:t>2020;26:777-86.</a:t>
            </a:r>
          </a:p>
        </p:txBody>
      </p:sp>
      <p:pic>
        <p:nvPicPr>
          <p:cNvPr id="8" name="Graphic 7" descr="Home with solid fill">
            <a:hlinkClick r:id="rId4" action="ppaction://hlinksldjump"/>
            <a:extLst>
              <a:ext uri="{FF2B5EF4-FFF2-40B4-BE49-F238E27FC236}">
                <a16:creationId xmlns:a16="http://schemas.microsoft.com/office/drawing/2014/main" id="{2B93D2A7-10A1-A840-9922-FB262F256C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1158320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13</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5427785" cy="1477328"/>
          </a:xfrm>
          <a:prstGeom prst="rect">
            <a:avLst/>
          </a:prstGeom>
          <a:noFill/>
        </p:spPr>
        <p:txBody>
          <a:bodyPr wrap="square" rtlCol="0">
            <a:spAutoFit/>
          </a:bodyPr>
          <a:lstStyle/>
          <a:p>
            <a:r>
              <a:rPr lang="ko-KR" altLang="es-ES" b="1" kern="0" dirty="0">
                <a:solidFill>
                  <a:srgbClr val="0063A6">
                    <a:lumMod val="100000"/>
                  </a:srgbClr>
                </a:solidFill>
                <a:latin typeface="Candara" panose="020E0502030303020204" pitchFamily="34" charset="0"/>
                <a:sym typeface=""/>
              </a:rPr>
              <a:t>신규 또는 개정된 골다공증 임상 가이드라인에 따른 약</a:t>
            </a:r>
            <a:r>
              <a:rPr lang="ko-KR" altLang="en-US" b="1" kern="0" dirty="0">
                <a:solidFill>
                  <a:srgbClr val="0063A6">
                    <a:lumMod val="100000"/>
                  </a:srgbClr>
                </a:solidFill>
                <a:latin typeface="Candara" panose="020E0502030303020204" pitchFamily="34" charset="0"/>
                <a:sym typeface=""/>
              </a:rPr>
              <a:t>물</a:t>
            </a:r>
            <a:r>
              <a:rPr lang="ko-KR" altLang="es-ES" b="1" kern="0" dirty="0">
                <a:solidFill>
                  <a:srgbClr val="0063A6">
                    <a:lumMod val="100000"/>
                  </a:srgbClr>
                </a:solidFill>
                <a:latin typeface="Candara" panose="020E0502030303020204" pitchFamily="34" charset="0"/>
                <a:sym typeface=""/>
              </a:rPr>
              <a:t> </a:t>
            </a:r>
            <a:r>
              <a:rPr lang="ko-KR" b="1" kern="0" dirty="0">
                <a:solidFill>
                  <a:srgbClr val="3FBEAC">
                    <a:lumMod val="100000"/>
                  </a:srgbClr>
                </a:solidFill>
                <a:latin typeface="Candara" panose="020E0502030303020204" pitchFamily="34" charset="0"/>
                <a:sym typeface=""/>
              </a:rPr>
              <a:t>치료 준수</a:t>
            </a:r>
            <a:r>
              <a:rPr lang="ko-KR" b="1" kern="0" dirty="0">
                <a:solidFill>
                  <a:srgbClr val="0063A6">
                    <a:lumMod val="100000"/>
                  </a:srgbClr>
                </a:solidFill>
                <a:latin typeface="Candara" panose="020E0502030303020204" pitchFamily="34" charset="0"/>
                <a:sym typeface=""/>
              </a:rPr>
              <a:t>에 대한 평가는 치료 시작 후 지속적으로 시행되어야 하며, 치료를 받은 환자가 순응하지 않는다면 </a:t>
            </a:r>
            <a:r>
              <a:rPr lang="ko-KR" altLang="es-ES" b="1" kern="0" dirty="0">
                <a:solidFill>
                  <a:srgbClr val="0063A6">
                    <a:lumMod val="100000"/>
                  </a:srgbClr>
                </a:solidFill>
                <a:latin typeface="Candara" panose="020E0502030303020204" pitchFamily="34" charset="0"/>
                <a:sym typeface=""/>
              </a:rPr>
              <a:t>적절한 </a:t>
            </a:r>
            <a:r>
              <a:rPr lang="ko-KR" altLang="en-US" b="1" kern="0" dirty="0">
                <a:solidFill>
                  <a:srgbClr val="0063A6">
                    <a:lumMod val="100000"/>
                  </a:srgbClr>
                </a:solidFill>
                <a:latin typeface="Candara" panose="020E0502030303020204" pitchFamily="34" charset="0"/>
                <a:sym typeface=""/>
              </a:rPr>
              <a:t>후속</a:t>
            </a:r>
            <a:r>
              <a:rPr lang="ko-KR" altLang="es-ES" b="1" kern="0" dirty="0">
                <a:solidFill>
                  <a:srgbClr val="0063A6">
                    <a:lumMod val="100000"/>
                  </a:srgbClr>
                </a:solidFill>
                <a:latin typeface="Candara" panose="020E0502030303020204" pitchFamily="34" charset="0"/>
                <a:sym typeface=""/>
              </a:rPr>
              <a:t> 조치를 </a:t>
            </a:r>
            <a:r>
              <a:rPr lang="ko-KR" b="1" kern="0" dirty="0">
                <a:solidFill>
                  <a:srgbClr val="0063A6">
                    <a:lumMod val="100000"/>
                  </a:srgbClr>
                </a:solidFill>
                <a:latin typeface="Candara" panose="020E0502030303020204" pitchFamily="34" charset="0"/>
                <a:sym typeface=""/>
              </a:rPr>
              <a:t>취해야 합니다.</a:t>
            </a:r>
          </a:p>
        </p:txBody>
      </p:sp>
      <p:sp>
        <p:nvSpPr>
          <p:cNvPr id="10" name="TextBox 9">
            <a:extLst>
              <a:ext uri="{FF2B5EF4-FFF2-40B4-BE49-F238E27FC236}">
                <a16:creationId xmlns:a16="http://schemas.microsoft.com/office/drawing/2014/main" id="{DA0C98DB-4497-374F-88A1-68CA3E8A5FD2}"/>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8" name="Graphic 7" descr="Home with solid fill">
            <a:hlinkClick r:id="rId4" action="ppaction://hlinksldjump"/>
            <a:extLst>
              <a:ext uri="{FF2B5EF4-FFF2-40B4-BE49-F238E27FC236}">
                <a16:creationId xmlns:a16="http://schemas.microsoft.com/office/drawing/2014/main" id="{42DEC66E-E174-7E4F-8B3C-50CF213942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pic>
        <p:nvPicPr>
          <p:cNvPr id="3" name="Picture 2" descr="A picture containing person, toothbrush&#10;&#10;Description automatically generated">
            <a:extLst>
              <a:ext uri="{FF2B5EF4-FFF2-40B4-BE49-F238E27FC236}">
                <a16:creationId xmlns:a16="http://schemas.microsoft.com/office/drawing/2014/main" id="{BDD2086A-EA55-904E-89AF-68FB1A8C8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9476" y="1316976"/>
            <a:ext cx="6004267" cy="3996949"/>
          </a:xfrm>
          <a:prstGeom prst="rect">
            <a:avLst/>
          </a:prstGeom>
        </p:spPr>
      </p:pic>
    </p:spTree>
    <p:extLst>
      <p:ext uri="{BB962C8B-B14F-4D97-AF65-F5344CB8AC3E}">
        <p14:creationId xmlns:p14="http://schemas.microsoft.com/office/powerpoint/2010/main" val="38523663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BFEFBA-E4F2-43DC-959B-3FD2F3792E12}"/>
              </a:ext>
            </a:extLst>
          </p:cNvPr>
          <p:cNvSpPr txBox="1"/>
          <p:nvPr/>
        </p:nvSpPr>
        <p:spPr>
          <a:xfrm>
            <a:off x="433137" y="2084105"/>
            <a:ext cx="11245516" cy="3447098"/>
          </a:xfrm>
          <a:prstGeom prst="rect">
            <a:avLst/>
          </a:prstGeom>
          <a:noFill/>
        </p:spPr>
        <p:txBody>
          <a:bodyPr wrap="square" rtlCol="0">
            <a:spAutoFit/>
          </a:bodyPr>
          <a:lstStyle/>
          <a:p>
            <a:pPr algn="ctr"/>
            <a:r>
              <a:rPr lang="ko-KR" sz="4800" b="1" kern="0" dirty="0">
                <a:solidFill>
                  <a:srgbClr val="0063A6">
                    <a:lumMod val="100000"/>
                  </a:srgbClr>
                </a:solidFill>
                <a:latin typeface="Candara" panose="020E0502030303020204" pitchFamily="34" charset="0"/>
                <a:sym typeface=""/>
              </a:rPr>
              <a:t>"약은 먹지 않는 환자에게는 효과가 없다" </a:t>
            </a:r>
          </a:p>
          <a:p>
            <a:pPr algn="ctr"/>
            <a:endParaRPr lang="ko-KR" sz="2800" b="1" dirty="0">
              <a:solidFill>
                <a:srgbClr val="0063A6"/>
              </a:solidFill>
              <a:latin typeface="Candara" panose="020E0502030303020204" pitchFamily="34" charset="0"/>
              <a:sym typeface=""/>
            </a:endParaRPr>
          </a:p>
          <a:p>
            <a:pPr algn="ctr"/>
            <a:r>
              <a:rPr lang="ko-KR" sz="2800" b="1" kern="0" dirty="0">
                <a:solidFill>
                  <a:srgbClr val="0063A6">
                    <a:lumMod val="100000"/>
                  </a:srgbClr>
                </a:solidFill>
                <a:latin typeface="Candara" panose="020E0502030303020204" pitchFamily="34" charset="0"/>
                <a:sym typeface=""/>
              </a:rPr>
              <a:t>- C. </a:t>
            </a:r>
            <a:r>
              <a:rPr lang="ko-KR" sz="2800" b="1" kern="0" dirty="0" err="1">
                <a:solidFill>
                  <a:srgbClr val="0063A6">
                    <a:lumMod val="100000"/>
                  </a:srgbClr>
                </a:solidFill>
                <a:latin typeface="Candara" panose="020E0502030303020204" pitchFamily="34" charset="0"/>
                <a:sym typeface=""/>
              </a:rPr>
              <a:t>Everett</a:t>
            </a:r>
            <a:r>
              <a:rPr lang="ko-KR" sz="2800" b="1" kern="0" dirty="0">
                <a:solidFill>
                  <a:srgbClr val="0063A6">
                    <a:lumMod val="100000"/>
                  </a:srgbClr>
                </a:solidFill>
                <a:latin typeface="Candara" panose="020E0502030303020204" pitchFamily="34" charset="0"/>
                <a:sym typeface=""/>
              </a:rPr>
              <a:t> </a:t>
            </a:r>
            <a:r>
              <a:rPr lang="ko-KR" sz="2800" b="1" kern="0" dirty="0" err="1">
                <a:solidFill>
                  <a:srgbClr val="0063A6">
                    <a:lumMod val="100000"/>
                  </a:srgbClr>
                </a:solidFill>
                <a:latin typeface="Candara" panose="020E0502030303020204" pitchFamily="34" charset="0"/>
                <a:sym typeface=""/>
              </a:rPr>
              <a:t>Koop</a:t>
            </a:r>
            <a:r>
              <a:rPr lang="ko-KR" sz="2800" b="1" kern="0" dirty="0">
                <a:solidFill>
                  <a:srgbClr val="0063A6">
                    <a:lumMod val="100000"/>
                  </a:srgbClr>
                </a:solidFill>
                <a:latin typeface="Candara" panose="020E0502030303020204" pitchFamily="34" charset="0"/>
                <a:sym typeface=""/>
              </a:rPr>
              <a:t>, MD, 미국 군의관, 1985</a:t>
            </a:r>
          </a:p>
          <a:p>
            <a:pPr algn="ctr"/>
            <a:endParaRPr lang="ko-KR" sz="3800" dirty="0">
              <a:solidFill>
                <a:srgbClr val="0063A6"/>
              </a:solidFill>
              <a:latin typeface="Candara" panose="020E0502030303020204" pitchFamily="34" charset="0"/>
              <a:sym typeface=""/>
            </a:endParaRPr>
          </a:p>
          <a:p>
            <a:pPr algn="ctr"/>
            <a:endParaRPr lang="ko-KR" sz="3800" dirty="0">
              <a:solidFill>
                <a:srgbClr val="0063A6"/>
              </a:solidFill>
              <a:latin typeface="Candara" panose="020E0502030303020204" pitchFamily="34" charset="0"/>
              <a:sym typeface=""/>
            </a:endParaRPr>
          </a:p>
          <a:p>
            <a:pPr algn="ctr"/>
            <a:endParaRPr lang="ko-KR" sz="3800" dirty="0">
              <a:solidFill>
                <a:srgbClr val="0063A6"/>
              </a:solidFill>
              <a:latin typeface="Candara" panose="020E0502030303020204" pitchFamily="34" charset="0"/>
              <a:ea typeface="Malgun Gothic"/>
            </a:endParaRPr>
          </a:p>
        </p:txBody>
      </p:sp>
      <p:pic>
        <p:nvPicPr>
          <p:cNvPr id="5" name="Graphic 4" descr="Home with solid fill">
            <a:hlinkClick r:id="rId3" action="ppaction://hlinksldjump"/>
            <a:extLst>
              <a:ext uri="{FF2B5EF4-FFF2-40B4-BE49-F238E27FC236}">
                <a16:creationId xmlns:a16="http://schemas.microsoft.com/office/drawing/2014/main" id="{14E336B3-9903-CA40-B797-202E9E1AA2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985286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D027851-0CC5-5648-908F-861FC93895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128" y="1969443"/>
            <a:ext cx="4854499" cy="3563503"/>
          </a:xfrm>
          <a:prstGeom prst="rect">
            <a:avLst/>
          </a:prstGeom>
        </p:spPr>
      </p:pic>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치료 순응도는 골절 위험 감소에 중요</a:t>
            </a:r>
            <a:r>
              <a:rPr lang="ko-KR" sz="3600" b="1" kern="0" baseline="30000" dirty="0">
                <a:solidFill>
                  <a:srgbClr val="6BBBAD">
                    <a:lumMod val="100000"/>
                  </a:srgbClr>
                </a:solidFill>
                <a:latin typeface="Candara" panose="020E0502030303020204" pitchFamily="34" charset="0"/>
                <a:sym typeface=""/>
              </a:rPr>
              <a:t>1</a:t>
            </a:r>
          </a:p>
        </p:txBody>
      </p:sp>
      <p:sp>
        <p:nvSpPr>
          <p:cNvPr id="5" name="TextBox 4">
            <a:extLst>
              <a:ext uri="{FF2B5EF4-FFF2-40B4-BE49-F238E27FC236}">
                <a16:creationId xmlns:a16="http://schemas.microsoft.com/office/drawing/2014/main" id="{5BA4A78D-E3C9-C849-98DB-C60FD9C1B308}"/>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1. </a:t>
            </a:r>
            <a:r>
              <a:rPr lang="ko-KR" sz="900" b="1" kern="0">
                <a:solidFill>
                  <a:schemeClr val="tx1">
                    <a:lumMod val="100000"/>
                  </a:schemeClr>
                </a:solidFill>
                <a:latin typeface="Calibri" panose="020F0502020204030204" pitchFamily="34" charset="0"/>
                <a:sym typeface=""/>
              </a:rPr>
              <a:t>Siris  ES, et al. </a:t>
            </a:r>
            <a:r>
              <a:rPr lang="ko-KR" sz="900" b="1" i="1" kern="0">
                <a:solidFill>
                  <a:schemeClr val="tx1">
                    <a:lumMod val="100000"/>
                  </a:schemeClr>
                </a:solidFill>
                <a:latin typeface="Calibri" panose="020F0502020204030204" pitchFamily="34" charset="0"/>
                <a:sym typeface=""/>
              </a:rPr>
              <a:t>Mayo Clin Proc </a:t>
            </a:r>
            <a:r>
              <a:rPr lang="ko-KR" sz="900" b="1" kern="0">
                <a:solidFill>
                  <a:schemeClr val="tx1">
                    <a:lumMod val="100000"/>
                  </a:schemeClr>
                </a:solidFill>
                <a:latin typeface="Calibri" panose="020F0502020204030204" pitchFamily="34" charset="0"/>
                <a:sym typeface=""/>
              </a:rPr>
              <a:t>2006;81:1013-22; 2. Fardellone P, et al. </a:t>
            </a:r>
            <a:r>
              <a:rPr lang="ko-KR" sz="900" b="1" i="1" kern="0">
                <a:solidFill>
                  <a:schemeClr val="tx1">
                    <a:lumMod val="100000"/>
                  </a:schemeClr>
                </a:solidFill>
                <a:latin typeface="Calibri" panose="020F0502020204030204" pitchFamily="34" charset="0"/>
                <a:sym typeface=""/>
              </a:rPr>
              <a:t>Clin Ther</a:t>
            </a:r>
            <a:r>
              <a:rPr lang="ko-KR" sz="900" b="1" kern="0">
                <a:solidFill>
                  <a:schemeClr val="tx1">
                    <a:lumMod val="100000"/>
                  </a:schemeClr>
                </a:solidFill>
                <a:latin typeface="Calibri" panose="020F0502020204030204" pitchFamily="34" charset="0"/>
                <a:sym typeface=""/>
              </a:rPr>
              <a:t> 2019;41:1576-88. </a:t>
            </a:r>
          </a:p>
        </p:txBody>
      </p:sp>
      <p:sp>
        <p:nvSpPr>
          <p:cNvPr id="10" name="TextBox 9">
            <a:extLst>
              <a:ext uri="{FF2B5EF4-FFF2-40B4-BE49-F238E27FC236}">
                <a16:creationId xmlns:a16="http://schemas.microsoft.com/office/drawing/2014/main" id="{B7C77B80-62DF-B145-A5EC-0683101E4575}"/>
              </a:ext>
            </a:extLst>
          </p:cNvPr>
          <p:cNvSpPr txBox="1"/>
          <p:nvPr/>
        </p:nvSpPr>
        <p:spPr>
          <a:xfrm>
            <a:off x="1107712" y="5548497"/>
            <a:ext cx="3360215" cy="276999"/>
          </a:xfrm>
          <a:prstGeom prst="rect">
            <a:avLst/>
          </a:prstGeom>
          <a:noFill/>
        </p:spPr>
        <p:txBody>
          <a:bodyPr wrap="none" rtlCol="0">
            <a:spAutoFit/>
          </a:bodyPr>
          <a:lstStyle/>
          <a:p>
            <a:r>
              <a:rPr lang="ko-KR" sz="1200" b="1" kern="0">
                <a:solidFill>
                  <a:schemeClr val="tx1">
                    <a:lumMod val="100000"/>
                  </a:schemeClr>
                </a:solidFill>
                <a:latin typeface="Candara" panose="020E0502030303020204" pitchFamily="34" charset="0"/>
                <a:sym typeface=""/>
              </a:rPr>
              <a:t>Adapted from Siris ES, et al. </a:t>
            </a:r>
            <a:r>
              <a:rPr lang="ko-KR" sz="1200" b="1" i="1" kern="0">
                <a:solidFill>
                  <a:schemeClr val="tx1">
                    <a:lumMod val="100000"/>
                  </a:schemeClr>
                </a:solidFill>
                <a:latin typeface="Calibri" panose="020F0502020204030204" pitchFamily="34" charset="0"/>
                <a:sym typeface=""/>
              </a:rPr>
              <a:t>Mayo Clin Proc </a:t>
            </a:r>
            <a:r>
              <a:rPr lang="ko-KR" sz="1200" b="1" kern="0">
                <a:solidFill>
                  <a:schemeClr val="tx1">
                    <a:lumMod val="100000"/>
                  </a:schemeClr>
                </a:solidFill>
                <a:latin typeface="Calibri" panose="020F0502020204030204" pitchFamily="34" charset="0"/>
                <a:sym typeface=""/>
              </a:rPr>
              <a:t>2006</a:t>
            </a:r>
          </a:p>
        </p:txBody>
      </p:sp>
      <p:cxnSp>
        <p:nvCxnSpPr>
          <p:cNvPr id="7" name="Straight Arrow Connector 6">
            <a:extLst>
              <a:ext uri="{FF2B5EF4-FFF2-40B4-BE49-F238E27FC236}">
                <a16:creationId xmlns:a16="http://schemas.microsoft.com/office/drawing/2014/main" id="{06582C29-4A0C-0840-AD00-10844CB7DE11}"/>
              </a:ext>
            </a:extLst>
          </p:cNvPr>
          <p:cNvCxnSpPr>
            <a:cxnSpLocks/>
          </p:cNvCxnSpPr>
          <p:nvPr/>
        </p:nvCxnSpPr>
        <p:spPr>
          <a:xfrm>
            <a:off x="3620530" y="2990335"/>
            <a:ext cx="0" cy="201898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06CEB3-D47E-F446-9F2E-9C70BB5DA116}"/>
              </a:ext>
            </a:extLst>
          </p:cNvPr>
          <p:cNvSpPr txBox="1"/>
          <p:nvPr/>
        </p:nvSpPr>
        <p:spPr>
          <a:xfrm>
            <a:off x="6462274" y="1639824"/>
            <a:ext cx="5313715" cy="3877985"/>
          </a:xfrm>
          <a:prstGeom prst="rect">
            <a:avLst/>
          </a:prstGeom>
          <a:noFill/>
        </p:spPr>
        <p:txBody>
          <a:bodyPr wrap="square" rtlCol="0">
            <a:spAutoFit/>
          </a:bodyPr>
          <a:lstStyle/>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MPR &lt; 50%의 경우 골절 확률은 치료하지 않는 것과 유사함</a:t>
            </a:r>
            <a:r>
              <a:rPr lang="ko-KR" b="1" kern="0" baseline="30000">
                <a:solidFill>
                  <a:schemeClr val="tx1">
                    <a:lumMod val="100000"/>
                  </a:schemeClr>
                </a:solidFill>
                <a:latin typeface="Candara" panose="020E0502030303020204" pitchFamily="34" charset="0"/>
                <a:sym typeface=""/>
              </a:rPr>
              <a:t>1</a:t>
            </a:r>
          </a:p>
          <a:p>
            <a:pPr marL="285750" indent="-285750">
              <a:buFont typeface="Arial" panose="020B0604020202020204" pitchFamily="34" charset="0"/>
              <a:buChar char="•"/>
            </a:pPr>
            <a:endParaRPr lang="ko-KR" b="1" baseline="30000">
              <a:latin typeface="Candara" panose="020E0502030303020204" pitchFamily="34" charset="0"/>
              <a:sym typeface=""/>
            </a:endParaRPr>
          </a:p>
          <a:p>
            <a:pPr marL="285750" indent="-285750">
              <a:buFont typeface="Arial" panose="020B0604020202020204" pitchFamily="34" charset="0"/>
              <a:buChar char="•"/>
            </a:pPr>
            <a:r>
              <a:rPr lang="ko-KR" b="1" kern="0">
                <a:solidFill>
                  <a:srgbClr val="2F9588">
                    <a:lumMod val="100000"/>
                  </a:srgbClr>
                </a:solidFill>
                <a:latin typeface="Candara" panose="020E0502030303020204" pitchFamily="34" charset="0"/>
                <a:sym typeface=""/>
              </a:rPr>
              <a:t>실제 비스포스포네이트</a:t>
            </a:r>
            <a:r>
              <a:rPr lang="ko-KR" b="1" kern="0">
                <a:solidFill>
                  <a:schemeClr val="tx1">
                    <a:lumMod val="100000"/>
                  </a:schemeClr>
                </a:solidFill>
                <a:latin typeface="Candara" panose="020E0502030303020204" pitchFamily="34" charset="0"/>
                <a:sym typeface=""/>
              </a:rPr>
              <a:t> 골다공증 치료제 사용에 대한</a:t>
            </a:r>
            <a:r>
              <a:rPr lang="ko-KR" b="1" kern="0">
                <a:solidFill>
                  <a:srgbClr val="2F9588">
                    <a:lumMod val="100000"/>
                  </a:srgbClr>
                </a:solidFill>
                <a:latin typeface="Candara" panose="020E0502030303020204" pitchFamily="34" charset="0"/>
                <a:sym typeface=""/>
              </a:rPr>
              <a:t> 23개국에</a:t>
            </a:r>
            <a:r>
              <a:rPr lang="ko-KR" b="1" kern="0">
                <a:solidFill>
                  <a:schemeClr val="tx1">
                    <a:lumMod val="100000"/>
                  </a:schemeClr>
                </a:solidFill>
                <a:latin typeface="Candara" panose="020E0502030303020204" pitchFamily="34" charset="0"/>
                <a:sym typeface=""/>
              </a:rPr>
              <a:t> 걸친 체계적 문헌 검토 결과, 1년차에 아래 사항이 확인됨:</a:t>
            </a:r>
            <a:r>
              <a:rPr lang="ko-KR" b="1" kern="0" baseline="30000">
                <a:solidFill>
                  <a:schemeClr val="tx1">
                    <a:lumMod val="100000"/>
                  </a:schemeClr>
                </a:solidFill>
                <a:latin typeface="Candara" panose="020E0502030303020204" pitchFamily="34" charset="0"/>
                <a:sym typeface=""/>
              </a:rPr>
              <a:t>2 </a:t>
            </a:r>
          </a:p>
          <a:p>
            <a:pPr marL="742950" lvl="1" indent="-285750">
              <a:buFont typeface="Courier New" panose="02070309020205020404" pitchFamily="49" charset="0"/>
              <a:buChar char="o"/>
            </a:pPr>
            <a:r>
              <a:rPr lang="ko-KR" b="1">
                <a:latin typeface="Candara" panose="020E0502030303020204" pitchFamily="34" charset="0"/>
                <a:sym typeface=""/>
              </a:rPr>
              <a:t>평균 MPR: 54%-71%(3건의 연구)</a:t>
            </a:r>
          </a:p>
          <a:p>
            <a:pPr marL="742950" lvl="1" indent="-285750">
              <a:buFont typeface="Courier New" panose="02070309020205020404" pitchFamily="49" charset="0"/>
              <a:buChar char="o"/>
            </a:pPr>
            <a:r>
              <a:rPr lang="ko-KR" b="1" kern="0">
                <a:solidFill>
                  <a:schemeClr val="tx1">
                    <a:lumMod val="100000"/>
                  </a:schemeClr>
                </a:solidFill>
                <a:latin typeface="Candara" panose="020E0502030303020204" pitchFamily="34" charset="0"/>
                <a:sym typeface=""/>
              </a:rPr>
              <a:t>환자의 40%–85%에서 MPR ≥80%</a:t>
            </a:r>
            <a:br>
              <a:rPr lang="ko-KR" b="1" kern="0">
                <a:solidFill>
                  <a:schemeClr val="tx1">
                    <a:lumMod val="100000"/>
                  </a:schemeClr>
                </a:solidFill>
                <a:latin typeface="Candara" panose="020E0502030303020204" pitchFamily="34" charset="0"/>
                <a:sym typeface=""/>
              </a:rPr>
            </a:br>
            <a:r>
              <a:rPr lang="ko-KR" b="1" kern="0">
                <a:solidFill>
                  <a:schemeClr val="tx1">
                    <a:lumMod val="100000"/>
                  </a:schemeClr>
                </a:solidFill>
                <a:latin typeface="Candara" panose="020E0502030303020204" pitchFamily="34" charset="0"/>
                <a:sym typeface=""/>
              </a:rPr>
              <a:t>(8건의 연구)</a:t>
            </a:r>
          </a:p>
          <a:p>
            <a:pPr marL="742950" lvl="1" indent="-285750">
              <a:buFont typeface="Courier New" panose="02070309020205020404" pitchFamily="49" charset="0"/>
              <a:buChar char="o"/>
            </a:pPr>
            <a:r>
              <a:rPr lang="ko-KR" b="1">
                <a:latin typeface="Candara" panose="020E0502030303020204" pitchFamily="34" charset="0"/>
                <a:sym typeface=""/>
              </a:rPr>
              <a:t>지속율: 28%-74%</a:t>
            </a:r>
            <a:br>
              <a:rPr lang="ko-KR" b="1">
                <a:latin typeface="Candara" panose="020E0502030303020204" pitchFamily="34" charset="0"/>
                <a:sym typeface=""/>
              </a:rPr>
            </a:br>
            <a:r>
              <a:rPr lang="ko-KR" b="1">
                <a:latin typeface="Candara" panose="020E0502030303020204" pitchFamily="34" charset="0"/>
                <a:sym typeface=""/>
              </a:rPr>
              <a:t>(10건의 연구) </a:t>
            </a:r>
          </a:p>
          <a:p>
            <a:pPr marL="171450" indent="-1714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골절율은 MPR이 80% 미만인 여성에 비해 MPR이 80% 이상인 순응 여성에서 유의하게 낮았음</a:t>
            </a:r>
            <a:r>
              <a:rPr lang="ko-KR" b="1" kern="0" baseline="30000">
                <a:solidFill>
                  <a:schemeClr val="tx1">
                    <a:lumMod val="100000"/>
                  </a:schemeClr>
                </a:solidFill>
                <a:latin typeface="Candara" panose="020E0502030303020204" pitchFamily="34" charset="0"/>
                <a:sym typeface=""/>
              </a:rPr>
              <a:t>2</a:t>
            </a:r>
            <a:endParaRPr lang="ko-KR" b="1" kern="0">
              <a:solidFill>
                <a:schemeClr val="tx1">
                  <a:lumMod val="100000"/>
                </a:schemeClr>
              </a:solidFill>
              <a:latin typeface="Candara" panose="020E0502030303020204" pitchFamily="34" charset="0"/>
              <a:sym typeface=""/>
            </a:endParaRPr>
          </a:p>
        </p:txBody>
      </p:sp>
      <p:pic>
        <p:nvPicPr>
          <p:cNvPr id="11" name="Graphic 10" descr="Home with solid fill">
            <a:hlinkClick r:id="rId5" action="ppaction://hlinksldjump"/>
            <a:extLst>
              <a:ext uri="{FF2B5EF4-FFF2-40B4-BE49-F238E27FC236}">
                <a16:creationId xmlns:a16="http://schemas.microsoft.com/office/drawing/2014/main" id="{F2F60D3A-3403-4149-B00F-FBC0D3508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2" name="CuadroTexto 11">
            <a:extLst>
              <a:ext uri="{FF2B5EF4-FFF2-40B4-BE49-F238E27FC236}">
                <a16:creationId xmlns:a16="http://schemas.microsoft.com/office/drawing/2014/main" id="{50AB4C35-7712-4D22-9A31-DDBDBD370F36}"/>
              </a:ext>
            </a:extLst>
          </p:cNvPr>
          <p:cNvSpPr txBox="1"/>
          <p:nvPr/>
        </p:nvSpPr>
        <p:spPr>
          <a:xfrm>
            <a:off x="2464814" y="5244671"/>
            <a:ext cx="2311432" cy="307777"/>
          </a:xfrm>
          <a:prstGeom prst="rect">
            <a:avLst/>
          </a:prstGeom>
          <a:solidFill>
            <a:schemeClr val="bg1"/>
          </a:solidFill>
        </p:spPr>
        <p:txBody>
          <a:bodyPr wrap="square" rtlCol="0">
            <a:spAutoFit/>
          </a:bodyPr>
          <a:lstStyle/>
          <a:p>
            <a:pPr algn="ctr"/>
            <a:r>
              <a:rPr lang="ko-KR" sz="1400" b="1">
                <a:latin typeface="Candara" panose="020E0502030303020204" pitchFamily="34" charset="0"/>
                <a:sym typeface=""/>
              </a:rPr>
              <a:t>MPR</a:t>
            </a:r>
          </a:p>
        </p:txBody>
      </p:sp>
      <p:sp>
        <p:nvSpPr>
          <p:cNvPr id="13" name="CuadroTexto 12">
            <a:extLst>
              <a:ext uri="{FF2B5EF4-FFF2-40B4-BE49-F238E27FC236}">
                <a16:creationId xmlns:a16="http://schemas.microsoft.com/office/drawing/2014/main" id="{42C063D2-36AD-4E72-8AA5-592620DA4D3B}"/>
              </a:ext>
            </a:extLst>
          </p:cNvPr>
          <p:cNvSpPr txBox="1"/>
          <p:nvPr/>
        </p:nvSpPr>
        <p:spPr>
          <a:xfrm rot="16200000">
            <a:off x="-760890" y="3422362"/>
            <a:ext cx="3433944" cy="307777"/>
          </a:xfrm>
          <a:prstGeom prst="rect">
            <a:avLst/>
          </a:prstGeom>
          <a:solidFill>
            <a:schemeClr val="bg1"/>
          </a:solidFill>
        </p:spPr>
        <p:txBody>
          <a:bodyPr wrap="square" rtlCol="0">
            <a:spAutoFit/>
          </a:bodyPr>
          <a:lstStyle/>
          <a:p>
            <a:pPr algn="ctr"/>
            <a:r>
              <a:rPr lang="ko-KR" sz="1400" b="1">
                <a:latin typeface="Candara" panose="020E0502030303020204" pitchFamily="34" charset="0"/>
                <a:sym typeface=""/>
              </a:rPr>
              <a:t>골절 확률(%)</a:t>
            </a:r>
          </a:p>
        </p:txBody>
      </p:sp>
      <p:sp>
        <p:nvSpPr>
          <p:cNvPr id="14" name="CuadroTexto 13">
            <a:extLst>
              <a:ext uri="{FF2B5EF4-FFF2-40B4-BE49-F238E27FC236}">
                <a16:creationId xmlns:a16="http://schemas.microsoft.com/office/drawing/2014/main" id="{C1C8A10F-EE8A-42D2-81D6-1E4CAFF3C243}"/>
              </a:ext>
            </a:extLst>
          </p:cNvPr>
          <p:cNvSpPr txBox="1"/>
          <p:nvPr/>
        </p:nvSpPr>
        <p:spPr>
          <a:xfrm>
            <a:off x="1678471" y="1866160"/>
            <a:ext cx="3514655" cy="523220"/>
          </a:xfrm>
          <a:prstGeom prst="rect">
            <a:avLst/>
          </a:prstGeom>
          <a:solidFill>
            <a:schemeClr val="bg1"/>
          </a:solidFill>
        </p:spPr>
        <p:txBody>
          <a:bodyPr wrap="square" rtlCol="0">
            <a:spAutoFit/>
          </a:bodyPr>
          <a:lstStyle/>
          <a:p>
            <a:pPr algn="ctr"/>
            <a:r>
              <a:rPr lang="ko-KR" sz="1400" b="1" dirty="0">
                <a:solidFill>
                  <a:srgbClr val="0264A7"/>
                </a:solidFill>
                <a:latin typeface="Candara" panose="020E0502030303020204" pitchFamily="34" charset="0"/>
                <a:sym typeface=""/>
              </a:rPr>
              <a:t>비스포스포네이트 치료 환자에서 24개월 후 골절 확률</a:t>
            </a:r>
          </a:p>
        </p:txBody>
      </p:sp>
    </p:spTree>
    <p:extLst>
      <p:ext uri="{BB962C8B-B14F-4D97-AF65-F5344CB8AC3E}">
        <p14:creationId xmlns:p14="http://schemas.microsoft.com/office/powerpoint/2010/main" val="12390174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 비스포스포네이트의 지속율 </a:t>
            </a:r>
          </a:p>
        </p:txBody>
      </p:sp>
      <p:sp>
        <p:nvSpPr>
          <p:cNvPr id="4" name="TextBox 3">
            <a:extLst>
              <a:ext uri="{FF2B5EF4-FFF2-40B4-BE49-F238E27FC236}">
                <a16:creationId xmlns:a16="http://schemas.microsoft.com/office/drawing/2014/main" id="{13BFEFBA-E4F2-43DC-959B-3FD2F3792E12}"/>
              </a:ext>
            </a:extLst>
          </p:cNvPr>
          <p:cNvSpPr txBox="1"/>
          <p:nvPr/>
        </p:nvSpPr>
        <p:spPr>
          <a:xfrm>
            <a:off x="650241" y="1368488"/>
            <a:ext cx="10993120" cy="1015663"/>
          </a:xfrm>
          <a:prstGeom prst="rect">
            <a:avLst/>
          </a:prstGeom>
          <a:noFill/>
        </p:spPr>
        <p:txBody>
          <a:bodyPr wrap="square" rtlCol="0">
            <a:spAutoFit/>
          </a:bodyPr>
          <a:lstStyle/>
          <a:p>
            <a:pPr marL="171450" indent="-171450">
              <a:buFont typeface="Arial" panose="020B0604020202020204" pitchFamily="34" charset="0"/>
              <a:buChar char="•"/>
            </a:pPr>
            <a:endParaRPr lang="ko-KR" sz="1200" b="1">
              <a:latin typeface="Candara" panose="020E0502030303020204" pitchFamily="34" charset="0"/>
              <a:ea typeface="Malgun Gothic" panose="020F0502020204030204" pitchFamily="34" charset="0"/>
              <a:sym typeface=""/>
            </a:endParaRPr>
          </a:p>
          <a:p>
            <a:pPr marL="171450" indent="-171450">
              <a:buFont typeface="Arial" panose="020B0604020202020204" pitchFamily="34" charset="0"/>
              <a:buChar char="•"/>
            </a:pPr>
            <a:endParaRPr lang="ko-KR" sz="1200" b="1">
              <a:latin typeface="Candara" panose="020E0502030303020204" pitchFamily="34" charset="0"/>
              <a:ea typeface="Malgun Gothic" panose="020F0502020204030204" pitchFamily="34" charset="0"/>
              <a:sym typeface=""/>
            </a:endParaRPr>
          </a:p>
          <a:p>
            <a:pPr marL="171450" indent="-171450">
              <a:buFont typeface="Arial" panose="020B0604020202020204" pitchFamily="34" charset="0"/>
              <a:buChar char="•"/>
            </a:pPr>
            <a:endParaRPr lang="ko-KR" sz="1200" b="1">
              <a:latin typeface="Candara" panose="020E0502030303020204" pitchFamily="34" charset="0"/>
              <a:ea typeface="Malgun Gothic" panose="020F0502020204030204" pitchFamily="34" charset="0"/>
              <a:sym typeface=""/>
            </a:endParaRPr>
          </a:p>
          <a:p>
            <a:pPr marL="171450" indent="-171450">
              <a:buFont typeface="Arial" panose="020B0604020202020204" pitchFamily="34" charset="0"/>
              <a:buChar char="•"/>
            </a:pPr>
            <a:endParaRPr lang="ko-KR" sz="1200" b="1">
              <a:latin typeface="Candara" panose="020E0502030303020204" pitchFamily="34" charset="0"/>
              <a:ea typeface="Malgun Gothic" panose="020F0502020204030204" pitchFamily="34" charset="0"/>
              <a:sym typeface=""/>
            </a:endParaRPr>
          </a:p>
          <a:p>
            <a:pPr marL="171450" indent="-171450">
              <a:buFont typeface="Arial" panose="020B0604020202020204" pitchFamily="34" charset="0"/>
              <a:buChar char="•"/>
            </a:pPr>
            <a:endParaRPr lang="ko-KR" sz="1200" b="1">
              <a:latin typeface="Candara" panose="020E0502030303020204" pitchFamily="34" charset="0"/>
              <a:ea typeface="Malgun Gothic" panose="020F0502020204030204" pitchFamily="34" charset="0"/>
            </a:endParaRPr>
          </a:p>
        </p:txBody>
      </p:sp>
      <p:sp>
        <p:nvSpPr>
          <p:cNvPr id="5" name="TextBox 4">
            <a:extLst>
              <a:ext uri="{FF2B5EF4-FFF2-40B4-BE49-F238E27FC236}">
                <a16:creationId xmlns:a16="http://schemas.microsoft.com/office/drawing/2014/main" id="{5BA4A78D-E3C9-C849-98DB-C60FD9C1B308}"/>
              </a:ext>
            </a:extLst>
          </p:cNvPr>
          <p:cNvSpPr txBox="1"/>
          <p:nvPr/>
        </p:nvSpPr>
        <p:spPr>
          <a:xfrm>
            <a:off x="378357" y="6308348"/>
            <a:ext cx="11027463" cy="507831"/>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Fatoye F, et al. </a:t>
            </a:r>
            <a:r>
              <a:rPr lang="ko-KR" sz="900" b="1" i="1" kern="0" dirty="0">
                <a:solidFill>
                  <a:schemeClr val="tx1">
                    <a:lumMod val="100000"/>
                  </a:schemeClr>
                </a:solidFill>
                <a:latin typeface="Calibri" panose="020F0502020204030204" pitchFamily="34" charset="0"/>
                <a:sym typeface=""/>
              </a:rPr>
              <a:t>BMJ Open </a:t>
            </a:r>
            <a:r>
              <a:rPr lang="ko-KR" sz="900" b="1" kern="0" dirty="0">
                <a:solidFill>
                  <a:schemeClr val="tx1">
                    <a:lumMod val="100000"/>
                  </a:schemeClr>
                </a:solidFill>
                <a:latin typeface="Calibri" panose="020F0502020204030204" pitchFamily="34" charset="0"/>
                <a:sym typeface=""/>
              </a:rPr>
              <a:t>2019;9:e027049; 2. Chau YT, et al. </a:t>
            </a:r>
            <a:r>
              <a:rPr lang="ko-KR" sz="900" b="1" i="1" kern="0" dirty="0">
                <a:solidFill>
                  <a:schemeClr val="tx1">
                    <a:lumMod val="100000"/>
                  </a:schemeClr>
                </a:solidFill>
                <a:latin typeface="Calibri" panose="020F0502020204030204" pitchFamily="34" charset="0"/>
                <a:sym typeface=""/>
              </a:rPr>
              <a:t>Arch Osteoporos </a:t>
            </a:r>
            <a:r>
              <a:rPr lang="ko-KR" sz="900" b="1" kern="0" dirty="0">
                <a:solidFill>
                  <a:schemeClr val="tx1">
                    <a:lumMod val="100000"/>
                  </a:schemeClr>
                </a:solidFill>
                <a:latin typeface="Calibri" panose="020F0502020204030204" pitchFamily="34" charset="0"/>
                <a:sym typeface=""/>
              </a:rPr>
              <a:t>2020;15:141; 3. Chen MH, et al.</a:t>
            </a:r>
            <a:r>
              <a:rPr lang="ko-KR" sz="900" b="1" i="1" kern="0" dirty="0">
                <a:solidFill>
                  <a:schemeClr val="tx1">
                    <a:lumMod val="100000"/>
                  </a:schemeClr>
                </a:solidFill>
                <a:latin typeface="Calibri" panose="020F0502020204030204" pitchFamily="34" charset="0"/>
                <a:sym typeface=""/>
              </a:rPr>
              <a:t>Osteoporos Int</a:t>
            </a:r>
            <a:r>
              <a:rPr lang="ko-KR" sz="900" b="1" kern="0" dirty="0">
                <a:solidFill>
                  <a:schemeClr val="tx1">
                    <a:lumMod val="100000"/>
                  </a:schemeClr>
                </a:solidFill>
                <a:latin typeface="Calibri" panose="020F0502020204030204" pitchFamily="34" charset="0"/>
                <a:sym typeface=""/>
              </a:rPr>
              <a:t> 2012;23:1053–60; 4.Cheng TT, et al.  </a:t>
            </a:r>
            <a:r>
              <a:rPr lang="ko-KR" sz="900" b="1" i="1" kern="0" dirty="0">
                <a:solidFill>
                  <a:schemeClr val="tx1">
                    <a:lumMod val="100000"/>
                  </a:schemeClr>
                </a:solidFill>
                <a:latin typeface="Calibri" panose="020F0502020204030204" pitchFamily="34" charset="0"/>
                <a:sym typeface=""/>
              </a:rPr>
              <a:t>Clin Ther </a:t>
            </a:r>
            <a:r>
              <a:rPr lang="ko-KR" sz="900" b="1" kern="0" dirty="0">
                <a:solidFill>
                  <a:schemeClr val="tx1">
                    <a:lumMod val="100000"/>
                  </a:schemeClr>
                </a:solidFill>
                <a:latin typeface="Calibri" panose="020F0502020204030204" pitchFamily="34" charset="0"/>
                <a:sym typeface=""/>
              </a:rPr>
              <a:t>2013;35:1005–15; 5. Kamatari M, et al.</a:t>
            </a:r>
            <a:r>
              <a:rPr lang="ko-KR" sz="900" b="1" i="1" kern="0" dirty="0">
                <a:solidFill>
                  <a:schemeClr val="tx1">
                    <a:lumMod val="100000"/>
                  </a:schemeClr>
                </a:solidFill>
                <a:latin typeface="Calibri" panose="020F0502020204030204" pitchFamily="34" charset="0"/>
                <a:sym typeface=""/>
              </a:rPr>
              <a:t>JBMR</a:t>
            </a:r>
            <a:r>
              <a:rPr lang="ko-KR" sz="900" b="1" kern="0" dirty="0">
                <a:solidFill>
                  <a:schemeClr val="tx1">
                    <a:lumMod val="100000"/>
                  </a:schemeClr>
                </a:solidFill>
                <a:latin typeface="Calibri" panose="020F0502020204030204" pitchFamily="34" charset="0"/>
                <a:sym typeface=""/>
              </a:rPr>
              <a:t> 2007;25:302–09; 6. Kishimoto H, et al. </a:t>
            </a:r>
            <a:r>
              <a:rPr lang="ko-KR" sz="900" b="1" i="1" kern="0" dirty="0">
                <a:solidFill>
                  <a:schemeClr val="tx1">
                    <a:lumMod val="100000"/>
                  </a:schemeClr>
                </a:solidFill>
                <a:latin typeface="Calibri" panose="020F0502020204030204" pitchFamily="34" charset="0"/>
                <a:sym typeface=""/>
              </a:rPr>
              <a:t>Arch Osteoporos </a:t>
            </a:r>
            <a:r>
              <a:rPr lang="ko-KR" sz="900" b="1" kern="0" dirty="0">
                <a:solidFill>
                  <a:schemeClr val="tx1">
                    <a:lumMod val="100000"/>
                  </a:schemeClr>
                </a:solidFill>
                <a:latin typeface="Calibri" panose="020F0502020204030204" pitchFamily="34" charset="0"/>
                <a:sym typeface=""/>
              </a:rPr>
              <a:t>2015;10:231.; 7. Lin TC, et al. </a:t>
            </a:r>
            <a:r>
              <a:rPr lang="ko-KR" sz="900" b="1" i="1" kern="0" dirty="0">
                <a:solidFill>
                  <a:schemeClr val="tx1">
                    <a:lumMod val="100000"/>
                  </a:schemeClr>
                </a:solidFill>
                <a:latin typeface="Calibri" panose="020F0502020204030204" pitchFamily="34" charset="0"/>
                <a:sym typeface=""/>
              </a:rPr>
              <a:t>Clin Pharmacol Ther </a:t>
            </a:r>
            <a:r>
              <a:rPr lang="ko-KR" sz="900" b="1" kern="0" dirty="0">
                <a:solidFill>
                  <a:schemeClr val="tx1">
                    <a:lumMod val="100000"/>
                  </a:schemeClr>
                </a:solidFill>
                <a:latin typeface="Calibri" panose="020F0502020204030204" pitchFamily="34" charset="0"/>
                <a:sym typeface=""/>
              </a:rPr>
              <a:t>2011;90:109–16; 8. Roughhead EE, et al. </a:t>
            </a:r>
            <a:r>
              <a:rPr lang="ko-KR" sz="900" b="1" i="1" kern="0" dirty="0">
                <a:solidFill>
                  <a:schemeClr val="tx1">
                    <a:lumMod val="100000"/>
                  </a:schemeClr>
                </a:solidFill>
                <a:latin typeface="Calibri" panose="020F0502020204030204" pitchFamily="34" charset="0"/>
                <a:sym typeface=""/>
              </a:rPr>
              <a:t>Pharmacoepidemiol Drug Saf </a:t>
            </a:r>
            <a:r>
              <a:rPr lang="ko-KR" sz="900" b="1" kern="0" dirty="0">
                <a:solidFill>
                  <a:schemeClr val="tx1">
                    <a:lumMod val="100000"/>
                  </a:schemeClr>
                </a:solidFill>
                <a:latin typeface="Calibri" panose="020F0502020204030204" pitchFamily="34" charset="0"/>
                <a:sym typeface=""/>
              </a:rPr>
              <a:t>2009;18:69–75; 9. Soong YK, et al. </a:t>
            </a:r>
            <a:r>
              <a:rPr lang="ko-KR" sz="900" b="1" i="1" kern="0" dirty="0">
                <a:solidFill>
                  <a:schemeClr val="tx1">
                    <a:lumMod val="100000"/>
                  </a:schemeClr>
                </a:solidFill>
                <a:latin typeface="Calibri" panose="020F0502020204030204" pitchFamily="34" charset="0"/>
                <a:sym typeface=""/>
              </a:rPr>
              <a:t>Osteoporos Int </a:t>
            </a:r>
            <a:r>
              <a:rPr lang="ko-KR" sz="900" b="1" kern="0" dirty="0">
                <a:solidFill>
                  <a:schemeClr val="tx1">
                    <a:lumMod val="100000"/>
                  </a:schemeClr>
                </a:solidFill>
                <a:latin typeface="Calibri" panose="020F0502020204030204" pitchFamily="34" charset="0"/>
                <a:sym typeface=""/>
              </a:rPr>
              <a:t>2013;24:511–21; </a:t>
            </a:r>
          </a:p>
        </p:txBody>
      </p:sp>
      <p:graphicFrame>
        <p:nvGraphicFramePr>
          <p:cNvPr id="3" name="Table 2">
            <a:extLst>
              <a:ext uri="{FF2B5EF4-FFF2-40B4-BE49-F238E27FC236}">
                <a16:creationId xmlns:a16="http://schemas.microsoft.com/office/drawing/2014/main" id="{CF5F9D8E-F650-8B47-B8B4-0E0420EB84FC}"/>
              </a:ext>
            </a:extLst>
          </p:cNvPr>
          <p:cNvGraphicFramePr>
            <a:graphicFrameLocks noGrp="1"/>
          </p:cNvGraphicFramePr>
          <p:nvPr>
            <p:extLst>
              <p:ext uri="{D42A27DB-BD31-4B8C-83A1-F6EECF244321}">
                <p14:modId xmlns:p14="http://schemas.microsoft.com/office/powerpoint/2010/main" val="3828122413"/>
              </p:ext>
            </p:extLst>
          </p:nvPr>
        </p:nvGraphicFramePr>
        <p:xfrm>
          <a:off x="650240" y="1012133"/>
          <a:ext cx="10891519" cy="4935882"/>
        </p:xfrm>
        <a:graphic>
          <a:graphicData uri="http://schemas.openxmlformats.org/drawingml/2006/table">
            <a:tbl>
              <a:tblPr>
                <a:tableStyleId>{3B4B98B0-60AC-42C2-AFA5-B58CD77FA1E5}</a:tableStyleId>
              </a:tblPr>
              <a:tblGrid>
                <a:gridCol w="2125044">
                  <a:extLst>
                    <a:ext uri="{9D8B030D-6E8A-4147-A177-3AD203B41FA5}">
                      <a16:colId xmlns:a16="http://schemas.microsoft.com/office/drawing/2014/main" val="1276069874"/>
                    </a:ext>
                  </a:extLst>
                </a:gridCol>
                <a:gridCol w="1094060">
                  <a:extLst>
                    <a:ext uri="{9D8B030D-6E8A-4147-A177-3AD203B41FA5}">
                      <a16:colId xmlns:a16="http://schemas.microsoft.com/office/drawing/2014/main" val="403504839"/>
                    </a:ext>
                  </a:extLst>
                </a:gridCol>
                <a:gridCol w="994356">
                  <a:extLst>
                    <a:ext uri="{9D8B030D-6E8A-4147-A177-3AD203B41FA5}">
                      <a16:colId xmlns:a16="http://schemas.microsoft.com/office/drawing/2014/main" val="2281951699"/>
                    </a:ext>
                  </a:extLst>
                </a:gridCol>
                <a:gridCol w="1932692">
                  <a:extLst>
                    <a:ext uri="{9D8B030D-6E8A-4147-A177-3AD203B41FA5}">
                      <a16:colId xmlns:a16="http://schemas.microsoft.com/office/drawing/2014/main" val="2732835038"/>
                    </a:ext>
                  </a:extLst>
                </a:gridCol>
                <a:gridCol w="2366847">
                  <a:extLst>
                    <a:ext uri="{9D8B030D-6E8A-4147-A177-3AD203B41FA5}">
                      <a16:colId xmlns:a16="http://schemas.microsoft.com/office/drawing/2014/main" val="3825742881"/>
                    </a:ext>
                  </a:extLst>
                </a:gridCol>
                <a:gridCol w="2378520">
                  <a:extLst>
                    <a:ext uri="{9D8B030D-6E8A-4147-A177-3AD203B41FA5}">
                      <a16:colId xmlns:a16="http://schemas.microsoft.com/office/drawing/2014/main" val="2513611828"/>
                    </a:ext>
                  </a:extLst>
                </a:gridCol>
              </a:tblGrid>
              <a:tr h="502231">
                <a:tc>
                  <a:txBody>
                    <a:bodyPr/>
                    <a:lstStyle/>
                    <a:p>
                      <a:pPr algn="l" fontAlgn="b"/>
                      <a:r>
                        <a:rPr lang="ko-KR" sz="1300" b="1" u="none" strike="noStrike" spc="0" dirty="0">
                          <a:solidFill>
                            <a:schemeClr val="bg1"/>
                          </a:solidFill>
                          <a:effectLst/>
                          <a:latin typeface="Candara" panose="020E0502030303020204" pitchFamily="34" charset="0"/>
                          <a:ea typeface="Malgun Gothic"/>
                          <a:cs typeface="+mn-cs"/>
                          <a:sym typeface=""/>
                        </a:rPr>
                        <a:t>참조: </a:t>
                      </a:r>
                      <a:endParaRPr lang="ko-KR" sz="1300" b="1" i="0" u="none" strike="noStrike" spc="0" dirty="0">
                        <a:solidFill>
                          <a:schemeClr val="bg1"/>
                        </a:solidFill>
                        <a:effectLst/>
                        <a:latin typeface="Candara" panose="020E0502030303020204" pitchFamily="34" charset="0"/>
                        <a:ea typeface="Malgun Gothic"/>
                        <a:cs typeface="+mn-cs"/>
                        <a:sym typeface=""/>
                      </a:endParaRPr>
                    </a:p>
                  </a:txBody>
                  <a:tcPr marL="8444" marR="8444" marT="8444" marB="0" anchor="ctr">
                    <a:lnB w="28575" cap="flat" cmpd="sng" algn="ctr">
                      <a:solidFill>
                        <a:schemeClr val="bg1"/>
                      </a:solidFill>
                      <a:prstDash val="solid"/>
                      <a:round/>
                      <a:headEnd type="none" w="med" len="med"/>
                      <a:tailEnd type="none" w="med" len="med"/>
                    </a:lnB>
                    <a:solidFill>
                      <a:schemeClr val="accent5"/>
                    </a:solidFill>
                  </a:tcPr>
                </a:tc>
                <a:tc>
                  <a:txBody>
                    <a:bodyPr/>
                    <a:lstStyle/>
                    <a:p>
                      <a:pPr algn="ctr" fontAlgn="b"/>
                      <a:r>
                        <a:rPr lang="ko-KR" sz="1300" b="1" u="none" strike="noStrike" spc="0">
                          <a:solidFill>
                            <a:schemeClr val="bg1"/>
                          </a:solidFill>
                          <a:effectLst/>
                          <a:latin typeface="Candara" panose="020E0502030303020204" pitchFamily="34" charset="0"/>
                          <a:ea typeface="Malgun Gothic"/>
                          <a:cs typeface="+mn-cs"/>
                          <a:sym typeface=""/>
                        </a:rPr>
                        <a:t>국가</a:t>
                      </a:r>
                      <a:endParaRPr lang="ko-KR" sz="1300" b="1" i="0" u="none" strike="noStrike" spc="0">
                        <a:solidFill>
                          <a:schemeClr val="bg1"/>
                        </a:solidFill>
                        <a:effectLst/>
                        <a:latin typeface="Candara" panose="020E0502030303020204" pitchFamily="34" charset="0"/>
                        <a:ea typeface="Malgun Gothic"/>
                        <a:cs typeface="+mn-cs"/>
                        <a:sym typeface=""/>
                      </a:endParaRPr>
                    </a:p>
                  </a:txBody>
                  <a:tcPr marL="8444" marR="8444" marT="8444" marB="0" anchor="ctr">
                    <a:lnB w="28575" cap="flat" cmpd="sng" algn="ctr">
                      <a:solidFill>
                        <a:schemeClr val="bg1"/>
                      </a:solidFill>
                      <a:prstDash val="solid"/>
                      <a:round/>
                      <a:headEnd type="none" w="med" len="med"/>
                      <a:tailEnd type="none" w="med" len="med"/>
                    </a:lnB>
                    <a:solidFill>
                      <a:schemeClr val="accent5"/>
                    </a:solidFill>
                  </a:tcPr>
                </a:tc>
                <a:tc>
                  <a:txBody>
                    <a:bodyPr/>
                    <a:lstStyle/>
                    <a:p>
                      <a:pPr algn="ctr" fontAlgn="b"/>
                      <a:r>
                        <a:rPr lang="ko-KR" altLang="en-US" sz="1300" b="1" u="none" strike="noStrike" kern="1200" spc="0" dirty="0">
                          <a:solidFill>
                            <a:schemeClr val="bg1"/>
                          </a:solidFill>
                          <a:effectLst/>
                          <a:latin typeface="Candara" panose="020E0502030303020204" pitchFamily="34" charset="0"/>
                          <a:ea typeface="Malgun Gothic"/>
                          <a:cs typeface="+mn-cs"/>
                          <a:sym typeface=""/>
                        </a:rPr>
                        <a:t>추적관찰</a:t>
                      </a:r>
                      <a:r>
                        <a:rPr lang="es-ES" altLang="ko-KR" sz="1300" b="1" u="none" strike="noStrike" kern="1200" spc="0" dirty="0">
                          <a:solidFill>
                            <a:schemeClr val="bg1"/>
                          </a:solidFill>
                          <a:effectLst/>
                          <a:latin typeface="Candara" panose="020E0502030303020204" pitchFamily="34" charset="0"/>
                          <a:ea typeface="Malgun Gothic"/>
                          <a:cs typeface="+mn-cs"/>
                          <a:sym typeface=""/>
                        </a:rPr>
                        <a:t>(</a:t>
                      </a:r>
                      <a:r>
                        <a:rPr lang="ko-KR" sz="1300" b="1" u="none" strike="noStrike" spc="0" dirty="0">
                          <a:solidFill>
                            <a:schemeClr val="bg1"/>
                          </a:solidFill>
                          <a:effectLst/>
                          <a:latin typeface="Candara" panose="020E0502030303020204" pitchFamily="34" charset="0"/>
                          <a:ea typeface="Malgun Gothic"/>
                          <a:cs typeface="+mn-cs"/>
                          <a:sym typeface=""/>
                        </a:rPr>
                        <a:t>년)</a:t>
                      </a:r>
                      <a:endParaRPr lang="ko-KR" sz="1300" b="1" i="0" u="none" strike="noStrike" spc="0" dirty="0">
                        <a:solidFill>
                          <a:schemeClr val="bg1"/>
                        </a:solidFill>
                        <a:effectLst/>
                        <a:latin typeface="Candara" panose="020E0502030303020204" pitchFamily="34" charset="0"/>
                        <a:ea typeface="Malgun Gothic"/>
                        <a:cs typeface="+mn-cs"/>
                        <a:sym typeface=""/>
                      </a:endParaRPr>
                    </a:p>
                  </a:txBody>
                  <a:tcPr marL="8444" marR="8444" marT="8444" marB="0" anchor="ctr">
                    <a:lnB w="28575" cap="flat" cmpd="sng" algn="ctr">
                      <a:solidFill>
                        <a:schemeClr val="bg1"/>
                      </a:solidFill>
                      <a:prstDash val="solid"/>
                      <a:round/>
                      <a:headEnd type="none" w="med" len="med"/>
                      <a:tailEnd type="none" w="med" len="med"/>
                    </a:lnB>
                    <a:solidFill>
                      <a:schemeClr val="accent5"/>
                    </a:solidFill>
                  </a:tcPr>
                </a:tc>
                <a:tc>
                  <a:txBody>
                    <a:bodyPr/>
                    <a:lstStyle/>
                    <a:p>
                      <a:pPr algn="l" fontAlgn="b"/>
                      <a:r>
                        <a:rPr lang="ko-KR" sz="1300" b="1" u="none" strike="noStrike" spc="0" dirty="0">
                          <a:solidFill>
                            <a:schemeClr val="bg1"/>
                          </a:solidFill>
                          <a:effectLst/>
                          <a:latin typeface="Candara" panose="020E0502030303020204" pitchFamily="34" charset="0"/>
                          <a:ea typeface="Malgun Gothic"/>
                          <a:cs typeface="+mn-cs"/>
                          <a:sym typeface=""/>
                        </a:rPr>
                        <a:t>약물</a:t>
                      </a:r>
                      <a:endParaRPr lang="ko-KR" sz="1300" b="1" i="0" u="none" strike="noStrike" spc="0" dirty="0">
                        <a:solidFill>
                          <a:schemeClr val="bg1"/>
                        </a:solidFill>
                        <a:effectLst/>
                        <a:latin typeface="Candara" panose="020E0502030303020204" pitchFamily="34" charset="0"/>
                        <a:ea typeface="Malgun Gothic"/>
                        <a:cs typeface="+mn-cs"/>
                        <a:sym typeface=""/>
                      </a:endParaRPr>
                    </a:p>
                  </a:txBody>
                  <a:tcPr marL="8444" marR="8444" marT="8444" marB="0" anchor="ctr">
                    <a:lnB w="28575" cap="flat" cmpd="sng" algn="ctr">
                      <a:solidFill>
                        <a:schemeClr val="bg1"/>
                      </a:solidFill>
                      <a:prstDash val="solid"/>
                      <a:round/>
                      <a:headEnd type="none" w="med" len="med"/>
                      <a:tailEnd type="none" w="med" len="med"/>
                    </a:lnB>
                    <a:solidFill>
                      <a:schemeClr val="accent5"/>
                    </a:solidFill>
                  </a:tcPr>
                </a:tc>
                <a:tc>
                  <a:txBody>
                    <a:bodyPr/>
                    <a:lstStyle/>
                    <a:p>
                      <a:pPr algn="l" fontAlgn="b"/>
                      <a:r>
                        <a:rPr lang="ko-KR" sz="1300" b="1" u="none" strike="noStrike" spc="0">
                          <a:solidFill>
                            <a:schemeClr val="bg1"/>
                          </a:solidFill>
                          <a:effectLst/>
                          <a:latin typeface="Candara" panose="020E0502030303020204" pitchFamily="34" charset="0"/>
                          <a:ea typeface="Malgun Gothic"/>
                          <a:cs typeface="+mn-cs"/>
                          <a:sym typeface=""/>
                        </a:rPr>
                        <a:t>지속성(%, 년)</a:t>
                      </a:r>
                      <a:endParaRPr lang="ko-KR" sz="1300" b="1" i="0" u="none" strike="noStrike" spc="0">
                        <a:solidFill>
                          <a:schemeClr val="bg1"/>
                        </a:solidFill>
                        <a:effectLst/>
                        <a:latin typeface="Candara" panose="020E0502030303020204" pitchFamily="34" charset="0"/>
                        <a:ea typeface="Malgun Gothic"/>
                        <a:cs typeface="+mn-cs"/>
                        <a:sym typeface=""/>
                      </a:endParaRPr>
                    </a:p>
                  </a:txBody>
                  <a:tcPr marL="8444" marR="8444" marT="8444" marB="0" anchor="ctr">
                    <a:lnB w="28575" cap="flat" cmpd="sng" algn="ctr">
                      <a:solidFill>
                        <a:schemeClr val="bg1"/>
                      </a:solidFill>
                      <a:prstDash val="solid"/>
                      <a:round/>
                      <a:headEnd type="none" w="med" len="med"/>
                      <a:tailEnd type="none" w="med" len="med"/>
                    </a:lnB>
                    <a:solidFill>
                      <a:schemeClr val="accent5"/>
                    </a:solidFill>
                  </a:tcPr>
                </a:tc>
                <a:tc>
                  <a:txBody>
                    <a:bodyPr/>
                    <a:lstStyle/>
                    <a:p>
                      <a:pPr algn="l" fontAlgn="b"/>
                      <a:r>
                        <a:rPr lang="ko-KR" sz="1300" b="1" u="none" strike="noStrike" spc="0">
                          <a:solidFill>
                            <a:schemeClr val="bg1"/>
                          </a:solidFill>
                          <a:effectLst/>
                          <a:latin typeface="Candara" panose="020E0502030303020204" pitchFamily="34" charset="0"/>
                          <a:ea typeface="Malgun Gothic"/>
                          <a:cs typeface="+mn-cs"/>
                          <a:sym typeface=""/>
                        </a:rPr>
                        <a:t>순응율(MPR≥80%)</a:t>
                      </a:r>
                      <a:endParaRPr lang="ko-KR" sz="1300" b="1" i="0" u="none" strike="noStrike" spc="0">
                        <a:solidFill>
                          <a:schemeClr val="bg1"/>
                        </a:solidFill>
                        <a:effectLst/>
                        <a:latin typeface="Candara" panose="020E0502030303020204" pitchFamily="34" charset="0"/>
                        <a:ea typeface="Malgun Gothic"/>
                        <a:cs typeface="+mn-cs"/>
                        <a:sym typeface=""/>
                      </a:endParaRPr>
                    </a:p>
                  </a:txBody>
                  <a:tcPr marL="8444" marR="8444" marT="8444" marB="0" anchor="ctr">
                    <a:lnB w="28575"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369387579"/>
                  </a:ext>
                </a:extLst>
              </a:tr>
              <a:tr h="265478">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Chau et al. 2020</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2</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b">
                    <a:lnT w="28575"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싱가포르</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lnT w="28575"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1</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lnT w="28575"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경구 비스포스포네이트, 데노수맙</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lnT w="28575"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39.3, 1년</a:t>
                      </a:r>
                      <a:endParaRPr lang="ko-KR" sz="1300" b="1" i="0" u="none" strike="noStrike" spc="0">
                        <a:solidFill>
                          <a:srgbClr val="212121"/>
                        </a:solidFill>
                        <a:effectLst/>
                        <a:latin typeface="Candara" panose="020E0502030303020204" pitchFamily="34" charset="0"/>
                        <a:ea typeface="Malgun Gothic"/>
                        <a:cs typeface="+mn-cs"/>
                        <a:sym typeface=""/>
                      </a:endParaRPr>
                    </a:p>
                  </a:txBody>
                  <a:tcPr marL="8444" marR="8444" marT="8444" marB="0" anchor="b">
                    <a:lnT w="28575"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49.7</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lnT w="28575"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3774395057"/>
                  </a:ext>
                </a:extLst>
              </a:tr>
              <a:tr h="265478">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Cheen et al. 2012</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3</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b"/>
                </a:tc>
                <a:tc>
                  <a:txBody>
                    <a:bodyPr/>
                    <a:lstStyle/>
                    <a:p>
                      <a:pPr algn="ctr" fontAlgn="b"/>
                      <a:r>
                        <a:rPr lang="ko-KR" sz="1300" b="1" u="none" strike="noStrike" spc="0">
                          <a:effectLst/>
                          <a:latin typeface="Candara" panose="020E0502030303020204" pitchFamily="34" charset="0"/>
                          <a:ea typeface="Malgun Gothic"/>
                          <a:cs typeface="+mn-cs"/>
                          <a:sym typeface=""/>
                        </a:rPr>
                        <a:t>싱가포르</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ctr" fontAlgn="b"/>
                      <a:r>
                        <a:rPr lang="ko-KR" sz="1300" b="1" u="none" strike="noStrike" spc="0">
                          <a:effectLst/>
                          <a:latin typeface="Candara" panose="020E0502030303020204" pitchFamily="34" charset="0"/>
                          <a:ea typeface="Malgun Gothic"/>
                          <a:cs typeface="+mn-cs"/>
                          <a:sym typeface=""/>
                        </a:rPr>
                        <a:t>2</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l" fontAlgn="b"/>
                      <a:r>
                        <a:rPr lang="ko-KR" sz="1300" b="1" u="none" strike="noStrike" spc="0" dirty="0" err="1">
                          <a:effectLst/>
                          <a:latin typeface="Candara" panose="020E0502030303020204" pitchFamily="34" charset="0"/>
                          <a:ea typeface="Malgun Gothic"/>
                          <a:cs typeface="+mn-cs"/>
                          <a:sym typeface=""/>
                        </a:rPr>
                        <a:t>알렌드로네이트</a:t>
                      </a:r>
                      <a:r>
                        <a:rPr lang="ko-KR" sz="1300" b="1" u="none" strike="noStrike" spc="0" dirty="0">
                          <a:effectLst/>
                          <a:latin typeface="Candara" panose="020E0502030303020204" pitchFamily="34" charset="0"/>
                          <a:ea typeface="Malgun Gothic"/>
                          <a:cs typeface="+mn-cs"/>
                          <a:sym typeface=""/>
                        </a:rPr>
                        <a:t>, </a:t>
                      </a:r>
                      <a:r>
                        <a:rPr lang="ko-KR" sz="1300" b="1" u="none" strike="noStrike" spc="0" dirty="0" err="1">
                          <a:effectLst/>
                          <a:latin typeface="Candara" panose="020E0502030303020204" pitchFamily="34" charset="0"/>
                          <a:ea typeface="Malgun Gothic"/>
                          <a:cs typeface="+mn-cs"/>
                          <a:sym typeface=""/>
                        </a:rPr>
                        <a:t>리세드로네이트</a:t>
                      </a:r>
                      <a:endParaRPr lang="ko-KR" sz="1300" b="1" i="0" u="none" strike="noStrike" spc="0" dirty="0">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l" fontAlgn="b"/>
                      <a:r>
                        <a:rPr lang="ko-KR" sz="1300" b="1" u="none" strike="noStrike" spc="0" dirty="0">
                          <a:effectLst/>
                          <a:latin typeface="Candara" panose="020E0502030303020204" pitchFamily="34" charset="0"/>
                          <a:ea typeface="Malgun Gothic"/>
                          <a:cs typeface="+mn-cs"/>
                          <a:sym typeface=""/>
                        </a:rPr>
                        <a:t>69, 1년</a:t>
                      </a:r>
                      <a:endParaRPr lang="ko-KR" sz="1300" b="1" i="0" u="none" strike="noStrike" spc="0" dirty="0">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l" fontAlgn="b"/>
                      <a:r>
                        <a:rPr lang="ko-KR" sz="1300" b="1" u="none" strike="noStrike" spc="0">
                          <a:effectLst/>
                          <a:latin typeface="Candara" panose="020E0502030303020204" pitchFamily="34" charset="0"/>
                          <a:ea typeface="Malgun Gothic"/>
                          <a:cs typeface="+mn-cs"/>
                          <a:sym typeface=""/>
                        </a:rPr>
                        <a:t>78.9</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tc>
                <a:extLst>
                  <a:ext uri="{0D108BD9-81ED-4DB2-BD59-A6C34878D82A}">
                    <a16:rowId xmlns:a16="http://schemas.microsoft.com/office/drawing/2014/main" val="3814350936"/>
                  </a:ext>
                </a:extLst>
              </a:tr>
              <a:tr h="265478">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Cheng et al. 2013</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4</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대만</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2</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알렌드로네이트</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57.1, 1년; 41.8, 2년</a:t>
                      </a:r>
                      <a:endParaRPr lang="ko-KR" sz="1300" b="1" i="0" u="none" strike="noStrike" spc="0" err="1">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61.9, 1년; 47.9, 2년</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extLst>
                  <a:ext uri="{0D108BD9-81ED-4DB2-BD59-A6C34878D82A}">
                    <a16:rowId xmlns:a16="http://schemas.microsoft.com/office/drawing/2014/main" val="1553268561"/>
                  </a:ext>
                </a:extLst>
              </a:tr>
              <a:tr h="530956">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Kamatari et al. 2007</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5</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ctr"/>
                </a:tc>
                <a:tc>
                  <a:txBody>
                    <a:bodyPr/>
                    <a:lstStyle/>
                    <a:p>
                      <a:pPr algn="ctr" fontAlgn="b"/>
                      <a:r>
                        <a:rPr lang="ko-KR" sz="1300" b="1" u="none" strike="noStrike" spc="0">
                          <a:effectLst/>
                          <a:latin typeface="Candara" panose="020E0502030303020204" pitchFamily="34" charset="0"/>
                          <a:ea typeface="Malgun Gothic"/>
                          <a:cs typeface="+mn-cs"/>
                          <a:sym typeface=""/>
                        </a:rPr>
                        <a:t>일본 </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tc>
                <a:tc>
                  <a:txBody>
                    <a:bodyPr/>
                    <a:lstStyle/>
                    <a:p>
                      <a:pPr algn="ctr" fontAlgn="b"/>
                      <a:r>
                        <a:rPr lang="ko-KR" sz="1300" b="1" u="none" strike="noStrike" spc="0">
                          <a:effectLst/>
                          <a:latin typeface="Candara" panose="020E0502030303020204" pitchFamily="34" charset="0"/>
                          <a:ea typeface="Malgun Gothic"/>
                          <a:cs typeface="+mn-cs"/>
                          <a:sym typeface=""/>
                        </a:rPr>
                        <a:t>4</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tc>
                <a:tc>
                  <a:txBody>
                    <a:bodyPr/>
                    <a:lstStyle/>
                    <a:p>
                      <a:pPr algn="l" fontAlgn="b"/>
                      <a:r>
                        <a:rPr lang="ko-KR" sz="1300" b="1" u="none" strike="noStrike" spc="0">
                          <a:effectLst/>
                          <a:latin typeface="Candara" panose="020E0502030303020204" pitchFamily="34" charset="0"/>
                          <a:ea typeface="Malgun Gothic"/>
                          <a:cs typeface="+mn-cs"/>
                          <a:sym typeface=""/>
                        </a:rPr>
                        <a:t>알렌드로네이트, 리세드로네이트</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tc>
                <a:tc>
                  <a:txBody>
                    <a:bodyPr/>
                    <a:lstStyle/>
                    <a:p>
                      <a:pPr algn="l" fontAlgn="b"/>
                      <a:r>
                        <a:rPr lang="ko-KR" sz="1300" b="1" u="none" strike="noStrike" spc="0">
                          <a:effectLst/>
                          <a:latin typeface="Candara" panose="020E0502030303020204" pitchFamily="34" charset="0"/>
                          <a:ea typeface="Malgun Gothic"/>
                          <a:cs typeface="+mn-cs"/>
                          <a:sym typeface=""/>
                        </a:rPr>
                        <a:t>알렌드로네이트 42.5, 1년;</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 리세드로네이트 44.6, 1년</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tc>
                <a:tc>
                  <a:txBody>
                    <a:bodyPr/>
                    <a:lstStyle/>
                    <a:p>
                      <a:pPr algn="l" fontAlgn="b"/>
                      <a:r>
                        <a:rPr lang="ko-KR" sz="1300" b="1" u="none" strike="noStrike" spc="0" dirty="0">
                          <a:effectLst/>
                          <a:latin typeface="Candara" panose="020E0502030303020204" pitchFamily="34" charset="0"/>
                          <a:ea typeface="Malgun Gothic"/>
                          <a:cs typeface="+mn-cs"/>
                          <a:sym typeface=""/>
                        </a:rPr>
                        <a:t>명시되지 않음</a:t>
                      </a:r>
                      <a:endParaRPr lang="ko-KR" sz="1300" b="1" i="0" u="none" strike="noStrike" spc="0" dirty="0">
                        <a:solidFill>
                          <a:srgbClr val="000000"/>
                        </a:solidFill>
                        <a:effectLst/>
                        <a:latin typeface="Candara" panose="020E0502030303020204" pitchFamily="34" charset="0"/>
                        <a:ea typeface="Malgun Gothic"/>
                        <a:cs typeface="+mn-cs"/>
                        <a:sym typeface=""/>
                      </a:endParaRPr>
                    </a:p>
                  </a:txBody>
                  <a:tcPr marL="8444" marR="8444" marT="8444" marB="0" anchor="ctr"/>
                </a:tc>
                <a:extLst>
                  <a:ext uri="{0D108BD9-81ED-4DB2-BD59-A6C34878D82A}">
                    <a16:rowId xmlns:a16="http://schemas.microsoft.com/office/drawing/2014/main" val="241695119"/>
                  </a:ext>
                </a:extLst>
              </a:tr>
              <a:tr h="954529">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Kishimoto &amp; Machara 2015</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6</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ctr">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일본 </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8</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명시되지 않음</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33.2, 1년(매일);</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13.0, 2년(매일),</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32.7, 2년(매주),</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 50.4, 2년(매주)</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1년차: 38.6(매일), 70.6(매주), 77.7(매월);</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5년차: 20.8(일일),</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 60.9(주간)</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solidFill>
                      <a:schemeClr val="accent5">
                        <a:lumMod val="20000"/>
                        <a:lumOff val="80000"/>
                      </a:schemeClr>
                    </a:solidFill>
                  </a:tcPr>
                </a:tc>
                <a:extLst>
                  <a:ext uri="{0D108BD9-81ED-4DB2-BD59-A6C34878D82A}">
                    <a16:rowId xmlns:a16="http://schemas.microsoft.com/office/drawing/2014/main" val="3896840969"/>
                  </a:ext>
                </a:extLst>
              </a:tr>
              <a:tr h="1203158">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Lin et al. 2011</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7</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ctr"/>
                </a:tc>
                <a:tc>
                  <a:txBody>
                    <a:bodyPr/>
                    <a:lstStyle/>
                    <a:p>
                      <a:pPr algn="ctr" fontAlgn="b"/>
                      <a:r>
                        <a:rPr lang="ko-KR" sz="1300" b="1" u="none" strike="noStrike" spc="0">
                          <a:effectLst/>
                          <a:latin typeface="Candara" panose="020E0502030303020204" pitchFamily="34" charset="0"/>
                          <a:ea typeface="Malgun Gothic"/>
                          <a:cs typeface="+mn-cs"/>
                          <a:sym typeface=""/>
                        </a:rPr>
                        <a:t>대만</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tc>
                <a:tc>
                  <a:txBody>
                    <a:bodyPr/>
                    <a:lstStyle/>
                    <a:p>
                      <a:pPr algn="ctr" fontAlgn="b"/>
                      <a:r>
                        <a:rPr lang="ko-KR" sz="1300" b="1" u="none" strike="noStrike" spc="0">
                          <a:effectLst/>
                          <a:latin typeface="Candara" panose="020E0502030303020204" pitchFamily="34" charset="0"/>
                          <a:ea typeface="Malgun Gothic"/>
                          <a:cs typeface="+mn-cs"/>
                          <a:sym typeface=""/>
                        </a:rPr>
                        <a:t>1</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tc>
                <a:tc>
                  <a:txBody>
                    <a:bodyPr/>
                    <a:lstStyle/>
                    <a:p>
                      <a:pPr algn="l" fontAlgn="b"/>
                      <a:r>
                        <a:rPr lang="ko-KR" sz="1300" b="1" u="none" strike="noStrike" spc="0">
                          <a:effectLst/>
                          <a:latin typeface="Candara" panose="020E0502030303020204" pitchFamily="34" charset="0"/>
                          <a:ea typeface="Malgun Gothic"/>
                          <a:cs typeface="+mn-cs"/>
                          <a:sym typeface=""/>
                        </a:rPr>
                        <a:t>알렌드로네이트, 에티드로네이트, 리세드로네이트, 이반드로네이트</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ctr"/>
                </a:tc>
                <a:tc>
                  <a:txBody>
                    <a:bodyPr/>
                    <a:lstStyle/>
                    <a:p>
                      <a:pPr algn="l" fontAlgn="b"/>
                      <a:r>
                        <a:rPr lang="ko-KR" sz="1300" b="1" u="none" strike="noStrike" spc="0">
                          <a:effectLst/>
                          <a:latin typeface="Candara" panose="020E0502030303020204" pitchFamily="34" charset="0"/>
                          <a:ea typeface="Malgun Gothic"/>
                          <a:cs typeface="+mn-cs"/>
                          <a:sym typeface=""/>
                        </a:rPr>
                        <a:t>17.6(매일, 알렌드로네이트),</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41.3(매주, 알렌드로네이트),</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6.5(매월, ibandronate),</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26.4(매일, 리세드로네이트),</a:t>
                      </a:r>
                      <a:br>
                        <a:rPr lang="ko-KR" sz="1300" b="1" u="none" strike="noStrike" spc="0">
                          <a:effectLst/>
                          <a:latin typeface="Candara" panose="020E0502030303020204" pitchFamily="34" charset="0"/>
                          <a:ea typeface="Malgun Gothic"/>
                          <a:cs typeface="+mn-cs"/>
                          <a:sym typeface=""/>
                        </a:rPr>
                      </a:br>
                      <a:r>
                        <a:rPr lang="ko-KR" sz="1300" b="1" u="none" strike="noStrike" spc="0">
                          <a:effectLst/>
                          <a:latin typeface="Candara" panose="020E0502030303020204" pitchFamily="34" charset="0"/>
                          <a:ea typeface="Malgun Gothic"/>
                          <a:cs typeface="+mn-cs"/>
                          <a:sym typeface=""/>
                        </a:rPr>
                        <a:t> 41.1(주간, 리세드로네이트)</a:t>
                      </a:r>
                      <a:endParaRPr lang="ko-KR" sz="1300" b="1" i="0" u="none" strike="noStrike" spc="0">
                        <a:solidFill>
                          <a:srgbClr val="454545"/>
                        </a:solidFill>
                        <a:effectLst/>
                        <a:latin typeface="Candara" panose="020E0502030303020204" pitchFamily="34" charset="0"/>
                        <a:ea typeface="Malgun Gothic"/>
                        <a:cs typeface="+mn-cs"/>
                        <a:sym typeface=""/>
                      </a:endParaRPr>
                    </a:p>
                  </a:txBody>
                  <a:tcPr marL="8444" marR="8444" marT="8444" marB="0" anchor="ctr"/>
                </a:tc>
                <a:tc>
                  <a:txBody>
                    <a:bodyPr/>
                    <a:lstStyle/>
                    <a:p>
                      <a:pPr algn="l" fontAlgn="b"/>
                      <a:r>
                        <a:rPr lang="ko-KR" sz="1300" b="1" u="none" strike="noStrike" spc="0" dirty="0">
                          <a:effectLst/>
                          <a:latin typeface="Candara" panose="020E0502030303020204" pitchFamily="34" charset="0"/>
                          <a:ea typeface="Malgun Gothic"/>
                          <a:cs typeface="+mn-cs"/>
                          <a:sym typeface=""/>
                        </a:rPr>
                        <a:t>60.2</a:t>
                      </a:r>
                      <a:endParaRPr lang="ko-KR" sz="1300" b="1" i="0" u="none" strike="noStrike" spc="0" dirty="0">
                        <a:solidFill>
                          <a:srgbClr val="000000"/>
                        </a:solidFill>
                        <a:effectLst/>
                        <a:latin typeface="Candara" panose="020E0502030303020204" pitchFamily="34" charset="0"/>
                        <a:ea typeface="Malgun Gothic"/>
                        <a:cs typeface="+mn-cs"/>
                        <a:sym typeface=""/>
                      </a:endParaRPr>
                    </a:p>
                  </a:txBody>
                  <a:tcPr marL="8444" marR="8444" marT="8444" marB="0" anchor="ctr"/>
                </a:tc>
                <a:extLst>
                  <a:ext uri="{0D108BD9-81ED-4DB2-BD59-A6C34878D82A}">
                    <a16:rowId xmlns:a16="http://schemas.microsoft.com/office/drawing/2014/main" val="3072663727"/>
                  </a:ext>
                </a:extLst>
              </a:tr>
              <a:tr h="265478">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Roughead et al. 2009</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8</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호주</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ctr" fontAlgn="b"/>
                      <a:r>
                        <a:rPr lang="ko-KR" sz="1300" b="1" u="none" strike="noStrike" spc="0">
                          <a:effectLst/>
                          <a:latin typeface="Candara" panose="020E0502030303020204" pitchFamily="34" charset="0"/>
                          <a:ea typeface="Malgun Gothic"/>
                          <a:cs typeface="+mn-cs"/>
                          <a:sym typeface=""/>
                        </a:rPr>
                        <a:t>명시되지 않음</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명시되지 않음</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명시되지 않음</a:t>
                      </a:r>
                      <a:endParaRPr lang="ko-KR" sz="1300" b="1" i="0" u="none" strike="noStrike" spc="0">
                        <a:solidFill>
                          <a:srgbClr val="454545"/>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tc>
                  <a:txBody>
                    <a:bodyPr/>
                    <a:lstStyle/>
                    <a:p>
                      <a:pPr algn="l" fontAlgn="b"/>
                      <a:r>
                        <a:rPr lang="ko-KR" sz="1300" b="1" u="none" strike="noStrike" spc="0">
                          <a:effectLst/>
                          <a:latin typeface="Candara" panose="020E0502030303020204" pitchFamily="34" charset="0"/>
                          <a:ea typeface="Malgun Gothic"/>
                          <a:cs typeface="+mn-cs"/>
                          <a:sym typeface=""/>
                        </a:rPr>
                        <a:t>명시되지 않음</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solidFill>
                      <a:schemeClr val="accent5">
                        <a:lumMod val="20000"/>
                        <a:lumOff val="80000"/>
                      </a:schemeClr>
                    </a:solidFill>
                  </a:tcPr>
                </a:tc>
                <a:extLst>
                  <a:ext uri="{0D108BD9-81ED-4DB2-BD59-A6C34878D82A}">
                    <a16:rowId xmlns:a16="http://schemas.microsoft.com/office/drawing/2014/main" val="370513373"/>
                  </a:ext>
                </a:extLst>
              </a:tr>
              <a:tr h="265478">
                <a:tc>
                  <a:txBody>
                    <a:bodyPr/>
                    <a:lstStyle/>
                    <a:p>
                      <a:pPr algn="l" fontAlgn="b"/>
                      <a:r>
                        <a:rPr lang="ko-KR" sz="1300" b="1" u="none" strike="noStrike" kern="0" spc="0">
                          <a:solidFill>
                            <a:schemeClr val="tx1">
                              <a:lumMod val="100000"/>
                            </a:schemeClr>
                          </a:solidFill>
                          <a:effectLst/>
                          <a:latin typeface="Candara" panose="020E0502030303020204" pitchFamily="34" charset="0"/>
                          <a:ea typeface="Malgun Gothic"/>
                          <a:cs typeface="+mn-cs"/>
                          <a:sym typeface=""/>
                        </a:rPr>
                        <a:t>Soong et al. 2013</a:t>
                      </a:r>
                      <a:r>
                        <a:rPr lang="ko-KR" sz="1300" b="1" u="none" strike="noStrike" kern="0" spc="0" baseline="30000">
                          <a:solidFill>
                            <a:schemeClr val="tx1">
                              <a:lumMod val="100000"/>
                            </a:schemeClr>
                          </a:solidFill>
                          <a:effectLst/>
                          <a:latin typeface="Candara" panose="020E0502030303020204" pitchFamily="34" charset="0"/>
                          <a:ea typeface="Malgun Gothic"/>
                          <a:cs typeface="+mn-cs"/>
                          <a:sym typeface=""/>
                        </a:rPr>
                        <a:t>9</a:t>
                      </a:r>
                      <a:endParaRPr lang="ko-KR" sz="13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marL="8444" marR="8444" marT="8444" marB="0" anchor="b"/>
                </a:tc>
                <a:tc>
                  <a:txBody>
                    <a:bodyPr/>
                    <a:lstStyle/>
                    <a:p>
                      <a:pPr algn="ctr" fontAlgn="b"/>
                      <a:r>
                        <a:rPr lang="ko-KR" sz="1300" b="1" u="none" strike="noStrike" spc="0">
                          <a:effectLst/>
                          <a:latin typeface="Candara" panose="020E0502030303020204" pitchFamily="34" charset="0"/>
                          <a:ea typeface="Malgun Gothic"/>
                          <a:cs typeface="+mn-cs"/>
                          <a:sym typeface=""/>
                        </a:rPr>
                        <a:t>대만</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ctr" fontAlgn="b"/>
                      <a:r>
                        <a:rPr lang="ko-KR" sz="1300" b="1" u="none" strike="noStrike" spc="0">
                          <a:effectLst/>
                          <a:latin typeface="Candara" panose="020E0502030303020204" pitchFamily="34" charset="0"/>
                          <a:ea typeface="Malgun Gothic"/>
                          <a:cs typeface="+mn-cs"/>
                          <a:sym typeface=""/>
                        </a:rPr>
                        <a:t>1</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l" fontAlgn="b"/>
                      <a:r>
                        <a:rPr lang="ko-KR" sz="1300" b="1" u="none" strike="noStrike" spc="0">
                          <a:effectLst/>
                          <a:latin typeface="Candara" panose="020E0502030303020204" pitchFamily="34" charset="0"/>
                          <a:ea typeface="Malgun Gothic"/>
                          <a:cs typeface="+mn-cs"/>
                          <a:sym typeface=""/>
                        </a:rPr>
                        <a:t>알렌드로네이트</a:t>
                      </a:r>
                      <a:endParaRPr lang="ko-KR" sz="1300" b="1" i="0" u="none" strike="noStrike" spc="0">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l" fontAlgn="b"/>
                      <a:r>
                        <a:rPr lang="ko-KR" sz="1300" b="1" u="none" strike="noStrike" spc="0">
                          <a:effectLst/>
                          <a:latin typeface="Candara" panose="020E0502030303020204" pitchFamily="34" charset="0"/>
                          <a:ea typeface="Malgun Gothic"/>
                          <a:cs typeface="+mn-cs"/>
                          <a:sym typeface=""/>
                        </a:rPr>
                        <a:t>17.6, 1년</a:t>
                      </a:r>
                      <a:endParaRPr lang="ko-KR" sz="1300" b="1" i="0" u="none" strike="noStrike" spc="0" err="1">
                        <a:solidFill>
                          <a:srgbClr val="000000"/>
                        </a:solidFill>
                        <a:effectLst/>
                        <a:latin typeface="Candara" panose="020E0502030303020204" pitchFamily="34" charset="0"/>
                        <a:ea typeface="Malgun Gothic"/>
                        <a:cs typeface="+mn-cs"/>
                        <a:sym typeface=""/>
                      </a:endParaRPr>
                    </a:p>
                  </a:txBody>
                  <a:tcPr marL="8444" marR="8444" marT="8444" marB="0" anchor="b"/>
                </a:tc>
                <a:tc>
                  <a:txBody>
                    <a:bodyPr/>
                    <a:lstStyle/>
                    <a:p>
                      <a:pPr algn="l" fontAlgn="b"/>
                      <a:r>
                        <a:rPr lang="ko-KR" sz="1300" b="1" u="none" strike="noStrike" spc="0" dirty="0">
                          <a:effectLst/>
                          <a:latin typeface="Candara" panose="020E0502030303020204" pitchFamily="34" charset="0"/>
                          <a:ea typeface="Malgun Gothic"/>
                          <a:cs typeface="+mn-cs"/>
                          <a:sym typeface=""/>
                        </a:rPr>
                        <a:t>87.6, 1개월, 61.8 2개월, 28.2 1년</a:t>
                      </a:r>
                      <a:endParaRPr lang="ko-KR" sz="1300" b="1" i="0" u="none" strike="noStrike" spc="0" dirty="0">
                        <a:solidFill>
                          <a:srgbClr val="000000"/>
                        </a:solidFill>
                        <a:effectLst/>
                        <a:latin typeface="Candara" panose="020E0502030303020204" pitchFamily="34" charset="0"/>
                        <a:ea typeface="Malgun Gothic"/>
                        <a:cs typeface="+mn-cs"/>
                        <a:sym typeface=""/>
                      </a:endParaRPr>
                    </a:p>
                  </a:txBody>
                  <a:tcPr marL="8444" marR="8444" marT="8444" marB="0" anchor="b"/>
                </a:tc>
                <a:extLst>
                  <a:ext uri="{0D108BD9-81ED-4DB2-BD59-A6C34878D82A}">
                    <a16:rowId xmlns:a16="http://schemas.microsoft.com/office/drawing/2014/main" val="3259917586"/>
                  </a:ext>
                </a:extLst>
              </a:tr>
            </a:tbl>
          </a:graphicData>
        </a:graphic>
      </p:graphicFrame>
      <p:sp>
        <p:nvSpPr>
          <p:cNvPr id="6" name="TextBox 5">
            <a:extLst>
              <a:ext uri="{FF2B5EF4-FFF2-40B4-BE49-F238E27FC236}">
                <a16:creationId xmlns:a16="http://schemas.microsoft.com/office/drawing/2014/main" id="{E8C31E4B-65A1-9F41-BD91-30A96FD513FD}"/>
              </a:ext>
            </a:extLst>
          </p:cNvPr>
          <p:cNvSpPr txBox="1"/>
          <p:nvPr/>
        </p:nvSpPr>
        <p:spPr>
          <a:xfrm>
            <a:off x="570860" y="5966896"/>
            <a:ext cx="8744354" cy="276999"/>
          </a:xfrm>
          <a:prstGeom prst="rect">
            <a:avLst/>
          </a:prstGeom>
          <a:noFill/>
        </p:spPr>
        <p:txBody>
          <a:bodyPr wrap="square" rtlCol="0">
            <a:spAutoFit/>
          </a:bodyPr>
          <a:lstStyle/>
          <a:p>
            <a:r>
              <a:rPr lang="ko-KR" sz="1200" b="1" kern="0" dirty="0">
                <a:solidFill>
                  <a:schemeClr val="tx1">
                    <a:lumMod val="100000"/>
                  </a:schemeClr>
                </a:solidFill>
                <a:latin typeface="Candara" panose="020E0502030303020204" pitchFamily="34" charset="0"/>
                <a:sym typeface=""/>
              </a:rPr>
              <a:t>Adapted from Fatoye F, et al. </a:t>
            </a:r>
            <a:r>
              <a:rPr lang="ko-KR" sz="1200" b="1" i="1" kern="0" dirty="0">
                <a:solidFill>
                  <a:schemeClr val="tx1">
                    <a:lumMod val="100000"/>
                  </a:schemeClr>
                </a:solidFill>
                <a:latin typeface="Candara" panose="020E0502030303020204" pitchFamily="34" charset="0"/>
                <a:sym typeface=""/>
              </a:rPr>
              <a:t>BMJ Open</a:t>
            </a:r>
            <a:r>
              <a:rPr lang="ko-KR" sz="1200" b="1" kern="0" dirty="0">
                <a:solidFill>
                  <a:schemeClr val="tx1">
                    <a:lumMod val="100000"/>
                  </a:schemeClr>
                </a:solidFill>
                <a:latin typeface="Candara" panose="020E0502030303020204" pitchFamily="34" charset="0"/>
                <a:sym typeface=""/>
              </a:rPr>
              <a:t> 2019;</a:t>
            </a:r>
            <a:r>
              <a:rPr lang="ko-KR" sz="1200" b="1" kern="0" baseline="30000" dirty="0">
                <a:solidFill>
                  <a:schemeClr val="tx1">
                    <a:lumMod val="100000"/>
                  </a:schemeClr>
                </a:solidFill>
                <a:latin typeface="Candara" panose="020E0502030303020204" pitchFamily="34" charset="0"/>
                <a:sym typeface=""/>
              </a:rPr>
              <a:t>1</a:t>
            </a:r>
            <a:r>
              <a:rPr lang="ko-KR" sz="1200" b="1" kern="0" dirty="0">
                <a:solidFill>
                  <a:schemeClr val="tx1">
                    <a:lumMod val="100000"/>
                  </a:schemeClr>
                </a:solidFill>
                <a:latin typeface="Candara" panose="020E0502030303020204" pitchFamily="34" charset="0"/>
                <a:sym typeface=""/>
              </a:rPr>
              <a:t> Chau YT, et al. </a:t>
            </a:r>
            <a:r>
              <a:rPr lang="ko-KR" sz="1200" b="1" i="1" kern="0" dirty="0">
                <a:solidFill>
                  <a:schemeClr val="tx1">
                    <a:lumMod val="100000"/>
                  </a:schemeClr>
                </a:solidFill>
                <a:latin typeface="Candara" panose="020E0502030303020204" pitchFamily="34" charset="0"/>
                <a:sym typeface=""/>
              </a:rPr>
              <a:t>Arch Osteoporos </a:t>
            </a:r>
            <a:r>
              <a:rPr lang="ko-KR" sz="1200" b="1" kern="0" dirty="0">
                <a:solidFill>
                  <a:schemeClr val="tx1">
                    <a:lumMod val="100000"/>
                  </a:schemeClr>
                </a:solidFill>
                <a:latin typeface="Candara" panose="020E0502030303020204" pitchFamily="34" charset="0"/>
                <a:sym typeface=""/>
              </a:rPr>
              <a:t>2020</a:t>
            </a:r>
            <a:r>
              <a:rPr lang="ko-KR" sz="1200" b="1" kern="0" baseline="30000" dirty="0">
                <a:solidFill>
                  <a:schemeClr val="tx1">
                    <a:lumMod val="100000"/>
                  </a:schemeClr>
                </a:solidFill>
                <a:latin typeface="Candara" panose="020E0502030303020204" pitchFamily="34" charset="0"/>
                <a:sym typeface=""/>
              </a:rPr>
              <a:t>2 </a:t>
            </a:r>
          </a:p>
        </p:txBody>
      </p:sp>
      <p:pic>
        <p:nvPicPr>
          <p:cNvPr id="8" name="Graphic 7" descr="Home with solid fill">
            <a:hlinkClick r:id="rId3" action="ppaction://hlinksldjump"/>
            <a:extLst>
              <a:ext uri="{FF2B5EF4-FFF2-40B4-BE49-F238E27FC236}">
                <a16:creationId xmlns:a16="http://schemas.microsoft.com/office/drawing/2014/main" id="{216D9424-D379-2040-849B-CEDB11573B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511255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비경구 요법의 지속성</a:t>
            </a:r>
          </a:p>
        </p:txBody>
      </p:sp>
      <p:sp>
        <p:nvSpPr>
          <p:cNvPr id="4" name="TextBox 3">
            <a:extLst>
              <a:ext uri="{FF2B5EF4-FFF2-40B4-BE49-F238E27FC236}">
                <a16:creationId xmlns:a16="http://schemas.microsoft.com/office/drawing/2014/main" id="{13BFEFBA-E4F2-43DC-959B-3FD2F3792E12}"/>
              </a:ext>
            </a:extLst>
          </p:cNvPr>
          <p:cNvSpPr txBox="1"/>
          <p:nvPr/>
        </p:nvSpPr>
        <p:spPr>
          <a:xfrm>
            <a:off x="819647" y="1368488"/>
            <a:ext cx="10823713" cy="830997"/>
          </a:xfrm>
          <a:prstGeom prst="rect">
            <a:avLst/>
          </a:prstGeom>
          <a:noFill/>
        </p:spPr>
        <p:txBody>
          <a:bodyPr wrap="square" rtlCol="0">
            <a:spAutoFit/>
          </a:bodyPr>
          <a:lstStyle/>
          <a:p>
            <a:r>
              <a:rPr lang="ko-KR" b="1" kern="0">
                <a:solidFill>
                  <a:srgbClr val="2F9588">
                    <a:lumMod val="100000"/>
                  </a:srgbClr>
                </a:solidFill>
                <a:latin typeface="Candara" panose="020E0502030303020204" pitchFamily="34" charset="0"/>
                <a:sym typeface=""/>
              </a:rPr>
              <a:t>체계적인 검토: 비경구 골다공증 치료에 대한 실제 환자의 순응도 및/또는 지속성</a:t>
            </a:r>
            <a:r>
              <a:rPr lang="ko-KR" b="1" kern="0" baseline="30000">
                <a:solidFill>
                  <a:srgbClr val="2F9588">
                    <a:lumMod val="100000"/>
                  </a:srgbClr>
                </a:solidFill>
                <a:latin typeface="Candara" panose="020E0502030303020204" pitchFamily="34" charset="0"/>
                <a:sym typeface=""/>
              </a:rPr>
              <a:t>1 </a:t>
            </a:r>
          </a:p>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필요 투여 회수가 적은 비경구 약물은 경구 요법보다 순응도가 더 높음</a:t>
            </a:r>
            <a:r>
              <a:rPr lang="ko-KR" b="1" kern="0" baseline="30000">
                <a:solidFill>
                  <a:schemeClr val="tx1">
                    <a:lumMod val="100000"/>
                  </a:schemeClr>
                </a:solidFill>
                <a:latin typeface="Candara" panose="020E0502030303020204" pitchFamily="34" charset="0"/>
                <a:sym typeface=""/>
              </a:rPr>
              <a:t>1,2 </a:t>
            </a:r>
          </a:p>
          <a:p>
            <a:endParaRPr lang="ko-KR" sz="1200" b="1">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EFE71CE3-A481-D740-B7C3-682E0D772297}"/>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Koller G,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2020;31:2093–102; 2. Durden E,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2017;12:22.</a:t>
            </a:r>
          </a:p>
        </p:txBody>
      </p:sp>
      <p:graphicFrame>
        <p:nvGraphicFramePr>
          <p:cNvPr id="2" name="Table 2">
            <a:extLst>
              <a:ext uri="{FF2B5EF4-FFF2-40B4-BE49-F238E27FC236}">
                <a16:creationId xmlns:a16="http://schemas.microsoft.com/office/drawing/2014/main" id="{8436C8E1-873F-B34E-895C-5231A8C13AB0}"/>
              </a:ext>
            </a:extLst>
          </p:cNvPr>
          <p:cNvGraphicFramePr>
            <a:graphicFrameLocks noGrp="1"/>
          </p:cNvGraphicFramePr>
          <p:nvPr>
            <p:extLst>
              <p:ext uri="{D42A27DB-BD31-4B8C-83A1-F6EECF244321}">
                <p14:modId xmlns:p14="http://schemas.microsoft.com/office/powerpoint/2010/main" val="2927035457"/>
              </p:ext>
            </p:extLst>
          </p:nvPr>
        </p:nvGraphicFramePr>
        <p:xfrm>
          <a:off x="819647" y="2240241"/>
          <a:ext cx="10605214" cy="3699274"/>
        </p:xfrm>
        <a:graphic>
          <a:graphicData uri="http://schemas.openxmlformats.org/drawingml/2006/table">
            <a:tbl>
              <a:tblPr firstRow="1" bandRow="1">
                <a:tableStyleId>{FABFCF23-3B69-468F-B69F-88F6DE6A72F2}</a:tableStyleId>
              </a:tblPr>
              <a:tblGrid>
                <a:gridCol w="2118762">
                  <a:extLst>
                    <a:ext uri="{9D8B030D-6E8A-4147-A177-3AD203B41FA5}">
                      <a16:colId xmlns:a16="http://schemas.microsoft.com/office/drawing/2014/main" val="311882285"/>
                    </a:ext>
                  </a:extLst>
                </a:gridCol>
                <a:gridCol w="1715784">
                  <a:extLst>
                    <a:ext uri="{9D8B030D-6E8A-4147-A177-3AD203B41FA5}">
                      <a16:colId xmlns:a16="http://schemas.microsoft.com/office/drawing/2014/main" val="1237813557"/>
                    </a:ext>
                  </a:extLst>
                </a:gridCol>
                <a:gridCol w="3743484">
                  <a:extLst>
                    <a:ext uri="{9D8B030D-6E8A-4147-A177-3AD203B41FA5}">
                      <a16:colId xmlns:a16="http://schemas.microsoft.com/office/drawing/2014/main" val="193002508"/>
                    </a:ext>
                  </a:extLst>
                </a:gridCol>
                <a:gridCol w="3027184">
                  <a:extLst>
                    <a:ext uri="{9D8B030D-6E8A-4147-A177-3AD203B41FA5}">
                      <a16:colId xmlns:a16="http://schemas.microsoft.com/office/drawing/2014/main" val="680454349"/>
                    </a:ext>
                  </a:extLst>
                </a:gridCol>
              </a:tblGrid>
              <a:tr h="476341">
                <a:tc>
                  <a:txBody>
                    <a:bodyPr/>
                    <a:lstStyle/>
                    <a:p>
                      <a:r>
                        <a:rPr lang="ko-KR" b="1" spc="0" dirty="0">
                          <a:latin typeface="Candara" panose="020E0502030303020204" pitchFamily="34" charset="0"/>
                          <a:ea typeface="Malgun Gothic"/>
                          <a:cs typeface="+mn-cs"/>
                          <a:sym typeface=""/>
                        </a:rPr>
                        <a:t>치료</a:t>
                      </a:r>
                    </a:p>
                  </a:txBody>
                  <a:tcPr/>
                </a:tc>
                <a:tc>
                  <a:txBody>
                    <a:bodyPr/>
                    <a:lstStyle/>
                    <a:p>
                      <a:pPr algn="ctr"/>
                      <a:r>
                        <a:rPr lang="ko-KR" b="1" spc="0">
                          <a:latin typeface="Candara" panose="020E0502030303020204" pitchFamily="34" charset="0"/>
                          <a:ea typeface="Malgun Gothic"/>
                          <a:cs typeface="+mn-cs"/>
                          <a:sym typeface=""/>
                        </a:rPr>
                        <a:t>연구 숫자</a:t>
                      </a:r>
                    </a:p>
                  </a:txBody>
                  <a:tcPr/>
                </a:tc>
                <a:tc>
                  <a:txBody>
                    <a:bodyPr/>
                    <a:lstStyle/>
                    <a:p>
                      <a:r>
                        <a:rPr lang="ko-KR" b="1" spc="0">
                          <a:latin typeface="Candara" panose="020E0502030303020204" pitchFamily="34" charset="0"/>
                          <a:ea typeface="Malgun Gothic"/>
                          <a:cs typeface="+mn-cs"/>
                          <a:sym typeface=""/>
                        </a:rPr>
                        <a:t>지속성, %(중앙값)</a:t>
                      </a:r>
                    </a:p>
                  </a:txBody>
                  <a:tcPr/>
                </a:tc>
                <a:tc>
                  <a:txBody>
                    <a:bodyPr/>
                    <a:lstStyle/>
                    <a:p>
                      <a:r>
                        <a:rPr lang="ko-KR" b="1" spc="0">
                          <a:latin typeface="Candara" panose="020E0502030303020204" pitchFamily="34" charset="0"/>
                          <a:ea typeface="Malgun Gothic"/>
                          <a:cs typeface="+mn-cs"/>
                          <a:sym typeface=""/>
                        </a:rPr>
                        <a:t>순응도</a:t>
                      </a:r>
                    </a:p>
                  </a:txBody>
                  <a:tcPr/>
                </a:tc>
                <a:extLst>
                  <a:ext uri="{0D108BD9-81ED-4DB2-BD59-A6C34878D82A}">
                    <a16:rowId xmlns:a16="http://schemas.microsoft.com/office/drawing/2014/main" val="456912335"/>
                  </a:ext>
                </a:extLst>
              </a:tr>
              <a:tr h="769511">
                <a:tc>
                  <a:txBody>
                    <a:bodyPr/>
                    <a:lstStyle/>
                    <a:p>
                      <a:r>
                        <a:rPr lang="ko-KR" b="1" spc="0" dirty="0" err="1">
                          <a:solidFill>
                            <a:schemeClr val="tx1">
                              <a:lumMod val="100000"/>
                            </a:schemeClr>
                          </a:solidFill>
                          <a:latin typeface="Candara" panose="020E0502030303020204" pitchFamily="34" charset="0"/>
                          <a:ea typeface="Malgun Gothic"/>
                          <a:cs typeface="+mn-cs"/>
                          <a:sym typeface=""/>
                        </a:rPr>
                        <a:t>테리파</a:t>
                      </a:r>
                      <a:r>
                        <a:rPr lang="ko-KR" altLang="es-ES" sz="1800" b="1" kern="1200" spc="0" dirty="0" err="1">
                          <a:solidFill>
                            <a:schemeClr val="tx1">
                              <a:lumMod val="100000"/>
                            </a:schemeClr>
                          </a:solidFill>
                          <a:latin typeface="Candara" panose="020E0502030303020204" pitchFamily="34" charset="0"/>
                          <a:ea typeface="Malgun Gothic"/>
                          <a:cs typeface="+mn-cs"/>
                          <a:sym typeface=""/>
                        </a:rPr>
                        <a:t>라</a:t>
                      </a:r>
                      <a:r>
                        <a:rPr lang="ko-KR" altLang="en-US" sz="1800" b="1" kern="1200" spc="0" dirty="0" err="1">
                          <a:solidFill>
                            <a:schemeClr val="tx1">
                              <a:lumMod val="100000"/>
                            </a:schemeClr>
                          </a:solidFill>
                          <a:latin typeface="Candara" panose="020E0502030303020204" pitchFamily="34" charset="0"/>
                          <a:ea typeface="Malgun Gothic"/>
                          <a:cs typeface="+mn-cs"/>
                          <a:sym typeface=""/>
                        </a:rPr>
                        <a:t>타이</a:t>
                      </a:r>
                      <a:r>
                        <a:rPr lang="ko-KR" altLang="es-ES" sz="1800" b="1" kern="1200" spc="0" dirty="0" err="1">
                          <a:solidFill>
                            <a:schemeClr val="tx1">
                              <a:lumMod val="100000"/>
                            </a:schemeClr>
                          </a:solidFill>
                          <a:latin typeface="Candara" panose="020E0502030303020204" pitchFamily="34" charset="0"/>
                          <a:ea typeface="Malgun Gothic"/>
                          <a:cs typeface="+mn-cs"/>
                          <a:sym typeface=""/>
                        </a:rPr>
                        <a:t>드</a:t>
                      </a:r>
                      <a:r>
                        <a:rPr lang="ko-KR" b="1" spc="0" dirty="0">
                          <a:solidFill>
                            <a:schemeClr val="tx1">
                              <a:lumMod val="100000"/>
                            </a:schemeClr>
                          </a:solidFill>
                          <a:latin typeface="Candara" panose="020E0502030303020204" pitchFamily="34" charset="0"/>
                          <a:ea typeface="Malgun Gothic"/>
                          <a:cs typeface="+mn-cs"/>
                          <a:sym typeface=""/>
                        </a:rPr>
                        <a:t> SC</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dirty="0">
                          <a:solidFill>
                            <a:schemeClr val="tx1">
                              <a:lumMod val="100000"/>
                            </a:schemeClr>
                          </a:solidFill>
                          <a:latin typeface="Candara" panose="020E0502030303020204" pitchFamily="34" charset="0"/>
                          <a:ea typeface="Malgun Gothic"/>
                          <a:cs typeface="+mn-cs"/>
                          <a:sym typeface=""/>
                        </a:rPr>
                        <a:t>1년: 10-87%(중앙값 55%) </a:t>
                      </a:r>
                    </a:p>
                    <a:p>
                      <a:r>
                        <a:rPr lang="ko-KR" b="1" spc="0" dirty="0">
                          <a:solidFill>
                            <a:schemeClr val="tx1">
                              <a:lumMod val="100000"/>
                            </a:schemeClr>
                          </a:solidFill>
                          <a:latin typeface="Candara" panose="020E0502030303020204" pitchFamily="34" charset="0"/>
                          <a:ea typeface="Malgun Gothic"/>
                          <a:cs typeface="+mn-cs"/>
                          <a:sym typeface=""/>
                        </a:rPr>
                        <a:t>2년: 10-69%(중앙값 29.5%)</a:t>
                      </a:r>
                    </a:p>
                  </a:txBody>
                  <a:tcPr/>
                </a:tc>
                <a:tc>
                  <a:txBody>
                    <a:bodyPr/>
                    <a:lstStyle/>
                    <a:p>
                      <a:r>
                        <a:rPr lang="ko-KR" b="1" spc="0" dirty="0">
                          <a:solidFill>
                            <a:schemeClr val="tx1">
                              <a:lumMod val="100000"/>
                            </a:schemeClr>
                          </a:solidFill>
                          <a:latin typeface="Candara" panose="020E0502030303020204" pitchFamily="34" charset="0"/>
                          <a:ea typeface="Malgun Gothic"/>
                          <a:cs typeface="+mn-cs"/>
                          <a:sym typeface=""/>
                        </a:rPr>
                        <a:t>1년: 21-89%(중앙값 53%) </a:t>
                      </a:r>
                    </a:p>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dirty="0">
                          <a:solidFill>
                            <a:schemeClr val="tx1">
                              <a:lumMod val="100000"/>
                            </a:schemeClr>
                          </a:solidFill>
                          <a:latin typeface="Candara" panose="020E0502030303020204" pitchFamily="34" charset="0"/>
                          <a:ea typeface="Malgun Gothic"/>
                          <a:cs typeface="+mn-cs"/>
                          <a:sym typeface=""/>
                        </a:rPr>
                        <a:t>2년: 37-68%(중</a:t>
                      </a:r>
                      <a:r>
                        <a:rPr lang="ko-KR" altLang="en-US" sz="1800" b="1" kern="1200" spc="0" dirty="0">
                          <a:solidFill>
                            <a:schemeClr val="tx1">
                              <a:lumMod val="100000"/>
                            </a:schemeClr>
                          </a:solidFill>
                          <a:latin typeface="Candara" panose="020E0502030303020204" pitchFamily="34" charset="0"/>
                          <a:ea typeface="Malgun Gothic"/>
                          <a:cs typeface="+mn-cs"/>
                          <a:sym typeface=""/>
                        </a:rPr>
                        <a:t>앙</a:t>
                      </a:r>
                      <a:r>
                        <a:rPr lang="ko-KR" altLang="es-ES" sz="1800" b="1" kern="1200" spc="0" dirty="0">
                          <a:solidFill>
                            <a:schemeClr val="tx1">
                              <a:lumMod val="100000"/>
                            </a:schemeClr>
                          </a:solidFill>
                          <a:latin typeface="Candara" panose="020E0502030303020204" pitchFamily="34" charset="0"/>
                          <a:ea typeface="Malgun Gothic"/>
                          <a:cs typeface="+mn-cs"/>
                          <a:sym typeface=""/>
                        </a:rPr>
                        <a:t>값</a:t>
                      </a:r>
                      <a:r>
                        <a:rPr lang="ko-KR" b="1" spc="0" dirty="0">
                          <a:solidFill>
                            <a:schemeClr val="tx1">
                              <a:lumMod val="100000"/>
                            </a:schemeClr>
                          </a:solidFill>
                          <a:latin typeface="Candara" panose="020E0502030303020204" pitchFamily="34" charset="0"/>
                          <a:ea typeface="Malgun Gothic"/>
                          <a:cs typeface="+mn-cs"/>
                          <a:sym typeface=""/>
                        </a:rPr>
                        <a:t> 40%)</a:t>
                      </a:r>
                    </a:p>
                  </a:txBody>
                  <a:tcPr/>
                </a:tc>
                <a:extLst>
                  <a:ext uri="{0D108BD9-81ED-4DB2-BD59-A6C34878D82A}">
                    <a16:rowId xmlns:a16="http://schemas.microsoft.com/office/drawing/2014/main" val="3626453113"/>
                  </a:ext>
                </a:extLst>
              </a:tr>
              <a:tr h="769511">
                <a:tc>
                  <a:txBody>
                    <a:bodyPr/>
                    <a:lstStyle/>
                    <a:p>
                      <a:r>
                        <a:rPr lang="ko-KR" b="1" spc="0">
                          <a:solidFill>
                            <a:schemeClr val="tx1">
                              <a:lumMod val="100000"/>
                            </a:schemeClr>
                          </a:solidFill>
                          <a:latin typeface="Candara" panose="020E0502030303020204" pitchFamily="34" charset="0"/>
                          <a:ea typeface="Malgun Gothic"/>
                          <a:cs typeface="+mn-cs"/>
                          <a:sym typeface=""/>
                        </a:rPr>
                        <a:t>이반드로네이트 IV</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10</a:t>
                      </a:r>
                    </a:p>
                  </a:txBody>
                  <a:tcPr/>
                </a:tc>
                <a:tc>
                  <a:txBody>
                    <a:bodyPr/>
                    <a:lstStyle/>
                    <a:p>
                      <a:r>
                        <a:rPr lang="ko-KR" b="1" spc="0" dirty="0">
                          <a:solidFill>
                            <a:schemeClr val="tx1">
                              <a:lumMod val="100000"/>
                            </a:schemeClr>
                          </a:solidFill>
                          <a:latin typeface="Candara" panose="020E0502030303020204" pitchFamily="34" charset="0"/>
                          <a:ea typeface="Malgun Gothic"/>
                          <a:cs typeface="+mn-cs"/>
                          <a:sym typeface=""/>
                        </a:rPr>
                        <a:t>1년: 31-58%(중앙값 47.5%) </a:t>
                      </a:r>
                    </a:p>
                    <a:p>
                      <a:r>
                        <a:rPr lang="ko-KR" b="1" spc="0" dirty="0">
                          <a:solidFill>
                            <a:schemeClr val="tx1">
                              <a:lumMod val="100000"/>
                            </a:schemeClr>
                          </a:solidFill>
                          <a:latin typeface="Candara" panose="020E0502030303020204" pitchFamily="34" charset="0"/>
                          <a:ea typeface="Malgun Gothic"/>
                          <a:cs typeface="+mn-cs"/>
                          <a:sym typeface=""/>
                        </a:rPr>
                        <a:t>2년: 13-35%(중</a:t>
                      </a:r>
                      <a:r>
                        <a:rPr lang="ko-KR" altLang="en-US" sz="1800" b="1" kern="1200" spc="0" dirty="0">
                          <a:solidFill>
                            <a:schemeClr val="tx1">
                              <a:lumMod val="100000"/>
                            </a:schemeClr>
                          </a:solidFill>
                          <a:latin typeface="Candara" panose="020E0502030303020204" pitchFamily="34" charset="0"/>
                          <a:ea typeface="Malgun Gothic"/>
                          <a:cs typeface="+mn-cs"/>
                          <a:sym typeface=""/>
                        </a:rPr>
                        <a:t>앙</a:t>
                      </a:r>
                      <a:r>
                        <a:rPr lang="ko-KR" b="1" spc="0" dirty="0">
                          <a:solidFill>
                            <a:schemeClr val="tx1">
                              <a:lumMod val="100000"/>
                            </a:schemeClr>
                          </a:solidFill>
                          <a:latin typeface="Candara" panose="020E0502030303020204" pitchFamily="34" charset="0"/>
                          <a:ea typeface="Malgun Gothic"/>
                          <a:cs typeface="+mn-cs"/>
                          <a:sym typeface=""/>
                        </a:rPr>
                        <a:t>값 25%)</a:t>
                      </a:r>
                    </a:p>
                  </a:txBody>
                  <a:tcPr/>
                </a:tc>
                <a:tc>
                  <a:txBody>
                    <a:bodyPr/>
                    <a:lstStyle/>
                    <a:p>
                      <a:r>
                        <a:rPr lang="ko-KR" b="1" spc="0">
                          <a:solidFill>
                            <a:schemeClr val="tx1">
                              <a:lumMod val="100000"/>
                            </a:schemeClr>
                          </a:solidFill>
                          <a:latin typeface="Candara" panose="020E0502030303020204" pitchFamily="34" charset="0"/>
                          <a:ea typeface="Malgun Gothic"/>
                          <a:cs typeface="+mn-cs"/>
                          <a:sym typeface=""/>
                        </a:rPr>
                        <a:t>1년: 21-72%(중앙값 47.3%)</a:t>
                      </a:r>
                    </a:p>
                    <a:p>
                      <a:r>
                        <a:rPr lang="ko-KR" b="1" spc="0">
                          <a:solidFill>
                            <a:schemeClr val="tx1">
                              <a:lumMod val="100000"/>
                            </a:schemeClr>
                          </a:solidFill>
                          <a:latin typeface="Candara" panose="020E0502030303020204" pitchFamily="34" charset="0"/>
                          <a:ea typeface="Malgun Gothic"/>
                          <a:cs typeface="+mn-cs"/>
                          <a:sym typeface=""/>
                        </a:rPr>
                        <a:t>2년: 15-58%(중앙값 36.5%)</a:t>
                      </a:r>
                    </a:p>
                  </a:txBody>
                  <a:tcPr/>
                </a:tc>
                <a:extLst>
                  <a:ext uri="{0D108BD9-81ED-4DB2-BD59-A6C34878D82A}">
                    <a16:rowId xmlns:a16="http://schemas.microsoft.com/office/drawing/2014/main" val="1360284503"/>
                  </a:ext>
                </a:extLst>
              </a:tr>
              <a:tr h="769511">
                <a:tc>
                  <a:txBody>
                    <a:bodyPr/>
                    <a:lstStyle/>
                    <a:p>
                      <a:r>
                        <a:rPr lang="ko-KR" b="1" spc="0">
                          <a:solidFill>
                            <a:schemeClr val="tx1">
                              <a:lumMod val="100000"/>
                            </a:schemeClr>
                          </a:solidFill>
                          <a:latin typeface="Candara" panose="020E0502030303020204" pitchFamily="34" charset="0"/>
                          <a:ea typeface="Malgun Gothic"/>
                          <a:cs typeface="+mn-cs"/>
                          <a:sym typeface=""/>
                        </a:rPr>
                        <a:t>졸레드론산 IV</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10</a:t>
                      </a:r>
                    </a:p>
                  </a:txBody>
                  <a:tcPr/>
                </a:tc>
                <a:tc>
                  <a:txBody>
                    <a:bodyPr/>
                    <a:lstStyle/>
                    <a:p>
                      <a:r>
                        <a:rPr lang="ko-KR" b="1" kern="0" spc="0">
                          <a:solidFill>
                            <a:schemeClr val="tx1">
                              <a:lumMod val="100000"/>
                            </a:schemeClr>
                          </a:solidFill>
                          <a:latin typeface="Candara" panose="020E0502030303020204" pitchFamily="34" charset="0"/>
                          <a:ea typeface="Malgun Gothic"/>
                          <a:cs typeface="+mn-cs"/>
                          <a:sym typeface=""/>
                        </a:rPr>
                        <a:t>두</a:t>
                      </a:r>
                      <a:r>
                        <a:rPr lang="ko-KR" b="1" kern="0" spc="0" baseline="30000">
                          <a:solidFill>
                            <a:schemeClr val="tx1">
                              <a:lumMod val="100000"/>
                            </a:schemeClr>
                          </a:solidFill>
                          <a:latin typeface="Candara" panose="020E0502030303020204" pitchFamily="34" charset="0"/>
                          <a:ea typeface="Malgun Gothic"/>
                          <a:cs typeface="+mn-cs"/>
                          <a:sym typeface=""/>
                        </a:rPr>
                        <a:t>번째</a:t>
                      </a:r>
                      <a:r>
                        <a:rPr lang="ko-KR" b="1" kern="0" spc="0">
                          <a:solidFill>
                            <a:schemeClr val="tx1">
                              <a:lumMod val="100000"/>
                            </a:schemeClr>
                          </a:solidFill>
                          <a:latin typeface="Candara" panose="020E0502030303020204" pitchFamily="34" charset="0"/>
                          <a:ea typeface="Malgun Gothic"/>
                          <a:cs typeface="+mn-cs"/>
                          <a:sym typeface=""/>
                        </a:rPr>
                        <a:t> 용량(2년): 34-73%(중앙값 42%) </a:t>
                      </a:r>
                    </a:p>
                    <a:p>
                      <a:r>
                        <a:rPr lang="ko-KR" b="1" kern="0" spc="0">
                          <a:solidFill>
                            <a:schemeClr val="tx1">
                              <a:lumMod val="100000"/>
                            </a:schemeClr>
                          </a:solidFill>
                          <a:latin typeface="Candara" panose="020E0502030303020204" pitchFamily="34" charset="0"/>
                          <a:ea typeface="Malgun Gothic"/>
                          <a:cs typeface="+mn-cs"/>
                          <a:sym typeface=""/>
                        </a:rPr>
                        <a:t>세</a:t>
                      </a:r>
                      <a:r>
                        <a:rPr lang="ko-KR" b="1" kern="0" spc="0" baseline="30000">
                          <a:solidFill>
                            <a:schemeClr val="tx1">
                              <a:lumMod val="100000"/>
                            </a:schemeClr>
                          </a:solidFill>
                          <a:latin typeface="Candara" panose="020E0502030303020204" pitchFamily="34" charset="0"/>
                          <a:ea typeface="Malgun Gothic"/>
                          <a:cs typeface="+mn-cs"/>
                          <a:sym typeface=""/>
                        </a:rPr>
                        <a:t>번째</a:t>
                      </a:r>
                      <a:r>
                        <a:rPr lang="ko-KR" b="1" kern="0" spc="0">
                          <a:solidFill>
                            <a:schemeClr val="tx1">
                              <a:lumMod val="100000"/>
                            </a:schemeClr>
                          </a:solidFill>
                          <a:latin typeface="Candara" panose="020E0502030303020204" pitchFamily="34" charset="0"/>
                          <a:ea typeface="Malgun Gothic"/>
                          <a:cs typeface="+mn-cs"/>
                          <a:sym typeface=""/>
                        </a:rPr>
                        <a:t> 용량(3년): 20-54%(중앙값 35.8%)</a:t>
                      </a:r>
                    </a:p>
                  </a:txBody>
                  <a:tcPr/>
                </a:tc>
                <a:tc>
                  <a:txBody>
                    <a:bodyPr/>
                    <a:lstStyle/>
                    <a:p>
                      <a:endParaRPr lang="ko-KR" b="1">
                        <a:latin typeface="Candara" panose="020E0502030303020204" pitchFamily="34" charset="0"/>
                        <a:ea typeface="Malgun Gothic"/>
                      </a:endParaRPr>
                    </a:p>
                  </a:txBody>
                  <a:tcPr/>
                </a:tc>
                <a:extLst>
                  <a:ext uri="{0D108BD9-81ED-4DB2-BD59-A6C34878D82A}">
                    <a16:rowId xmlns:a16="http://schemas.microsoft.com/office/drawing/2014/main" val="1515857238"/>
                  </a:ext>
                </a:extLst>
              </a:tr>
              <a:tr h="769511">
                <a:tc>
                  <a:txBody>
                    <a:bodyPr/>
                    <a:lstStyle/>
                    <a:p>
                      <a:r>
                        <a:rPr lang="ko-KR" b="1" spc="0">
                          <a:solidFill>
                            <a:schemeClr val="tx1">
                              <a:lumMod val="100000"/>
                            </a:schemeClr>
                          </a:solidFill>
                          <a:latin typeface="Candara" panose="020E0502030303020204" pitchFamily="34" charset="0"/>
                          <a:ea typeface="Malgun Gothic"/>
                          <a:cs typeface="+mn-cs"/>
                          <a:sym typeface=""/>
                        </a:rPr>
                        <a:t>데노수맙 SC</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19</a:t>
                      </a:r>
                    </a:p>
                  </a:txBody>
                  <a:tcPr/>
                </a:tc>
                <a:tc>
                  <a:txBody>
                    <a:bodyPr/>
                    <a:lstStyle/>
                    <a:p>
                      <a:r>
                        <a:rPr lang="ko-KR" b="1" spc="0">
                          <a:solidFill>
                            <a:schemeClr val="tx1">
                              <a:lumMod val="100000"/>
                            </a:schemeClr>
                          </a:solidFill>
                          <a:latin typeface="Candara" panose="020E0502030303020204" pitchFamily="34" charset="0"/>
                          <a:ea typeface="Malgun Gothic"/>
                          <a:cs typeface="+mn-cs"/>
                          <a:sym typeface=""/>
                        </a:rPr>
                        <a:t>1년: 61-100%(중앙값 81%)</a:t>
                      </a:r>
                    </a:p>
                    <a:p>
                      <a:r>
                        <a:rPr lang="ko-KR" b="1" spc="0">
                          <a:solidFill>
                            <a:schemeClr val="tx1">
                              <a:lumMod val="100000"/>
                            </a:schemeClr>
                          </a:solidFill>
                          <a:latin typeface="Candara" panose="020E0502030303020204" pitchFamily="34" charset="0"/>
                          <a:ea typeface="Malgun Gothic"/>
                          <a:cs typeface="+mn-cs"/>
                          <a:sym typeface=""/>
                        </a:rPr>
                        <a:t>2년: 36-99%(중앙값 45.5%)</a:t>
                      </a:r>
                    </a:p>
                  </a:txBody>
                  <a:tcPr/>
                </a:tc>
                <a:tc>
                  <a:txBody>
                    <a:bodyPr/>
                    <a:lstStyle/>
                    <a:p>
                      <a:endParaRPr lang="ko-KR" b="1" dirty="0">
                        <a:latin typeface="Candara" panose="020E0502030303020204" pitchFamily="34" charset="0"/>
                        <a:ea typeface="Malgun Gothic"/>
                      </a:endParaRPr>
                    </a:p>
                  </a:txBody>
                  <a:tcPr/>
                </a:tc>
                <a:extLst>
                  <a:ext uri="{0D108BD9-81ED-4DB2-BD59-A6C34878D82A}">
                    <a16:rowId xmlns:a16="http://schemas.microsoft.com/office/drawing/2014/main" val="1802396434"/>
                  </a:ext>
                </a:extLst>
              </a:tr>
            </a:tbl>
          </a:graphicData>
        </a:graphic>
      </p:graphicFrame>
      <p:pic>
        <p:nvPicPr>
          <p:cNvPr id="8" name="Graphic 7" descr="Home with solid fill">
            <a:hlinkClick r:id="rId3" action="ppaction://hlinksldjump"/>
            <a:extLst>
              <a:ext uri="{FF2B5EF4-FFF2-40B4-BE49-F238E27FC236}">
                <a16:creationId xmlns:a16="http://schemas.microsoft.com/office/drawing/2014/main" id="{BA53BD4E-7EB0-5B48-B9BB-08DF854EA1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032990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HRT/SERM에 대한 지속성</a:t>
            </a:r>
          </a:p>
        </p:txBody>
      </p:sp>
      <p:sp>
        <p:nvSpPr>
          <p:cNvPr id="4" name="TextBox 3">
            <a:extLst>
              <a:ext uri="{FF2B5EF4-FFF2-40B4-BE49-F238E27FC236}">
                <a16:creationId xmlns:a16="http://schemas.microsoft.com/office/drawing/2014/main" id="{13BFEFBA-E4F2-43DC-959B-3FD2F3792E12}"/>
              </a:ext>
            </a:extLst>
          </p:cNvPr>
          <p:cNvSpPr txBox="1"/>
          <p:nvPr/>
        </p:nvSpPr>
        <p:spPr>
          <a:xfrm>
            <a:off x="650241" y="1368488"/>
            <a:ext cx="10993120" cy="369332"/>
          </a:xfrm>
          <a:prstGeom prst="rect">
            <a:avLst/>
          </a:prstGeom>
          <a:noFill/>
        </p:spPr>
        <p:txBody>
          <a:bodyPr wrap="square" rtlCol="0">
            <a:spAutoFit/>
          </a:bodyPr>
          <a:lstStyle/>
          <a:p>
            <a:r>
              <a:rPr lang="ko-KR" b="1" kern="0">
                <a:solidFill>
                  <a:srgbClr val="2F9588">
                    <a:lumMod val="100000"/>
                  </a:srgbClr>
                </a:solidFill>
                <a:latin typeface="Candara" panose="020E0502030303020204" pitchFamily="34" charset="0"/>
                <a:sym typeface=""/>
              </a:rPr>
              <a:t>랄록시펜의 순응도 및 지속성:</a:t>
            </a:r>
            <a:r>
              <a:rPr lang="ko-KR" b="1" kern="0" baseline="30000">
                <a:solidFill>
                  <a:srgbClr val="2F9588">
                    <a:lumMod val="100000"/>
                  </a:srgbClr>
                </a:solidFill>
                <a:latin typeface="Candara" panose="020E0502030303020204" pitchFamily="34" charset="0"/>
                <a:sym typeface=""/>
              </a:rPr>
              <a:t>1</a:t>
            </a:r>
          </a:p>
        </p:txBody>
      </p:sp>
      <p:sp>
        <p:nvSpPr>
          <p:cNvPr id="5" name="TextBox 4">
            <a:extLst>
              <a:ext uri="{FF2B5EF4-FFF2-40B4-BE49-F238E27FC236}">
                <a16:creationId xmlns:a16="http://schemas.microsoft.com/office/drawing/2014/main" id="{EFE71CE3-A481-D740-B7C3-682E0D772297}"/>
              </a:ext>
            </a:extLst>
          </p:cNvPr>
          <p:cNvSpPr txBox="1"/>
          <p:nvPr/>
        </p:nvSpPr>
        <p:spPr>
          <a:xfrm>
            <a:off x="404715" y="6527175"/>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Ziller V, et al. </a:t>
            </a:r>
            <a:r>
              <a:rPr lang="ko-KR" sz="900" b="1" i="1" kern="0">
                <a:solidFill>
                  <a:schemeClr val="tx1">
                    <a:lumMod val="100000"/>
                  </a:schemeClr>
                </a:solidFill>
                <a:latin typeface="Calibri" panose="020F0502020204030204" pitchFamily="34" charset="0"/>
                <a:sym typeface=""/>
              </a:rPr>
              <a:t>Climacteric</a:t>
            </a:r>
            <a:r>
              <a:rPr lang="ko-KR" sz="900" b="1" kern="0">
                <a:solidFill>
                  <a:schemeClr val="tx1">
                    <a:lumMod val="100000"/>
                  </a:schemeClr>
                </a:solidFill>
                <a:latin typeface="Calibri" panose="020F0502020204030204" pitchFamily="34" charset="0"/>
                <a:sym typeface=""/>
              </a:rPr>
              <a:t> 2011;14:228-35. </a:t>
            </a:r>
          </a:p>
        </p:txBody>
      </p:sp>
      <p:graphicFrame>
        <p:nvGraphicFramePr>
          <p:cNvPr id="2" name="Chart 1">
            <a:extLst>
              <a:ext uri="{FF2B5EF4-FFF2-40B4-BE49-F238E27FC236}">
                <a16:creationId xmlns:a16="http://schemas.microsoft.com/office/drawing/2014/main" id="{FF7B711F-B988-F449-877D-63D1C2C3D3B2}"/>
              </a:ext>
            </a:extLst>
          </p:cNvPr>
          <p:cNvGraphicFramePr/>
          <p:nvPr>
            <p:extLst>
              <p:ext uri="{D42A27DB-BD31-4B8C-83A1-F6EECF244321}">
                <p14:modId xmlns:p14="http://schemas.microsoft.com/office/powerpoint/2010/main" val="4282884483"/>
              </p:ext>
            </p:extLst>
          </p:nvPr>
        </p:nvGraphicFramePr>
        <p:xfrm>
          <a:off x="3727236" y="2020896"/>
          <a:ext cx="7481870" cy="421706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96336FA5-D2F0-8B4C-BF9A-0664706B59AA}"/>
              </a:ext>
            </a:extLst>
          </p:cNvPr>
          <p:cNvSpPr/>
          <p:nvPr/>
        </p:nvSpPr>
        <p:spPr>
          <a:xfrm>
            <a:off x="592831" y="2652101"/>
            <a:ext cx="2764535" cy="1077218"/>
          </a:xfrm>
          <a:prstGeom prst="rect">
            <a:avLst/>
          </a:prstGeom>
        </p:spPr>
        <p:txBody>
          <a:bodyPr wrap="square">
            <a:spAutoFit/>
          </a:bodyPr>
          <a:lstStyle/>
          <a:p>
            <a:r>
              <a:rPr lang="ko-KR" sz="1600" b="1">
                <a:latin typeface="Candara" panose="020E0502030303020204" pitchFamily="34" charset="0"/>
                <a:sym typeface=""/>
              </a:rPr>
              <a:t>평균 치료 기간: </a:t>
            </a:r>
          </a:p>
          <a:p>
            <a:r>
              <a:rPr lang="ko-KR" sz="1600" b="1">
                <a:latin typeface="Candara" panose="020E0502030303020204" pitchFamily="34" charset="0"/>
                <a:sym typeface=""/>
              </a:rPr>
              <a:t>19 개월 </a:t>
            </a:r>
          </a:p>
          <a:p>
            <a:r>
              <a:rPr lang="ko-KR" sz="1600" b="1">
                <a:latin typeface="Candara" panose="020E0502030303020204" pitchFamily="34" charset="0"/>
                <a:sym typeface=""/>
              </a:rPr>
              <a:t>평균 MPR: 52.8%</a:t>
            </a:r>
          </a:p>
          <a:p>
            <a:r>
              <a:rPr lang="ko-KR" sz="1600" b="1">
                <a:latin typeface="Candara" panose="020E0502030303020204" pitchFamily="34" charset="0"/>
                <a:sym typeface=""/>
              </a:rPr>
              <a:t>순응도: 전체 환자의 31.7%</a:t>
            </a:r>
          </a:p>
        </p:txBody>
      </p:sp>
      <p:sp>
        <p:nvSpPr>
          <p:cNvPr id="6" name="TextBox 5">
            <a:extLst>
              <a:ext uri="{FF2B5EF4-FFF2-40B4-BE49-F238E27FC236}">
                <a16:creationId xmlns:a16="http://schemas.microsoft.com/office/drawing/2014/main" id="{3036B18B-11EF-E844-A6F6-B05951346B33}"/>
              </a:ext>
            </a:extLst>
          </p:cNvPr>
          <p:cNvSpPr txBox="1"/>
          <p:nvPr/>
        </p:nvSpPr>
        <p:spPr>
          <a:xfrm>
            <a:off x="6322992" y="1414654"/>
            <a:ext cx="3322981" cy="646331"/>
          </a:xfrm>
          <a:prstGeom prst="rect">
            <a:avLst/>
          </a:prstGeom>
          <a:noFill/>
        </p:spPr>
        <p:txBody>
          <a:bodyPr wrap="square" rtlCol="0">
            <a:spAutoFit/>
          </a:bodyPr>
          <a:lstStyle/>
          <a:p>
            <a:r>
              <a:rPr lang="ko-KR" b="1">
                <a:latin typeface="Candara" panose="020E0502030303020204" pitchFamily="34" charset="0"/>
                <a:sym typeface=""/>
              </a:rPr>
              <a:t>랄록시펜의 지속성</a:t>
            </a:r>
          </a:p>
          <a:p>
            <a:r>
              <a:rPr lang="ko-KR" b="1">
                <a:latin typeface="Candara" panose="020E0502030303020204" pitchFamily="34" charset="0"/>
                <a:sym typeface=""/>
              </a:rPr>
              <a:t>(N=342, 외래 진료소)</a:t>
            </a:r>
          </a:p>
        </p:txBody>
      </p:sp>
      <p:sp>
        <p:nvSpPr>
          <p:cNvPr id="8" name="TextBox 7">
            <a:extLst>
              <a:ext uri="{FF2B5EF4-FFF2-40B4-BE49-F238E27FC236}">
                <a16:creationId xmlns:a16="http://schemas.microsoft.com/office/drawing/2014/main" id="{6A942781-E16D-A74D-94AC-ECE7F2E014E8}"/>
              </a:ext>
            </a:extLst>
          </p:cNvPr>
          <p:cNvSpPr txBox="1"/>
          <p:nvPr/>
        </p:nvSpPr>
        <p:spPr>
          <a:xfrm>
            <a:off x="8536697" y="6148668"/>
            <a:ext cx="2549120" cy="230832"/>
          </a:xfrm>
          <a:prstGeom prst="rect">
            <a:avLst/>
          </a:prstGeom>
          <a:noFill/>
        </p:spPr>
        <p:txBody>
          <a:bodyPr wrap="square" rtlCol="0">
            <a:spAutoFit/>
          </a:bodyPr>
          <a:lstStyle/>
          <a:p>
            <a:r>
              <a:rPr lang="ko-KR" sz="900" kern="0">
                <a:solidFill>
                  <a:schemeClr val="tx1">
                    <a:lumMod val="50000"/>
                    <a:lumOff val="50000"/>
                  </a:schemeClr>
                </a:solidFill>
                <a:latin typeface="Calibri" panose="020F0502020204030204" pitchFamily="34" charset="0"/>
                <a:sym typeface=""/>
              </a:rPr>
              <a:t>인용: Ziller V, et al. </a:t>
            </a:r>
            <a:r>
              <a:rPr lang="ko-KR" sz="900" i="1" kern="0">
                <a:solidFill>
                  <a:schemeClr val="tx1">
                    <a:lumMod val="50000"/>
                    <a:lumOff val="50000"/>
                  </a:schemeClr>
                </a:solidFill>
                <a:latin typeface="Calibri" panose="020F0502020204030204" pitchFamily="34" charset="0"/>
                <a:sym typeface=""/>
              </a:rPr>
              <a:t>Climacteric</a:t>
            </a:r>
            <a:r>
              <a:rPr lang="ko-KR" sz="900" kern="0">
                <a:solidFill>
                  <a:schemeClr val="tx1">
                    <a:lumMod val="50000"/>
                    <a:lumOff val="50000"/>
                  </a:schemeClr>
                </a:solidFill>
                <a:latin typeface="Calibri" panose="020F0502020204030204" pitchFamily="34" charset="0"/>
                <a:sym typeface=""/>
              </a:rPr>
              <a:t> 2011.</a:t>
            </a:r>
            <a:r>
              <a:rPr lang="ko-KR" sz="900" kern="0" baseline="30000">
                <a:solidFill>
                  <a:schemeClr val="tx1">
                    <a:lumMod val="50000"/>
                    <a:lumOff val="50000"/>
                  </a:schemeClr>
                </a:solidFill>
                <a:latin typeface="Calibri" panose="020F0502020204030204" pitchFamily="34" charset="0"/>
                <a:sym typeface=""/>
              </a:rPr>
              <a:t>1 </a:t>
            </a:r>
          </a:p>
        </p:txBody>
      </p:sp>
      <p:pic>
        <p:nvPicPr>
          <p:cNvPr id="11" name="Graphic 10" descr="Home with solid fill">
            <a:hlinkClick r:id="rId4" action="ppaction://hlinksldjump"/>
            <a:extLst>
              <a:ext uri="{FF2B5EF4-FFF2-40B4-BE49-F238E27FC236}">
                <a16:creationId xmlns:a16="http://schemas.microsoft.com/office/drawing/2014/main" id="{9082BEB0-F29E-B444-A0C9-BE5791E648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10" name="CuadroTexto 9">
            <a:extLst>
              <a:ext uri="{FF2B5EF4-FFF2-40B4-BE49-F238E27FC236}">
                <a16:creationId xmlns:a16="http://schemas.microsoft.com/office/drawing/2014/main" id="{A8D5701D-B28F-4168-A817-DDAB8EEE4A88}"/>
              </a:ext>
            </a:extLst>
          </p:cNvPr>
          <p:cNvSpPr txBox="1"/>
          <p:nvPr/>
        </p:nvSpPr>
        <p:spPr>
          <a:xfrm>
            <a:off x="6146801" y="5878539"/>
            <a:ext cx="1365044" cy="261610"/>
          </a:xfrm>
          <a:prstGeom prst="rect">
            <a:avLst/>
          </a:prstGeom>
          <a:solidFill>
            <a:schemeClr val="bg1"/>
          </a:solidFill>
        </p:spPr>
        <p:txBody>
          <a:bodyPr wrap="square" rtlCol="0">
            <a:spAutoFit/>
          </a:bodyPr>
          <a:lstStyle/>
          <a:p>
            <a:r>
              <a:rPr lang="ko-KR" sz="1100" b="1">
                <a:solidFill>
                  <a:srgbClr val="595959"/>
                </a:solidFill>
                <a:latin typeface="Candara" panose="020E0502030303020204" pitchFamily="34" charset="0"/>
                <a:sym typeface=""/>
              </a:rPr>
              <a:t>환자의 자기 보고</a:t>
            </a:r>
          </a:p>
        </p:txBody>
      </p:sp>
      <p:sp>
        <p:nvSpPr>
          <p:cNvPr id="13" name="CuadroTexto 12">
            <a:extLst>
              <a:ext uri="{FF2B5EF4-FFF2-40B4-BE49-F238E27FC236}">
                <a16:creationId xmlns:a16="http://schemas.microsoft.com/office/drawing/2014/main" id="{5333A5F1-D613-41CE-AEFC-DE8B933E9FD0}"/>
              </a:ext>
            </a:extLst>
          </p:cNvPr>
          <p:cNvSpPr txBox="1"/>
          <p:nvPr/>
        </p:nvSpPr>
        <p:spPr>
          <a:xfrm>
            <a:off x="7679063" y="5896652"/>
            <a:ext cx="2069893" cy="261610"/>
          </a:xfrm>
          <a:prstGeom prst="rect">
            <a:avLst/>
          </a:prstGeom>
          <a:solidFill>
            <a:schemeClr val="bg1"/>
          </a:solidFill>
        </p:spPr>
        <p:txBody>
          <a:bodyPr wrap="square" rtlCol="0">
            <a:spAutoFit/>
          </a:bodyPr>
          <a:lstStyle/>
          <a:p>
            <a:r>
              <a:rPr lang="ko-KR" sz="1100" b="1">
                <a:solidFill>
                  <a:srgbClr val="595959"/>
                </a:solidFill>
                <a:latin typeface="Candara" panose="020E0502030303020204" pitchFamily="34" charset="0"/>
                <a:sym typeface=""/>
              </a:rPr>
              <a:t>MPR+환자 보고서</a:t>
            </a:r>
          </a:p>
        </p:txBody>
      </p:sp>
    </p:spTree>
    <p:extLst>
      <p:ext uri="{BB962C8B-B14F-4D97-AF65-F5344CB8AC3E}">
        <p14:creationId xmlns:p14="http://schemas.microsoft.com/office/powerpoint/2010/main" val="34768849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945283C-5503-CD44-98B7-DA2FAC9A452E}"/>
              </a:ext>
            </a:extLst>
          </p:cNvPr>
          <p:cNvGraphicFramePr/>
          <p:nvPr>
            <p:extLst>
              <p:ext uri="{D42A27DB-BD31-4B8C-83A1-F6EECF244321}">
                <p14:modId xmlns:p14="http://schemas.microsoft.com/office/powerpoint/2010/main" val="251615515"/>
              </p:ext>
            </p:extLst>
          </p:nvPr>
        </p:nvGraphicFramePr>
        <p:xfrm>
          <a:off x="1512835" y="0"/>
          <a:ext cx="8128000" cy="4450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모니터링은 순응도 개선에 도움이 될 수 있음</a:t>
            </a:r>
            <a:r>
              <a:rPr lang="ko-KR" sz="3600" b="1" kern="0" baseline="30000" dirty="0">
                <a:solidFill>
                  <a:srgbClr val="6BBBAD">
                    <a:lumMod val="100000"/>
                  </a:srgbClr>
                </a:solidFill>
                <a:latin typeface="Candara" panose="020E0502030303020204" pitchFamily="34" charset="0"/>
                <a:sym typeface=""/>
              </a:rPr>
              <a:t>1</a:t>
            </a:r>
          </a:p>
        </p:txBody>
      </p:sp>
      <p:sp>
        <p:nvSpPr>
          <p:cNvPr id="5" name="TextBox 4">
            <a:extLst>
              <a:ext uri="{FF2B5EF4-FFF2-40B4-BE49-F238E27FC236}">
                <a16:creationId xmlns:a16="http://schemas.microsoft.com/office/drawing/2014/main" id="{291CA9D6-15DB-6841-887C-6831B4662EC7}"/>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Clowes JA, et al</a:t>
            </a:r>
            <a:r>
              <a:rPr lang="ko-KR" sz="900" b="1" i="1" kern="0">
                <a:solidFill>
                  <a:schemeClr val="tx1">
                    <a:lumMod val="100000"/>
                  </a:schemeClr>
                </a:solidFill>
                <a:latin typeface="Calibri" panose="020F0502020204030204" pitchFamily="34" charset="0"/>
                <a:sym typeface=""/>
              </a:rPr>
              <a:t>. J Clin Endocrinol Metab </a:t>
            </a:r>
            <a:r>
              <a:rPr lang="ko-KR" sz="900" b="1" kern="0">
                <a:solidFill>
                  <a:schemeClr val="tx1">
                    <a:lumMod val="100000"/>
                  </a:schemeClr>
                </a:solidFill>
                <a:latin typeface="Calibri" panose="020F0502020204030204" pitchFamily="34" charset="0"/>
                <a:sym typeface=""/>
              </a:rPr>
              <a:t>2004;89:1117–23.</a:t>
            </a:r>
          </a:p>
        </p:txBody>
      </p:sp>
      <p:sp>
        <p:nvSpPr>
          <p:cNvPr id="3" name="Rectangle 2">
            <a:extLst>
              <a:ext uri="{FF2B5EF4-FFF2-40B4-BE49-F238E27FC236}">
                <a16:creationId xmlns:a16="http://schemas.microsoft.com/office/drawing/2014/main" id="{C3187DA4-55BB-5D47-AF2E-B5755FCEE2EA}"/>
              </a:ext>
            </a:extLst>
          </p:cNvPr>
          <p:cNvSpPr/>
          <p:nvPr/>
        </p:nvSpPr>
        <p:spPr>
          <a:xfrm>
            <a:off x="9814694" y="2713656"/>
            <a:ext cx="2377306" cy="954107"/>
          </a:xfrm>
          <a:prstGeom prst="rect">
            <a:avLst/>
          </a:prstGeom>
        </p:spPr>
        <p:txBody>
          <a:bodyPr wrap="square">
            <a:spAutoFit/>
          </a:bodyPr>
          <a:lstStyle/>
          <a:p>
            <a:r>
              <a:rPr lang="ko-KR" sz="1400" b="1" dirty="0">
                <a:latin typeface="Candara" panose="020E0502030303020204" pitchFamily="34" charset="0"/>
                <a:sym typeface=""/>
              </a:rPr>
              <a:t>*각 방문 시 </a:t>
            </a:r>
            <a:r>
              <a:rPr lang="ko-KR" sz="1400" b="1" dirty="0" err="1">
                <a:latin typeface="Candara" panose="020E0502030303020204" pitchFamily="34" charset="0"/>
                <a:sym typeface=""/>
              </a:rPr>
              <a:t>BTM의</a:t>
            </a:r>
            <a:r>
              <a:rPr lang="ko-KR" sz="1400" b="1" dirty="0">
                <a:latin typeface="Candara" panose="020E0502030303020204" pitchFamily="34" charset="0"/>
                <a:sym typeface=""/>
              </a:rPr>
              <a:t> 백분율 변화를 사용하여 치료에 대한 반응 그래프 제시</a:t>
            </a:r>
          </a:p>
        </p:txBody>
      </p:sp>
      <p:sp>
        <p:nvSpPr>
          <p:cNvPr id="6" name="Rectangle 5">
            <a:extLst>
              <a:ext uri="{FF2B5EF4-FFF2-40B4-BE49-F238E27FC236}">
                <a16:creationId xmlns:a16="http://schemas.microsoft.com/office/drawing/2014/main" id="{D4409742-C8A8-E54A-A004-9419D0E434C2}"/>
              </a:ext>
            </a:extLst>
          </p:cNvPr>
          <p:cNvSpPr/>
          <p:nvPr/>
        </p:nvSpPr>
        <p:spPr>
          <a:xfrm>
            <a:off x="728457" y="4467576"/>
            <a:ext cx="5239206" cy="1077218"/>
          </a:xfrm>
          <a:prstGeom prst="rect">
            <a:avLst/>
          </a:prstGeom>
          <a:solidFill>
            <a:schemeClr val="accent6">
              <a:lumMod val="20000"/>
              <a:lumOff val="80000"/>
            </a:schemeClr>
          </a:solidFill>
        </p:spPr>
        <p:txBody>
          <a:bodyPr wrap="square">
            <a:spAutoFit/>
          </a:bodyPr>
          <a:lstStyle/>
          <a:p>
            <a:pPr fontAlgn="base"/>
            <a:r>
              <a:rPr lang="ko-KR" sz="1600" b="1" kern="0">
                <a:solidFill>
                  <a:schemeClr val="tx1">
                    <a:lumMod val="100000"/>
                  </a:schemeClr>
                </a:solidFill>
                <a:latin typeface="Candara" panose="020E0502030303020204" pitchFamily="34" charset="0"/>
                <a:sym typeface=""/>
              </a:rPr>
              <a:t>1년 순응도는 고관절(BMD)(r = 0.28; </a:t>
            </a:r>
            <a:r>
              <a:rPr lang="ko-KR" sz="1600" b="1" i="1" kern="0">
                <a:solidFill>
                  <a:schemeClr val="tx1">
                    <a:lumMod val="100000"/>
                  </a:schemeClr>
                </a:solidFill>
                <a:latin typeface="Candara" panose="020E0502030303020204" pitchFamily="34" charset="0"/>
                <a:sym typeface=""/>
              </a:rPr>
              <a:t>P</a:t>
            </a:r>
            <a:r>
              <a:rPr lang="ko-KR" sz="1600" b="1" kern="0">
                <a:solidFill>
                  <a:schemeClr val="tx1">
                    <a:lumMod val="100000"/>
                  </a:schemeClr>
                </a:solidFill>
                <a:latin typeface="Candara" panose="020E0502030303020204" pitchFamily="34" charset="0"/>
                <a:sym typeface=""/>
              </a:rPr>
              <a:t> = 0.01)의 변화, 골 재흡수 표지자 및 요중 I형 콜라겐의 N-텔로펩티드(uNTX)(r = 0.28;</a:t>
            </a:r>
            <a:r>
              <a:rPr lang="ko-KR" sz="1600" b="1" i="1" kern="0">
                <a:solidFill>
                  <a:schemeClr val="tx1">
                    <a:lumMod val="100000"/>
                  </a:schemeClr>
                </a:solidFill>
                <a:latin typeface="Candara" panose="020E0502030303020204" pitchFamily="34" charset="0"/>
                <a:sym typeface=""/>
              </a:rPr>
              <a:t>P</a:t>
            </a:r>
            <a:r>
              <a:rPr lang="ko-KR" sz="1600" b="1" kern="0">
                <a:solidFill>
                  <a:schemeClr val="tx1">
                    <a:lumMod val="100000"/>
                  </a:schemeClr>
                </a:solidFill>
                <a:latin typeface="Candara" panose="020E0502030303020204" pitchFamily="34" charset="0"/>
                <a:sym typeface=""/>
              </a:rPr>
              <a:t>= 0.01)의 변화와 관련이 있었습니다.</a:t>
            </a:r>
            <a:r>
              <a:rPr lang="ko-KR" sz="1600" b="1" kern="0" baseline="30000">
                <a:solidFill>
                  <a:schemeClr val="tx1">
                    <a:lumMod val="100000"/>
                  </a:schemeClr>
                </a:solidFill>
                <a:latin typeface="Candara" panose="020E0502030303020204" pitchFamily="34" charset="0"/>
                <a:sym typeface=""/>
              </a:rPr>
              <a:t>1</a:t>
            </a:r>
            <a:endParaRPr lang="ko-KR" sz="1100" b="1" kern="0">
              <a:solidFill>
                <a:schemeClr val="tx1">
                  <a:lumMod val="100000"/>
                </a:schemeClr>
              </a:solidFill>
              <a:latin typeface="Candara" panose="020E0502030303020204" pitchFamily="34" charset="0"/>
              <a:sym typeface=""/>
            </a:endParaRPr>
          </a:p>
        </p:txBody>
      </p:sp>
      <p:sp>
        <p:nvSpPr>
          <p:cNvPr id="10" name="Up Arrow 9">
            <a:extLst>
              <a:ext uri="{FF2B5EF4-FFF2-40B4-BE49-F238E27FC236}">
                <a16:creationId xmlns:a16="http://schemas.microsoft.com/office/drawing/2014/main" id="{6AF42171-2779-7544-B068-7B23C844AD0B}"/>
              </a:ext>
            </a:extLst>
          </p:cNvPr>
          <p:cNvSpPr/>
          <p:nvPr/>
        </p:nvSpPr>
        <p:spPr>
          <a:xfrm>
            <a:off x="6247462" y="4368291"/>
            <a:ext cx="1570893" cy="1207477"/>
          </a:xfrm>
          <a:prstGeom prst="upArrow">
            <a:avLst>
              <a:gd name="adj1" fmla="val 63433"/>
              <a:gd name="adj2" fmla="val 50000"/>
            </a:avLst>
          </a:prstGeom>
          <a:solidFill>
            <a:srgbClr val="3C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2800" b="1">
                <a:latin typeface="Candara" panose="020E0502030303020204" pitchFamily="34" charset="0"/>
                <a:sym typeface=""/>
              </a:rPr>
              <a:t>57%</a:t>
            </a:r>
          </a:p>
        </p:txBody>
      </p:sp>
      <p:sp>
        <p:nvSpPr>
          <p:cNvPr id="11" name="Rectangle 10">
            <a:extLst>
              <a:ext uri="{FF2B5EF4-FFF2-40B4-BE49-F238E27FC236}">
                <a16:creationId xmlns:a16="http://schemas.microsoft.com/office/drawing/2014/main" id="{3685AB1C-57B7-1241-BAAF-A2422B412D96}"/>
              </a:ext>
            </a:extLst>
          </p:cNvPr>
          <p:cNvSpPr/>
          <p:nvPr/>
        </p:nvSpPr>
        <p:spPr>
          <a:xfrm>
            <a:off x="7867123" y="4816670"/>
            <a:ext cx="2235915" cy="738664"/>
          </a:xfrm>
          <a:prstGeom prst="rect">
            <a:avLst/>
          </a:prstGeom>
        </p:spPr>
        <p:txBody>
          <a:bodyPr wrap="square">
            <a:spAutoFit/>
          </a:bodyPr>
          <a:lstStyle/>
          <a:p>
            <a:r>
              <a:rPr lang="ko-KR" sz="1400" b="1" kern="0">
                <a:solidFill>
                  <a:schemeClr val="tx1">
                    <a:lumMod val="100000"/>
                  </a:schemeClr>
                </a:solidFill>
                <a:latin typeface="Candara" panose="020E0502030303020204" pitchFamily="34" charset="0"/>
                <a:sym typeface=""/>
              </a:rPr>
              <a:t>모니터링이 없는 경우와 비교한 치료에 대한 누적 순응도(</a:t>
            </a:r>
            <a:r>
              <a:rPr lang="ko-KR" sz="1400" b="1" i="1" kern="0">
                <a:solidFill>
                  <a:schemeClr val="tx1">
                    <a:lumMod val="100000"/>
                  </a:schemeClr>
                </a:solidFill>
                <a:latin typeface="Candara" panose="020E0502030303020204" pitchFamily="34" charset="0"/>
                <a:sym typeface=""/>
              </a:rPr>
              <a:t>P</a:t>
            </a:r>
            <a:r>
              <a:rPr lang="ko-KR" sz="1400" b="1" kern="0">
                <a:solidFill>
                  <a:schemeClr val="tx1">
                    <a:lumMod val="100000"/>
                  </a:schemeClr>
                </a:solidFill>
                <a:latin typeface="Candara" panose="020E0502030303020204" pitchFamily="34" charset="0"/>
                <a:sym typeface=""/>
              </a:rPr>
              <a:t>= 0.04)</a:t>
            </a:r>
            <a:r>
              <a:rPr lang="ko-KR" sz="1400" b="1" kern="0" baseline="30000">
                <a:solidFill>
                  <a:schemeClr val="tx1">
                    <a:lumMod val="100000"/>
                  </a:schemeClr>
                </a:solidFill>
                <a:latin typeface="Candara" panose="020E0502030303020204" pitchFamily="34" charset="0"/>
                <a:sym typeface=""/>
              </a:rPr>
              <a:t>1</a:t>
            </a:r>
          </a:p>
        </p:txBody>
      </p:sp>
      <p:sp>
        <p:nvSpPr>
          <p:cNvPr id="12" name="Left Brace 11">
            <a:extLst>
              <a:ext uri="{FF2B5EF4-FFF2-40B4-BE49-F238E27FC236}">
                <a16:creationId xmlns:a16="http://schemas.microsoft.com/office/drawing/2014/main" id="{DAC5A7B7-E732-D349-9A42-C716A17E90E2}"/>
              </a:ext>
            </a:extLst>
          </p:cNvPr>
          <p:cNvSpPr/>
          <p:nvPr/>
        </p:nvSpPr>
        <p:spPr>
          <a:xfrm rot="16200000">
            <a:off x="6780951" y="1423646"/>
            <a:ext cx="480646" cy="516597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ea typeface="Malgun Gothic"/>
            </a:endParaRPr>
          </a:p>
        </p:txBody>
      </p:sp>
      <p:pic>
        <p:nvPicPr>
          <p:cNvPr id="14" name="Graphic 13" descr="Home with solid fill">
            <a:hlinkClick r:id="rId8" action="ppaction://hlinksldjump"/>
            <a:extLst>
              <a:ext uri="{FF2B5EF4-FFF2-40B4-BE49-F238E27FC236}">
                <a16:creationId xmlns:a16="http://schemas.microsoft.com/office/drawing/2014/main" id="{612640C9-0DA9-D146-9E99-571796A9E9C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2424177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824606" y="573781"/>
            <a:ext cx="83101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3200" b="1" i="0" u="none" strike="noStrike" kern="1200" cap="none" normalizeH="0" baseline="0" dirty="0">
                <a:ln>
                  <a:noFill/>
                </a:ln>
                <a:solidFill>
                  <a:srgbClr val="3CAE49"/>
                </a:solidFill>
                <a:effectLst/>
                <a:uLnTx/>
                <a:uFillTx/>
                <a:latin typeface="Candara" panose="020E0502030303020204" pitchFamily="34" charset="0"/>
                <a:sym typeface=""/>
              </a:rPr>
              <a:t>치료 순응도가 중요하며 모니터링이 도움이 될 수 있음</a:t>
            </a:r>
            <a:endParaRPr kumimoji="0" lang="ko-KR" sz="3600" b="1" i="0" u="none" strike="noStrike" kern="1200" cap="none" normalizeH="0" baseline="0" dirty="0">
              <a:ln>
                <a:noFill/>
              </a:ln>
              <a:solidFill>
                <a:srgbClr val="3CAE49"/>
              </a:solidFill>
              <a:effectLst/>
              <a:uLnTx/>
              <a:uFillTx/>
              <a:latin typeface="Candara" panose="020E0502030303020204" pitchFamily="34" charset="0"/>
              <a:sym typeface=""/>
            </a:endParaRPr>
          </a:p>
        </p:txBody>
      </p:sp>
      <p:sp>
        <p:nvSpPr>
          <p:cNvPr id="5" name="TextBox 4">
            <a:extLst>
              <a:ext uri="{FF2B5EF4-FFF2-40B4-BE49-F238E27FC236}">
                <a16:creationId xmlns:a16="http://schemas.microsoft.com/office/drawing/2014/main" id="{5AA30259-CD8A-6B4F-9D8B-F2344CD22082}"/>
              </a:ext>
            </a:extLst>
          </p:cNvPr>
          <p:cNvSpPr txBox="1"/>
          <p:nvPr/>
        </p:nvSpPr>
        <p:spPr>
          <a:xfrm>
            <a:off x="371972" y="6488668"/>
            <a:ext cx="11215443"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Fardellone P, et al. </a:t>
            </a:r>
            <a:r>
              <a:rPr lang="ko-KR" sz="900" b="1" i="1" kern="0">
                <a:solidFill>
                  <a:schemeClr val="tx1">
                    <a:lumMod val="100000"/>
                  </a:schemeClr>
                </a:solidFill>
                <a:latin typeface="Calibri" panose="020F0502020204030204" pitchFamily="34" charset="0"/>
                <a:sym typeface=""/>
              </a:rPr>
              <a:t>Clin Ther</a:t>
            </a:r>
            <a:r>
              <a:rPr lang="ko-KR" sz="900" b="1" kern="0">
                <a:solidFill>
                  <a:schemeClr val="tx1">
                    <a:lumMod val="100000"/>
                  </a:schemeClr>
                </a:solidFill>
                <a:latin typeface="Calibri" panose="020F0502020204030204" pitchFamily="34" charset="0"/>
                <a:sym typeface=""/>
              </a:rPr>
              <a:t> 2019;41:1576-88; 2. Siris  ES, et al. </a:t>
            </a:r>
            <a:r>
              <a:rPr lang="ko-KR" sz="900" b="1" i="1" kern="0">
                <a:solidFill>
                  <a:schemeClr val="tx1">
                    <a:lumMod val="100000"/>
                  </a:schemeClr>
                </a:solidFill>
                <a:latin typeface="Calibri" panose="020F0502020204030204" pitchFamily="34" charset="0"/>
                <a:sym typeface=""/>
              </a:rPr>
              <a:t>Mayo Clin Proc </a:t>
            </a:r>
            <a:r>
              <a:rPr lang="ko-KR" sz="900" b="1" kern="0">
                <a:solidFill>
                  <a:schemeClr val="tx1">
                    <a:lumMod val="100000"/>
                  </a:schemeClr>
                </a:solidFill>
                <a:latin typeface="Calibri" panose="020F0502020204030204" pitchFamily="34" charset="0"/>
                <a:sym typeface=""/>
              </a:rPr>
              <a:t>2006;81:1013-22; 3. Koller G,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2020;31:2093–102; 4. Ziller V, et al. Climacteric 2011;14:228-35; 5. Durden E,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2017;12:22; 6. Clowes JA, et al. JCEM 2004;89:1117-23.</a:t>
            </a:r>
          </a:p>
        </p:txBody>
      </p:sp>
      <p:graphicFrame>
        <p:nvGraphicFramePr>
          <p:cNvPr id="10" name="Table 10">
            <a:extLst>
              <a:ext uri="{FF2B5EF4-FFF2-40B4-BE49-F238E27FC236}">
                <a16:creationId xmlns:a16="http://schemas.microsoft.com/office/drawing/2014/main" id="{13BA61A4-330A-254B-A525-3C91F3B6A7AB}"/>
              </a:ext>
            </a:extLst>
          </p:cNvPr>
          <p:cNvGraphicFramePr>
            <a:graphicFrameLocks noGrp="1"/>
          </p:cNvGraphicFramePr>
          <p:nvPr>
            <p:extLst>
              <p:ext uri="{D42A27DB-BD31-4B8C-83A1-F6EECF244321}">
                <p14:modId xmlns:p14="http://schemas.microsoft.com/office/powerpoint/2010/main" val="3893465508"/>
              </p:ext>
            </p:extLst>
          </p:nvPr>
        </p:nvGraphicFramePr>
        <p:xfrm>
          <a:off x="755374" y="1910833"/>
          <a:ext cx="10712772" cy="3403600"/>
        </p:xfrm>
        <a:graphic>
          <a:graphicData uri="http://schemas.openxmlformats.org/drawingml/2006/table">
            <a:tbl>
              <a:tblPr firstRow="1" bandRow="1">
                <a:tableStyleId>{B301B821-A1FF-4177-AEE7-76D212191A09}</a:tableStyleId>
              </a:tblPr>
              <a:tblGrid>
                <a:gridCol w="10712772">
                  <a:extLst>
                    <a:ext uri="{9D8B030D-6E8A-4147-A177-3AD203B41FA5}">
                      <a16:colId xmlns:a16="http://schemas.microsoft.com/office/drawing/2014/main" val="3666094635"/>
                    </a:ext>
                  </a:extLst>
                </a:gridCol>
              </a:tblGrid>
              <a:tr h="370840">
                <a:tc>
                  <a:txBody>
                    <a:bodyPr/>
                    <a:lstStyle/>
                    <a:p>
                      <a:pPr marL="0" indent="0">
                        <a:buFont typeface="Arial" panose="020B0604020202020204" pitchFamily="34" charset="0"/>
                        <a:buNone/>
                      </a:pPr>
                      <a:r>
                        <a:rPr lang="ko-KR" b="1" spc="0" dirty="0">
                          <a:latin typeface="Candara" panose="020E0502030303020204" pitchFamily="34" charset="0"/>
                          <a:ea typeface="Malgun Gothic"/>
                          <a:cs typeface="+mn-cs"/>
                          <a:sym typeface=""/>
                        </a:rPr>
                        <a:t>유의사항:</a:t>
                      </a:r>
                    </a:p>
                  </a:txBody>
                  <a:tcPr/>
                </a:tc>
                <a:extLst>
                  <a:ext uri="{0D108BD9-81ED-4DB2-BD59-A6C34878D82A}">
                    <a16:rowId xmlns:a16="http://schemas.microsoft.com/office/drawing/2014/main" val="2011538633"/>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kern="0" spc="0" dirty="0" err="1">
                          <a:solidFill>
                            <a:schemeClr val="tx1">
                              <a:lumMod val="100000"/>
                            </a:schemeClr>
                          </a:solidFill>
                          <a:effectLst/>
                          <a:latin typeface="Candara" panose="020E0502030303020204" pitchFamily="34" charset="0"/>
                          <a:ea typeface="Malgun Gothic"/>
                          <a:cs typeface="+mn-cs"/>
                          <a:sym typeface=""/>
                        </a:rPr>
                        <a:t>비스포스포네이트</a:t>
                      </a:r>
                      <a:r>
                        <a:rPr lang="ko-KR" sz="1800" b="1" kern="0" spc="0" dirty="0">
                          <a:solidFill>
                            <a:schemeClr val="tx1">
                              <a:lumMod val="100000"/>
                            </a:schemeClr>
                          </a:solidFill>
                          <a:effectLst/>
                          <a:latin typeface="Candara" panose="020E0502030303020204" pitchFamily="34" charset="0"/>
                          <a:ea typeface="Malgun Gothic"/>
                          <a:cs typeface="+mn-cs"/>
                          <a:sym typeface=""/>
                        </a:rPr>
                        <a:t> 요법에 대한 </a:t>
                      </a:r>
                      <a:r>
                        <a:rPr lang="ko-KR" sz="1800" b="1" kern="0" spc="0" dirty="0" err="1">
                          <a:solidFill>
                            <a:schemeClr val="tx1">
                              <a:lumMod val="100000"/>
                            </a:schemeClr>
                          </a:solidFill>
                          <a:effectLst/>
                          <a:latin typeface="Candara" panose="020E0502030303020204" pitchFamily="34" charset="0"/>
                          <a:ea typeface="Malgun Gothic"/>
                          <a:cs typeface="+mn-cs"/>
                          <a:sym typeface=""/>
                        </a:rPr>
                        <a:t>순응도와</a:t>
                      </a:r>
                      <a:r>
                        <a:rPr lang="ko-KR" sz="1800" b="1" kern="0" spc="0" dirty="0">
                          <a:solidFill>
                            <a:schemeClr val="tx1">
                              <a:lumMod val="100000"/>
                            </a:schemeClr>
                          </a:solidFill>
                          <a:effectLst/>
                          <a:latin typeface="Candara" panose="020E0502030303020204" pitchFamily="34" charset="0"/>
                          <a:ea typeface="Malgun Gothic"/>
                          <a:cs typeface="+mn-cs"/>
                          <a:sym typeface=""/>
                        </a:rPr>
                        <a:t> 지속성이 떨어지는 것은 </a:t>
                      </a:r>
                      <a:r>
                        <a:rPr lang="ko-KR" altLang="en-US" sz="1800" b="1" kern="0" spc="0" dirty="0">
                          <a:solidFill>
                            <a:schemeClr val="tx1">
                              <a:lumMod val="100000"/>
                            </a:schemeClr>
                          </a:solidFill>
                          <a:effectLst/>
                          <a:latin typeface="Candara" panose="020E0502030303020204" pitchFamily="34" charset="0"/>
                          <a:ea typeface="Malgun Gothic"/>
                          <a:cs typeface="+mn-cs"/>
                          <a:sym typeface=""/>
                        </a:rPr>
                        <a:t>흔하</a:t>
                      </a:r>
                      <a:r>
                        <a:rPr lang="ko-KR" altLang="es-ES" sz="1800" b="1" kern="0" spc="0" dirty="0">
                          <a:solidFill>
                            <a:schemeClr val="tx1">
                              <a:lumMod val="100000"/>
                            </a:schemeClr>
                          </a:solidFill>
                          <a:effectLst/>
                          <a:latin typeface="Candara" panose="020E0502030303020204" pitchFamily="34" charset="0"/>
                          <a:ea typeface="Malgun Gothic"/>
                          <a:cs typeface="+mn-cs"/>
                          <a:sym typeface=""/>
                        </a:rPr>
                        <a:t>며 골절 </a:t>
                      </a:r>
                      <a:r>
                        <a:rPr lang="ko-KR" sz="1800" b="1" kern="0" spc="0" dirty="0">
                          <a:solidFill>
                            <a:schemeClr val="tx1">
                              <a:lumMod val="100000"/>
                            </a:schemeClr>
                          </a:solidFill>
                          <a:effectLst/>
                          <a:latin typeface="Candara" panose="020E0502030303020204" pitchFamily="34" charset="0"/>
                          <a:ea typeface="Malgun Gothic"/>
                          <a:cs typeface="+mn-cs"/>
                          <a:sym typeface=""/>
                        </a:rPr>
                        <a:t>위험을 증가시킵니다.</a:t>
                      </a:r>
                      <a:r>
                        <a:rPr lang="ko-KR" sz="1800" b="1" kern="0" spc="0" baseline="30000" dirty="0">
                          <a:solidFill>
                            <a:schemeClr val="tx1">
                              <a:lumMod val="100000"/>
                            </a:schemeClr>
                          </a:solidFill>
                          <a:effectLst/>
                          <a:latin typeface="Candara" panose="020E0502030303020204" pitchFamily="34" charset="0"/>
                          <a:ea typeface="Malgun Gothic"/>
                          <a:cs typeface="+mn-cs"/>
                          <a:sym typeface=""/>
                        </a:rPr>
                        <a:t>1 </a:t>
                      </a:r>
                      <a:r>
                        <a:rPr lang="ko-KR" b="1" kern="0" spc="0" baseline="30000" dirty="0">
                          <a:solidFill>
                            <a:schemeClr val="tx1">
                              <a:lumMod val="100000"/>
                            </a:schemeClr>
                          </a:solidFill>
                          <a:latin typeface="Candara" panose="020E0502030303020204" pitchFamily="34" charset="0"/>
                          <a:ea typeface="Malgun Gothic"/>
                          <a:cs typeface="+mn-cs"/>
                          <a:sym typeface=""/>
                        </a:rPr>
                        <a:t> </a:t>
                      </a:r>
                    </a:p>
                  </a:txBody>
                  <a:tcPr/>
                </a:tc>
                <a:extLst>
                  <a:ext uri="{0D108BD9-81ED-4DB2-BD59-A6C34878D82A}">
                    <a16:rowId xmlns:a16="http://schemas.microsoft.com/office/drawing/2014/main" val="3883125110"/>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kern="0" spc="0" dirty="0">
                          <a:solidFill>
                            <a:schemeClr val="tx1">
                              <a:lumMod val="100000"/>
                            </a:schemeClr>
                          </a:solidFill>
                          <a:effectLst/>
                          <a:latin typeface="Candara" panose="020E0502030303020204" pitchFamily="34" charset="0"/>
                          <a:ea typeface="Malgun Gothic"/>
                          <a:cs typeface="+mn-cs"/>
                          <a:sym typeface=""/>
                        </a:rPr>
                        <a:t>MPR ≤0.50에서 환자의  24개월 골절 위험은 치료를 받지 않은 것과 동일합니다.</a:t>
                      </a:r>
                      <a:r>
                        <a:rPr lang="ko-KR" sz="1800" b="1" kern="0" spc="0" baseline="30000" dirty="0">
                          <a:solidFill>
                            <a:schemeClr val="tx1">
                              <a:lumMod val="100000"/>
                            </a:schemeClr>
                          </a:solidFill>
                          <a:effectLst/>
                          <a:latin typeface="Candara" panose="020E0502030303020204" pitchFamily="34" charset="0"/>
                          <a:ea typeface="Malgun Gothic"/>
                          <a:cs typeface="+mn-cs"/>
                          <a:sym typeface=""/>
                        </a:rPr>
                        <a:t>2</a:t>
                      </a:r>
                      <a:endParaRPr lang="ko-KR" sz="1800" b="1" kern="0" spc="0" dirty="0">
                        <a:solidFill>
                          <a:schemeClr val="tx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1564116209"/>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b="1" kern="0" spc="0" dirty="0" err="1">
                          <a:solidFill>
                            <a:schemeClr val="tx1">
                              <a:lumMod val="100000"/>
                            </a:schemeClr>
                          </a:solidFill>
                          <a:latin typeface="Candara" panose="020E0502030303020204" pitchFamily="34" charset="0"/>
                          <a:ea typeface="Malgun Gothic"/>
                          <a:cs typeface="+mn-cs"/>
                          <a:sym typeface=""/>
                        </a:rPr>
                        <a:t>비경구</a:t>
                      </a:r>
                      <a:r>
                        <a:rPr lang="ko-KR" b="1" kern="0" spc="0" dirty="0">
                          <a:solidFill>
                            <a:schemeClr val="tx1">
                              <a:lumMod val="100000"/>
                            </a:schemeClr>
                          </a:solidFill>
                          <a:latin typeface="Candara" panose="020E0502030303020204" pitchFamily="34" charset="0"/>
                          <a:ea typeface="Malgun Gothic"/>
                          <a:cs typeface="+mn-cs"/>
                          <a:sym typeface=""/>
                        </a:rPr>
                        <a:t> 골다공증 치료의 지속성 및 </a:t>
                      </a:r>
                      <a:r>
                        <a:rPr lang="ko-KR" b="1" kern="0" spc="0" dirty="0" err="1">
                          <a:solidFill>
                            <a:schemeClr val="tx1">
                              <a:lumMod val="100000"/>
                            </a:schemeClr>
                          </a:solidFill>
                          <a:latin typeface="Candara" panose="020E0502030303020204" pitchFamily="34" charset="0"/>
                          <a:ea typeface="Malgun Gothic"/>
                          <a:cs typeface="+mn-cs"/>
                          <a:sym typeface=""/>
                        </a:rPr>
                        <a:t>순응도에는</a:t>
                      </a:r>
                      <a:r>
                        <a:rPr lang="ko-KR" b="1" kern="0" spc="0" dirty="0">
                          <a:solidFill>
                            <a:schemeClr val="tx1">
                              <a:lumMod val="100000"/>
                            </a:schemeClr>
                          </a:solidFill>
                          <a:latin typeface="Candara" panose="020E0502030303020204" pitchFamily="34" charset="0"/>
                          <a:ea typeface="Malgun Gothic"/>
                          <a:cs typeface="+mn-cs"/>
                          <a:sym typeface=""/>
                        </a:rPr>
                        <a:t> 상당한 차이가 있는데, </a:t>
                      </a:r>
                      <a:r>
                        <a:rPr lang="ko-KR" altLang="ko-KR" b="1" kern="0" spc="0" dirty="0">
                          <a:solidFill>
                            <a:schemeClr val="tx1">
                              <a:lumMod val="100000"/>
                            </a:schemeClr>
                          </a:solidFill>
                          <a:latin typeface="Candara" panose="020E0502030303020204" pitchFamily="34" charset="0"/>
                          <a:ea typeface="Malgun Gothic"/>
                          <a:cs typeface="+mn-cs"/>
                          <a:sym typeface=""/>
                        </a:rPr>
                        <a:t>2년 </a:t>
                      </a:r>
                      <a:r>
                        <a:rPr lang="ko-KR" altLang="ko-KR" b="1" kern="0" spc="0" dirty="0" err="1">
                          <a:solidFill>
                            <a:schemeClr val="tx1">
                              <a:lumMod val="100000"/>
                            </a:schemeClr>
                          </a:solidFill>
                          <a:latin typeface="Candara" panose="020E0502030303020204" pitchFamily="34" charset="0"/>
                          <a:ea typeface="Malgun Gothic"/>
                          <a:cs typeface="+mn-cs"/>
                          <a:sym typeface=""/>
                        </a:rPr>
                        <a:t>지속률</a:t>
                      </a:r>
                      <a:r>
                        <a:rPr lang="ko-KR" altLang="ko-KR" b="1" kern="0" spc="0" dirty="0">
                          <a:solidFill>
                            <a:schemeClr val="tx1">
                              <a:lumMod val="100000"/>
                            </a:schemeClr>
                          </a:solidFill>
                          <a:latin typeface="Candara" panose="020E0502030303020204" pitchFamily="34" charset="0"/>
                          <a:ea typeface="Malgun Gothic"/>
                          <a:cs typeface="+mn-cs"/>
                          <a:sym typeface=""/>
                        </a:rPr>
                        <a:t> 중앙값</a:t>
                      </a:r>
                      <a:r>
                        <a:rPr lang="ko-KR" altLang="en-US" b="1" kern="0" spc="0" dirty="0">
                          <a:solidFill>
                            <a:schemeClr val="tx1">
                              <a:lumMod val="100000"/>
                            </a:schemeClr>
                          </a:solidFill>
                          <a:latin typeface="Candara" panose="020E0502030303020204" pitchFamily="34" charset="0"/>
                          <a:ea typeface="Malgun Gothic"/>
                          <a:cs typeface="+mn-cs"/>
                          <a:sym typeface=""/>
                        </a:rPr>
                        <a:t>이 </a:t>
                      </a:r>
                      <a:r>
                        <a:rPr lang="ko-KR" b="1" kern="0" spc="0" dirty="0" err="1">
                          <a:solidFill>
                            <a:schemeClr val="tx1">
                              <a:lumMod val="100000"/>
                            </a:schemeClr>
                          </a:solidFill>
                          <a:latin typeface="Candara" panose="020E0502030303020204" pitchFamily="34" charset="0"/>
                          <a:ea typeface="Malgun Gothic"/>
                          <a:cs typeface="+mn-cs"/>
                          <a:sym typeface=""/>
                        </a:rPr>
                        <a:t>이</a:t>
                      </a:r>
                      <a:r>
                        <a:rPr lang="ko-KR" altLang="en-US" sz="1800" b="1" kern="0" spc="0" dirty="0" err="1">
                          <a:solidFill>
                            <a:schemeClr val="tx1">
                              <a:lumMod val="100000"/>
                            </a:schemeClr>
                          </a:solidFill>
                          <a:latin typeface="Candara" panose="020E0502030303020204" pitchFamily="34" charset="0"/>
                          <a:ea typeface="Malgun Gothic"/>
                          <a:cs typeface="+mn-cs"/>
                          <a:sym typeface=""/>
                        </a:rPr>
                        <a:t>반</a:t>
                      </a:r>
                      <a:r>
                        <a:rPr lang="ko-KR" b="1" kern="0" spc="0" dirty="0" err="1">
                          <a:solidFill>
                            <a:schemeClr val="tx1">
                              <a:lumMod val="100000"/>
                            </a:schemeClr>
                          </a:solidFill>
                          <a:latin typeface="Candara" panose="020E0502030303020204" pitchFamily="34" charset="0"/>
                          <a:ea typeface="Malgun Gothic"/>
                          <a:cs typeface="+mn-cs"/>
                          <a:sym typeface=""/>
                        </a:rPr>
                        <a:t>드로네이트</a:t>
                      </a:r>
                      <a:r>
                        <a:rPr lang="ko-KR" b="1" kern="0" spc="0" dirty="0">
                          <a:solidFill>
                            <a:schemeClr val="tx1">
                              <a:lumMod val="100000"/>
                            </a:schemeClr>
                          </a:solidFill>
                          <a:latin typeface="Candara" panose="020E0502030303020204" pitchFamily="34" charset="0"/>
                          <a:ea typeface="Malgun Gothic"/>
                          <a:cs typeface="+mn-cs"/>
                          <a:sym typeface=""/>
                        </a:rPr>
                        <a:t> 25%</a:t>
                      </a:r>
                      <a:r>
                        <a:rPr lang="ko-KR" altLang="en-US" b="1" kern="0" spc="0" dirty="0">
                          <a:solidFill>
                            <a:schemeClr val="tx1">
                              <a:lumMod val="100000"/>
                            </a:schemeClr>
                          </a:solidFill>
                          <a:latin typeface="Candara" panose="020E0502030303020204" pitchFamily="34" charset="0"/>
                          <a:ea typeface="Malgun Gothic"/>
                          <a:cs typeface="+mn-cs"/>
                          <a:sym typeface=""/>
                        </a:rPr>
                        <a:t>부터</a:t>
                      </a:r>
                      <a:r>
                        <a:rPr lang="ko-KR" b="1" kern="0" spc="0" dirty="0">
                          <a:solidFill>
                            <a:schemeClr val="tx1">
                              <a:lumMod val="100000"/>
                            </a:schemeClr>
                          </a:solidFill>
                          <a:latin typeface="Candara" panose="020E0502030303020204" pitchFamily="34" charset="0"/>
                          <a:ea typeface="Malgun Gothic"/>
                          <a:cs typeface="+mn-cs"/>
                          <a:sym typeface=""/>
                        </a:rPr>
                        <a:t> </a:t>
                      </a:r>
                      <a:r>
                        <a:rPr lang="ko-KR" b="1" kern="0" spc="0" dirty="0" err="1">
                          <a:solidFill>
                            <a:schemeClr val="tx1">
                              <a:lumMod val="100000"/>
                            </a:schemeClr>
                          </a:solidFill>
                          <a:latin typeface="Candara" panose="020E0502030303020204" pitchFamily="34" charset="0"/>
                          <a:ea typeface="Malgun Gothic"/>
                          <a:cs typeface="+mn-cs"/>
                          <a:sym typeface=""/>
                        </a:rPr>
                        <a:t>데노수맙</a:t>
                      </a:r>
                      <a:r>
                        <a:rPr lang="ko-KR" b="1" kern="0" spc="0" dirty="0">
                          <a:solidFill>
                            <a:schemeClr val="tx1">
                              <a:lumMod val="100000"/>
                            </a:schemeClr>
                          </a:solidFill>
                          <a:latin typeface="Candara" panose="020E0502030303020204" pitchFamily="34" charset="0"/>
                          <a:ea typeface="Malgun Gothic"/>
                          <a:cs typeface="+mn-cs"/>
                          <a:sym typeface=""/>
                        </a:rPr>
                        <a:t> 45.5%</a:t>
                      </a:r>
                      <a:r>
                        <a:rPr lang="ko-KR" altLang="en-US" sz="1800" b="1" kern="0" spc="0" dirty="0">
                          <a:solidFill>
                            <a:schemeClr val="tx1">
                              <a:lumMod val="100000"/>
                            </a:schemeClr>
                          </a:solidFill>
                          <a:latin typeface="Candara" panose="020E0502030303020204" pitchFamily="34" charset="0"/>
                          <a:ea typeface="Malgun Gothic"/>
                          <a:cs typeface="+mn-cs"/>
                          <a:sym typeface=""/>
                        </a:rPr>
                        <a:t>까지 다양합</a:t>
                      </a:r>
                      <a:r>
                        <a:rPr lang="ko-KR" altLang="es-ES" sz="1800" b="1" kern="0" spc="0" dirty="0">
                          <a:solidFill>
                            <a:schemeClr val="tx1">
                              <a:lumMod val="100000"/>
                            </a:schemeClr>
                          </a:solidFill>
                          <a:latin typeface="Candara" panose="020E0502030303020204" pitchFamily="34" charset="0"/>
                          <a:ea typeface="Malgun Gothic"/>
                          <a:cs typeface="+mn-cs"/>
                          <a:sym typeface=""/>
                        </a:rPr>
                        <a:t>니다</a:t>
                      </a:r>
                      <a:r>
                        <a:rPr lang="ko-KR" b="1" kern="0" spc="0" dirty="0">
                          <a:solidFill>
                            <a:schemeClr val="tx1">
                              <a:lumMod val="100000"/>
                            </a:schemeClr>
                          </a:solidFill>
                          <a:latin typeface="Candara" panose="020E0502030303020204" pitchFamily="34" charset="0"/>
                          <a:ea typeface="Malgun Gothic"/>
                          <a:cs typeface="+mn-cs"/>
                          <a:sym typeface=""/>
                        </a:rPr>
                        <a:t>.</a:t>
                      </a:r>
                      <a:r>
                        <a:rPr lang="ko-KR" b="1" kern="0" spc="0" baseline="30000" dirty="0">
                          <a:solidFill>
                            <a:schemeClr val="tx1">
                              <a:lumMod val="100000"/>
                            </a:schemeClr>
                          </a:solidFill>
                          <a:latin typeface="Candara" panose="020E0502030303020204" pitchFamily="34" charset="0"/>
                          <a:ea typeface="Malgun Gothic"/>
                          <a:cs typeface="+mn-cs"/>
                          <a:sym typeface=""/>
                        </a:rPr>
                        <a:t>3 </a:t>
                      </a:r>
                    </a:p>
                  </a:txBody>
                  <a:tcPr/>
                </a:tc>
                <a:extLst>
                  <a:ext uri="{0D108BD9-81ED-4DB2-BD59-A6C34878D82A}">
                    <a16:rowId xmlns:a16="http://schemas.microsoft.com/office/drawing/2014/main" val="778469972"/>
                  </a:ext>
                </a:extLst>
              </a:tr>
              <a:tr h="370840">
                <a:tc>
                  <a:txBody>
                    <a:bodyPr/>
                    <a:lstStyle/>
                    <a:p>
                      <a:pPr marL="285750" indent="-285750">
                        <a:buFont typeface="Arial" panose="020B0604020202020204" pitchFamily="34" charset="0"/>
                        <a:buChar char="•"/>
                      </a:pPr>
                      <a:r>
                        <a:rPr lang="ko-KR" b="1" kern="0" spc="0" dirty="0">
                          <a:solidFill>
                            <a:schemeClr val="tx1">
                              <a:lumMod val="100000"/>
                            </a:schemeClr>
                          </a:solidFill>
                          <a:latin typeface="Candara" panose="020E0502030303020204" pitchFamily="34" charset="0"/>
                          <a:ea typeface="Malgun Gothic"/>
                          <a:cs typeface="+mn-cs"/>
                          <a:sym typeface=""/>
                        </a:rPr>
                        <a:t>일반 임상에서 </a:t>
                      </a:r>
                      <a:r>
                        <a:rPr lang="ko-KR" b="1" kern="0" spc="0" dirty="0" err="1">
                          <a:solidFill>
                            <a:schemeClr val="tx1">
                              <a:lumMod val="100000"/>
                            </a:schemeClr>
                          </a:solidFill>
                          <a:latin typeface="Candara" panose="020E0502030303020204" pitchFamily="34" charset="0"/>
                          <a:ea typeface="Malgun Gothic"/>
                          <a:cs typeface="+mn-cs"/>
                          <a:sym typeface=""/>
                        </a:rPr>
                        <a:t>랄록시펜으로</a:t>
                      </a:r>
                      <a:r>
                        <a:rPr lang="ko-KR" b="1" kern="0" spc="0" dirty="0">
                          <a:solidFill>
                            <a:schemeClr val="tx1">
                              <a:lumMod val="100000"/>
                            </a:schemeClr>
                          </a:solidFill>
                          <a:latin typeface="Candara" panose="020E0502030303020204" pitchFamily="34" charset="0"/>
                          <a:ea typeface="Malgun Gothic"/>
                          <a:cs typeface="+mn-cs"/>
                          <a:sym typeface=""/>
                        </a:rPr>
                        <a:t> 치료받은 환자의 약 절반만이 처음 2년 동안 치료를 유지합니다.</a:t>
                      </a:r>
                      <a:r>
                        <a:rPr lang="ko-KR" b="1" kern="0" spc="0" baseline="30000" dirty="0">
                          <a:solidFill>
                            <a:schemeClr val="tx1">
                              <a:lumMod val="100000"/>
                            </a:schemeClr>
                          </a:solidFill>
                          <a:latin typeface="Candara" panose="020E0502030303020204" pitchFamily="34" charset="0"/>
                          <a:ea typeface="Malgun Gothic"/>
                          <a:cs typeface="+mn-cs"/>
                          <a:sym typeface=""/>
                        </a:rPr>
                        <a:t>4</a:t>
                      </a:r>
                    </a:p>
                  </a:txBody>
                  <a:tcPr/>
                </a:tc>
                <a:extLst>
                  <a:ext uri="{0D108BD9-81ED-4DB2-BD59-A6C34878D82A}">
                    <a16:rowId xmlns:a16="http://schemas.microsoft.com/office/drawing/2014/main" val="1995279467"/>
                  </a:ext>
                </a:extLst>
              </a:tr>
              <a:tr h="370840">
                <a:tc>
                  <a:txBody>
                    <a:bodyPr/>
                    <a:lstStyle/>
                    <a:p>
                      <a:pPr marL="285750" indent="-285750">
                        <a:buFont typeface="Arial" panose="020B0604020202020204" pitchFamily="34" charset="0"/>
                        <a:buChar char="•"/>
                      </a:pPr>
                      <a:r>
                        <a:rPr lang="ko-KR" b="1" kern="0" spc="0">
                          <a:solidFill>
                            <a:schemeClr val="tx1">
                              <a:lumMod val="100000"/>
                            </a:schemeClr>
                          </a:solidFill>
                          <a:latin typeface="Candara" panose="020E0502030303020204" pitchFamily="34" charset="0"/>
                          <a:ea typeface="Malgun Gothic"/>
                          <a:cs typeface="+mn-cs"/>
                          <a:sym typeface=""/>
                        </a:rPr>
                        <a:t>2년의 추적 관찰에서 지속성 및 순응도는 경구 약제로 치료한 환자보다 주사제를 투여한 환자에서 더 높았습니다.</a:t>
                      </a:r>
                      <a:r>
                        <a:rPr lang="ko-KR" b="1" kern="0" spc="0" baseline="30000">
                          <a:solidFill>
                            <a:schemeClr val="tx1">
                              <a:lumMod val="100000"/>
                            </a:schemeClr>
                          </a:solidFill>
                          <a:latin typeface="Candara" panose="020E0502030303020204" pitchFamily="34" charset="0"/>
                          <a:ea typeface="Malgun Gothic"/>
                          <a:cs typeface="+mn-cs"/>
                          <a:sym typeface=""/>
                        </a:rPr>
                        <a:t>5</a:t>
                      </a:r>
                      <a:endParaRPr lang="ko-KR" b="1" kern="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253722681"/>
                  </a:ext>
                </a:extLst>
              </a:tr>
              <a:tr h="370840">
                <a:tc>
                  <a:txBody>
                    <a:bodyPr/>
                    <a:lstStyle/>
                    <a:p>
                      <a:pPr marL="285750" indent="-285750">
                        <a:buFont typeface="Arial" panose="020B0604020202020204" pitchFamily="34" charset="0"/>
                        <a:buChar char="•"/>
                      </a:pPr>
                      <a:r>
                        <a:rPr lang="ko-KR" sz="1800" b="1" kern="0" spc="0" dirty="0" err="1">
                          <a:solidFill>
                            <a:schemeClr val="tx1">
                              <a:lumMod val="100000"/>
                            </a:schemeClr>
                          </a:solidFill>
                          <a:effectLst/>
                          <a:latin typeface="Candara" panose="020E0502030303020204" pitchFamily="34" charset="0"/>
                          <a:ea typeface="Malgun Gothic"/>
                          <a:cs typeface="+mn-cs"/>
                          <a:sym typeface=""/>
                        </a:rPr>
                        <a:t>골감소증이</a:t>
                      </a:r>
                      <a:r>
                        <a:rPr lang="ko-KR" sz="1800" b="1" kern="0" spc="0" dirty="0">
                          <a:solidFill>
                            <a:schemeClr val="tx1">
                              <a:lumMod val="100000"/>
                            </a:schemeClr>
                          </a:solidFill>
                          <a:effectLst/>
                          <a:latin typeface="Candara" panose="020E0502030303020204" pitchFamily="34" charset="0"/>
                          <a:ea typeface="Malgun Gothic"/>
                          <a:cs typeface="+mn-cs"/>
                          <a:sym typeface=""/>
                        </a:rPr>
                        <a:t> 있는 피험자에 대한 모니터링을 통해 일반적인 치료에 비해 치료 </a:t>
                      </a:r>
                      <a:r>
                        <a:rPr lang="ko-KR" sz="1800" b="1" kern="0" spc="0" dirty="0" err="1">
                          <a:solidFill>
                            <a:schemeClr val="tx1">
                              <a:lumMod val="100000"/>
                            </a:schemeClr>
                          </a:solidFill>
                          <a:effectLst/>
                          <a:latin typeface="Candara" panose="020E0502030303020204" pitchFamily="34" charset="0"/>
                          <a:ea typeface="Malgun Gothic"/>
                          <a:cs typeface="+mn-cs"/>
                          <a:sym typeface=""/>
                        </a:rPr>
                        <a:t>순응도를</a:t>
                      </a:r>
                      <a:r>
                        <a:rPr lang="ko-KR" sz="1800" b="1" kern="0" spc="0" dirty="0">
                          <a:solidFill>
                            <a:schemeClr val="tx1">
                              <a:lumMod val="100000"/>
                            </a:schemeClr>
                          </a:solidFill>
                          <a:effectLst/>
                          <a:latin typeface="Candara" panose="020E0502030303020204" pitchFamily="34" charset="0"/>
                          <a:ea typeface="Malgun Gothic"/>
                          <a:cs typeface="+mn-cs"/>
                          <a:sym typeface=""/>
                        </a:rPr>
                        <a:t> 57% 증가시켰습니다.</a:t>
                      </a:r>
                      <a:r>
                        <a:rPr lang="ko-KR" sz="1800" b="1" kern="0" spc="0" baseline="30000" dirty="0">
                          <a:solidFill>
                            <a:schemeClr val="tx1">
                              <a:lumMod val="100000"/>
                            </a:schemeClr>
                          </a:solidFill>
                          <a:effectLst/>
                          <a:latin typeface="Candara" panose="020E0502030303020204" pitchFamily="34" charset="0"/>
                          <a:ea typeface="Malgun Gothic"/>
                          <a:cs typeface="+mn-cs"/>
                          <a:sym typeface=""/>
                        </a:rPr>
                        <a:t>6</a:t>
                      </a:r>
                      <a:endParaRPr lang="ko-KR" sz="1800" b="1" kern="0" spc="0" dirty="0">
                        <a:solidFill>
                          <a:schemeClr val="tx1">
                            <a:lumMod val="100000"/>
                          </a:schemeClr>
                        </a:solidFill>
                        <a:effectLst/>
                        <a:latin typeface="Candara" panose="020E0502030303020204" pitchFamily="34" charset="0"/>
                        <a:ea typeface="Malgun Gothic"/>
                        <a:cs typeface="+mn-cs"/>
                        <a:sym typeface=""/>
                      </a:endParaRPr>
                    </a:p>
                  </a:txBody>
                  <a:tcPr/>
                </a:tc>
                <a:extLst>
                  <a:ext uri="{0D108BD9-81ED-4DB2-BD59-A6C34878D82A}">
                    <a16:rowId xmlns:a16="http://schemas.microsoft.com/office/drawing/2014/main" val="3412847108"/>
                  </a:ext>
                </a:extLst>
              </a:tr>
            </a:tbl>
          </a:graphicData>
        </a:graphic>
      </p:graphicFrame>
      <p:pic>
        <p:nvPicPr>
          <p:cNvPr id="4" name="Picture 3" descr="A picture containing icon&#10;&#10;Description automatically generated">
            <a:extLst>
              <a:ext uri="{FF2B5EF4-FFF2-40B4-BE49-F238E27FC236}">
                <a16:creationId xmlns:a16="http://schemas.microsoft.com/office/drawing/2014/main" id="{64072FB2-721F-9E48-A3DA-CD8E8942B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1033" y="442112"/>
            <a:ext cx="1340556" cy="1340556"/>
          </a:xfrm>
          <a:prstGeom prst="rect">
            <a:avLst/>
          </a:prstGeom>
        </p:spPr>
      </p:pic>
      <p:pic>
        <p:nvPicPr>
          <p:cNvPr id="7" name="Graphic 6" descr="Home with solid fill">
            <a:hlinkClick r:id="rId4" action="ppaction://hlinksldjump"/>
            <a:extLst>
              <a:ext uri="{FF2B5EF4-FFF2-40B4-BE49-F238E27FC236}">
                <a16:creationId xmlns:a16="http://schemas.microsoft.com/office/drawing/2014/main" id="{8459A783-1B2D-9345-9F80-DB3A2B349B4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464533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FLS: 골절 예후를 개선하는 비용 </a:t>
            </a:r>
            <a:r>
              <a:rPr lang="ko-KR" altLang="es-ES" sz="3600" b="1" kern="0" dirty="0">
                <a:solidFill>
                  <a:srgbClr val="6BBBAD">
                    <a:lumMod val="100000"/>
                  </a:srgbClr>
                </a:solidFill>
                <a:latin typeface="Candara" panose="020E0502030303020204" pitchFamily="34" charset="0"/>
                <a:sym typeface=""/>
              </a:rPr>
              <a:t>효</a:t>
            </a:r>
            <a:r>
              <a:rPr lang="ko-KR" altLang="en-US" sz="3600" b="1" kern="0" dirty="0">
                <a:solidFill>
                  <a:srgbClr val="6BBBAD">
                    <a:lumMod val="100000"/>
                  </a:srgbClr>
                </a:solidFill>
                <a:latin typeface="Candara" panose="020E0502030303020204" pitchFamily="34" charset="0"/>
                <a:sym typeface=""/>
              </a:rPr>
              <a:t>과</a:t>
            </a:r>
            <a:r>
              <a:rPr lang="ko-KR" altLang="es-ES" sz="3600" b="1" kern="0" dirty="0">
                <a:solidFill>
                  <a:srgbClr val="6BBBAD">
                    <a:lumMod val="100000"/>
                  </a:srgbClr>
                </a:solidFill>
                <a:latin typeface="Candara" panose="020E0502030303020204" pitchFamily="34" charset="0"/>
                <a:sym typeface=""/>
              </a:rPr>
              <a:t>적</a:t>
            </a:r>
            <a:r>
              <a:rPr lang="ko-KR" sz="3600" b="1" kern="0" dirty="0">
                <a:solidFill>
                  <a:srgbClr val="6BBBAD">
                    <a:lumMod val="100000"/>
                  </a:srgbClr>
                </a:solidFill>
                <a:latin typeface="Candara" panose="020E0502030303020204" pitchFamily="34" charset="0"/>
                <a:sym typeface=""/>
              </a:rPr>
              <a:t>인 방법</a:t>
            </a:r>
            <a:r>
              <a:rPr lang="ko-KR" sz="3600" b="1" kern="0" baseline="30000" dirty="0">
                <a:solidFill>
                  <a:srgbClr val="6BBBAD">
                    <a:lumMod val="100000"/>
                  </a:srgbClr>
                </a:solidFill>
                <a:latin typeface="Candara" panose="020E0502030303020204" pitchFamily="34" charset="0"/>
                <a:sym typeface=""/>
              </a:rPr>
              <a:t>1–3</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368488"/>
            <a:ext cx="5163686" cy="3631763"/>
          </a:xfrm>
          <a:prstGeom prst="rect">
            <a:avLst/>
          </a:prstGeom>
          <a:noFill/>
        </p:spPr>
        <p:txBody>
          <a:bodyPr wrap="square" rtlCol="0">
            <a:spAutoFit/>
          </a:bodyPr>
          <a:lstStyle/>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2차 골절 예방 서비스 (FLS) 프로그램은 일반적인 치료와 비교하여 다음과 같은 </a:t>
            </a:r>
            <a:r>
              <a:rPr lang="ko-KR" sz="1600" b="1" kern="0" dirty="0">
                <a:latin typeface="Candara" panose="020E0502030303020204" pitchFamily="34" charset="0"/>
                <a:sym typeface=""/>
              </a:rPr>
              <a:t>것으로 나</a:t>
            </a:r>
            <a:r>
              <a:rPr lang="ko-KR" altLang="en-US" sz="1600" b="1" kern="0" dirty="0">
                <a:latin typeface="Candara" panose="020E0502030303020204" pitchFamily="34" charset="0"/>
                <a:sym typeface=""/>
              </a:rPr>
              <a:t>타</a:t>
            </a:r>
            <a:r>
              <a:rPr lang="ko-KR" sz="1600" b="1" kern="0" dirty="0">
                <a:latin typeface="Candara" panose="020E0502030303020204" pitchFamily="34" charset="0"/>
                <a:sym typeface=""/>
              </a:rPr>
              <a:t>남</a:t>
            </a:r>
            <a:r>
              <a:rPr lang="ko-KR" sz="1600" b="1" kern="0" baseline="30000" dirty="0">
                <a:solidFill>
                  <a:schemeClr val="tx1">
                    <a:lumMod val="100000"/>
                  </a:schemeClr>
                </a:solidFill>
                <a:latin typeface="Candara" panose="020E0502030303020204" pitchFamily="34" charset="0"/>
                <a:sym typeface=""/>
              </a:rPr>
              <a:t>1,2</a:t>
            </a:r>
          </a:p>
          <a:p>
            <a:pPr lvl="1">
              <a:lnSpc>
                <a:spcPct val="150000"/>
              </a:lnSpc>
            </a:pPr>
            <a:r>
              <a:rPr lang="ko-KR" sz="2000" b="1" kern="0" dirty="0">
                <a:solidFill>
                  <a:schemeClr val="tx1">
                    <a:lumMod val="100000"/>
                  </a:schemeClr>
                </a:solidFill>
                <a:latin typeface="Candara" panose="020E0502030303020204" pitchFamily="34" charset="0"/>
                <a:sym typeface=""/>
              </a:rPr>
              <a:t>⇧ </a:t>
            </a:r>
            <a:r>
              <a:rPr lang="ko-KR" sz="1600" b="1" kern="0" dirty="0" err="1">
                <a:solidFill>
                  <a:schemeClr val="tx1">
                    <a:lumMod val="100000"/>
                  </a:schemeClr>
                </a:solidFill>
                <a:latin typeface="Candara" panose="020E0502030303020204" pitchFamily="34" charset="0"/>
                <a:sym typeface=""/>
              </a:rPr>
              <a:t>골밀도</a:t>
            </a:r>
            <a:r>
              <a:rPr lang="ko-KR" sz="1600" b="1" kern="0" dirty="0">
                <a:solidFill>
                  <a:schemeClr val="tx1">
                    <a:lumMod val="100000"/>
                  </a:schemeClr>
                </a:solidFill>
                <a:latin typeface="Candara" panose="020E0502030303020204" pitchFamily="34" charset="0"/>
                <a:sym typeface=""/>
              </a:rPr>
              <a:t> </a:t>
            </a:r>
            <a:r>
              <a:rPr lang="ko-KR" sz="1600" b="1" kern="0" dirty="0" err="1">
                <a:solidFill>
                  <a:schemeClr val="tx1">
                    <a:lumMod val="100000"/>
                  </a:schemeClr>
                </a:solidFill>
                <a:latin typeface="Candara" panose="020E0502030303020204" pitchFamily="34" charset="0"/>
                <a:sym typeface=""/>
              </a:rPr>
              <a:t>검사율</a:t>
            </a:r>
            <a:r>
              <a:rPr lang="ko-KR" sz="1600" b="1" kern="0" dirty="0">
                <a:solidFill>
                  <a:schemeClr val="tx1">
                    <a:lumMod val="100000"/>
                  </a:schemeClr>
                </a:solidFill>
                <a:latin typeface="Candara" panose="020E0502030303020204" pitchFamily="34" charset="0"/>
                <a:sym typeface=""/>
              </a:rPr>
              <a:t> </a:t>
            </a:r>
          </a:p>
          <a:p>
            <a:pPr lvl="1">
              <a:lnSpc>
                <a:spcPct val="150000"/>
              </a:lnSpc>
            </a:pPr>
            <a:r>
              <a:rPr lang="ko-KR" sz="2000" b="1" kern="0" dirty="0">
                <a:solidFill>
                  <a:schemeClr val="tx1">
                    <a:lumMod val="100000"/>
                  </a:schemeClr>
                </a:solidFill>
                <a:latin typeface="Candara" panose="020E0502030303020204" pitchFamily="34" charset="0"/>
                <a:sym typeface=""/>
              </a:rPr>
              <a:t>⇧</a:t>
            </a:r>
            <a:r>
              <a:rPr lang="ko-KR" sz="1600" b="1" kern="0" dirty="0">
                <a:solidFill>
                  <a:schemeClr val="tx1">
                    <a:lumMod val="100000"/>
                  </a:schemeClr>
                </a:solidFill>
                <a:latin typeface="Candara" panose="020E0502030303020204" pitchFamily="34" charset="0"/>
                <a:sym typeface=""/>
              </a:rPr>
              <a:t> 골다공증 치료 시작</a:t>
            </a:r>
          </a:p>
          <a:p>
            <a:pPr lvl="1">
              <a:lnSpc>
                <a:spcPct val="150000"/>
              </a:lnSpc>
            </a:pPr>
            <a:r>
              <a:rPr lang="ko-KR" sz="2000" b="1" kern="0" dirty="0">
                <a:solidFill>
                  <a:schemeClr val="tx1">
                    <a:lumMod val="100000"/>
                  </a:schemeClr>
                </a:solidFill>
                <a:latin typeface="Candara" panose="020E0502030303020204" pitchFamily="34" charset="0"/>
                <a:sym typeface=""/>
              </a:rPr>
              <a:t>⇧</a:t>
            </a:r>
            <a:r>
              <a:rPr lang="ko-KR" sz="1600" b="1" kern="0" dirty="0">
                <a:solidFill>
                  <a:schemeClr val="tx1">
                    <a:lumMod val="100000"/>
                  </a:schemeClr>
                </a:solidFill>
                <a:latin typeface="Candara" panose="020E0502030303020204" pitchFamily="34" charset="0"/>
                <a:sym typeface=""/>
              </a:rPr>
              <a:t> 치료 순응도</a:t>
            </a:r>
          </a:p>
          <a:p>
            <a:pPr lvl="1">
              <a:lnSpc>
                <a:spcPct val="150000"/>
              </a:lnSpc>
            </a:pPr>
            <a:r>
              <a:rPr lang="ko-KR" sz="2000" b="1" kern="0" dirty="0">
                <a:solidFill>
                  <a:schemeClr val="tx1">
                    <a:lumMod val="100000"/>
                  </a:schemeClr>
                </a:solidFill>
                <a:latin typeface="Candara" panose="020E0502030303020204" pitchFamily="34" charset="0"/>
                <a:sym typeface=""/>
              </a:rPr>
              <a:t>⇩</a:t>
            </a:r>
            <a:r>
              <a:rPr lang="ko-KR" sz="1600" b="1" kern="0" dirty="0">
                <a:solidFill>
                  <a:schemeClr val="tx1">
                    <a:lumMod val="100000"/>
                  </a:schemeClr>
                </a:solidFill>
                <a:latin typeface="Candara" panose="020E0502030303020204" pitchFamily="34" charset="0"/>
                <a:sym typeface=""/>
              </a:rPr>
              <a:t> </a:t>
            </a:r>
            <a:r>
              <a:rPr lang="ko-KR" sz="1600" b="1" kern="0" dirty="0" err="1">
                <a:solidFill>
                  <a:schemeClr val="tx1">
                    <a:lumMod val="100000"/>
                  </a:schemeClr>
                </a:solidFill>
                <a:latin typeface="Candara" panose="020E0502030303020204" pitchFamily="34" charset="0"/>
                <a:sym typeface=""/>
              </a:rPr>
              <a:t>재골절</a:t>
            </a:r>
            <a:r>
              <a:rPr lang="ko-KR" sz="1600" b="1" kern="0" dirty="0">
                <a:solidFill>
                  <a:schemeClr val="tx1">
                    <a:lumMod val="100000"/>
                  </a:schemeClr>
                </a:solidFill>
                <a:latin typeface="Candara" panose="020E0502030303020204" pitchFamily="34" charset="0"/>
                <a:sym typeface=""/>
              </a:rPr>
              <a:t> 발생률 </a:t>
            </a:r>
          </a:p>
          <a:p>
            <a:pPr lvl="1">
              <a:lnSpc>
                <a:spcPct val="150000"/>
              </a:lnSpc>
            </a:pPr>
            <a:r>
              <a:rPr lang="ko-KR" sz="2000" b="1" kern="0" dirty="0">
                <a:solidFill>
                  <a:schemeClr val="tx1">
                    <a:lumMod val="100000"/>
                  </a:schemeClr>
                </a:solidFill>
                <a:latin typeface="Candara" panose="020E0502030303020204" pitchFamily="34" charset="0"/>
                <a:sym typeface=""/>
              </a:rPr>
              <a:t>⇩</a:t>
            </a:r>
            <a:r>
              <a:rPr lang="ko-KR" sz="1600" b="1" kern="0" dirty="0">
                <a:solidFill>
                  <a:schemeClr val="tx1">
                    <a:lumMod val="100000"/>
                  </a:schemeClr>
                </a:solidFill>
                <a:latin typeface="Candara" panose="020E0502030303020204" pitchFamily="34" charset="0"/>
                <a:sym typeface=""/>
              </a:rPr>
              <a:t> 사망률</a:t>
            </a:r>
          </a:p>
          <a:p>
            <a:endParaRPr lang="ko-KR" sz="1600" b="1" dirty="0">
              <a:latin typeface="Candara" panose="020E0502030303020204" pitchFamily="34" charset="0"/>
              <a:sym typeface=""/>
            </a:endParaRPr>
          </a:p>
          <a:p>
            <a:pPr marL="285750" indent="-285750">
              <a:buFont typeface="Arial" panose="020B0604020202020204" pitchFamily="34" charset="0"/>
              <a:buChar char="•"/>
            </a:pPr>
            <a:r>
              <a:rPr lang="ko-KR" sz="1600" b="1" kern="0" dirty="0" err="1">
                <a:solidFill>
                  <a:schemeClr val="tx1">
                    <a:lumMod val="100000"/>
                  </a:schemeClr>
                </a:solidFill>
                <a:latin typeface="Candara" panose="020E0502030303020204" pitchFamily="34" charset="0"/>
                <a:sym typeface=""/>
              </a:rPr>
              <a:t>FLS의</a:t>
            </a:r>
            <a:r>
              <a:rPr lang="ko-KR" sz="1600" b="1" kern="0" dirty="0">
                <a:solidFill>
                  <a:schemeClr val="tx1">
                    <a:lumMod val="100000"/>
                  </a:schemeClr>
                </a:solidFill>
                <a:latin typeface="Candara" panose="020E0502030303020204" pitchFamily="34" charset="0"/>
                <a:sym typeface=""/>
              </a:rPr>
              <a:t> </a:t>
            </a:r>
            <a:r>
              <a:rPr lang="ko-KR" sz="1600" b="1" kern="0" dirty="0">
                <a:latin typeface="Candara" panose="020E0502030303020204" pitchFamily="34" charset="0"/>
                <a:sym typeface=""/>
              </a:rPr>
              <a:t>비용 효</a:t>
            </a:r>
            <a:r>
              <a:rPr lang="ko-KR" altLang="en-US" sz="1600" b="1" kern="0" dirty="0">
                <a:latin typeface="Candara" panose="020E0502030303020204" pitchFamily="34" charset="0"/>
                <a:sym typeface=""/>
              </a:rPr>
              <a:t>과</a:t>
            </a:r>
            <a:r>
              <a:rPr lang="ko-KR" sz="1600" b="1" kern="0" dirty="0">
                <a:latin typeface="Candara" panose="020E0502030303020204" pitchFamily="34" charset="0"/>
                <a:sym typeface=""/>
              </a:rPr>
              <a:t>성은 </a:t>
            </a:r>
            <a:r>
              <a:rPr lang="ko-KR" sz="1600" b="1" kern="0" dirty="0">
                <a:solidFill>
                  <a:schemeClr val="tx1">
                    <a:lumMod val="100000"/>
                  </a:schemeClr>
                </a:solidFill>
                <a:latin typeface="Candara" panose="020E0502030303020204" pitchFamily="34" charset="0"/>
                <a:sym typeface=""/>
              </a:rPr>
              <a:t>전 세계 많은 국가에서 입증됨</a:t>
            </a:r>
            <a:r>
              <a:rPr lang="ko-KR" sz="1600" b="1" kern="0" baseline="30000" dirty="0">
                <a:solidFill>
                  <a:schemeClr val="tx1">
                    <a:lumMod val="100000"/>
                  </a:schemeClr>
                </a:solidFill>
                <a:latin typeface="Candara" panose="020E0502030303020204" pitchFamily="34" charset="0"/>
                <a:sym typeface=""/>
              </a:rPr>
              <a:t>3,4</a:t>
            </a:r>
          </a:p>
          <a:p>
            <a:r>
              <a:rPr lang="ko-KR" sz="1600" b="1" dirty="0">
                <a:latin typeface="Candara" panose="020E0502030303020204" pitchFamily="34" charset="0"/>
                <a:sym typeface=""/>
              </a:rPr>
              <a:t> </a:t>
            </a:r>
          </a:p>
        </p:txBody>
      </p:sp>
      <p:sp>
        <p:nvSpPr>
          <p:cNvPr id="5" name="TextBox 4">
            <a:extLst>
              <a:ext uri="{FF2B5EF4-FFF2-40B4-BE49-F238E27FC236}">
                <a16:creationId xmlns:a16="http://schemas.microsoft.com/office/drawing/2014/main" id="{209758B9-7E59-D348-AE34-B3903877F3EB}"/>
              </a:ext>
            </a:extLst>
          </p:cNvPr>
          <p:cNvSpPr txBox="1"/>
          <p:nvPr/>
        </p:nvSpPr>
        <p:spPr>
          <a:xfrm>
            <a:off x="386857" y="6275032"/>
            <a:ext cx="11018964" cy="507831"/>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a:t>
            </a:r>
            <a:r>
              <a:rPr lang="ko-KR" sz="900" b="1" kern="0" dirty="0" err="1">
                <a:solidFill>
                  <a:schemeClr val="tx1">
                    <a:lumMod val="100000"/>
                  </a:schemeClr>
                </a:solidFill>
                <a:latin typeface="Calibri" panose="020F0502020204030204" pitchFamily="34" charset="0"/>
                <a:sym typeface=""/>
              </a:rPr>
              <a:t>Wu</a:t>
            </a:r>
            <a:r>
              <a:rPr lang="ko-KR" sz="900" b="1" kern="0" dirty="0">
                <a:solidFill>
                  <a:schemeClr val="tx1">
                    <a:lumMod val="100000"/>
                  </a:schemeClr>
                </a:solidFill>
                <a:latin typeface="Calibri" panose="020F0502020204030204" pitchFamily="34" charset="0"/>
                <a:sym typeface=""/>
              </a:rPr>
              <a:t> CH,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kern="0" dirty="0">
                <a:solidFill>
                  <a:schemeClr val="tx1">
                    <a:lumMod val="100000"/>
                  </a:schemeClr>
                </a:solidFill>
                <a:latin typeface="Calibri" panose="020F0502020204030204" pitchFamily="34" charset="0"/>
                <a:sym typeface=""/>
              </a:rPr>
              <a:t> 2018;29:1023–47; 2. </a:t>
            </a:r>
            <a:r>
              <a:rPr lang="ko-KR" sz="900" b="1" kern="0" dirty="0" err="1">
                <a:solidFill>
                  <a:schemeClr val="tx1">
                    <a:lumMod val="100000"/>
                  </a:schemeClr>
                </a:solidFill>
                <a:latin typeface="Calibri" panose="020F0502020204030204" pitchFamily="34" charset="0"/>
                <a:sym typeface=""/>
              </a:rPr>
              <a:t>Wu</a:t>
            </a:r>
            <a:r>
              <a:rPr lang="ko-KR" sz="900" b="1" kern="0" dirty="0">
                <a:solidFill>
                  <a:schemeClr val="tx1">
                    <a:lumMod val="100000"/>
                  </a:schemeClr>
                </a:solidFill>
                <a:latin typeface="Calibri" panose="020F0502020204030204" pitchFamily="34" charset="0"/>
                <a:sym typeface=""/>
              </a:rPr>
              <a:t> CH,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Bone</a:t>
            </a:r>
            <a:r>
              <a:rPr lang="ko-KR" sz="900" b="1" kern="0" dirty="0">
                <a:solidFill>
                  <a:schemeClr val="tx1">
                    <a:lumMod val="100000"/>
                  </a:schemeClr>
                </a:solidFill>
                <a:latin typeface="Calibri" panose="020F0502020204030204" pitchFamily="34" charset="0"/>
                <a:sym typeface=""/>
              </a:rPr>
              <a:t> 2018;111:92–100; 3. </a:t>
            </a:r>
            <a:r>
              <a:rPr lang="ko-KR" sz="900" b="1" kern="0" dirty="0" err="1">
                <a:solidFill>
                  <a:schemeClr val="tx1">
                    <a:lumMod val="100000"/>
                  </a:schemeClr>
                </a:solidFill>
                <a:latin typeface="Calibri" panose="020F0502020204030204" pitchFamily="34" charset="0"/>
                <a:sym typeface=""/>
              </a:rPr>
              <a:t>McLellan</a:t>
            </a:r>
            <a:r>
              <a:rPr lang="ko-KR" sz="900" b="1" kern="0" dirty="0">
                <a:solidFill>
                  <a:schemeClr val="tx1">
                    <a:lumMod val="100000"/>
                  </a:schemeClr>
                </a:solidFill>
                <a:latin typeface="Calibri" panose="020F0502020204030204" pitchFamily="34" charset="0"/>
                <a:sym typeface=""/>
              </a:rPr>
              <a:t> AR,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2011;22:2083–98; 3. </a:t>
            </a:r>
            <a:r>
              <a:rPr lang="ko-KR" sz="900" b="1" kern="0" dirty="0" err="1">
                <a:solidFill>
                  <a:schemeClr val="tx1">
                    <a:lumMod val="100000"/>
                  </a:schemeClr>
                </a:solidFill>
                <a:latin typeface="Calibri" panose="020F0502020204030204" pitchFamily="34" charset="0"/>
                <a:sym typeface=""/>
              </a:rPr>
              <a:t>Major</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G</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a:solidFill>
                  <a:schemeClr val="tx1">
                    <a:lumMod val="100000"/>
                  </a:schemeClr>
                </a:solidFill>
                <a:latin typeface="Calibri" panose="020F0502020204030204" pitchFamily="34" charset="0"/>
                <a:sym typeface=""/>
              </a:rPr>
              <a:t>JBMR Plus </a:t>
            </a:r>
            <a:r>
              <a:rPr lang="ko-KR" sz="900" b="1" kern="0" dirty="0">
                <a:solidFill>
                  <a:schemeClr val="tx1">
                    <a:lumMod val="100000"/>
                  </a:schemeClr>
                </a:solidFill>
                <a:latin typeface="Calibri" panose="020F0502020204030204" pitchFamily="34" charset="0"/>
                <a:sym typeface=""/>
              </a:rPr>
              <a:t>2018;3:56–63; 4. </a:t>
            </a:r>
            <a:r>
              <a:rPr lang="ko-KR" sz="900" b="1" kern="0" dirty="0" err="1">
                <a:solidFill>
                  <a:schemeClr val="tx1">
                    <a:lumMod val="100000"/>
                  </a:schemeClr>
                </a:solidFill>
                <a:latin typeface="Calibri" panose="020F0502020204030204" pitchFamily="34" charset="0"/>
                <a:sym typeface=""/>
              </a:rPr>
              <a:t>Seibel</a:t>
            </a:r>
            <a:r>
              <a:rPr lang="ko-KR" sz="900" b="1" kern="0" dirty="0">
                <a:solidFill>
                  <a:schemeClr val="tx1">
                    <a:lumMod val="100000"/>
                  </a:schemeClr>
                </a:solidFill>
                <a:latin typeface="Calibri" panose="020F0502020204030204" pitchFamily="34" charset="0"/>
                <a:sym typeface=""/>
              </a:rPr>
              <a:t> MJ, </a:t>
            </a:r>
            <a:r>
              <a:rPr lang="ko-KR" sz="900" b="1" kern="0" dirty="0" err="1">
                <a:solidFill>
                  <a:schemeClr val="tx1">
                    <a:lumMod val="100000"/>
                  </a:schemeClr>
                </a:solidFill>
                <a:latin typeface="Calibri" panose="020F0502020204030204" pitchFamily="34" charset="0"/>
                <a:sym typeface=""/>
              </a:rPr>
              <a:t>Mitchell</a:t>
            </a:r>
            <a:r>
              <a:rPr lang="ko-KR" sz="900" b="1" kern="0" dirty="0">
                <a:solidFill>
                  <a:schemeClr val="tx1">
                    <a:lumMod val="100000"/>
                  </a:schemeClr>
                </a:solidFill>
                <a:latin typeface="Calibri" panose="020F0502020204030204" pitchFamily="34" charset="0"/>
                <a:sym typeface=""/>
              </a:rPr>
              <a:t> PJ. </a:t>
            </a:r>
            <a:r>
              <a:rPr lang="ko-KR" sz="900" b="1" kern="0" dirty="0" err="1">
                <a:solidFill>
                  <a:schemeClr val="tx1">
                    <a:lumMod val="100000"/>
                  </a:schemeClr>
                </a:solidFill>
                <a:latin typeface="Calibri" panose="020F0502020204030204" pitchFamily="34" charset="0"/>
                <a:sym typeface=""/>
              </a:rPr>
              <a:t>Secondary</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Fracture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Prevention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An</a:t>
            </a:r>
            <a:r>
              <a:rPr lang="ko-KR" sz="900" b="1" kern="0" dirty="0">
                <a:solidFill>
                  <a:schemeClr val="tx1">
                    <a:lumMod val="100000"/>
                  </a:schemeClr>
                </a:solidFill>
                <a:latin typeface="Calibri" panose="020F0502020204030204" pitchFamily="34" charset="0"/>
                <a:sym typeface=""/>
              </a:rPr>
              <a:t> International </a:t>
            </a:r>
            <a:r>
              <a:rPr lang="ko-KR" sz="900" b="1" kern="0" dirty="0" err="1">
                <a:solidFill>
                  <a:schemeClr val="tx1">
                    <a:lumMod val="100000"/>
                  </a:schemeClr>
                </a:solidFill>
                <a:latin typeface="Calibri" panose="020F0502020204030204" pitchFamily="34" charset="0"/>
                <a:sym typeface=""/>
              </a:rPr>
              <a:t>Perspective</a:t>
            </a:r>
            <a:r>
              <a:rPr lang="ko-KR" sz="900" b="1" kern="0" dirty="0">
                <a:solidFill>
                  <a:schemeClr val="tx1">
                    <a:lumMod val="100000"/>
                  </a:schemeClr>
                </a:solidFill>
                <a:latin typeface="Calibri" panose="020F0502020204030204" pitchFamily="34" charset="0"/>
                <a:sym typeface=""/>
              </a:rPr>
              <a:t>, 2019; 5. </a:t>
            </a:r>
            <a:r>
              <a:rPr lang="ko-KR" sz="900" b="1" kern="0" dirty="0" err="1">
                <a:solidFill>
                  <a:schemeClr val="tx1">
                    <a:lumMod val="100000"/>
                  </a:schemeClr>
                </a:solidFill>
                <a:latin typeface="Calibri" panose="020F0502020204030204" pitchFamily="34" charset="0"/>
                <a:sym typeface=""/>
              </a:rPr>
              <a:t>Chandran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M</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2021;32:1249–75. 6. IOF </a:t>
            </a:r>
            <a:r>
              <a:rPr lang="ko-KR" sz="900" b="1" kern="0" dirty="0" err="1">
                <a:solidFill>
                  <a:schemeClr val="tx1">
                    <a:lumMod val="100000"/>
                  </a:schemeClr>
                </a:solidFill>
                <a:latin typeface="Calibri" panose="020F0502020204030204" pitchFamily="34" charset="0"/>
                <a:sym typeface=""/>
              </a:rPr>
              <a:t>Capture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the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Fracture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Map</a:t>
            </a:r>
            <a:r>
              <a:rPr lang="ko-KR" sz="900" b="1" kern="0" dirty="0">
                <a:solidFill>
                  <a:schemeClr val="tx1">
                    <a:lumMod val="100000"/>
                  </a:schemeClr>
                </a:solidFill>
                <a:latin typeface="Calibri" panose="020F0502020204030204" pitchFamily="34" charset="0"/>
                <a:sym typeface=""/>
              </a:rPr>
              <a:t> of Best </a:t>
            </a:r>
            <a:r>
              <a:rPr lang="ko-KR" sz="900" b="1" kern="0" dirty="0" err="1">
                <a:solidFill>
                  <a:schemeClr val="tx1">
                    <a:lumMod val="100000"/>
                  </a:schemeClr>
                </a:solidFill>
                <a:latin typeface="Calibri" panose="020F0502020204030204" pitchFamily="34" charset="0"/>
                <a:sym typeface=""/>
              </a:rPr>
              <a:t>Practice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https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www.capturethefracture.org</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map</a:t>
            </a:r>
            <a:r>
              <a:rPr lang="ko-KR" sz="900" b="1" kern="0" dirty="0">
                <a:solidFill>
                  <a:schemeClr val="tx1">
                    <a:lumMod val="100000"/>
                  </a:schemeClr>
                </a:solidFill>
                <a:latin typeface="Calibri" panose="020F0502020204030204" pitchFamily="34" charset="0"/>
                <a:sym typeface=""/>
              </a:rPr>
              <a:t>-of-</a:t>
            </a:r>
            <a:r>
              <a:rPr lang="ko-KR" sz="900" b="1" kern="0" dirty="0" err="1">
                <a:solidFill>
                  <a:schemeClr val="tx1">
                    <a:lumMod val="100000"/>
                  </a:schemeClr>
                </a:solidFill>
                <a:latin typeface="Calibri" panose="020F0502020204030204" pitchFamily="34" charset="0"/>
                <a:sym typeface=""/>
              </a:rPr>
              <a:t>best</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practice에서</a:t>
            </a:r>
            <a:r>
              <a:rPr lang="ko-KR" sz="900" b="1" kern="0" dirty="0">
                <a:solidFill>
                  <a:schemeClr val="tx1">
                    <a:lumMod val="100000"/>
                  </a:schemeClr>
                </a:solidFill>
                <a:latin typeface="Calibri" panose="020F0502020204030204" pitchFamily="34" charset="0"/>
                <a:sym typeface=""/>
              </a:rPr>
              <a:t> 보실 수 있습니다. </a:t>
            </a:r>
          </a:p>
        </p:txBody>
      </p:sp>
      <p:graphicFrame>
        <p:nvGraphicFramePr>
          <p:cNvPr id="6" name="Table 4">
            <a:extLst>
              <a:ext uri="{FF2B5EF4-FFF2-40B4-BE49-F238E27FC236}">
                <a16:creationId xmlns:a16="http://schemas.microsoft.com/office/drawing/2014/main" id="{EF757B5E-8982-8E49-95DC-AEEF13B629A4}"/>
              </a:ext>
            </a:extLst>
          </p:cNvPr>
          <p:cNvGraphicFramePr>
            <a:graphicFrameLocks noGrp="1"/>
          </p:cNvGraphicFramePr>
          <p:nvPr>
            <p:extLst>
              <p:ext uri="{D42A27DB-BD31-4B8C-83A1-F6EECF244321}">
                <p14:modId xmlns:p14="http://schemas.microsoft.com/office/powerpoint/2010/main" val="1236067590"/>
              </p:ext>
            </p:extLst>
          </p:nvPr>
        </p:nvGraphicFramePr>
        <p:xfrm>
          <a:off x="6155299" y="2428769"/>
          <a:ext cx="5462338" cy="3362960"/>
        </p:xfrm>
        <a:graphic>
          <a:graphicData uri="http://schemas.openxmlformats.org/drawingml/2006/table">
            <a:tbl>
              <a:tblPr firstRow="1" bandRow="1">
                <a:tableStyleId>{7DF18680-E054-41AD-8BC1-D1AEF772440D}</a:tableStyleId>
              </a:tblPr>
              <a:tblGrid>
                <a:gridCol w="2000451">
                  <a:extLst>
                    <a:ext uri="{9D8B030D-6E8A-4147-A177-3AD203B41FA5}">
                      <a16:colId xmlns:a16="http://schemas.microsoft.com/office/drawing/2014/main" val="3967584577"/>
                    </a:ext>
                  </a:extLst>
                </a:gridCol>
                <a:gridCol w="3461887">
                  <a:extLst>
                    <a:ext uri="{9D8B030D-6E8A-4147-A177-3AD203B41FA5}">
                      <a16:colId xmlns:a16="http://schemas.microsoft.com/office/drawing/2014/main" val="2617562448"/>
                    </a:ext>
                  </a:extLst>
                </a:gridCol>
              </a:tblGrid>
              <a:tr h="370840">
                <a:tc gridSpan="2">
                  <a:txBody>
                    <a:bodyPr/>
                    <a:lstStyle/>
                    <a:p>
                      <a:r>
                        <a:rPr lang="ko-KR" sz="1600" b="1" kern="0" spc="0">
                          <a:solidFill>
                            <a:schemeClr val="lt1">
                              <a:lumMod val="100000"/>
                            </a:schemeClr>
                          </a:solidFill>
                          <a:latin typeface="Candara" panose="020E0502030303020204" pitchFamily="34" charset="0"/>
                          <a:ea typeface="Malgun Gothic"/>
                          <a:cs typeface="+mn-cs"/>
                          <a:sym typeface=""/>
                        </a:rPr>
                        <a:t>IOF의 Capture the Fracture의 모범사례 지도에서 아시아 태평양 지역(2020년 9월 17일 기준)</a:t>
                      </a:r>
                      <a:r>
                        <a:rPr lang="ko-KR" sz="1600" b="1" kern="0" spc="0" baseline="30000">
                          <a:solidFill>
                            <a:schemeClr val="lt1">
                              <a:lumMod val="100000"/>
                            </a:schemeClr>
                          </a:solidFill>
                          <a:latin typeface="Candara" panose="020E0502030303020204" pitchFamily="34" charset="0"/>
                          <a:ea typeface="Malgun Gothic"/>
                          <a:cs typeface="+mn-cs"/>
                          <a:sym typeface=""/>
                        </a:rPr>
                        <a:t>5,6</a:t>
                      </a:r>
                      <a:br>
                        <a:rPr lang="ko-KR" sz="1600" b="1" kern="0" spc="0" baseline="30000">
                          <a:solidFill>
                            <a:schemeClr val="lt1">
                              <a:lumMod val="100000"/>
                            </a:schemeClr>
                          </a:solidFill>
                          <a:latin typeface="Candara" panose="020E0502030303020204" pitchFamily="34" charset="0"/>
                          <a:ea typeface="Malgun Gothic"/>
                          <a:cs typeface="+mn-cs"/>
                          <a:sym typeface=""/>
                        </a:rPr>
                      </a:br>
                      <a:r>
                        <a:rPr lang="ko-KR" sz="1600" b="1" kern="0" spc="0" baseline="0">
                          <a:solidFill>
                            <a:srgbClr val="FF0000">
                              <a:lumMod val="100000"/>
                            </a:srgbClr>
                          </a:solidFill>
                          <a:latin typeface="Candara" panose="020E0502030303020204" pitchFamily="34" charset="0"/>
                          <a:ea typeface="Malgun Gothic"/>
                          <a:cs typeface="+mn-cs"/>
                          <a:sym typeface=""/>
                        </a:rPr>
                        <a:t> [발표자가 발표 시 수치를 업데이트 해야 함]</a:t>
                      </a:r>
                      <a:endParaRPr lang="ko-KR" sz="1600" b="1" kern="0" spc="0" baseline="30000">
                        <a:solidFill>
                          <a:srgbClr val="FF0000">
                            <a:lumMod val="100000"/>
                          </a:srgbClr>
                        </a:solidFill>
                        <a:latin typeface="Candara" panose="020E0502030303020204" pitchFamily="34" charset="0"/>
                        <a:ea typeface="Malgun Gothic"/>
                        <a:cs typeface="+mn-cs"/>
                        <a:sym typeface=""/>
                      </a:endParaRPr>
                    </a:p>
                  </a:txBody>
                  <a:tcPr/>
                </a:tc>
                <a:tc hMerge="1">
                  <a:txBody>
                    <a:bodyPr/>
                    <a:lstStyle/>
                    <a:p>
                      <a:endParaRPr lang="ko-KR">
                        <a:ea typeface="Malgun Gothic"/>
                      </a:endParaRPr>
                    </a:p>
                  </a:txBody>
                  <a:tcPr/>
                </a:tc>
                <a:extLst>
                  <a:ext uri="{0D108BD9-81ED-4DB2-BD59-A6C34878D82A}">
                    <a16:rowId xmlns:a16="http://schemas.microsoft.com/office/drawing/2014/main" val="2336803149"/>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아시아 태평양:</a:t>
                      </a:r>
                    </a:p>
                  </a:txBody>
                  <a:tcPr/>
                </a:tc>
                <a:tc>
                  <a:txBody>
                    <a:bodyPr/>
                    <a:lstStyle/>
                    <a:p>
                      <a:r>
                        <a:rPr lang="ko-KR" sz="1600" b="1" spc="0">
                          <a:solidFill>
                            <a:schemeClr val="tx1">
                              <a:lumMod val="100000"/>
                            </a:schemeClr>
                          </a:solidFill>
                          <a:latin typeface="Candara" panose="020E0502030303020204" pitchFamily="34" charset="0"/>
                          <a:ea typeface="Malgun Gothic"/>
                          <a:cs typeface="+mn-cs"/>
                          <a:sym typeface=""/>
                        </a:rPr>
                        <a:t>111개 센터</a:t>
                      </a:r>
                    </a:p>
                  </a:txBody>
                  <a:tcPr/>
                </a:tc>
                <a:extLst>
                  <a:ext uri="{0D108BD9-81ED-4DB2-BD59-A6C34878D82A}">
                    <a16:rowId xmlns:a16="http://schemas.microsoft.com/office/drawing/2014/main" val="2684127140"/>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완전히 평가됨:</a:t>
                      </a:r>
                    </a:p>
                  </a:txBody>
                  <a:tcPr/>
                </a:tc>
                <a:tc>
                  <a:txBody>
                    <a:bodyPr/>
                    <a:lstStyle/>
                    <a:p>
                      <a:r>
                        <a:rPr lang="ko-KR" sz="1600" b="1" spc="0">
                          <a:solidFill>
                            <a:schemeClr val="tx1">
                              <a:lumMod val="100000"/>
                            </a:schemeClr>
                          </a:solidFill>
                          <a:latin typeface="Candara" panose="020E0502030303020204" pitchFamily="34" charset="0"/>
                          <a:ea typeface="Malgun Gothic"/>
                          <a:cs typeface="+mn-cs"/>
                          <a:sym typeface=""/>
                        </a:rPr>
                        <a:t>84개 센터</a:t>
                      </a:r>
                    </a:p>
                  </a:txBody>
                  <a:tcPr/>
                </a:tc>
                <a:extLst>
                  <a:ext uri="{0D108BD9-81ED-4DB2-BD59-A6C34878D82A}">
                    <a16:rowId xmlns:a16="http://schemas.microsoft.com/office/drawing/2014/main" val="684311606"/>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골드 스타 등급:</a:t>
                      </a:r>
                    </a:p>
                  </a:txBody>
                  <a:tcPr/>
                </a:tc>
                <a:tc>
                  <a:txBody>
                    <a:bodyPr/>
                    <a:lstStyle/>
                    <a:p>
                      <a:r>
                        <a:rPr lang="ko-KR" sz="1600" b="1" spc="0">
                          <a:solidFill>
                            <a:schemeClr val="tx1">
                              <a:lumMod val="100000"/>
                            </a:schemeClr>
                          </a:solidFill>
                          <a:latin typeface="Candara" panose="020E0502030303020204" pitchFamily="34" charset="0"/>
                          <a:ea typeface="Malgun Gothic"/>
                          <a:cs typeface="+mn-cs"/>
                          <a:sym typeface=""/>
                        </a:rPr>
                        <a:t>19개 센터: </a:t>
                      </a:r>
                    </a:p>
                    <a:p>
                      <a:r>
                        <a:rPr lang="ko-KR" sz="1600" b="1" spc="0">
                          <a:solidFill>
                            <a:schemeClr val="tx1">
                              <a:lumMod val="100000"/>
                            </a:schemeClr>
                          </a:solidFill>
                          <a:latin typeface="Candara" panose="020E0502030303020204" pitchFamily="34" charset="0"/>
                          <a:ea typeface="Malgun Gothic"/>
                          <a:cs typeface="+mn-cs"/>
                          <a:sym typeface=""/>
                        </a:rPr>
                        <a:t>호주 </a:t>
                      </a:r>
                    </a:p>
                    <a:p>
                      <a:r>
                        <a:rPr lang="ko-KR" sz="1600" b="1" spc="0">
                          <a:solidFill>
                            <a:schemeClr val="tx1">
                              <a:lumMod val="100000"/>
                            </a:schemeClr>
                          </a:solidFill>
                          <a:latin typeface="Candara" panose="020E0502030303020204" pitchFamily="34" charset="0"/>
                          <a:ea typeface="Malgun Gothic"/>
                          <a:cs typeface="+mn-cs"/>
                          <a:sym typeface=""/>
                        </a:rPr>
                        <a:t>일본 </a:t>
                      </a:r>
                    </a:p>
                    <a:p>
                      <a:r>
                        <a:rPr lang="ko-KR" sz="1600" b="1" spc="0">
                          <a:solidFill>
                            <a:schemeClr val="tx1">
                              <a:lumMod val="100000"/>
                            </a:schemeClr>
                          </a:solidFill>
                          <a:latin typeface="Candara" panose="020E0502030303020204" pitchFamily="34" charset="0"/>
                          <a:ea typeface="Malgun Gothic"/>
                          <a:cs typeface="+mn-cs"/>
                          <a:sym typeface=""/>
                        </a:rPr>
                        <a:t>뉴질랜드 </a:t>
                      </a:r>
                    </a:p>
                    <a:p>
                      <a:r>
                        <a:rPr lang="ko-KR" sz="1600" b="1" spc="0">
                          <a:solidFill>
                            <a:schemeClr val="tx1">
                              <a:lumMod val="100000"/>
                            </a:schemeClr>
                          </a:solidFill>
                          <a:latin typeface="Candara" panose="020E0502030303020204" pitchFamily="34" charset="0"/>
                          <a:ea typeface="Malgun Gothic"/>
                          <a:cs typeface="+mn-cs"/>
                          <a:sym typeface=""/>
                        </a:rPr>
                        <a:t>싱가포르 </a:t>
                      </a:r>
                    </a:p>
                    <a:p>
                      <a:r>
                        <a:rPr lang="ko-KR" sz="1600" b="1" spc="0">
                          <a:solidFill>
                            <a:schemeClr val="tx1">
                              <a:lumMod val="100000"/>
                            </a:schemeClr>
                          </a:solidFill>
                          <a:latin typeface="Candara" panose="020E0502030303020204" pitchFamily="34" charset="0"/>
                          <a:ea typeface="Malgun Gothic"/>
                          <a:cs typeface="+mn-cs"/>
                          <a:sym typeface=""/>
                        </a:rPr>
                        <a:t>대만 </a:t>
                      </a:r>
                    </a:p>
                    <a:p>
                      <a:r>
                        <a:rPr lang="ko-KR" sz="1600" b="1" spc="0">
                          <a:solidFill>
                            <a:schemeClr val="tx1">
                              <a:lumMod val="100000"/>
                            </a:schemeClr>
                          </a:solidFill>
                          <a:latin typeface="Candara" panose="020E0502030303020204" pitchFamily="34" charset="0"/>
                          <a:ea typeface="Malgun Gothic"/>
                          <a:cs typeface="+mn-cs"/>
                          <a:sym typeface=""/>
                        </a:rPr>
                        <a:t>태국 </a:t>
                      </a:r>
                    </a:p>
                  </a:txBody>
                  <a:tcPr/>
                </a:tc>
                <a:extLst>
                  <a:ext uri="{0D108BD9-81ED-4DB2-BD59-A6C34878D82A}">
                    <a16:rowId xmlns:a16="http://schemas.microsoft.com/office/drawing/2014/main" val="506710628"/>
                  </a:ext>
                </a:extLst>
              </a:tr>
            </a:tbl>
          </a:graphicData>
        </a:graphic>
      </p:graphicFrame>
      <p:sp>
        <p:nvSpPr>
          <p:cNvPr id="3" name="Rectangle 2">
            <a:extLst>
              <a:ext uri="{FF2B5EF4-FFF2-40B4-BE49-F238E27FC236}">
                <a16:creationId xmlns:a16="http://schemas.microsoft.com/office/drawing/2014/main" id="{C38BCD71-DBBC-9F47-9844-E239BA51A08A}"/>
              </a:ext>
            </a:extLst>
          </p:cNvPr>
          <p:cNvSpPr/>
          <p:nvPr/>
        </p:nvSpPr>
        <p:spPr>
          <a:xfrm>
            <a:off x="6096000" y="1373729"/>
            <a:ext cx="5731042" cy="830997"/>
          </a:xfrm>
          <a:prstGeom prst="rect">
            <a:avLst/>
          </a:prstGeom>
        </p:spPr>
        <p:txBody>
          <a:bodyPr wrap="square">
            <a:spAutoFit/>
          </a:bodyPr>
          <a:lstStyle/>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아시아 태평양 지역의 FLS 수는 빠르게 증가하고 있지만 </a:t>
            </a:r>
            <a:r>
              <a:rPr lang="ko-KR" sz="1600" b="1" kern="0" dirty="0">
                <a:latin typeface="Candara" panose="020E0502030303020204" pitchFamily="34" charset="0"/>
                <a:sym typeface=""/>
              </a:rPr>
              <a:t>아시아 태평양 지역의 4개 가이드라인에서만 FLS의 역할을 </a:t>
            </a:r>
            <a:r>
              <a:rPr lang="ko-KR" altLang="en-US" sz="1600" b="1" kern="0" dirty="0">
                <a:latin typeface="Candara" panose="020E0502030303020204" pitchFamily="34" charset="0"/>
                <a:sym typeface=""/>
              </a:rPr>
              <a:t>지지</a:t>
            </a:r>
            <a:r>
              <a:rPr lang="ko-KR" sz="1600" b="1" kern="0" dirty="0">
                <a:latin typeface="Candara" panose="020E0502030303020204" pitchFamily="34" charset="0"/>
                <a:sym typeface=""/>
              </a:rPr>
              <a:t>함</a:t>
            </a:r>
            <a:r>
              <a:rPr lang="ko-KR" sz="1600" b="1" kern="0" baseline="30000" dirty="0">
                <a:solidFill>
                  <a:schemeClr val="tx1">
                    <a:lumMod val="100000"/>
                  </a:schemeClr>
                </a:solidFill>
                <a:latin typeface="Candara" panose="020E0502030303020204" pitchFamily="34" charset="0"/>
                <a:sym typeface=""/>
              </a:rPr>
              <a:t>5</a:t>
            </a:r>
          </a:p>
        </p:txBody>
      </p:sp>
      <p:sp>
        <p:nvSpPr>
          <p:cNvPr id="7" name="5-point Star 6">
            <a:extLst>
              <a:ext uri="{FF2B5EF4-FFF2-40B4-BE49-F238E27FC236}">
                <a16:creationId xmlns:a16="http://schemas.microsoft.com/office/drawing/2014/main" id="{FF3957EA-E3DB-4644-9C4D-8057DD85B4F5}"/>
              </a:ext>
            </a:extLst>
          </p:cNvPr>
          <p:cNvSpPr/>
          <p:nvPr/>
        </p:nvSpPr>
        <p:spPr>
          <a:xfrm>
            <a:off x="6927457" y="4386423"/>
            <a:ext cx="409073" cy="398385"/>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8" name="Graphic 7" descr="Home with solid fill">
            <a:hlinkClick r:id="rId3" action="ppaction://hlinksldjump"/>
            <a:extLst>
              <a:ext uri="{FF2B5EF4-FFF2-40B4-BE49-F238E27FC236}">
                <a16:creationId xmlns:a16="http://schemas.microsoft.com/office/drawing/2014/main" id="{4AA11CFC-949F-AA43-A5D4-9E763D53CE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1367151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13910" cy="1200329"/>
          </a:xfrm>
          <a:prstGeom prst="rect">
            <a:avLst/>
          </a:prstGeom>
          <a:noFill/>
        </p:spPr>
        <p:txBody>
          <a:bodyPr wrap="square" rtlCol="0">
            <a:spAutoFit/>
          </a:bodyPr>
          <a:lstStyle/>
          <a:p>
            <a:r>
              <a:rPr lang="ko-KR" sz="3600" b="1" dirty="0">
                <a:solidFill>
                  <a:srgbClr val="0063A6"/>
                </a:solidFill>
                <a:latin typeface="Candara" panose="020E0502030303020204" pitchFamily="34" charset="0"/>
                <a:sym typeface=""/>
              </a:rPr>
              <a:t>워크숍 – 골다공증 환자의 치료 순응도/지속성을 증가시키는 방법</a:t>
            </a:r>
          </a:p>
        </p:txBody>
      </p:sp>
      <p:sp>
        <p:nvSpPr>
          <p:cNvPr id="4" name="TextBox 3">
            <a:extLst>
              <a:ext uri="{FF2B5EF4-FFF2-40B4-BE49-F238E27FC236}">
                <a16:creationId xmlns:a16="http://schemas.microsoft.com/office/drawing/2014/main" id="{13BFEFBA-E4F2-43DC-959B-3FD2F3792E12}"/>
              </a:ext>
            </a:extLst>
          </p:cNvPr>
          <p:cNvSpPr txBox="1"/>
          <p:nvPr/>
        </p:nvSpPr>
        <p:spPr>
          <a:xfrm>
            <a:off x="967740" y="1485900"/>
            <a:ext cx="5306060" cy="3662541"/>
          </a:xfrm>
          <a:prstGeom prst="rect">
            <a:avLst/>
          </a:prstGeom>
          <a:noFill/>
        </p:spPr>
        <p:txBody>
          <a:bodyPr wrap="square" rtlCol="0">
            <a:spAutoFit/>
          </a:bodyPr>
          <a:lstStyle/>
          <a:p>
            <a:r>
              <a:rPr lang="ko-KR" sz="2800" b="1">
                <a:latin typeface="Candara" panose="020E0502030303020204" pitchFamily="34" charset="0"/>
                <a:sym typeface=""/>
              </a:rPr>
              <a:t>장기 순응도/지속력 향상을 위한 효과적인 전략 공유</a:t>
            </a:r>
          </a:p>
          <a:p>
            <a:endParaRPr lang="ko-KR" sz="2800" b="1">
              <a:latin typeface="Candara" panose="020E0502030303020204" pitchFamily="34" charset="0"/>
              <a:sym typeface=""/>
            </a:endParaRPr>
          </a:p>
          <a:p>
            <a:pPr marL="285750" indent="-285750">
              <a:buFont typeface="Arial" panose="020B0604020202020204" pitchFamily="34" charset="0"/>
              <a:buChar char="•"/>
            </a:pPr>
            <a:r>
              <a:rPr lang="ko-KR" sz="2000" b="1">
                <a:latin typeface="Candara" panose="020E0502030303020204" pitchFamily="34" charset="0"/>
                <a:sym typeface=""/>
              </a:rPr>
              <a:t>평소 환자관리와 달랐던 점은 무엇입니까?</a:t>
            </a:r>
          </a:p>
          <a:p>
            <a:pPr marL="285750" indent="-285750">
              <a:buFont typeface="Arial" panose="020B0604020202020204" pitchFamily="34" charset="0"/>
              <a:buChar char="•"/>
            </a:pPr>
            <a:r>
              <a:rPr lang="ko-KR" sz="2000" b="1">
                <a:latin typeface="Candara" panose="020E0502030303020204" pitchFamily="34" charset="0"/>
                <a:sym typeface=""/>
              </a:rPr>
              <a:t>전략이 효과적이었던 이유는 무엇이라고 생각하십니까?</a:t>
            </a:r>
          </a:p>
          <a:p>
            <a:pPr marL="285750" indent="-285750">
              <a:buFont typeface="Arial" panose="020B0604020202020204" pitchFamily="34" charset="0"/>
              <a:buChar char="•"/>
            </a:pPr>
            <a:r>
              <a:rPr lang="ko-KR" sz="2000" b="1">
                <a:latin typeface="Candara" panose="020E0502030303020204" pitchFamily="34" charset="0"/>
                <a:sym typeface=""/>
              </a:rPr>
              <a:t>전략을 어떻게 당신의 그룹에 맞춰 최적화할 수 있습니까?</a:t>
            </a:r>
            <a:endParaRPr lang="ko-KR" sz="1400" b="1">
              <a:latin typeface="Candara" panose="020E0502030303020204" pitchFamily="34" charset="0"/>
              <a:sym typeface=""/>
            </a:endParaRPr>
          </a:p>
        </p:txBody>
      </p:sp>
      <p:pic>
        <p:nvPicPr>
          <p:cNvPr id="8" name="Graphic 7">
            <a:extLst>
              <a:ext uri="{FF2B5EF4-FFF2-40B4-BE49-F238E27FC236}">
                <a16:creationId xmlns:a16="http://schemas.microsoft.com/office/drawing/2014/main" id="{59962115-BAA3-FB46-BE78-227B907C5E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8831" y="2413000"/>
            <a:ext cx="4279900" cy="2032000"/>
          </a:xfrm>
          <a:prstGeom prst="rect">
            <a:avLst/>
          </a:prstGeom>
        </p:spPr>
      </p:pic>
      <p:pic>
        <p:nvPicPr>
          <p:cNvPr id="6" name="Graphic 5" descr="Home with solid fill">
            <a:hlinkClick r:id="rId5" action="ppaction://hlinksldjump"/>
            <a:extLst>
              <a:ext uri="{FF2B5EF4-FFF2-40B4-BE49-F238E27FC236}">
                <a16:creationId xmlns:a16="http://schemas.microsoft.com/office/drawing/2014/main" id="{00047E3F-86DB-454D-969A-E67AAD822F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6698055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holding, woman, standing&#10;&#10;Description automatically generated">
            <a:extLst>
              <a:ext uri="{FF2B5EF4-FFF2-40B4-BE49-F238E27FC236}">
                <a16:creationId xmlns:a16="http://schemas.microsoft.com/office/drawing/2014/main" id="{75BA3988-73FB-7A4C-8844-9601014E9F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24" y="0"/>
            <a:ext cx="12237324" cy="6858000"/>
          </a:xfrm>
          <a:prstGeom prst="rect">
            <a:avLst/>
          </a:prstGeom>
        </p:spPr>
      </p:pic>
      <p:sp>
        <p:nvSpPr>
          <p:cNvPr id="8" name="TextBox 7">
            <a:extLst>
              <a:ext uri="{FF2B5EF4-FFF2-40B4-BE49-F238E27FC236}">
                <a16:creationId xmlns:a16="http://schemas.microsoft.com/office/drawing/2014/main" id="{F3233A1C-8BC8-D840-98A8-5ABC9AF6343F}"/>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14</a:t>
            </a:r>
          </a:p>
        </p:txBody>
      </p:sp>
      <p:sp>
        <p:nvSpPr>
          <p:cNvPr id="11" name="TextBox 10">
            <a:extLst>
              <a:ext uri="{FF2B5EF4-FFF2-40B4-BE49-F238E27FC236}">
                <a16:creationId xmlns:a16="http://schemas.microsoft.com/office/drawing/2014/main" id="{5E29ABC2-C32E-3B4C-9342-1E740457E4C5}"/>
              </a:ext>
            </a:extLst>
          </p:cNvPr>
          <p:cNvSpPr txBox="1"/>
          <p:nvPr/>
        </p:nvSpPr>
        <p:spPr>
          <a:xfrm>
            <a:off x="386859" y="1841716"/>
            <a:ext cx="5427785" cy="1754326"/>
          </a:xfrm>
          <a:prstGeom prst="rect">
            <a:avLst/>
          </a:prstGeom>
          <a:noFill/>
        </p:spPr>
        <p:txBody>
          <a:bodyPr wrap="square" rtlCol="0">
            <a:spAutoFit/>
          </a:bodyPr>
          <a:lstStyle/>
          <a:p>
            <a:r>
              <a:rPr lang="ko-KR" b="1" kern="0" dirty="0">
                <a:solidFill>
                  <a:srgbClr val="0063A6">
                    <a:lumMod val="100000"/>
                  </a:srgbClr>
                </a:solidFill>
                <a:latin typeface="Calibri" panose="020F0502020204030204" pitchFamily="34" charset="0"/>
                <a:sym typeface=""/>
              </a:rPr>
              <a:t>신규 및 개정된 골다공증 임상 가이드라인은 권장되는 </a:t>
            </a:r>
            <a:r>
              <a:rPr lang="ko-KR" b="1" kern="0" dirty="0">
                <a:solidFill>
                  <a:srgbClr val="3FBEAC">
                    <a:lumMod val="100000"/>
                  </a:srgbClr>
                </a:solidFill>
                <a:latin typeface="Calibri" panose="020F0502020204030204" pitchFamily="34" charset="0"/>
                <a:sym typeface=""/>
              </a:rPr>
              <a:t>비약물적 개입</a:t>
            </a:r>
            <a:r>
              <a:rPr lang="ko-KR" b="1" kern="0" dirty="0">
                <a:solidFill>
                  <a:srgbClr val="0063A6">
                    <a:lumMod val="100000"/>
                  </a:srgbClr>
                </a:solidFill>
                <a:latin typeface="Calibri" panose="020F0502020204030204" pitchFamily="34" charset="0"/>
                <a:sym typeface=""/>
              </a:rPr>
              <a:t>에 대한 설명을 제공해야 합니다. 운동 및 영양(음식으로 칼슘 섭취 포함) 및 기타 비약물적 개입(</a:t>
            </a:r>
            <a:r>
              <a:rPr lang="ko-KR" b="1" kern="0" dirty="0" err="1">
                <a:solidFill>
                  <a:srgbClr val="0063A6">
                    <a:lumMod val="100000"/>
                  </a:srgbClr>
                </a:solidFill>
                <a:latin typeface="Calibri" panose="020F0502020204030204" pitchFamily="34" charset="0"/>
                <a:sym typeface=""/>
              </a:rPr>
              <a:t>예:엉덩이</a:t>
            </a:r>
            <a:r>
              <a:rPr lang="ko-KR" b="1" kern="0" dirty="0">
                <a:solidFill>
                  <a:srgbClr val="0063A6">
                    <a:lumMod val="100000"/>
                  </a:srgbClr>
                </a:solidFill>
                <a:latin typeface="Calibri" panose="020F0502020204030204" pitchFamily="34" charset="0"/>
                <a:sym typeface=""/>
              </a:rPr>
              <a:t> 보호대) 등에 관한 설명이 포함될 수 있습니다.</a:t>
            </a:r>
          </a:p>
        </p:txBody>
      </p:sp>
      <p:sp>
        <p:nvSpPr>
          <p:cNvPr id="10" name="TextBox 9">
            <a:extLst>
              <a:ext uri="{FF2B5EF4-FFF2-40B4-BE49-F238E27FC236}">
                <a16:creationId xmlns:a16="http://schemas.microsoft.com/office/drawing/2014/main" id="{C367192D-6DA3-2D48-8162-49B6938D0037}"/>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9" name="Graphic 8" descr="Home with solid fill">
            <a:hlinkClick r:id="rId4" action="ppaction://hlinksldjump"/>
            <a:extLst>
              <a:ext uri="{FF2B5EF4-FFF2-40B4-BE49-F238E27FC236}">
                <a16:creationId xmlns:a16="http://schemas.microsoft.com/office/drawing/2014/main" id="{B26BCA98-2B37-6D49-8891-07CCE1473B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0923671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운동은 </a:t>
            </a:r>
            <a:r>
              <a:rPr lang="ko-KR" sz="3600" b="1" kern="0" dirty="0" err="1">
                <a:solidFill>
                  <a:srgbClr val="6BBBAD">
                    <a:lumMod val="100000"/>
                  </a:srgbClr>
                </a:solidFill>
                <a:latin typeface="Candara" panose="020E0502030303020204" pitchFamily="34" charset="0"/>
                <a:sym typeface=""/>
              </a:rPr>
              <a:t>골흡수억제</a:t>
            </a:r>
            <a:r>
              <a:rPr lang="ko-KR" sz="3600" b="1" kern="0" dirty="0">
                <a:solidFill>
                  <a:srgbClr val="6BBBAD">
                    <a:lumMod val="100000"/>
                  </a:srgbClr>
                </a:solidFill>
                <a:latin typeface="Candara" panose="020E0502030303020204" pitchFamily="34" charset="0"/>
                <a:sym typeface=""/>
              </a:rPr>
              <a:t> 요법의 유무에 관계없이 </a:t>
            </a:r>
            <a:r>
              <a:rPr lang="ko-KR" sz="3600" b="1" kern="0" dirty="0" err="1">
                <a:solidFill>
                  <a:srgbClr val="6BBBAD">
                    <a:lumMod val="100000"/>
                  </a:srgbClr>
                </a:solidFill>
                <a:latin typeface="Candara" panose="020E0502030303020204" pitchFamily="34" charset="0"/>
                <a:sym typeface=""/>
              </a:rPr>
              <a:t>BMD</a:t>
            </a:r>
            <a:r>
              <a:rPr lang="ko-KR" altLang="es-ES" sz="3600" b="1" kern="0" dirty="0" err="1">
                <a:solidFill>
                  <a:srgbClr val="6BBBAD">
                    <a:lumMod val="100000"/>
                  </a:srgbClr>
                </a:solidFill>
                <a:latin typeface="Candara" panose="020E0502030303020204" pitchFamily="34" charset="0"/>
                <a:sym typeface=""/>
              </a:rPr>
              <a:t>를</a:t>
            </a:r>
            <a:r>
              <a:rPr lang="ko-KR" altLang="es-ES" sz="3600" b="1" kern="0" dirty="0">
                <a:solidFill>
                  <a:srgbClr val="6BBBAD">
                    <a:lumMod val="100000"/>
                  </a:srgbClr>
                </a:solidFill>
                <a:latin typeface="Candara" panose="020E0502030303020204" pitchFamily="34" charset="0"/>
                <a:sym typeface=""/>
              </a:rPr>
              <a:t> </a:t>
            </a:r>
            <a:r>
              <a:rPr lang="ko-KR" altLang="en-US" sz="3600" b="1" kern="0" dirty="0">
                <a:solidFill>
                  <a:srgbClr val="6BBBAD">
                    <a:lumMod val="100000"/>
                  </a:srgbClr>
                </a:solidFill>
                <a:latin typeface="Candara" panose="020E0502030303020204" pitchFamily="34" charset="0"/>
                <a:sym typeface=""/>
              </a:rPr>
              <a:t>일부</a:t>
            </a:r>
            <a:r>
              <a:rPr lang="ko-KR" altLang="es-ES" sz="3600" b="1" kern="0" dirty="0">
                <a:solidFill>
                  <a:srgbClr val="6BBBAD">
                    <a:lumMod val="100000"/>
                  </a:srgbClr>
                </a:solidFill>
                <a:latin typeface="Candara" panose="020E0502030303020204" pitchFamily="34" charset="0"/>
                <a:sym typeface=""/>
              </a:rPr>
              <a:t> </a:t>
            </a:r>
            <a:r>
              <a:rPr lang="ko-KR" sz="3600" b="1" kern="0" dirty="0">
                <a:solidFill>
                  <a:srgbClr val="6BBBAD">
                    <a:lumMod val="100000"/>
                  </a:srgbClr>
                </a:solidFill>
                <a:latin typeface="Candara" panose="020E0502030303020204" pitchFamily="34" charset="0"/>
                <a:sym typeface=""/>
              </a:rPr>
              <a:t>개선할 수 있음</a:t>
            </a:r>
            <a:r>
              <a:rPr lang="ko-KR" sz="3600" b="1" kern="0" baseline="30000" dirty="0">
                <a:solidFill>
                  <a:srgbClr val="6BBBAD">
                    <a:lumMod val="100000"/>
                  </a:srgbClr>
                </a:solidFill>
                <a:latin typeface="Candara" panose="020E0502030303020204" pitchFamily="34" charset="0"/>
                <a:sym typeface=""/>
              </a:rPr>
              <a:t>1,2</a:t>
            </a:r>
            <a:endParaRPr lang="ko-KR" sz="3600" b="1" kern="0" dirty="0">
              <a:solidFill>
                <a:srgbClr val="6BBBAD">
                  <a:lumMod val="100000"/>
                </a:srgbClr>
              </a:solidFill>
              <a:latin typeface="Candara" panose="020E0502030303020204" pitchFamily="34" charset="0"/>
              <a:sym typeface=""/>
            </a:endParaRPr>
          </a:p>
        </p:txBody>
      </p:sp>
      <p:sp>
        <p:nvSpPr>
          <p:cNvPr id="4" name="TextBox 3">
            <a:extLst>
              <a:ext uri="{FF2B5EF4-FFF2-40B4-BE49-F238E27FC236}">
                <a16:creationId xmlns:a16="http://schemas.microsoft.com/office/drawing/2014/main" id="{13BFEFBA-E4F2-43DC-959B-3FD2F3792E12}"/>
              </a:ext>
            </a:extLst>
          </p:cNvPr>
          <p:cNvSpPr txBox="1"/>
          <p:nvPr/>
        </p:nvSpPr>
        <p:spPr>
          <a:xfrm>
            <a:off x="6604000" y="1622984"/>
            <a:ext cx="4911725" cy="646331"/>
          </a:xfrm>
          <a:prstGeom prst="rect">
            <a:avLst/>
          </a:prstGeom>
          <a:noFill/>
        </p:spPr>
        <p:txBody>
          <a:bodyPr wrap="square" rtlCol="0">
            <a:spAutoFit/>
          </a:bodyPr>
          <a:lstStyle/>
          <a:p>
            <a:r>
              <a:rPr lang="ko-KR" b="1" kern="0" dirty="0" err="1">
                <a:solidFill>
                  <a:srgbClr val="2F9588">
                    <a:lumMod val="100000"/>
                  </a:srgbClr>
                </a:solidFill>
                <a:latin typeface="Candara" panose="020E0502030303020204" pitchFamily="34" charset="0"/>
                <a:sym typeface=""/>
              </a:rPr>
              <a:t>골흡수</a:t>
            </a:r>
            <a:r>
              <a:rPr lang="ko-KR" b="1" kern="0" dirty="0">
                <a:solidFill>
                  <a:srgbClr val="2F9588">
                    <a:lumMod val="100000"/>
                  </a:srgbClr>
                </a:solidFill>
                <a:latin typeface="Candara" panose="020E0502030303020204" pitchFamily="34" charset="0"/>
                <a:sym typeface=""/>
              </a:rPr>
              <a:t> 억제 치료 + 운동</a:t>
            </a:r>
            <a:r>
              <a:rPr lang="es-ES" altLang="ko-KR" b="1" kern="0" dirty="0">
                <a:solidFill>
                  <a:srgbClr val="2F9588">
                    <a:lumMod val="100000"/>
                  </a:srgbClr>
                </a:solidFill>
                <a:latin typeface="Candara" panose="020E0502030303020204" pitchFamily="34" charset="0"/>
                <a:sym typeface=""/>
              </a:rPr>
              <a:t> </a:t>
            </a:r>
            <a:r>
              <a:rPr lang="ko-KR" b="1" kern="0" dirty="0">
                <a:solidFill>
                  <a:srgbClr val="2F9588">
                    <a:lumMod val="100000"/>
                  </a:srgbClr>
                </a:solidFill>
                <a:latin typeface="Candara" panose="020E0502030303020204" pitchFamily="34" charset="0"/>
                <a:sym typeface=""/>
              </a:rPr>
              <a:t>트레이닝</a:t>
            </a:r>
            <a:r>
              <a:rPr lang="ko-KR" b="1" kern="0" dirty="0">
                <a:solidFill>
                  <a:schemeClr val="tx1">
                    <a:lumMod val="100000"/>
                  </a:schemeClr>
                </a:solidFill>
                <a:latin typeface="Candara" panose="020E0502030303020204" pitchFamily="34" charset="0"/>
                <a:sym typeface=""/>
              </a:rPr>
              <a:t>과 단순 운동 트레이닝 개입을 비교하기 위한 </a:t>
            </a:r>
            <a:r>
              <a:rPr lang="ko-KR" b="1" kern="0" dirty="0">
                <a:solidFill>
                  <a:schemeClr val="tx1">
                    <a:lumMod val="100000"/>
                  </a:schemeClr>
                </a:solidFill>
                <a:effectLst/>
                <a:latin typeface="Candara" panose="020E0502030303020204" pitchFamily="34" charset="0"/>
                <a:ea typeface="Malgun Gothic" panose="020F0502020204030204" pitchFamily="34" charset="0"/>
                <a:sym typeface=""/>
              </a:rPr>
              <a:t>메타분석</a:t>
            </a:r>
            <a:r>
              <a:rPr lang="ko-KR" b="1" kern="0" dirty="0">
                <a:solidFill>
                  <a:schemeClr val="tx1">
                    <a:lumMod val="100000"/>
                  </a:schemeClr>
                </a:solidFill>
                <a:latin typeface="Candara" panose="020E0502030303020204" pitchFamily="34" charset="0"/>
                <a:sym typeface=""/>
              </a:rPr>
              <a:t>:</a:t>
            </a:r>
            <a:r>
              <a:rPr lang="ko-KR" b="1" kern="0" baseline="30000" dirty="0">
                <a:solidFill>
                  <a:schemeClr val="tx1">
                    <a:lumMod val="100000"/>
                  </a:schemeClr>
                </a:solidFill>
                <a:latin typeface="Candara" panose="020E0502030303020204" pitchFamily="34" charset="0"/>
                <a:sym typeface=""/>
              </a:rPr>
              <a:t>2</a:t>
            </a:r>
          </a:p>
        </p:txBody>
      </p:sp>
      <p:grpSp>
        <p:nvGrpSpPr>
          <p:cNvPr id="10" name="Group 9">
            <a:extLst>
              <a:ext uri="{FF2B5EF4-FFF2-40B4-BE49-F238E27FC236}">
                <a16:creationId xmlns:a16="http://schemas.microsoft.com/office/drawing/2014/main" id="{7F273FF1-0F5D-B942-8F6A-22B2AA6ACAF0}"/>
              </a:ext>
            </a:extLst>
          </p:cNvPr>
          <p:cNvGrpSpPr/>
          <p:nvPr/>
        </p:nvGrpSpPr>
        <p:grpSpPr>
          <a:xfrm>
            <a:off x="966332" y="3082378"/>
            <a:ext cx="4170401" cy="2569934"/>
            <a:chOff x="1097419" y="3668216"/>
            <a:chExt cx="4170401" cy="2569934"/>
          </a:xfrm>
        </p:grpSpPr>
        <p:sp>
          <p:nvSpPr>
            <p:cNvPr id="11" name="Rounded Rectangle 10">
              <a:extLst>
                <a:ext uri="{FF2B5EF4-FFF2-40B4-BE49-F238E27FC236}">
                  <a16:creationId xmlns:a16="http://schemas.microsoft.com/office/drawing/2014/main" id="{B5672A2A-D4F2-8C42-9E08-E0842DB11AF6}"/>
                </a:ext>
              </a:extLst>
            </p:cNvPr>
            <p:cNvSpPr/>
            <p:nvPr/>
          </p:nvSpPr>
          <p:spPr>
            <a:xfrm>
              <a:off x="1097419" y="3668216"/>
              <a:ext cx="4170401" cy="2569934"/>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12" name="TextBox 11">
              <a:extLst>
                <a:ext uri="{FF2B5EF4-FFF2-40B4-BE49-F238E27FC236}">
                  <a16:creationId xmlns:a16="http://schemas.microsoft.com/office/drawing/2014/main" id="{9D29C6C1-C61B-C14B-802F-D9F97BF8CD3B}"/>
                </a:ext>
              </a:extLst>
            </p:cNvPr>
            <p:cNvSpPr txBox="1"/>
            <p:nvPr/>
          </p:nvSpPr>
          <p:spPr>
            <a:xfrm>
              <a:off x="1336009" y="3819435"/>
              <a:ext cx="3901191" cy="2292935"/>
            </a:xfrm>
            <a:prstGeom prst="rect">
              <a:avLst/>
            </a:prstGeom>
            <a:noFill/>
          </p:spPr>
          <p:txBody>
            <a:bodyPr wrap="square" rtlCol="0">
              <a:spAutoFit/>
            </a:bodyPr>
            <a:lstStyle/>
            <a:p>
              <a:r>
                <a:rPr lang="ko-KR" b="1" kern="0" dirty="0">
                  <a:solidFill>
                    <a:srgbClr val="2F9588">
                      <a:lumMod val="100000"/>
                    </a:srgbClr>
                  </a:solidFill>
                  <a:latin typeface="Candara" panose="020E0502030303020204" pitchFamily="34" charset="0"/>
                  <a:sym typeface=""/>
                </a:rPr>
                <a:t>6개월 이상의 운동 </a:t>
              </a:r>
              <a:r>
                <a:rPr lang="ko-KR" b="1" kern="0" dirty="0">
                  <a:solidFill>
                    <a:schemeClr val="tx1">
                      <a:lumMod val="100000"/>
                    </a:schemeClr>
                  </a:solidFill>
                  <a:latin typeface="Candara" panose="020E0502030303020204" pitchFamily="34" charset="0"/>
                  <a:sym typeface="Wingdings" panose="05000000000000000000" pitchFamily="2" charset="2"/>
                </a:rPr>
                <a:t></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Wingdings" panose="05000000000000000000" pitchFamily="2" charset="2"/>
                </a:rPr>
                <a:t>대퇴 경부 및 요추 BMD에서 작지만 통계적으로 유의한 </a:t>
              </a:r>
              <a:r>
                <a:rPr lang="ko-KR" b="1" kern="0" dirty="0">
                  <a:solidFill>
                    <a:srgbClr val="2F9588">
                      <a:lumMod val="100000"/>
                    </a:srgbClr>
                  </a:solidFill>
                  <a:latin typeface="Candara" panose="020E0502030303020204" pitchFamily="34" charset="0"/>
                  <a:sym typeface="Wingdings" panose="05000000000000000000" pitchFamily="2" charset="2"/>
                </a:rPr>
                <a:t>개선</a:t>
              </a:r>
            </a:p>
            <a:p>
              <a:pPr marL="285750" indent="-285750">
                <a:buFont typeface="Arial" panose="020B0604020202020204" pitchFamily="34" charset="0"/>
                <a:buChar char="•"/>
              </a:pPr>
              <a:r>
                <a:rPr lang="ko-KR" b="1" kern="0" dirty="0" err="1">
                  <a:solidFill>
                    <a:schemeClr val="tx1">
                      <a:lumMod val="100000"/>
                    </a:schemeClr>
                  </a:solidFill>
                  <a:latin typeface="Candara" panose="020E0502030303020204" pitchFamily="34" charset="0"/>
                  <a:sym typeface="Wingdings" panose="05000000000000000000" pitchFamily="2" charset="2"/>
                </a:rPr>
                <a:t>골밀도</a:t>
              </a:r>
              <a:r>
                <a:rPr lang="ko-KR" b="1" kern="0" dirty="0">
                  <a:solidFill>
                    <a:schemeClr val="tx1">
                      <a:lumMod val="100000"/>
                    </a:schemeClr>
                  </a:solidFill>
                  <a:latin typeface="Candara" panose="020E0502030303020204" pitchFamily="34" charset="0"/>
                  <a:sym typeface="Wingdings" panose="05000000000000000000" pitchFamily="2" charset="2"/>
                </a:rPr>
                <a:t> 개선  </a:t>
              </a:r>
              <a:br>
                <a:rPr lang="ko-KR" b="1" kern="0" dirty="0">
                  <a:solidFill>
                    <a:schemeClr val="tx1">
                      <a:lumMod val="100000"/>
                    </a:schemeClr>
                  </a:solidFill>
                  <a:latin typeface="Candara" panose="020E0502030303020204" pitchFamily="34" charset="0"/>
                  <a:sym typeface="Wingdings" panose="05000000000000000000" pitchFamily="2" charset="2"/>
                </a:rPr>
              </a:br>
              <a:r>
                <a:rPr lang="ko-KR" b="1" kern="0" dirty="0">
                  <a:solidFill>
                    <a:srgbClr val="2F9588">
                      <a:lumMod val="100000"/>
                    </a:srgbClr>
                  </a:solidFill>
                  <a:latin typeface="Candara" panose="020E0502030303020204" pitchFamily="34" charset="0"/>
                  <a:sym typeface="Wingdings" panose="05000000000000000000" pitchFamily="2" charset="2"/>
                </a:rPr>
                <a:t>~10% </a:t>
              </a:r>
              <a:r>
                <a:rPr lang="ko-KR" b="1" kern="0" dirty="0">
                  <a:solidFill>
                    <a:srgbClr val="2F9588">
                      <a:lumMod val="100000"/>
                    </a:srgbClr>
                  </a:solidFill>
                  <a:latin typeface="Candara" panose="020E0502030303020204" pitchFamily="34" charset="0"/>
                  <a:sym typeface=""/>
                </a:rPr>
                <a:t>↓</a:t>
              </a:r>
              <a:r>
                <a:rPr lang="ko-KR" b="1" kern="0" dirty="0">
                  <a:solidFill>
                    <a:schemeClr val="tx1">
                      <a:lumMod val="100000"/>
                    </a:schemeClr>
                  </a:solidFill>
                  <a:latin typeface="Candara" panose="020E0502030303020204" pitchFamily="34" charset="0"/>
                  <a:sym typeface=""/>
                </a:rPr>
                <a:t>모든 부위에서의 20년 </a:t>
              </a:r>
              <a:r>
                <a:rPr lang="ko-KR" b="1" kern="0" dirty="0">
                  <a:solidFill>
                    <a:srgbClr val="2F9588">
                      <a:lumMod val="100000"/>
                    </a:srgbClr>
                  </a:solidFill>
                  <a:latin typeface="Candara" panose="020E0502030303020204" pitchFamily="34" charset="0"/>
                  <a:sym typeface=""/>
                </a:rPr>
                <a:t>골다공증 골절 위험</a:t>
              </a:r>
            </a:p>
            <a:p>
              <a:r>
                <a:rPr lang="ko-KR" sz="1200" b="1" dirty="0">
                  <a:latin typeface="Candara" panose="020E0502030303020204" pitchFamily="34" charset="0"/>
                  <a:sym typeface="Wingdings" panose="05000000000000000000" pitchFamily="2" charset="2"/>
                </a:rPr>
                <a:t>(25건의 연구, N=1,775명의 </a:t>
              </a:r>
              <a:r>
                <a:rPr lang="ko-KR" altLang="es-ES" sz="1200" b="1" dirty="0" err="1">
                  <a:latin typeface="Candara" panose="020E0502030303020204" pitchFamily="34" charset="0"/>
                  <a:sym typeface="Wingdings" panose="05000000000000000000" pitchFamily="2" charset="2"/>
                </a:rPr>
                <a:t>폐경</a:t>
              </a:r>
              <a:r>
                <a:rPr lang="ko-KR" altLang="en-US" sz="1200" b="1" dirty="0" err="1">
                  <a:latin typeface="Candara" panose="020E0502030303020204" pitchFamily="34" charset="0"/>
                  <a:sym typeface="Wingdings" panose="05000000000000000000" pitchFamily="2" charset="2"/>
                </a:rPr>
                <a:t>후</a:t>
              </a:r>
              <a:r>
                <a:rPr lang="ko-KR" altLang="es-ES" sz="1200" b="1" dirty="0">
                  <a:latin typeface="Candara" panose="020E0502030303020204" pitchFamily="34" charset="0"/>
                  <a:sym typeface="Wingdings" panose="05000000000000000000" pitchFamily="2" charset="2"/>
                </a:rPr>
                <a:t> </a:t>
              </a:r>
              <a:r>
                <a:rPr lang="ko-KR" sz="1200" b="1" dirty="0">
                  <a:latin typeface="Candara" panose="020E0502030303020204" pitchFamily="34" charset="0"/>
                  <a:sym typeface="Wingdings" panose="05000000000000000000" pitchFamily="2" charset="2"/>
                </a:rPr>
                <a:t>여성을 기준으로 함)</a:t>
              </a:r>
            </a:p>
            <a:p>
              <a:pPr marL="285750" indent="-285750">
                <a:buFont typeface="Arial" panose="020B0604020202020204" pitchFamily="34" charset="0"/>
                <a:buChar char="•"/>
              </a:pPr>
              <a:endParaRPr lang="ko-KR" b="1" dirty="0">
                <a:latin typeface="Candara" panose="020E0502030303020204" pitchFamily="34" charset="0"/>
                <a:ea typeface="Malgun Gothic"/>
              </a:endParaRPr>
            </a:p>
          </p:txBody>
        </p:sp>
      </p:grpSp>
      <p:sp>
        <p:nvSpPr>
          <p:cNvPr id="16" name="TextBox 15">
            <a:extLst>
              <a:ext uri="{FF2B5EF4-FFF2-40B4-BE49-F238E27FC236}">
                <a16:creationId xmlns:a16="http://schemas.microsoft.com/office/drawing/2014/main" id="{88DC958A-88A0-B647-946F-F78BDAD51A39}"/>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Kelley GA, et al. </a:t>
            </a:r>
            <a:r>
              <a:rPr lang="ko-KR" sz="900" b="1" i="1" kern="0">
                <a:solidFill>
                  <a:schemeClr val="tx1">
                    <a:lumMod val="100000"/>
                  </a:schemeClr>
                </a:solidFill>
                <a:latin typeface="Calibri" panose="020F0502020204030204" pitchFamily="34" charset="0"/>
                <a:sym typeface=""/>
              </a:rPr>
              <a:t>BMC Musculoskelet Disord.</a:t>
            </a:r>
            <a:r>
              <a:rPr lang="ko-KR" sz="900" b="1" kern="0">
                <a:solidFill>
                  <a:schemeClr val="tx1">
                    <a:lumMod val="100000"/>
                  </a:schemeClr>
                </a:solidFill>
                <a:latin typeface="Calibri" panose="020F0502020204030204" pitchFamily="34" charset="0"/>
                <a:sym typeface=""/>
              </a:rPr>
              <a:t> 2012;13:177; 2. Zhao R, et al. </a:t>
            </a:r>
            <a:r>
              <a:rPr lang="ko-KR" sz="900" b="1" i="1" kern="0">
                <a:solidFill>
                  <a:schemeClr val="tx1">
                    <a:lumMod val="100000"/>
                  </a:schemeClr>
                </a:solidFill>
                <a:latin typeface="Calibri" panose="020F0502020204030204" pitchFamily="34" charset="0"/>
                <a:sym typeface=""/>
              </a:rPr>
              <a:t>PLoS One </a:t>
            </a:r>
            <a:r>
              <a:rPr lang="ko-KR" sz="900" b="1" kern="0">
                <a:solidFill>
                  <a:schemeClr val="tx1">
                    <a:lumMod val="100000"/>
                  </a:schemeClr>
                </a:solidFill>
                <a:latin typeface="Calibri" panose="020F0502020204030204" pitchFamily="34" charset="0"/>
                <a:sym typeface=""/>
              </a:rPr>
              <a:t>2015;10:e0116729; 3. Cummings SR, et al. </a:t>
            </a:r>
            <a:r>
              <a:rPr lang="ko-KR" sz="900" b="1" i="1" kern="0">
                <a:solidFill>
                  <a:schemeClr val="tx1">
                    <a:lumMod val="100000"/>
                  </a:schemeClr>
                </a:solidFill>
                <a:latin typeface="Calibri" panose="020F0502020204030204" pitchFamily="34" charset="0"/>
                <a:sym typeface=""/>
              </a:rPr>
              <a:t>N Engl J Med </a:t>
            </a:r>
            <a:r>
              <a:rPr lang="ko-KR" sz="900" b="1" kern="0">
                <a:solidFill>
                  <a:schemeClr val="tx1">
                    <a:lumMod val="100000"/>
                  </a:schemeClr>
                </a:solidFill>
                <a:latin typeface="Calibri" panose="020F0502020204030204" pitchFamily="34" charset="0"/>
                <a:sym typeface=""/>
              </a:rPr>
              <a:t>2009; 361:756-65. </a:t>
            </a:r>
          </a:p>
        </p:txBody>
      </p:sp>
      <p:sp>
        <p:nvSpPr>
          <p:cNvPr id="18" name="Rectangle 17">
            <a:extLst>
              <a:ext uri="{FF2B5EF4-FFF2-40B4-BE49-F238E27FC236}">
                <a16:creationId xmlns:a16="http://schemas.microsoft.com/office/drawing/2014/main" id="{48668498-E847-6441-BA75-308A679ECD7A}"/>
              </a:ext>
            </a:extLst>
          </p:cNvPr>
          <p:cNvSpPr/>
          <p:nvPr/>
        </p:nvSpPr>
        <p:spPr>
          <a:xfrm>
            <a:off x="858956" y="1622984"/>
            <a:ext cx="5398969" cy="1200329"/>
          </a:xfrm>
          <a:prstGeom prst="rect">
            <a:avLst/>
          </a:prstGeom>
        </p:spPr>
        <p:txBody>
          <a:bodyPr wrap="square">
            <a:spAutoFit/>
          </a:bodyPr>
          <a:lstStyle/>
          <a:p>
            <a:r>
              <a:rPr lang="ko-KR" b="1" kern="0" dirty="0" err="1">
                <a:solidFill>
                  <a:schemeClr val="tx1">
                    <a:lumMod val="100000"/>
                  </a:schemeClr>
                </a:solidFill>
                <a:latin typeface="Candara" panose="020E0502030303020204" pitchFamily="34" charset="0"/>
                <a:sym typeface=""/>
              </a:rPr>
              <a:t>폐경</a:t>
            </a:r>
            <a:r>
              <a:rPr lang="ko-KR" altLang="en-US" b="1" kern="0" dirty="0" err="1">
                <a:solidFill>
                  <a:schemeClr val="tx1">
                    <a:lumMod val="100000"/>
                  </a:schemeClr>
                </a:solidFill>
                <a:latin typeface="Candara" panose="020E0502030303020204" pitchFamily="34" charset="0"/>
                <a:sym typeface=""/>
              </a:rPr>
              <a:t>후</a:t>
            </a:r>
            <a:r>
              <a:rPr lang="ko-KR" altLang="es-ES"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여성(주기적으로 신체활동을 하지 않는)을 대상으로 한 </a:t>
            </a:r>
            <a:r>
              <a:rPr lang="ko-KR" b="1" kern="0" dirty="0">
                <a:solidFill>
                  <a:srgbClr val="2F9588">
                    <a:lumMod val="100000"/>
                  </a:srgbClr>
                </a:solidFill>
                <a:latin typeface="Candara" panose="020E0502030303020204" pitchFamily="34" charset="0"/>
                <a:sym typeface=""/>
              </a:rPr>
              <a:t>지면</a:t>
            </a:r>
            <a:r>
              <a:rPr lang="ko-KR" b="1" kern="0" dirty="0">
                <a:solidFill>
                  <a:srgbClr val="2F9588">
                    <a:lumMod val="100000"/>
                  </a:srgbClr>
                </a:solidFill>
                <a:latin typeface="Calibri" panose="020F0502020204030204" pitchFamily="34" charset="0"/>
                <a:sym typeface=""/>
              </a:rPr>
              <a:t> (예: 걷기) 및/또는 관절 반응 (예: 근력 운동)</a:t>
            </a:r>
            <a:r>
              <a:rPr lang="ko-KR" b="1" kern="0" dirty="0">
                <a:solidFill>
                  <a:srgbClr val="2F9588">
                    <a:lumMod val="100000"/>
                  </a:srgbClr>
                </a:solidFill>
                <a:latin typeface="Candara" panose="020E0502030303020204" pitchFamily="34" charset="0"/>
                <a:sym typeface=""/>
              </a:rPr>
              <a:t>운동이 BMD</a:t>
            </a:r>
            <a:r>
              <a:rPr lang="ko-KR" b="1" kern="0" dirty="0">
                <a:solidFill>
                  <a:schemeClr val="tx1">
                    <a:lumMod val="100000"/>
                  </a:schemeClr>
                </a:solidFill>
                <a:latin typeface="Candara" panose="020E0502030303020204" pitchFamily="34" charset="0"/>
                <a:sym typeface=""/>
              </a:rPr>
              <a:t>에 미치는 효과를 살펴보기 위한 메타 분석:</a:t>
            </a:r>
            <a:r>
              <a:rPr lang="ko-KR" b="1" kern="0" baseline="30000" dirty="0">
                <a:solidFill>
                  <a:schemeClr val="tx1">
                    <a:lumMod val="100000"/>
                  </a:schemeClr>
                </a:solidFill>
                <a:latin typeface="Candara" panose="020E0502030303020204" pitchFamily="34" charset="0"/>
                <a:sym typeface=""/>
              </a:rPr>
              <a:t>1 </a:t>
            </a:r>
          </a:p>
        </p:txBody>
      </p:sp>
      <p:grpSp>
        <p:nvGrpSpPr>
          <p:cNvPr id="19" name="Group 18">
            <a:extLst>
              <a:ext uri="{FF2B5EF4-FFF2-40B4-BE49-F238E27FC236}">
                <a16:creationId xmlns:a16="http://schemas.microsoft.com/office/drawing/2014/main" id="{23860714-FF8C-FA4B-819D-632F39A24B9F}"/>
              </a:ext>
            </a:extLst>
          </p:cNvPr>
          <p:cNvGrpSpPr/>
          <p:nvPr/>
        </p:nvGrpSpPr>
        <p:grpSpPr>
          <a:xfrm>
            <a:off x="6604001" y="2816968"/>
            <a:ext cx="4170401" cy="2410705"/>
            <a:chOff x="1097419" y="3668216"/>
            <a:chExt cx="4170401" cy="2410705"/>
          </a:xfrm>
        </p:grpSpPr>
        <p:sp>
          <p:nvSpPr>
            <p:cNvPr id="20" name="Rounded Rectangle 19">
              <a:extLst>
                <a:ext uri="{FF2B5EF4-FFF2-40B4-BE49-F238E27FC236}">
                  <a16:creationId xmlns:a16="http://schemas.microsoft.com/office/drawing/2014/main" id="{20B2FBD0-D433-5545-A59E-EC6CB65059C4}"/>
                </a:ext>
              </a:extLst>
            </p:cNvPr>
            <p:cNvSpPr/>
            <p:nvPr/>
          </p:nvSpPr>
          <p:spPr>
            <a:xfrm>
              <a:off x="1097419" y="3668216"/>
              <a:ext cx="4170401" cy="2410705"/>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21" name="TextBox 20">
              <a:extLst>
                <a:ext uri="{FF2B5EF4-FFF2-40B4-BE49-F238E27FC236}">
                  <a16:creationId xmlns:a16="http://schemas.microsoft.com/office/drawing/2014/main" id="{06F84DBA-D489-8448-A635-504BD2C7CC84}"/>
                </a:ext>
              </a:extLst>
            </p:cNvPr>
            <p:cNvSpPr txBox="1"/>
            <p:nvPr/>
          </p:nvSpPr>
          <p:spPr>
            <a:xfrm>
              <a:off x="1336009" y="3819435"/>
              <a:ext cx="3901191" cy="2092881"/>
            </a:xfrm>
            <a:prstGeom prst="rect">
              <a:avLst/>
            </a:prstGeom>
            <a:noFill/>
          </p:spPr>
          <p:txBody>
            <a:bodyPr wrap="square" rtlCol="0">
              <a:spAutoFit/>
            </a:bodyPr>
            <a:lstStyle/>
            <a:p>
              <a:r>
                <a:rPr lang="ko-KR" b="1" kern="0" dirty="0">
                  <a:solidFill>
                    <a:srgbClr val="2F9588">
                      <a:lumMod val="100000"/>
                    </a:srgbClr>
                  </a:solidFill>
                  <a:latin typeface="Candara" panose="020E0502030303020204" pitchFamily="34" charset="0"/>
                  <a:sym typeface=""/>
                </a:rPr>
                <a:t>6개월 이상의 </a:t>
              </a:r>
              <a:r>
                <a:rPr lang="ko-KR" b="1" kern="0" dirty="0" err="1">
                  <a:solidFill>
                    <a:srgbClr val="2F9588">
                      <a:lumMod val="100000"/>
                    </a:srgbClr>
                  </a:solidFill>
                  <a:latin typeface="Candara" panose="020E0502030303020204" pitchFamily="34" charset="0"/>
                  <a:sym typeface=""/>
                </a:rPr>
                <a:t>골흡수억제</a:t>
              </a:r>
              <a:r>
                <a:rPr lang="ko-KR" b="1" kern="0" dirty="0">
                  <a:solidFill>
                    <a:srgbClr val="2F9588">
                      <a:lumMod val="100000"/>
                    </a:srgbClr>
                  </a:solidFill>
                  <a:latin typeface="Candara" panose="020E0502030303020204" pitchFamily="34" charset="0"/>
                  <a:sym typeface=""/>
                </a:rPr>
                <a:t> 요법 + 운동 vs 단순 운동만</a:t>
              </a:r>
              <a:r>
                <a:rPr lang="ko-KR" b="1" kern="0" dirty="0">
                  <a:solidFill>
                    <a:schemeClr val="tx1">
                      <a:lumMod val="100000"/>
                    </a:schemeClr>
                  </a:solidFill>
                  <a:latin typeface="Candara" panose="020E0502030303020204" pitchFamily="34" charset="0"/>
                  <a:sym typeface="Wingdings" panose="05000000000000000000" pitchFamily="2" charset="2"/>
                </a:rPr>
                <a:t></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Wingdings" panose="05000000000000000000" pitchFamily="2" charset="2"/>
                </a:rPr>
                <a:t>요추 </a:t>
              </a:r>
              <a:r>
                <a:rPr lang="ko-KR" b="1" kern="0" dirty="0" err="1">
                  <a:solidFill>
                    <a:schemeClr val="tx1">
                      <a:lumMod val="100000"/>
                    </a:schemeClr>
                  </a:solidFill>
                  <a:latin typeface="Candara" panose="020E0502030303020204" pitchFamily="34" charset="0"/>
                  <a:sym typeface="Wingdings" panose="05000000000000000000" pitchFamily="2" charset="2"/>
                </a:rPr>
                <a:t>골밀도에</a:t>
              </a:r>
              <a:r>
                <a:rPr lang="ko-KR" b="1" kern="0" dirty="0">
                  <a:solidFill>
                    <a:schemeClr val="tx1">
                      <a:lumMod val="100000"/>
                    </a:schemeClr>
                  </a:solidFill>
                  <a:latin typeface="Candara" panose="020E0502030303020204" pitchFamily="34" charset="0"/>
                  <a:sym typeface="Wingdings" panose="05000000000000000000" pitchFamily="2" charset="2"/>
                </a:rPr>
                <a:t> 대한 </a:t>
              </a:r>
              <a:r>
                <a:rPr lang="ko-KR" altLang="es-ES" b="1" kern="0" dirty="0">
                  <a:solidFill>
                    <a:schemeClr val="tx1">
                      <a:lumMod val="100000"/>
                    </a:schemeClr>
                  </a:solidFill>
                  <a:latin typeface="Candara" panose="020E0502030303020204" pitchFamily="34" charset="0"/>
                  <a:sym typeface="Wingdings" panose="05000000000000000000" pitchFamily="2" charset="2"/>
                </a:rPr>
                <a:t>상당한 </a:t>
              </a:r>
              <a:r>
                <a:rPr lang="ko-KR" altLang="en-US" b="1" kern="0" dirty="0">
                  <a:solidFill>
                    <a:schemeClr val="tx1">
                      <a:lumMod val="100000"/>
                    </a:schemeClr>
                  </a:solidFill>
                  <a:latin typeface="Candara" panose="020E0502030303020204" pitchFamily="34" charset="0"/>
                  <a:sym typeface="Wingdings" panose="05000000000000000000" pitchFamily="2" charset="2"/>
                </a:rPr>
                <a:t>추</a:t>
              </a:r>
              <a:r>
                <a:rPr lang="ko-KR" altLang="es-ES" b="1" kern="0" dirty="0">
                  <a:solidFill>
                    <a:schemeClr val="tx1">
                      <a:lumMod val="100000"/>
                    </a:schemeClr>
                  </a:solidFill>
                  <a:latin typeface="Candara" panose="020E0502030303020204" pitchFamily="34" charset="0"/>
                  <a:sym typeface="Wingdings" panose="05000000000000000000" pitchFamily="2" charset="2"/>
                </a:rPr>
                <a:t>가 효과</a:t>
              </a:r>
              <a:r>
                <a:rPr lang="es-ES" altLang="ko-KR" b="1" kern="0" dirty="0">
                  <a:solidFill>
                    <a:schemeClr val="tx1">
                      <a:lumMod val="100000"/>
                    </a:schemeClr>
                  </a:solidFill>
                  <a:latin typeface="Candara" panose="020E0502030303020204" pitchFamily="34" charset="0"/>
                  <a:sym typeface="Wingdings" panose="05000000000000000000" pitchFamily="2" charset="2"/>
                </a:rPr>
                <a:t>(P</a:t>
              </a:r>
              <a:r>
                <a:rPr lang="ko-KR" altLang="es-ES" b="1" kern="0" dirty="0">
                  <a:solidFill>
                    <a:schemeClr val="tx1">
                      <a:lumMod val="100000"/>
                    </a:schemeClr>
                  </a:solidFill>
                  <a:latin typeface="Candara" panose="020E0502030303020204" pitchFamily="34" charset="0"/>
                  <a:sym typeface="Wingdings" panose="05000000000000000000" pitchFamily="2" charset="2"/>
                </a:rPr>
                <a:t> </a:t>
              </a:r>
              <a:r>
                <a:rPr lang="es-ES" altLang="ko-KR" b="1" kern="0" dirty="0">
                  <a:solidFill>
                    <a:schemeClr val="tx1">
                      <a:lumMod val="100000"/>
                    </a:schemeClr>
                  </a:solidFill>
                  <a:latin typeface="Candara" panose="020E0502030303020204" pitchFamily="34" charset="0"/>
                  <a:sym typeface="Wingdings" panose="05000000000000000000" pitchFamily="2" charset="2"/>
                </a:rPr>
                <a:t>=</a:t>
              </a:r>
              <a:r>
                <a:rPr lang="es-ES" altLang="ko-KR" b="1" kern="0" dirty="0">
                  <a:solidFill>
                    <a:schemeClr val="tx1">
                      <a:lumMod val="100000"/>
                    </a:schemeClr>
                  </a:solidFill>
                  <a:latin typeface="Candara" panose="020E0502030303020204" pitchFamily="34" charset="0"/>
                  <a:sym typeface=""/>
                </a:rPr>
                <a:t>0.011</a:t>
              </a:r>
              <a:r>
                <a:rPr lang="es-ES" altLang="ko-KR" b="1" kern="0" dirty="0">
                  <a:solidFill>
                    <a:schemeClr val="tx1">
                      <a:lumMod val="100000"/>
                    </a:schemeClr>
                  </a:solidFill>
                  <a:latin typeface="Candara" panose="020E0502030303020204" pitchFamily="34" charset="0"/>
                  <a:sym typeface="Wingdings" panose="05000000000000000000" pitchFamily="2" charset="2"/>
                </a:rPr>
                <a:t>)</a:t>
              </a:r>
            </a:p>
            <a:p>
              <a:pPr marL="285750" indent="-285750">
                <a:spcAft>
                  <a:spcPts val="600"/>
                </a:spcAft>
                <a:buFont typeface="Arial" panose="020B0604020202020204" pitchFamily="34" charset="0"/>
                <a:buChar char="•"/>
              </a:pPr>
              <a:r>
                <a:rPr lang="ko-KR" altLang="es-ES" b="1" kern="0" dirty="0">
                  <a:solidFill>
                    <a:schemeClr val="tx1">
                      <a:lumMod val="100000"/>
                    </a:schemeClr>
                  </a:solidFill>
                  <a:latin typeface="Candara" panose="020E0502030303020204" pitchFamily="34" charset="0"/>
                  <a:sym typeface=""/>
                </a:rPr>
                <a:t>대퇴 경부 </a:t>
              </a:r>
              <a:r>
                <a:rPr lang="ko-KR" altLang="es-ES" b="1" kern="0" dirty="0" err="1">
                  <a:solidFill>
                    <a:schemeClr val="tx1">
                      <a:lumMod val="100000"/>
                    </a:schemeClr>
                  </a:solidFill>
                  <a:latin typeface="Candara" panose="020E0502030303020204" pitchFamily="34" charset="0"/>
                  <a:sym typeface=""/>
                </a:rPr>
                <a:t>골밀도에</a:t>
              </a:r>
              <a:r>
                <a:rPr lang="ko-KR" altLang="es-ES" b="1" kern="0" dirty="0">
                  <a:solidFill>
                    <a:schemeClr val="tx1">
                      <a:lumMod val="100000"/>
                    </a:schemeClr>
                  </a:solidFill>
                  <a:latin typeface="Candara" panose="020E0502030303020204" pitchFamily="34" charset="0"/>
                  <a:sym typeface=""/>
                </a:rPr>
                <a:t> 대한 </a:t>
              </a:r>
              <a:r>
                <a:rPr lang="ko-KR" altLang="en-US" b="1" kern="0" dirty="0">
                  <a:solidFill>
                    <a:schemeClr val="tx1">
                      <a:lumMod val="100000"/>
                    </a:schemeClr>
                  </a:solidFill>
                  <a:latin typeface="Candara" panose="020E0502030303020204" pitchFamily="34" charset="0"/>
                  <a:sym typeface=""/>
                </a:rPr>
                <a:t>유의하지</a:t>
              </a:r>
              <a:r>
                <a:rPr lang="ko-KR" altLang="es-ES" b="1" kern="0" dirty="0">
                  <a:solidFill>
                    <a:schemeClr val="tx1">
                      <a:lumMod val="100000"/>
                    </a:schemeClr>
                  </a:solidFill>
                  <a:latin typeface="Candara" panose="020E0502030303020204" pitchFamily="34" charset="0"/>
                  <a:sym typeface=""/>
                </a:rPr>
                <a:t> 않은 긍정적 효과</a:t>
              </a:r>
              <a:r>
                <a:rPr lang="es-ES" altLang="ko-KR" b="1" kern="0" dirty="0">
                  <a:solidFill>
                    <a:schemeClr val="tx1">
                      <a:lumMod val="100000"/>
                    </a:schemeClr>
                  </a:solidFill>
                  <a:latin typeface="Candara" panose="020E0502030303020204" pitchFamily="34" charset="0"/>
                  <a:sym typeface=""/>
                </a:rPr>
                <a:t>(P</a:t>
              </a:r>
              <a:r>
                <a:rPr lang="ko-KR" altLang="es-ES" b="1" kern="0" dirty="0">
                  <a:solidFill>
                    <a:schemeClr val="tx1">
                      <a:lumMod val="100000"/>
                    </a:schemeClr>
                  </a:solidFill>
                  <a:latin typeface="Candara" panose="020E0502030303020204" pitchFamily="34" charset="0"/>
                  <a:sym typeface=""/>
                </a:rPr>
                <a:t> </a:t>
              </a:r>
              <a:r>
                <a:rPr lang="es-ES" altLang="ko-KR" b="1" kern="0" dirty="0">
                  <a:solidFill>
                    <a:schemeClr val="tx1">
                      <a:lumMod val="100000"/>
                    </a:schemeClr>
                  </a:solidFill>
                  <a:latin typeface="Candara" panose="020E0502030303020204" pitchFamily="34" charset="0"/>
                  <a:sym typeface=""/>
                </a:rPr>
                <a:t>= 0.251)</a:t>
              </a:r>
            </a:p>
            <a:p>
              <a:r>
                <a:rPr lang="ko-KR" sz="1200" b="1" dirty="0">
                  <a:latin typeface="Candara" panose="020E0502030303020204" pitchFamily="34" charset="0"/>
                  <a:sym typeface="Wingdings" panose="05000000000000000000" pitchFamily="2" charset="2"/>
                </a:rPr>
                <a:t>(9건의 연구, N=1,248명의 </a:t>
              </a:r>
              <a:r>
                <a:rPr lang="ko-KR" altLang="es-ES" sz="1200" b="1" dirty="0" err="1">
                  <a:latin typeface="Candara" panose="020E0502030303020204" pitchFamily="34" charset="0"/>
                  <a:sym typeface="Wingdings" panose="05000000000000000000" pitchFamily="2" charset="2"/>
                </a:rPr>
                <a:t>폐경</a:t>
              </a:r>
              <a:r>
                <a:rPr lang="ko-KR" altLang="en-US" sz="1200" b="1" dirty="0" err="1">
                  <a:latin typeface="Candara" panose="020E0502030303020204" pitchFamily="34" charset="0"/>
                  <a:sym typeface="Wingdings" panose="05000000000000000000" pitchFamily="2" charset="2"/>
                </a:rPr>
                <a:t>후</a:t>
              </a:r>
              <a:r>
                <a:rPr lang="ko-KR" altLang="es-ES" sz="1200" b="1" dirty="0">
                  <a:latin typeface="Candara" panose="020E0502030303020204" pitchFamily="34" charset="0"/>
                  <a:sym typeface="Wingdings" panose="05000000000000000000" pitchFamily="2" charset="2"/>
                </a:rPr>
                <a:t> 여</a:t>
              </a:r>
              <a:r>
                <a:rPr lang="ko-KR" sz="1200" b="1" dirty="0">
                  <a:latin typeface="Candara" panose="020E0502030303020204" pitchFamily="34" charset="0"/>
                  <a:sym typeface="Wingdings" panose="05000000000000000000" pitchFamily="2" charset="2"/>
                </a:rPr>
                <a:t>성을 기준으로 함)</a:t>
              </a:r>
            </a:p>
          </p:txBody>
        </p:sp>
      </p:grpSp>
      <p:sp>
        <p:nvSpPr>
          <p:cNvPr id="23" name="TextBox 22">
            <a:extLst>
              <a:ext uri="{FF2B5EF4-FFF2-40B4-BE49-F238E27FC236}">
                <a16:creationId xmlns:a16="http://schemas.microsoft.com/office/drawing/2014/main" id="{A9073096-6925-D14C-8365-7165155374A5}"/>
              </a:ext>
            </a:extLst>
          </p:cNvPr>
          <p:cNvSpPr txBox="1"/>
          <p:nvPr/>
        </p:nvSpPr>
        <p:spPr>
          <a:xfrm>
            <a:off x="1288427" y="5680317"/>
            <a:ext cx="3579826" cy="523220"/>
          </a:xfrm>
          <a:prstGeom prst="rect">
            <a:avLst/>
          </a:prstGeom>
          <a:noFill/>
        </p:spPr>
        <p:txBody>
          <a:bodyPr wrap="none" rtlCol="0">
            <a:spAutoFit/>
          </a:bodyPr>
          <a:lstStyle/>
          <a:p>
            <a:r>
              <a:rPr lang="ko-KR" sz="1400" b="1" kern="0">
                <a:solidFill>
                  <a:schemeClr val="tx1">
                    <a:lumMod val="100000"/>
                  </a:schemeClr>
                </a:solidFill>
                <a:latin typeface="Candara" panose="020E0502030303020204" pitchFamily="34" charset="0"/>
                <a:sym typeface=""/>
              </a:rPr>
              <a:t>cf: 데노수맙 치료 3년 </a:t>
            </a:r>
            <a:r>
              <a:rPr lang="ko-KR" sz="1400" b="1" kern="0">
                <a:solidFill>
                  <a:schemeClr val="tx1">
                    <a:lumMod val="100000"/>
                  </a:schemeClr>
                </a:solidFill>
                <a:latin typeface="Candara" panose="020E0502030303020204" pitchFamily="34" charset="0"/>
                <a:sym typeface="Wingdings" panose="05000000000000000000" pitchFamily="2" charset="2"/>
              </a:rPr>
              <a:t> </a:t>
            </a:r>
          </a:p>
          <a:p>
            <a:r>
              <a:rPr lang="ko-KR" sz="1400" b="1" kern="0">
                <a:solidFill>
                  <a:srgbClr val="2F9588">
                    <a:lumMod val="100000"/>
                  </a:srgbClr>
                </a:solidFill>
                <a:latin typeface="Candara" panose="020E0502030303020204" pitchFamily="34" charset="0"/>
                <a:sym typeface="Wingdings" panose="05000000000000000000" pitchFamily="2" charset="2"/>
              </a:rPr>
              <a:t>68%</a:t>
            </a:r>
            <a:r>
              <a:rPr lang="ko-KR" sz="1400" b="1" kern="0">
                <a:solidFill>
                  <a:srgbClr val="2F9588">
                    <a:lumMod val="100000"/>
                  </a:srgbClr>
                </a:solidFill>
                <a:latin typeface="Candara" panose="020E0502030303020204" pitchFamily="34" charset="0"/>
                <a:sym typeface=""/>
              </a:rPr>
              <a:t>↓</a:t>
            </a:r>
            <a:r>
              <a:rPr lang="ko-KR" sz="1400" b="1" kern="0">
                <a:solidFill>
                  <a:schemeClr val="tx1">
                    <a:lumMod val="100000"/>
                  </a:schemeClr>
                </a:solidFill>
                <a:latin typeface="Candara" panose="020E0502030303020204" pitchFamily="34" charset="0"/>
                <a:sym typeface="Wingdings" panose="05000000000000000000" pitchFamily="2" charset="2"/>
              </a:rPr>
              <a:t> 새로운 척추 골절의 상대적 위험</a:t>
            </a:r>
            <a:r>
              <a:rPr lang="ko-KR" sz="1400" b="1" kern="0" baseline="30000">
                <a:solidFill>
                  <a:schemeClr val="tx1">
                    <a:lumMod val="100000"/>
                  </a:schemeClr>
                </a:solidFill>
                <a:latin typeface="Candara" panose="020E0502030303020204" pitchFamily="34" charset="0"/>
                <a:sym typeface="Wingdings" panose="05000000000000000000" pitchFamily="2" charset="2"/>
              </a:rPr>
              <a:t>3</a:t>
            </a:r>
          </a:p>
        </p:txBody>
      </p:sp>
      <p:pic>
        <p:nvPicPr>
          <p:cNvPr id="14" name="Graphic 13" descr="Home with solid fill">
            <a:hlinkClick r:id="rId3" action="ppaction://hlinksldjump"/>
            <a:extLst>
              <a:ext uri="{FF2B5EF4-FFF2-40B4-BE49-F238E27FC236}">
                <a16:creationId xmlns:a16="http://schemas.microsoft.com/office/drawing/2014/main" id="{3CD8C244-47BD-2647-A724-60F4018582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1072158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운동은 지역사회에서 노인의 낙상 횟수를 줄이는 데 도움을 줌</a:t>
            </a:r>
            <a:r>
              <a:rPr lang="ko-KR" sz="3600" b="1" kern="0" baseline="30000" dirty="0">
                <a:solidFill>
                  <a:srgbClr val="6BBBAD">
                    <a:lumMod val="100000"/>
                  </a:srgbClr>
                </a:solidFill>
                <a:latin typeface="Candara" panose="020E0502030303020204" pitchFamily="34" charset="0"/>
                <a:sym typeface=""/>
              </a:rPr>
              <a:t>1 </a:t>
            </a:r>
          </a:p>
        </p:txBody>
      </p:sp>
      <p:sp>
        <p:nvSpPr>
          <p:cNvPr id="4" name="TextBox 3">
            <a:extLst>
              <a:ext uri="{FF2B5EF4-FFF2-40B4-BE49-F238E27FC236}">
                <a16:creationId xmlns:a16="http://schemas.microsoft.com/office/drawing/2014/main" id="{13BFEFBA-E4F2-43DC-959B-3FD2F3792E12}"/>
              </a:ext>
            </a:extLst>
          </p:cNvPr>
          <p:cNvSpPr txBox="1"/>
          <p:nvPr/>
        </p:nvSpPr>
        <p:spPr>
          <a:xfrm>
            <a:off x="821268" y="1790701"/>
            <a:ext cx="9757832" cy="646331"/>
          </a:xfrm>
          <a:prstGeom prst="rect">
            <a:avLst/>
          </a:prstGeom>
          <a:noFill/>
        </p:spPr>
        <p:txBody>
          <a:bodyPr wrap="square" rtlCol="0">
            <a:spAutoFit/>
          </a:bodyPr>
          <a:lstStyle/>
          <a:p>
            <a:r>
              <a:rPr lang="ko-KR" b="1" kern="0">
                <a:solidFill>
                  <a:schemeClr val="tx1">
                    <a:lumMod val="100000"/>
                  </a:schemeClr>
                </a:solidFill>
                <a:latin typeface="Candara" panose="020E0502030303020204" pitchFamily="34" charset="0"/>
                <a:sym typeface=""/>
              </a:rPr>
              <a:t>체계적인 검토: 운동은 지역사회에 거주하는 노인의 낙상 예방에 효과적</a:t>
            </a:r>
            <a:r>
              <a:rPr lang="ko-KR" b="1" kern="0" baseline="30000">
                <a:solidFill>
                  <a:schemeClr val="tx1">
                    <a:lumMod val="100000"/>
                  </a:schemeClr>
                </a:solidFill>
                <a:latin typeface="Candara" panose="020E0502030303020204" pitchFamily="34" charset="0"/>
                <a:sym typeface=""/>
              </a:rPr>
              <a:t>1</a:t>
            </a:r>
          </a:p>
          <a:p>
            <a:endParaRPr lang="ko-KR" b="1">
              <a:solidFill>
                <a:srgbClr val="359588"/>
              </a:solidFill>
              <a:latin typeface="Candara" panose="020E0502030303020204" pitchFamily="34" charset="0"/>
              <a:ea typeface="Malgun Gothic"/>
            </a:endParaRPr>
          </a:p>
        </p:txBody>
      </p:sp>
      <p:sp>
        <p:nvSpPr>
          <p:cNvPr id="11" name="TextBox 10">
            <a:extLst>
              <a:ext uri="{FF2B5EF4-FFF2-40B4-BE49-F238E27FC236}">
                <a16:creationId xmlns:a16="http://schemas.microsoft.com/office/drawing/2014/main" id="{D422EDB8-5BB5-844B-858C-44CFBC925ADD}"/>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orbel" panose="020B0503020204020204" pitchFamily="34" charset="0"/>
                <a:sym typeface=""/>
              </a:rPr>
              <a:t>Sherrington C, et al. </a:t>
            </a:r>
            <a:r>
              <a:rPr lang="ko-KR" sz="900" b="1" i="1" kern="0">
                <a:solidFill>
                  <a:schemeClr val="tx1">
                    <a:lumMod val="100000"/>
                  </a:schemeClr>
                </a:solidFill>
                <a:latin typeface="Corbel" panose="020B0503020204020204" pitchFamily="34" charset="0"/>
                <a:sym typeface=""/>
              </a:rPr>
              <a:t>Cochrane Database Syst Rev.</a:t>
            </a:r>
            <a:r>
              <a:rPr lang="ko-KR" sz="900" b="1" kern="0">
                <a:solidFill>
                  <a:schemeClr val="tx1">
                    <a:lumMod val="100000"/>
                  </a:schemeClr>
                </a:solidFill>
                <a:latin typeface="Corbel" panose="020B0503020204020204" pitchFamily="34" charset="0"/>
                <a:sym typeface=""/>
              </a:rPr>
              <a:t> 2019;(1):CD012424.  </a:t>
            </a:r>
          </a:p>
        </p:txBody>
      </p:sp>
      <p:sp>
        <p:nvSpPr>
          <p:cNvPr id="5" name="Oval 4">
            <a:extLst>
              <a:ext uri="{FF2B5EF4-FFF2-40B4-BE49-F238E27FC236}">
                <a16:creationId xmlns:a16="http://schemas.microsoft.com/office/drawing/2014/main" id="{D3CA85A3-7F70-0844-ACD9-E62F9E89AD8A}"/>
              </a:ext>
            </a:extLst>
          </p:cNvPr>
          <p:cNvSpPr/>
          <p:nvPr/>
        </p:nvSpPr>
        <p:spPr>
          <a:xfrm>
            <a:off x="1734300" y="2686794"/>
            <a:ext cx="1567699" cy="1180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ndara" panose="020E0502030303020204" pitchFamily="34" charset="0"/>
                <a:sym typeface=""/>
              </a:rPr>
              <a:t>운동 </a:t>
            </a:r>
          </a:p>
          <a:p>
            <a:pPr algn="ctr"/>
            <a:r>
              <a:rPr lang="ko-KR" sz="1600" b="1">
                <a:latin typeface="Candara" panose="020E0502030303020204" pitchFamily="34" charset="0"/>
                <a:sym typeface=""/>
              </a:rPr>
              <a:t>(모든 유형)</a:t>
            </a:r>
          </a:p>
        </p:txBody>
      </p:sp>
      <p:sp>
        <p:nvSpPr>
          <p:cNvPr id="6" name="TextBox 5">
            <a:extLst>
              <a:ext uri="{FF2B5EF4-FFF2-40B4-BE49-F238E27FC236}">
                <a16:creationId xmlns:a16="http://schemas.microsoft.com/office/drawing/2014/main" id="{06B66C5A-451B-A044-A834-775DAB1B16E4}"/>
              </a:ext>
            </a:extLst>
          </p:cNvPr>
          <p:cNvSpPr txBox="1"/>
          <p:nvPr/>
        </p:nvSpPr>
        <p:spPr>
          <a:xfrm>
            <a:off x="2255775" y="3968592"/>
            <a:ext cx="635110" cy="584775"/>
          </a:xfrm>
          <a:prstGeom prst="rect">
            <a:avLst/>
          </a:prstGeom>
          <a:noFill/>
        </p:spPr>
        <p:txBody>
          <a:bodyPr wrap="none" rtlCol="0">
            <a:spAutoFit/>
          </a:bodyPr>
          <a:lstStyle/>
          <a:p>
            <a:r>
              <a:rPr lang="ko-KR" sz="3200" b="1">
                <a:solidFill>
                  <a:schemeClr val="tx1">
                    <a:lumMod val="50000"/>
                    <a:lumOff val="50000"/>
                  </a:schemeClr>
                </a:solidFill>
                <a:latin typeface="Candara" panose="020E0502030303020204" pitchFamily="34" charset="0"/>
                <a:sym typeface=""/>
              </a:rPr>
              <a:t>VS</a:t>
            </a:r>
          </a:p>
        </p:txBody>
      </p:sp>
      <p:sp>
        <p:nvSpPr>
          <p:cNvPr id="12" name="Oval 11">
            <a:extLst>
              <a:ext uri="{FF2B5EF4-FFF2-40B4-BE49-F238E27FC236}">
                <a16:creationId xmlns:a16="http://schemas.microsoft.com/office/drawing/2014/main" id="{A4ACB95D-9D52-614F-88F3-161FC30E03FB}"/>
              </a:ext>
            </a:extLst>
          </p:cNvPr>
          <p:cNvSpPr/>
          <p:nvPr/>
        </p:nvSpPr>
        <p:spPr>
          <a:xfrm>
            <a:off x="1734301" y="4624988"/>
            <a:ext cx="1567699" cy="1180961"/>
          </a:xfrm>
          <a:prstGeom prst="ellipse">
            <a:avLst/>
          </a:prstGeom>
          <a:solidFill>
            <a:schemeClr val="accent3"/>
          </a:solidFill>
          <a:ln>
            <a:solidFill>
              <a:srgbClr val="93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ndara" panose="020E0502030303020204" pitchFamily="34" charset="0"/>
                <a:sym typeface=""/>
              </a:rPr>
              <a:t>관리</a:t>
            </a:r>
          </a:p>
          <a:p>
            <a:pPr algn="ctr"/>
            <a:r>
              <a:rPr lang="ko-KR" sz="1600" b="1">
                <a:latin typeface="Candara" panose="020E0502030303020204" pitchFamily="34" charset="0"/>
                <a:sym typeface=""/>
              </a:rPr>
              <a:t>(일반적인 케어)</a:t>
            </a:r>
          </a:p>
        </p:txBody>
      </p:sp>
      <p:sp>
        <p:nvSpPr>
          <p:cNvPr id="7" name="Rectangle 6">
            <a:extLst>
              <a:ext uri="{FF2B5EF4-FFF2-40B4-BE49-F238E27FC236}">
                <a16:creationId xmlns:a16="http://schemas.microsoft.com/office/drawing/2014/main" id="{6F83EF8B-297C-3748-958B-3898AA866E11}"/>
              </a:ext>
            </a:extLst>
          </p:cNvPr>
          <p:cNvSpPr/>
          <p:nvPr/>
        </p:nvSpPr>
        <p:spPr>
          <a:xfrm>
            <a:off x="5175231" y="2410254"/>
            <a:ext cx="2380495" cy="369332"/>
          </a:xfrm>
          <a:prstGeom prst="rect">
            <a:avLst/>
          </a:prstGeom>
        </p:spPr>
        <p:txBody>
          <a:bodyPr wrap="square">
            <a:spAutoFit/>
          </a:bodyPr>
          <a:lstStyle/>
          <a:p>
            <a:r>
              <a:rPr lang="ko-KR" b="1" dirty="0" err="1">
                <a:solidFill>
                  <a:schemeClr val="tx1">
                    <a:lumMod val="100000"/>
                  </a:schemeClr>
                </a:solidFill>
                <a:latin typeface="Candara" panose="020E0502030303020204" pitchFamily="34" charset="0"/>
                <a:sym typeface=""/>
              </a:rPr>
              <a:t>N</a:t>
            </a:r>
            <a:r>
              <a:rPr lang="ko-KR" b="1" dirty="0">
                <a:solidFill>
                  <a:schemeClr val="tx1">
                    <a:lumMod val="100000"/>
                  </a:schemeClr>
                </a:solidFill>
                <a:latin typeface="Candara" panose="020E0502030303020204" pitchFamily="34" charset="0"/>
                <a:sym typeface=""/>
              </a:rPr>
              <a:t>=12,981(59건의 RCT)</a:t>
            </a:r>
          </a:p>
        </p:txBody>
      </p:sp>
      <p:sp>
        <p:nvSpPr>
          <p:cNvPr id="13" name="Down Arrow 12">
            <a:extLst>
              <a:ext uri="{FF2B5EF4-FFF2-40B4-BE49-F238E27FC236}">
                <a16:creationId xmlns:a16="http://schemas.microsoft.com/office/drawing/2014/main" id="{124AF300-4903-3745-ADED-E0378CFEE271}"/>
              </a:ext>
            </a:extLst>
          </p:cNvPr>
          <p:cNvSpPr/>
          <p:nvPr/>
        </p:nvSpPr>
        <p:spPr>
          <a:xfrm>
            <a:off x="4939526" y="2898658"/>
            <a:ext cx="2616200" cy="1938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2400" b="1" kern="0">
                <a:solidFill>
                  <a:schemeClr val="lt1">
                    <a:lumMod val="100000"/>
                  </a:schemeClr>
                </a:solidFill>
                <a:latin typeface="Candara" panose="020E0502030303020204" pitchFamily="34" charset="0"/>
                <a:sym typeface=""/>
              </a:rPr>
              <a:t>23% </a:t>
            </a:r>
            <a:r>
              <a:rPr lang="ko-KR" b="1" kern="0">
                <a:solidFill>
                  <a:schemeClr val="lt1">
                    <a:lumMod val="100000"/>
                  </a:schemeClr>
                </a:solidFill>
                <a:latin typeface="Candara" panose="020E0502030303020204" pitchFamily="34" charset="0"/>
                <a:sym typeface=""/>
              </a:rPr>
              <a:t>낙상 감소</a:t>
            </a:r>
          </a:p>
        </p:txBody>
      </p:sp>
      <p:grpSp>
        <p:nvGrpSpPr>
          <p:cNvPr id="17" name="Group 16">
            <a:extLst>
              <a:ext uri="{FF2B5EF4-FFF2-40B4-BE49-F238E27FC236}">
                <a16:creationId xmlns:a16="http://schemas.microsoft.com/office/drawing/2014/main" id="{AE9BE83E-DF0D-F142-AF11-61A686AFE65E}"/>
              </a:ext>
            </a:extLst>
          </p:cNvPr>
          <p:cNvGrpSpPr/>
          <p:nvPr/>
        </p:nvGrpSpPr>
        <p:grpSpPr>
          <a:xfrm>
            <a:off x="3881869" y="3075561"/>
            <a:ext cx="477787" cy="558920"/>
            <a:chOff x="2169678" y="1782541"/>
            <a:chExt cx="477787" cy="558920"/>
          </a:xfrm>
        </p:grpSpPr>
        <p:sp>
          <p:nvSpPr>
            <p:cNvPr id="18" name="Right Arrow 17">
              <a:extLst>
                <a:ext uri="{FF2B5EF4-FFF2-40B4-BE49-F238E27FC236}">
                  <a16:creationId xmlns:a16="http://schemas.microsoft.com/office/drawing/2014/main" id="{A5A459CB-97A1-F745-AF7E-9F8F5BED7DA6}"/>
                </a:ext>
              </a:extLst>
            </p:cNvPr>
            <p:cNvSpPr/>
            <p:nvPr/>
          </p:nvSpPr>
          <p:spPr>
            <a:xfrm>
              <a:off x="2169678" y="1782541"/>
              <a:ext cx="477787" cy="558920"/>
            </a:xfrm>
            <a:prstGeom prst="rightArrow">
              <a:avLst>
                <a:gd name="adj1" fmla="val 60000"/>
                <a:gd name="adj2" fmla="val 50000"/>
              </a:avLst>
            </a:prstGeom>
            <a:solidFill>
              <a:schemeClr val="accent3">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9" name="Right Arrow 4">
              <a:extLst>
                <a:ext uri="{FF2B5EF4-FFF2-40B4-BE49-F238E27FC236}">
                  <a16:creationId xmlns:a16="http://schemas.microsoft.com/office/drawing/2014/main" id="{C0375135-F5D2-B149-A078-27AED88E7C22}"/>
                </a:ext>
              </a:extLst>
            </p:cNvPr>
            <p:cNvSpPr txBox="1"/>
            <p:nvPr/>
          </p:nvSpPr>
          <p:spPr>
            <a:xfrm>
              <a:off x="2169678" y="1894325"/>
              <a:ext cx="334451" cy="3353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ko-KR" sz="1700" kern="1200">
                <a:ea typeface="Malgun Gothic"/>
              </a:endParaRPr>
            </a:p>
          </p:txBody>
        </p:sp>
      </p:grpSp>
      <p:sp>
        <p:nvSpPr>
          <p:cNvPr id="20" name="Down Arrow 19">
            <a:extLst>
              <a:ext uri="{FF2B5EF4-FFF2-40B4-BE49-F238E27FC236}">
                <a16:creationId xmlns:a16="http://schemas.microsoft.com/office/drawing/2014/main" id="{BCC66B1E-FA05-3743-898E-341B1CA12378}"/>
              </a:ext>
            </a:extLst>
          </p:cNvPr>
          <p:cNvSpPr/>
          <p:nvPr/>
        </p:nvSpPr>
        <p:spPr>
          <a:xfrm>
            <a:off x="8135596" y="2859245"/>
            <a:ext cx="2616200" cy="1938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2400" b="1" kern="0">
                <a:solidFill>
                  <a:schemeClr val="lt1">
                    <a:lumMod val="100000"/>
                  </a:schemeClr>
                </a:solidFill>
                <a:latin typeface="Candara" panose="020E0502030303020204" pitchFamily="34" charset="0"/>
                <a:sym typeface=""/>
              </a:rPr>
              <a:t>15%</a:t>
            </a:r>
            <a:r>
              <a:rPr lang="ko-KR" b="1" kern="0">
                <a:solidFill>
                  <a:schemeClr val="lt1">
                    <a:lumMod val="100000"/>
                  </a:schemeClr>
                </a:solidFill>
                <a:latin typeface="Candara" panose="020E0502030303020204" pitchFamily="34" charset="0"/>
                <a:sym typeface=""/>
              </a:rPr>
              <a:t> 낙상을 경험한 사람 감소</a:t>
            </a:r>
          </a:p>
        </p:txBody>
      </p:sp>
      <p:sp>
        <p:nvSpPr>
          <p:cNvPr id="21" name="Rectangle 20">
            <a:extLst>
              <a:ext uri="{FF2B5EF4-FFF2-40B4-BE49-F238E27FC236}">
                <a16:creationId xmlns:a16="http://schemas.microsoft.com/office/drawing/2014/main" id="{A62C321D-38A6-F048-8484-7407957D81E0}"/>
              </a:ext>
            </a:extLst>
          </p:cNvPr>
          <p:cNvSpPr/>
          <p:nvPr/>
        </p:nvSpPr>
        <p:spPr>
          <a:xfrm>
            <a:off x="8434311" y="2410254"/>
            <a:ext cx="2144789" cy="369332"/>
          </a:xfrm>
          <a:prstGeom prst="rect">
            <a:avLst/>
          </a:prstGeom>
        </p:spPr>
        <p:txBody>
          <a:bodyPr wrap="square">
            <a:spAutoFit/>
          </a:bodyPr>
          <a:lstStyle/>
          <a:p>
            <a:r>
              <a:rPr lang="ko-KR" b="1" kern="0">
                <a:solidFill>
                  <a:schemeClr val="tx1">
                    <a:lumMod val="100000"/>
                  </a:schemeClr>
                </a:solidFill>
                <a:latin typeface="Candara" panose="020E0502030303020204" pitchFamily="34" charset="0"/>
                <a:sym typeface=""/>
              </a:rPr>
              <a:t>N=13,518(63개의 RCT)</a:t>
            </a:r>
          </a:p>
        </p:txBody>
      </p:sp>
      <p:sp>
        <p:nvSpPr>
          <p:cNvPr id="22" name="Rectangle 21">
            <a:extLst>
              <a:ext uri="{FF2B5EF4-FFF2-40B4-BE49-F238E27FC236}">
                <a16:creationId xmlns:a16="http://schemas.microsoft.com/office/drawing/2014/main" id="{7B69B580-A5C2-4C40-9D42-DC8CDF71EC02}"/>
              </a:ext>
            </a:extLst>
          </p:cNvPr>
          <p:cNvSpPr/>
          <p:nvPr/>
        </p:nvSpPr>
        <p:spPr>
          <a:xfrm>
            <a:off x="8581306" y="4936500"/>
            <a:ext cx="1749197" cy="523220"/>
          </a:xfrm>
          <a:prstGeom prst="rect">
            <a:avLst/>
          </a:prstGeom>
        </p:spPr>
        <p:txBody>
          <a:bodyPr wrap="none">
            <a:spAutoFit/>
          </a:bodyPr>
          <a:lstStyle/>
          <a:p>
            <a:pPr algn="ctr"/>
            <a:r>
              <a:rPr lang="ko-KR" sz="1400" b="1">
                <a:latin typeface="Candara" panose="020E0502030303020204" pitchFamily="34" charset="0"/>
                <a:sym typeface=""/>
              </a:rPr>
              <a:t>위험 비율 0.85 </a:t>
            </a:r>
            <a:br>
              <a:rPr lang="ko-KR" sz="1400" b="1">
                <a:latin typeface="Candara" panose="020E0502030303020204" pitchFamily="34" charset="0"/>
                <a:sym typeface=""/>
              </a:rPr>
            </a:br>
            <a:r>
              <a:rPr lang="ko-KR" sz="1400" b="1">
                <a:latin typeface="Candara" panose="020E0502030303020204" pitchFamily="34" charset="0"/>
                <a:sym typeface=""/>
              </a:rPr>
              <a:t>(95% 신뢰구간: 0.81 ~ 0.89)</a:t>
            </a:r>
          </a:p>
        </p:txBody>
      </p:sp>
      <p:sp>
        <p:nvSpPr>
          <p:cNvPr id="23" name="Rectangle 22">
            <a:extLst>
              <a:ext uri="{FF2B5EF4-FFF2-40B4-BE49-F238E27FC236}">
                <a16:creationId xmlns:a16="http://schemas.microsoft.com/office/drawing/2014/main" id="{D2F7EB20-0BF8-1948-A8E2-AAC6E29FF400}"/>
              </a:ext>
            </a:extLst>
          </p:cNvPr>
          <p:cNvSpPr/>
          <p:nvPr/>
        </p:nvSpPr>
        <p:spPr>
          <a:xfrm>
            <a:off x="4939526" y="4936500"/>
            <a:ext cx="2616201" cy="523220"/>
          </a:xfrm>
          <a:prstGeom prst="rect">
            <a:avLst/>
          </a:prstGeom>
        </p:spPr>
        <p:txBody>
          <a:bodyPr wrap="square">
            <a:spAutoFit/>
          </a:bodyPr>
          <a:lstStyle/>
          <a:p>
            <a:pPr algn="ctr"/>
            <a:r>
              <a:rPr lang="ko-KR" sz="1400" b="1">
                <a:latin typeface="Candara" panose="020E0502030303020204" pitchFamily="34" charset="0"/>
                <a:sym typeface=""/>
              </a:rPr>
              <a:t>비율 0.77 </a:t>
            </a:r>
            <a:br>
              <a:rPr lang="ko-KR" sz="1400" b="1">
                <a:latin typeface="Candara" panose="020E0502030303020204" pitchFamily="34" charset="0"/>
                <a:sym typeface=""/>
              </a:rPr>
            </a:br>
            <a:r>
              <a:rPr lang="ko-KR" sz="1400" b="1">
                <a:latin typeface="Candara" panose="020E0502030303020204" pitchFamily="34" charset="0"/>
                <a:sym typeface=""/>
              </a:rPr>
              <a:t>(95% 신뢰구간: 0.71 ~ 0.83)</a:t>
            </a:r>
          </a:p>
        </p:txBody>
      </p:sp>
      <p:pic>
        <p:nvPicPr>
          <p:cNvPr id="25" name="Graphic 24" descr="Home with solid fill">
            <a:hlinkClick r:id="rId3" action="ppaction://hlinksldjump"/>
            <a:extLst>
              <a:ext uri="{FF2B5EF4-FFF2-40B4-BE49-F238E27FC236}">
                <a16:creationId xmlns:a16="http://schemas.microsoft.com/office/drawing/2014/main" id="{4CC5F163-C86E-5747-A53F-5485374E75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968528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낙상 예방을 위한 운동 처방</a:t>
            </a:r>
            <a:r>
              <a:rPr lang="ko-KR" sz="3600" b="1" kern="0" baseline="30000" dirty="0">
                <a:solidFill>
                  <a:srgbClr val="6BBBAD">
                    <a:lumMod val="100000"/>
                  </a:srgbClr>
                </a:solidFill>
                <a:latin typeface="Candara" panose="020E0502030303020204" pitchFamily="34" charset="0"/>
                <a:sym typeface=""/>
              </a:rPr>
              <a:t>1 </a:t>
            </a:r>
          </a:p>
        </p:txBody>
      </p:sp>
      <p:sp>
        <p:nvSpPr>
          <p:cNvPr id="4" name="TextBox 3">
            <a:extLst>
              <a:ext uri="{FF2B5EF4-FFF2-40B4-BE49-F238E27FC236}">
                <a16:creationId xmlns:a16="http://schemas.microsoft.com/office/drawing/2014/main" id="{13BFEFBA-E4F2-43DC-959B-3FD2F3792E12}"/>
              </a:ext>
            </a:extLst>
          </p:cNvPr>
          <p:cNvSpPr txBox="1"/>
          <p:nvPr/>
        </p:nvSpPr>
        <p:spPr>
          <a:xfrm>
            <a:off x="609600" y="1219201"/>
            <a:ext cx="4233333" cy="1200329"/>
          </a:xfrm>
          <a:prstGeom prst="rect">
            <a:avLst/>
          </a:prstGeom>
          <a:noFill/>
        </p:spPr>
        <p:txBody>
          <a:bodyPr wrap="square" rtlCol="0">
            <a:spAutoFit/>
          </a:bodyPr>
          <a:lstStyle/>
          <a:p>
            <a:r>
              <a:rPr lang="ko-KR" b="1" kern="0">
                <a:solidFill>
                  <a:srgbClr val="359588">
                    <a:lumMod val="100000"/>
                  </a:srgbClr>
                </a:solidFill>
                <a:latin typeface="Candara" panose="020E0502030303020204" pitchFamily="34" charset="0"/>
                <a:sym typeface=""/>
              </a:rPr>
              <a:t>운동은 지역 사회에 거주하는 노인의 낙상 예방에 효과적인 것으로 나타남</a:t>
            </a:r>
            <a:r>
              <a:rPr lang="ko-KR" b="1" kern="0" baseline="30000">
                <a:solidFill>
                  <a:srgbClr val="359588">
                    <a:lumMod val="100000"/>
                  </a:srgbClr>
                </a:solidFill>
                <a:latin typeface="Candara" panose="020E0502030303020204" pitchFamily="34" charset="0"/>
                <a:sym typeface=""/>
              </a:rPr>
              <a:t>2</a:t>
            </a:r>
          </a:p>
          <a:p>
            <a:endParaRPr lang="ko-KR" b="1">
              <a:solidFill>
                <a:srgbClr val="359588"/>
              </a:solidFill>
              <a:latin typeface="Candara" panose="020E0502030303020204" pitchFamily="34" charset="0"/>
              <a:ea typeface="Malgun Gothic"/>
            </a:endParaRPr>
          </a:p>
        </p:txBody>
      </p:sp>
      <p:sp>
        <p:nvSpPr>
          <p:cNvPr id="8" name="TextBox 7">
            <a:extLst>
              <a:ext uri="{FF2B5EF4-FFF2-40B4-BE49-F238E27FC236}">
                <a16:creationId xmlns:a16="http://schemas.microsoft.com/office/drawing/2014/main" id="{B74B53AB-BF59-6B48-B1F7-7D666728BE35}"/>
              </a:ext>
            </a:extLst>
          </p:cNvPr>
          <p:cNvSpPr txBox="1"/>
          <p:nvPr/>
        </p:nvSpPr>
        <p:spPr>
          <a:xfrm>
            <a:off x="609600" y="2267774"/>
            <a:ext cx="4308944" cy="3193438"/>
          </a:xfrm>
          <a:prstGeom prst="rect">
            <a:avLst/>
          </a:prstGeom>
          <a:noFill/>
        </p:spPr>
        <p:txBody>
          <a:bodyPr wrap="square" rtlCol="0">
            <a:spAutoFit/>
          </a:bodyPr>
          <a:lstStyle>
            <a:defPPr>
              <a:defRPr lang="ko-KR">
                <a:ea typeface="Malgun Gothic"/>
              </a:defRPr>
            </a:defPPr>
          </a:lstStyle>
          <a:p>
            <a:pPr>
              <a:lnSpc>
                <a:spcPct val="120000"/>
              </a:lnSpc>
              <a:spcAft>
                <a:spcPts val="600"/>
              </a:spcAft>
            </a:pPr>
            <a:r>
              <a:rPr lang="ko-KR" sz="1600" b="1" kern="0" dirty="0">
                <a:solidFill>
                  <a:schemeClr val="tx1">
                    <a:lumMod val="100000"/>
                  </a:schemeClr>
                </a:solidFill>
                <a:latin typeface="Candara" panose="020E0502030303020204" pitchFamily="34" charset="0"/>
                <a:sym typeface=""/>
              </a:rPr>
              <a:t>운동은 다음과 같아야 함</a:t>
            </a:r>
            <a:r>
              <a:rPr lang="ko-KR" sz="1600" b="1" kern="0" baseline="30000" dirty="0">
                <a:solidFill>
                  <a:schemeClr val="tx1">
                    <a:lumMod val="100000"/>
                  </a:schemeClr>
                </a:solidFill>
                <a:latin typeface="Candara" panose="020E0502030303020204" pitchFamily="34" charset="0"/>
                <a:sym typeface=""/>
              </a:rPr>
              <a:t>2,3</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균형 및 기능적 운동 포함 </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운동의 이점을 유지하기 위해 </a:t>
            </a:r>
            <a:br>
              <a:rPr lang="es-ES" altLang="ko-KR" sz="1600" b="1" dirty="0">
                <a:latin typeface="Candara" panose="020E0502030303020204" pitchFamily="34" charset="0"/>
                <a:sym typeface=""/>
              </a:rPr>
            </a:br>
            <a:r>
              <a:rPr lang="ko-KR" sz="1600" b="1" dirty="0">
                <a:latin typeface="Candara" panose="020E0502030303020204" pitchFamily="34" charset="0"/>
                <a:sym typeface=""/>
              </a:rPr>
              <a:t>지속적으로 시행</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일주일에 최소 3시간 이상</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부상 위험 최소화(낙상 포함) </a:t>
            </a:r>
          </a:p>
          <a:p>
            <a:pPr>
              <a:lnSpc>
                <a:spcPct val="120000"/>
              </a:lnSpc>
              <a:spcAft>
                <a:spcPts val="600"/>
              </a:spcAft>
            </a:pPr>
            <a:r>
              <a:rPr lang="ko-KR" sz="1600" b="1" kern="0" dirty="0">
                <a:solidFill>
                  <a:schemeClr val="tx1">
                    <a:lumMod val="100000"/>
                  </a:schemeClr>
                </a:solidFill>
                <a:latin typeface="Candara" panose="020E0502030303020204" pitchFamily="34" charset="0"/>
                <a:sym typeface=""/>
              </a:rPr>
              <a:t>운동은 집에서 또는 그룹 환경에서 할 </a:t>
            </a:r>
            <a:br>
              <a:rPr lang="es-ES" altLang="ko-KR" sz="1600" b="1" kern="0" dirty="0">
                <a:solidFill>
                  <a:schemeClr val="tx1">
                    <a:lumMod val="100000"/>
                  </a:schemeClr>
                </a:solidFill>
                <a:latin typeface="Candara" panose="020E0502030303020204" pitchFamily="34" charset="0"/>
                <a:sym typeface=""/>
              </a:rPr>
            </a:br>
            <a:r>
              <a:rPr lang="ko-KR" sz="1600" b="1" kern="0" dirty="0">
                <a:solidFill>
                  <a:schemeClr val="tx1">
                    <a:lumMod val="100000"/>
                  </a:schemeClr>
                </a:solidFill>
                <a:latin typeface="Candara" panose="020E0502030303020204" pitchFamily="34" charset="0"/>
                <a:sym typeface=""/>
              </a:rPr>
              <a:t>수 있음</a:t>
            </a:r>
            <a:r>
              <a:rPr lang="ko-KR" sz="1600" b="1" kern="0" baseline="30000" dirty="0">
                <a:solidFill>
                  <a:schemeClr val="tx1">
                    <a:lumMod val="100000"/>
                  </a:schemeClr>
                </a:solidFill>
                <a:latin typeface="Candara" panose="020E0502030303020204" pitchFamily="34" charset="0"/>
                <a:sym typeface=""/>
              </a:rPr>
              <a:t>1,2</a:t>
            </a:r>
          </a:p>
          <a:p>
            <a:pPr marL="285750" indent="-285750">
              <a:lnSpc>
                <a:spcPct val="120000"/>
              </a:lnSpc>
              <a:spcAft>
                <a:spcPts val="600"/>
              </a:spcAft>
              <a:buFont typeface="Wingdings" pitchFamily="2" charset="2"/>
              <a:buChar char="ü"/>
            </a:pPr>
            <a:endParaRPr lang="ko-KR" sz="1600" b="1" dirty="0">
              <a:latin typeface="Candara" panose="020E0502030303020204" pitchFamily="34" charset="0"/>
              <a:ea typeface="Malgun Gothic"/>
            </a:endParaRPr>
          </a:p>
        </p:txBody>
      </p:sp>
      <p:sp>
        <p:nvSpPr>
          <p:cNvPr id="11" name="TextBox 10">
            <a:extLst>
              <a:ext uri="{FF2B5EF4-FFF2-40B4-BE49-F238E27FC236}">
                <a16:creationId xmlns:a16="http://schemas.microsoft.com/office/drawing/2014/main" id="{D422EDB8-5BB5-844B-858C-44CFBC925ADD}"/>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Ebeling PR, et al. </a:t>
            </a:r>
            <a:r>
              <a:rPr lang="ko-KR" sz="900" b="1" i="1" kern="0">
                <a:solidFill>
                  <a:schemeClr val="tx1">
                    <a:lumMod val="100000"/>
                  </a:schemeClr>
                </a:solidFill>
                <a:latin typeface="Calibri" panose="020F0502020204030204" pitchFamily="34" charset="0"/>
                <a:sym typeface=""/>
              </a:rPr>
              <a:t>MJA Open </a:t>
            </a:r>
            <a:r>
              <a:rPr lang="ko-KR" sz="900" b="1" kern="0">
                <a:solidFill>
                  <a:schemeClr val="tx1">
                    <a:lumMod val="100000"/>
                  </a:schemeClr>
                </a:solidFill>
                <a:latin typeface="Calibri" panose="020F0502020204030204" pitchFamily="34" charset="0"/>
                <a:sym typeface=""/>
              </a:rPr>
              <a:t>2013;2 (Suppl 1): 1-46. 2.  Sherrington C, et al. </a:t>
            </a:r>
            <a:r>
              <a:rPr lang="ko-KR" sz="900" b="1" i="1" kern="0">
                <a:solidFill>
                  <a:schemeClr val="tx1">
                    <a:lumMod val="100000"/>
                  </a:schemeClr>
                </a:solidFill>
                <a:latin typeface="Calibri" panose="020F0502020204030204" pitchFamily="34" charset="0"/>
                <a:sym typeface=""/>
              </a:rPr>
              <a:t>Br J Sports Med </a:t>
            </a:r>
            <a:r>
              <a:rPr lang="ko-KR" sz="900" b="1" kern="0">
                <a:solidFill>
                  <a:schemeClr val="tx1">
                    <a:lumMod val="100000"/>
                  </a:schemeClr>
                </a:solidFill>
                <a:latin typeface="Calibri" panose="020F0502020204030204" pitchFamily="34" charset="0"/>
                <a:sym typeface=""/>
              </a:rPr>
              <a:t>2017;51:1749–57; 3. </a:t>
            </a:r>
            <a:r>
              <a:rPr lang="ko-KR" sz="900" b="1" kern="0">
                <a:solidFill>
                  <a:schemeClr val="tx1">
                    <a:lumMod val="100000"/>
                  </a:schemeClr>
                </a:solidFill>
                <a:latin typeface="Corbel" panose="020B0503020204020204" pitchFamily="34" charset="0"/>
                <a:sym typeface=""/>
              </a:rPr>
              <a:t>Sherrington C, et al.</a:t>
            </a:r>
            <a:r>
              <a:rPr lang="ko-KR" sz="900" b="1" i="1" kern="0">
                <a:solidFill>
                  <a:schemeClr val="tx1">
                    <a:lumMod val="100000"/>
                  </a:schemeClr>
                </a:solidFill>
                <a:latin typeface="Corbel" panose="020B0503020204020204" pitchFamily="34" charset="0"/>
                <a:sym typeface=""/>
              </a:rPr>
              <a:t> Cochrane Database Syst Rev.</a:t>
            </a:r>
            <a:r>
              <a:rPr lang="ko-KR" sz="900" b="1" kern="0">
                <a:solidFill>
                  <a:schemeClr val="tx1">
                    <a:lumMod val="100000"/>
                  </a:schemeClr>
                </a:solidFill>
                <a:latin typeface="Corbel" panose="020B0503020204020204" pitchFamily="34" charset="0"/>
                <a:sym typeface=""/>
              </a:rPr>
              <a:t> 2019;(1):CD012424.  </a:t>
            </a:r>
          </a:p>
        </p:txBody>
      </p:sp>
      <p:pic>
        <p:nvPicPr>
          <p:cNvPr id="13" name="Picture 12" descr="An old person and an old person&#10;&#10;Description automatically generated with low confidence">
            <a:extLst>
              <a:ext uri="{FF2B5EF4-FFF2-40B4-BE49-F238E27FC236}">
                <a16:creationId xmlns:a16="http://schemas.microsoft.com/office/drawing/2014/main" id="{4336842D-8788-5E40-A96A-272B42F6F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544" y="1219201"/>
            <a:ext cx="7163978" cy="4785537"/>
          </a:xfrm>
          <a:prstGeom prst="rect">
            <a:avLst/>
          </a:prstGeom>
        </p:spPr>
      </p:pic>
      <p:pic>
        <p:nvPicPr>
          <p:cNvPr id="10" name="Graphic 9" descr="Home with solid fill">
            <a:hlinkClick r:id="rId4" action="ppaction://hlinksldjump"/>
            <a:extLst>
              <a:ext uri="{FF2B5EF4-FFF2-40B4-BE49-F238E27FC236}">
                <a16:creationId xmlns:a16="http://schemas.microsoft.com/office/drawing/2014/main" id="{75F49BFE-1411-6945-A709-723CE1873B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7666401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뼈 건강을 위한 운동에 대해 환자를 교육하기 위한 온라인 자료 </a:t>
            </a:r>
          </a:p>
        </p:txBody>
      </p:sp>
      <p:pic>
        <p:nvPicPr>
          <p:cNvPr id="3" name="Picture 2">
            <a:extLst>
              <a:ext uri="{FF2B5EF4-FFF2-40B4-BE49-F238E27FC236}">
                <a16:creationId xmlns:a16="http://schemas.microsoft.com/office/drawing/2014/main" id="{C5A00C44-FFAF-3D4D-97A3-B128EAA5D301}"/>
              </a:ext>
            </a:extLst>
          </p:cNvPr>
          <p:cNvPicPr>
            <a:picLocks noChangeAspect="1"/>
          </p:cNvPicPr>
          <p:nvPr/>
        </p:nvPicPr>
        <p:blipFill>
          <a:blip r:embed="rId3" cstate="print">
            <a:extLst>
              <a:ext uri="{28A0092B-C50C-407E-A947-70E740481C1C}">
                <a14:useLocalDpi xmlns:a14="http://schemas.microsoft.com/office/drawing/2010/main" val="0"/>
              </a:ext>
            </a:extLst>
          </a:blip>
          <a:srcRect t="8066" b="8066"/>
          <a:stretch/>
        </p:blipFill>
        <p:spPr>
          <a:xfrm>
            <a:off x="584200" y="2235200"/>
            <a:ext cx="4223208" cy="24384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D283F94B-6A83-F34B-91AF-46A61A442C6E}"/>
              </a:ext>
            </a:extLst>
          </p:cNvPr>
          <p:cNvSpPr txBox="1"/>
          <p:nvPr/>
        </p:nvSpPr>
        <p:spPr>
          <a:xfrm>
            <a:off x="609600" y="1815068"/>
            <a:ext cx="4197808" cy="369332"/>
          </a:xfrm>
          <a:prstGeom prst="rect">
            <a:avLst/>
          </a:prstGeom>
          <a:noFill/>
        </p:spPr>
        <p:txBody>
          <a:bodyPr wrap="square" rtlCol="0">
            <a:spAutoFit/>
          </a:bodyPr>
          <a:lstStyle/>
          <a:p>
            <a:pPr algn="ctr"/>
            <a:r>
              <a:rPr lang="ko-KR" b="1">
                <a:solidFill>
                  <a:srgbClr val="359588"/>
                </a:solidFill>
                <a:latin typeface="Candara" panose="020E0502030303020204" pitchFamily="34" charset="0"/>
                <a:sym typeface=""/>
              </a:rPr>
              <a:t>USBJI의 Fit to T 프로그램</a:t>
            </a:r>
          </a:p>
        </p:txBody>
      </p:sp>
      <p:pic>
        <p:nvPicPr>
          <p:cNvPr id="7" name="Picture 6">
            <a:extLst>
              <a:ext uri="{FF2B5EF4-FFF2-40B4-BE49-F238E27FC236}">
                <a16:creationId xmlns:a16="http://schemas.microsoft.com/office/drawing/2014/main" id="{413F49AA-B628-C441-8AE2-910667E38F2B}"/>
              </a:ext>
            </a:extLst>
          </p:cNvPr>
          <p:cNvPicPr>
            <a:picLocks noChangeAspect="1"/>
          </p:cNvPicPr>
          <p:nvPr/>
        </p:nvPicPr>
        <p:blipFill>
          <a:blip r:embed="rId4">
            <a:extLst>
              <a:ext uri="{28A0092B-C50C-407E-A947-70E740481C1C}">
                <a14:useLocalDpi xmlns:a14="http://schemas.microsoft.com/office/drawing/2010/main" val="0"/>
              </a:ext>
            </a:extLst>
          </a:blip>
          <a:srcRect t="218" b="218"/>
          <a:stretch/>
        </p:blipFill>
        <p:spPr>
          <a:xfrm>
            <a:off x="5224117" y="2235200"/>
            <a:ext cx="3462683" cy="258569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80B7E4A-7FE8-514F-B458-583976C6D8D9}"/>
              </a:ext>
            </a:extLst>
          </p:cNvPr>
          <p:cNvSpPr txBox="1"/>
          <p:nvPr/>
        </p:nvSpPr>
        <p:spPr>
          <a:xfrm>
            <a:off x="5249517" y="1586037"/>
            <a:ext cx="3316967" cy="646331"/>
          </a:xfrm>
          <a:prstGeom prst="rect">
            <a:avLst/>
          </a:prstGeom>
          <a:noFill/>
        </p:spPr>
        <p:txBody>
          <a:bodyPr wrap="square" rtlCol="0">
            <a:spAutoFit/>
          </a:bodyPr>
          <a:lstStyle/>
          <a:p>
            <a:pPr algn="ctr"/>
            <a:r>
              <a:rPr lang="ko-KR" b="1" dirty="0">
                <a:solidFill>
                  <a:srgbClr val="359588"/>
                </a:solidFill>
                <a:latin typeface="Candara" panose="020E0502030303020204" pitchFamily="34" charset="0"/>
                <a:sym typeface=""/>
              </a:rPr>
              <a:t>영국 왕립 골다공증 학회</a:t>
            </a:r>
          </a:p>
          <a:p>
            <a:pPr algn="ctr"/>
            <a:r>
              <a:rPr lang="ko-KR" b="1" dirty="0">
                <a:solidFill>
                  <a:srgbClr val="359588"/>
                </a:solidFill>
                <a:latin typeface="Candara" panose="020E0502030303020204" pitchFamily="34" charset="0"/>
                <a:sym typeface=""/>
              </a:rPr>
              <a:t>운동에 대한 </a:t>
            </a:r>
            <a:r>
              <a:rPr lang="ko-KR" b="1" dirty="0" err="1">
                <a:solidFill>
                  <a:srgbClr val="359588"/>
                </a:solidFill>
                <a:latin typeface="Candara" panose="020E0502030303020204" pitchFamily="34" charset="0"/>
                <a:sym typeface=""/>
              </a:rPr>
              <a:t>퀵</a:t>
            </a:r>
            <a:r>
              <a:rPr lang="ko-KR" b="1" dirty="0">
                <a:solidFill>
                  <a:srgbClr val="359588"/>
                </a:solidFill>
                <a:latin typeface="Candara" panose="020E0502030303020204" pitchFamily="34" charset="0"/>
                <a:sym typeface=""/>
              </a:rPr>
              <a:t> 가이드</a:t>
            </a:r>
          </a:p>
        </p:txBody>
      </p:sp>
      <p:sp>
        <p:nvSpPr>
          <p:cNvPr id="12" name="TextBox 11">
            <a:extLst>
              <a:ext uri="{FF2B5EF4-FFF2-40B4-BE49-F238E27FC236}">
                <a16:creationId xmlns:a16="http://schemas.microsoft.com/office/drawing/2014/main" id="{64B965C5-830F-0B4E-AF49-23242DA4B1DA}"/>
              </a:ext>
            </a:extLst>
          </p:cNvPr>
          <p:cNvSpPr txBox="1"/>
          <p:nvPr/>
        </p:nvSpPr>
        <p:spPr>
          <a:xfrm>
            <a:off x="9283699" y="1815068"/>
            <a:ext cx="2297171" cy="369332"/>
          </a:xfrm>
          <a:prstGeom prst="rect">
            <a:avLst/>
          </a:prstGeom>
          <a:noFill/>
        </p:spPr>
        <p:txBody>
          <a:bodyPr wrap="square" rtlCol="0">
            <a:spAutoFit/>
          </a:bodyPr>
          <a:lstStyle/>
          <a:p>
            <a:pPr algn="ctr"/>
            <a:r>
              <a:rPr lang="ko-KR" b="1">
                <a:solidFill>
                  <a:srgbClr val="359588"/>
                </a:solidFill>
                <a:latin typeface="Candara" panose="020E0502030303020204" pitchFamily="34" charset="0"/>
                <a:sym typeface=""/>
              </a:rPr>
              <a:t>APFFA </a:t>
            </a:r>
          </a:p>
        </p:txBody>
      </p:sp>
      <p:pic>
        <p:nvPicPr>
          <p:cNvPr id="13" name="Picture 12">
            <a:extLst>
              <a:ext uri="{FF2B5EF4-FFF2-40B4-BE49-F238E27FC236}">
                <a16:creationId xmlns:a16="http://schemas.microsoft.com/office/drawing/2014/main" id="{EE6E334A-D9E2-624E-A0F7-B1F5F9165B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2230" y="2184400"/>
            <a:ext cx="2020111" cy="2871394"/>
          </a:xfrm>
          <a:prstGeom prst="rect">
            <a:avLst/>
          </a:prstGeom>
          <a:ln>
            <a:noFill/>
          </a:ln>
          <a:effectLst>
            <a:outerShdw blurRad="190500" algn="tl" rotWithShape="0">
              <a:srgbClr val="000000">
                <a:alpha val="70000"/>
              </a:srgbClr>
            </a:outerShdw>
          </a:effectLst>
          <a:scene3d>
            <a:camera prst="orthographicFront"/>
            <a:lightRig rig="threePt" dir="t"/>
          </a:scene3d>
          <a:sp3d>
            <a:bevelT w="165100" prst="coolSlant"/>
          </a:sp3d>
        </p:spPr>
      </p:pic>
      <p:sp>
        <p:nvSpPr>
          <p:cNvPr id="4" name="Rectangle 3">
            <a:extLst>
              <a:ext uri="{FF2B5EF4-FFF2-40B4-BE49-F238E27FC236}">
                <a16:creationId xmlns:a16="http://schemas.microsoft.com/office/drawing/2014/main" id="{0EDE9312-B451-074B-A03E-F6B0842DD2FF}"/>
              </a:ext>
            </a:extLst>
          </p:cNvPr>
          <p:cNvSpPr/>
          <p:nvPr/>
        </p:nvSpPr>
        <p:spPr>
          <a:xfrm>
            <a:off x="9422230" y="5179608"/>
            <a:ext cx="2297171" cy="954107"/>
          </a:xfrm>
          <a:prstGeom prst="rect">
            <a:avLst/>
          </a:prstGeom>
        </p:spPr>
        <p:txBody>
          <a:bodyPr wrap="square">
            <a:spAutoFit/>
          </a:bodyPr>
          <a:lstStyle/>
          <a:p>
            <a:r>
              <a:rPr lang="ko-KR" sz="1400" b="1">
                <a:latin typeface="Candara" panose="020E0502030303020204" pitchFamily="34" charset="0"/>
                <a:sym typeface=""/>
              </a:rPr>
              <a:t>apfracturealliance.org/wp-content/uploads/2020/10/</a:t>
            </a:r>
            <a:br>
              <a:rPr lang="ko-KR" sz="1400" b="1">
                <a:latin typeface="Candara" panose="020E0502030303020204" pitchFamily="34" charset="0"/>
                <a:sym typeface=""/>
              </a:rPr>
            </a:br>
            <a:r>
              <a:rPr lang="ko-KR" sz="1400" b="1">
                <a:latin typeface="Candara" panose="020E0502030303020204" pitchFamily="34" charset="0"/>
                <a:sym typeface=""/>
              </a:rPr>
              <a:t>APFFA-Patient-Handbook.pdf</a:t>
            </a:r>
          </a:p>
        </p:txBody>
      </p:sp>
      <p:sp>
        <p:nvSpPr>
          <p:cNvPr id="5" name="Rectangle 4">
            <a:extLst>
              <a:ext uri="{FF2B5EF4-FFF2-40B4-BE49-F238E27FC236}">
                <a16:creationId xmlns:a16="http://schemas.microsoft.com/office/drawing/2014/main" id="{97123E4B-7DC9-ED40-8C7A-4FC2581CBE73}"/>
              </a:ext>
            </a:extLst>
          </p:cNvPr>
          <p:cNvSpPr/>
          <p:nvPr/>
        </p:nvSpPr>
        <p:spPr>
          <a:xfrm>
            <a:off x="5224117" y="4932643"/>
            <a:ext cx="3462684" cy="738664"/>
          </a:xfrm>
          <a:prstGeom prst="rect">
            <a:avLst/>
          </a:prstGeom>
        </p:spPr>
        <p:txBody>
          <a:bodyPr wrap="square">
            <a:spAutoFit/>
          </a:bodyPr>
          <a:lstStyle/>
          <a:p>
            <a:r>
              <a:rPr lang="ko-KR" sz="1400" b="1">
                <a:latin typeface="Candara" panose="020E0502030303020204" pitchFamily="34" charset="0"/>
                <a:sym typeface=""/>
              </a:rPr>
              <a:t>theros.org.uk/media/0o5h1l53/ros-strong-steady-straight-quick-guide-february-2019.pdf</a:t>
            </a:r>
          </a:p>
        </p:txBody>
      </p:sp>
      <p:sp>
        <p:nvSpPr>
          <p:cNvPr id="8" name="Rectangle 7">
            <a:extLst>
              <a:ext uri="{FF2B5EF4-FFF2-40B4-BE49-F238E27FC236}">
                <a16:creationId xmlns:a16="http://schemas.microsoft.com/office/drawing/2014/main" id="{4D862D54-7384-0F40-B2D9-C31AB6D26CA3}"/>
              </a:ext>
            </a:extLst>
          </p:cNvPr>
          <p:cNvSpPr/>
          <p:nvPr/>
        </p:nvSpPr>
        <p:spPr>
          <a:xfrm>
            <a:off x="609600" y="4820896"/>
            <a:ext cx="4197808" cy="523220"/>
          </a:xfrm>
          <a:prstGeom prst="rect">
            <a:avLst/>
          </a:prstGeom>
        </p:spPr>
        <p:txBody>
          <a:bodyPr wrap="square">
            <a:spAutoFit/>
          </a:bodyPr>
          <a:lstStyle/>
          <a:p>
            <a:r>
              <a:rPr lang="ko-KR" sz="1400" b="1">
                <a:latin typeface="Candara" panose="020E0502030303020204" pitchFamily="34" charset="0"/>
                <a:sym typeface=""/>
              </a:rPr>
              <a:t>www.usbji.org/programs/public-education-programs/fit-to-t</a:t>
            </a:r>
          </a:p>
        </p:txBody>
      </p:sp>
      <p:pic>
        <p:nvPicPr>
          <p:cNvPr id="15" name="Graphic 14" descr="Home with solid fill">
            <a:hlinkClick r:id="rId6" action="ppaction://hlinksldjump"/>
            <a:extLst>
              <a:ext uri="{FF2B5EF4-FFF2-40B4-BE49-F238E27FC236}">
                <a16:creationId xmlns:a16="http://schemas.microsoft.com/office/drawing/2014/main" id="{66FE95A5-3F38-DC41-9A64-27F6B2B3EFB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674039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칼슘 및 비타민 </a:t>
            </a:r>
            <a:r>
              <a:rPr lang="ko-KR" sz="3600" b="1" dirty="0" err="1">
                <a:solidFill>
                  <a:srgbClr val="6BBBAD"/>
                </a:solidFill>
                <a:latin typeface="Candara" panose="020E0502030303020204" pitchFamily="34" charset="0"/>
                <a:sym typeface=""/>
              </a:rPr>
              <a:t>D</a:t>
            </a:r>
            <a:r>
              <a:rPr lang="ko-KR" sz="3600" b="1" dirty="0">
                <a:solidFill>
                  <a:srgbClr val="6BBBAD"/>
                </a:solidFill>
                <a:latin typeface="Candara" panose="020E0502030303020204" pitchFamily="34" charset="0"/>
                <a:sym typeface=""/>
              </a:rPr>
              <a:t> 권장 사항</a:t>
            </a:r>
          </a:p>
        </p:txBody>
      </p:sp>
      <p:sp>
        <p:nvSpPr>
          <p:cNvPr id="5" name="Content Placeholder 3">
            <a:extLst>
              <a:ext uri="{FF2B5EF4-FFF2-40B4-BE49-F238E27FC236}">
                <a16:creationId xmlns:a16="http://schemas.microsoft.com/office/drawing/2014/main" id="{E12DD281-B46D-D441-8F34-575AEBD0613B}"/>
              </a:ext>
            </a:extLst>
          </p:cNvPr>
          <p:cNvSpPr txBox="1">
            <a:spLocks/>
          </p:cNvSpPr>
          <p:nvPr/>
        </p:nvSpPr>
        <p:spPr>
          <a:xfrm>
            <a:off x="609600" y="4038238"/>
            <a:ext cx="11582400" cy="20288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ko-KR" sz="2400" b="1" kern="1200">
                <a:solidFill>
                  <a:schemeClr val="tx1"/>
                </a:solidFill>
                <a:latin typeface="+mn-lt"/>
                <a:ea typeface="Malgun Gothic"/>
                <a:cs typeface="+mn-cs"/>
              </a:defRPr>
            </a:lvl1pPr>
            <a:lvl2pPr marL="457200" indent="0" algn="l" defTabSz="914400" rtl="0" eaLnBrk="1" latinLnBrk="0" hangingPunct="1">
              <a:lnSpc>
                <a:spcPct val="90000"/>
              </a:lnSpc>
              <a:spcBef>
                <a:spcPts val="500"/>
              </a:spcBef>
              <a:buFont typeface="Arial" panose="020B0604020202020204" pitchFamily="34" charset="0"/>
              <a:buNone/>
              <a:defRPr lang="ko-KR" sz="2000" b="1" kern="1200">
                <a:solidFill>
                  <a:schemeClr val="tx1"/>
                </a:solidFill>
                <a:latin typeface="+mn-lt"/>
                <a:ea typeface="Malgun Gothic"/>
                <a:cs typeface="+mn-cs"/>
              </a:defRPr>
            </a:lvl2pPr>
            <a:lvl3pPr marL="914400" indent="0" algn="l" defTabSz="914400" rtl="0" eaLnBrk="1" latinLnBrk="0" hangingPunct="1">
              <a:lnSpc>
                <a:spcPct val="90000"/>
              </a:lnSpc>
              <a:spcBef>
                <a:spcPts val="500"/>
              </a:spcBef>
              <a:buFont typeface="Arial" panose="020B0604020202020204" pitchFamily="34" charset="0"/>
              <a:buNone/>
              <a:defRPr lang="ko-KR" sz="1800" b="1" kern="1200">
                <a:solidFill>
                  <a:schemeClr val="tx1"/>
                </a:solidFill>
                <a:latin typeface="+mn-lt"/>
                <a:ea typeface="Malgun Gothic"/>
                <a:cs typeface="+mn-cs"/>
              </a:defRPr>
            </a:lvl3pPr>
            <a:lvl4pPr marL="1371600" indent="0" algn="l" defTabSz="914400" rtl="0" eaLnBrk="1" latinLnBrk="0" hangingPunct="1">
              <a:lnSpc>
                <a:spcPct val="90000"/>
              </a:lnSpc>
              <a:spcBef>
                <a:spcPts val="500"/>
              </a:spcBef>
              <a:buFont typeface="Arial" panose="020B0604020202020204" pitchFamily="34" charset="0"/>
              <a:buNone/>
              <a:defRPr lang="ko-KR" sz="1600" b="1" kern="1200">
                <a:solidFill>
                  <a:schemeClr val="tx1"/>
                </a:solidFill>
                <a:latin typeface="+mn-lt"/>
                <a:ea typeface="Malgun Gothic"/>
                <a:cs typeface="+mn-cs"/>
              </a:defRPr>
            </a:lvl4pPr>
            <a:lvl5pPr marL="1828800" indent="0" algn="l" defTabSz="914400" rtl="0" eaLnBrk="1" latinLnBrk="0" hangingPunct="1">
              <a:lnSpc>
                <a:spcPct val="90000"/>
              </a:lnSpc>
              <a:spcBef>
                <a:spcPts val="500"/>
              </a:spcBef>
              <a:buFont typeface="Arial" panose="020B0604020202020204" pitchFamily="34" charset="0"/>
              <a:buNone/>
              <a:defRPr lang="ko-KR" sz="1600" b="1" kern="1200">
                <a:solidFill>
                  <a:schemeClr val="tx1"/>
                </a:solidFill>
                <a:latin typeface="+mn-lt"/>
                <a:ea typeface="Malgun Gothic"/>
                <a:cs typeface="+mn-cs"/>
              </a:defRPr>
            </a:lvl5pPr>
            <a:lvl6pPr marL="2286000" indent="0" algn="l" defTabSz="914400" rtl="0" eaLnBrk="1" latinLnBrk="0" hangingPunct="1">
              <a:lnSpc>
                <a:spcPct val="90000"/>
              </a:lnSpc>
              <a:spcBef>
                <a:spcPts val="500"/>
              </a:spcBef>
              <a:buFont typeface="Arial" panose="020B0604020202020204" pitchFamily="34" charset="0"/>
              <a:buNone/>
              <a:defRPr lang="ko-KR" sz="1600" b="1" kern="1200">
                <a:solidFill>
                  <a:schemeClr val="tx1"/>
                </a:solidFill>
                <a:latin typeface="+mn-lt"/>
                <a:ea typeface="Malgun Gothic"/>
                <a:cs typeface="+mn-cs"/>
              </a:defRPr>
            </a:lvl6pPr>
            <a:lvl7pPr marL="2743200" indent="0" algn="l" defTabSz="914400" rtl="0" eaLnBrk="1" latinLnBrk="0" hangingPunct="1">
              <a:lnSpc>
                <a:spcPct val="90000"/>
              </a:lnSpc>
              <a:spcBef>
                <a:spcPts val="500"/>
              </a:spcBef>
              <a:buFont typeface="Arial" panose="020B0604020202020204" pitchFamily="34" charset="0"/>
              <a:buNone/>
              <a:defRPr lang="ko-KR" sz="1600" b="1" kern="1200">
                <a:solidFill>
                  <a:schemeClr val="tx1"/>
                </a:solidFill>
                <a:latin typeface="+mn-lt"/>
                <a:ea typeface="Malgun Gothic"/>
                <a:cs typeface="+mn-cs"/>
              </a:defRPr>
            </a:lvl7pPr>
            <a:lvl8pPr marL="3200400" indent="0" algn="l" defTabSz="914400" rtl="0" eaLnBrk="1" latinLnBrk="0" hangingPunct="1">
              <a:lnSpc>
                <a:spcPct val="90000"/>
              </a:lnSpc>
              <a:spcBef>
                <a:spcPts val="500"/>
              </a:spcBef>
              <a:buFont typeface="Arial" panose="020B0604020202020204" pitchFamily="34" charset="0"/>
              <a:buNone/>
              <a:defRPr lang="ko-KR" sz="1600" b="1" kern="1200">
                <a:solidFill>
                  <a:schemeClr val="tx1"/>
                </a:solidFill>
                <a:latin typeface="+mn-lt"/>
                <a:ea typeface="Malgun Gothic"/>
                <a:cs typeface="+mn-cs"/>
              </a:defRPr>
            </a:lvl8pPr>
            <a:lvl9pPr marL="3657600" indent="0" algn="l" defTabSz="914400" rtl="0" eaLnBrk="1" latinLnBrk="0" hangingPunct="1">
              <a:lnSpc>
                <a:spcPct val="90000"/>
              </a:lnSpc>
              <a:spcBef>
                <a:spcPts val="500"/>
              </a:spcBef>
              <a:buFont typeface="Arial" panose="020B0604020202020204" pitchFamily="34" charset="0"/>
              <a:buNone/>
              <a:defRPr lang="ko-KR" sz="1600" b="1" kern="1200">
                <a:solidFill>
                  <a:schemeClr val="tx1"/>
                </a:solidFill>
                <a:latin typeface="+mn-lt"/>
                <a:ea typeface="Malgun Gothic"/>
                <a:cs typeface="+mn-cs"/>
              </a:defRPr>
            </a:lvl9pPr>
          </a:lstStyle>
          <a:p>
            <a:pPr marL="201595" indent="-201595">
              <a:spcBef>
                <a:spcPts val="133"/>
              </a:spcBef>
            </a:pPr>
            <a:r>
              <a:rPr lang="ko-KR" sz="1800" kern="0" dirty="0">
                <a:solidFill>
                  <a:schemeClr val="tx1">
                    <a:lumMod val="100000"/>
                  </a:schemeClr>
                </a:solidFill>
                <a:latin typeface="Candara" panose="020E0502030303020204" pitchFamily="34" charset="0"/>
                <a:sym typeface=""/>
              </a:rPr>
              <a:t>참고: 칼슘이 풍부한 사람과 비타민 D가 풍부한 사람이 </a:t>
            </a:r>
            <a:r>
              <a:rPr lang="ko-KR" sz="1800" kern="0" dirty="0" err="1">
                <a:solidFill>
                  <a:schemeClr val="tx1">
                    <a:lumMod val="100000"/>
                  </a:schemeClr>
                </a:solidFill>
                <a:latin typeface="Candara" panose="020E0502030303020204" pitchFamily="34" charset="0"/>
                <a:sym typeface=""/>
              </a:rPr>
              <a:t>보충제를</a:t>
            </a:r>
            <a:r>
              <a:rPr lang="ko-KR" sz="1800" kern="0" dirty="0">
                <a:solidFill>
                  <a:schemeClr val="tx1">
                    <a:lumMod val="100000"/>
                  </a:schemeClr>
                </a:solidFill>
                <a:latin typeface="Candara" panose="020E0502030303020204" pitchFamily="34" charset="0"/>
                <a:sym typeface=""/>
              </a:rPr>
              <a:t> 먹으면 효과가 거의 또는 전혀 없는 것으로 보임</a:t>
            </a:r>
            <a:r>
              <a:rPr lang="ko-KR" sz="1800" kern="0" baseline="30000" dirty="0">
                <a:solidFill>
                  <a:schemeClr val="tx1">
                    <a:lumMod val="100000"/>
                  </a:schemeClr>
                </a:solidFill>
                <a:latin typeface="Candara" panose="020E0502030303020204" pitchFamily="34" charset="0"/>
                <a:sym typeface=""/>
              </a:rPr>
              <a:t>2</a:t>
            </a:r>
          </a:p>
          <a:p>
            <a:pPr marL="201595" indent="-201595">
              <a:spcBef>
                <a:spcPts val="133"/>
              </a:spcBef>
            </a:pPr>
            <a:endParaRPr lang="ko-KR" sz="1800" dirty="0">
              <a:latin typeface="Candara" panose="020E0502030303020204" pitchFamily="34" charset="0"/>
              <a:sym typeface=""/>
            </a:endParaRPr>
          </a:p>
          <a:p>
            <a:pPr marL="285750" indent="-285750">
              <a:spcBef>
                <a:spcPts val="133"/>
              </a:spcBef>
              <a:buFont typeface="Arial" panose="020B0604020202020204" pitchFamily="34" charset="0"/>
              <a:buChar char="•"/>
            </a:pPr>
            <a:r>
              <a:rPr lang="ko-KR" sz="1800" kern="0" dirty="0">
                <a:solidFill>
                  <a:schemeClr val="tx1">
                    <a:lumMod val="100000"/>
                  </a:schemeClr>
                </a:solidFill>
                <a:latin typeface="Candara" panose="020E0502030303020204" pitchFamily="34" charset="0"/>
                <a:sym typeface=""/>
              </a:rPr>
              <a:t>골절 및 낙상의 위험 증가로 인해 노인 환자에게 비타민 D의 대량 투여는 권장되지 않음</a:t>
            </a:r>
            <a:r>
              <a:rPr lang="ko-KR" sz="1800" kern="0" baseline="30000" dirty="0">
                <a:solidFill>
                  <a:schemeClr val="tx1">
                    <a:lumMod val="100000"/>
                  </a:schemeClr>
                </a:solidFill>
                <a:latin typeface="Candara" panose="020E0502030303020204" pitchFamily="34" charset="0"/>
                <a:sym typeface=""/>
              </a:rPr>
              <a:t>3,4</a:t>
            </a:r>
          </a:p>
          <a:p>
            <a:pPr marL="285750" indent="-285750">
              <a:spcBef>
                <a:spcPts val="133"/>
              </a:spcBef>
              <a:buFont typeface="Arial" panose="020B0604020202020204" pitchFamily="34" charset="0"/>
              <a:buChar char="•"/>
            </a:pPr>
            <a:endParaRPr lang="ko-KR" sz="1800" dirty="0">
              <a:latin typeface="Candara" panose="020E0502030303020204" pitchFamily="34" charset="0"/>
              <a:sym typeface=""/>
            </a:endParaRPr>
          </a:p>
          <a:p>
            <a:pPr marL="285750" indent="-285750">
              <a:spcBef>
                <a:spcPts val="133"/>
              </a:spcBef>
              <a:buFont typeface="Arial" panose="020B0604020202020204" pitchFamily="34" charset="0"/>
              <a:buChar char="•"/>
            </a:pPr>
            <a:r>
              <a:rPr lang="ko-KR" sz="1800" kern="0" dirty="0">
                <a:solidFill>
                  <a:srgbClr val="2F9588">
                    <a:lumMod val="100000"/>
                  </a:srgbClr>
                </a:solidFill>
                <a:latin typeface="Candara" panose="020E0502030303020204" pitchFamily="34" charset="0"/>
                <a:sym typeface=""/>
              </a:rPr>
              <a:t>단백질을 동시에 섭취하기 </a:t>
            </a:r>
            <a:r>
              <a:rPr lang="ko-KR" altLang="en-US" sz="1800" kern="0" dirty="0">
                <a:solidFill>
                  <a:schemeClr val="tx1">
                    <a:lumMod val="100000"/>
                  </a:schemeClr>
                </a:solidFill>
                <a:latin typeface="Candara" panose="020E0502030303020204" pitchFamily="34" charset="0"/>
                <a:sym typeface=""/>
              </a:rPr>
              <a:t>위해</a:t>
            </a:r>
            <a:r>
              <a:rPr lang="ko-KR" altLang="es-ES" sz="1800" kern="0" dirty="0">
                <a:solidFill>
                  <a:schemeClr val="tx1">
                    <a:lumMod val="100000"/>
                  </a:schemeClr>
                </a:solidFill>
                <a:latin typeface="Candara" panose="020E0502030303020204" pitchFamily="34" charset="0"/>
                <a:sym typeface=""/>
              </a:rPr>
              <a:t> </a:t>
            </a:r>
            <a:r>
              <a:rPr lang="ko-KR" sz="1800" kern="0" dirty="0">
                <a:solidFill>
                  <a:schemeClr val="tx1">
                    <a:lumMod val="100000"/>
                  </a:schemeClr>
                </a:solidFill>
                <a:latin typeface="Candara" panose="020E0502030303020204" pitchFamily="34" charset="0"/>
                <a:sym typeface=""/>
              </a:rPr>
              <a:t>음식을 통해 칼슘을 섭취하는 것이 바람직</a:t>
            </a:r>
            <a:r>
              <a:rPr lang="ko-KR" sz="1800" kern="0" baseline="30000" dirty="0">
                <a:solidFill>
                  <a:schemeClr val="tx1">
                    <a:lumMod val="100000"/>
                  </a:schemeClr>
                </a:solidFill>
                <a:latin typeface="Candara" panose="020E0502030303020204" pitchFamily="34" charset="0"/>
                <a:sym typeface=""/>
              </a:rPr>
              <a:t>3 </a:t>
            </a:r>
          </a:p>
        </p:txBody>
      </p:sp>
      <p:sp>
        <p:nvSpPr>
          <p:cNvPr id="6" name="Right Arrow Callout 5">
            <a:extLst>
              <a:ext uri="{FF2B5EF4-FFF2-40B4-BE49-F238E27FC236}">
                <a16:creationId xmlns:a16="http://schemas.microsoft.com/office/drawing/2014/main" id="{035524AB-31F0-D040-ACED-CB8BD3CAC647}"/>
              </a:ext>
            </a:extLst>
          </p:cNvPr>
          <p:cNvSpPr/>
          <p:nvPr/>
        </p:nvSpPr>
        <p:spPr>
          <a:xfrm>
            <a:off x="2147351" y="1582383"/>
            <a:ext cx="2496000" cy="1920000"/>
          </a:xfrm>
          <a:prstGeom prst="rightArrowCallout">
            <a:avLst/>
          </a:prstGeom>
          <a:solidFill>
            <a:srgbClr val="3C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b="1" kern="0">
                <a:solidFill>
                  <a:schemeClr val="lt1">
                    <a:lumMod val="100000"/>
                  </a:schemeClr>
                </a:solidFill>
                <a:latin typeface="Candara" panose="020E0502030303020204" pitchFamily="34" charset="0"/>
                <a:sym typeface=""/>
              </a:rPr>
              <a:t>칼슘 또는 비타민 D 결핍 환자</a:t>
            </a:r>
            <a:r>
              <a:rPr lang="ko-KR" b="1" kern="0" baseline="30000">
                <a:solidFill>
                  <a:schemeClr val="lt1">
                    <a:lumMod val="100000"/>
                  </a:schemeClr>
                </a:solidFill>
                <a:latin typeface="Candara" panose="020E0502030303020204" pitchFamily="34" charset="0"/>
                <a:sym typeface=""/>
              </a:rPr>
              <a:t>1</a:t>
            </a:r>
          </a:p>
        </p:txBody>
      </p:sp>
      <p:sp>
        <p:nvSpPr>
          <p:cNvPr id="7" name="Oval 6">
            <a:extLst>
              <a:ext uri="{FF2B5EF4-FFF2-40B4-BE49-F238E27FC236}">
                <a16:creationId xmlns:a16="http://schemas.microsoft.com/office/drawing/2014/main" id="{D2F362E4-CC55-B845-A6A4-3F187CE14044}"/>
              </a:ext>
            </a:extLst>
          </p:cNvPr>
          <p:cNvSpPr/>
          <p:nvPr/>
        </p:nvSpPr>
        <p:spPr>
          <a:xfrm>
            <a:off x="4788893" y="1499346"/>
            <a:ext cx="2086076" cy="2086076"/>
          </a:xfrm>
          <a:prstGeom prst="ellipse">
            <a:avLst/>
          </a:prstGeom>
          <a:solidFill>
            <a:srgbClr val="0063A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ko-KR" b="1">
                <a:solidFill>
                  <a:schemeClr val="lt1">
                    <a:lumMod val="100000"/>
                  </a:schemeClr>
                </a:solidFill>
                <a:latin typeface="Candara" panose="020E0502030303020204" pitchFamily="34" charset="0"/>
                <a:sym typeface=""/>
              </a:rPr>
              <a:t>일일 칼슘 섭취 권장량 </a:t>
            </a:r>
          </a:p>
          <a:p>
            <a:pPr algn="ctr"/>
            <a:r>
              <a:rPr lang="ko-KR" b="1">
                <a:solidFill>
                  <a:schemeClr val="lt1">
                    <a:lumMod val="100000"/>
                  </a:schemeClr>
                </a:solidFill>
                <a:latin typeface="Candara" panose="020E0502030303020204" pitchFamily="34" charset="0"/>
                <a:sym typeface=""/>
              </a:rPr>
              <a:t>800 – 1200 mg</a:t>
            </a:r>
          </a:p>
        </p:txBody>
      </p:sp>
      <p:sp>
        <p:nvSpPr>
          <p:cNvPr id="8" name="Oval 7">
            <a:extLst>
              <a:ext uri="{FF2B5EF4-FFF2-40B4-BE49-F238E27FC236}">
                <a16:creationId xmlns:a16="http://schemas.microsoft.com/office/drawing/2014/main" id="{38CA9574-8150-344E-85BD-2518A9E37846}"/>
              </a:ext>
            </a:extLst>
          </p:cNvPr>
          <p:cNvSpPr/>
          <p:nvPr/>
        </p:nvSpPr>
        <p:spPr>
          <a:xfrm>
            <a:off x="7918007" y="1499346"/>
            <a:ext cx="2086076" cy="2086076"/>
          </a:xfrm>
          <a:prstGeom prst="ellipse">
            <a:avLst/>
          </a:prstGeom>
          <a:solidFill>
            <a:srgbClr val="2F95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ko-KR" b="1">
                <a:solidFill>
                  <a:schemeClr val="lt1">
                    <a:lumMod val="100000"/>
                  </a:schemeClr>
                </a:solidFill>
                <a:latin typeface="Candara" panose="020E0502030303020204" pitchFamily="34" charset="0"/>
                <a:sym typeface=""/>
              </a:rPr>
              <a:t>일일 비타민 D 섭취 권장량 </a:t>
            </a:r>
          </a:p>
          <a:p>
            <a:pPr algn="ctr">
              <a:lnSpc>
                <a:spcPct val="90000"/>
              </a:lnSpc>
            </a:pPr>
            <a:r>
              <a:rPr lang="ko-KR" b="1">
                <a:solidFill>
                  <a:srgbClr val="FFFF00"/>
                </a:solidFill>
                <a:latin typeface="Candara" panose="020E0502030303020204" pitchFamily="34" charset="0"/>
                <a:sym typeface=""/>
              </a:rPr>
              <a:t>[현지 가이드라인에 맞춰 추가]</a:t>
            </a:r>
          </a:p>
        </p:txBody>
      </p:sp>
      <p:sp>
        <p:nvSpPr>
          <p:cNvPr id="10" name="Plus 9">
            <a:extLst>
              <a:ext uri="{FF2B5EF4-FFF2-40B4-BE49-F238E27FC236}">
                <a16:creationId xmlns:a16="http://schemas.microsoft.com/office/drawing/2014/main" id="{0FA8979A-2F20-A84B-9B34-97326C055AE6}"/>
              </a:ext>
            </a:extLst>
          </p:cNvPr>
          <p:cNvSpPr/>
          <p:nvPr/>
        </p:nvSpPr>
        <p:spPr>
          <a:xfrm>
            <a:off x="7020508" y="2166404"/>
            <a:ext cx="751957" cy="751957"/>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atin typeface="Corbel" panose="020B0503020204020204" pitchFamily="34" charset="0"/>
              <a:ea typeface="Malgun Gothic"/>
            </a:endParaRPr>
          </a:p>
        </p:txBody>
      </p:sp>
      <p:sp>
        <p:nvSpPr>
          <p:cNvPr id="11" name="TextBox 10">
            <a:extLst>
              <a:ext uri="{FF2B5EF4-FFF2-40B4-BE49-F238E27FC236}">
                <a16:creationId xmlns:a16="http://schemas.microsoft.com/office/drawing/2014/main" id="{39316BDC-1D7F-6144-B49E-280A037C86D1}"/>
              </a:ext>
            </a:extLst>
          </p:cNvPr>
          <p:cNvSpPr txBox="1"/>
          <p:nvPr/>
        </p:nvSpPr>
        <p:spPr>
          <a:xfrm>
            <a:off x="386857" y="6459394"/>
            <a:ext cx="11018964"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2019;30:3–44; 2. Compston JE, et al. </a:t>
            </a:r>
            <a:r>
              <a:rPr lang="ko-KR" sz="900" b="1" i="1" kern="0">
                <a:solidFill>
                  <a:schemeClr val="tx1">
                    <a:lumMod val="100000"/>
                  </a:schemeClr>
                </a:solidFill>
                <a:latin typeface="Calibri" panose="020F0502020204030204" pitchFamily="34" charset="0"/>
                <a:sym typeface=""/>
              </a:rPr>
              <a:t>Lancet</a:t>
            </a:r>
            <a:r>
              <a:rPr lang="ko-KR" sz="900" b="1" kern="0">
                <a:solidFill>
                  <a:schemeClr val="tx1">
                    <a:lumMod val="100000"/>
                  </a:schemeClr>
                </a:solidFill>
                <a:latin typeface="Calibri" panose="020F0502020204030204" pitchFamily="34" charset="0"/>
                <a:sym typeface=""/>
              </a:rPr>
              <a:t> 2019;393:364-76; 3. RACGP. Osteoporosis prevention, diagnosis and management in postmenopausal women and men over 50 years of age. 2nd edn. East Melbourne, Vic: RACGP, 2017; 4. Sanders KM, et al. </a:t>
            </a:r>
            <a:r>
              <a:rPr lang="ko-KR" sz="900" b="1" i="1" kern="0">
                <a:solidFill>
                  <a:schemeClr val="tx1">
                    <a:lumMod val="100000"/>
                  </a:schemeClr>
                </a:solidFill>
                <a:latin typeface="Calibri" panose="020F0502020204030204" pitchFamily="34" charset="0"/>
                <a:sym typeface=""/>
              </a:rPr>
              <a:t>JAMA</a:t>
            </a:r>
            <a:r>
              <a:rPr lang="ko-KR" sz="900" b="1" kern="0">
                <a:solidFill>
                  <a:schemeClr val="tx1">
                    <a:lumMod val="100000"/>
                  </a:schemeClr>
                </a:solidFill>
                <a:latin typeface="Calibri" panose="020F0502020204030204" pitchFamily="34" charset="0"/>
                <a:sym typeface=""/>
              </a:rPr>
              <a:t> 2010;303:1815–22.</a:t>
            </a:r>
          </a:p>
        </p:txBody>
      </p:sp>
      <p:pic>
        <p:nvPicPr>
          <p:cNvPr id="13" name="Graphic 12" descr="Home with solid fill">
            <a:hlinkClick r:id="rId3" action="ppaction://hlinksldjump"/>
            <a:extLst>
              <a:ext uri="{FF2B5EF4-FFF2-40B4-BE49-F238E27FC236}">
                <a16:creationId xmlns:a16="http://schemas.microsoft.com/office/drawing/2014/main" id="{B4B31490-5348-4B45-92C1-3F512246B8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9793618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15</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10116041" cy="923330"/>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환자와 협력하여 치료 임상의(병원 전문의 및/또는 1차 진료 제공자)는 </a:t>
            </a:r>
            <a:r>
              <a:rPr lang="ko-KR" b="1" kern="0" dirty="0">
                <a:solidFill>
                  <a:srgbClr val="3FBEAC">
                    <a:lumMod val="100000"/>
                  </a:srgbClr>
                </a:solidFill>
                <a:latin typeface="Candara" panose="020E0502030303020204" pitchFamily="34" charset="0"/>
                <a:sym typeface=""/>
              </a:rPr>
              <a:t>장기 관리 계획</a:t>
            </a:r>
            <a:r>
              <a:rPr lang="ko-KR" b="1" kern="0" dirty="0">
                <a:solidFill>
                  <a:srgbClr val="0063A6">
                    <a:lumMod val="100000"/>
                  </a:srgbClr>
                </a:solidFill>
                <a:latin typeface="Candara" panose="020E0502030303020204" pitchFamily="34" charset="0"/>
                <a:sym typeface=""/>
              </a:rPr>
              <a:t>을 만들어야 합니다. 이 계획은 뼈 건강을 개선하기 위한 약리학적 및 비약리학적 개입에 대한 권장 </a:t>
            </a:r>
            <a:r>
              <a:rPr lang="ko-KR" altLang="es-ES" b="1" kern="0" dirty="0">
                <a:solidFill>
                  <a:srgbClr val="0063A6">
                    <a:lumMod val="100000"/>
                  </a:srgbClr>
                </a:solidFill>
                <a:latin typeface="Candara" panose="020E0502030303020204" pitchFamily="34" charset="0"/>
                <a:sym typeface=""/>
              </a:rPr>
              <a:t>사항과 </a:t>
            </a:r>
            <a:r>
              <a:rPr lang="ko-KR" altLang="en-US" b="1" kern="0" dirty="0">
                <a:solidFill>
                  <a:srgbClr val="0063A6">
                    <a:lumMod val="100000"/>
                  </a:srgbClr>
                </a:solidFill>
                <a:latin typeface="Candara" panose="020E0502030303020204" pitchFamily="34" charset="0"/>
                <a:sym typeface=""/>
              </a:rPr>
              <a:t>필요</a:t>
            </a:r>
            <a:r>
              <a:rPr lang="ko-KR" altLang="es-ES" b="1" kern="0" dirty="0">
                <a:solidFill>
                  <a:srgbClr val="0063A6">
                    <a:lumMod val="100000"/>
                  </a:srgbClr>
                </a:solidFill>
                <a:latin typeface="Candara" panose="020E0502030303020204" pitchFamily="34" charset="0"/>
                <a:sym typeface=""/>
              </a:rPr>
              <a:t>한 </a:t>
            </a:r>
            <a:r>
              <a:rPr lang="ko-KR" b="1" kern="0" dirty="0">
                <a:solidFill>
                  <a:srgbClr val="0063A6">
                    <a:lumMod val="100000"/>
                  </a:srgbClr>
                </a:solidFill>
                <a:latin typeface="Candara" panose="020E0502030303020204" pitchFamily="34" charset="0"/>
                <a:sym typeface=""/>
              </a:rPr>
              <a:t>경우 낙상 위험을 줄이기 위한 조치에 대해 설명해야 합니다. </a:t>
            </a:r>
          </a:p>
        </p:txBody>
      </p:sp>
      <p:sp>
        <p:nvSpPr>
          <p:cNvPr id="10" name="TextBox 9">
            <a:extLst>
              <a:ext uri="{FF2B5EF4-FFF2-40B4-BE49-F238E27FC236}">
                <a16:creationId xmlns:a16="http://schemas.microsoft.com/office/drawing/2014/main" id="{DA0C98DB-4497-374F-88A1-68CA3E8A5FD2}"/>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8" name="Graphic 7" descr="Home with solid fill">
            <a:hlinkClick r:id="rId4" action="ppaction://hlinksldjump"/>
            <a:extLst>
              <a:ext uri="{FF2B5EF4-FFF2-40B4-BE49-F238E27FC236}">
                <a16:creationId xmlns:a16="http://schemas.microsoft.com/office/drawing/2014/main" id="{D725C438-4CC6-1E4E-9B66-F4F689E8C3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7286555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장기 관리 계획의 부족 = 지속적인 치료 공백</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597088"/>
            <a:ext cx="10993120" cy="1292662"/>
          </a:xfrm>
          <a:prstGeom prst="rect">
            <a:avLst/>
          </a:prstGeom>
          <a:noFill/>
        </p:spPr>
        <p:txBody>
          <a:bodyPr wrap="square" rtlCol="0">
            <a:spAutoFit/>
          </a:bodyPr>
          <a:lstStyle/>
          <a:p>
            <a:r>
              <a:rPr lang="ko-KR" b="1" kern="0">
                <a:solidFill>
                  <a:srgbClr val="6BBBAD">
                    <a:lumMod val="100000"/>
                  </a:srgbClr>
                </a:solidFill>
                <a:effectLst/>
                <a:latin typeface="Candara" panose="020E0502030303020204" pitchFamily="34" charset="0"/>
                <a:ea typeface="Malgun Gothic" panose="020F0502020204030204" pitchFamily="34" charset="0"/>
                <a:sym typeface=""/>
              </a:rPr>
              <a:t>APCO 5IQ 분석:</a:t>
            </a:r>
            <a:r>
              <a:rPr lang="ko-KR" b="1" kern="0" baseline="30000">
                <a:solidFill>
                  <a:srgbClr val="6BBBAD">
                    <a:lumMod val="100000"/>
                  </a:srgbClr>
                </a:solidFill>
                <a:effectLst/>
                <a:latin typeface="Candara" panose="020E0502030303020204" pitchFamily="34" charset="0"/>
                <a:ea typeface="Malgun Gothic" panose="020F0502020204030204" pitchFamily="34" charset="0"/>
                <a:sym typeface=""/>
              </a:rPr>
              <a:t>1 </a:t>
            </a:r>
          </a:p>
          <a:p>
            <a:endParaRPr lang="ko-KR" sz="1200" b="1">
              <a:latin typeface="Candara Bold" panose="020E0702030303020204" pitchFamily="34" charset="0"/>
              <a:sym typeface=""/>
            </a:endParaRPr>
          </a:p>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중장기 관리계획 제시는 대만, 뉴질랜드 2개 나라의 지침에서만 권고됨 </a:t>
            </a:r>
          </a:p>
          <a:p>
            <a:endParaRPr lang="ko-KR" sz="1200" b="1">
              <a:latin typeface="Candra Regular "/>
              <a:ea typeface="Malgun Gothic"/>
            </a:endParaRPr>
          </a:p>
        </p:txBody>
      </p:sp>
      <p:sp>
        <p:nvSpPr>
          <p:cNvPr id="6" name="TextBox 5">
            <a:extLst>
              <a:ext uri="{FF2B5EF4-FFF2-40B4-BE49-F238E27FC236}">
                <a16:creationId xmlns:a16="http://schemas.microsoft.com/office/drawing/2014/main" id="{7344EC3C-E77A-7A4A-A26E-5E8635929776}"/>
              </a:ext>
            </a:extLst>
          </p:cNvPr>
          <p:cNvSpPr txBox="1"/>
          <p:nvPr/>
        </p:nvSpPr>
        <p:spPr>
          <a:xfrm>
            <a:off x="386857" y="6459394"/>
            <a:ext cx="10878552"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APCO 5IQ Comparative Analysis of Osteoporosis Clinical Guidelines, April 2020; 2. Lih 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2011;22:849-58; 3. Amphansap T, et al. </a:t>
            </a:r>
            <a:r>
              <a:rPr lang="ko-KR" sz="900" b="1" i="1" kern="0">
                <a:solidFill>
                  <a:schemeClr val="tx1">
                    <a:lumMod val="100000"/>
                  </a:schemeClr>
                </a:solidFill>
                <a:latin typeface="Calibri" panose="020F0502020204030204" pitchFamily="34" charset="0"/>
                <a:sym typeface=""/>
              </a:rPr>
              <a:t>J Osteoporos Sarcopenia.</a:t>
            </a:r>
            <a:r>
              <a:rPr lang="ko-KR" sz="900" b="1" kern="0">
                <a:solidFill>
                  <a:schemeClr val="tx1">
                    <a:lumMod val="100000"/>
                  </a:schemeClr>
                </a:solidFill>
                <a:latin typeface="Calibri" panose="020F0502020204030204" pitchFamily="34" charset="0"/>
                <a:sym typeface=""/>
              </a:rPr>
              <a:t>2015:75–79; 4. Amphansap T, et al. </a:t>
            </a:r>
            <a:r>
              <a:rPr lang="ko-KR" sz="900" b="1" i="1" kern="0">
                <a:solidFill>
                  <a:schemeClr val="tx1">
                    <a:lumMod val="100000"/>
                  </a:schemeClr>
                </a:solidFill>
                <a:latin typeface="Calibri" panose="020F0502020204030204" pitchFamily="34" charset="0"/>
                <a:sym typeface=""/>
              </a:rPr>
              <a:t>Osteoporos Sarcopenia </a:t>
            </a:r>
            <a:r>
              <a:rPr lang="ko-KR" sz="900" b="1" kern="0">
                <a:solidFill>
                  <a:schemeClr val="tx1">
                    <a:lumMod val="100000"/>
                  </a:schemeClr>
                </a:solidFill>
                <a:latin typeface="Calibri" panose="020F0502020204030204" pitchFamily="34" charset="0"/>
                <a:sym typeface=""/>
              </a:rPr>
              <a:t>2016;2:238–43.</a:t>
            </a:r>
          </a:p>
        </p:txBody>
      </p:sp>
      <p:sp>
        <p:nvSpPr>
          <p:cNvPr id="8" name="Rectangle 7">
            <a:extLst>
              <a:ext uri="{FF2B5EF4-FFF2-40B4-BE49-F238E27FC236}">
                <a16:creationId xmlns:a16="http://schemas.microsoft.com/office/drawing/2014/main" id="{01D0C7F1-B2D5-3A47-AE5C-AE6B266248C2}"/>
              </a:ext>
            </a:extLst>
          </p:cNvPr>
          <p:cNvSpPr/>
          <p:nvPr/>
        </p:nvSpPr>
        <p:spPr>
          <a:xfrm>
            <a:off x="599440" y="2723233"/>
            <a:ext cx="4447051" cy="369332"/>
          </a:xfrm>
          <a:prstGeom prst="rect">
            <a:avLst/>
          </a:prstGeom>
        </p:spPr>
        <p:txBody>
          <a:bodyPr wrap="none">
            <a:spAutoFit/>
          </a:bodyPr>
          <a:lstStyle/>
          <a:p>
            <a:r>
              <a:rPr lang="ko-KR" b="1">
                <a:solidFill>
                  <a:srgbClr val="6BBBAD"/>
                </a:solidFill>
                <a:latin typeface="Candara" panose="020E0502030303020204" pitchFamily="34" charset="0"/>
                <a:ea typeface="Malgun Gothic" panose="020F0502020204030204" pitchFamily="34" charset="0"/>
                <a:sym typeface=""/>
              </a:rPr>
              <a:t>FLS는 장기적인 결과를 개선하는 데 도움이 될 수 있음 </a:t>
            </a:r>
          </a:p>
        </p:txBody>
      </p:sp>
      <p:sp>
        <p:nvSpPr>
          <p:cNvPr id="14" name="TextBox 13">
            <a:extLst>
              <a:ext uri="{FF2B5EF4-FFF2-40B4-BE49-F238E27FC236}">
                <a16:creationId xmlns:a16="http://schemas.microsoft.com/office/drawing/2014/main" id="{FFD7FD9D-A8FA-1E4A-9781-E161D150B995}"/>
              </a:ext>
            </a:extLst>
          </p:cNvPr>
          <p:cNvSpPr txBox="1"/>
          <p:nvPr/>
        </p:nvSpPr>
        <p:spPr>
          <a:xfrm>
            <a:off x="698500" y="5846082"/>
            <a:ext cx="5394960" cy="261610"/>
          </a:xfrm>
          <a:prstGeom prst="rect">
            <a:avLst/>
          </a:prstGeom>
          <a:noFill/>
        </p:spPr>
        <p:txBody>
          <a:bodyPr wrap="square" rtlCol="0">
            <a:spAutoFit/>
          </a:bodyPr>
          <a:lstStyle/>
          <a:p>
            <a:r>
              <a:rPr lang="es-ES" altLang="ko-KR" sz="1100" b="1" dirty="0">
                <a:latin typeface="Candara" panose="020E0502030303020204" pitchFamily="34" charset="0"/>
                <a:sym typeface=""/>
              </a:rPr>
              <a:t>FLS: </a:t>
            </a:r>
            <a:r>
              <a:rPr lang="en-US" altLang="ko-KR" sz="1100" b="1" dirty="0">
                <a:latin typeface="Candara" panose="020E0502030303020204" pitchFamily="34" charset="0"/>
                <a:sym typeface=""/>
              </a:rPr>
              <a:t>2</a:t>
            </a:r>
            <a:r>
              <a:rPr lang="ko-KR" altLang="en-US" sz="1100" b="1" dirty="0">
                <a:latin typeface="Candara" panose="020E0502030303020204" pitchFamily="34" charset="0"/>
                <a:sym typeface=""/>
              </a:rPr>
              <a:t>차 </a:t>
            </a:r>
            <a:r>
              <a:rPr lang="ko-KR" altLang="es-ES" sz="1100" b="1" dirty="0">
                <a:latin typeface="Candara" panose="020E0502030303020204" pitchFamily="34" charset="0"/>
                <a:sym typeface=""/>
              </a:rPr>
              <a:t>골절 </a:t>
            </a:r>
            <a:r>
              <a:rPr lang="ko-KR" altLang="en-US" sz="1100" b="1" dirty="0">
                <a:latin typeface="Candara" panose="020E0502030303020204" pitchFamily="34" charset="0"/>
                <a:sym typeface=""/>
              </a:rPr>
              <a:t>예방 </a:t>
            </a:r>
            <a:r>
              <a:rPr kumimoji="0" lang="ko-KR" sz="1100" b="1" i="0" u="none" strike="noStrike" kern="1200" cap="none" normalizeH="0" baseline="0" dirty="0">
                <a:ln>
                  <a:noFill/>
                </a:ln>
                <a:effectLst/>
                <a:uLnTx/>
                <a:uFillTx/>
                <a:latin typeface="Candara" panose="020E0502030303020204" pitchFamily="34" charset="0"/>
                <a:sym typeface=""/>
              </a:rPr>
              <a:t>서비스; GP: 일반 개업의; </a:t>
            </a:r>
            <a:r>
              <a:rPr kumimoji="0" lang="ko-KR" sz="1100" b="1" i="0" u="none" strike="noStrike" kern="1200" cap="none" normalizeH="0" baseline="0" dirty="0" err="1">
                <a:ln>
                  <a:noFill/>
                </a:ln>
                <a:effectLst/>
                <a:uLnTx/>
                <a:uFillTx/>
                <a:latin typeface="Candara" panose="020E0502030303020204" pitchFamily="34" charset="0"/>
                <a:sym typeface=""/>
              </a:rPr>
              <a:t>N</a:t>
            </a:r>
            <a:r>
              <a:rPr kumimoji="0" lang="ko-KR" sz="1100" b="1" i="0" u="none" strike="noStrike" kern="1200" cap="none" normalizeH="0" baseline="0" dirty="0">
                <a:ln>
                  <a:noFill/>
                </a:ln>
                <a:effectLst/>
                <a:uLnTx/>
                <a:uFillTx/>
                <a:latin typeface="Candara" panose="020E0502030303020204" pitchFamily="34" charset="0"/>
                <a:sym typeface=""/>
              </a:rPr>
              <a:t>/</a:t>
            </a:r>
            <a:r>
              <a:rPr kumimoji="0" lang="ko-KR" sz="1100" b="1" i="0" u="none" strike="noStrike" kern="1200" cap="none" normalizeH="0" baseline="0" dirty="0" err="1">
                <a:ln>
                  <a:noFill/>
                </a:ln>
                <a:effectLst/>
                <a:uLnTx/>
                <a:uFillTx/>
                <a:latin typeface="Candara" panose="020E0502030303020204" pitchFamily="34" charset="0"/>
                <a:sym typeface=""/>
              </a:rPr>
              <a:t>A</a:t>
            </a:r>
            <a:r>
              <a:rPr kumimoji="0" lang="ko-KR" sz="1100" b="1" i="0" u="none" strike="noStrike" kern="1200" cap="none" normalizeH="0" baseline="0" dirty="0">
                <a:ln>
                  <a:noFill/>
                </a:ln>
                <a:effectLst/>
                <a:uLnTx/>
                <a:uFillTx/>
                <a:latin typeface="Candara" panose="020E0502030303020204" pitchFamily="34" charset="0"/>
                <a:sym typeface=""/>
              </a:rPr>
              <a:t>: 해당 사항 없음; </a:t>
            </a:r>
            <a:r>
              <a:rPr kumimoji="0" lang="ko-KR" sz="1100" b="1" i="0" u="none" strike="noStrike" kern="1200" cap="none" normalizeH="0" baseline="0" dirty="0" err="1">
                <a:ln>
                  <a:noFill/>
                </a:ln>
                <a:effectLst/>
                <a:uLnTx/>
                <a:uFillTx/>
                <a:latin typeface="Candara" panose="020E0502030303020204" pitchFamily="34" charset="0"/>
                <a:sym typeface=""/>
              </a:rPr>
              <a:t>Tx</a:t>
            </a:r>
            <a:r>
              <a:rPr kumimoji="0" lang="ko-KR" sz="1100" b="1" i="0" u="none" strike="noStrike" kern="1200" cap="none" normalizeH="0" baseline="0" dirty="0">
                <a:ln>
                  <a:noFill/>
                </a:ln>
                <a:effectLst/>
                <a:uLnTx/>
                <a:uFillTx/>
                <a:latin typeface="Candara" panose="020E0502030303020204" pitchFamily="34" charset="0"/>
                <a:sym typeface=""/>
              </a:rPr>
              <a:t>: 치료</a:t>
            </a:r>
            <a:endParaRPr lang="ko-KR" sz="1100" b="1" dirty="0">
              <a:latin typeface="Candara" panose="020E0502030303020204" pitchFamily="34" charset="0"/>
              <a:sym typeface=""/>
            </a:endParaRPr>
          </a:p>
        </p:txBody>
      </p:sp>
      <p:graphicFrame>
        <p:nvGraphicFramePr>
          <p:cNvPr id="2" name="Table 2">
            <a:extLst>
              <a:ext uri="{FF2B5EF4-FFF2-40B4-BE49-F238E27FC236}">
                <a16:creationId xmlns:a16="http://schemas.microsoft.com/office/drawing/2014/main" id="{293D2425-8B49-414A-9D23-D3A2CBEEC422}"/>
              </a:ext>
            </a:extLst>
          </p:cNvPr>
          <p:cNvGraphicFramePr>
            <a:graphicFrameLocks noGrp="1"/>
          </p:cNvGraphicFramePr>
          <p:nvPr>
            <p:extLst>
              <p:ext uri="{D42A27DB-BD31-4B8C-83A1-F6EECF244321}">
                <p14:modId xmlns:p14="http://schemas.microsoft.com/office/powerpoint/2010/main" val="2839355528"/>
              </p:ext>
            </p:extLst>
          </p:nvPr>
        </p:nvGraphicFramePr>
        <p:xfrm>
          <a:off x="698500" y="3136506"/>
          <a:ext cx="10566908" cy="2461410"/>
        </p:xfrm>
        <a:graphic>
          <a:graphicData uri="http://schemas.openxmlformats.org/drawingml/2006/table">
            <a:tbl>
              <a:tblPr firstRow="1" bandRow="1">
                <a:tableStyleId>{7DF18680-E054-41AD-8BC1-D1AEF772440D}</a:tableStyleId>
              </a:tblPr>
              <a:tblGrid>
                <a:gridCol w="2008124">
                  <a:extLst>
                    <a:ext uri="{9D8B030D-6E8A-4147-A177-3AD203B41FA5}">
                      <a16:colId xmlns:a16="http://schemas.microsoft.com/office/drawing/2014/main" val="3475635319"/>
                    </a:ext>
                  </a:extLst>
                </a:gridCol>
                <a:gridCol w="2139696">
                  <a:extLst>
                    <a:ext uri="{9D8B030D-6E8A-4147-A177-3AD203B41FA5}">
                      <a16:colId xmlns:a16="http://schemas.microsoft.com/office/drawing/2014/main" val="1810922418"/>
                    </a:ext>
                  </a:extLst>
                </a:gridCol>
                <a:gridCol w="2139696">
                  <a:extLst>
                    <a:ext uri="{9D8B030D-6E8A-4147-A177-3AD203B41FA5}">
                      <a16:colId xmlns:a16="http://schemas.microsoft.com/office/drawing/2014/main" val="2554376971"/>
                    </a:ext>
                  </a:extLst>
                </a:gridCol>
                <a:gridCol w="2025533">
                  <a:extLst>
                    <a:ext uri="{9D8B030D-6E8A-4147-A177-3AD203B41FA5}">
                      <a16:colId xmlns:a16="http://schemas.microsoft.com/office/drawing/2014/main" val="2628626859"/>
                    </a:ext>
                  </a:extLst>
                </a:gridCol>
                <a:gridCol w="2253859">
                  <a:extLst>
                    <a:ext uri="{9D8B030D-6E8A-4147-A177-3AD203B41FA5}">
                      <a16:colId xmlns:a16="http://schemas.microsoft.com/office/drawing/2014/main" val="3795760606"/>
                    </a:ext>
                  </a:extLst>
                </a:gridCol>
              </a:tblGrid>
              <a:tr h="556655">
                <a:tc>
                  <a:txBody>
                    <a:bodyPr/>
                    <a:lstStyle/>
                    <a:p>
                      <a:pPr algn="ctr"/>
                      <a:endParaRPr lang="ko-KR" sz="1400" b="1">
                        <a:latin typeface="Candara" panose="020E0502030303020204" pitchFamily="34" charset="0"/>
                        <a:ea typeface="Malgun Gothic"/>
                      </a:endParaRPr>
                    </a:p>
                  </a:txBody>
                  <a:tcPr anchor="ctr">
                    <a:noFill/>
                  </a:tcPr>
                </a:tc>
                <a:tc gridSpan="2">
                  <a:txBody>
                    <a:bodyPr/>
                    <a:lstStyle/>
                    <a:p>
                      <a:pPr algn="ctr"/>
                      <a:r>
                        <a:rPr lang="ko-KR" sz="1400" b="1" kern="0" spc="0">
                          <a:solidFill>
                            <a:schemeClr val="lt1">
                              <a:lumMod val="100000"/>
                            </a:schemeClr>
                          </a:solidFill>
                          <a:latin typeface="Calibri" panose="020F0502020204030204" pitchFamily="34" charset="0"/>
                          <a:ea typeface="Malgun Gothic"/>
                          <a:cs typeface="+mn-cs"/>
                          <a:sym typeface=""/>
                        </a:rPr>
                        <a:t>호주(2005–2009)</a:t>
                      </a:r>
                      <a:r>
                        <a:rPr lang="ko-KR" sz="1400" b="1" kern="0" spc="0" baseline="30000">
                          <a:solidFill>
                            <a:schemeClr val="lt1">
                              <a:lumMod val="100000"/>
                            </a:schemeClr>
                          </a:solidFill>
                          <a:latin typeface="Calibri" panose="020F0502020204030204" pitchFamily="34" charset="0"/>
                          <a:ea typeface="Malgun Gothic"/>
                          <a:cs typeface="+mn-cs"/>
                          <a:sym typeface=""/>
                        </a:rPr>
                        <a:t>2</a:t>
                      </a:r>
                    </a:p>
                  </a:txBody>
                  <a:tcPr anchor="ctr">
                    <a:solidFill>
                      <a:srgbClr val="3CAE49"/>
                    </a:solidFill>
                  </a:tcPr>
                </a:tc>
                <a:tc hMerge="1">
                  <a:txBody>
                    <a:bodyPr/>
                    <a:lstStyle/>
                    <a:p>
                      <a:endParaRPr lang="ko-KR">
                        <a:ea typeface="Malgun Gothic"/>
                      </a:endParaRPr>
                    </a:p>
                  </a:txBody>
                  <a:tcPr/>
                </a:tc>
                <a:tc gridSpan="2">
                  <a:txBody>
                    <a:bodyPr/>
                    <a:lstStyle/>
                    <a:p>
                      <a:pPr algn="ctr"/>
                      <a:r>
                        <a:rPr lang="ko-KR" sz="1400" b="1" kern="0" spc="0">
                          <a:solidFill>
                            <a:schemeClr val="lt1">
                              <a:lumMod val="100000"/>
                            </a:schemeClr>
                          </a:solidFill>
                          <a:latin typeface="Calibri" panose="020F0502020204030204" pitchFamily="34" charset="0"/>
                          <a:ea typeface="Malgun Gothic"/>
                          <a:cs typeface="+mn-cs"/>
                          <a:sym typeface=""/>
                        </a:rPr>
                        <a:t>태국(2013–2015)</a:t>
                      </a:r>
                      <a:r>
                        <a:rPr lang="ko-KR" sz="1400" b="1" kern="0" spc="0" baseline="30000">
                          <a:solidFill>
                            <a:schemeClr val="lt1">
                              <a:lumMod val="100000"/>
                            </a:schemeClr>
                          </a:solidFill>
                          <a:latin typeface="Calibri" panose="020F0502020204030204" pitchFamily="34" charset="0"/>
                          <a:ea typeface="Malgun Gothic"/>
                          <a:cs typeface="+mn-cs"/>
                          <a:sym typeface=""/>
                        </a:rPr>
                        <a:t>3,4</a:t>
                      </a:r>
                    </a:p>
                  </a:txBody>
                  <a:tcPr anchor="ctr">
                    <a:solidFill>
                      <a:srgbClr val="0063A6"/>
                    </a:solidFill>
                  </a:tcPr>
                </a:tc>
                <a:tc hMerge="1">
                  <a:txBody>
                    <a:bodyPr/>
                    <a:lstStyle/>
                    <a:p>
                      <a:pPr algn="ctr"/>
                      <a:endParaRPr lang="ko-KR">
                        <a:ea typeface="Malgun Gothic"/>
                      </a:endParaRPr>
                    </a:p>
                  </a:txBody>
                  <a:tcPr/>
                </a:tc>
                <a:extLst>
                  <a:ext uri="{0D108BD9-81ED-4DB2-BD59-A6C34878D82A}">
                    <a16:rowId xmlns:a16="http://schemas.microsoft.com/office/drawing/2014/main" val="490364361"/>
                  </a:ext>
                </a:extLst>
              </a:tr>
              <a:tr h="556655">
                <a:tc>
                  <a:txBody>
                    <a:bodyPr/>
                    <a:lstStyle/>
                    <a:p>
                      <a:pPr algn="ctr"/>
                      <a:endParaRPr lang="ko-KR" sz="1400" b="1">
                        <a:latin typeface="Candara" panose="020E0502030303020204" pitchFamily="34" charset="0"/>
                        <a:ea typeface="Malgun Gothic"/>
                      </a:endParaRPr>
                    </a:p>
                  </a:txBody>
                  <a:tcPr anchor="ctr">
                    <a:noFill/>
                  </a:tcP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FLS 없음</a:t>
                      </a:r>
                    </a:p>
                    <a:p>
                      <a:pPr algn="ctr"/>
                      <a:r>
                        <a:rPr lang="ko-KR" sz="1400" b="1" spc="0">
                          <a:solidFill>
                            <a:schemeClr val="tx1">
                              <a:lumMod val="100000"/>
                            </a:schemeClr>
                          </a:solidFill>
                          <a:latin typeface="Calibri" panose="020F0502020204030204" pitchFamily="34" charset="0"/>
                          <a:ea typeface="Malgun Gothic"/>
                          <a:cs typeface="+mn-cs"/>
                          <a:sym typeface=""/>
                        </a:rPr>
                        <a:t>(GP의 일반적인 케어)</a:t>
                      </a:r>
                    </a:p>
                  </a:txBody>
                  <a:tcPr anchor="ct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FLS</a:t>
                      </a:r>
                    </a:p>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libri" panose="020F0502020204030204" pitchFamily="34" charset="0"/>
                          <a:ea typeface="Malgun Gothic"/>
                          <a:cs typeface="+mn-cs"/>
                          <a:sym typeface=""/>
                        </a:rPr>
                        <a:t>(매년 후속 조치 포함)</a:t>
                      </a:r>
                    </a:p>
                  </a:txBody>
                  <a:tcPr anchor="ctr">
                    <a:solidFill>
                      <a:schemeClr val="accent6">
                        <a:lumMod val="40000"/>
                        <a:lumOff val="60000"/>
                      </a:schemeClr>
                    </a:solidFill>
                  </a:tcP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FLS 없음</a:t>
                      </a:r>
                    </a:p>
                  </a:txBody>
                  <a:tcPr anchor="ct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FLS</a:t>
                      </a:r>
                      <a:br>
                        <a:rPr lang="ko-KR" sz="1400" b="1" spc="0">
                          <a:solidFill>
                            <a:schemeClr val="tx1">
                              <a:lumMod val="100000"/>
                            </a:schemeClr>
                          </a:solidFill>
                          <a:latin typeface="Calibri" panose="020F0502020204030204" pitchFamily="34" charset="0"/>
                          <a:ea typeface="Malgun Gothic"/>
                          <a:cs typeface="+mn-cs"/>
                          <a:sym typeface=""/>
                        </a:rPr>
                      </a:br>
                      <a:r>
                        <a:rPr lang="ko-KR" sz="1400" b="1" spc="0">
                          <a:solidFill>
                            <a:schemeClr val="tx1">
                              <a:lumMod val="100000"/>
                            </a:schemeClr>
                          </a:solidFill>
                          <a:latin typeface="Calibri" panose="020F0502020204030204" pitchFamily="34" charset="0"/>
                          <a:ea typeface="Malgun Gothic"/>
                          <a:cs typeface="+mn-cs"/>
                          <a:sym typeface=""/>
                        </a:rPr>
                        <a:t>(최대 12개월 후속 조치)</a:t>
                      </a:r>
                    </a:p>
                  </a:txBody>
                  <a:tcPr anchor="ctr">
                    <a:solidFill>
                      <a:schemeClr val="accent1">
                        <a:lumMod val="40000"/>
                        <a:lumOff val="60000"/>
                      </a:schemeClr>
                    </a:solidFill>
                  </a:tcPr>
                </a:tc>
                <a:extLst>
                  <a:ext uri="{0D108BD9-81ED-4DB2-BD59-A6C34878D82A}">
                    <a16:rowId xmlns:a16="http://schemas.microsoft.com/office/drawing/2014/main" val="3784703293"/>
                  </a:ext>
                </a:extLst>
              </a:tr>
              <a:tr h="556655">
                <a:tc>
                  <a:txBody>
                    <a:bodyPr/>
                    <a:lstStyle/>
                    <a:p>
                      <a:pPr algn="r"/>
                      <a:r>
                        <a:rPr lang="ko-KR" sz="1400" b="1" spc="0">
                          <a:solidFill>
                            <a:schemeClr val="tx1">
                              <a:lumMod val="100000"/>
                            </a:schemeClr>
                          </a:solidFill>
                          <a:latin typeface="Candara" panose="020E0502030303020204" pitchFamily="34" charset="0"/>
                          <a:ea typeface="Malgun Gothic"/>
                          <a:cs typeface="+mn-cs"/>
                          <a:sym typeface=""/>
                        </a:rPr>
                        <a:t>환자</a:t>
                      </a:r>
                    </a:p>
                  </a:txBody>
                  <a:tcPr anchor="c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libri" panose="020F0502020204030204" pitchFamily="34" charset="0"/>
                          <a:ea typeface="Malgun Gothic"/>
                          <a:cs typeface="+mn-cs"/>
                          <a:sym typeface=""/>
                        </a:rPr>
                        <a:t>N=403 비척추 골절</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endParaRPr lang="ko-KR" sz="1400">
                        <a:latin typeface="Candara" panose="020E0502030303020204" pitchFamily="34" charset="0"/>
                        <a:ea typeface="Malgun Gothic"/>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libri" panose="020F0502020204030204" pitchFamily="34" charset="0"/>
                          <a:ea typeface="Malgun Gothic"/>
                          <a:cs typeface="+mn-cs"/>
                          <a:sym typeface=""/>
                        </a:rPr>
                        <a:t>고관절 골절이 있는 N=120(과거 대조)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libri" panose="020F0502020204030204" pitchFamily="34" charset="0"/>
                          <a:ea typeface="Malgun Gothic"/>
                          <a:cs typeface="+mn-cs"/>
                          <a:sym typeface=""/>
                        </a:rPr>
                        <a:t>N=75 고관절 골절 </a:t>
                      </a:r>
                    </a:p>
                    <a:p>
                      <a:pPr algn="ctr"/>
                      <a:endParaRPr lang="ko-KR" sz="1400" b="1">
                        <a:latin typeface="Candara" panose="020E0502030303020204" pitchFamily="34" charset="0"/>
                        <a:ea typeface="Malgun Gothic"/>
                      </a:endParaRPr>
                    </a:p>
                  </a:txBody>
                  <a:tcPr anchor="ctr"/>
                </a:tc>
                <a:extLst>
                  <a:ext uri="{0D108BD9-81ED-4DB2-BD59-A6C34878D82A}">
                    <a16:rowId xmlns:a16="http://schemas.microsoft.com/office/drawing/2014/main" val="657697356"/>
                  </a:ext>
                </a:extLst>
              </a:tr>
              <a:tr h="417058">
                <a:tc>
                  <a:txBody>
                    <a:bodyPr/>
                    <a:lstStyle/>
                    <a:p>
                      <a:pPr algn="r"/>
                      <a:r>
                        <a:rPr lang="ko-KR" sz="1400" b="1" spc="0">
                          <a:solidFill>
                            <a:schemeClr val="tx1">
                              <a:lumMod val="100000"/>
                            </a:schemeClr>
                          </a:solidFill>
                          <a:latin typeface="Candara" panose="020E0502030303020204" pitchFamily="34" charset="0"/>
                          <a:ea typeface="Malgun Gothic"/>
                          <a:cs typeface="+mn-cs"/>
                          <a:sym typeface=""/>
                        </a:rPr>
                        <a:t>치료율</a:t>
                      </a:r>
                    </a:p>
                  </a:txBody>
                  <a:tcPr anchor="ctr">
                    <a:noFill/>
                  </a:tcP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54.8% </a:t>
                      </a:r>
                    </a:p>
                  </a:txBody>
                  <a:tcPr anchor="ct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80.5% </a:t>
                      </a:r>
                    </a:p>
                  </a:txBody>
                  <a:tcPr anchor="ctr">
                    <a:solidFill>
                      <a:schemeClr val="accent6">
                        <a:lumMod val="40000"/>
                        <a:lumOff val="60000"/>
                      </a:schemeClr>
                    </a:solidFill>
                  </a:tcP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20% </a:t>
                      </a:r>
                    </a:p>
                  </a:txBody>
                  <a:tcPr anchor="ct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29.4% </a:t>
                      </a:r>
                    </a:p>
                  </a:txBody>
                  <a:tcPr anchor="ctr">
                    <a:solidFill>
                      <a:schemeClr val="accent1">
                        <a:lumMod val="40000"/>
                        <a:lumOff val="60000"/>
                      </a:schemeClr>
                    </a:solidFill>
                  </a:tcPr>
                </a:tc>
                <a:extLst>
                  <a:ext uri="{0D108BD9-81ED-4DB2-BD59-A6C34878D82A}">
                    <a16:rowId xmlns:a16="http://schemas.microsoft.com/office/drawing/2014/main" val="2826441523"/>
                  </a:ext>
                </a:extLst>
              </a:tr>
              <a:tr h="374387">
                <a:tc>
                  <a:txBody>
                    <a:bodyPr/>
                    <a:lstStyle/>
                    <a:p>
                      <a:pPr algn="r"/>
                      <a:r>
                        <a:rPr lang="ko-KR" sz="1400" b="1" spc="0">
                          <a:solidFill>
                            <a:schemeClr val="tx1">
                              <a:lumMod val="100000"/>
                            </a:schemeClr>
                          </a:solidFill>
                          <a:latin typeface="Candara" panose="020E0502030303020204" pitchFamily="34" charset="0"/>
                          <a:ea typeface="Malgun Gothic"/>
                          <a:cs typeface="+mn-cs"/>
                          <a:sym typeface=""/>
                        </a:rPr>
                        <a:t>재골절률</a:t>
                      </a:r>
                    </a:p>
                  </a:txBody>
                  <a:tcPr anchor="ctr">
                    <a:noFill/>
                  </a:tcP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19.7% </a:t>
                      </a:r>
                    </a:p>
                  </a:txBody>
                  <a:tcPr anchor="ct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4.1% </a:t>
                      </a:r>
                    </a:p>
                  </a:txBody>
                  <a:tcPr anchor="ctr">
                    <a:solidFill>
                      <a:schemeClr val="accent6">
                        <a:lumMod val="40000"/>
                        <a:lumOff val="60000"/>
                      </a:schemeClr>
                    </a:solidFill>
                  </a:tcPr>
                </a:tc>
                <a:tc>
                  <a:txBody>
                    <a:bodyPr/>
                    <a:lstStyle/>
                    <a:p>
                      <a:pPr algn="ctr"/>
                      <a:r>
                        <a:rPr lang="ko-KR" sz="1400" b="1" spc="0">
                          <a:solidFill>
                            <a:schemeClr val="tx1">
                              <a:lumMod val="100000"/>
                            </a:schemeClr>
                          </a:solidFill>
                          <a:latin typeface="Calibri" panose="020F0502020204030204" pitchFamily="34" charset="0"/>
                          <a:ea typeface="Malgun Gothic"/>
                          <a:cs typeface="+mn-cs"/>
                          <a:sym typeface=""/>
                        </a:rPr>
                        <a:t>30%</a:t>
                      </a:r>
                    </a:p>
                  </a:txBody>
                  <a:tcPr anchor="ctr"/>
                </a:tc>
                <a:tc>
                  <a:txBody>
                    <a:bodyPr/>
                    <a:lstStyle/>
                    <a:p>
                      <a:pPr algn="ctr"/>
                      <a:r>
                        <a:rPr lang="ko-KR" sz="1400" b="1" spc="0" dirty="0">
                          <a:solidFill>
                            <a:schemeClr val="tx1">
                              <a:lumMod val="100000"/>
                            </a:schemeClr>
                          </a:solidFill>
                          <a:latin typeface="Calibri" panose="020F0502020204030204" pitchFamily="34" charset="0"/>
                          <a:ea typeface="Malgun Gothic"/>
                          <a:cs typeface="+mn-cs"/>
                          <a:sym typeface=""/>
                        </a:rPr>
                        <a:t>0%</a:t>
                      </a:r>
                    </a:p>
                  </a:txBody>
                  <a:tcPr anchor="ctr">
                    <a:solidFill>
                      <a:schemeClr val="accent1">
                        <a:lumMod val="40000"/>
                        <a:lumOff val="60000"/>
                      </a:schemeClr>
                    </a:solidFill>
                  </a:tcPr>
                </a:tc>
                <a:extLst>
                  <a:ext uri="{0D108BD9-81ED-4DB2-BD59-A6C34878D82A}">
                    <a16:rowId xmlns:a16="http://schemas.microsoft.com/office/drawing/2014/main" val="328505820"/>
                  </a:ext>
                </a:extLst>
              </a:tr>
            </a:tbl>
          </a:graphicData>
        </a:graphic>
      </p:graphicFrame>
      <p:pic>
        <p:nvPicPr>
          <p:cNvPr id="11" name="Graphic 10" descr="Home with solid fill">
            <a:hlinkClick r:id="rId3" action="ppaction://hlinksldjump"/>
            <a:extLst>
              <a:ext uri="{FF2B5EF4-FFF2-40B4-BE49-F238E27FC236}">
                <a16:creationId xmlns:a16="http://schemas.microsoft.com/office/drawing/2014/main" id="{70A145FB-C484-0E45-B97D-D4D7ED64AA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0805752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장기 관리 계획의 부족 = 지속적인 치료 공백</a:t>
            </a:r>
          </a:p>
        </p:txBody>
      </p:sp>
      <p:sp>
        <p:nvSpPr>
          <p:cNvPr id="4" name="TextBox 3">
            <a:extLst>
              <a:ext uri="{FF2B5EF4-FFF2-40B4-BE49-F238E27FC236}">
                <a16:creationId xmlns:a16="http://schemas.microsoft.com/office/drawing/2014/main" id="{13BFEFBA-E4F2-43DC-959B-3FD2F3792E12}"/>
              </a:ext>
            </a:extLst>
          </p:cNvPr>
          <p:cNvSpPr txBox="1"/>
          <p:nvPr/>
        </p:nvSpPr>
        <p:spPr>
          <a:xfrm>
            <a:off x="1848600" y="5670603"/>
            <a:ext cx="9260398" cy="523220"/>
          </a:xfrm>
          <a:prstGeom prst="rect">
            <a:avLst/>
          </a:prstGeom>
          <a:noFill/>
        </p:spPr>
        <p:txBody>
          <a:bodyPr wrap="square" rtlCol="0">
            <a:spAutoFit/>
          </a:bodyPr>
          <a:lstStyle/>
          <a:p>
            <a:r>
              <a:rPr lang="ko-KR" sz="1400" b="1" kern="0" dirty="0">
                <a:solidFill>
                  <a:schemeClr val="tx1">
                    <a:lumMod val="100000"/>
                  </a:schemeClr>
                </a:solidFill>
                <a:effectLst/>
                <a:latin typeface="Candara" panose="020E0502030303020204" pitchFamily="34" charset="0"/>
                <a:ea typeface="Malgun Gothic" panose="020F0502020204030204" pitchFamily="34" charset="0"/>
                <a:sym typeface=""/>
              </a:rPr>
              <a:t>새로 등록된 </a:t>
            </a:r>
            <a:r>
              <a:rPr lang="ko-KR" sz="1400" b="1" kern="0" dirty="0" err="1">
                <a:solidFill>
                  <a:schemeClr val="tx1">
                    <a:lumMod val="100000"/>
                  </a:schemeClr>
                </a:solidFill>
                <a:effectLst/>
                <a:latin typeface="Candara" panose="020E0502030303020204" pitchFamily="34" charset="0"/>
                <a:ea typeface="Malgun Gothic" panose="020F0502020204030204" pitchFamily="34" charset="0"/>
                <a:sym typeface=""/>
              </a:rPr>
              <a:t>고관절</a:t>
            </a:r>
            <a:r>
              <a:rPr lang="ko-KR" sz="1400" b="1" kern="0" dirty="0">
                <a:solidFill>
                  <a:schemeClr val="tx1">
                    <a:lumMod val="100000"/>
                  </a:schemeClr>
                </a:solidFill>
                <a:effectLst/>
                <a:latin typeface="Candara" panose="020E0502030303020204" pitchFamily="34" charset="0"/>
                <a:ea typeface="Malgun Gothic" panose="020F0502020204030204" pitchFamily="34" charset="0"/>
                <a:sym typeface=""/>
              </a:rPr>
              <a:t> 골절이 있는 </a:t>
            </a:r>
            <a:r>
              <a:rPr lang="ko-KR" sz="1400" b="1" kern="0" dirty="0">
                <a:solidFill>
                  <a:schemeClr val="tx1">
                    <a:lumMod val="100000"/>
                  </a:schemeClr>
                </a:solidFill>
                <a:latin typeface="Candara" panose="020E0502030303020204" pitchFamily="34" charset="0"/>
                <a:sym typeface=""/>
              </a:rPr>
              <a:t>75세 이상, 골절 기록 6개월 전부터 골절 기록 6개월 후까지 검증 가능한 보험 자료가 있는 일본 환자를 대상으로 한 </a:t>
            </a:r>
            <a:r>
              <a:rPr lang="ko-KR" sz="1400" b="1" kern="0" dirty="0" err="1">
                <a:solidFill>
                  <a:schemeClr val="tx1">
                    <a:lumMod val="100000"/>
                  </a:schemeClr>
                </a:solidFill>
                <a:latin typeface="Candara" panose="020E0502030303020204" pitchFamily="34" charset="0"/>
                <a:sym typeface=""/>
              </a:rPr>
              <a:t>후향적</a:t>
            </a:r>
            <a:r>
              <a:rPr lang="ko-KR" sz="1400" b="1" kern="0" dirty="0">
                <a:solidFill>
                  <a:schemeClr val="tx1">
                    <a:lumMod val="100000"/>
                  </a:schemeClr>
                </a:solidFill>
                <a:latin typeface="Candara" panose="020E0502030303020204" pitchFamily="34" charset="0"/>
                <a:sym typeface=""/>
              </a:rPr>
              <a:t> 데이터베이스 연구</a:t>
            </a:r>
            <a:r>
              <a:rPr lang="ko-KR" sz="1400" b="1" kern="0" baseline="30000" dirty="0">
                <a:solidFill>
                  <a:schemeClr val="tx1">
                    <a:lumMod val="100000"/>
                  </a:schemeClr>
                </a:solidFill>
                <a:effectLst/>
                <a:latin typeface="Candara" panose="020E0502030303020204" pitchFamily="34" charset="0"/>
                <a:ea typeface="Malgun Gothic" panose="020F0502020204030204" pitchFamily="34" charset="0"/>
                <a:sym typeface=""/>
              </a:rPr>
              <a:t>1 </a:t>
            </a:r>
          </a:p>
        </p:txBody>
      </p:sp>
      <p:sp>
        <p:nvSpPr>
          <p:cNvPr id="6" name="TextBox 5">
            <a:extLst>
              <a:ext uri="{FF2B5EF4-FFF2-40B4-BE49-F238E27FC236}">
                <a16:creationId xmlns:a16="http://schemas.microsoft.com/office/drawing/2014/main" id="{7344EC3C-E77A-7A4A-A26E-5E8635929776}"/>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Adapted from Nakatoh S, et al. </a:t>
            </a:r>
            <a:r>
              <a:rPr lang="ko-KR" sz="900" b="1" i="1" kern="0">
                <a:solidFill>
                  <a:schemeClr val="tx1">
                    <a:lumMod val="100000"/>
                  </a:schemeClr>
                </a:solidFill>
                <a:latin typeface="Calibri" panose="020F0502020204030204" pitchFamily="34" charset="0"/>
                <a:sym typeface=""/>
              </a:rPr>
              <a:t>J Bone Miner Metab </a:t>
            </a:r>
            <a:r>
              <a:rPr lang="ko-KR" sz="900" b="1" kern="0">
                <a:solidFill>
                  <a:schemeClr val="tx1">
                    <a:lumMod val="100000"/>
                  </a:schemeClr>
                </a:solidFill>
                <a:latin typeface="Calibri" panose="020F0502020204030204" pitchFamily="34" charset="0"/>
                <a:sym typeface=""/>
              </a:rPr>
              <a:t>2020;38:589–96.</a:t>
            </a:r>
          </a:p>
        </p:txBody>
      </p:sp>
      <p:graphicFrame>
        <p:nvGraphicFramePr>
          <p:cNvPr id="7" name="Content Placeholder 9">
            <a:extLst>
              <a:ext uri="{FF2B5EF4-FFF2-40B4-BE49-F238E27FC236}">
                <a16:creationId xmlns:a16="http://schemas.microsoft.com/office/drawing/2014/main" id="{E958DB19-C6D1-214A-AFDF-52646D46DCA3}"/>
              </a:ext>
            </a:extLst>
          </p:cNvPr>
          <p:cNvGraphicFramePr>
            <a:graphicFrameLocks/>
          </p:cNvGraphicFramePr>
          <p:nvPr>
            <p:extLst>
              <p:ext uri="{D42A27DB-BD31-4B8C-83A1-F6EECF244321}">
                <p14:modId xmlns:p14="http://schemas.microsoft.com/office/powerpoint/2010/main" val="3497044729"/>
              </p:ext>
            </p:extLst>
          </p:nvPr>
        </p:nvGraphicFramePr>
        <p:xfrm>
          <a:off x="1848601" y="1448122"/>
          <a:ext cx="7835900" cy="4041775"/>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Bracket 4">
            <a:extLst>
              <a:ext uri="{FF2B5EF4-FFF2-40B4-BE49-F238E27FC236}">
                <a16:creationId xmlns:a16="http://schemas.microsoft.com/office/drawing/2014/main" id="{D07B7A8C-CEF8-9D47-9B07-E8E195E90E3F}"/>
              </a:ext>
            </a:extLst>
          </p:cNvPr>
          <p:cNvSpPr/>
          <p:nvPr/>
        </p:nvSpPr>
        <p:spPr>
          <a:xfrm>
            <a:off x="9461500" y="2032000"/>
            <a:ext cx="63500" cy="12954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ea typeface="Malgun Gothic"/>
            </a:endParaRPr>
          </a:p>
        </p:txBody>
      </p:sp>
      <p:sp>
        <p:nvSpPr>
          <p:cNvPr id="8" name="TextBox 7">
            <a:extLst>
              <a:ext uri="{FF2B5EF4-FFF2-40B4-BE49-F238E27FC236}">
                <a16:creationId xmlns:a16="http://schemas.microsoft.com/office/drawing/2014/main" id="{837D388B-D80B-CF44-9088-CC7E57DFDDF2}"/>
              </a:ext>
            </a:extLst>
          </p:cNvPr>
          <p:cNvSpPr txBox="1"/>
          <p:nvPr/>
        </p:nvSpPr>
        <p:spPr>
          <a:xfrm>
            <a:off x="9537728" y="2406047"/>
            <a:ext cx="1636987" cy="523220"/>
          </a:xfrm>
          <a:prstGeom prst="rect">
            <a:avLst/>
          </a:prstGeom>
          <a:noFill/>
        </p:spPr>
        <p:txBody>
          <a:bodyPr wrap="none" rtlCol="0">
            <a:spAutoFit/>
          </a:bodyPr>
          <a:lstStyle/>
          <a:p>
            <a:r>
              <a:rPr lang="ko-KR" sz="1400" b="1" dirty="0" err="1">
                <a:latin typeface="Candara" panose="020E0502030303020204" pitchFamily="34" charset="0"/>
                <a:sym typeface=""/>
              </a:rPr>
              <a:t>골밀도</a:t>
            </a:r>
            <a:r>
              <a:rPr lang="ko-KR" sz="1400" b="1" dirty="0">
                <a:latin typeface="Candara" panose="020E0502030303020204" pitchFamily="34" charset="0"/>
                <a:sym typeface=""/>
              </a:rPr>
              <a:t> </a:t>
            </a:r>
            <a:r>
              <a:rPr lang="ko-KR" sz="1400" b="1" dirty="0" err="1">
                <a:latin typeface="Candara" panose="020E0502030303020204" pitchFamily="34" charset="0"/>
                <a:sym typeface=""/>
              </a:rPr>
              <a:t>검사율</a:t>
            </a:r>
            <a:br>
              <a:rPr lang="ko-KR" sz="1400" b="1" dirty="0">
                <a:latin typeface="Candara" panose="020E0502030303020204" pitchFamily="34" charset="0"/>
                <a:sym typeface=""/>
              </a:rPr>
            </a:br>
            <a:r>
              <a:rPr lang="ko-KR" sz="1400" b="1" dirty="0">
                <a:latin typeface="Candara" panose="020E0502030303020204" pitchFamily="34" charset="0"/>
                <a:sym typeface=""/>
              </a:rPr>
              <a:t>(골절 전/후)</a:t>
            </a:r>
          </a:p>
        </p:txBody>
      </p:sp>
      <p:sp>
        <p:nvSpPr>
          <p:cNvPr id="10" name="Right Bracket 9">
            <a:extLst>
              <a:ext uri="{FF2B5EF4-FFF2-40B4-BE49-F238E27FC236}">
                <a16:creationId xmlns:a16="http://schemas.microsoft.com/office/drawing/2014/main" id="{EE5DC436-9419-944D-A420-450B08A2B594}"/>
              </a:ext>
            </a:extLst>
          </p:cNvPr>
          <p:cNvSpPr/>
          <p:nvPr/>
        </p:nvSpPr>
        <p:spPr>
          <a:xfrm>
            <a:off x="9461500" y="3414015"/>
            <a:ext cx="63500" cy="12954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ea typeface="Malgun Gothic"/>
            </a:endParaRPr>
          </a:p>
        </p:txBody>
      </p:sp>
      <p:sp>
        <p:nvSpPr>
          <p:cNvPr id="11" name="TextBox 10">
            <a:extLst>
              <a:ext uri="{FF2B5EF4-FFF2-40B4-BE49-F238E27FC236}">
                <a16:creationId xmlns:a16="http://schemas.microsoft.com/office/drawing/2014/main" id="{64249321-DBCF-CC40-B9D6-069493C88C7D}"/>
              </a:ext>
            </a:extLst>
          </p:cNvPr>
          <p:cNvSpPr txBox="1"/>
          <p:nvPr/>
        </p:nvSpPr>
        <p:spPr>
          <a:xfrm>
            <a:off x="9537729" y="3618419"/>
            <a:ext cx="1571269" cy="738664"/>
          </a:xfrm>
          <a:prstGeom prst="rect">
            <a:avLst/>
          </a:prstGeom>
          <a:noFill/>
        </p:spPr>
        <p:txBody>
          <a:bodyPr wrap="square" rtlCol="0">
            <a:spAutoFit/>
          </a:bodyPr>
          <a:lstStyle/>
          <a:p>
            <a:r>
              <a:rPr lang="ko-KR" sz="1400" b="1" dirty="0">
                <a:latin typeface="Candara" panose="020E0502030303020204" pitchFamily="34" charset="0"/>
                <a:sym typeface=""/>
              </a:rPr>
              <a:t>약물 요법 </a:t>
            </a:r>
            <a:br>
              <a:rPr lang="ko-KR" sz="1400" b="1" dirty="0">
                <a:latin typeface="Candara" panose="020E0502030303020204" pitchFamily="34" charset="0"/>
                <a:sym typeface=""/>
              </a:rPr>
            </a:br>
            <a:r>
              <a:rPr lang="ko-KR" sz="1400" b="1" dirty="0" err="1">
                <a:latin typeface="Candara" panose="020E0502030303020204" pitchFamily="34" charset="0"/>
                <a:sym typeface=""/>
              </a:rPr>
              <a:t>치료율</a:t>
            </a:r>
            <a:endParaRPr lang="ko-KR" sz="1400" b="1" dirty="0">
              <a:latin typeface="Candara" panose="020E0502030303020204" pitchFamily="34" charset="0"/>
              <a:sym typeface=""/>
            </a:endParaRPr>
          </a:p>
          <a:p>
            <a:r>
              <a:rPr lang="ko-KR" sz="1400" b="1" dirty="0">
                <a:latin typeface="Candara" panose="020E0502030303020204" pitchFamily="34" charset="0"/>
                <a:sym typeface=""/>
              </a:rPr>
              <a:t>(골절 전/후)</a:t>
            </a:r>
          </a:p>
        </p:txBody>
      </p:sp>
      <p:pic>
        <p:nvPicPr>
          <p:cNvPr id="13" name="Graphic 12" descr="Home with solid fill">
            <a:hlinkClick r:id="rId4" action="ppaction://hlinksldjump"/>
            <a:extLst>
              <a:ext uri="{FF2B5EF4-FFF2-40B4-BE49-F238E27FC236}">
                <a16:creationId xmlns:a16="http://schemas.microsoft.com/office/drawing/2014/main" id="{E3FCD765-6A93-2943-9356-DD1FFEEFE71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12" name="CuadroTexto 11">
            <a:extLst>
              <a:ext uri="{FF2B5EF4-FFF2-40B4-BE49-F238E27FC236}">
                <a16:creationId xmlns:a16="http://schemas.microsoft.com/office/drawing/2014/main" id="{378B9A22-2DD8-4CA8-83E2-8E63F7AB96C1}"/>
              </a:ext>
            </a:extLst>
          </p:cNvPr>
          <p:cNvSpPr txBox="1"/>
          <p:nvPr/>
        </p:nvSpPr>
        <p:spPr>
          <a:xfrm>
            <a:off x="1184667" y="2031834"/>
            <a:ext cx="2311432" cy="276999"/>
          </a:xfrm>
          <a:prstGeom prst="rect">
            <a:avLst/>
          </a:prstGeom>
          <a:solidFill>
            <a:schemeClr val="bg1"/>
          </a:solidFill>
        </p:spPr>
        <p:txBody>
          <a:bodyPr wrap="square" rtlCol="0">
            <a:spAutoFit/>
          </a:bodyPr>
          <a:lstStyle/>
          <a:p>
            <a:pPr algn="r"/>
            <a:r>
              <a:rPr lang="ko-KR" sz="1200" dirty="0" err="1">
                <a:latin typeface="Candara" panose="020E0502030303020204" pitchFamily="34" charset="0"/>
                <a:sym typeface=""/>
              </a:rPr>
              <a:t>Pre-Fx</a:t>
            </a:r>
            <a:r>
              <a:rPr lang="ko-KR" sz="1200" dirty="0">
                <a:latin typeface="Candara" panose="020E0502030303020204" pitchFamily="34" charset="0"/>
                <a:sym typeface=""/>
              </a:rPr>
              <a:t>(여성 BMD)</a:t>
            </a:r>
          </a:p>
        </p:txBody>
      </p:sp>
      <p:sp>
        <p:nvSpPr>
          <p:cNvPr id="15" name="CuadroTexto 14">
            <a:extLst>
              <a:ext uri="{FF2B5EF4-FFF2-40B4-BE49-F238E27FC236}">
                <a16:creationId xmlns:a16="http://schemas.microsoft.com/office/drawing/2014/main" id="{4FF407D8-CE66-4FA2-8A95-E6647937FF44}"/>
              </a:ext>
            </a:extLst>
          </p:cNvPr>
          <p:cNvSpPr txBox="1"/>
          <p:nvPr/>
        </p:nvSpPr>
        <p:spPr>
          <a:xfrm>
            <a:off x="1184667" y="2358902"/>
            <a:ext cx="2311432" cy="276999"/>
          </a:xfrm>
          <a:prstGeom prst="rect">
            <a:avLst/>
          </a:prstGeom>
          <a:solidFill>
            <a:schemeClr val="bg1"/>
          </a:solidFill>
        </p:spPr>
        <p:txBody>
          <a:bodyPr wrap="square" rtlCol="0">
            <a:spAutoFit/>
          </a:bodyPr>
          <a:lstStyle/>
          <a:p>
            <a:pPr algn="r"/>
            <a:r>
              <a:rPr lang="ko-KR" sz="1200">
                <a:latin typeface="Candara" panose="020E0502030303020204" pitchFamily="34" charset="0"/>
                <a:sym typeface=""/>
              </a:rPr>
              <a:t>Post-Fx(여성 BMD)</a:t>
            </a:r>
          </a:p>
        </p:txBody>
      </p:sp>
      <p:sp>
        <p:nvSpPr>
          <p:cNvPr id="16" name="CuadroTexto 15">
            <a:extLst>
              <a:ext uri="{FF2B5EF4-FFF2-40B4-BE49-F238E27FC236}">
                <a16:creationId xmlns:a16="http://schemas.microsoft.com/office/drawing/2014/main" id="{3749B919-5652-4C13-ADCE-CB6922D4CF22}"/>
              </a:ext>
            </a:extLst>
          </p:cNvPr>
          <p:cNvSpPr txBox="1"/>
          <p:nvPr/>
        </p:nvSpPr>
        <p:spPr>
          <a:xfrm>
            <a:off x="1184667" y="3033137"/>
            <a:ext cx="2311432" cy="276999"/>
          </a:xfrm>
          <a:prstGeom prst="rect">
            <a:avLst/>
          </a:prstGeom>
          <a:solidFill>
            <a:schemeClr val="bg1"/>
          </a:solidFill>
        </p:spPr>
        <p:txBody>
          <a:bodyPr wrap="square" rtlCol="0">
            <a:spAutoFit/>
          </a:bodyPr>
          <a:lstStyle/>
          <a:p>
            <a:pPr algn="r"/>
            <a:r>
              <a:rPr lang="ko-KR" sz="1200">
                <a:latin typeface="Candara" panose="020E0502030303020204" pitchFamily="34" charset="0"/>
                <a:sym typeface=""/>
              </a:rPr>
              <a:t>Post-Fx(남성 BMD)</a:t>
            </a:r>
          </a:p>
        </p:txBody>
      </p:sp>
      <p:sp>
        <p:nvSpPr>
          <p:cNvPr id="17" name="CuadroTexto 16">
            <a:extLst>
              <a:ext uri="{FF2B5EF4-FFF2-40B4-BE49-F238E27FC236}">
                <a16:creationId xmlns:a16="http://schemas.microsoft.com/office/drawing/2014/main" id="{79E9A328-2A12-4BF3-94D9-EAE4D0108C80}"/>
              </a:ext>
            </a:extLst>
          </p:cNvPr>
          <p:cNvSpPr txBox="1"/>
          <p:nvPr/>
        </p:nvSpPr>
        <p:spPr>
          <a:xfrm>
            <a:off x="1184667" y="2715351"/>
            <a:ext cx="2311432" cy="276999"/>
          </a:xfrm>
          <a:prstGeom prst="rect">
            <a:avLst/>
          </a:prstGeom>
          <a:solidFill>
            <a:schemeClr val="bg1"/>
          </a:solidFill>
        </p:spPr>
        <p:txBody>
          <a:bodyPr wrap="square" rtlCol="0">
            <a:spAutoFit/>
          </a:bodyPr>
          <a:lstStyle/>
          <a:p>
            <a:pPr algn="r"/>
            <a:r>
              <a:rPr lang="ko-KR" sz="1200">
                <a:latin typeface="Candara" panose="020E0502030303020204" pitchFamily="34" charset="0"/>
                <a:sym typeface=""/>
              </a:rPr>
              <a:t>Pre-Fx(남성 BMD)</a:t>
            </a:r>
          </a:p>
        </p:txBody>
      </p:sp>
      <p:sp>
        <p:nvSpPr>
          <p:cNvPr id="18" name="CuadroTexto 17">
            <a:extLst>
              <a:ext uri="{FF2B5EF4-FFF2-40B4-BE49-F238E27FC236}">
                <a16:creationId xmlns:a16="http://schemas.microsoft.com/office/drawing/2014/main" id="{6221823F-9209-44AC-B539-05714B5E6967}"/>
              </a:ext>
            </a:extLst>
          </p:cNvPr>
          <p:cNvSpPr txBox="1"/>
          <p:nvPr/>
        </p:nvSpPr>
        <p:spPr>
          <a:xfrm>
            <a:off x="1184667" y="3385605"/>
            <a:ext cx="2311432" cy="276999"/>
          </a:xfrm>
          <a:prstGeom prst="rect">
            <a:avLst/>
          </a:prstGeom>
          <a:solidFill>
            <a:schemeClr val="bg1"/>
          </a:solidFill>
        </p:spPr>
        <p:txBody>
          <a:bodyPr wrap="square" rtlCol="0">
            <a:spAutoFit/>
          </a:bodyPr>
          <a:lstStyle/>
          <a:p>
            <a:pPr algn="r"/>
            <a:r>
              <a:rPr lang="ko-KR" sz="1200">
                <a:latin typeface="Candara" panose="020E0502030303020204" pitchFamily="34" charset="0"/>
                <a:sym typeface=""/>
              </a:rPr>
              <a:t>Pre-Fx(여성 OP tx)</a:t>
            </a:r>
          </a:p>
        </p:txBody>
      </p:sp>
      <p:sp>
        <p:nvSpPr>
          <p:cNvPr id="19" name="CuadroTexto 18">
            <a:extLst>
              <a:ext uri="{FF2B5EF4-FFF2-40B4-BE49-F238E27FC236}">
                <a16:creationId xmlns:a16="http://schemas.microsoft.com/office/drawing/2014/main" id="{7E674EE9-2765-41D2-A8F2-A2D87A907C6C}"/>
              </a:ext>
            </a:extLst>
          </p:cNvPr>
          <p:cNvSpPr txBox="1"/>
          <p:nvPr/>
        </p:nvSpPr>
        <p:spPr>
          <a:xfrm>
            <a:off x="1184667" y="4080084"/>
            <a:ext cx="2311432" cy="276999"/>
          </a:xfrm>
          <a:prstGeom prst="rect">
            <a:avLst/>
          </a:prstGeom>
          <a:solidFill>
            <a:schemeClr val="bg1"/>
          </a:solidFill>
        </p:spPr>
        <p:txBody>
          <a:bodyPr wrap="square" rtlCol="0">
            <a:spAutoFit/>
          </a:bodyPr>
          <a:lstStyle/>
          <a:p>
            <a:pPr algn="r"/>
            <a:r>
              <a:rPr lang="ko-KR" sz="1200">
                <a:latin typeface="Candara" panose="020E0502030303020204" pitchFamily="34" charset="0"/>
                <a:sym typeface=""/>
              </a:rPr>
              <a:t>Pre-Fx(남성 OP Tx)</a:t>
            </a:r>
          </a:p>
        </p:txBody>
      </p:sp>
      <p:sp>
        <p:nvSpPr>
          <p:cNvPr id="20" name="CuadroTexto 19">
            <a:extLst>
              <a:ext uri="{FF2B5EF4-FFF2-40B4-BE49-F238E27FC236}">
                <a16:creationId xmlns:a16="http://schemas.microsoft.com/office/drawing/2014/main" id="{08B96E31-74D0-48CD-BB56-4CFFA260CAB0}"/>
              </a:ext>
            </a:extLst>
          </p:cNvPr>
          <p:cNvSpPr txBox="1"/>
          <p:nvPr/>
        </p:nvSpPr>
        <p:spPr>
          <a:xfrm>
            <a:off x="1184667" y="4410668"/>
            <a:ext cx="2311432" cy="276999"/>
          </a:xfrm>
          <a:prstGeom prst="rect">
            <a:avLst/>
          </a:prstGeom>
          <a:solidFill>
            <a:schemeClr val="bg1"/>
          </a:solidFill>
        </p:spPr>
        <p:txBody>
          <a:bodyPr wrap="square" rtlCol="0">
            <a:spAutoFit/>
          </a:bodyPr>
          <a:lstStyle/>
          <a:p>
            <a:pPr algn="r"/>
            <a:r>
              <a:rPr lang="ko-KR" sz="1200">
                <a:latin typeface="Candara" panose="020E0502030303020204" pitchFamily="34" charset="0"/>
                <a:sym typeface=""/>
              </a:rPr>
              <a:t>Post-Fx(남성 OP Tx)</a:t>
            </a:r>
          </a:p>
        </p:txBody>
      </p:sp>
      <p:sp>
        <p:nvSpPr>
          <p:cNvPr id="21" name="CuadroTexto 20">
            <a:extLst>
              <a:ext uri="{FF2B5EF4-FFF2-40B4-BE49-F238E27FC236}">
                <a16:creationId xmlns:a16="http://schemas.microsoft.com/office/drawing/2014/main" id="{4D175356-401F-4903-B186-0391D3784859}"/>
              </a:ext>
            </a:extLst>
          </p:cNvPr>
          <p:cNvSpPr txBox="1"/>
          <p:nvPr/>
        </p:nvSpPr>
        <p:spPr>
          <a:xfrm>
            <a:off x="1184667" y="3760858"/>
            <a:ext cx="2311432" cy="276999"/>
          </a:xfrm>
          <a:prstGeom prst="rect">
            <a:avLst/>
          </a:prstGeom>
          <a:solidFill>
            <a:schemeClr val="bg1"/>
          </a:solidFill>
        </p:spPr>
        <p:txBody>
          <a:bodyPr wrap="square" rtlCol="0">
            <a:spAutoFit/>
          </a:bodyPr>
          <a:lstStyle/>
          <a:p>
            <a:pPr algn="r"/>
            <a:r>
              <a:rPr lang="ko-KR" sz="1200">
                <a:latin typeface="Candara" panose="020E0502030303020204" pitchFamily="34" charset="0"/>
                <a:sym typeface=""/>
              </a:rPr>
              <a:t>Post-Fx(여성 OP Tx)</a:t>
            </a:r>
          </a:p>
        </p:txBody>
      </p:sp>
      <p:sp>
        <p:nvSpPr>
          <p:cNvPr id="22" name="CuadroTexto 21">
            <a:extLst>
              <a:ext uri="{FF2B5EF4-FFF2-40B4-BE49-F238E27FC236}">
                <a16:creationId xmlns:a16="http://schemas.microsoft.com/office/drawing/2014/main" id="{6660AFF7-AFB5-48D8-98C4-EA79A485FA5F}"/>
              </a:ext>
            </a:extLst>
          </p:cNvPr>
          <p:cNvSpPr txBox="1"/>
          <p:nvPr/>
        </p:nvSpPr>
        <p:spPr>
          <a:xfrm>
            <a:off x="6270387" y="5111865"/>
            <a:ext cx="2311432" cy="307777"/>
          </a:xfrm>
          <a:prstGeom prst="rect">
            <a:avLst/>
          </a:prstGeom>
          <a:solidFill>
            <a:schemeClr val="bg1"/>
          </a:solidFill>
        </p:spPr>
        <p:txBody>
          <a:bodyPr wrap="square" rtlCol="0">
            <a:spAutoFit/>
          </a:bodyPr>
          <a:lstStyle/>
          <a:p>
            <a:r>
              <a:rPr lang="ko-KR" sz="1400" b="1" dirty="0">
                <a:solidFill>
                  <a:schemeClr val="bg2">
                    <a:lumMod val="50000"/>
                  </a:schemeClr>
                </a:solidFill>
                <a:latin typeface="Candara" panose="020E0502030303020204" pitchFamily="34" charset="0"/>
                <a:sym typeface=""/>
              </a:rPr>
              <a:t>치료 공백</a:t>
            </a:r>
          </a:p>
        </p:txBody>
      </p:sp>
      <p:sp>
        <p:nvSpPr>
          <p:cNvPr id="23" name="CuadroTexto 22">
            <a:extLst>
              <a:ext uri="{FF2B5EF4-FFF2-40B4-BE49-F238E27FC236}">
                <a16:creationId xmlns:a16="http://schemas.microsoft.com/office/drawing/2014/main" id="{FA859530-E5E1-4EF9-AA25-AA4F0BE111AB}"/>
              </a:ext>
            </a:extLst>
          </p:cNvPr>
          <p:cNvSpPr txBox="1"/>
          <p:nvPr/>
        </p:nvSpPr>
        <p:spPr>
          <a:xfrm>
            <a:off x="4780172" y="5111865"/>
            <a:ext cx="1304253" cy="307777"/>
          </a:xfrm>
          <a:prstGeom prst="rect">
            <a:avLst/>
          </a:prstGeom>
          <a:solidFill>
            <a:schemeClr val="bg1"/>
          </a:solidFill>
        </p:spPr>
        <p:txBody>
          <a:bodyPr wrap="square" rIns="0" rtlCol="0">
            <a:spAutoFit/>
          </a:bodyPr>
          <a:lstStyle/>
          <a:p>
            <a:r>
              <a:rPr lang="ko-KR" sz="1400" b="1" dirty="0">
                <a:solidFill>
                  <a:schemeClr val="bg2">
                    <a:lumMod val="50000"/>
                  </a:schemeClr>
                </a:solidFill>
                <a:latin typeface="Candara" panose="020E0502030303020204" pitchFamily="34" charset="0"/>
                <a:sym typeface=""/>
              </a:rPr>
              <a:t>테스트 받음/치료 받음</a:t>
            </a:r>
          </a:p>
        </p:txBody>
      </p:sp>
    </p:spTree>
    <p:extLst>
      <p:ext uri="{BB962C8B-B14F-4D97-AF65-F5344CB8AC3E}">
        <p14:creationId xmlns:p14="http://schemas.microsoft.com/office/powerpoint/2010/main" val="93077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지역의 성공적인 FLS 사례 </a:t>
            </a:r>
          </a:p>
        </p:txBody>
      </p:sp>
      <p:graphicFrame>
        <p:nvGraphicFramePr>
          <p:cNvPr id="2" name="Table 2">
            <a:extLst>
              <a:ext uri="{FF2B5EF4-FFF2-40B4-BE49-F238E27FC236}">
                <a16:creationId xmlns:a16="http://schemas.microsoft.com/office/drawing/2014/main" id="{75E26567-90BD-C642-9673-A56991BC7F31}"/>
              </a:ext>
            </a:extLst>
          </p:cNvPr>
          <p:cNvGraphicFramePr>
            <a:graphicFrameLocks noGrp="1"/>
          </p:cNvGraphicFramePr>
          <p:nvPr>
            <p:extLst>
              <p:ext uri="{D42A27DB-BD31-4B8C-83A1-F6EECF244321}">
                <p14:modId xmlns:p14="http://schemas.microsoft.com/office/powerpoint/2010/main" val="4284543802"/>
              </p:ext>
            </p:extLst>
          </p:nvPr>
        </p:nvGraphicFramePr>
        <p:xfrm>
          <a:off x="723899" y="1119713"/>
          <a:ext cx="5459731" cy="4849603"/>
        </p:xfrm>
        <a:graphic>
          <a:graphicData uri="http://schemas.openxmlformats.org/drawingml/2006/table">
            <a:tbl>
              <a:tblPr firstRow="1" bandRow="1">
                <a:tableStyleId>{5940675A-B579-460E-94D1-54222C63F5DA}</a:tableStyleId>
              </a:tblPr>
              <a:tblGrid>
                <a:gridCol w="5459731">
                  <a:extLst>
                    <a:ext uri="{9D8B030D-6E8A-4147-A177-3AD203B41FA5}">
                      <a16:colId xmlns:a16="http://schemas.microsoft.com/office/drawing/2014/main" val="1966462379"/>
                    </a:ext>
                  </a:extLst>
                </a:gridCol>
              </a:tblGrid>
              <a:tr h="985036">
                <a:tc>
                  <a:txBody>
                    <a:bodyPr/>
                    <a:lstStyle/>
                    <a:p>
                      <a:r>
                        <a:rPr lang="ko-KR" sz="1400" b="1" spc="0" dirty="0">
                          <a:latin typeface="Candara" panose="020E0502030303020204" pitchFamily="34" charset="0"/>
                          <a:ea typeface="Malgun Gothic"/>
                          <a:cs typeface="+mn-cs"/>
                          <a:sym typeface=""/>
                        </a:rPr>
                        <a:t>호주</a:t>
                      </a:r>
                    </a:p>
                    <a:p>
                      <a:pPr marL="285750" indent="-285750">
                        <a:buFont typeface="Arial" panose="020B0604020202020204" pitchFamily="34" charset="0"/>
                        <a:buChar char="•"/>
                      </a:pPr>
                      <a:r>
                        <a:rPr lang="ko-KR" sz="1400" b="1" i="0" kern="0" spc="0" dirty="0">
                          <a:solidFill>
                            <a:schemeClr val="tx1">
                              <a:lumMod val="100000"/>
                            </a:schemeClr>
                          </a:solidFill>
                          <a:effectLst/>
                          <a:latin typeface="Candara" panose="020E0502030303020204" pitchFamily="34" charset="0"/>
                          <a:ea typeface="Malgun Gothic"/>
                          <a:cs typeface="+mn-cs"/>
                          <a:sym typeface=""/>
                        </a:rPr>
                        <a:t>Nakayama A, et al. (2016) </a:t>
                      </a:r>
                      <a:r>
                        <a:rPr lang="ko-KR" sz="1400" b="0" i="0" kern="0" spc="0" dirty="0">
                          <a:solidFill>
                            <a:schemeClr val="tx1">
                              <a:lumMod val="100000"/>
                            </a:schemeClr>
                          </a:solidFill>
                          <a:effectLst/>
                          <a:latin typeface="Candara" panose="020E0502030303020204" pitchFamily="34" charset="0"/>
                          <a:ea typeface="Malgun Gothic"/>
                          <a:cs typeface="+mn-cs"/>
                          <a:sym typeface=""/>
                        </a:rPr>
                        <a:t>Evidence of effectiveness of a fracture liaison service to reduce the re-fracture rate. </a:t>
                      </a:r>
                      <a:r>
                        <a:rPr lang="ko-KR" sz="1400" b="0" i="1" kern="0" spc="0" dirty="0">
                          <a:solidFill>
                            <a:schemeClr val="tx1">
                              <a:lumMod val="100000"/>
                            </a:schemeClr>
                          </a:solidFill>
                          <a:effectLst/>
                          <a:latin typeface="Candara" panose="020E0502030303020204" pitchFamily="34" charset="0"/>
                          <a:ea typeface="Malgun Gothic"/>
                          <a:cs typeface="+mn-cs"/>
                          <a:sym typeface=""/>
                        </a:rPr>
                        <a:t>Osteoporos Int</a:t>
                      </a:r>
                      <a:r>
                        <a:rPr lang="ko-KR" sz="1400" b="0" i="0" kern="0" spc="0" dirty="0">
                          <a:solidFill>
                            <a:schemeClr val="tx1">
                              <a:lumMod val="100000"/>
                            </a:schemeClr>
                          </a:solidFill>
                          <a:effectLst/>
                          <a:latin typeface="Candara" panose="020E0502030303020204" pitchFamily="34" charset="0"/>
                          <a:ea typeface="Malgun Gothic"/>
                          <a:cs typeface="+mn-cs"/>
                          <a:sym typeface=""/>
                        </a:rPr>
                        <a:t> 27:873~79. </a:t>
                      </a:r>
                      <a:endParaRPr lang="ko-KR" sz="1400" kern="0" spc="0" dirty="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9804"/>
                      </a:srgbClr>
                    </a:solidFill>
                  </a:tcPr>
                </a:tc>
                <a:extLst>
                  <a:ext uri="{0D108BD9-81ED-4DB2-BD59-A6C34878D82A}">
                    <a16:rowId xmlns:a16="http://schemas.microsoft.com/office/drawing/2014/main" val="96980107"/>
                  </a:ext>
                </a:extLst>
              </a:tr>
              <a:tr h="2149283">
                <a:tc>
                  <a:txBody>
                    <a:bodyPr/>
                    <a:lstStyle/>
                    <a:p>
                      <a:r>
                        <a:rPr lang="ko-KR" sz="1400" b="1" spc="0" dirty="0">
                          <a:solidFill>
                            <a:schemeClr val="tx1"/>
                          </a:solidFill>
                          <a:latin typeface="Candara" panose="020E0502030303020204" pitchFamily="34" charset="0"/>
                          <a:ea typeface="Malgun Gothic"/>
                          <a:cs typeface="+mn-cs"/>
                          <a:sym typeface=""/>
                        </a:rPr>
                        <a:t>일본</a:t>
                      </a:r>
                    </a:p>
                    <a:p>
                      <a:pPr marL="285750" indent="-285750">
                        <a:buFont typeface="Arial" panose="020B0604020202020204" pitchFamily="34" charset="0"/>
                        <a:buChar char="•"/>
                      </a:pPr>
                      <a:r>
                        <a:rPr lang="ko-KR" sz="1400" b="1" kern="0" spc="0" dirty="0" err="1">
                          <a:solidFill>
                            <a:schemeClr val="tx1"/>
                          </a:solidFill>
                          <a:effectLst/>
                          <a:latin typeface="Candara" panose="020E0502030303020204" pitchFamily="34" charset="0"/>
                          <a:ea typeface="Malgun Gothic"/>
                          <a:cs typeface="+mn-cs"/>
                          <a:sym typeface=""/>
                        </a:rPr>
                        <a:t>Hagino</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H</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et</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al</a:t>
                      </a:r>
                      <a:r>
                        <a:rPr lang="ko-KR" sz="1400" b="1" kern="0" spc="0" dirty="0">
                          <a:solidFill>
                            <a:schemeClr val="tx1"/>
                          </a:solidFill>
                          <a:effectLst/>
                          <a:latin typeface="Candara" panose="020E0502030303020204" pitchFamily="34" charset="0"/>
                          <a:ea typeface="Malgun Gothic"/>
                          <a:cs typeface="+mn-cs"/>
                          <a:sym typeface=""/>
                        </a:rPr>
                        <a:t>. (2012) </a:t>
                      </a:r>
                      <a:r>
                        <a:rPr lang="ko-KR" sz="1400" kern="0" spc="0" dirty="0">
                          <a:solidFill>
                            <a:schemeClr val="tx1"/>
                          </a:solidFill>
                          <a:effectLst/>
                          <a:latin typeface="Candara" panose="020E0502030303020204" pitchFamily="34" charset="0"/>
                          <a:ea typeface="Malgun Gothic"/>
                          <a:cs typeface="+mn-cs"/>
                          <a:sym typeface=""/>
                        </a:rPr>
                        <a:t>The </a:t>
                      </a:r>
                      <a:r>
                        <a:rPr lang="ko-KR" sz="1400" kern="0" spc="0" dirty="0" err="1">
                          <a:solidFill>
                            <a:schemeClr val="tx1"/>
                          </a:solidFill>
                          <a:effectLst/>
                          <a:latin typeface="Candara" panose="020E0502030303020204" pitchFamily="34" charset="0"/>
                          <a:ea typeface="Malgun Gothic"/>
                          <a:cs typeface="+mn-cs"/>
                          <a:sym typeface=""/>
                        </a:rPr>
                        <a:t>risk</a:t>
                      </a:r>
                      <a:r>
                        <a:rPr lang="ko-KR" sz="1400" kern="0" spc="0" dirty="0">
                          <a:solidFill>
                            <a:schemeClr val="tx1"/>
                          </a:solidFill>
                          <a:effectLst/>
                          <a:latin typeface="Candara" panose="020E0502030303020204" pitchFamily="34" charset="0"/>
                          <a:ea typeface="Malgun Gothic"/>
                          <a:cs typeface="+mn-cs"/>
                          <a:sym typeface=""/>
                        </a:rPr>
                        <a:t> of </a:t>
                      </a:r>
                      <a:r>
                        <a:rPr lang="ko-KR" sz="1400" kern="0" spc="0" dirty="0" err="1">
                          <a:solidFill>
                            <a:schemeClr val="tx1"/>
                          </a:solidFill>
                          <a:effectLst/>
                          <a:latin typeface="Candara" panose="020E0502030303020204" pitchFamily="34" charset="0"/>
                          <a:ea typeface="Malgun Gothic"/>
                          <a:cs typeface="+mn-cs"/>
                          <a:sym typeface=""/>
                        </a:rPr>
                        <a:t>a</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second</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hip</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fracture</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in</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patients</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after</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their</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first</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hip</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fracture</a:t>
                      </a:r>
                      <a:r>
                        <a:rPr lang="ko-KR" sz="1400"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Calcif</a:t>
                      </a:r>
                      <a:r>
                        <a:rPr lang="ko-KR" sz="1400" i="1"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Tissue</a:t>
                      </a:r>
                      <a:r>
                        <a:rPr lang="ko-KR" sz="1400" i="1"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Int</a:t>
                      </a:r>
                      <a:r>
                        <a:rPr lang="ko-KR" sz="1400" i="1" kern="0" spc="0" dirty="0">
                          <a:solidFill>
                            <a:schemeClr val="tx1"/>
                          </a:solidFill>
                          <a:effectLst/>
                          <a:latin typeface="Candara" panose="020E0502030303020204" pitchFamily="34" charset="0"/>
                          <a:ea typeface="Malgun Gothic"/>
                          <a:cs typeface="+mn-cs"/>
                          <a:sym typeface=""/>
                        </a:rPr>
                        <a:t> </a:t>
                      </a:r>
                      <a:r>
                        <a:rPr lang="ko-KR" sz="1400" kern="0" spc="0" dirty="0">
                          <a:solidFill>
                            <a:schemeClr val="tx1"/>
                          </a:solidFill>
                          <a:effectLst/>
                          <a:latin typeface="Candara" panose="020E0502030303020204" pitchFamily="34" charset="0"/>
                          <a:ea typeface="Malgun Gothic"/>
                          <a:cs typeface="+mn-cs"/>
                          <a:sym typeface=""/>
                        </a:rPr>
                        <a:t>90:14–21.</a:t>
                      </a:r>
                    </a:p>
                    <a:p>
                      <a:pPr marL="285750" indent="-285750">
                        <a:buFont typeface="Arial" panose="020B0604020202020204" pitchFamily="34" charset="0"/>
                        <a:buChar char="•"/>
                      </a:pPr>
                      <a:r>
                        <a:rPr lang="ko-KR" sz="1400" b="1" kern="0" spc="0" dirty="0" err="1">
                          <a:solidFill>
                            <a:schemeClr val="tx1"/>
                          </a:solidFill>
                          <a:effectLst/>
                          <a:latin typeface="Candara" panose="020E0502030303020204" pitchFamily="34" charset="0"/>
                          <a:ea typeface="Malgun Gothic"/>
                          <a:cs typeface="+mn-cs"/>
                          <a:sym typeface=""/>
                        </a:rPr>
                        <a:t>Baba</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T</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et</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al</a:t>
                      </a:r>
                      <a:r>
                        <a:rPr lang="ko-KR" sz="1400" b="1" kern="0" spc="0" dirty="0">
                          <a:solidFill>
                            <a:schemeClr val="tx1"/>
                          </a:solidFill>
                          <a:effectLst/>
                          <a:latin typeface="Candara" panose="020E0502030303020204" pitchFamily="34" charset="0"/>
                          <a:ea typeface="Malgun Gothic"/>
                          <a:cs typeface="+mn-cs"/>
                          <a:sym typeface=""/>
                        </a:rPr>
                        <a:t>. (2015) </a:t>
                      </a:r>
                      <a:r>
                        <a:rPr lang="ko-KR" sz="1400" kern="0" spc="0" dirty="0" err="1">
                          <a:solidFill>
                            <a:schemeClr val="tx1"/>
                          </a:solidFill>
                          <a:effectLst/>
                          <a:latin typeface="Candara" panose="020E0502030303020204" pitchFamily="34" charset="0"/>
                          <a:ea typeface="Malgun Gothic"/>
                          <a:cs typeface="+mn-cs"/>
                          <a:sym typeface=""/>
                        </a:rPr>
                        <a:t>Inadequate</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management</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for</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secondary</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fracture</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prevention</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in</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patients</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with</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distal</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radius</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fracture</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by</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trauma</a:t>
                      </a:r>
                      <a:r>
                        <a:rPr lang="ko-KR" sz="1400" kern="0" spc="0" dirty="0">
                          <a:solidFill>
                            <a:schemeClr val="tx1"/>
                          </a:solidFill>
                          <a:effectLst/>
                          <a:latin typeface="Candara" panose="020E0502030303020204" pitchFamily="34" charset="0"/>
                          <a:ea typeface="Malgun Gothic"/>
                          <a:cs typeface="+mn-cs"/>
                          <a:sym typeface=""/>
                        </a:rPr>
                        <a:t> </a:t>
                      </a:r>
                      <a:r>
                        <a:rPr lang="ko-KR" sz="1400" kern="0" spc="0" dirty="0" err="1">
                          <a:solidFill>
                            <a:schemeClr val="tx1"/>
                          </a:solidFill>
                          <a:effectLst/>
                          <a:latin typeface="Candara" panose="020E0502030303020204" pitchFamily="34" charset="0"/>
                          <a:ea typeface="Malgun Gothic"/>
                          <a:cs typeface="+mn-cs"/>
                          <a:sym typeface=""/>
                        </a:rPr>
                        <a:t>surgeons</a:t>
                      </a:r>
                      <a:r>
                        <a:rPr lang="ko-KR" sz="1400"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Osteoporos</a:t>
                      </a:r>
                      <a:r>
                        <a:rPr lang="ko-KR" sz="1400" i="1"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Int</a:t>
                      </a:r>
                      <a:r>
                        <a:rPr lang="ko-KR" sz="1400" kern="0" spc="0" dirty="0">
                          <a:solidFill>
                            <a:schemeClr val="tx1"/>
                          </a:solidFill>
                          <a:effectLst/>
                          <a:latin typeface="Candara" panose="020E0502030303020204" pitchFamily="34" charset="0"/>
                          <a:ea typeface="Malgun Gothic"/>
                          <a:cs typeface="+mn-cs"/>
                          <a:sym typeface=""/>
                        </a:rPr>
                        <a:t> 26:1959~63.</a:t>
                      </a:r>
                    </a:p>
                    <a:p>
                      <a:pPr marL="285750" indent="-285750">
                        <a:buFont typeface="Arial" panose="020B0604020202020204" pitchFamily="34" charset="0"/>
                        <a:buChar char="•"/>
                      </a:pPr>
                      <a:r>
                        <a:rPr lang="ko-KR" sz="1400" b="1" kern="0" spc="0" dirty="0" err="1">
                          <a:solidFill>
                            <a:schemeClr val="tx1"/>
                          </a:solidFill>
                          <a:effectLst/>
                          <a:latin typeface="Candara" panose="020E0502030303020204" pitchFamily="34" charset="0"/>
                          <a:ea typeface="Malgun Gothic"/>
                          <a:cs typeface="+mn-cs"/>
                          <a:sym typeface=""/>
                        </a:rPr>
                        <a:t>Iba</a:t>
                      </a:r>
                      <a:r>
                        <a:rPr lang="ko-KR" sz="1400" b="1" kern="0" spc="0" dirty="0">
                          <a:solidFill>
                            <a:schemeClr val="tx1"/>
                          </a:solidFill>
                          <a:effectLst/>
                          <a:latin typeface="Candara" panose="020E0502030303020204" pitchFamily="34" charset="0"/>
                          <a:ea typeface="Malgun Gothic"/>
                          <a:cs typeface="+mn-cs"/>
                          <a:sym typeface=""/>
                        </a:rPr>
                        <a:t> K, </a:t>
                      </a:r>
                      <a:r>
                        <a:rPr lang="ko-KR" sz="1400" b="1" kern="0" spc="0" dirty="0" err="1">
                          <a:solidFill>
                            <a:schemeClr val="tx1"/>
                          </a:solidFill>
                          <a:effectLst/>
                          <a:latin typeface="Candara" panose="020E0502030303020204" pitchFamily="34" charset="0"/>
                          <a:ea typeface="Malgun Gothic"/>
                          <a:cs typeface="+mn-cs"/>
                          <a:sym typeface=""/>
                        </a:rPr>
                        <a:t>et</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al</a:t>
                      </a:r>
                      <a:r>
                        <a:rPr lang="ko-KR" sz="1400" b="1" kern="0" spc="0" dirty="0">
                          <a:solidFill>
                            <a:schemeClr val="tx1"/>
                          </a:solidFill>
                          <a:effectLst/>
                          <a:latin typeface="Candara" panose="020E0502030303020204" pitchFamily="34" charset="0"/>
                          <a:ea typeface="Malgun Gothic"/>
                          <a:cs typeface="+mn-cs"/>
                          <a:sym typeface=""/>
                        </a:rPr>
                        <a:t>. (2018)</a:t>
                      </a:r>
                      <a:r>
                        <a:rPr lang="ko-KR" sz="1400" kern="0" spc="0" dirty="0">
                          <a:solidFill>
                            <a:schemeClr val="tx1"/>
                          </a:solidFill>
                          <a:effectLst/>
                          <a:latin typeface="Candara" panose="020E0502030303020204" pitchFamily="34" charset="0"/>
                          <a:ea typeface="Malgun Gothic"/>
                          <a:cs typeface="+mn-cs"/>
                          <a:sym typeface=""/>
                        </a:rPr>
                        <a:t> </a:t>
                      </a:r>
                      <a:r>
                        <a:rPr lang="en-AU" altLang="ko-KR" sz="1400" kern="1200" dirty="0">
                          <a:solidFill>
                            <a:schemeClr val="tx1"/>
                          </a:solidFill>
                          <a:effectLst/>
                          <a:latin typeface="Candara" panose="020E0502030303020204" pitchFamily="34" charset="0"/>
                          <a:ea typeface="+mn-ea"/>
                          <a:cs typeface="+mn-cs"/>
                        </a:rPr>
                        <a:t>Improvement in the rate of inadequate pharmaceutical treatment by orthopaedic surgeons for the prevention of a second fracture over the last 10 years. </a:t>
                      </a:r>
                      <a:r>
                        <a:rPr lang="ko-KR" sz="1400" i="1" kern="0" spc="0" dirty="0" err="1">
                          <a:solidFill>
                            <a:schemeClr val="tx1"/>
                          </a:solidFill>
                          <a:effectLst/>
                          <a:latin typeface="Candara" panose="020E0502030303020204" pitchFamily="34" charset="0"/>
                          <a:ea typeface="Malgun Gothic"/>
                          <a:cs typeface="+mn-cs"/>
                          <a:sym typeface=""/>
                        </a:rPr>
                        <a:t>J</a:t>
                      </a:r>
                      <a:r>
                        <a:rPr lang="ko-KR" sz="1400" i="1"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Orthop</a:t>
                      </a:r>
                      <a:r>
                        <a:rPr lang="ko-KR" sz="1400" i="1"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Sci</a:t>
                      </a:r>
                      <a:r>
                        <a:rPr lang="ko-KR" sz="1400" i="1" kern="0" spc="0" dirty="0">
                          <a:solidFill>
                            <a:schemeClr val="tx1"/>
                          </a:solidFill>
                          <a:effectLst/>
                          <a:latin typeface="Candara" panose="020E0502030303020204" pitchFamily="34" charset="0"/>
                          <a:ea typeface="Malgun Gothic"/>
                          <a:cs typeface="+mn-cs"/>
                          <a:sym typeface=""/>
                        </a:rPr>
                        <a:t> </a:t>
                      </a:r>
                      <a:r>
                        <a:rPr lang="ko-KR" sz="1400" kern="0" spc="0" dirty="0">
                          <a:solidFill>
                            <a:schemeClr val="tx1"/>
                          </a:solidFill>
                          <a:effectLst/>
                          <a:latin typeface="Candara" panose="020E0502030303020204" pitchFamily="34" charset="0"/>
                          <a:ea typeface="Malgun Gothic"/>
                          <a:cs typeface="+mn-cs"/>
                          <a:sym typeface=""/>
                        </a:rPr>
                        <a:t>23:127–31.</a:t>
                      </a:r>
                    </a:p>
                    <a:p>
                      <a:pPr marL="285750" indent="-285750">
                        <a:buFont typeface="Arial" panose="020B0604020202020204" pitchFamily="34" charset="0"/>
                        <a:buChar char="•"/>
                      </a:pPr>
                      <a:r>
                        <a:rPr lang="ko-KR" sz="1400" b="1" i="0" u="none" strike="noStrike" kern="0" spc="0" dirty="0" err="1">
                          <a:solidFill>
                            <a:schemeClr val="tx1"/>
                          </a:solidFill>
                          <a:effectLst/>
                          <a:latin typeface="Candara" panose="020E0502030303020204" pitchFamily="34" charset="0"/>
                          <a:ea typeface="Malgun Gothic"/>
                          <a:cs typeface="+mn-cs"/>
                          <a:sym typeface=""/>
                        </a:rPr>
                        <a:t>Shigemoto</a:t>
                      </a:r>
                      <a:r>
                        <a:rPr lang="ko-KR" sz="1400" b="1" i="0" u="none" strike="noStrike" kern="0" spc="0" dirty="0">
                          <a:solidFill>
                            <a:schemeClr val="tx1"/>
                          </a:solidFill>
                          <a:effectLst/>
                          <a:latin typeface="Candara" panose="020E0502030303020204" pitchFamily="34" charset="0"/>
                          <a:ea typeface="Malgun Gothic"/>
                          <a:cs typeface="+mn-cs"/>
                          <a:sym typeface=""/>
                        </a:rPr>
                        <a:t> K, </a:t>
                      </a:r>
                      <a:r>
                        <a:rPr lang="ko-KR" sz="1400" b="1" i="0" u="none" strike="noStrike" kern="0" spc="0" dirty="0" err="1">
                          <a:solidFill>
                            <a:schemeClr val="tx1"/>
                          </a:solidFill>
                          <a:effectLst/>
                          <a:latin typeface="Candara" panose="020E0502030303020204" pitchFamily="34" charset="0"/>
                          <a:ea typeface="Malgun Gothic"/>
                          <a:cs typeface="+mn-cs"/>
                          <a:sym typeface=""/>
                        </a:rPr>
                        <a:t>et</a:t>
                      </a:r>
                      <a:r>
                        <a:rPr lang="ko-KR" sz="1400" b="1" i="0" u="none" strike="noStrike" kern="0" spc="0" dirty="0">
                          <a:solidFill>
                            <a:schemeClr val="tx1"/>
                          </a:solidFill>
                          <a:effectLst/>
                          <a:latin typeface="Candara" panose="020E0502030303020204" pitchFamily="34" charset="0"/>
                          <a:ea typeface="Malgun Gothic"/>
                          <a:cs typeface="+mn-cs"/>
                          <a:sym typeface=""/>
                        </a:rPr>
                        <a:t> </a:t>
                      </a:r>
                      <a:r>
                        <a:rPr lang="ko-KR" sz="1400" b="1" i="0" u="none" strike="noStrike" kern="0" spc="0" dirty="0" err="1">
                          <a:solidFill>
                            <a:schemeClr val="tx1"/>
                          </a:solidFill>
                          <a:effectLst/>
                          <a:latin typeface="Candara" panose="020E0502030303020204" pitchFamily="34" charset="0"/>
                          <a:ea typeface="Malgun Gothic"/>
                          <a:cs typeface="+mn-cs"/>
                          <a:sym typeface=""/>
                        </a:rPr>
                        <a:t>al</a:t>
                      </a:r>
                      <a:r>
                        <a:rPr lang="ko-KR" sz="1400" b="1" i="0" u="none" strike="noStrike" kern="0" spc="0" dirty="0">
                          <a:solidFill>
                            <a:schemeClr val="tx1"/>
                          </a:solidFill>
                          <a:effectLst/>
                          <a:latin typeface="Candara" panose="020E0502030303020204" pitchFamily="34" charset="0"/>
                          <a:ea typeface="Malgun Gothic"/>
                          <a:cs typeface="+mn-cs"/>
                          <a:sym typeface=""/>
                        </a:rPr>
                        <a:t>. (2021) </a:t>
                      </a:r>
                      <a:r>
                        <a:rPr lang="ko-KR" sz="1400" b="0" i="0" u="none" strike="noStrike" kern="0" spc="0" dirty="0" err="1">
                          <a:solidFill>
                            <a:schemeClr val="tx1"/>
                          </a:solidFill>
                          <a:effectLst/>
                          <a:latin typeface="Candara" panose="020E0502030303020204" pitchFamily="34" charset="0"/>
                          <a:ea typeface="Malgun Gothic"/>
                          <a:cs typeface="+mn-cs"/>
                          <a:sym typeface=""/>
                        </a:rPr>
                        <a:t>Multidisciplinary</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care</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model</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for</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geriatric</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patients</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with</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hip</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fracture</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in</a:t>
                      </a:r>
                      <a:r>
                        <a:rPr lang="ko-KR" sz="1400" b="0" i="0" u="none" strike="noStrike" kern="0" spc="0" dirty="0">
                          <a:solidFill>
                            <a:schemeClr val="tx1"/>
                          </a:solidFill>
                          <a:effectLst/>
                          <a:latin typeface="Candara" panose="020E0502030303020204" pitchFamily="34" charset="0"/>
                          <a:ea typeface="Malgun Gothic"/>
                          <a:cs typeface="+mn-cs"/>
                          <a:sym typeface=""/>
                        </a:rPr>
                        <a:t> </a:t>
                      </a:r>
                      <a:r>
                        <a:rPr lang="ko-KR" sz="1400" b="0" i="0" u="none" strike="noStrike" kern="0" spc="0" dirty="0" err="1">
                          <a:solidFill>
                            <a:schemeClr val="tx1"/>
                          </a:solidFill>
                          <a:effectLst/>
                          <a:latin typeface="Candara" panose="020E0502030303020204" pitchFamily="34" charset="0"/>
                          <a:ea typeface="Malgun Gothic"/>
                          <a:cs typeface="+mn-cs"/>
                          <a:sym typeface=""/>
                        </a:rPr>
                        <a:t>Japan</a:t>
                      </a:r>
                      <a:r>
                        <a:rPr lang="ko-KR" sz="1400" b="0" i="0" u="none" strike="noStrike" kern="0" spc="0" dirty="0">
                          <a:solidFill>
                            <a:schemeClr val="tx1"/>
                          </a:solidFill>
                          <a:effectLst/>
                          <a:latin typeface="Candara" panose="020E0502030303020204" pitchFamily="34" charset="0"/>
                          <a:ea typeface="Malgun Gothic"/>
                          <a:cs typeface="+mn-cs"/>
                          <a:sym typeface=""/>
                        </a:rPr>
                        <a:t>: 5-year </a:t>
                      </a:r>
                      <a:r>
                        <a:rPr lang="ko-KR" sz="1400" b="0" i="0" u="none" strike="noStrike" kern="0" spc="0" dirty="0" err="1">
                          <a:solidFill>
                            <a:schemeClr val="tx1"/>
                          </a:solidFill>
                          <a:effectLst/>
                          <a:latin typeface="Candara" panose="020E0502030303020204" pitchFamily="34" charset="0"/>
                          <a:ea typeface="Malgun Gothic"/>
                          <a:cs typeface="+mn-cs"/>
                          <a:sym typeface=""/>
                        </a:rPr>
                        <a:t>experience</a:t>
                      </a:r>
                      <a:r>
                        <a:rPr lang="ko-KR" sz="1400" b="0" i="0" u="none" strike="noStrike" kern="0" spc="0" dirty="0">
                          <a:solidFill>
                            <a:schemeClr val="tx1"/>
                          </a:solidFill>
                          <a:effectLst/>
                          <a:latin typeface="Candara" panose="020E0502030303020204" pitchFamily="34" charset="0"/>
                          <a:ea typeface="Malgun Gothic"/>
                          <a:cs typeface="+mn-cs"/>
                          <a:sym typeface=""/>
                        </a:rPr>
                        <a:t>. Arch Orthop Trauma Surg. </a:t>
                      </a:r>
                      <a:r>
                        <a:rPr lang="en-AU" altLang="ko-KR" sz="1400" b="0" i="0" u="none" strike="noStrike" kern="1200" dirty="0">
                          <a:solidFill>
                            <a:schemeClr val="tx1"/>
                          </a:solidFill>
                          <a:effectLst/>
                          <a:latin typeface="Candara" panose="020E0502030303020204" pitchFamily="34" charset="0"/>
                          <a:ea typeface="+mn-ea"/>
                          <a:cs typeface="+mn-cs"/>
                        </a:rPr>
                        <a:t>2021 May 20. </a:t>
                      </a:r>
                      <a:r>
                        <a:rPr lang="en-AU" altLang="ko-KR" sz="1400" b="0" i="0" u="none" strike="noStrike" kern="1200" dirty="0" err="1">
                          <a:solidFill>
                            <a:schemeClr val="tx1"/>
                          </a:solidFill>
                          <a:effectLst/>
                          <a:latin typeface="Candara" panose="020E0502030303020204" pitchFamily="34" charset="0"/>
                          <a:ea typeface="+mn-ea"/>
                          <a:cs typeface="+mn-cs"/>
                        </a:rPr>
                        <a:t>doi</a:t>
                      </a:r>
                      <a:r>
                        <a:rPr lang="en-AU" altLang="ko-KR" sz="1400" b="0" i="0" u="none" strike="noStrike" kern="1200" dirty="0">
                          <a:solidFill>
                            <a:schemeClr val="tx1"/>
                          </a:solidFill>
                          <a:effectLst/>
                          <a:latin typeface="Candara" panose="020E0502030303020204" pitchFamily="34" charset="0"/>
                          <a:ea typeface="+mn-ea"/>
                          <a:cs typeface="+mn-cs"/>
                        </a:rPr>
                        <a:t>: 10.1007/s00402-021-03933-w. </a:t>
                      </a:r>
                      <a:r>
                        <a:rPr lang="en-AU" altLang="ko-KR" sz="1400" b="0" i="0" u="none" strike="noStrike" kern="1200" dirty="0" err="1">
                          <a:solidFill>
                            <a:schemeClr val="tx1"/>
                          </a:solidFill>
                          <a:effectLst/>
                          <a:latin typeface="Candara" panose="020E0502030303020204" pitchFamily="34" charset="0"/>
                          <a:ea typeface="+mn-ea"/>
                          <a:cs typeface="+mn-cs"/>
                        </a:rPr>
                        <a:t>Epub</a:t>
                      </a:r>
                      <a:r>
                        <a:rPr lang="en-AU" altLang="ko-KR" sz="1400" b="0" i="0" u="none" strike="noStrike" kern="1200" dirty="0">
                          <a:solidFill>
                            <a:schemeClr val="tx1"/>
                          </a:solidFill>
                          <a:effectLst/>
                          <a:latin typeface="Candara" panose="020E0502030303020204" pitchFamily="34" charset="0"/>
                          <a:ea typeface="+mn-ea"/>
                          <a:cs typeface="+mn-cs"/>
                        </a:rPr>
                        <a:t> ahead of print. </a:t>
                      </a:r>
                      <a:r>
                        <a:rPr lang="ko-KR" sz="1400" b="0" i="0" u="none" strike="noStrike" kern="0" spc="0" dirty="0">
                          <a:solidFill>
                            <a:schemeClr val="tx1"/>
                          </a:solidFill>
                          <a:effectLst/>
                          <a:latin typeface="Candara" panose="020E0502030303020204" pitchFamily="34" charset="0"/>
                          <a:ea typeface="Malgun Gothic"/>
                          <a:cs typeface="+mn-cs"/>
                          <a:sym typeface=""/>
                        </a:rPr>
                        <a:t> </a:t>
                      </a:r>
                      <a:endParaRPr lang="ko-KR" sz="1400" kern="0" spc="0" dirty="0">
                        <a:solidFill>
                          <a:schemeClr val="tx1"/>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98354471"/>
                  </a:ext>
                </a:extLst>
              </a:tr>
              <a:tr h="786087">
                <a:tc>
                  <a:txBody>
                    <a:bodyPr/>
                    <a:lstStyle/>
                    <a:p>
                      <a:r>
                        <a:rPr lang="ko-KR" sz="1400" b="1" spc="0" dirty="0">
                          <a:solidFill>
                            <a:schemeClr val="tx1"/>
                          </a:solidFill>
                          <a:latin typeface="Candara" panose="020E0502030303020204" pitchFamily="34" charset="0"/>
                          <a:ea typeface="Malgun Gothic"/>
                          <a:cs typeface="+mn-cs"/>
                          <a:sym typeface=""/>
                        </a:rPr>
                        <a:t>뉴질랜드</a:t>
                      </a:r>
                    </a:p>
                    <a:p>
                      <a:pPr marL="285750" indent="-285750">
                        <a:buFont typeface="Arial" panose="020B0604020202020204" pitchFamily="34" charset="0"/>
                        <a:buChar char="•"/>
                      </a:pPr>
                      <a:r>
                        <a:rPr lang="ko-KR" sz="1400" b="1" kern="0" spc="0" dirty="0" err="1">
                          <a:solidFill>
                            <a:schemeClr val="tx1"/>
                          </a:solidFill>
                          <a:effectLst/>
                          <a:latin typeface="Candara" panose="020E0502030303020204" pitchFamily="34" charset="0"/>
                          <a:ea typeface="Malgun Gothic"/>
                          <a:cs typeface="+mn-cs"/>
                          <a:sym typeface=""/>
                        </a:rPr>
                        <a:t>Braatvedt</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G</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et</a:t>
                      </a:r>
                      <a:r>
                        <a:rPr lang="ko-KR" sz="1400" b="1" kern="0" spc="0" dirty="0">
                          <a:solidFill>
                            <a:schemeClr val="tx1"/>
                          </a:solidFill>
                          <a:effectLst/>
                          <a:latin typeface="Candara" panose="020E0502030303020204" pitchFamily="34" charset="0"/>
                          <a:ea typeface="Malgun Gothic"/>
                          <a:cs typeface="+mn-cs"/>
                          <a:sym typeface=""/>
                        </a:rPr>
                        <a:t> </a:t>
                      </a:r>
                      <a:r>
                        <a:rPr lang="ko-KR" sz="1400" b="1" kern="0" spc="0" dirty="0" err="1">
                          <a:solidFill>
                            <a:schemeClr val="tx1"/>
                          </a:solidFill>
                          <a:effectLst/>
                          <a:latin typeface="Candara" panose="020E0502030303020204" pitchFamily="34" charset="0"/>
                          <a:ea typeface="Malgun Gothic"/>
                          <a:cs typeface="+mn-cs"/>
                          <a:sym typeface=""/>
                        </a:rPr>
                        <a:t>al</a:t>
                      </a:r>
                      <a:r>
                        <a:rPr lang="ko-KR" sz="1400" b="1" kern="0" spc="0" dirty="0">
                          <a:solidFill>
                            <a:schemeClr val="tx1"/>
                          </a:solidFill>
                          <a:effectLst/>
                          <a:latin typeface="Candara" panose="020E0502030303020204" pitchFamily="34" charset="0"/>
                          <a:ea typeface="Malgun Gothic"/>
                          <a:cs typeface="+mn-cs"/>
                          <a:sym typeface=""/>
                        </a:rPr>
                        <a:t>. (2017)</a:t>
                      </a:r>
                      <a:r>
                        <a:rPr lang="en-AU" altLang="ko-KR" sz="1400" kern="1200" dirty="0">
                          <a:solidFill>
                            <a:schemeClr val="tx1"/>
                          </a:solidFill>
                          <a:effectLst/>
                          <a:latin typeface="Candara" panose="020E0502030303020204" pitchFamily="34" charset="0"/>
                          <a:ea typeface="+mn-ea"/>
                          <a:cs typeface="+mn-cs"/>
                        </a:rPr>
                        <a:t> Fragility fractures at Auckland City Hospital: we can do better. </a:t>
                      </a:r>
                      <a:r>
                        <a:rPr lang="ko-KR" sz="1400" i="1" kern="0" spc="0" dirty="0" err="1">
                          <a:solidFill>
                            <a:schemeClr val="tx1"/>
                          </a:solidFill>
                          <a:effectLst/>
                          <a:latin typeface="Candara" panose="020E0502030303020204" pitchFamily="34" charset="0"/>
                          <a:ea typeface="Malgun Gothic"/>
                          <a:cs typeface="+mn-cs"/>
                          <a:sym typeface=""/>
                        </a:rPr>
                        <a:t>Arch</a:t>
                      </a:r>
                      <a:r>
                        <a:rPr lang="ko-KR" sz="1400" i="1" kern="0" spc="0" dirty="0">
                          <a:solidFill>
                            <a:schemeClr val="tx1"/>
                          </a:solidFill>
                          <a:effectLst/>
                          <a:latin typeface="Candara" panose="020E0502030303020204" pitchFamily="34" charset="0"/>
                          <a:ea typeface="Malgun Gothic"/>
                          <a:cs typeface="+mn-cs"/>
                          <a:sym typeface=""/>
                        </a:rPr>
                        <a:t> </a:t>
                      </a:r>
                      <a:r>
                        <a:rPr lang="ko-KR" sz="1400" i="1" kern="0" spc="0" dirty="0" err="1">
                          <a:solidFill>
                            <a:schemeClr val="tx1"/>
                          </a:solidFill>
                          <a:effectLst/>
                          <a:latin typeface="Candara" panose="020E0502030303020204" pitchFamily="34" charset="0"/>
                          <a:ea typeface="Malgun Gothic"/>
                          <a:cs typeface="+mn-cs"/>
                          <a:sym typeface=""/>
                        </a:rPr>
                        <a:t>Osteoporos</a:t>
                      </a:r>
                      <a:r>
                        <a:rPr lang="ko-KR" sz="1400" i="1" kern="0" spc="0" dirty="0">
                          <a:solidFill>
                            <a:schemeClr val="tx1"/>
                          </a:solidFill>
                          <a:effectLst/>
                          <a:latin typeface="Candara" panose="020E0502030303020204" pitchFamily="34" charset="0"/>
                          <a:ea typeface="Malgun Gothic"/>
                          <a:cs typeface="+mn-cs"/>
                          <a:sym typeface=""/>
                        </a:rPr>
                        <a:t> </a:t>
                      </a:r>
                      <a:r>
                        <a:rPr lang="ko-KR" sz="1400" kern="0" spc="0" dirty="0">
                          <a:solidFill>
                            <a:schemeClr val="tx1"/>
                          </a:solidFill>
                          <a:effectLst/>
                          <a:latin typeface="Candara" panose="020E0502030303020204" pitchFamily="34" charset="0"/>
                          <a:ea typeface="Malgun Gothic"/>
                          <a:cs typeface="+mn-cs"/>
                          <a:sym typeface=""/>
                        </a:rPr>
                        <a:t>12:64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9804"/>
                      </a:srgbClr>
                    </a:solidFill>
                  </a:tcPr>
                </a:tc>
                <a:extLst>
                  <a:ext uri="{0D108BD9-81ED-4DB2-BD59-A6C34878D82A}">
                    <a16:rowId xmlns:a16="http://schemas.microsoft.com/office/drawing/2014/main" val="65883100"/>
                  </a:ext>
                </a:extLst>
              </a:tr>
            </a:tbl>
          </a:graphicData>
        </a:graphic>
      </p:graphicFrame>
      <p:graphicFrame>
        <p:nvGraphicFramePr>
          <p:cNvPr id="5" name="Table 4">
            <a:extLst>
              <a:ext uri="{FF2B5EF4-FFF2-40B4-BE49-F238E27FC236}">
                <a16:creationId xmlns:a16="http://schemas.microsoft.com/office/drawing/2014/main" id="{8DCA4594-446A-7F41-BE3A-C0ADA46A1A8F}"/>
              </a:ext>
            </a:extLst>
          </p:cNvPr>
          <p:cNvGraphicFramePr>
            <a:graphicFrameLocks noGrp="1"/>
          </p:cNvGraphicFramePr>
          <p:nvPr>
            <p:extLst>
              <p:ext uri="{D42A27DB-BD31-4B8C-83A1-F6EECF244321}">
                <p14:modId xmlns:p14="http://schemas.microsoft.com/office/powerpoint/2010/main" val="3871110024"/>
              </p:ext>
            </p:extLst>
          </p:nvPr>
        </p:nvGraphicFramePr>
        <p:xfrm>
          <a:off x="6299200" y="1119712"/>
          <a:ext cx="5459731" cy="5059156"/>
        </p:xfrm>
        <a:graphic>
          <a:graphicData uri="http://schemas.openxmlformats.org/drawingml/2006/table">
            <a:tbl>
              <a:tblPr firstRow="1" bandRow="1">
                <a:tableStyleId>{5940675A-B579-460E-94D1-54222C63F5DA}</a:tableStyleId>
              </a:tblPr>
              <a:tblGrid>
                <a:gridCol w="5459731">
                  <a:extLst>
                    <a:ext uri="{9D8B030D-6E8A-4147-A177-3AD203B41FA5}">
                      <a16:colId xmlns:a16="http://schemas.microsoft.com/office/drawing/2014/main" val="935026023"/>
                    </a:ext>
                  </a:extLst>
                </a:gridCol>
              </a:tblGrid>
              <a:tr h="951976">
                <a:tc>
                  <a:txBody>
                    <a:bodyPr/>
                    <a:lstStyle/>
                    <a:p>
                      <a:r>
                        <a:rPr lang="ko-KR" sz="1400" b="1" spc="0">
                          <a:latin typeface="Candara" panose="020E0502030303020204" pitchFamily="34" charset="0"/>
                          <a:ea typeface="Malgun Gothic"/>
                          <a:cs typeface="+mn-cs"/>
                          <a:sym typeface=""/>
                        </a:rPr>
                        <a:t>싱가포르</a:t>
                      </a:r>
                    </a:p>
                    <a:p>
                      <a:pPr marL="285750" indent="-285750">
                        <a:buFont typeface="Arial" panose="020B0604020202020204" pitchFamily="34" charset="0"/>
                        <a:buChar char="•"/>
                      </a:pPr>
                      <a:r>
                        <a:rPr lang="ko-KR" sz="1400" b="1" i="0" u="none" strike="noStrike" kern="0" spc="0">
                          <a:solidFill>
                            <a:schemeClr val="tx1">
                              <a:lumMod val="100000"/>
                            </a:schemeClr>
                          </a:solidFill>
                          <a:effectLst/>
                          <a:latin typeface="Candara" panose="020E0502030303020204" pitchFamily="34" charset="0"/>
                          <a:ea typeface="Malgun Gothic"/>
                          <a:cs typeface="+mn-cs"/>
                          <a:sym typeface=""/>
                        </a:rPr>
                        <a:t>Chandran M, et al. (2013) </a:t>
                      </a:r>
                      <a:r>
                        <a:rPr lang="ko-KR" sz="1400" b="0" i="0" u="none" strike="noStrike" kern="0" spc="0">
                          <a:solidFill>
                            <a:schemeClr val="tx1">
                              <a:lumMod val="100000"/>
                            </a:schemeClr>
                          </a:solidFill>
                          <a:effectLst/>
                          <a:latin typeface="Candara" panose="020E0502030303020204" pitchFamily="34" charset="0"/>
                          <a:ea typeface="Malgun Gothic"/>
                          <a:cs typeface="+mn-cs"/>
                          <a:sym typeface=""/>
                        </a:rPr>
                        <a:t>Secondary prevention of osteoporotic fractures--an "OPTIMAL" model of care from Singapore. </a:t>
                      </a:r>
                      <a:r>
                        <a:rPr lang="ko-KR" sz="1400" b="0" i="1" u="none" strike="noStrike" kern="0" spc="0">
                          <a:solidFill>
                            <a:schemeClr val="tx1">
                              <a:lumMod val="100000"/>
                            </a:schemeClr>
                          </a:solidFill>
                          <a:effectLst/>
                          <a:latin typeface="Candara" panose="020E0502030303020204" pitchFamily="34" charset="0"/>
                          <a:ea typeface="Malgun Gothic"/>
                          <a:cs typeface="+mn-cs"/>
                          <a:sym typeface=""/>
                        </a:rPr>
                        <a:t>Osteoporos Int</a:t>
                      </a:r>
                      <a:r>
                        <a:rPr lang="ko-KR" sz="1400" b="0" i="0" u="none" strike="noStrike" kern="0" spc="0">
                          <a:solidFill>
                            <a:schemeClr val="tx1">
                              <a:lumMod val="100000"/>
                            </a:schemeClr>
                          </a:solidFill>
                          <a:effectLst/>
                          <a:latin typeface="Candara" panose="020E0502030303020204" pitchFamily="34" charset="0"/>
                          <a:ea typeface="Malgun Gothic"/>
                          <a:cs typeface="+mn-cs"/>
                          <a:sym typeface=""/>
                        </a:rPr>
                        <a:t> 24:2809-17</a:t>
                      </a:r>
                      <a:endParaRPr lang="ko-KR" sz="1400" kern="0" spc="0">
                        <a:solidFill>
                          <a:schemeClr val="tx1">
                            <a:lumMod val="100000"/>
                          </a:schemeClr>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9804"/>
                      </a:srgbClr>
                    </a:solidFill>
                  </a:tcPr>
                </a:tc>
                <a:extLst>
                  <a:ext uri="{0D108BD9-81ED-4DB2-BD59-A6C34878D82A}">
                    <a16:rowId xmlns:a16="http://schemas.microsoft.com/office/drawing/2014/main" val="1627659099"/>
                  </a:ext>
                </a:extLst>
              </a:tr>
              <a:tr h="2428875">
                <a:tc>
                  <a:txBody>
                    <a:bodyPr/>
                    <a:lstStyle/>
                    <a:p>
                      <a:r>
                        <a:rPr lang="ko-KR" sz="1400" b="1" spc="0" dirty="0">
                          <a:latin typeface="Candara" panose="020E0502030303020204" pitchFamily="34" charset="0"/>
                          <a:ea typeface="Malgun Gothic"/>
                          <a:cs typeface="+mn-cs"/>
                          <a:sym typeface=""/>
                        </a:rPr>
                        <a:t>대한민국</a:t>
                      </a:r>
                    </a:p>
                    <a:p>
                      <a:pPr marL="285750" indent="-285750">
                        <a:buFont typeface="Arial" panose="020B0604020202020204" pitchFamily="34" charset="0"/>
                        <a:buChar char="•"/>
                      </a:pPr>
                      <a:r>
                        <a:rPr lang="ko-KR" sz="1400" b="1" kern="0" spc="0" dirty="0" err="1">
                          <a:solidFill>
                            <a:srgbClr val="131413">
                              <a:lumMod val="100000"/>
                            </a:srgbClr>
                          </a:solidFill>
                          <a:latin typeface="Candara" panose="020E0502030303020204" pitchFamily="34" charset="0"/>
                          <a:ea typeface="Malgun Gothic"/>
                          <a:cs typeface="+mn-cs"/>
                          <a:sym typeface=""/>
                        </a:rPr>
                        <a:t>Kim</a:t>
                      </a:r>
                      <a:r>
                        <a:rPr lang="ko-KR" sz="1400" b="1" kern="0" spc="0" dirty="0">
                          <a:solidFill>
                            <a:srgbClr val="131413">
                              <a:lumMod val="100000"/>
                            </a:srgbClr>
                          </a:solidFill>
                          <a:latin typeface="Candara" panose="020E0502030303020204" pitchFamily="34" charset="0"/>
                          <a:ea typeface="Malgun Gothic"/>
                          <a:cs typeface="+mn-cs"/>
                          <a:sym typeface=""/>
                        </a:rPr>
                        <a:t> SR, </a:t>
                      </a:r>
                      <a:r>
                        <a:rPr lang="ko-KR" sz="1400" b="1" kern="0" spc="0" dirty="0" err="1">
                          <a:solidFill>
                            <a:srgbClr val="131413">
                              <a:lumMod val="100000"/>
                            </a:srgbClr>
                          </a:solidFill>
                          <a:latin typeface="Candara" panose="020E0502030303020204" pitchFamily="34" charset="0"/>
                          <a:ea typeface="Malgun Gothic"/>
                          <a:cs typeface="+mn-cs"/>
                          <a:sym typeface=""/>
                        </a:rPr>
                        <a:t>et</a:t>
                      </a:r>
                      <a:r>
                        <a:rPr lang="ko-KR" sz="1400" b="1" kern="0" spc="0" dirty="0">
                          <a:solidFill>
                            <a:srgbClr val="131413">
                              <a:lumMod val="100000"/>
                            </a:srgbClr>
                          </a:solidFill>
                          <a:latin typeface="Candara" panose="020E0502030303020204" pitchFamily="34" charset="0"/>
                          <a:ea typeface="Malgun Gothic"/>
                          <a:cs typeface="+mn-cs"/>
                          <a:sym typeface=""/>
                        </a:rPr>
                        <a:t> </a:t>
                      </a:r>
                      <a:r>
                        <a:rPr lang="ko-KR" sz="1400" b="1" kern="0" spc="0" dirty="0" err="1">
                          <a:solidFill>
                            <a:srgbClr val="131413">
                              <a:lumMod val="100000"/>
                            </a:srgbClr>
                          </a:solidFill>
                          <a:latin typeface="Candara" panose="020E0502030303020204" pitchFamily="34" charset="0"/>
                          <a:ea typeface="Malgun Gothic"/>
                          <a:cs typeface="+mn-cs"/>
                          <a:sym typeface=""/>
                        </a:rPr>
                        <a:t>al</a:t>
                      </a:r>
                      <a:r>
                        <a:rPr lang="ko-KR" sz="1400" b="1" kern="0" spc="0" dirty="0">
                          <a:solidFill>
                            <a:srgbClr val="131413">
                              <a:lumMod val="100000"/>
                            </a:srgbClr>
                          </a:solidFill>
                          <a:latin typeface="Candara" panose="020E0502030303020204" pitchFamily="34" charset="0"/>
                          <a:ea typeface="Malgun Gothic"/>
                          <a:cs typeface="+mn-cs"/>
                          <a:sym typeface=""/>
                        </a:rPr>
                        <a:t>. (2014) </a:t>
                      </a:r>
                      <a:r>
                        <a:rPr lang="ko-KR" sz="1400" kern="0" spc="0" dirty="0" err="1">
                          <a:solidFill>
                            <a:srgbClr val="131413">
                              <a:lumMod val="100000"/>
                            </a:srgbClr>
                          </a:solidFill>
                          <a:latin typeface="Candara" panose="020E0502030303020204" pitchFamily="34" charset="0"/>
                          <a:ea typeface="Malgun Gothic"/>
                          <a:cs typeface="+mn-cs"/>
                          <a:sym typeface=""/>
                        </a:rPr>
                        <a:t>Undertreatment</a:t>
                      </a:r>
                      <a:r>
                        <a:rPr lang="ko-KR" sz="1400" kern="0" spc="0" dirty="0">
                          <a:solidFill>
                            <a:srgbClr val="131413">
                              <a:lumMod val="100000"/>
                            </a:srgbClr>
                          </a:solidFill>
                          <a:latin typeface="Candara" panose="020E0502030303020204" pitchFamily="34" charset="0"/>
                          <a:ea typeface="Malgun Gothic"/>
                          <a:cs typeface="+mn-cs"/>
                          <a:sym typeface=""/>
                        </a:rPr>
                        <a:t> of </a:t>
                      </a:r>
                      <a:r>
                        <a:rPr lang="ko-KR" sz="1400" kern="0" spc="0" dirty="0" err="1">
                          <a:solidFill>
                            <a:srgbClr val="131413">
                              <a:lumMod val="100000"/>
                            </a:srgbClr>
                          </a:solidFill>
                          <a:latin typeface="Candara" panose="020E0502030303020204" pitchFamily="34" charset="0"/>
                          <a:ea typeface="Malgun Gothic"/>
                          <a:cs typeface="+mn-cs"/>
                          <a:sym typeface=""/>
                        </a:rPr>
                        <a:t>osteoporosis</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following</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hip</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fractures</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in</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Jeju</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cohort</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study</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i="1" kern="0" spc="0" dirty="0" err="1">
                          <a:solidFill>
                            <a:srgbClr val="131413">
                              <a:lumMod val="100000"/>
                            </a:srgbClr>
                          </a:solidFill>
                          <a:latin typeface="Candara" panose="020E0502030303020204" pitchFamily="34" charset="0"/>
                          <a:ea typeface="Malgun Gothic"/>
                          <a:cs typeface="+mn-cs"/>
                          <a:sym typeface=""/>
                        </a:rPr>
                        <a:t>J</a:t>
                      </a:r>
                      <a:r>
                        <a:rPr lang="ko-KR" sz="1400" i="1" kern="0" spc="0" dirty="0">
                          <a:solidFill>
                            <a:srgbClr val="131413">
                              <a:lumMod val="100000"/>
                            </a:srgbClr>
                          </a:solidFill>
                          <a:latin typeface="Candara" panose="020E0502030303020204" pitchFamily="34" charset="0"/>
                          <a:ea typeface="Malgun Gothic"/>
                          <a:cs typeface="+mn-cs"/>
                          <a:sym typeface=""/>
                        </a:rPr>
                        <a:t> </a:t>
                      </a:r>
                      <a:r>
                        <a:rPr lang="ko-KR" sz="1400" i="1" kern="0" spc="0" dirty="0" err="1">
                          <a:solidFill>
                            <a:srgbClr val="131413">
                              <a:lumMod val="100000"/>
                            </a:srgbClr>
                          </a:solidFill>
                          <a:latin typeface="Candara" panose="020E0502030303020204" pitchFamily="34" charset="0"/>
                          <a:ea typeface="Malgun Gothic"/>
                          <a:cs typeface="+mn-cs"/>
                          <a:sym typeface=""/>
                        </a:rPr>
                        <a:t>Bone</a:t>
                      </a:r>
                      <a:r>
                        <a:rPr lang="ko-KR" sz="1400" i="1" kern="0" spc="0" dirty="0">
                          <a:solidFill>
                            <a:srgbClr val="131413">
                              <a:lumMod val="100000"/>
                            </a:srgbClr>
                          </a:solidFill>
                          <a:latin typeface="Candara" panose="020E0502030303020204" pitchFamily="34" charset="0"/>
                          <a:ea typeface="Malgun Gothic"/>
                          <a:cs typeface="+mn-cs"/>
                          <a:sym typeface=""/>
                        </a:rPr>
                        <a:t> </a:t>
                      </a:r>
                      <a:r>
                        <a:rPr lang="ko-KR" sz="1400" i="1" kern="0" spc="0" dirty="0" err="1">
                          <a:solidFill>
                            <a:srgbClr val="131413">
                              <a:lumMod val="100000"/>
                            </a:srgbClr>
                          </a:solidFill>
                          <a:latin typeface="Candara" panose="020E0502030303020204" pitchFamily="34" charset="0"/>
                          <a:ea typeface="Malgun Gothic"/>
                          <a:cs typeface="+mn-cs"/>
                          <a:sym typeface=""/>
                        </a:rPr>
                        <a:t>Metab</a:t>
                      </a:r>
                      <a:r>
                        <a:rPr lang="ko-KR" sz="1400" i="1" kern="0" spc="0" dirty="0">
                          <a:solidFill>
                            <a:srgbClr val="131413">
                              <a:lumMod val="100000"/>
                            </a:srgbClr>
                          </a:solidFill>
                          <a:latin typeface="Candara" panose="020E0502030303020204" pitchFamily="34" charset="0"/>
                          <a:ea typeface="Malgun Gothic"/>
                          <a:cs typeface="+mn-cs"/>
                          <a:sym typeface=""/>
                        </a:rPr>
                        <a:t> </a:t>
                      </a:r>
                      <a:r>
                        <a:rPr lang="ko-KR" sz="1400" kern="0" spc="0" dirty="0">
                          <a:solidFill>
                            <a:srgbClr val="131413">
                              <a:lumMod val="100000"/>
                            </a:srgbClr>
                          </a:solidFill>
                          <a:latin typeface="Candara" panose="020E0502030303020204" pitchFamily="34" charset="0"/>
                          <a:ea typeface="Malgun Gothic"/>
                          <a:cs typeface="+mn-cs"/>
                          <a:sym typeface=""/>
                        </a:rPr>
                        <a:t>21:263–268</a:t>
                      </a:r>
                    </a:p>
                    <a:p>
                      <a:pPr marL="285750" indent="-285750">
                        <a:buFont typeface="Arial" panose="020B0604020202020204" pitchFamily="34" charset="0"/>
                        <a:buChar char="•"/>
                      </a:pPr>
                      <a:r>
                        <a:rPr lang="ko-KR" sz="1400" b="1" kern="0" spc="0" dirty="0" err="1">
                          <a:solidFill>
                            <a:srgbClr val="131413">
                              <a:lumMod val="100000"/>
                            </a:srgbClr>
                          </a:solidFill>
                          <a:latin typeface="Candara" panose="020E0502030303020204" pitchFamily="34" charset="0"/>
                          <a:ea typeface="Malgun Gothic"/>
                          <a:cs typeface="+mn-cs"/>
                          <a:sym typeface=""/>
                        </a:rPr>
                        <a:t>Kim</a:t>
                      </a:r>
                      <a:r>
                        <a:rPr lang="ko-KR" sz="1400" b="1" kern="0" spc="0" dirty="0">
                          <a:solidFill>
                            <a:srgbClr val="131413">
                              <a:lumMod val="100000"/>
                            </a:srgbClr>
                          </a:solidFill>
                          <a:latin typeface="Candara" panose="020E0502030303020204" pitchFamily="34" charset="0"/>
                          <a:ea typeface="Malgun Gothic"/>
                          <a:cs typeface="+mn-cs"/>
                          <a:sym typeface=""/>
                        </a:rPr>
                        <a:t> SC, </a:t>
                      </a:r>
                      <a:r>
                        <a:rPr lang="ko-KR" sz="1400" b="1" kern="0" spc="0" dirty="0" err="1">
                          <a:solidFill>
                            <a:srgbClr val="131413">
                              <a:lumMod val="100000"/>
                            </a:srgbClr>
                          </a:solidFill>
                          <a:latin typeface="Candara" panose="020E0502030303020204" pitchFamily="34" charset="0"/>
                          <a:ea typeface="Malgun Gothic"/>
                          <a:cs typeface="+mn-cs"/>
                          <a:sym typeface=""/>
                        </a:rPr>
                        <a:t>et</a:t>
                      </a:r>
                      <a:r>
                        <a:rPr lang="ko-KR" sz="1400" b="1" kern="0" spc="0" dirty="0">
                          <a:solidFill>
                            <a:srgbClr val="131413">
                              <a:lumMod val="100000"/>
                            </a:srgbClr>
                          </a:solidFill>
                          <a:latin typeface="Candara" panose="020E0502030303020204" pitchFamily="34" charset="0"/>
                          <a:ea typeface="Malgun Gothic"/>
                          <a:cs typeface="+mn-cs"/>
                          <a:sym typeface=""/>
                        </a:rPr>
                        <a:t> </a:t>
                      </a:r>
                      <a:r>
                        <a:rPr lang="ko-KR" sz="1400" b="1" kern="0" spc="0" dirty="0" err="1">
                          <a:solidFill>
                            <a:srgbClr val="131413">
                              <a:lumMod val="100000"/>
                            </a:srgbClr>
                          </a:solidFill>
                          <a:latin typeface="Candara" panose="020E0502030303020204" pitchFamily="34" charset="0"/>
                          <a:ea typeface="Malgun Gothic"/>
                          <a:cs typeface="+mn-cs"/>
                          <a:sym typeface=""/>
                        </a:rPr>
                        <a:t>al</a:t>
                      </a:r>
                      <a:r>
                        <a:rPr lang="ko-KR" sz="1400" b="1" kern="0" spc="0" dirty="0">
                          <a:solidFill>
                            <a:srgbClr val="131413">
                              <a:lumMod val="100000"/>
                            </a:srgbClr>
                          </a:solidFill>
                          <a:latin typeface="Candara" panose="020E0502030303020204" pitchFamily="34" charset="0"/>
                          <a:ea typeface="Malgun Gothic"/>
                          <a:cs typeface="+mn-cs"/>
                          <a:sym typeface=""/>
                        </a:rPr>
                        <a:t>. (2015) </a:t>
                      </a:r>
                      <a:r>
                        <a:rPr lang="ko-KR" sz="1400" kern="0" spc="0" dirty="0" err="1">
                          <a:solidFill>
                            <a:srgbClr val="131413">
                              <a:lumMod val="100000"/>
                            </a:srgbClr>
                          </a:solidFill>
                          <a:latin typeface="Candara" panose="020E0502030303020204" pitchFamily="34" charset="0"/>
                          <a:ea typeface="Malgun Gothic"/>
                          <a:cs typeface="+mn-cs"/>
                          <a:sym typeface=""/>
                        </a:rPr>
                        <a:t>Use</a:t>
                      </a:r>
                      <a:r>
                        <a:rPr lang="ko-KR" sz="1400" kern="0" spc="0" dirty="0">
                          <a:solidFill>
                            <a:srgbClr val="131413">
                              <a:lumMod val="100000"/>
                            </a:srgbClr>
                          </a:solidFill>
                          <a:latin typeface="Candara" panose="020E0502030303020204" pitchFamily="34" charset="0"/>
                          <a:ea typeface="Malgun Gothic"/>
                          <a:cs typeface="+mn-cs"/>
                          <a:sym typeface=""/>
                        </a:rPr>
                        <a:t> of </a:t>
                      </a:r>
                      <a:r>
                        <a:rPr lang="ko-KR" sz="1400" kern="0" spc="0" dirty="0" err="1">
                          <a:solidFill>
                            <a:srgbClr val="131413">
                              <a:lumMod val="100000"/>
                            </a:srgbClr>
                          </a:solidFill>
                          <a:latin typeface="Candara" panose="020E0502030303020204" pitchFamily="34" charset="0"/>
                          <a:ea typeface="Malgun Gothic"/>
                          <a:cs typeface="+mn-cs"/>
                          <a:sym typeface=""/>
                        </a:rPr>
                        <a:t>osteoporosis</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medications</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after</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hospitalization</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for</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hip</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fracture</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a</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cross-national</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study</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i="1" kern="0" spc="0" dirty="0" err="1">
                          <a:solidFill>
                            <a:srgbClr val="131413">
                              <a:lumMod val="100000"/>
                            </a:srgbClr>
                          </a:solidFill>
                          <a:latin typeface="Candara" panose="020E0502030303020204" pitchFamily="34" charset="0"/>
                          <a:ea typeface="Malgun Gothic"/>
                          <a:cs typeface="+mn-cs"/>
                          <a:sym typeface=""/>
                        </a:rPr>
                        <a:t>Am</a:t>
                      </a:r>
                      <a:r>
                        <a:rPr lang="ko-KR" sz="1400" i="1" kern="0" spc="0" dirty="0">
                          <a:solidFill>
                            <a:srgbClr val="131413">
                              <a:lumMod val="100000"/>
                            </a:srgbClr>
                          </a:solidFill>
                          <a:latin typeface="Candara" panose="020E0502030303020204" pitchFamily="34" charset="0"/>
                          <a:ea typeface="Malgun Gothic"/>
                          <a:cs typeface="+mn-cs"/>
                          <a:sym typeface=""/>
                        </a:rPr>
                        <a:t> </a:t>
                      </a:r>
                      <a:r>
                        <a:rPr lang="ko-KR" sz="1400" i="1" kern="0" spc="0" dirty="0" err="1">
                          <a:solidFill>
                            <a:srgbClr val="131413">
                              <a:lumMod val="100000"/>
                            </a:srgbClr>
                          </a:solidFill>
                          <a:latin typeface="Candara" panose="020E0502030303020204" pitchFamily="34" charset="0"/>
                          <a:ea typeface="Malgun Gothic"/>
                          <a:cs typeface="+mn-cs"/>
                          <a:sym typeface=""/>
                        </a:rPr>
                        <a:t>J</a:t>
                      </a:r>
                      <a:r>
                        <a:rPr lang="ko-KR" sz="1400" i="1" kern="0" spc="0" dirty="0">
                          <a:solidFill>
                            <a:srgbClr val="131413">
                              <a:lumMod val="100000"/>
                            </a:srgbClr>
                          </a:solidFill>
                          <a:latin typeface="Candara" panose="020E0502030303020204" pitchFamily="34" charset="0"/>
                          <a:ea typeface="Malgun Gothic"/>
                          <a:cs typeface="+mn-cs"/>
                          <a:sym typeface=""/>
                        </a:rPr>
                        <a:t> </a:t>
                      </a:r>
                      <a:r>
                        <a:rPr lang="ko-KR" sz="1400" i="1" kern="0" spc="0" dirty="0" err="1">
                          <a:solidFill>
                            <a:srgbClr val="131413">
                              <a:lumMod val="100000"/>
                            </a:srgbClr>
                          </a:solidFill>
                          <a:latin typeface="Candara" panose="020E0502030303020204" pitchFamily="34" charset="0"/>
                          <a:ea typeface="Malgun Gothic"/>
                          <a:cs typeface="+mn-cs"/>
                          <a:sym typeface=""/>
                        </a:rPr>
                        <a:t>Med</a:t>
                      </a:r>
                      <a:r>
                        <a:rPr lang="ko-KR" sz="1400" i="1" kern="0" spc="0" dirty="0">
                          <a:solidFill>
                            <a:srgbClr val="131413">
                              <a:lumMod val="100000"/>
                            </a:srgbClr>
                          </a:solidFill>
                          <a:latin typeface="Candara" panose="020E0502030303020204" pitchFamily="34" charset="0"/>
                          <a:ea typeface="Malgun Gothic"/>
                          <a:cs typeface="+mn-cs"/>
                          <a:sym typeface=""/>
                        </a:rPr>
                        <a:t> </a:t>
                      </a:r>
                      <a:r>
                        <a:rPr lang="ko-KR" sz="1400" kern="0" spc="0" dirty="0">
                          <a:solidFill>
                            <a:srgbClr val="131413">
                              <a:lumMod val="100000"/>
                            </a:srgbClr>
                          </a:solidFill>
                          <a:latin typeface="Candara" panose="020E0502030303020204" pitchFamily="34" charset="0"/>
                          <a:ea typeface="Malgun Gothic"/>
                          <a:cs typeface="+mn-cs"/>
                          <a:sym typeface=""/>
                        </a:rPr>
                        <a:t>128:519–526.e511</a:t>
                      </a:r>
                    </a:p>
                    <a:p>
                      <a:pPr marL="285750" indent="-285750">
                        <a:buFont typeface="Arial" panose="020B0604020202020204" pitchFamily="34" charset="0"/>
                        <a:buChar char="•"/>
                      </a:pPr>
                      <a:r>
                        <a:rPr lang="ko-KR" sz="1400" b="1" kern="0" spc="0" dirty="0" err="1">
                          <a:solidFill>
                            <a:srgbClr val="131413">
                              <a:lumMod val="100000"/>
                            </a:srgbClr>
                          </a:solidFill>
                          <a:latin typeface="Candara" panose="020E0502030303020204" pitchFamily="34" charset="0"/>
                          <a:ea typeface="Malgun Gothic"/>
                          <a:cs typeface="+mn-cs"/>
                          <a:sym typeface=""/>
                        </a:rPr>
                        <a:t>Yu</a:t>
                      </a:r>
                      <a:r>
                        <a:rPr lang="ko-KR" sz="1400" b="1" kern="0" spc="0" dirty="0">
                          <a:solidFill>
                            <a:srgbClr val="131413">
                              <a:lumMod val="100000"/>
                            </a:srgbClr>
                          </a:solidFill>
                          <a:latin typeface="Candara" panose="020E0502030303020204" pitchFamily="34" charset="0"/>
                          <a:ea typeface="Malgun Gothic"/>
                          <a:cs typeface="+mn-cs"/>
                          <a:sym typeface=""/>
                        </a:rPr>
                        <a:t> YM, </a:t>
                      </a:r>
                      <a:r>
                        <a:rPr lang="ko-KR" sz="1400" b="1" kern="0" spc="0" dirty="0" err="1">
                          <a:solidFill>
                            <a:srgbClr val="131413">
                              <a:lumMod val="100000"/>
                            </a:srgbClr>
                          </a:solidFill>
                          <a:latin typeface="Candara" panose="020E0502030303020204" pitchFamily="34" charset="0"/>
                          <a:ea typeface="Malgun Gothic"/>
                          <a:cs typeface="+mn-cs"/>
                          <a:sym typeface=""/>
                        </a:rPr>
                        <a:t>et</a:t>
                      </a:r>
                      <a:r>
                        <a:rPr lang="ko-KR" sz="1400" b="1" kern="0" spc="0" dirty="0">
                          <a:solidFill>
                            <a:srgbClr val="131413">
                              <a:lumMod val="100000"/>
                            </a:srgbClr>
                          </a:solidFill>
                          <a:latin typeface="Candara" panose="020E0502030303020204" pitchFamily="34" charset="0"/>
                          <a:ea typeface="Malgun Gothic"/>
                          <a:cs typeface="+mn-cs"/>
                          <a:sym typeface=""/>
                        </a:rPr>
                        <a:t> </a:t>
                      </a:r>
                      <a:r>
                        <a:rPr lang="ko-KR" sz="1400" b="1" kern="0" spc="0" dirty="0" err="1">
                          <a:solidFill>
                            <a:srgbClr val="131413">
                              <a:lumMod val="100000"/>
                            </a:srgbClr>
                          </a:solidFill>
                          <a:latin typeface="Candara" panose="020E0502030303020204" pitchFamily="34" charset="0"/>
                          <a:ea typeface="Malgun Gothic"/>
                          <a:cs typeface="+mn-cs"/>
                          <a:sym typeface=""/>
                        </a:rPr>
                        <a:t>al</a:t>
                      </a:r>
                      <a:r>
                        <a:rPr lang="ko-KR" sz="1400" b="1" kern="0" spc="0" dirty="0">
                          <a:solidFill>
                            <a:srgbClr val="131413">
                              <a:lumMod val="100000"/>
                            </a:srgbClr>
                          </a:solidFill>
                          <a:latin typeface="Candara" panose="020E0502030303020204" pitchFamily="34" charset="0"/>
                          <a:ea typeface="Malgun Gothic"/>
                          <a:cs typeface="+mn-cs"/>
                          <a:sym typeface=""/>
                        </a:rPr>
                        <a:t>. (2017) </a:t>
                      </a:r>
                      <a:r>
                        <a:rPr lang="ko-KR" sz="1400" kern="0" spc="0" dirty="0">
                          <a:solidFill>
                            <a:srgbClr val="131413">
                              <a:lumMod val="100000"/>
                            </a:srgbClr>
                          </a:solidFill>
                          <a:latin typeface="Candara" panose="020E0502030303020204" pitchFamily="34" charset="0"/>
                          <a:ea typeface="Malgun Gothic"/>
                          <a:cs typeface="+mn-cs"/>
                          <a:sym typeface=""/>
                        </a:rPr>
                        <a:t>Access </a:t>
                      </a:r>
                      <a:r>
                        <a:rPr lang="ko-KR" sz="1400" kern="0" spc="0" dirty="0" err="1">
                          <a:solidFill>
                            <a:srgbClr val="131413">
                              <a:lumMod val="100000"/>
                            </a:srgbClr>
                          </a:solidFill>
                          <a:latin typeface="Candara" panose="020E0502030303020204" pitchFamily="34" charset="0"/>
                          <a:ea typeface="Malgun Gothic"/>
                          <a:cs typeface="+mn-cs"/>
                          <a:sym typeface=""/>
                        </a:rPr>
                        <a:t>to</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anti-osteoporosis</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medication</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after</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hip</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fracture</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in</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Korean</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elderly</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kern="0" spc="0" dirty="0" err="1">
                          <a:solidFill>
                            <a:srgbClr val="131413">
                              <a:lumMod val="100000"/>
                            </a:srgbClr>
                          </a:solidFill>
                          <a:latin typeface="Candara" panose="020E0502030303020204" pitchFamily="34" charset="0"/>
                          <a:ea typeface="Malgun Gothic"/>
                          <a:cs typeface="+mn-cs"/>
                          <a:sym typeface=""/>
                        </a:rPr>
                        <a:t>patients</a:t>
                      </a:r>
                      <a:r>
                        <a:rPr lang="ko-KR" sz="1400" kern="0" spc="0" dirty="0">
                          <a:solidFill>
                            <a:srgbClr val="131413">
                              <a:lumMod val="100000"/>
                            </a:srgbClr>
                          </a:solidFill>
                          <a:latin typeface="Candara" panose="020E0502030303020204" pitchFamily="34" charset="0"/>
                          <a:ea typeface="Malgun Gothic"/>
                          <a:cs typeface="+mn-cs"/>
                          <a:sym typeface=""/>
                        </a:rPr>
                        <a:t>. </a:t>
                      </a:r>
                      <a:r>
                        <a:rPr lang="ko-KR" sz="1400" i="1" kern="0" spc="0" dirty="0" err="1">
                          <a:solidFill>
                            <a:srgbClr val="131413">
                              <a:lumMod val="100000"/>
                            </a:srgbClr>
                          </a:solidFill>
                          <a:latin typeface="Candara" panose="020E0502030303020204" pitchFamily="34" charset="0"/>
                          <a:ea typeface="Malgun Gothic"/>
                          <a:cs typeface="+mn-cs"/>
                          <a:sym typeface=""/>
                        </a:rPr>
                        <a:t>Maturitas</a:t>
                      </a:r>
                      <a:r>
                        <a:rPr lang="ko-KR" sz="1400" kern="0" spc="0" dirty="0">
                          <a:solidFill>
                            <a:srgbClr val="131413">
                              <a:lumMod val="100000"/>
                            </a:srgbClr>
                          </a:solidFill>
                          <a:latin typeface="Candara" panose="020E0502030303020204" pitchFamily="34" charset="0"/>
                          <a:ea typeface="Malgun Gothic"/>
                          <a:cs typeface="+mn-cs"/>
                          <a:sym typeface=""/>
                        </a:rPr>
                        <a:t> 103:54–59.</a:t>
                      </a:r>
                    </a:p>
                    <a:p>
                      <a:pPr marL="285750" indent="-285750">
                        <a:buFont typeface="Arial" panose="020B0604020202020204" pitchFamily="34" charset="0"/>
                        <a:buChar char="•"/>
                      </a:pPr>
                      <a:r>
                        <a:rPr lang="ko-KR" sz="1400" b="1" kern="0" spc="-20" baseline="0" dirty="0" err="1">
                          <a:solidFill>
                            <a:srgbClr val="131413">
                              <a:lumMod val="100000"/>
                            </a:srgbClr>
                          </a:solidFill>
                          <a:latin typeface="Candara" panose="020E0502030303020204" pitchFamily="34" charset="0"/>
                          <a:ea typeface="Malgun Gothic"/>
                          <a:cs typeface="+mn-cs"/>
                          <a:sym typeface=""/>
                        </a:rPr>
                        <a:t>Jung</a:t>
                      </a:r>
                      <a:r>
                        <a:rPr lang="ko-KR" sz="1400" b="1" kern="0" spc="-20" baseline="0" dirty="0">
                          <a:solidFill>
                            <a:srgbClr val="131413">
                              <a:lumMod val="100000"/>
                            </a:srgbClr>
                          </a:solidFill>
                          <a:latin typeface="Candara" panose="020E0502030303020204" pitchFamily="34" charset="0"/>
                          <a:ea typeface="Malgun Gothic"/>
                          <a:cs typeface="+mn-cs"/>
                          <a:sym typeface=""/>
                        </a:rPr>
                        <a:t> </a:t>
                      </a:r>
                      <a:r>
                        <a:rPr lang="ko-KR" sz="1400" b="1" kern="0" spc="-20" baseline="0" dirty="0" err="1">
                          <a:solidFill>
                            <a:srgbClr val="131413">
                              <a:lumMod val="100000"/>
                            </a:srgbClr>
                          </a:solidFill>
                          <a:latin typeface="Candara" panose="020E0502030303020204" pitchFamily="34" charset="0"/>
                          <a:ea typeface="Malgun Gothic"/>
                          <a:cs typeface="+mn-cs"/>
                          <a:sym typeface=""/>
                        </a:rPr>
                        <a:t>Y</a:t>
                      </a:r>
                      <a:r>
                        <a:rPr lang="ko-KR" sz="1400" b="1" kern="0" spc="-20" baseline="0" dirty="0">
                          <a:solidFill>
                            <a:srgbClr val="131413">
                              <a:lumMod val="100000"/>
                            </a:srgbClr>
                          </a:solidFill>
                          <a:latin typeface="Candara" panose="020E0502030303020204" pitchFamily="34" charset="0"/>
                          <a:ea typeface="Malgun Gothic"/>
                          <a:cs typeface="+mn-cs"/>
                          <a:sym typeface=""/>
                        </a:rPr>
                        <a:t>, </a:t>
                      </a:r>
                      <a:r>
                        <a:rPr lang="ko-KR" sz="1400" b="1" kern="0" spc="-20" baseline="0" dirty="0" err="1">
                          <a:solidFill>
                            <a:srgbClr val="131413">
                              <a:lumMod val="100000"/>
                            </a:srgbClr>
                          </a:solidFill>
                          <a:latin typeface="Candara" panose="020E0502030303020204" pitchFamily="34" charset="0"/>
                          <a:ea typeface="Malgun Gothic"/>
                          <a:cs typeface="+mn-cs"/>
                          <a:sym typeface=""/>
                        </a:rPr>
                        <a:t>et</a:t>
                      </a:r>
                      <a:r>
                        <a:rPr lang="ko-KR" sz="1400" b="1" kern="0" spc="-20" baseline="0" dirty="0">
                          <a:solidFill>
                            <a:srgbClr val="131413">
                              <a:lumMod val="100000"/>
                            </a:srgbClr>
                          </a:solidFill>
                          <a:latin typeface="Candara" panose="020E0502030303020204" pitchFamily="34" charset="0"/>
                          <a:ea typeface="Malgun Gothic"/>
                          <a:cs typeface="+mn-cs"/>
                          <a:sym typeface=""/>
                        </a:rPr>
                        <a:t> </a:t>
                      </a:r>
                      <a:r>
                        <a:rPr lang="ko-KR" sz="1400" b="1" kern="0" spc="-20" baseline="0" dirty="0" err="1">
                          <a:solidFill>
                            <a:srgbClr val="131413">
                              <a:lumMod val="100000"/>
                            </a:srgbClr>
                          </a:solidFill>
                          <a:latin typeface="Candara" panose="020E0502030303020204" pitchFamily="34" charset="0"/>
                          <a:ea typeface="Malgun Gothic"/>
                          <a:cs typeface="+mn-cs"/>
                          <a:sym typeface=""/>
                        </a:rPr>
                        <a:t>al</a:t>
                      </a:r>
                      <a:r>
                        <a:rPr lang="ko-KR" sz="1400" b="1" kern="0" spc="-20" baseline="0" dirty="0">
                          <a:solidFill>
                            <a:srgbClr val="131413">
                              <a:lumMod val="100000"/>
                            </a:srgbClr>
                          </a:solidFill>
                          <a:latin typeface="Candara" panose="020E0502030303020204" pitchFamily="34" charset="0"/>
                          <a:ea typeface="Malgun Gothic"/>
                          <a:cs typeface="+mn-cs"/>
                          <a:sym typeface=""/>
                        </a:rPr>
                        <a:t>. (2019) </a:t>
                      </a:r>
                      <a:r>
                        <a:rPr lang="ko-KR" sz="1400" kern="0" spc="-20" baseline="0" dirty="0" err="1">
                          <a:solidFill>
                            <a:srgbClr val="131413">
                              <a:lumMod val="100000"/>
                            </a:srgbClr>
                          </a:solidFill>
                          <a:latin typeface="Candara" panose="020E0502030303020204" pitchFamily="34" charset="0"/>
                          <a:ea typeface="Malgun Gothic"/>
                          <a:cs typeface="+mn-cs"/>
                          <a:sym typeface=""/>
                        </a:rPr>
                        <a:t>Gender</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differences</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in</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anti-osteoporosis</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drug</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treatment</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after</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osteoporotic</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err="1">
                          <a:solidFill>
                            <a:srgbClr val="131413">
                              <a:lumMod val="100000"/>
                            </a:srgbClr>
                          </a:solidFill>
                          <a:latin typeface="Candara" panose="020E0502030303020204" pitchFamily="34" charset="0"/>
                          <a:ea typeface="Malgun Gothic"/>
                          <a:cs typeface="+mn-cs"/>
                          <a:sym typeface=""/>
                        </a:rPr>
                        <a:t>fractures</a:t>
                      </a:r>
                      <a:r>
                        <a:rPr lang="ko-KR" sz="1400" kern="0" spc="-20" baseline="0" dirty="0">
                          <a:solidFill>
                            <a:srgbClr val="131413">
                              <a:lumMod val="100000"/>
                            </a:srgbClr>
                          </a:solidFill>
                          <a:latin typeface="Candara" panose="020E0502030303020204" pitchFamily="34" charset="0"/>
                          <a:ea typeface="Malgun Gothic"/>
                          <a:cs typeface="+mn-cs"/>
                          <a:sym typeface=""/>
                        </a:rPr>
                        <a:t>. </a:t>
                      </a:r>
                      <a:r>
                        <a:rPr lang="ko-KR" sz="1400" i="1" kern="0" spc="-20" baseline="0" dirty="0" err="1">
                          <a:solidFill>
                            <a:srgbClr val="131413">
                              <a:lumMod val="100000"/>
                            </a:srgbClr>
                          </a:solidFill>
                          <a:latin typeface="Candara" panose="020E0502030303020204" pitchFamily="34" charset="0"/>
                          <a:ea typeface="Malgun Gothic"/>
                          <a:cs typeface="+mn-cs"/>
                          <a:sym typeface=""/>
                        </a:rPr>
                        <a:t>J</a:t>
                      </a:r>
                      <a:r>
                        <a:rPr lang="ko-KR" sz="1400" i="1" kern="0" spc="-20" baseline="0" dirty="0">
                          <a:solidFill>
                            <a:srgbClr val="131413">
                              <a:lumMod val="100000"/>
                            </a:srgbClr>
                          </a:solidFill>
                          <a:latin typeface="Candara" panose="020E0502030303020204" pitchFamily="34" charset="0"/>
                          <a:ea typeface="Malgun Gothic"/>
                          <a:cs typeface="+mn-cs"/>
                          <a:sym typeface=""/>
                        </a:rPr>
                        <a:t> </a:t>
                      </a:r>
                      <a:r>
                        <a:rPr lang="ko-KR" sz="1400" i="1" kern="0" spc="-20" baseline="0" dirty="0" err="1">
                          <a:solidFill>
                            <a:srgbClr val="131413">
                              <a:lumMod val="100000"/>
                            </a:srgbClr>
                          </a:solidFill>
                          <a:latin typeface="Candara" panose="020E0502030303020204" pitchFamily="34" charset="0"/>
                          <a:ea typeface="Malgun Gothic"/>
                          <a:cs typeface="+mn-cs"/>
                          <a:sym typeface=""/>
                        </a:rPr>
                        <a:t>Bone</a:t>
                      </a:r>
                      <a:r>
                        <a:rPr lang="ko-KR" sz="1400" i="1" kern="0" spc="-20" baseline="0" dirty="0">
                          <a:solidFill>
                            <a:srgbClr val="131413">
                              <a:lumMod val="100000"/>
                            </a:srgbClr>
                          </a:solidFill>
                          <a:latin typeface="Candara" panose="020E0502030303020204" pitchFamily="34" charset="0"/>
                          <a:ea typeface="Malgun Gothic"/>
                          <a:cs typeface="+mn-cs"/>
                          <a:sym typeface=""/>
                        </a:rPr>
                        <a:t> </a:t>
                      </a:r>
                      <a:r>
                        <a:rPr lang="ko-KR" sz="1400" i="1" kern="0" spc="-20" baseline="0" dirty="0" err="1">
                          <a:solidFill>
                            <a:srgbClr val="131413">
                              <a:lumMod val="100000"/>
                            </a:srgbClr>
                          </a:solidFill>
                          <a:latin typeface="Candara" panose="020E0502030303020204" pitchFamily="34" charset="0"/>
                          <a:ea typeface="Malgun Gothic"/>
                          <a:cs typeface="+mn-cs"/>
                          <a:sym typeface=""/>
                        </a:rPr>
                        <a:t>Miner</a:t>
                      </a:r>
                      <a:r>
                        <a:rPr lang="ko-KR" sz="1400" i="1" kern="0" spc="-20" baseline="0" dirty="0">
                          <a:solidFill>
                            <a:srgbClr val="131413">
                              <a:lumMod val="100000"/>
                            </a:srgbClr>
                          </a:solidFill>
                          <a:latin typeface="Candara" panose="020E0502030303020204" pitchFamily="34" charset="0"/>
                          <a:ea typeface="Malgun Gothic"/>
                          <a:cs typeface="+mn-cs"/>
                          <a:sym typeface=""/>
                        </a:rPr>
                        <a:t> </a:t>
                      </a:r>
                      <a:r>
                        <a:rPr lang="ko-KR" sz="1400" i="1" kern="0" spc="-20" baseline="0" dirty="0" err="1">
                          <a:solidFill>
                            <a:srgbClr val="131413">
                              <a:lumMod val="100000"/>
                            </a:srgbClr>
                          </a:solidFill>
                          <a:latin typeface="Candara" panose="020E0502030303020204" pitchFamily="34" charset="0"/>
                          <a:ea typeface="Malgun Gothic"/>
                          <a:cs typeface="+mn-cs"/>
                          <a:sym typeface=""/>
                        </a:rPr>
                        <a:t>Metab</a:t>
                      </a:r>
                      <a:r>
                        <a:rPr lang="ko-KR" sz="1400" i="1" kern="0" spc="-20" baseline="0" dirty="0">
                          <a:solidFill>
                            <a:srgbClr val="131413">
                              <a:lumMod val="100000"/>
                            </a:srgbClr>
                          </a:solidFill>
                          <a:latin typeface="Candara" panose="020E0502030303020204" pitchFamily="34" charset="0"/>
                          <a:ea typeface="Malgun Gothic"/>
                          <a:cs typeface="+mn-cs"/>
                          <a:sym typeface=""/>
                        </a:rPr>
                        <a:t> </a:t>
                      </a:r>
                      <a:r>
                        <a:rPr lang="ko-KR" sz="1400" kern="0" spc="-20" baseline="0" dirty="0">
                          <a:solidFill>
                            <a:srgbClr val="131413">
                              <a:lumMod val="100000"/>
                            </a:srgbClr>
                          </a:solidFill>
                          <a:latin typeface="Candara" panose="020E0502030303020204" pitchFamily="34" charset="0"/>
                          <a:ea typeface="Malgun Gothic"/>
                          <a:cs typeface="+mn-cs"/>
                          <a:sym typeface=""/>
                        </a:rPr>
                        <a:t>37:134–41.</a:t>
                      </a:r>
                      <a:endParaRPr lang="ko-KR" sz="1400" kern="0" spc="-20" baseline="0" dirty="0">
                        <a:solidFill>
                          <a:srgbClr val="131413">
                            <a:lumMod val="100000"/>
                          </a:srgbClr>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507107533"/>
                  </a:ext>
                </a:extLst>
              </a:tr>
              <a:tr h="733425">
                <a:tc>
                  <a:txBody>
                    <a:bodyPr/>
                    <a:lstStyle/>
                    <a:p>
                      <a:r>
                        <a:rPr lang="ko-KR" sz="1400" b="1" spc="0">
                          <a:latin typeface="Candara" panose="020E0502030303020204" pitchFamily="34" charset="0"/>
                          <a:ea typeface="Malgun Gothic"/>
                          <a:cs typeface="+mn-cs"/>
                          <a:sym typeface=""/>
                        </a:rPr>
                        <a:t>대만</a:t>
                      </a:r>
                    </a:p>
                    <a:p>
                      <a:pPr marL="285750" indent="-285750">
                        <a:buFont typeface="Arial" panose="020B0604020202020204" pitchFamily="34" charset="0"/>
                        <a:buChar char="•"/>
                      </a:pPr>
                      <a:r>
                        <a:rPr lang="ko-KR" sz="1400" b="1" kern="0" spc="0">
                          <a:solidFill>
                            <a:schemeClr val="tx1">
                              <a:lumMod val="100000"/>
                            </a:schemeClr>
                          </a:solidFill>
                          <a:effectLst/>
                          <a:latin typeface="Candara" panose="020E0502030303020204" pitchFamily="34" charset="0"/>
                          <a:ea typeface="Malgun Gothic"/>
                          <a:cs typeface="+mn-cs"/>
                          <a:sym typeface=""/>
                        </a:rPr>
                        <a:t>Chang LY, et al. (2018) </a:t>
                      </a:r>
                      <a:r>
                        <a:rPr lang="ko-KR" sz="1400" kern="0" spc="0">
                          <a:solidFill>
                            <a:schemeClr val="tx1">
                              <a:lumMod val="100000"/>
                            </a:schemeClr>
                          </a:solidFill>
                          <a:effectLst/>
                          <a:latin typeface="Candara" panose="020E0502030303020204" pitchFamily="34" charset="0"/>
                          <a:ea typeface="Malgun Gothic"/>
                          <a:cs typeface="+mn-cs"/>
                          <a:sym typeface=""/>
                        </a:rPr>
                        <a:t>The development of Taiwan Fracture Liaison Service network. </a:t>
                      </a:r>
                      <a:r>
                        <a:rPr lang="ko-KR" sz="1400" i="1" kern="0" spc="0">
                          <a:solidFill>
                            <a:schemeClr val="tx1">
                              <a:lumMod val="100000"/>
                            </a:schemeClr>
                          </a:solidFill>
                          <a:effectLst/>
                          <a:latin typeface="Candara" panose="020E0502030303020204" pitchFamily="34" charset="0"/>
                          <a:ea typeface="Malgun Gothic"/>
                          <a:cs typeface="+mn-cs"/>
                          <a:sym typeface=""/>
                        </a:rPr>
                        <a:t>Osteoporos Sarcopenia </a:t>
                      </a:r>
                      <a:r>
                        <a:rPr lang="ko-KR" sz="1400" kern="0" spc="0">
                          <a:solidFill>
                            <a:schemeClr val="tx1">
                              <a:lumMod val="100000"/>
                            </a:schemeClr>
                          </a:solidFill>
                          <a:effectLst/>
                          <a:latin typeface="Candara" panose="020E0502030303020204" pitchFamily="34" charset="0"/>
                          <a:ea typeface="Malgun Gothic"/>
                          <a:cs typeface="+mn-cs"/>
                          <a:sym typeface=""/>
                        </a:rPr>
                        <a:t>4:47–52.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9804"/>
                      </a:srgbClr>
                    </a:solidFill>
                  </a:tcPr>
                </a:tc>
                <a:extLst>
                  <a:ext uri="{0D108BD9-81ED-4DB2-BD59-A6C34878D82A}">
                    <a16:rowId xmlns:a16="http://schemas.microsoft.com/office/drawing/2014/main" val="45109377"/>
                  </a:ext>
                </a:extLst>
              </a:tr>
              <a:tr h="928687">
                <a:tc>
                  <a:txBody>
                    <a:bodyPr/>
                    <a:lstStyle/>
                    <a:p>
                      <a:r>
                        <a:rPr lang="ko-KR" sz="1400" b="1" spc="0" dirty="0">
                          <a:latin typeface="Candara" panose="020E0502030303020204" pitchFamily="34" charset="0"/>
                          <a:ea typeface="Malgun Gothic"/>
                          <a:cs typeface="+mn-cs"/>
                          <a:sym typeface=""/>
                        </a:rPr>
                        <a:t>태국</a:t>
                      </a:r>
                    </a:p>
                    <a:p>
                      <a:pPr marL="285750" indent="-285750">
                        <a:buFont typeface="Arial" panose="020B0604020202020204" pitchFamily="34" charset="0"/>
                        <a:buChar char="•"/>
                      </a:pPr>
                      <a:r>
                        <a:rPr lang="ko-KR" sz="1400" b="1" kern="0" spc="0" dirty="0" err="1">
                          <a:solidFill>
                            <a:schemeClr val="tx1">
                              <a:lumMod val="100000"/>
                            </a:schemeClr>
                          </a:solidFill>
                          <a:effectLst/>
                          <a:latin typeface="Candara" panose="020E0502030303020204" pitchFamily="34" charset="0"/>
                          <a:ea typeface="Malgun Gothic"/>
                          <a:cs typeface="+mn-cs"/>
                          <a:sym typeface=""/>
                        </a:rPr>
                        <a:t>Angthong</a:t>
                      </a:r>
                      <a:r>
                        <a:rPr lang="ko-KR" sz="1400" b="1" kern="0" spc="0" dirty="0">
                          <a:solidFill>
                            <a:schemeClr val="tx1">
                              <a:lumMod val="100000"/>
                            </a:schemeClr>
                          </a:solidFill>
                          <a:effectLst/>
                          <a:latin typeface="Candara" panose="020E0502030303020204" pitchFamily="34" charset="0"/>
                          <a:ea typeface="Malgun Gothic"/>
                          <a:cs typeface="+mn-cs"/>
                          <a:sym typeface=""/>
                        </a:rPr>
                        <a:t> C, </a:t>
                      </a:r>
                      <a:r>
                        <a:rPr lang="ko-KR" sz="1400" b="1" kern="0" spc="0" dirty="0" err="1">
                          <a:solidFill>
                            <a:schemeClr val="tx1">
                              <a:lumMod val="100000"/>
                            </a:schemeClr>
                          </a:solidFill>
                          <a:effectLst/>
                          <a:latin typeface="Candara" panose="020E0502030303020204" pitchFamily="34" charset="0"/>
                          <a:ea typeface="Malgun Gothic"/>
                          <a:cs typeface="+mn-cs"/>
                          <a:sym typeface=""/>
                        </a:rPr>
                        <a:t>et</a:t>
                      </a:r>
                      <a:r>
                        <a:rPr lang="ko-KR" sz="1400" b="1" kern="0" spc="0" dirty="0">
                          <a:solidFill>
                            <a:schemeClr val="tx1">
                              <a:lumMod val="100000"/>
                            </a:schemeClr>
                          </a:solidFill>
                          <a:effectLst/>
                          <a:latin typeface="Candara" panose="020E0502030303020204" pitchFamily="34" charset="0"/>
                          <a:ea typeface="Malgun Gothic"/>
                          <a:cs typeface="+mn-cs"/>
                          <a:sym typeface=""/>
                        </a:rPr>
                        <a:t> </a:t>
                      </a:r>
                      <a:r>
                        <a:rPr lang="ko-KR" sz="1400" b="1" kern="0" spc="0" dirty="0" err="1">
                          <a:solidFill>
                            <a:schemeClr val="tx1">
                              <a:lumMod val="100000"/>
                            </a:schemeClr>
                          </a:solidFill>
                          <a:effectLst/>
                          <a:latin typeface="Candara" panose="020E0502030303020204" pitchFamily="34" charset="0"/>
                          <a:ea typeface="Malgun Gothic"/>
                          <a:cs typeface="+mn-cs"/>
                          <a:sym typeface=""/>
                        </a:rPr>
                        <a:t>al</a:t>
                      </a:r>
                      <a:r>
                        <a:rPr lang="ko-KR" sz="1400" b="1" kern="0" spc="0" dirty="0">
                          <a:solidFill>
                            <a:schemeClr val="tx1">
                              <a:lumMod val="100000"/>
                            </a:schemeClr>
                          </a:solidFill>
                          <a:effectLst/>
                          <a:latin typeface="Candara" panose="020E0502030303020204" pitchFamily="34" charset="0"/>
                          <a:ea typeface="Malgun Gothic"/>
                          <a:cs typeface="+mn-cs"/>
                          <a:sym typeface=""/>
                        </a:rPr>
                        <a:t>. (2013) </a:t>
                      </a:r>
                      <a:r>
                        <a:rPr lang="ko-KR" sz="1400" kern="0" spc="0" dirty="0" err="1">
                          <a:solidFill>
                            <a:schemeClr val="tx1">
                              <a:lumMod val="100000"/>
                            </a:schemeClr>
                          </a:solidFill>
                          <a:effectLst/>
                          <a:latin typeface="Candara" panose="020E0502030303020204" pitchFamily="34" charset="0"/>
                          <a:ea typeface="Malgun Gothic"/>
                          <a:cs typeface="+mn-cs"/>
                          <a:sym typeface=""/>
                        </a:rPr>
                        <a:t>Prevalence</a:t>
                      </a:r>
                      <a:r>
                        <a:rPr lang="ko-KR" sz="1400" kern="0" spc="0" dirty="0">
                          <a:solidFill>
                            <a:schemeClr val="tx1">
                              <a:lumMod val="100000"/>
                            </a:schemeClr>
                          </a:solidFill>
                          <a:effectLst/>
                          <a:latin typeface="Candara" panose="020E0502030303020204" pitchFamily="34" charset="0"/>
                          <a:ea typeface="Malgun Gothic"/>
                          <a:cs typeface="+mn-cs"/>
                          <a:sym typeface=""/>
                        </a:rPr>
                        <a:t> of </a:t>
                      </a:r>
                      <a:r>
                        <a:rPr lang="ko-KR" sz="1400" kern="0" spc="0" dirty="0" err="1">
                          <a:solidFill>
                            <a:schemeClr val="tx1">
                              <a:lumMod val="100000"/>
                            </a:schemeClr>
                          </a:solidFill>
                          <a:effectLst/>
                          <a:latin typeface="Candara" panose="020E0502030303020204" pitchFamily="34" charset="0"/>
                          <a:ea typeface="Malgun Gothic"/>
                          <a:cs typeface="+mn-cs"/>
                          <a:sym typeface=""/>
                        </a:rPr>
                        <a:t>bone</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kern="0" spc="0" dirty="0" err="1">
                          <a:solidFill>
                            <a:schemeClr val="tx1">
                              <a:lumMod val="100000"/>
                            </a:schemeClr>
                          </a:solidFill>
                          <a:effectLst/>
                          <a:latin typeface="Candara" panose="020E0502030303020204" pitchFamily="34" charset="0"/>
                          <a:ea typeface="Malgun Gothic"/>
                          <a:cs typeface="+mn-cs"/>
                          <a:sym typeface=""/>
                        </a:rPr>
                        <a:t>mineral</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kern="0" spc="0" dirty="0" err="1">
                          <a:solidFill>
                            <a:schemeClr val="tx1">
                              <a:lumMod val="100000"/>
                            </a:schemeClr>
                          </a:solidFill>
                          <a:effectLst/>
                          <a:latin typeface="Candara" panose="020E0502030303020204" pitchFamily="34" charset="0"/>
                          <a:ea typeface="Malgun Gothic"/>
                          <a:cs typeface="+mn-cs"/>
                          <a:sym typeface=""/>
                        </a:rPr>
                        <a:t>density</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kern="0" spc="0" dirty="0" err="1">
                          <a:solidFill>
                            <a:schemeClr val="tx1">
                              <a:lumMod val="100000"/>
                            </a:schemeClr>
                          </a:solidFill>
                          <a:effectLst/>
                          <a:latin typeface="Candara" panose="020E0502030303020204" pitchFamily="34" charset="0"/>
                          <a:ea typeface="Malgun Gothic"/>
                          <a:cs typeface="+mn-cs"/>
                          <a:sym typeface=""/>
                        </a:rPr>
                        <a:t>testing</a:t>
                      </a:r>
                      <a:r>
                        <a:rPr lang="ko-KR" sz="1400" kern="0" spc="0" dirty="0">
                          <a:solidFill>
                            <a:schemeClr val="tx1">
                              <a:lumMod val="100000"/>
                            </a:schemeClr>
                          </a:solidFill>
                          <a:effectLst/>
                          <a:latin typeface="Candara" panose="020E0502030303020204" pitchFamily="34" charset="0"/>
                          <a:ea typeface="Malgun Gothic"/>
                          <a:cs typeface="+mn-cs"/>
                          <a:sym typeface=""/>
                        </a:rPr>
                        <a:t> and </a:t>
                      </a:r>
                      <a:r>
                        <a:rPr lang="ko-KR" sz="1400" kern="0" spc="0" dirty="0" err="1">
                          <a:solidFill>
                            <a:schemeClr val="tx1">
                              <a:lumMod val="100000"/>
                            </a:schemeClr>
                          </a:solidFill>
                          <a:effectLst/>
                          <a:latin typeface="Candara" panose="020E0502030303020204" pitchFamily="34" charset="0"/>
                          <a:ea typeface="Malgun Gothic"/>
                          <a:cs typeface="+mn-cs"/>
                          <a:sym typeface=""/>
                        </a:rPr>
                        <a:t>osteoporosis</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kern="0" spc="0" dirty="0" err="1">
                          <a:solidFill>
                            <a:schemeClr val="tx1">
                              <a:lumMod val="100000"/>
                            </a:schemeClr>
                          </a:solidFill>
                          <a:effectLst/>
                          <a:latin typeface="Candara" panose="020E0502030303020204" pitchFamily="34" charset="0"/>
                          <a:ea typeface="Malgun Gothic"/>
                          <a:cs typeface="+mn-cs"/>
                          <a:sym typeface=""/>
                        </a:rPr>
                        <a:t>management</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kern="0" spc="0" dirty="0" err="1">
                          <a:solidFill>
                            <a:schemeClr val="tx1">
                              <a:lumMod val="100000"/>
                            </a:schemeClr>
                          </a:solidFill>
                          <a:effectLst/>
                          <a:latin typeface="Candara" panose="020E0502030303020204" pitchFamily="34" charset="0"/>
                          <a:ea typeface="Malgun Gothic"/>
                          <a:cs typeface="+mn-cs"/>
                          <a:sym typeface=""/>
                        </a:rPr>
                        <a:t>following</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kern="0" spc="0" dirty="0" err="1">
                          <a:solidFill>
                            <a:schemeClr val="tx1">
                              <a:lumMod val="100000"/>
                            </a:schemeClr>
                          </a:solidFill>
                          <a:effectLst/>
                          <a:latin typeface="Candara" panose="020E0502030303020204" pitchFamily="34" charset="0"/>
                          <a:ea typeface="Malgun Gothic"/>
                          <a:cs typeface="+mn-cs"/>
                          <a:sym typeface=""/>
                        </a:rPr>
                        <a:t>low</a:t>
                      </a:r>
                      <a:r>
                        <a:rPr lang="ko-KR" sz="1400" kern="0" spc="0" dirty="0">
                          <a:solidFill>
                            <a:schemeClr val="tx1">
                              <a:lumMod val="100000"/>
                            </a:schemeClr>
                          </a:solidFill>
                          <a:effectLst/>
                          <a:latin typeface="Candara" panose="020E0502030303020204" pitchFamily="34" charset="0"/>
                          <a:ea typeface="Malgun Gothic"/>
                          <a:cs typeface="+mn-cs"/>
                          <a:sym typeface=""/>
                        </a:rPr>
                        <a:t>- and </a:t>
                      </a:r>
                      <a:r>
                        <a:rPr lang="ko-KR" sz="1400" kern="0" spc="0" dirty="0" err="1">
                          <a:solidFill>
                            <a:schemeClr val="tx1">
                              <a:lumMod val="100000"/>
                            </a:schemeClr>
                          </a:solidFill>
                          <a:effectLst/>
                          <a:latin typeface="Candara" panose="020E0502030303020204" pitchFamily="34" charset="0"/>
                          <a:ea typeface="Malgun Gothic"/>
                          <a:cs typeface="+mn-cs"/>
                          <a:sym typeface=""/>
                        </a:rPr>
                        <a:t>high-energy</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kern="0" spc="0" dirty="0" err="1">
                          <a:solidFill>
                            <a:schemeClr val="tx1">
                              <a:lumMod val="100000"/>
                            </a:schemeClr>
                          </a:solidFill>
                          <a:effectLst/>
                          <a:latin typeface="Candara" panose="020E0502030303020204" pitchFamily="34" charset="0"/>
                          <a:ea typeface="Malgun Gothic"/>
                          <a:cs typeface="+mn-cs"/>
                          <a:sym typeface=""/>
                        </a:rPr>
                        <a:t>fractures</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i="1" kern="0" spc="0" dirty="0" err="1">
                          <a:solidFill>
                            <a:schemeClr val="tx1">
                              <a:lumMod val="100000"/>
                            </a:schemeClr>
                          </a:solidFill>
                          <a:effectLst/>
                          <a:latin typeface="Candara" panose="020E0502030303020204" pitchFamily="34" charset="0"/>
                          <a:ea typeface="Malgun Gothic"/>
                          <a:cs typeface="+mn-cs"/>
                          <a:sym typeface=""/>
                        </a:rPr>
                        <a:t>Acta</a:t>
                      </a:r>
                      <a:r>
                        <a:rPr lang="ko-KR" sz="1400" i="1" kern="0" spc="0" dirty="0">
                          <a:solidFill>
                            <a:schemeClr val="tx1">
                              <a:lumMod val="100000"/>
                            </a:schemeClr>
                          </a:solidFill>
                          <a:effectLst/>
                          <a:latin typeface="Candara" panose="020E0502030303020204" pitchFamily="34" charset="0"/>
                          <a:ea typeface="Malgun Gothic"/>
                          <a:cs typeface="+mn-cs"/>
                          <a:sym typeface=""/>
                        </a:rPr>
                        <a:t> </a:t>
                      </a:r>
                      <a:r>
                        <a:rPr lang="ko-KR" sz="1400" i="1" kern="0" spc="0" dirty="0" err="1">
                          <a:solidFill>
                            <a:schemeClr val="tx1">
                              <a:lumMod val="100000"/>
                            </a:schemeClr>
                          </a:solidFill>
                          <a:effectLst/>
                          <a:latin typeface="Candara" panose="020E0502030303020204" pitchFamily="34" charset="0"/>
                          <a:ea typeface="Malgun Gothic"/>
                          <a:cs typeface="+mn-cs"/>
                          <a:sym typeface=""/>
                        </a:rPr>
                        <a:t>Orthop</a:t>
                      </a:r>
                      <a:r>
                        <a:rPr lang="ko-KR" sz="1400" i="1" kern="0" spc="0" dirty="0">
                          <a:solidFill>
                            <a:schemeClr val="tx1">
                              <a:lumMod val="100000"/>
                            </a:schemeClr>
                          </a:solidFill>
                          <a:effectLst/>
                          <a:latin typeface="Candara" panose="020E0502030303020204" pitchFamily="34" charset="0"/>
                          <a:ea typeface="Malgun Gothic"/>
                          <a:cs typeface="+mn-cs"/>
                          <a:sym typeface=""/>
                        </a:rPr>
                        <a:t> </a:t>
                      </a:r>
                      <a:r>
                        <a:rPr lang="ko-KR" sz="1400" i="1" kern="0" spc="0" dirty="0" err="1">
                          <a:solidFill>
                            <a:schemeClr val="tx1">
                              <a:lumMod val="100000"/>
                            </a:schemeClr>
                          </a:solidFill>
                          <a:effectLst/>
                          <a:latin typeface="Candara" panose="020E0502030303020204" pitchFamily="34" charset="0"/>
                          <a:ea typeface="Malgun Gothic"/>
                          <a:cs typeface="+mn-cs"/>
                          <a:sym typeface=""/>
                        </a:rPr>
                        <a:t>Traumatol</a:t>
                      </a:r>
                      <a:r>
                        <a:rPr lang="ko-KR" sz="1400" i="1" kern="0" spc="0" dirty="0">
                          <a:solidFill>
                            <a:schemeClr val="tx1">
                              <a:lumMod val="100000"/>
                            </a:schemeClr>
                          </a:solidFill>
                          <a:effectLst/>
                          <a:latin typeface="Candara" panose="020E0502030303020204" pitchFamily="34" charset="0"/>
                          <a:ea typeface="Malgun Gothic"/>
                          <a:cs typeface="+mn-cs"/>
                          <a:sym typeface=""/>
                        </a:rPr>
                        <a:t> </a:t>
                      </a:r>
                      <a:r>
                        <a:rPr lang="ko-KR" sz="1400" i="1" kern="0" spc="0" dirty="0" err="1">
                          <a:solidFill>
                            <a:schemeClr val="tx1">
                              <a:lumMod val="100000"/>
                            </a:schemeClr>
                          </a:solidFill>
                          <a:effectLst/>
                          <a:latin typeface="Candara" panose="020E0502030303020204" pitchFamily="34" charset="0"/>
                          <a:ea typeface="Malgun Gothic"/>
                          <a:cs typeface="+mn-cs"/>
                          <a:sym typeface=""/>
                        </a:rPr>
                        <a:t>Turc</a:t>
                      </a:r>
                      <a:r>
                        <a:rPr lang="ko-KR" sz="1400" kern="0" spc="0" dirty="0">
                          <a:solidFill>
                            <a:schemeClr val="tx1">
                              <a:lumMod val="100000"/>
                            </a:schemeClr>
                          </a:solidFill>
                          <a:effectLst/>
                          <a:latin typeface="Candara" panose="020E0502030303020204" pitchFamily="34" charset="0"/>
                          <a:ea typeface="Malgun Gothic"/>
                          <a:cs typeface="+mn-cs"/>
                          <a:sym typeface=""/>
                        </a:rPr>
                        <a:t> 47:318~22.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93852532"/>
                  </a:ext>
                </a:extLst>
              </a:tr>
            </a:tbl>
          </a:graphicData>
        </a:graphic>
      </p:graphicFrame>
      <p:pic>
        <p:nvPicPr>
          <p:cNvPr id="6" name="Graphic 5" descr="Home with solid fill">
            <a:hlinkClick r:id="rId3" action="ppaction://hlinksldjump"/>
            <a:extLst>
              <a:ext uri="{FF2B5EF4-FFF2-40B4-BE49-F238E27FC236}">
                <a16:creationId xmlns:a16="http://schemas.microsoft.com/office/drawing/2014/main" id="{56C0F316-79A8-A940-A57C-3150A949DF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486277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장기 관리</a:t>
            </a:r>
            <a:r>
              <a:rPr lang="en-US" altLang="ko-KR" sz="3600" b="1" kern="0" dirty="0">
                <a:solidFill>
                  <a:srgbClr val="6BBBAD">
                    <a:lumMod val="100000"/>
                  </a:srgbClr>
                </a:solidFill>
                <a:latin typeface="Candara" panose="020E0502030303020204" pitchFamily="34" charset="0"/>
                <a:sym typeface=""/>
              </a:rPr>
              <a:t> -</a:t>
            </a:r>
            <a:r>
              <a:rPr lang="ko-KR" sz="3600" b="1" kern="0" dirty="0">
                <a:solidFill>
                  <a:srgbClr val="6BBBAD">
                    <a:lumMod val="100000"/>
                  </a:srgbClr>
                </a:solidFill>
                <a:latin typeface="Candara" panose="020E0502030303020204" pitchFamily="34" charset="0"/>
                <a:sym typeface=""/>
              </a:rPr>
              <a:t> </a:t>
            </a:r>
            <a:r>
              <a:rPr lang="ko-KR" sz="3600" b="1" i="1" kern="0" dirty="0">
                <a:solidFill>
                  <a:srgbClr val="6BBBAD">
                    <a:lumMod val="100000"/>
                  </a:srgbClr>
                </a:solidFill>
                <a:latin typeface="Candara" panose="020E0502030303020204" pitchFamily="34" charset="0"/>
                <a:sym typeface=""/>
              </a:rPr>
              <a:t>Capture the Fracture</a:t>
            </a:r>
            <a:r>
              <a:rPr lang="ko-KR" sz="3600" b="1" i="1" kern="0" baseline="30000" dirty="0">
                <a:solidFill>
                  <a:srgbClr val="6BBBAD">
                    <a:lumMod val="100000"/>
                  </a:srgbClr>
                </a:solidFill>
                <a:latin typeface="Candara" panose="020E0502030303020204" pitchFamily="34" charset="0"/>
                <a:sym typeface=""/>
              </a:rPr>
              <a:t>®</a:t>
            </a:r>
            <a:r>
              <a:rPr lang="ko-KR" sz="3600" b="1" kern="0" dirty="0">
                <a:solidFill>
                  <a:srgbClr val="6BBBAD">
                    <a:lumMod val="100000"/>
                  </a:srgbClr>
                </a:solidFill>
                <a:latin typeface="Candara" panose="020E0502030303020204" pitchFamily="34" charset="0"/>
                <a:sym typeface=""/>
              </a:rPr>
              <a:t> </a:t>
            </a:r>
            <a:r>
              <a:rPr lang="ko-KR" altLang="en-US" sz="3600" b="1" kern="0" dirty="0">
                <a:solidFill>
                  <a:srgbClr val="6BBBAD">
                    <a:lumMod val="100000"/>
                  </a:srgbClr>
                </a:solidFill>
                <a:latin typeface="Candara" panose="020E0502030303020204" pitchFamily="34" charset="0"/>
                <a:sym typeface=""/>
              </a:rPr>
              <a:t>프로그램이 </a:t>
            </a:r>
            <a:r>
              <a:rPr lang="ko-KR" sz="3600" b="1" kern="0" dirty="0" err="1">
                <a:solidFill>
                  <a:srgbClr val="6BBBAD">
                    <a:lumMod val="100000"/>
                  </a:srgbClr>
                </a:solidFill>
                <a:latin typeface="Candara" panose="020E0502030303020204" pitchFamily="34" charset="0"/>
                <a:sym typeface=""/>
              </a:rPr>
              <a:t>FLS를</a:t>
            </a:r>
            <a:r>
              <a:rPr lang="ko-KR" sz="3600" b="1" kern="0" dirty="0">
                <a:solidFill>
                  <a:srgbClr val="6BBBAD">
                    <a:lumMod val="100000"/>
                  </a:srgbClr>
                </a:solidFill>
                <a:latin typeface="Candara" panose="020E0502030303020204" pitchFamily="34" charset="0"/>
                <a:sym typeface=""/>
              </a:rPr>
              <a:t> 위한 모범 사례 프레임워크 표준</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368488"/>
            <a:ext cx="10993120" cy="3308598"/>
          </a:xfrm>
          <a:prstGeom prst="rect">
            <a:avLst/>
          </a:prstGeom>
          <a:noFill/>
        </p:spPr>
        <p:txBody>
          <a:bodyPr wrap="square" rtlCol="0">
            <a:spAutoFit/>
          </a:bodyPr>
          <a:lstStyle/>
          <a:p>
            <a:r>
              <a:rPr lang="ko-KR" b="1" dirty="0">
                <a:effectLst/>
                <a:latin typeface="Candara" panose="020E0502030303020204" pitchFamily="34" charset="0"/>
                <a:ea typeface="Malgun Gothic" panose="020F0502020204030204" pitchFamily="34" charset="0"/>
                <a:sym typeface=""/>
              </a:rPr>
              <a:t>BPF 표준 12</a:t>
            </a:r>
          </a:p>
          <a:p>
            <a:endParaRPr lang="ko-KR" sz="1100" b="1" dirty="0">
              <a:solidFill>
                <a:srgbClr val="6BBBAD"/>
              </a:solidFill>
              <a:latin typeface="Candara" panose="020E0502030303020204" pitchFamily="34" charset="0"/>
              <a:ea typeface="Malgun Gothic" panose="020F0502020204030204" pitchFamily="34" charset="0"/>
              <a:sym typeface=""/>
            </a:endParaRPr>
          </a:p>
          <a:p>
            <a:r>
              <a:rPr lang="ko-KR" b="1" kern="0" dirty="0">
                <a:solidFill>
                  <a:srgbClr val="6BBBAD">
                    <a:lumMod val="100000"/>
                  </a:srgbClr>
                </a:solidFill>
                <a:latin typeface="Candara" panose="020E0502030303020204" pitchFamily="34" charset="0"/>
                <a:ea typeface="Malgun Gothic" panose="020F0502020204030204" pitchFamily="34" charset="0"/>
                <a:sym typeface=""/>
              </a:rPr>
              <a:t>1단계:</a:t>
            </a:r>
            <a:r>
              <a:rPr lang="ko-KR" b="1" kern="0" dirty="0">
                <a:solidFill>
                  <a:schemeClr val="tx1">
                    <a:lumMod val="100000"/>
                  </a:schemeClr>
                </a:solidFill>
                <a:latin typeface="Candara" panose="020E0502030303020204" pitchFamily="34" charset="0"/>
                <a:sym typeface=""/>
              </a:rPr>
              <a:t> 치료 권고. 약물 치료가 필요한 환자의 경우 골절 위험 및 치료의 필요성과 관련한 재검사 시기를 알려주는 장기 추적 계획이 골절 </a:t>
            </a:r>
            <a:r>
              <a:rPr lang="ko-KR" b="1" kern="0" dirty="0">
                <a:solidFill>
                  <a:srgbClr val="2F9588">
                    <a:lumMod val="100000"/>
                  </a:srgbClr>
                </a:solidFill>
                <a:latin typeface="Candara" panose="020E0502030303020204" pitchFamily="34" charset="0"/>
                <a:sym typeface=""/>
              </a:rPr>
              <a:t>12개월 </a:t>
            </a:r>
            <a:r>
              <a:rPr lang="ko-KR" altLang="en-US" b="1" kern="0" dirty="0">
                <a:solidFill>
                  <a:schemeClr val="tx1">
                    <a:lumMod val="100000"/>
                  </a:schemeClr>
                </a:solidFill>
                <a:latin typeface="Candara" panose="020E0502030303020204" pitchFamily="34" charset="0"/>
                <a:sym typeface=""/>
              </a:rPr>
              <a:t>이</a:t>
            </a:r>
            <a:r>
              <a:rPr lang="ko-KR" altLang="es-ES" b="1" kern="0" dirty="0">
                <a:solidFill>
                  <a:schemeClr val="tx1">
                    <a:lumMod val="100000"/>
                  </a:schemeClr>
                </a:solidFill>
                <a:latin typeface="Candara" panose="020E0502030303020204" pitchFamily="34" charset="0"/>
                <a:sym typeface=""/>
              </a:rPr>
              <a:t>후 </a:t>
            </a:r>
            <a:r>
              <a:rPr lang="ko-KR" b="1" kern="0" dirty="0">
                <a:solidFill>
                  <a:schemeClr val="tx1">
                    <a:lumMod val="100000"/>
                  </a:schemeClr>
                </a:solidFill>
                <a:latin typeface="Candara" panose="020E0502030303020204" pitchFamily="34" charset="0"/>
                <a:sym typeface=""/>
              </a:rPr>
              <a:t>시행되어야 함.</a:t>
            </a:r>
          </a:p>
          <a:p>
            <a:endParaRPr lang="ko-KR" b="1" dirty="0">
              <a:latin typeface="Candara" panose="020E0502030303020204" pitchFamily="34" charset="0"/>
              <a:sym typeface=""/>
            </a:endParaRPr>
          </a:p>
          <a:p>
            <a:r>
              <a:rPr lang="ko-KR" b="1" kern="0" dirty="0">
                <a:solidFill>
                  <a:srgbClr val="6BBBAD">
                    <a:lumMod val="100000"/>
                  </a:srgbClr>
                </a:solidFill>
                <a:latin typeface="Candara" panose="020E0502030303020204" pitchFamily="34" charset="0"/>
                <a:sym typeface=""/>
              </a:rPr>
              <a:t>3</a:t>
            </a:r>
            <a:r>
              <a:rPr lang="ko-KR" altLang="en-US" b="1" kern="0" dirty="0">
                <a:solidFill>
                  <a:srgbClr val="6BBBAD">
                    <a:lumMod val="100000"/>
                  </a:srgbClr>
                </a:solidFill>
                <a:latin typeface="Candara" panose="020E0502030303020204" pitchFamily="34" charset="0"/>
                <a:ea typeface="Malgun Gothic" panose="020F0502020204030204" pitchFamily="34" charset="0"/>
                <a:sym typeface=""/>
              </a:rPr>
              <a:t>단계</a:t>
            </a:r>
            <a:r>
              <a:rPr lang="ko-KR" b="1" kern="0" dirty="0">
                <a:solidFill>
                  <a:srgbClr val="6BBBAD">
                    <a:lumMod val="100000"/>
                  </a:srgbClr>
                </a:solidFill>
                <a:latin typeface="Candara" panose="020E0502030303020204" pitchFamily="34" charset="0"/>
                <a:sym typeface=""/>
              </a:rPr>
              <a:t>:</a:t>
            </a:r>
            <a:r>
              <a:rPr lang="ko-KR" b="1" kern="0" dirty="0">
                <a:solidFill>
                  <a:schemeClr val="tx1">
                    <a:lumMod val="100000"/>
                  </a:schemeClr>
                </a:solidFill>
                <a:latin typeface="Candara" panose="020E0502030303020204" pitchFamily="34" charset="0"/>
                <a:sym typeface=""/>
              </a:rPr>
              <a:t>약물 치료가 필요한 환자에 대한 치료 권장 사항에는 </a:t>
            </a:r>
            <a:r>
              <a:rPr lang="ko-KR" b="1" kern="0" dirty="0">
                <a:solidFill>
                  <a:srgbClr val="2F9588">
                    <a:lumMod val="100000"/>
                  </a:srgbClr>
                </a:solidFill>
                <a:latin typeface="Candara" panose="020E0502030303020204" pitchFamily="34" charset="0"/>
                <a:sym typeface=""/>
              </a:rPr>
              <a:t>골절 후 12개월 </a:t>
            </a:r>
            <a:r>
              <a:rPr lang="ko-KR" altLang="en-US" b="1" kern="0" dirty="0">
                <a:solidFill>
                  <a:schemeClr val="tx1">
                    <a:lumMod val="100000"/>
                  </a:schemeClr>
                </a:solidFill>
                <a:latin typeface="Candara" panose="020E0502030303020204" pitchFamily="34" charset="0"/>
                <a:sym typeface=""/>
              </a:rPr>
              <a:t>이</a:t>
            </a:r>
            <a:r>
              <a:rPr lang="ko-KR" altLang="es-ES" b="1" kern="0" dirty="0">
                <a:solidFill>
                  <a:schemeClr val="tx1">
                    <a:lumMod val="100000"/>
                  </a:schemeClr>
                </a:solidFill>
                <a:latin typeface="Candara" panose="020E0502030303020204" pitchFamily="34" charset="0"/>
                <a:sym typeface=""/>
              </a:rPr>
              <a:t>내</a:t>
            </a:r>
            <a:r>
              <a:rPr lang="ko-KR" b="1" kern="0" dirty="0">
                <a:solidFill>
                  <a:schemeClr val="tx1">
                    <a:lumMod val="100000"/>
                  </a:schemeClr>
                </a:solidFill>
                <a:latin typeface="Candara" panose="020E0502030303020204" pitchFamily="34" charset="0"/>
                <a:sym typeface=""/>
              </a:rPr>
              <a:t>의 단기 추적 계획, </a:t>
            </a:r>
            <a:r>
              <a:rPr lang="ko-KR" b="1" kern="0" dirty="0">
                <a:solidFill>
                  <a:srgbClr val="2F9588">
                    <a:lumMod val="100000"/>
                  </a:srgbClr>
                </a:solidFill>
                <a:latin typeface="Candara" panose="020E0502030303020204" pitchFamily="34" charset="0"/>
                <a:sym typeface=""/>
              </a:rPr>
              <a:t>골절 후 12개월 </a:t>
            </a:r>
            <a:r>
              <a:rPr lang="ko-KR" altLang="en-US" b="1" kern="0" dirty="0">
                <a:solidFill>
                  <a:schemeClr val="tx1">
                    <a:lumMod val="100000"/>
                  </a:schemeClr>
                </a:solidFill>
                <a:latin typeface="Candara" panose="020E0502030303020204" pitchFamily="34" charset="0"/>
                <a:sym typeface=""/>
              </a:rPr>
              <a:t>이</a:t>
            </a:r>
            <a:r>
              <a:rPr lang="ko-KR" altLang="es-ES" b="1" kern="0" dirty="0">
                <a:solidFill>
                  <a:schemeClr val="tx1">
                    <a:lumMod val="100000"/>
                  </a:schemeClr>
                </a:solidFill>
                <a:latin typeface="Candara" panose="020E0502030303020204" pitchFamily="34" charset="0"/>
                <a:sym typeface=""/>
              </a:rPr>
              <a:t>후의</a:t>
            </a:r>
            <a:r>
              <a:rPr lang="ko-KR" b="1" kern="0" dirty="0">
                <a:solidFill>
                  <a:schemeClr val="tx1">
                    <a:lumMod val="100000"/>
                  </a:schemeClr>
                </a:solidFill>
                <a:latin typeface="Candara" panose="020E0502030303020204" pitchFamily="34" charset="0"/>
                <a:sym typeface=""/>
              </a:rPr>
              <a:t> 장기 후속 계획이 모두 포함 이 계획은 환자가 골절 위험에 대한 향후 재평가를 받아야 하는 시점, 치료의 필요성 및 치료 </a:t>
            </a:r>
            <a:r>
              <a:rPr lang="ko-KR" b="1" kern="0" dirty="0" err="1">
                <a:solidFill>
                  <a:schemeClr val="tx1">
                    <a:lumMod val="100000"/>
                  </a:schemeClr>
                </a:solidFill>
                <a:latin typeface="Candara" panose="020E0502030303020204" pitchFamily="34" charset="0"/>
                <a:sym typeface=""/>
              </a:rPr>
              <a:t>순응도를</a:t>
            </a:r>
            <a:r>
              <a:rPr lang="ko-KR" b="1" kern="0" dirty="0">
                <a:solidFill>
                  <a:schemeClr val="tx1">
                    <a:lumMod val="100000"/>
                  </a:schemeClr>
                </a:solidFill>
                <a:latin typeface="Candara" panose="020E0502030303020204" pitchFamily="34" charset="0"/>
                <a:sym typeface=""/>
              </a:rPr>
              <a:t> 모니터링할 책임이 언제 누구에게 있는지에 대한 명확한 지침이 설명되어 있음.</a:t>
            </a:r>
          </a:p>
          <a:p>
            <a:endParaRPr lang="ko-KR" b="1" dirty="0">
              <a:latin typeface="Calibri" panose="020F0502020204030204" pitchFamily="34" charset="0"/>
              <a:sym typeface=""/>
            </a:endParaRPr>
          </a:p>
          <a:p>
            <a:endParaRPr lang="ko-KR" b="1" dirty="0">
              <a:solidFill>
                <a:srgbClr val="6BBBAD"/>
              </a:solidFill>
              <a:latin typeface="Candara" panose="020E0502030303020204" pitchFamily="34" charset="0"/>
              <a:ea typeface="Malgun Gothic" panose="020F0502020204030204" pitchFamily="34" charset="0"/>
              <a:sym typeface=""/>
            </a:endParaRPr>
          </a:p>
          <a:p>
            <a:endParaRPr lang="ko-KR" b="1" dirty="0">
              <a:ea typeface="Malgun Gothic"/>
            </a:endParaRPr>
          </a:p>
        </p:txBody>
      </p:sp>
      <p:sp>
        <p:nvSpPr>
          <p:cNvPr id="5" name="TextBox 4">
            <a:extLst>
              <a:ext uri="{FF2B5EF4-FFF2-40B4-BE49-F238E27FC236}">
                <a16:creationId xmlns:a16="http://schemas.microsoft.com/office/drawing/2014/main" id="{E7D64E57-3828-AA4B-842A-43F33CAF1B8F}"/>
              </a:ext>
            </a:extLst>
          </p:cNvPr>
          <p:cNvSpPr txBox="1"/>
          <p:nvPr/>
        </p:nvSpPr>
        <p:spPr>
          <a:xfrm>
            <a:off x="386856" y="6459394"/>
            <a:ext cx="11018963" cy="230832"/>
          </a:xfrm>
          <a:prstGeom prst="rect">
            <a:avLst/>
          </a:prstGeom>
          <a:noFill/>
        </p:spPr>
        <p:txBody>
          <a:bodyPr wrap="square" rtlCol="0">
            <a:spAutoFit/>
          </a:bodyPr>
          <a:lstStyle/>
          <a:p>
            <a:r>
              <a:rPr kumimoji="0" lang="ko-KR" sz="900" b="1" i="0" u="none" strike="noStrike" kern="0" cap="none" normalizeH="0" baseline="0" dirty="0">
                <a:ln>
                  <a:noFill/>
                </a:ln>
                <a:solidFill>
                  <a:schemeClr val="tx1">
                    <a:lumMod val="100000"/>
                  </a:schemeClr>
                </a:solidFill>
                <a:effectLst/>
                <a:uLnTx/>
                <a:uFillTx/>
                <a:latin typeface="Calibri" panose="020F0502020204030204" pitchFamily="34" charset="0"/>
                <a:sym typeface=""/>
              </a:rPr>
              <a:t>1</a:t>
            </a:r>
            <a:r>
              <a:rPr lang="ko-KR" sz="900" b="1" kern="0" dirty="0">
                <a:solidFill>
                  <a:schemeClr val="tx1">
                    <a:lumMod val="100000"/>
                  </a:schemeClr>
                </a:solidFill>
                <a:latin typeface="Calibri" panose="020F0502020204030204" pitchFamily="34" charset="0"/>
                <a:sym typeface=""/>
              </a:rPr>
              <a:t>. IOF </a:t>
            </a:r>
            <a:r>
              <a:rPr lang="ko-KR" sz="900" b="1" kern="0" dirty="0" err="1">
                <a:solidFill>
                  <a:schemeClr val="tx1">
                    <a:lumMod val="100000"/>
                  </a:schemeClr>
                </a:solidFill>
                <a:latin typeface="Calibri" panose="020F0502020204030204" pitchFamily="34" charset="0"/>
                <a:sym typeface=""/>
              </a:rPr>
              <a:t>Capture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the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Fracture</a:t>
            </a:r>
            <a:r>
              <a:rPr lang="ko-KR" sz="900" b="1" kern="0" dirty="0">
                <a:solidFill>
                  <a:schemeClr val="tx1">
                    <a:lumMod val="100000"/>
                  </a:schemeClr>
                </a:solidFill>
                <a:latin typeface="Calibri" panose="020F0502020204030204" pitchFamily="34" charset="0"/>
                <a:sym typeface=""/>
              </a:rPr>
              <a:t>® Best </a:t>
            </a:r>
            <a:r>
              <a:rPr lang="ko-KR" sz="900" b="1" kern="0" dirty="0" err="1">
                <a:solidFill>
                  <a:schemeClr val="tx1">
                    <a:lumMod val="100000"/>
                  </a:schemeClr>
                </a:solidFill>
                <a:latin typeface="Calibri" panose="020F0502020204030204" pitchFamily="34" charset="0"/>
                <a:sym typeface=""/>
              </a:rPr>
              <a:t>Practice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Framework</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for</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Fracture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Liaison</a:t>
            </a:r>
            <a:r>
              <a:rPr lang="ko-KR" sz="900" b="1" kern="0" dirty="0">
                <a:solidFill>
                  <a:schemeClr val="tx1">
                    <a:lumMod val="100000"/>
                  </a:schemeClr>
                </a:solidFill>
                <a:latin typeface="Calibri" panose="020F0502020204030204" pitchFamily="34" charset="0"/>
                <a:sym typeface=""/>
              </a:rPr>
              <a:t> Services, 2017. 발췌: </a:t>
            </a:r>
            <a:r>
              <a:rPr lang="ko-KR" sz="900" b="1" kern="0" dirty="0" err="1">
                <a:solidFill>
                  <a:schemeClr val="tx1">
                    <a:lumMod val="100000"/>
                  </a:schemeClr>
                </a:solidFill>
                <a:latin typeface="Calibri" panose="020F0502020204030204" pitchFamily="34" charset="0"/>
                <a:sym typeface=""/>
              </a:rPr>
              <a:t>https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www.capturethefracture.org</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sites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default</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files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pdf-bpf-framework</a:t>
            </a:r>
            <a:r>
              <a:rPr lang="ko-KR" sz="900" b="1" kern="0" dirty="0">
                <a:solidFill>
                  <a:schemeClr val="tx1">
                    <a:lumMod val="100000"/>
                  </a:schemeClr>
                </a:solidFill>
                <a:latin typeface="Calibri" panose="020F0502020204030204" pitchFamily="34" charset="0"/>
                <a:sym typeface=""/>
              </a:rPr>
              <a:t>/2017-IOF-CTF-best_practice_framework-EN-WEB.pdf</a:t>
            </a:r>
          </a:p>
        </p:txBody>
      </p:sp>
      <p:grpSp>
        <p:nvGrpSpPr>
          <p:cNvPr id="6" name="Group 5">
            <a:extLst>
              <a:ext uri="{FF2B5EF4-FFF2-40B4-BE49-F238E27FC236}">
                <a16:creationId xmlns:a16="http://schemas.microsoft.com/office/drawing/2014/main" id="{93B0124D-9984-0A48-84AF-1C7B81FF938C}"/>
              </a:ext>
            </a:extLst>
          </p:cNvPr>
          <p:cNvGrpSpPr/>
          <p:nvPr/>
        </p:nvGrpSpPr>
        <p:grpSpPr>
          <a:xfrm>
            <a:off x="1087557" y="4329230"/>
            <a:ext cx="4170401" cy="1723103"/>
            <a:chOff x="1097419" y="3668216"/>
            <a:chExt cx="4170401" cy="1967840"/>
          </a:xfrm>
          <a:solidFill>
            <a:srgbClr val="6BBBAD">
              <a:alpha val="20000"/>
            </a:srgbClr>
          </a:solidFill>
        </p:grpSpPr>
        <p:sp>
          <p:nvSpPr>
            <p:cNvPr id="7" name="Rounded Rectangle 6">
              <a:extLst>
                <a:ext uri="{FF2B5EF4-FFF2-40B4-BE49-F238E27FC236}">
                  <a16:creationId xmlns:a16="http://schemas.microsoft.com/office/drawing/2014/main" id="{E1541529-B071-F148-A8C5-1431B64C8F71}"/>
                </a:ext>
              </a:extLst>
            </p:cNvPr>
            <p:cNvSpPr/>
            <p:nvPr/>
          </p:nvSpPr>
          <p:spPr>
            <a:xfrm>
              <a:off x="1097419" y="3668216"/>
              <a:ext cx="4170401" cy="1967840"/>
            </a:xfrm>
            <a:prstGeom prst="roundRect">
              <a:avLst/>
            </a:prstGeom>
            <a:grp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8" name="TextBox 7">
              <a:extLst>
                <a:ext uri="{FF2B5EF4-FFF2-40B4-BE49-F238E27FC236}">
                  <a16:creationId xmlns:a16="http://schemas.microsoft.com/office/drawing/2014/main" id="{EC6D71CA-D5EF-2C48-8E15-ECCE65064F12}"/>
                </a:ext>
              </a:extLst>
            </p:cNvPr>
            <p:cNvSpPr txBox="1"/>
            <p:nvPr/>
          </p:nvSpPr>
          <p:spPr>
            <a:xfrm>
              <a:off x="1232023" y="3819435"/>
              <a:ext cx="3901191" cy="1687157"/>
            </a:xfrm>
            <a:prstGeom prst="rect">
              <a:avLst/>
            </a:prstGeom>
            <a:noFill/>
          </p:spPr>
          <p:txBody>
            <a:bodyPr wrap="square" rtlCol="0">
              <a:spAutoFit/>
            </a:bodyPr>
            <a:lstStyle/>
            <a:p>
              <a:r>
                <a:rPr lang="ko-KR" b="1">
                  <a:solidFill>
                    <a:srgbClr val="2F9588"/>
                  </a:solidFill>
                  <a:latin typeface="Candara" panose="020E0502030303020204" pitchFamily="34" charset="0"/>
                  <a:sym typeface=""/>
                </a:rPr>
                <a:t>1차 진료가 포함된 의료 시스템: </a:t>
              </a:r>
            </a:p>
            <a:p>
              <a:r>
                <a:rPr lang="ko-KR" b="1">
                  <a:latin typeface="Candara" panose="020E0502030303020204" pitchFamily="34" charset="0"/>
                  <a:sym typeface=""/>
                </a:rPr>
                <a:t>지역 1차진료 서비스 제공자들이 골절 후 자신들이 시행할 과정을 개발하는 데 직접 참여해야 함 </a:t>
              </a:r>
            </a:p>
          </p:txBody>
        </p:sp>
      </p:grpSp>
      <p:grpSp>
        <p:nvGrpSpPr>
          <p:cNvPr id="10" name="Group 9">
            <a:extLst>
              <a:ext uri="{FF2B5EF4-FFF2-40B4-BE49-F238E27FC236}">
                <a16:creationId xmlns:a16="http://schemas.microsoft.com/office/drawing/2014/main" id="{24ED4896-1DBC-C044-ACE6-DE98894D1F91}"/>
              </a:ext>
            </a:extLst>
          </p:cNvPr>
          <p:cNvGrpSpPr/>
          <p:nvPr/>
        </p:nvGrpSpPr>
        <p:grpSpPr>
          <a:xfrm>
            <a:off x="6540501" y="4329229"/>
            <a:ext cx="4655038" cy="1723103"/>
            <a:chOff x="1097419" y="3668216"/>
            <a:chExt cx="4170401" cy="2410705"/>
          </a:xfrm>
          <a:solidFill>
            <a:srgbClr val="6BBBAD">
              <a:alpha val="20000"/>
            </a:srgbClr>
          </a:solidFill>
        </p:grpSpPr>
        <p:sp>
          <p:nvSpPr>
            <p:cNvPr id="11" name="Rounded Rectangle 10">
              <a:extLst>
                <a:ext uri="{FF2B5EF4-FFF2-40B4-BE49-F238E27FC236}">
                  <a16:creationId xmlns:a16="http://schemas.microsoft.com/office/drawing/2014/main" id="{A11FBF29-023A-9742-BE37-0B78574B6230}"/>
                </a:ext>
              </a:extLst>
            </p:cNvPr>
            <p:cNvSpPr/>
            <p:nvPr/>
          </p:nvSpPr>
          <p:spPr>
            <a:xfrm>
              <a:off x="1097419" y="3668216"/>
              <a:ext cx="4170401" cy="2410705"/>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12" name="TextBox 11">
              <a:extLst>
                <a:ext uri="{FF2B5EF4-FFF2-40B4-BE49-F238E27FC236}">
                  <a16:creationId xmlns:a16="http://schemas.microsoft.com/office/drawing/2014/main" id="{567BA5A9-9158-A347-87AB-5327C66A8FD3}"/>
                </a:ext>
              </a:extLst>
            </p:cNvPr>
            <p:cNvSpPr txBox="1"/>
            <p:nvPr/>
          </p:nvSpPr>
          <p:spPr>
            <a:xfrm>
              <a:off x="1232023" y="3832650"/>
              <a:ext cx="3901191" cy="2066854"/>
            </a:xfrm>
            <a:prstGeom prst="rect">
              <a:avLst/>
            </a:prstGeom>
            <a:noFill/>
          </p:spPr>
          <p:txBody>
            <a:bodyPr wrap="square" rtlCol="0">
              <a:spAutoFit/>
            </a:bodyPr>
            <a:lstStyle/>
            <a:p>
              <a:r>
                <a:rPr lang="ko-KR" b="1">
                  <a:solidFill>
                    <a:srgbClr val="0063A6"/>
                  </a:solidFill>
                  <a:latin typeface="Candara" panose="020E0502030303020204" pitchFamily="34" charset="0"/>
                  <a:sym typeface=""/>
                </a:rPr>
                <a:t>1차 진료가 없는 의료 시스템: </a:t>
              </a:r>
            </a:p>
            <a:p>
              <a:r>
                <a:rPr lang="ko-KR" b="1">
                  <a:latin typeface="Candara" panose="020E0502030303020204" pitchFamily="34" charset="0"/>
                  <a:sym typeface=""/>
                </a:rPr>
                <a:t>FLS는 환자나 간병인으로부터 직접 피드백을 받을 수 있는 효과적인 전략을 수립하고 FLS의 후속 조치가 확실히 시행되기 위한 전략을 고안해야 함</a:t>
              </a:r>
            </a:p>
          </p:txBody>
        </p:sp>
      </p:grpSp>
      <p:pic>
        <p:nvPicPr>
          <p:cNvPr id="14" name="Graphic 13" descr="Home with solid fill">
            <a:hlinkClick r:id="rId3" action="ppaction://hlinksldjump"/>
            <a:extLst>
              <a:ext uri="{FF2B5EF4-FFF2-40B4-BE49-F238E27FC236}">
                <a16:creationId xmlns:a16="http://schemas.microsoft.com/office/drawing/2014/main" id="{DB20957F-00DE-8D45-911B-AF4EC73877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38395394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장기 관리 계획을 위한 뉴질랜드의 FLS 성과 측정</a:t>
            </a:r>
          </a:p>
        </p:txBody>
      </p:sp>
      <p:pic>
        <p:nvPicPr>
          <p:cNvPr id="2" name="Picture 1">
            <a:extLst>
              <a:ext uri="{FF2B5EF4-FFF2-40B4-BE49-F238E27FC236}">
                <a16:creationId xmlns:a16="http://schemas.microsoft.com/office/drawing/2014/main" id="{FCFCDD69-1634-8146-8238-323277628EE7}"/>
              </a:ext>
            </a:extLst>
          </p:cNvPr>
          <p:cNvPicPr>
            <a:picLocks noChangeAspect="1"/>
          </p:cNvPicPr>
          <p:nvPr/>
        </p:nvPicPr>
        <p:blipFill>
          <a:blip r:embed="rId3"/>
          <a:stretch>
            <a:fillRect/>
          </a:stretch>
        </p:blipFill>
        <p:spPr>
          <a:xfrm>
            <a:off x="915777" y="1995614"/>
            <a:ext cx="2292350" cy="3211310"/>
          </a:xfrm>
          <a:prstGeom prst="rect">
            <a:avLst/>
          </a:prstGeom>
          <a:ln>
            <a:noFill/>
          </a:ln>
          <a:effectLst>
            <a:outerShdw blurRad="190500" algn="tl" rotWithShape="0">
              <a:srgbClr val="000000">
                <a:alpha val="70000"/>
              </a:srgbClr>
            </a:outerShdw>
          </a:effectLst>
        </p:spPr>
      </p:pic>
      <p:grpSp>
        <p:nvGrpSpPr>
          <p:cNvPr id="5" name="Group 4">
            <a:extLst>
              <a:ext uri="{FF2B5EF4-FFF2-40B4-BE49-F238E27FC236}">
                <a16:creationId xmlns:a16="http://schemas.microsoft.com/office/drawing/2014/main" id="{F2533AC7-098D-694B-A921-E7A49E216E29}"/>
              </a:ext>
            </a:extLst>
          </p:cNvPr>
          <p:cNvGrpSpPr/>
          <p:nvPr/>
        </p:nvGrpSpPr>
        <p:grpSpPr>
          <a:xfrm>
            <a:off x="3619500" y="1591599"/>
            <a:ext cx="7912100" cy="1481802"/>
            <a:chOff x="1097419" y="3784950"/>
            <a:chExt cx="4170401" cy="1399355"/>
          </a:xfrm>
        </p:grpSpPr>
        <p:sp>
          <p:nvSpPr>
            <p:cNvPr id="6" name="Rounded Rectangle 5">
              <a:extLst>
                <a:ext uri="{FF2B5EF4-FFF2-40B4-BE49-F238E27FC236}">
                  <a16:creationId xmlns:a16="http://schemas.microsoft.com/office/drawing/2014/main" id="{BFD3544D-BF48-4741-B9E2-F02F41083014}"/>
                </a:ext>
              </a:extLst>
            </p:cNvPr>
            <p:cNvSpPr/>
            <p:nvPr/>
          </p:nvSpPr>
          <p:spPr>
            <a:xfrm>
              <a:off x="1097419" y="3784950"/>
              <a:ext cx="4170401" cy="1399355"/>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7" name="TextBox 6">
              <a:extLst>
                <a:ext uri="{FF2B5EF4-FFF2-40B4-BE49-F238E27FC236}">
                  <a16:creationId xmlns:a16="http://schemas.microsoft.com/office/drawing/2014/main" id="{A0EE696F-7B79-7348-88DD-E338C1A68F85}"/>
                </a:ext>
              </a:extLst>
            </p:cNvPr>
            <p:cNvSpPr txBox="1"/>
            <p:nvPr/>
          </p:nvSpPr>
          <p:spPr>
            <a:xfrm>
              <a:off x="1232023" y="3884470"/>
              <a:ext cx="3901190" cy="1206206"/>
            </a:xfrm>
            <a:prstGeom prst="rect">
              <a:avLst/>
            </a:prstGeom>
            <a:noFill/>
          </p:spPr>
          <p:txBody>
            <a:bodyPr wrap="square" rtlCol="0">
              <a:spAutoFit/>
            </a:bodyPr>
            <a:lstStyle/>
            <a:p>
              <a:r>
                <a:rPr lang="ko-KR" b="1" kern="0" dirty="0">
                  <a:solidFill>
                    <a:srgbClr val="2F9588">
                      <a:lumMod val="100000"/>
                    </a:srgbClr>
                  </a:solidFill>
                  <a:latin typeface="Candara" panose="020E0502030303020204" pitchFamily="34" charset="0"/>
                  <a:sym typeface=""/>
                </a:rPr>
                <a:t>임상 표준: 통합</a:t>
              </a:r>
            </a:p>
            <a:p>
              <a:pPr>
                <a:spcBef>
                  <a:spcPts val="600"/>
                </a:spcBef>
              </a:pPr>
              <a:r>
                <a:rPr lang="ko-KR" b="1" i="1" kern="0" dirty="0">
                  <a:solidFill>
                    <a:schemeClr val="tx1">
                      <a:lumMod val="100000"/>
                    </a:schemeClr>
                  </a:solidFill>
                  <a:latin typeface="Calibri" panose="020F0502020204030204" pitchFamily="34" charset="0"/>
                  <a:sym typeface=""/>
                </a:rPr>
                <a:t>"2차 골절 예방 서비스는 취약성 골절 환자 및 환자 주치의와 함께 낙상과 골절의 위험을 줄이고, 장기적으로 관리하기 위해 장기 치료 계획을 만듭니다."</a:t>
              </a:r>
              <a:r>
                <a:rPr lang="ko-KR" b="1" kern="0" baseline="30000" dirty="0">
                  <a:solidFill>
                    <a:schemeClr val="tx1">
                      <a:lumMod val="100000"/>
                    </a:schemeClr>
                  </a:solidFill>
                  <a:latin typeface="Calibri" panose="020F0502020204030204" pitchFamily="34" charset="0"/>
                  <a:sym typeface=""/>
                </a:rPr>
                <a:t>1</a:t>
              </a:r>
            </a:p>
          </p:txBody>
        </p:sp>
      </p:grpSp>
      <p:sp>
        <p:nvSpPr>
          <p:cNvPr id="8" name="TextBox 7">
            <a:extLst>
              <a:ext uri="{FF2B5EF4-FFF2-40B4-BE49-F238E27FC236}">
                <a16:creationId xmlns:a16="http://schemas.microsoft.com/office/drawing/2014/main" id="{D0FB62CF-9E34-C544-9281-7B7427B70362}"/>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orbel" panose="020B0503020204020204" pitchFamily="34" charset="0"/>
                <a:sym typeface=""/>
              </a:rPr>
              <a:t>Osteoporosis New Zealand. Clinical Standards for Fracture Liaison Services in New Zealand, 2017. https://osteoporosis.org.nz/resources/health-professionals/clinical-standards-for-fls/에서 이용 가능</a:t>
            </a:r>
          </a:p>
        </p:txBody>
      </p:sp>
      <p:grpSp>
        <p:nvGrpSpPr>
          <p:cNvPr id="10" name="Group 9">
            <a:extLst>
              <a:ext uri="{FF2B5EF4-FFF2-40B4-BE49-F238E27FC236}">
                <a16:creationId xmlns:a16="http://schemas.microsoft.com/office/drawing/2014/main" id="{148C7A0B-B761-7A4D-ABC7-B1D5A7FBF3F9}"/>
              </a:ext>
            </a:extLst>
          </p:cNvPr>
          <p:cNvGrpSpPr/>
          <p:nvPr/>
        </p:nvGrpSpPr>
        <p:grpSpPr>
          <a:xfrm>
            <a:off x="3619498" y="3207350"/>
            <a:ext cx="7912101" cy="2723550"/>
            <a:chOff x="828441" y="3470594"/>
            <a:chExt cx="4529022" cy="2572013"/>
          </a:xfrm>
        </p:grpSpPr>
        <p:sp>
          <p:nvSpPr>
            <p:cNvPr id="11" name="Rounded Rectangle 10">
              <a:extLst>
                <a:ext uri="{FF2B5EF4-FFF2-40B4-BE49-F238E27FC236}">
                  <a16:creationId xmlns:a16="http://schemas.microsoft.com/office/drawing/2014/main" id="{5D55344B-E2B7-0F4E-BE95-46AFBEC35652}"/>
                </a:ext>
              </a:extLst>
            </p:cNvPr>
            <p:cNvSpPr/>
            <p:nvPr/>
          </p:nvSpPr>
          <p:spPr>
            <a:xfrm>
              <a:off x="828441" y="3470594"/>
              <a:ext cx="4529022" cy="2572013"/>
            </a:xfrm>
            <a:prstGeom prst="roundRect">
              <a:avLst/>
            </a:prstGeom>
            <a:solidFill>
              <a:srgbClr val="6BBBAD">
                <a:alpha val="20000"/>
              </a:srgbClr>
            </a:solid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12" name="TextBox 11">
              <a:extLst>
                <a:ext uri="{FF2B5EF4-FFF2-40B4-BE49-F238E27FC236}">
                  <a16:creationId xmlns:a16="http://schemas.microsoft.com/office/drawing/2014/main" id="{C0CA6388-E1D4-DA4C-8F09-D070AD717DE5}"/>
                </a:ext>
              </a:extLst>
            </p:cNvPr>
            <p:cNvSpPr txBox="1"/>
            <p:nvPr/>
          </p:nvSpPr>
          <p:spPr>
            <a:xfrm>
              <a:off x="974621" y="3679912"/>
              <a:ext cx="4382841" cy="2121760"/>
            </a:xfrm>
            <a:prstGeom prst="rect">
              <a:avLst/>
            </a:prstGeom>
            <a:noFill/>
          </p:spPr>
          <p:txBody>
            <a:bodyPr wrap="square" rtlCol="0">
              <a:spAutoFit/>
            </a:bodyPr>
            <a:lstStyle/>
            <a:p>
              <a:r>
                <a:rPr lang="ko-KR" b="1" kern="0">
                  <a:solidFill>
                    <a:srgbClr val="2F9588">
                      <a:lumMod val="100000"/>
                    </a:srgbClr>
                  </a:solidFill>
                  <a:latin typeface="Candara" panose="020E0502030303020204" pitchFamily="34" charset="0"/>
                  <a:sym typeface=""/>
                </a:rPr>
                <a:t>다음을 측정:</a:t>
              </a:r>
              <a:r>
                <a:rPr lang="ko-KR" b="1" kern="0" baseline="30000">
                  <a:solidFill>
                    <a:srgbClr val="2F9588">
                      <a:lumMod val="100000"/>
                    </a:srgbClr>
                  </a:solidFill>
                  <a:latin typeface="Candara" panose="020E0502030303020204" pitchFamily="34" charset="0"/>
                  <a:sym typeface=""/>
                </a:rPr>
                <a:t>1</a:t>
              </a:r>
            </a:p>
            <a:p>
              <a:pPr marL="400050" indent="-400050">
                <a:spcAft>
                  <a:spcPts val="600"/>
                </a:spcAft>
                <a:buFont typeface="+mj-lt"/>
                <a:buAutoNum type="romanUcPeriod"/>
              </a:pPr>
              <a:r>
                <a:rPr lang="ko-KR" sz="1600" b="1" kern="0">
                  <a:solidFill>
                    <a:schemeClr val="tx1">
                      <a:lumMod val="100000"/>
                    </a:schemeClr>
                  </a:solidFill>
                  <a:latin typeface="Candara" panose="020E0502030303020204" pitchFamily="34" charset="0"/>
                  <a:sym typeface=""/>
                </a:rPr>
                <a:t>FLS와 주치의간 합의된 </a:t>
              </a:r>
              <a:r>
                <a:rPr lang="ko-KR" sz="1600" b="1" kern="0">
                  <a:solidFill>
                    <a:srgbClr val="2F9588">
                      <a:lumMod val="100000"/>
                    </a:srgbClr>
                  </a:solidFill>
                  <a:latin typeface="Candara" panose="020E0502030303020204" pitchFamily="34" charset="0"/>
                  <a:sym typeface=""/>
                </a:rPr>
                <a:t>장기 치료 계획 사본을 받은</a:t>
              </a:r>
              <a:r>
                <a:rPr lang="ko-KR" sz="1600" b="1" kern="0">
                  <a:solidFill>
                    <a:schemeClr val="tx1">
                      <a:lumMod val="100000"/>
                    </a:schemeClr>
                  </a:solidFill>
                  <a:latin typeface="Candara" panose="020E0502030303020204" pitchFamily="34" charset="0"/>
                  <a:sym typeface=""/>
                </a:rPr>
                <a:t> 취약성 골절 환자의 비율 </a:t>
              </a:r>
            </a:p>
            <a:p>
              <a:pPr marL="400050" indent="-400050">
                <a:spcAft>
                  <a:spcPts val="600"/>
                </a:spcAft>
                <a:buFont typeface="+mj-lt"/>
                <a:buAutoNum type="romanUcPeriod"/>
              </a:pPr>
              <a:r>
                <a:rPr lang="ko-KR" sz="1600" b="1" kern="0">
                  <a:solidFill>
                    <a:schemeClr val="tx1">
                      <a:lumMod val="100000"/>
                    </a:schemeClr>
                  </a:solidFill>
                  <a:latin typeface="Candara" panose="020E0502030303020204" pitchFamily="34" charset="0"/>
                  <a:sym typeface=""/>
                </a:rPr>
                <a:t>골절 보고 후 골다공증 치료를 제안받고, 골절 보고 후 </a:t>
              </a:r>
              <a:r>
                <a:rPr lang="ko-KR" sz="1600" b="1" kern="0">
                  <a:solidFill>
                    <a:srgbClr val="2F9588">
                      <a:lumMod val="100000"/>
                    </a:srgbClr>
                  </a:solidFill>
                  <a:latin typeface="Candara" panose="020E0502030303020204" pitchFamily="34" charset="0"/>
                  <a:sym typeface=""/>
                </a:rPr>
                <a:t>12주 이내에 골다공증 치료를 시작</a:t>
              </a:r>
              <a:r>
                <a:rPr lang="ko-KR" sz="1600" b="1" kern="0">
                  <a:solidFill>
                    <a:schemeClr val="tx1">
                      <a:lumMod val="100000"/>
                    </a:schemeClr>
                  </a:solidFill>
                  <a:latin typeface="Candara" panose="020E0502030303020204" pitchFamily="34" charset="0"/>
                  <a:sym typeface=""/>
                </a:rPr>
                <a:t>한 취약성 골절 환자의 비율 </a:t>
              </a:r>
            </a:p>
            <a:p>
              <a:pPr marL="400050" indent="-400050">
                <a:spcAft>
                  <a:spcPts val="600"/>
                </a:spcAft>
                <a:buFont typeface="+mj-lt"/>
                <a:buAutoNum type="romanUcPeriod"/>
              </a:pPr>
              <a:r>
                <a:rPr lang="ko-KR" sz="1600" b="1" kern="0">
                  <a:solidFill>
                    <a:schemeClr val="tx1">
                      <a:lumMod val="100000"/>
                    </a:schemeClr>
                  </a:solidFill>
                  <a:latin typeface="Candara" panose="020E0502030303020204" pitchFamily="34" charset="0"/>
                  <a:sym typeface=""/>
                </a:rPr>
                <a:t>6개월 동안 치료를 계속한 </a:t>
              </a:r>
              <a:r>
                <a:rPr lang="ko-KR" sz="1600" b="1" kern="0">
                  <a:solidFill>
                    <a:srgbClr val="2F9588">
                      <a:lumMod val="100000"/>
                    </a:srgbClr>
                  </a:solidFill>
                  <a:latin typeface="Candara" panose="020E0502030303020204" pitchFamily="34" charset="0"/>
                  <a:sym typeface=""/>
                </a:rPr>
                <a:t>모든 취약성 골절 환자의 비율</a:t>
              </a:r>
              <a:r>
                <a:rPr lang="ko-KR" sz="1600" b="1" kern="0">
                  <a:solidFill>
                    <a:schemeClr val="tx1">
                      <a:lumMod val="100000"/>
                    </a:schemeClr>
                  </a:solidFill>
                  <a:latin typeface="Candara" panose="020E0502030303020204" pitchFamily="34" charset="0"/>
                  <a:sym typeface=""/>
                </a:rPr>
                <a:t> </a:t>
              </a:r>
            </a:p>
          </p:txBody>
        </p:sp>
      </p:grpSp>
      <p:pic>
        <p:nvPicPr>
          <p:cNvPr id="14" name="Graphic 13" descr="Home with solid fill">
            <a:hlinkClick r:id="rId4" action="ppaction://hlinksldjump"/>
            <a:extLst>
              <a:ext uri="{FF2B5EF4-FFF2-40B4-BE49-F238E27FC236}">
                <a16:creationId xmlns:a16="http://schemas.microsoft.com/office/drawing/2014/main" id="{20EBE8B4-964B-BC4A-9118-65681D087D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3" name="TextBox 2">
            <a:extLst>
              <a:ext uri="{FF2B5EF4-FFF2-40B4-BE49-F238E27FC236}">
                <a16:creationId xmlns:a16="http://schemas.microsoft.com/office/drawing/2014/main" id="{0A4B1B01-73B2-40C2-AE09-378EE7C271B0}"/>
              </a:ext>
            </a:extLst>
          </p:cNvPr>
          <p:cNvSpPr txBox="1"/>
          <p:nvPr/>
        </p:nvSpPr>
        <p:spPr>
          <a:xfrm>
            <a:off x="304871" y="6065479"/>
            <a:ext cx="5944256" cy="369332"/>
          </a:xfrm>
          <a:prstGeom prst="rect">
            <a:avLst/>
          </a:prstGeom>
          <a:noFill/>
        </p:spPr>
        <p:txBody>
          <a:bodyPr wrap="none" rtlCol="0">
            <a:spAutoFit/>
          </a:bodyPr>
          <a:lstStyle/>
          <a:p>
            <a:r>
              <a:rPr lang="ko-KR" sz="1800" kern="1200">
                <a:solidFill>
                  <a:srgbClr val="FF0000"/>
                </a:solidFill>
                <a:effectLst/>
                <a:latin typeface="Candara" panose="020E0502030303020204" pitchFamily="34" charset="0"/>
                <a:sym typeface=""/>
              </a:rPr>
              <a:t>[사용자 참고 사항: 가능한 경우 현지 지침으로 교체]</a:t>
            </a:r>
            <a:endParaRPr lang="ko-KR">
              <a:solidFill>
                <a:srgbClr val="FF0000"/>
              </a:solidFill>
              <a:latin typeface="Candara" panose="020E0502030303020204" pitchFamily="34" charset="0"/>
              <a:sym typeface=""/>
            </a:endParaRPr>
          </a:p>
        </p:txBody>
      </p:sp>
    </p:spTree>
    <p:extLst>
      <p:ext uri="{BB962C8B-B14F-4D97-AF65-F5344CB8AC3E}">
        <p14:creationId xmlns:p14="http://schemas.microsoft.com/office/powerpoint/2010/main" val="37907082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0063A6"/>
                </a:solidFill>
                <a:latin typeface="Candara" panose="020E0502030303020204" pitchFamily="34" charset="0"/>
                <a:sym typeface=""/>
              </a:rPr>
              <a:t>워크숍 – 장기 관리 계획</a:t>
            </a:r>
          </a:p>
        </p:txBody>
      </p:sp>
      <p:sp>
        <p:nvSpPr>
          <p:cNvPr id="4" name="TextBox 3">
            <a:extLst>
              <a:ext uri="{FF2B5EF4-FFF2-40B4-BE49-F238E27FC236}">
                <a16:creationId xmlns:a16="http://schemas.microsoft.com/office/drawing/2014/main" id="{13BFEFBA-E4F2-43DC-959B-3FD2F3792E12}"/>
              </a:ext>
            </a:extLst>
          </p:cNvPr>
          <p:cNvSpPr txBox="1"/>
          <p:nvPr/>
        </p:nvSpPr>
        <p:spPr>
          <a:xfrm>
            <a:off x="967740" y="1485900"/>
            <a:ext cx="5306060" cy="3662541"/>
          </a:xfrm>
          <a:prstGeom prst="rect">
            <a:avLst/>
          </a:prstGeom>
          <a:noFill/>
        </p:spPr>
        <p:txBody>
          <a:bodyPr wrap="square" rtlCol="0">
            <a:spAutoFit/>
          </a:bodyPr>
          <a:lstStyle/>
          <a:p>
            <a:r>
              <a:rPr lang="ko-KR" sz="2800" b="1">
                <a:latin typeface="Candara" panose="020E0502030303020204" pitchFamily="34" charset="0"/>
                <a:sym typeface=""/>
              </a:rPr>
              <a:t>장기 관리 계획을 실행하기 위한 효과적인 전략의 경험 공유 </a:t>
            </a:r>
          </a:p>
          <a:p>
            <a:endParaRPr lang="ko-KR" sz="2800" b="1">
              <a:latin typeface="Candara" panose="020E0502030303020204" pitchFamily="34" charset="0"/>
              <a:sym typeface=""/>
            </a:endParaRPr>
          </a:p>
          <a:p>
            <a:pPr marL="285750" indent="-285750">
              <a:buFont typeface="Arial" panose="020B0604020202020204" pitchFamily="34" charset="0"/>
              <a:buChar char="•"/>
            </a:pPr>
            <a:r>
              <a:rPr lang="ko-KR" sz="2000" b="1">
                <a:latin typeface="Candara" panose="020E0502030303020204" pitchFamily="34" charset="0"/>
                <a:sym typeface=""/>
              </a:rPr>
              <a:t>평소 환자관리와 달랐던 점은 무엇입니까?</a:t>
            </a:r>
          </a:p>
          <a:p>
            <a:pPr marL="285750" indent="-285750">
              <a:buFont typeface="Arial" panose="020B0604020202020204" pitchFamily="34" charset="0"/>
              <a:buChar char="•"/>
            </a:pPr>
            <a:r>
              <a:rPr lang="ko-KR" sz="2000" b="1">
                <a:latin typeface="Candara" panose="020E0502030303020204" pitchFamily="34" charset="0"/>
                <a:sym typeface=""/>
              </a:rPr>
              <a:t>전략이 효과적이었던 이유는 무엇이라고 생각하십니까?</a:t>
            </a:r>
          </a:p>
          <a:p>
            <a:pPr marL="285750" indent="-285750">
              <a:buFont typeface="Arial" panose="020B0604020202020204" pitchFamily="34" charset="0"/>
              <a:buChar char="•"/>
            </a:pPr>
            <a:r>
              <a:rPr lang="ko-KR" sz="2000" b="1">
                <a:latin typeface="Candara" panose="020E0502030303020204" pitchFamily="34" charset="0"/>
                <a:sym typeface=""/>
              </a:rPr>
              <a:t>전략을 어떻게 당신의 그룹에 맞춰 최적화할 수 있습니까?</a:t>
            </a:r>
            <a:endParaRPr lang="ko-KR" sz="1400" b="1">
              <a:latin typeface="Candara" panose="020E0502030303020204" pitchFamily="34" charset="0"/>
              <a:sym typeface=""/>
            </a:endParaRPr>
          </a:p>
        </p:txBody>
      </p:sp>
      <p:pic>
        <p:nvPicPr>
          <p:cNvPr id="8" name="Graphic 7">
            <a:extLst>
              <a:ext uri="{FF2B5EF4-FFF2-40B4-BE49-F238E27FC236}">
                <a16:creationId xmlns:a16="http://schemas.microsoft.com/office/drawing/2014/main" id="{59962115-BAA3-FB46-BE78-227B907C5E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8831" y="2413000"/>
            <a:ext cx="4279900" cy="2032000"/>
          </a:xfrm>
          <a:prstGeom prst="rect">
            <a:avLst/>
          </a:prstGeom>
        </p:spPr>
      </p:pic>
      <p:pic>
        <p:nvPicPr>
          <p:cNvPr id="6" name="Graphic 5" descr="Home with solid fill">
            <a:hlinkClick r:id="rId5" action="ppaction://hlinksldjump"/>
            <a:extLst>
              <a:ext uri="{FF2B5EF4-FFF2-40B4-BE49-F238E27FC236}">
                <a16:creationId xmlns:a16="http://schemas.microsoft.com/office/drawing/2014/main" id="{20938807-FAD3-9340-B1B4-EDBDC90B59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1804415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0063A6"/>
                </a:solidFill>
                <a:latin typeface="Candara" panose="020E0502030303020204" pitchFamily="34" charset="0"/>
                <a:sym typeface=""/>
              </a:rPr>
              <a:t>워크숍 – 장기 관리 계획 </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076960"/>
            <a:ext cx="10993120" cy="1200329"/>
          </a:xfrm>
          <a:prstGeom prst="rect">
            <a:avLst/>
          </a:prstGeom>
          <a:noFill/>
        </p:spPr>
        <p:txBody>
          <a:bodyPr wrap="square" rtlCol="0">
            <a:spAutoFit/>
          </a:bodyPr>
          <a:lstStyle/>
          <a:p>
            <a:pPr marL="171450" indent="-171450">
              <a:buClr>
                <a:srgbClr val="3CAE49"/>
              </a:buClr>
              <a:buFont typeface="Wingdings" pitchFamily="2" charset="2"/>
              <a:buChar char="ü"/>
            </a:pPr>
            <a:r>
              <a:rPr lang="ko-KR" sz="1600" b="1">
                <a:latin typeface="Candara" panose="020E0502030303020204" pitchFamily="34" charset="0"/>
                <a:sym typeface=""/>
              </a:rPr>
              <a:t>골다공증/골절이 있는 환자의 장기 관리 계획에 필요한 S.M.A.R.T 목표 템플릿 개발</a:t>
            </a:r>
          </a:p>
          <a:p>
            <a:pPr marL="742950" lvl="1" indent="-285750">
              <a:buClr>
                <a:srgbClr val="3CAE49"/>
              </a:buClr>
              <a:buFont typeface="Courier New" panose="02070309020205020404" pitchFamily="49" charset="0"/>
              <a:buChar char="o"/>
            </a:pPr>
            <a:r>
              <a:rPr lang="ko-KR" sz="1600" b="1">
                <a:latin typeface="Candara" panose="020E0502030303020204" pitchFamily="34" charset="0"/>
                <a:sym typeface=""/>
              </a:rPr>
              <a:t>S.M.A.R.T 목표는 복약 준수 및 모니터링, 식이 요법, 신체 활동, 낙상 예방 등에 대해 설정할 수 있음</a:t>
            </a:r>
          </a:p>
          <a:p>
            <a:endParaRPr lang="ko-KR" sz="1200" b="1">
              <a:latin typeface="Candra Regular "/>
              <a:sym typeface=""/>
            </a:endParaRPr>
          </a:p>
          <a:p>
            <a:endParaRPr lang="ko-KR" sz="1200" b="1">
              <a:latin typeface="Candra Regular "/>
              <a:ea typeface="Malgun Gothic"/>
            </a:endParaRPr>
          </a:p>
        </p:txBody>
      </p:sp>
      <p:graphicFrame>
        <p:nvGraphicFramePr>
          <p:cNvPr id="3" name="Table 4">
            <a:extLst>
              <a:ext uri="{FF2B5EF4-FFF2-40B4-BE49-F238E27FC236}">
                <a16:creationId xmlns:a16="http://schemas.microsoft.com/office/drawing/2014/main" id="{772574AB-7631-DB4C-900D-7C0281016540}"/>
              </a:ext>
            </a:extLst>
          </p:cNvPr>
          <p:cNvGraphicFramePr>
            <a:graphicFrameLocks noGrp="1"/>
          </p:cNvGraphicFramePr>
          <p:nvPr>
            <p:extLst>
              <p:ext uri="{D42A27DB-BD31-4B8C-83A1-F6EECF244321}">
                <p14:modId xmlns:p14="http://schemas.microsoft.com/office/powerpoint/2010/main" val="995769626"/>
              </p:ext>
            </p:extLst>
          </p:nvPr>
        </p:nvGraphicFramePr>
        <p:xfrm>
          <a:off x="851876" y="2277289"/>
          <a:ext cx="10553944" cy="2961640"/>
        </p:xfrm>
        <a:graphic>
          <a:graphicData uri="http://schemas.openxmlformats.org/drawingml/2006/table">
            <a:tbl>
              <a:tblPr firstRow="1" bandRow="1">
                <a:tableStyleId>{B301B821-A1FF-4177-AEE7-76D212191A09}</a:tableStyleId>
              </a:tblPr>
              <a:tblGrid>
                <a:gridCol w="2611725">
                  <a:extLst>
                    <a:ext uri="{9D8B030D-6E8A-4147-A177-3AD203B41FA5}">
                      <a16:colId xmlns:a16="http://schemas.microsoft.com/office/drawing/2014/main" val="2116391723"/>
                    </a:ext>
                  </a:extLst>
                </a:gridCol>
                <a:gridCol w="3616038">
                  <a:extLst>
                    <a:ext uri="{9D8B030D-6E8A-4147-A177-3AD203B41FA5}">
                      <a16:colId xmlns:a16="http://schemas.microsoft.com/office/drawing/2014/main" val="1905689421"/>
                    </a:ext>
                  </a:extLst>
                </a:gridCol>
                <a:gridCol w="4326181">
                  <a:extLst>
                    <a:ext uri="{9D8B030D-6E8A-4147-A177-3AD203B41FA5}">
                      <a16:colId xmlns:a16="http://schemas.microsoft.com/office/drawing/2014/main" val="248025598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spc="0">
                          <a:solidFill>
                            <a:schemeClr val="bg1"/>
                          </a:solidFill>
                          <a:latin typeface="Candara" panose="020E0502030303020204" pitchFamily="34" charset="0"/>
                          <a:ea typeface="Malgun Gothic"/>
                          <a:cs typeface="+mn-cs"/>
                          <a:sym typeface=""/>
                        </a:rPr>
                        <a:t>SMART 목표:</a:t>
                      </a:r>
                    </a:p>
                  </a:txBody>
                  <a:tcPr>
                    <a:solidFill>
                      <a:srgbClr val="0063A6"/>
                    </a:solidFill>
                  </a:tcPr>
                </a:tc>
                <a:tc>
                  <a:txBody>
                    <a:bodyPr/>
                    <a:lstStyle/>
                    <a:p>
                      <a:endParaRPr lang="ko-KR" b="1">
                        <a:solidFill>
                          <a:schemeClr val="bg1"/>
                        </a:solidFill>
                        <a:latin typeface="Candara" panose="020E0502030303020204" pitchFamily="34" charset="0"/>
                        <a:ea typeface="Malgun Gothic"/>
                      </a:endParaRPr>
                    </a:p>
                  </a:txBody>
                  <a:tcPr>
                    <a:solidFill>
                      <a:srgbClr val="0063A6"/>
                    </a:solidFill>
                  </a:tcPr>
                </a:tc>
                <a:tc>
                  <a:txBody>
                    <a:bodyPr/>
                    <a:lstStyle/>
                    <a:p>
                      <a:r>
                        <a:rPr lang="ko-KR" b="1" spc="0">
                          <a:solidFill>
                            <a:schemeClr val="bg1"/>
                          </a:solidFill>
                          <a:latin typeface="Candara" panose="020E0502030303020204" pitchFamily="34" charset="0"/>
                          <a:ea typeface="Malgun Gothic"/>
                          <a:cs typeface="+mn-cs"/>
                          <a:sym typeface=""/>
                        </a:rPr>
                        <a:t>뼈 건강에 대한 예</a:t>
                      </a:r>
                    </a:p>
                  </a:txBody>
                  <a:tcPr>
                    <a:solidFill>
                      <a:srgbClr val="0063A6"/>
                    </a:solidFill>
                  </a:tcPr>
                </a:tc>
                <a:extLst>
                  <a:ext uri="{0D108BD9-81ED-4DB2-BD59-A6C34878D82A}">
                    <a16:rowId xmlns:a16="http://schemas.microsoft.com/office/drawing/2014/main" val="2273691864"/>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구체적(Specific) </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초점을 유지하기 위해 구체적이어야 함</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매일/매주 같은 시간에 약을 복용하도록 휴대전화에 알림 설정</a:t>
                      </a:r>
                    </a:p>
                  </a:txBody>
                  <a:tcPr/>
                </a:tc>
                <a:extLst>
                  <a:ext uri="{0D108BD9-81ED-4DB2-BD59-A6C34878D82A}">
                    <a16:rowId xmlns:a16="http://schemas.microsoft.com/office/drawing/2014/main" val="1390866120"/>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측정 가능(Measurable)</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측정할 수 있는 목표 선택</a:t>
                      </a:r>
                    </a:p>
                  </a:txBody>
                  <a:tcPr/>
                </a:tc>
                <a:tc>
                  <a:txBody>
                    <a:bodyPr/>
                    <a:lstStyle/>
                    <a:p>
                      <a:r>
                        <a:rPr lang="ko-KR" sz="1400" b="1" kern="0" spc="0">
                          <a:solidFill>
                            <a:schemeClr val="tx1">
                              <a:lumMod val="100000"/>
                            </a:schemeClr>
                          </a:solidFill>
                          <a:latin typeface="Candara" panose="020E0502030303020204" pitchFamily="34" charset="0"/>
                          <a:ea typeface="Malgun Gothic"/>
                          <a:cs typeface="+mn-cs"/>
                          <a:sym typeface=""/>
                        </a:rPr>
                        <a:t>신체 활동 측정 -</a:t>
                      </a:r>
                      <a:r>
                        <a:rPr lang="ko-KR" sz="1400" b="1" u="none" strike="noStrike" kern="0" spc="0">
                          <a:solidFill>
                            <a:schemeClr val="tx1">
                              <a:lumMod val="100000"/>
                            </a:schemeClr>
                          </a:solidFill>
                          <a:effectLst/>
                          <a:latin typeface="Candara" panose="020E0502030303020204" pitchFamily="34" charset="0"/>
                          <a:ea typeface="Malgun Gothic"/>
                          <a:cs typeface="+mn-cs"/>
                          <a:sym typeface=""/>
                        </a:rPr>
                        <a:t> 걸음 수를 추적하고 매일 기록하거나 피트니스 트래커/스마트 워치를 사용</a:t>
                      </a:r>
                      <a:endParaRPr lang="ko-KR" sz="1400" b="1" kern="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5724030"/>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달성가능한(Attainable)</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너무 높거나 너무 낮은 목표 피하기</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알코올/카페인/흡연의 섭취를 X만큼 감소[개인이 달성할 수 있는 목표 설정] </a:t>
                      </a:r>
                    </a:p>
                  </a:txBody>
                  <a:tcPr/>
                </a:tc>
                <a:extLst>
                  <a:ext uri="{0D108BD9-81ED-4DB2-BD59-A6C34878D82A}">
                    <a16:rowId xmlns:a16="http://schemas.microsoft.com/office/drawing/2014/main" val="391316346"/>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현실적(Realistic)</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빨리 포기하는 것을 피하기 위해 현실적 목표 설정</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시작… [달성 가능한 목표]를 [설정된 기간]에 </a:t>
                      </a:r>
                    </a:p>
                  </a:txBody>
                  <a:tcPr/>
                </a:tc>
                <a:extLst>
                  <a:ext uri="{0D108BD9-81ED-4DB2-BD59-A6C34878D82A}">
                    <a16:rowId xmlns:a16="http://schemas.microsoft.com/office/drawing/2014/main" val="1807739114"/>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추적 가능(Trackable)</a:t>
                      </a:r>
                    </a:p>
                  </a:txBody>
                  <a:tcPr/>
                </a:tc>
                <a:tc>
                  <a:txBody>
                    <a:bodyPr/>
                    <a:lstStyle/>
                    <a:p>
                      <a:r>
                        <a:rPr lang="ko-KR" sz="1400" b="1" spc="0">
                          <a:solidFill>
                            <a:schemeClr val="tx1">
                              <a:lumMod val="100000"/>
                            </a:schemeClr>
                          </a:solidFill>
                          <a:latin typeface="Candara" panose="020E0502030303020204" pitchFamily="34" charset="0"/>
                          <a:ea typeface="Malgun Gothic"/>
                          <a:cs typeface="+mn-cs"/>
                          <a:sym typeface=""/>
                        </a:rPr>
                        <a:t>시간에 따른 진행 상황 추적</a:t>
                      </a:r>
                    </a:p>
                  </a:txBody>
                  <a:tcPr/>
                </a:tc>
                <a:tc>
                  <a:txBody>
                    <a:bodyPr/>
                    <a:lstStyle/>
                    <a:p>
                      <a:r>
                        <a:rPr lang="ko-KR" sz="1400" b="1" spc="0" dirty="0" err="1">
                          <a:solidFill>
                            <a:schemeClr val="tx1">
                              <a:lumMod val="100000"/>
                            </a:schemeClr>
                          </a:solidFill>
                          <a:latin typeface="Candara" panose="020E0502030303020204" pitchFamily="34" charset="0"/>
                          <a:ea typeface="Malgun Gothic"/>
                          <a:cs typeface="+mn-cs"/>
                          <a:sym typeface=""/>
                        </a:rPr>
                        <a:t>XX개월마다</a:t>
                      </a:r>
                      <a:r>
                        <a:rPr lang="ko-KR" sz="1400" b="1" spc="0" dirty="0">
                          <a:solidFill>
                            <a:schemeClr val="tx1">
                              <a:lumMod val="100000"/>
                            </a:schemeClr>
                          </a:solidFill>
                          <a:latin typeface="Candara" panose="020E0502030303020204" pitchFamily="34" charset="0"/>
                          <a:ea typeface="Malgun Gothic"/>
                          <a:cs typeface="+mn-cs"/>
                          <a:sym typeface=""/>
                        </a:rPr>
                        <a:t> 뼈 건강 평가 – [합의된 HCP]*에 의해 평가 수행</a:t>
                      </a:r>
                    </a:p>
                  </a:txBody>
                  <a:tcPr/>
                </a:tc>
                <a:extLst>
                  <a:ext uri="{0D108BD9-81ED-4DB2-BD59-A6C34878D82A}">
                    <a16:rowId xmlns:a16="http://schemas.microsoft.com/office/drawing/2014/main" val="2405307760"/>
                  </a:ext>
                </a:extLst>
              </a:tr>
            </a:tbl>
          </a:graphicData>
        </a:graphic>
      </p:graphicFrame>
      <p:sp>
        <p:nvSpPr>
          <p:cNvPr id="5" name="Rectangle 4">
            <a:extLst>
              <a:ext uri="{FF2B5EF4-FFF2-40B4-BE49-F238E27FC236}">
                <a16:creationId xmlns:a16="http://schemas.microsoft.com/office/drawing/2014/main" id="{A09D99E9-2304-5A4B-82CD-6E8E51093496}"/>
              </a:ext>
            </a:extLst>
          </p:cNvPr>
          <p:cNvSpPr/>
          <p:nvPr/>
        </p:nvSpPr>
        <p:spPr>
          <a:xfrm>
            <a:off x="851876" y="5731959"/>
            <a:ext cx="10300677" cy="600164"/>
          </a:xfrm>
          <a:prstGeom prst="rect">
            <a:avLst/>
          </a:prstGeom>
        </p:spPr>
        <p:txBody>
          <a:bodyPr wrap="square">
            <a:spAutoFit/>
          </a:bodyPr>
          <a:lstStyle/>
          <a:p>
            <a:r>
              <a:rPr lang="ko-KR" sz="1100" b="1" kern="0" dirty="0">
                <a:solidFill>
                  <a:schemeClr val="tx1">
                    <a:lumMod val="100000"/>
                  </a:schemeClr>
                </a:solidFill>
                <a:latin typeface="Candara" panose="020E0502030303020204" pitchFamily="34" charset="0"/>
                <a:sym typeface=""/>
              </a:rPr>
              <a:t>* FLS의 주요 의무는 장기간 추적 관찰이 이루어지고 FLS가 직접 </a:t>
            </a:r>
            <a:r>
              <a:rPr lang="ko-KR" sz="1100" b="1" kern="0" dirty="0" err="1">
                <a:solidFill>
                  <a:schemeClr val="tx1">
                    <a:lumMod val="100000"/>
                  </a:schemeClr>
                </a:solidFill>
                <a:latin typeface="Candara" panose="020E0502030303020204" pitchFamily="34" charset="0"/>
                <a:sym typeface=""/>
              </a:rPr>
              <a:t>모니터링하거나</a:t>
            </a:r>
            <a:r>
              <a:rPr lang="ko-KR" sz="1100" b="1" kern="0" dirty="0">
                <a:solidFill>
                  <a:schemeClr val="tx1">
                    <a:lumMod val="100000"/>
                  </a:schemeClr>
                </a:solidFill>
                <a:latin typeface="Candara" panose="020E0502030303020204" pitchFamily="34" charset="0"/>
                <a:sym typeface=""/>
              </a:rPr>
              <a:t>, 주치의나 의료서비스 제공자에게 의뢰하거나, 또는 의료 시스템에 적합한 다른 수단을 통하는 것과 관계 없이 치료 </a:t>
            </a:r>
            <a:r>
              <a:rPr lang="ko-KR" sz="1100" b="1" kern="0" dirty="0" err="1">
                <a:solidFill>
                  <a:schemeClr val="tx1">
                    <a:lumMod val="100000"/>
                  </a:schemeClr>
                </a:solidFill>
                <a:latin typeface="Candara" panose="020E0502030303020204" pitchFamily="34" charset="0"/>
                <a:sym typeface=""/>
              </a:rPr>
              <a:t>순응도를</a:t>
            </a:r>
            <a:r>
              <a:rPr lang="ko-KR" sz="1100" b="1" kern="0" dirty="0">
                <a:solidFill>
                  <a:schemeClr val="tx1">
                    <a:lumMod val="100000"/>
                  </a:schemeClr>
                </a:solidFill>
                <a:latin typeface="Candara" panose="020E0502030303020204" pitchFamily="34" charset="0"/>
                <a:sym typeface=""/>
              </a:rPr>
              <a:t> </a:t>
            </a:r>
            <a:r>
              <a:rPr lang="ko-KR" sz="1100" b="1" kern="0" dirty="0" err="1">
                <a:solidFill>
                  <a:schemeClr val="tx1">
                    <a:lumMod val="100000"/>
                  </a:schemeClr>
                </a:solidFill>
                <a:latin typeface="Candara" panose="020E0502030303020204" pitchFamily="34" charset="0"/>
                <a:sym typeface=""/>
              </a:rPr>
              <a:t>모니터링할</a:t>
            </a:r>
            <a:r>
              <a:rPr lang="ko-KR" sz="1100" b="1" kern="0" dirty="0">
                <a:solidFill>
                  <a:schemeClr val="tx1">
                    <a:lumMod val="100000"/>
                  </a:schemeClr>
                </a:solidFill>
                <a:latin typeface="Candara" panose="020E0502030303020204" pitchFamily="34" charset="0"/>
                <a:sym typeface=""/>
              </a:rPr>
              <a:t> 책임이 언제 누구에게 있는지에 대한 명확한 지침을 마련하는 것입니다.</a:t>
            </a:r>
            <a:r>
              <a:rPr lang="ko-KR" sz="1100" b="1" kern="0" baseline="30000" dirty="0">
                <a:solidFill>
                  <a:schemeClr val="tx1">
                    <a:lumMod val="100000"/>
                  </a:schemeClr>
                </a:solidFill>
                <a:latin typeface="Candara" panose="020E0502030303020204" pitchFamily="34" charset="0"/>
                <a:sym typeface=""/>
              </a:rPr>
              <a:t>1</a:t>
            </a:r>
            <a:endParaRPr lang="ko-KR" sz="1100" b="1" kern="0" baseline="30000" dirty="0">
              <a:solidFill>
                <a:schemeClr val="tx1">
                  <a:lumMod val="100000"/>
                </a:schemeClr>
              </a:solidFill>
              <a:effectLst/>
              <a:latin typeface="Candara" panose="020E0502030303020204" pitchFamily="34" charset="0"/>
              <a:sym typeface=""/>
            </a:endParaRPr>
          </a:p>
        </p:txBody>
      </p:sp>
      <p:sp>
        <p:nvSpPr>
          <p:cNvPr id="7" name="TextBox 6">
            <a:extLst>
              <a:ext uri="{FF2B5EF4-FFF2-40B4-BE49-F238E27FC236}">
                <a16:creationId xmlns:a16="http://schemas.microsoft.com/office/drawing/2014/main" id="{B3186208-7FE5-3843-8C6C-E36DF4AF3280}"/>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orbel" panose="020B0503020204020204" pitchFamily="34" charset="0"/>
                <a:sym typeface=""/>
              </a:rPr>
              <a:t>IOF Capture the Fracture Best Practice Framework</a:t>
            </a:r>
          </a:p>
        </p:txBody>
      </p:sp>
      <p:pic>
        <p:nvPicPr>
          <p:cNvPr id="10" name="Graphic 9" descr="Home with solid fill">
            <a:hlinkClick r:id="rId3" action="ppaction://hlinksldjump"/>
            <a:extLst>
              <a:ext uri="{FF2B5EF4-FFF2-40B4-BE49-F238E27FC236}">
                <a16:creationId xmlns:a16="http://schemas.microsoft.com/office/drawing/2014/main" id="{3F505CC3-16ED-CA46-824A-763D61AE4C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0411044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computer&#10;&#10;Description automatically generated">
            <a:extLst>
              <a:ext uri="{FF2B5EF4-FFF2-40B4-BE49-F238E27FC236}">
                <a16:creationId xmlns:a16="http://schemas.microsoft.com/office/drawing/2014/main" id="{67E0670E-1369-B14B-B8B7-1A16B2E77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24" y="0"/>
            <a:ext cx="12237324" cy="6858000"/>
          </a:xfrm>
          <a:prstGeom prst="rect">
            <a:avLst/>
          </a:prstGeom>
        </p:spPr>
      </p:pic>
      <p:sp>
        <p:nvSpPr>
          <p:cNvPr id="8" name="TextBox 7">
            <a:extLst>
              <a:ext uri="{FF2B5EF4-FFF2-40B4-BE49-F238E27FC236}">
                <a16:creationId xmlns:a16="http://schemas.microsoft.com/office/drawing/2014/main" id="{2DEEB3D7-DE92-2047-A1C4-24B6E73E90D5}"/>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16</a:t>
            </a:r>
          </a:p>
        </p:txBody>
      </p:sp>
      <p:sp>
        <p:nvSpPr>
          <p:cNvPr id="11" name="TextBox 10">
            <a:extLst>
              <a:ext uri="{FF2B5EF4-FFF2-40B4-BE49-F238E27FC236}">
                <a16:creationId xmlns:a16="http://schemas.microsoft.com/office/drawing/2014/main" id="{670F0288-8FD7-8E45-B25C-EDD9F514019B}"/>
              </a:ext>
            </a:extLst>
          </p:cNvPr>
          <p:cNvSpPr txBox="1"/>
          <p:nvPr/>
        </p:nvSpPr>
        <p:spPr>
          <a:xfrm>
            <a:off x="386859" y="2013745"/>
            <a:ext cx="5427785" cy="1200329"/>
          </a:xfrm>
          <a:prstGeom prst="rect">
            <a:avLst/>
          </a:prstGeom>
          <a:noFill/>
        </p:spPr>
        <p:txBody>
          <a:bodyPr wrap="square" rtlCol="0">
            <a:spAutoFit/>
          </a:bodyPr>
          <a:lstStyle/>
          <a:p>
            <a:r>
              <a:rPr lang="ko-KR" b="1" kern="0">
                <a:solidFill>
                  <a:srgbClr val="0063A6">
                    <a:lumMod val="100000"/>
                  </a:srgbClr>
                </a:solidFill>
                <a:latin typeface="Candara" panose="020E0502030303020204" pitchFamily="34" charset="0"/>
                <a:sym typeface=""/>
              </a:rPr>
              <a:t>신규 또는 개정된 골다공증 임상 가이드라인은 </a:t>
            </a:r>
            <a:r>
              <a:rPr lang="ko-KR" b="1" kern="0">
                <a:solidFill>
                  <a:srgbClr val="3FBEAC">
                    <a:lumMod val="100000"/>
                  </a:srgbClr>
                </a:solidFill>
                <a:latin typeface="Candara" panose="020E0502030303020204" pitchFamily="34" charset="0"/>
                <a:sym typeface=""/>
              </a:rPr>
              <a:t>품질 측정항목</a:t>
            </a:r>
            <a:r>
              <a:rPr lang="ko-KR" b="1" kern="0">
                <a:solidFill>
                  <a:srgbClr val="0063A6">
                    <a:lumMod val="100000"/>
                  </a:srgbClr>
                </a:solidFill>
                <a:latin typeface="Candara" panose="020E0502030303020204" pitchFamily="34" charset="0"/>
                <a:sym typeface=""/>
              </a:rPr>
              <a:t>에 대한 설명을 제공해 지침 기반 치료의 순응도를 평가할 수 있어야 합니다. </a:t>
            </a:r>
          </a:p>
        </p:txBody>
      </p:sp>
      <p:sp>
        <p:nvSpPr>
          <p:cNvPr id="12" name="TextBox 11">
            <a:extLst>
              <a:ext uri="{FF2B5EF4-FFF2-40B4-BE49-F238E27FC236}">
                <a16:creationId xmlns:a16="http://schemas.microsoft.com/office/drawing/2014/main" id="{AED46AD6-A11B-BF46-A6D9-6EC32913728A}"/>
              </a:ext>
            </a:extLst>
          </p:cNvPr>
          <p:cNvSpPr txBox="1"/>
          <p:nvPr/>
        </p:nvSpPr>
        <p:spPr>
          <a:xfrm>
            <a:off x="386859" y="3463497"/>
            <a:ext cx="5556739" cy="2585323"/>
          </a:xfrm>
          <a:prstGeom prst="rect">
            <a:avLst/>
          </a:prstGeom>
          <a:noFill/>
        </p:spPr>
        <p:txBody>
          <a:bodyPr wrap="square" rtlCol="0">
            <a:spAutoFit/>
          </a:bodyPr>
          <a:lstStyle/>
          <a:p>
            <a:r>
              <a:rPr lang="ko-KR" b="1" dirty="0">
                <a:solidFill>
                  <a:schemeClr val="tx1">
                    <a:lumMod val="50000"/>
                    <a:lumOff val="50000"/>
                  </a:schemeClr>
                </a:solidFill>
                <a:latin typeface="Candara" panose="020E0502030303020204" pitchFamily="34" charset="0"/>
                <a:sym typeface=""/>
              </a:rPr>
              <a:t>임상 표준 16의 달성 단계:</a:t>
            </a:r>
          </a:p>
          <a:p>
            <a:pPr marL="285750" lvl="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1단계:</a:t>
            </a:r>
            <a:r>
              <a:rPr lang="ko-KR" b="1" kern="0" dirty="0">
                <a:solidFill>
                  <a:schemeClr val="tx1">
                    <a:lumMod val="100000"/>
                  </a:schemeClr>
                </a:solidFill>
                <a:latin typeface="Candara" panose="020E0502030303020204" pitchFamily="34" charset="0"/>
                <a:sym typeface=""/>
              </a:rPr>
              <a:t> 지역 1차 의료 서비스 제공자, 또는 병원에서 현지 '패스파인더 감사'</a:t>
            </a:r>
            <a:r>
              <a:rPr lang="ko-KR" b="1" kern="0" dirty="0" err="1">
                <a:solidFill>
                  <a:schemeClr val="tx1">
                    <a:lumMod val="100000"/>
                  </a:schemeClr>
                </a:solidFill>
                <a:latin typeface="Candara" panose="020E0502030303020204" pitchFamily="34" charset="0"/>
                <a:sym typeface=""/>
              </a:rPr>
              <a:t>를</a:t>
            </a:r>
            <a:r>
              <a:rPr lang="ko-KR" b="1" kern="0" dirty="0">
                <a:solidFill>
                  <a:schemeClr val="tx1">
                    <a:lumMod val="100000"/>
                  </a:schemeClr>
                </a:solidFill>
                <a:latin typeface="Candara" panose="020E0502030303020204" pitchFamily="34" charset="0"/>
                <a:sym typeface=""/>
              </a:rPr>
              <a:t> 실시해 아시아태평양 골다공증 컨소시엄 프레임워크 (APCO) 임상 기준 </a:t>
            </a:r>
            <a:br>
              <a:rPr lang="ko-KR" b="1" kern="0" dirty="0">
                <a:solidFill>
                  <a:schemeClr val="tx1">
                    <a:lumMod val="100000"/>
                  </a:schemeClr>
                </a:solidFill>
                <a:latin typeface="Candara" panose="020E0502030303020204" pitchFamily="34" charset="0"/>
                <a:sym typeface=""/>
              </a:rPr>
            </a:br>
            <a:r>
              <a:rPr lang="ko-KR" b="1" kern="0" dirty="0">
                <a:solidFill>
                  <a:schemeClr val="tx1">
                    <a:lumMod val="100000"/>
                  </a:schemeClr>
                </a:solidFill>
                <a:latin typeface="Candara" panose="020E0502030303020204" pitchFamily="34" charset="0"/>
                <a:sym typeface=""/>
              </a:rPr>
              <a:t>1–9, 13 및 15 준수 여부를 평가합니다.</a:t>
            </a:r>
          </a:p>
          <a:p>
            <a:pPr marL="285750" lvl="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2단계: </a:t>
            </a:r>
            <a:r>
              <a:rPr lang="ko-KR" b="1" kern="0" dirty="0">
                <a:solidFill>
                  <a:schemeClr val="tx1">
                    <a:lumMod val="100000"/>
                  </a:schemeClr>
                </a:solidFill>
                <a:latin typeface="Candara" panose="020E0502030303020204" pitchFamily="34" charset="0"/>
                <a:sym typeface=""/>
              </a:rPr>
              <a:t>지역의 골절/</a:t>
            </a:r>
            <a:r>
              <a:rPr lang="ko-KR" altLang="es-ES" b="1" kern="0" dirty="0">
                <a:solidFill>
                  <a:schemeClr val="tx1">
                    <a:lumMod val="100000"/>
                  </a:schemeClr>
                </a:solidFill>
                <a:latin typeface="Candara" panose="020E0502030303020204" pitchFamily="34" charset="0"/>
                <a:sym typeface=""/>
              </a:rPr>
              <a:t>골다공증 </a:t>
            </a:r>
            <a:r>
              <a:rPr lang="ko-KR" altLang="en-US" b="1" kern="0" dirty="0" err="1">
                <a:solidFill>
                  <a:schemeClr val="tx1">
                    <a:lumMod val="100000"/>
                  </a:schemeClr>
                </a:solidFill>
                <a:latin typeface="Candara" panose="020E0502030303020204" pitchFamily="34" charset="0"/>
                <a:sym typeface=""/>
              </a:rPr>
              <a:t>등록사업</a:t>
            </a:r>
            <a:r>
              <a:rPr lang="ko-KR" altLang="es-ES" b="1" kern="0" dirty="0" err="1">
                <a:solidFill>
                  <a:schemeClr val="tx1">
                    <a:lumMod val="100000"/>
                  </a:schemeClr>
                </a:solidFill>
                <a:latin typeface="Candara" panose="020E0502030303020204" pitchFamily="34" charset="0"/>
                <a:sym typeface=""/>
              </a:rPr>
              <a:t>에</a:t>
            </a:r>
            <a:r>
              <a:rPr lang="ko-KR" altLang="es-ES"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기여합니다.</a:t>
            </a:r>
          </a:p>
          <a:p>
            <a:pPr marL="28575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3단계:</a:t>
            </a:r>
            <a:r>
              <a:rPr lang="ko-KR" b="1" kern="0" dirty="0">
                <a:solidFill>
                  <a:schemeClr val="tx1">
                    <a:lumMod val="100000"/>
                  </a:schemeClr>
                </a:solidFill>
                <a:latin typeface="Candara" panose="020E0502030303020204" pitchFamily="34" charset="0"/>
                <a:sym typeface=""/>
              </a:rPr>
              <a:t> 국가 또는 대륙 수준의 골절/골다공증 </a:t>
            </a:r>
            <a:r>
              <a:rPr lang="ko-KR" altLang="en-US" b="1" kern="0" dirty="0" err="1">
                <a:solidFill>
                  <a:schemeClr val="tx1">
                    <a:lumMod val="100000"/>
                  </a:schemeClr>
                </a:solidFill>
                <a:latin typeface="Candara" panose="020E0502030303020204" pitchFamily="34" charset="0"/>
                <a:sym typeface=""/>
              </a:rPr>
              <a:t>등록사업</a:t>
            </a:r>
            <a:r>
              <a:rPr lang="ko-KR" altLang="es-ES" b="1" kern="0" dirty="0" err="1">
                <a:solidFill>
                  <a:schemeClr val="tx1">
                    <a:lumMod val="100000"/>
                  </a:schemeClr>
                </a:solidFill>
                <a:latin typeface="Candara" panose="020E0502030303020204" pitchFamily="34" charset="0"/>
                <a:sym typeface=""/>
              </a:rPr>
              <a:t>에</a:t>
            </a:r>
            <a:r>
              <a:rPr lang="ko-KR" altLang="es-ES"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기여합니다. </a:t>
            </a:r>
            <a:endParaRPr lang="ko-KR" sz="1600" b="1" kern="0" dirty="0">
              <a:solidFill>
                <a:schemeClr val="tx1">
                  <a:lumMod val="100000"/>
                </a:schemeClr>
              </a:solidFill>
              <a:latin typeface="Candara" panose="020E0502030303020204" pitchFamily="34" charset="0"/>
              <a:sym typeface=""/>
            </a:endParaRPr>
          </a:p>
        </p:txBody>
      </p:sp>
      <p:sp>
        <p:nvSpPr>
          <p:cNvPr id="9" name="TextBox 8">
            <a:extLst>
              <a:ext uri="{FF2B5EF4-FFF2-40B4-BE49-F238E27FC236}">
                <a16:creationId xmlns:a16="http://schemas.microsoft.com/office/drawing/2014/main" id="{B0E7345C-F286-F347-9376-82337519EFCE}"/>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 </a:t>
            </a:r>
            <a:r>
              <a:rPr lang="ko-KR" sz="900" b="1" i="1" kern="0">
                <a:solidFill>
                  <a:schemeClr val="tx1">
                    <a:lumMod val="100000"/>
                  </a:schemeClr>
                </a:solidFill>
                <a:latin typeface="Candara" panose="020E0502030303020204" pitchFamily="34" charset="0"/>
                <a:sym typeface=""/>
              </a:rPr>
              <a:t>Osteoporos Int </a:t>
            </a:r>
            <a:r>
              <a:rPr lang="ko-KR" sz="900" b="1" kern="0">
                <a:solidFill>
                  <a:schemeClr val="tx1">
                    <a:lumMod val="100000"/>
                  </a:schemeClr>
                </a:solidFill>
                <a:latin typeface="Candara" panose="020E0502030303020204" pitchFamily="34" charset="0"/>
                <a:sym typeface=""/>
              </a:rPr>
              <a:t>2021; onlinea head of print. DOI: https://doi.org/10.1007/s00198-020-05742-0</a:t>
            </a:r>
          </a:p>
        </p:txBody>
      </p:sp>
      <p:pic>
        <p:nvPicPr>
          <p:cNvPr id="13" name="Graphic 12" descr="Home with solid fill">
            <a:hlinkClick r:id="rId4" action="ppaction://hlinksldjump"/>
            <a:extLst>
              <a:ext uri="{FF2B5EF4-FFF2-40B4-BE49-F238E27FC236}">
                <a16:creationId xmlns:a16="http://schemas.microsoft.com/office/drawing/2014/main" id="{B701C118-B435-8A4D-84ED-F7FFB493C8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8215959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품질 개선에 영향: 등록부서에 대한 가이드라인</a:t>
            </a:r>
            <a:endParaRPr lang="ko-KR" sz="3600" b="1" baseline="30000" dirty="0">
              <a:solidFill>
                <a:srgbClr val="6BBBAD"/>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EDC3402F-9438-394D-BF55-4AE6778CAF16}"/>
              </a:ext>
            </a:extLst>
          </p:cNvPr>
          <p:cNvSpPr txBox="1"/>
          <p:nvPr/>
        </p:nvSpPr>
        <p:spPr>
          <a:xfrm>
            <a:off x="386856" y="6459394"/>
            <a:ext cx="11536887" cy="369332"/>
          </a:xfrm>
          <a:prstGeom prst="rect">
            <a:avLst/>
          </a:prstGeom>
          <a:noFill/>
        </p:spPr>
        <p:txBody>
          <a:bodyPr wrap="square" rtlCol="0">
            <a:spAutoFit/>
          </a:bodyPr>
          <a:lstStyle/>
          <a:p>
            <a:r>
              <a:rPr lang="ko-KR" sz="900" b="1">
                <a:latin typeface="Candara" panose="020E0502030303020204" pitchFamily="34" charset="0"/>
                <a:sym typeface=""/>
              </a:rPr>
              <a:t>호주 및 뉴질랜드 고관절 골절 등록부와 호주 보건 안전 및 품질 위원회의 허가를 받아 재구성됨</a:t>
            </a:r>
          </a:p>
          <a:p>
            <a:r>
              <a:rPr lang="ko-KR" sz="900" b="1">
                <a:latin typeface="Candara" panose="020E0502030303020204" pitchFamily="34" charset="0"/>
                <a:sym typeface=""/>
              </a:rPr>
              <a:t>* 이 이미지('고관절 골절 임상 치료 표준')는 ACSQHC(Australian Commission on Safety and Quality in Health Care)에서 만든 것입니다. ACSQHC: Sydney (2016).</a:t>
            </a:r>
          </a:p>
        </p:txBody>
      </p:sp>
      <p:pic>
        <p:nvPicPr>
          <p:cNvPr id="11" name="Graphic 10" descr="Home with solid fill">
            <a:hlinkClick r:id="rId3" action="ppaction://hlinksldjump"/>
            <a:extLst>
              <a:ext uri="{FF2B5EF4-FFF2-40B4-BE49-F238E27FC236}">
                <a16:creationId xmlns:a16="http://schemas.microsoft.com/office/drawing/2014/main" id="{EFAD9072-ED60-A74C-B579-D1254E2536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pic>
        <p:nvPicPr>
          <p:cNvPr id="12" name="Picture 11">
            <a:extLst>
              <a:ext uri="{FF2B5EF4-FFF2-40B4-BE49-F238E27FC236}">
                <a16:creationId xmlns:a16="http://schemas.microsoft.com/office/drawing/2014/main" id="{52E26152-7844-A94E-BC1F-48AD8D52F699}"/>
              </a:ext>
            </a:extLst>
          </p:cNvPr>
          <p:cNvPicPr>
            <a:picLocks noChangeAspect="1"/>
          </p:cNvPicPr>
          <p:nvPr/>
        </p:nvPicPr>
        <p:blipFill>
          <a:blip r:embed="rId6"/>
          <a:stretch>
            <a:fillRect/>
          </a:stretch>
        </p:blipFill>
        <p:spPr>
          <a:xfrm>
            <a:off x="1749019" y="1706954"/>
            <a:ext cx="1244182" cy="1754325"/>
          </a:xfrm>
          <a:prstGeom prst="rect">
            <a:avLst/>
          </a:prstGeom>
          <a:ln>
            <a:solidFill>
              <a:schemeClr val="tx1"/>
            </a:solidFill>
          </a:ln>
        </p:spPr>
      </p:pic>
      <p:sp>
        <p:nvSpPr>
          <p:cNvPr id="13" name="TextBox 12">
            <a:extLst>
              <a:ext uri="{FF2B5EF4-FFF2-40B4-BE49-F238E27FC236}">
                <a16:creationId xmlns:a16="http://schemas.microsoft.com/office/drawing/2014/main" id="{7A6FC3C2-2AE3-1D4E-8D05-51A4AB3297BE}"/>
              </a:ext>
            </a:extLst>
          </p:cNvPr>
          <p:cNvSpPr txBox="1"/>
          <p:nvPr/>
        </p:nvSpPr>
        <p:spPr>
          <a:xfrm>
            <a:off x="3105612" y="1706955"/>
            <a:ext cx="2079703" cy="1754326"/>
          </a:xfrm>
          <a:prstGeom prst="rect">
            <a:avLst/>
          </a:prstGeom>
          <a:noFill/>
        </p:spPr>
        <p:txBody>
          <a:bodyPr wrap="square" rtlCol="0">
            <a:spAutoFit/>
          </a:bodyPr>
          <a:lstStyle/>
          <a:p>
            <a:r>
              <a:rPr lang="ko-KR" sz="1200" b="1">
                <a:latin typeface="Candara" panose="020E0502030303020204" pitchFamily="34" charset="0"/>
                <a:sym typeface=""/>
              </a:rPr>
              <a:t>임상 지침</a:t>
            </a:r>
          </a:p>
          <a:p>
            <a:r>
              <a:rPr lang="ko-KR" sz="1200" kern="0">
                <a:solidFill>
                  <a:schemeClr val="tx1">
                    <a:lumMod val="100000"/>
                  </a:schemeClr>
                </a:solidFill>
                <a:latin typeface="Candara" panose="020E0502030303020204" pitchFamily="34" charset="0"/>
                <a:sym typeface=""/>
              </a:rPr>
              <a:t>환자 치료를 최적화하기 위한 권장 사항이 포함된 설명으로, 증거에 대한 체계적인 검토와 대체 치료 옵션의 이점과 피해에 대한 평가를 통해 만들어짐 - </a:t>
            </a:r>
            <a:r>
              <a:rPr lang="ko-KR" sz="1200" i="1" kern="0">
                <a:solidFill>
                  <a:schemeClr val="tx1">
                    <a:lumMod val="100000"/>
                  </a:schemeClr>
                </a:solidFill>
                <a:latin typeface="Candara" panose="020E0502030303020204" pitchFamily="34" charset="0"/>
                <a:sym typeface=""/>
              </a:rPr>
              <a:t> Institute of Medicine</a:t>
            </a:r>
          </a:p>
        </p:txBody>
      </p:sp>
      <p:pic>
        <p:nvPicPr>
          <p:cNvPr id="14" name="Picture 13">
            <a:extLst>
              <a:ext uri="{FF2B5EF4-FFF2-40B4-BE49-F238E27FC236}">
                <a16:creationId xmlns:a16="http://schemas.microsoft.com/office/drawing/2014/main" id="{1A65AF96-3316-1741-BF97-9EA920B2B44C}"/>
              </a:ext>
            </a:extLst>
          </p:cNvPr>
          <p:cNvPicPr>
            <a:picLocks noChangeAspect="1"/>
          </p:cNvPicPr>
          <p:nvPr/>
        </p:nvPicPr>
        <p:blipFill>
          <a:blip r:embed="rId7"/>
          <a:stretch>
            <a:fillRect/>
          </a:stretch>
        </p:blipFill>
        <p:spPr>
          <a:xfrm>
            <a:off x="7452867" y="1706953"/>
            <a:ext cx="1247739" cy="1754325"/>
          </a:xfrm>
          <a:prstGeom prst="rect">
            <a:avLst/>
          </a:prstGeom>
          <a:ln>
            <a:solidFill>
              <a:schemeClr val="tx1"/>
            </a:solidFill>
          </a:ln>
        </p:spPr>
      </p:pic>
      <p:sp>
        <p:nvSpPr>
          <p:cNvPr id="15" name="TextBox 14">
            <a:extLst>
              <a:ext uri="{FF2B5EF4-FFF2-40B4-BE49-F238E27FC236}">
                <a16:creationId xmlns:a16="http://schemas.microsoft.com/office/drawing/2014/main" id="{A0EBCA41-D6D2-F849-B579-043AB9B0F007}"/>
              </a:ext>
            </a:extLst>
          </p:cNvPr>
          <p:cNvSpPr txBox="1"/>
          <p:nvPr/>
        </p:nvSpPr>
        <p:spPr>
          <a:xfrm>
            <a:off x="8783443" y="1614619"/>
            <a:ext cx="2079703" cy="1938992"/>
          </a:xfrm>
          <a:prstGeom prst="rect">
            <a:avLst/>
          </a:prstGeom>
          <a:noFill/>
        </p:spPr>
        <p:txBody>
          <a:bodyPr wrap="square" rtlCol="0">
            <a:spAutoFit/>
          </a:bodyPr>
          <a:lstStyle/>
          <a:p>
            <a:r>
              <a:rPr lang="ko-KR" sz="1200" b="1">
                <a:latin typeface="Candara" panose="020E0502030303020204" pitchFamily="34" charset="0"/>
                <a:sym typeface=""/>
              </a:rPr>
              <a:t>임상 표준 *</a:t>
            </a:r>
          </a:p>
          <a:p>
            <a:r>
              <a:rPr lang="ko-KR" sz="1200" kern="0">
                <a:solidFill>
                  <a:schemeClr val="tx1">
                    <a:lumMod val="100000"/>
                  </a:schemeClr>
                </a:solidFill>
                <a:latin typeface="Candara" panose="020E0502030303020204" pitchFamily="34" charset="0"/>
                <a:sym typeface=""/>
              </a:rPr>
              <a:t>임상 진료 표준은 특정 임상 상태에 대해 환자에게 제공되어야 하는 임상 치료의 </a:t>
            </a:r>
            <a:r>
              <a:rPr lang="ko-KR" sz="1200" u="sng" kern="0">
                <a:solidFill>
                  <a:schemeClr val="tx1">
                    <a:lumMod val="100000"/>
                  </a:schemeClr>
                </a:solidFill>
                <a:latin typeface="Candara" panose="020E0502030303020204" pitchFamily="34" charset="0"/>
                <a:sym typeface=""/>
              </a:rPr>
              <a:t>품질에 관한 설명</a:t>
            </a:r>
            <a:r>
              <a:rPr lang="ko-KR" sz="1200" kern="0">
                <a:solidFill>
                  <a:schemeClr val="tx1">
                    <a:lumMod val="100000"/>
                  </a:schemeClr>
                </a:solidFill>
                <a:latin typeface="Candara" panose="020E0502030303020204" pitchFamily="34" charset="0"/>
                <a:sym typeface=""/>
              </a:rPr>
              <a:t>  - </a:t>
            </a:r>
            <a:r>
              <a:rPr lang="ko-KR" sz="1200" i="1" kern="0">
                <a:solidFill>
                  <a:schemeClr val="tx1">
                    <a:lumMod val="100000"/>
                  </a:schemeClr>
                </a:solidFill>
                <a:latin typeface="Candara" panose="020E0502030303020204" pitchFamily="34" charset="0"/>
                <a:sym typeface=""/>
              </a:rPr>
              <a:t>호주 보건 안전 및 품질 위원회</a:t>
            </a:r>
          </a:p>
        </p:txBody>
      </p:sp>
      <p:sp>
        <p:nvSpPr>
          <p:cNvPr id="16" name="Arrow: Right 17">
            <a:extLst>
              <a:ext uri="{FF2B5EF4-FFF2-40B4-BE49-F238E27FC236}">
                <a16:creationId xmlns:a16="http://schemas.microsoft.com/office/drawing/2014/main" id="{E621EC17-1F68-7B44-9F71-E4AD4E0E0F6A}"/>
              </a:ext>
            </a:extLst>
          </p:cNvPr>
          <p:cNvSpPr/>
          <p:nvPr/>
        </p:nvSpPr>
        <p:spPr>
          <a:xfrm>
            <a:off x="5185314" y="2439682"/>
            <a:ext cx="2079703" cy="267629"/>
          </a:xfrm>
          <a:prstGeom prst="rightArrow">
            <a:avLst/>
          </a:prstGeom>
          <a:solidFill>
            <a:srgbClr val="6B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7" name="TextBox 16">
            <a:extLst>
              <a:ext uri="{FF2B5EF4-FFF2-40B4-BE49-F238E27FC236}">
                <a16:creationId xmlns:a16="http://schemas.microsoft.com/office/drawing/2014/main" id="{21D00E09-1444-4443-9517-B9225C49D9E4}"/>
              </a:ext>
            </a:extLst>
          </p:cNvPr>
          <p:cNvSpPr txBox="1"/>
          <p:nvPr/>
        </p:nvSpPr>
        <p:spPr>
          <a:xfrm>
            <a:off x="5350722" y="2171589"/>
            <a:ext cx="1748885" cy="276999"/>
          </a:xfrm>
          <a:prstGeom prst="rect">
            <a:avLst/>
          </a:prstGeom>
          <a:noFill/>
        </p:spPr>
        <p:txBody>
          <a:bodyPr wrap="square" rtlCol="0">
            <a:spAutoFit/>
          </a:bodyPr>
          <a:lstStyle/>
          <a:p>
            <a:pPr algn="ctr"/>
            <a:r>
              <a:rPr lang="ko-KR" sz="1200" b="1" i="1">
                <a:latin typeface="Candara" panose="020E0502030303020204" pitchFamily="34" charset="0"/>
                <a:sym typeface=""/>
              </a:rPr>
              <a:t>여기서 파생됨:</a:t>
            </a:r>
          </a:p>
        </p:txBody>
      </p:sp>
      <p:sp>
        <p:nvSpPr>
          <p:cNvPr id="18" name="Arrow: Down 20">
            <a:extLst>
              <a:ext uri="{FF2B5EF4-FFF2-40B4-BE49-F238E27FC236}">
                <a16:creationId xmlns:a16="http://schemas.microsoft.com/office/drawing/2014/main" id="{C6B80723-21D0-2E4A-8967-067A76A60562}"/>
              </a:ext>
            </a:extLst>
          </p:cNvPr>
          <p:cNvSpPr/>
          <p:nvPr/>
        </p:nvSpPr>
        <p:spPr>
          <a:xfrm>
            <a:off x="8932128" y="3816047"/>
            <a:ext cx="273204" cy="555135"/>
          </a:xfrm>
          <a:prstGeom prst="downArrow">
            <a:avLst/>
          </a:prstGeom>
          <a:solidFill>
            <a:srgbClr val="6B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9" name="TextBox 18">
            <a:extLst>
              <a:ext uri="{FF2B5EF4-FFF2-40B4-BE49-F238E27FC236}">
                <a16:creationId xmlns:a16="http://schemas.microsoft.com/office/drawing/2014/main" id="{687D38FC-D319-054A-9639-07012B27BC71}"/>
              </a:ext>
            </a:extLst>
          </p:cNvPr>
          <p:cNvSpPr txBox="1"/>
          <p:nvPr/>
        </p:nvSpPr>
        <p:spPr>
          <a:xfrm>
            <a:off x="7444201" y="4449052"/>
            <a:ext cx="3410279" cy="1938992"/>
          </a:xfrm>
          <a:prstGeom prst="rect">
            <a:avLst/>
          </a:prstGeom>
          <a:noFill/>
        </p:spPr>
        <p:txBody>
          <a:bodyPr wrap="square" rtlCol="0">
            <a:spAutoFit/>
          </a:bodyPr>
          <a:lstStyle/>
          <a:p>
            <a:r>
              <a:rPr lang="ko-KR" sz="1200" b="1">
                <a:latin typeface="Candara" panose="020E0502030303020204" pitchFamily="34" charset="0"/>
                <a:sym typeface=""/>
              </a:rPr>
              <a:t>품질 지표</a:t>
            </a:r>
          </a:p>
          <a:p>
            <a:r>
              <a:rPr lang="ko-KR" sz="1200" kern="0">
                <a:solidFill>
                  <a:schemeClr val="tx1">
                    <a:lumMod val="100000"/>
                  </a:schemeClr>
                </a:solidFill>
                <a:latin typeface="Candara" panose="020E0502030303020204" pitchFamily="34" charset="0"/>
                <a:sym typeface=""/>
              </a:rPr>
              <a:t>품질 지표는 의료 서비스에서 품질에 대한 설명이 이행되었는지 모니터링하고 개선이 필요한 영역을 식별, 해결하는 데 사용할 수 있음(예:</a:t>
            </a:r>
            <a:r>
              <a:rPr lang="ko-KR" sz="1200" i="1" kern="0">
                <a:solidFill>
                  <a:schemeClr val="tx1">
                    <a:lumMod val="100000"/>
                  </a:schemeClr>
                </a:solidFill>
                <a:latin typeface="Candara" panose="020E0502030303020204" pitchFamily="34" charset="0"/>
                <a:sym typeface=""/>
              </a:rPr>
              <a:t>고관절 골절 환자가 고관절 골절 수술을 받은 병원에서 퇴원하기 전에 뼈 보호제를 투여받은 비율</a:t>
            </a:r>
            <a:r>
              <a:rPr lang="ko-KR" sz="1200" kern="0">
                <a:solidFill>
                  <a:schemeClr val="tx1">
                    <a:lumMod val="100000"/>
                  </a:schemeClr>
                </a:solidFill>
                <a:latin typeface="Candara" panose="020E0502030303020204" pitchFamily="34" charset="0"/>
                <a:sym typeface=""/>
              </a:rPr>
              <a:t>) - </a:t>
            </a:r>
            <a:r>
              <a:rPr lang="ko-KR" sz="1200" i="1" kern="0">
                <a:solidFill>
                  <a:schemeClr val="tx1">
                    <a:lumMod val="100000"/>
                  </a:schemeClr>
                </a:solidFill>
                <a:latin typeface="Candara" panose="020E0502030303020204" pitchFamily="34" charset="0"/>
                <a:sym typeface=""/>
              </a:rPr>
              <a:t>호주 보건 안전 및 품질 위원회</a:t>
            </a:r>
          </a:p>
        </p:txBody>
      </p:sp>
      <p:sp>
        <p:nvSpPr>
          <p:cNvPr id="20" name="TextBox 19">
            <a:extLst>
              <a:ext uri="{FF2B5EF4-FFF2-40B4-BE49-F238E27FC236}">
                <a16:creationId xmlns:a16="http://schemas.microsoft.com/office/drawing/2014/main" id="{7A91F184-86C8-8A46-AC74-0856ECF80E04}"/>
              </a:ext>
            </a:extLst>
          </p:cNvPr>
          <p:cNvSpPr txBox="1"/>
          <p:nvPr/>
        </p:nvSpPr>
        <p:spPr>
          <a:xfrm>
            <a:off x="9182181" y="3915150"/>
            <a:ext cx="1138290" cy="276999"/>
          </a:xfrm>
          <a:prstGeom prst="rect">
            <a:avLst/>
          </a:prstGeom>
          <a:noFill/>
        </p:spPr>
        <p:txBody>
          <a:bodyPr wrap="square" rtlCol="0">
            <a:spAutoFit/>
          </a:bodyPr>
          <a:lstStyle/>
          <a:p>
            <a:pPr algn="ctr"/>
            <a:r>
              <a:rPr lang="ko-KR" sz="1200" b="1" i="1">
                <a:latin typeface="Candara" panose="020E0502030303020204" pitchFamily="34" charset="0"/>
                <a:sym typeface=""/>
              </a:rPr>
              <a:t>다음을 포함:</a:t>
            </a:r>
          </a:p>
        </p:txBody>
      </p:sp>
      <p:sp>
        <p:nvSpPr>
          <p:cNvPr id="21" name="Arrow: Left 25">
            <a:extLst>
              <a:ext uri="{FF2B5EF4-FFF2-40B4-BE49-F238E27FC236}">
                <a16:creationId xmlns:a16="http://schemas.microsoft.com/office/drawing/2014/main" id="{8ABBE01F-BEF8-1546-907F-124D55356E82}"/>
              </a:ext>
            </a:extLst>
          </p:cNvPr>
          <p:cNvSpPr/>
          <p:nvPr/>
        </p:nvSpPr>
        <p:spPr>
          <a:xfrm>
            <a:off x="5176648" y="5240062"/>
            <a:ext cx="2079703" cy="267629"/>
          </a:xfrm>
          <a:prstGeom prst="leftArrow">
            <a:avLst/>
          </a:prstGeom>
          <a:solidFill>
            <a:srgbClr val="6B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2" name="TextBox 21">
            <a:extLst>
              <a:ext uri="{FF2B5EF4-FFF2-40B4-BE49-F238E27FC236}">
                <a16:creationId xmlns:a16="http://schemas.microsoft.com/office/drawing/2014/main" id="{A465AD40-2594-744B-B779-E973F7DEEDB5}"/>
              </a:ext>
            </a:extLst>
          </p:cNvPr>
          <p:cNvSpPr txBox="1"/>
          <p:nvPr/>
        </p:nvSpPr>
        <p:spPr>
          <a:xfrm>
            <a:off x="5226830" y="4963063"/>
            <a:ext cx="1979339" cy="276999"/>
          </a:xfrm>
          <a:prstGeom prst="rect">
            <a:avLst/>
          </a:prstGeom>
          <a:noFill/>
        </p:spPr>
        <p:txBody>
          <a:bodyPr wrap="square" rtlCol="0">
            <a:spAutoFit/>
          </a:bodyPr>
          <a:lstStyle/>
          <a:p>
            <a:pPr algn="ctr"/>
            <a:r>
              <a:rPr lang="ko-KR" sz="1200" b="1" i="1">
                <a:latin typeface="Candara" panose="020E0502030303020204" pitchFamily="34" charset="0"/>
                <a:sym typeface=""/>
              </a:rPr>
              <a:t>다음에 의해 보고:</a:t>
            </a:r>
          </a:p>
        </p:txBody>
      </p:sp>
      <p:sp>
        <p:nvSpPr>
          <p:cNvPr id="23" name="TextBox 22">
            <a:extLst>
              <a:ext uri="{FF2B5EF4-FFF2-40B4-BE49-F238E27FC236}">
                <a16:creationId xmlns:a16="http://schemas.microsoft.com/office/drawing/2014/main" id="{8530BAF8-6C3A-5941-8EDB-A7C19ECABC38}"/>
              </a:ext>
            </a:extLst>
          </p:cNvPr>
          <p:cNvSpPr txBox="1"/>
          <p:nvPr/>
        </p:nvSpPr>
        <p:spPr>
          <a:xfrm>
            <a:off x="3096946" y="4541385"/>
            <a:ext cx="2129883" cy="1569660"/>
          </a:xfrm>
          <a:prstGeom prst="rect">
            <a:avLst/>
          </a:prstGeom>
          <a:noFill/>
        </p:spPr>
        <p:txBody>
          <a:bodyPr wrap="square" rtlCol="0">
            <a:spAutoFit/>
          </a:bodyPr>
          <a:lstStyle/>
          <a:p>
            <a:r>
              <a:rPr lang="ko-KR" sz="1200" b="1" dirty="0" err="1">
                <a:latin typeface="Candara" panose="020E0502030303020204" pitchFamily="34" charset="0"/>
                <a:sym typeface=""/>
              </a:rPr>
              <a:t>고관절</a:t>
            </a:r>
            <a:r>
              <a:rPr lang="ko-KR" sz="1200" b="1" dirty="0">
                <a:latin typeface="Candara" panose="020E0502030303020204" pitchFamily="34" charset="0"/>
                <a:sym typeface=""/>
              </a:rPr>
              <a:t> 골절 </a:t>
            </a:r>
            <a:r>
              <a:rPr lang="ko-KR" sz="1200" b="1" dirty="0" err="1">
                <a:latin typeface="Candara" panose="020E0502030303020204" pitchFamily="34" charset="0"/>
                <a:sym typeface=""/>
              </a:rPr>
              <a:t>등록부</a:t>
            </a:r>
            <a:endParaRPr lang="ko-KR" sz="1200" b="1" dirty="0">
              <a:latin typeface="Candara" panose="020E0502030303020204" pitchFamily="34" charset="0"/>
              <a:sym typeface=""/>
            </a:endParaRPr>
          </a:p>
          <a:p>
            <a:r>
              <a:rPr lang="ko-KR" sz="1200" kern="0" dirty="0">
                <a:solidFill>
                  <a:schemeClr val="tx1">
                    <a:lumMod val="100000"/>
                  </a:schemeClr>
                </a:solidFill>
                <a:latin typeface="Candara" panose="020E0502030303020204" pitchFamily="34" charset="0"/>
                <a:sym typeface=""/>
              </a:rPr>
              <a:t>연간 시설 수준 감사 및 입원부터 퇴원 후 120일까지의 지속적인 환자 수준 감사를 포함하는, </a:t>
            </a:r>
            <a:r>
              <a:rPr lang="ko-KR" sz="1200" kern="0" dirty="0" err="1">
                <a:solidFill>
                  <a:schemeClr val="tx1">
                    <a:lumMod val="100000"/>
                  </a:schemeClr>
                </a:solidFill>
                <a:latin typeface="Candara" panose="020E0502030303020204" pitchFamily="34" charset="0"/>
                <a:sym typeface=""/>
              </a:rPr>
              <a:t>고관절</a:t>
            </a:r>
            <a:r>
              <a:rPr lang="ko-KR" sz="1200" kern="0" dirty="0">
                <a:solidFill>
                  <a:schemeClr val="tx1">
                    <a:lumMod val="100000"/>
                  </a:schemeClr>
                </a:solidFill>
                <a:latin typeface="Candara" panose="020E0502030303020204" pitchFamily="34" charset="0"/>
                <a:sym typeface=""/>
              </a:rPr>
              <a:t> 골절 치료에 대한 임상의 주도 감사 – </a:t>
            </a:r>
            <a:r>
              <a:rPr lang="ko-KR" sz="1200" i="1" kern="0" dirty="0">
                <a:solidFill>
                  <a:schemeClr val="tx1">
                    <a:lumMod val="100000"/>
                  </a:schemeClr>
                </a:solidFill>
                <a:latin typeface="Candara" panose="020E0502030303020204" pitchFamily="34" charset="0"/>
                <a:sym typeface=""/>
              </a:rPr>
              <a:t>호주 및 뉴질랜드 </a:t>
            </a:r>
            <a:r>
              <a:rPr lang="ko-KR" sz="1200" i="1" kern="0" dirty="0" err="1">
                <a:solidFill>
                  <a:schemeClr val="tx1">
                    <a:lumMod val="100000"/>
                  </a:schemeClr>
                </a:solidFill>
                <a:latin typeface="Candara" panose="020E0502030303020204" pitchFamily="34" charset="0"/>
                <a:sym typeface=""/>
              </a:rPr>
              <a:t>고관절</a:t>
            </a:r>
            <a:r>
              <a:rPr lang="ko-KR" sz="1200" i="1" kern="0" dirty="0">
                <a:solidFill>
                  <a:schemeClr val="tx1">
                    <a:lumMod val="100000"/>
                  </a:schemeClr>
                </a:solidFill>
                <a:latin typeface="Candara" panose="020E0502030303020204" pitchFamily="34" charset="0"/>
                <a:sym typeface=""/>
              </a:rPr>
              <a:t> 골절 </a:t>
            </a:r>
            <a:r>
              <a:rPr lang="ko-KR" sz="1200" i="1" kern="0" dirty="0" err="1">
                <a:solidFill>
                  <a:schemeClr val="tx1">
                    <a:lumMod val="100000"/>
                  </a:schemeClr>
                </a:solidFill>
                <a:latin typeface="Candara" panose="020E0502030303020204" pitchFamily="34" charset="0"/>
                <a:sym typeface=""/>
              </a:rPr>
              <a:t>등록부</a:t>
            </a:r>
            <a:endParaRPr lang="ko-KR" sz="1200" i="1" kern="0" dirty="0">
              <a:solidFill>
                <a:schemeClr val="tx1">
                  <a:lumMod val="100000"/>
                </a:schemeClr>
              </a:solidFill>
              <a:latin typeface="Candara" panose="020E0502030303020204" pitchFamily="34" charset="0"/>
              <a:sym typeface=""/>
            </a:endParaRPr>
          </a:p>
        </p:txBody>
      </p:sp>
      <p:pic>
        <p:nvPicPr>
          <p:cNvPr id="24" name="Picture 23">
            <a:extLst>
              <a:ext uri="{FF2B5EF4-FFF2-40B4-BE49-F238E27FC236}">
                <a16:creationId xmlns:a16="http://schemas.microsoft.com/office/drawing/2014/main" id="{02962B2A-09D6-9E40-9865-0D7C4F5A1800}"/>
              </a:ext>
            </a:extLst>
          </p:cNvPr>
          <p:cNvPicPr>
            <a:picLocks noChangeAspect="1"/>
          </p:cNvPicPr>
          <p:nvPr/>
        </p:nvPicPr>
        <p:blipFill>
          <a:blip r:embed="rId8"/>
          <a:stretch>
            <a:fillRect/>
          </a:stretch>
        </p:blipFill>
        <p:spPr>
          <a:xfrm>
            <a:off x="1734301" y="4541387"/>
            <a:ext cx="1247738" cy="1754324"/>
          </a:xfrm>
          <a:prstGeom prst="rect">
            <a:avLst/>
          </a:prstGeom>
          <a:ln>
            <a:solidFill>
              <a:schemeClr val="tx1"/>
            </a:solidFill>
          </a:ln>
        </p:spPr>
      </p:pic>
    </p:spTree>
    <p:extLst>
      <p:ext uri="{BB962C8B-B14F-4D97-AF65-F5344CB8AC3E}">
        <p14:creationId xmlns:p14="http://schemas.microsoft.com/office/powerpoint/2010/main" val="42644223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8개 호주 공립 병원의 '패스파인더' 감사에서 얻은 교훈 </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698752"/>
            <a:ext cx="9909060" cy="3693319"/>
          </a:xfrm>
          <a:prstGeom prst="rect">
            <a:avLst/>
          </a:prstGeom>
          <a:noFill/>
        </p:spPr>
        <p:txBody>
          <a:bodyPr wrap="square" rtlCol="0">
            <a:spAutoFit/>
          </a:bodyPr>
          <a:lstStyle/>
          <a:p>
            <a:r>
              <a:rPr lang="ko-KR" sz="2400" b="1">
                <a:latin typeface="Candara" panose="020E0502030303020204" pitchFamily="34" charset="0"/>
                <a:sym typeface=""/>
              </a:rPr>
              <a:t>NSW 공립 병원 재골절 예방 서비스: </a:t>
            </a:r>
          </a:p>
          <a:p>
            <a:r>
              <a:rPr lang="ko-KR" sz="2400" b="1" kern="0">
                <a:solidFill>
                  <a:schemeClr val="tx1">
                    <a:lumMod val="100000"/>
                  </a:schemeClr>
                </a:solidFill>
                <a:latin typeface="Candara" panose="020E0502030303020204" pitchFamily="34" charset="0"/>
                <a:sym typeface=""/>
              </a:rPr>
              <a:t>선행 평가 및 감사(2017년 7월 – 2018년 10월)</a:t>
            </a:r>
            <a:r>
              <a:rPr lang="ko-KR" sz="2400" b="1" kern="0" baseline="30000">
                <a:solidFill>
                  <a:schemeClr val="tx1">
                    <a:lumMod val="100000"/>
                  </a:schemeClr>
                </a:solidFill>
                <a:latin typeface="Candara" panose="020E0502030303020204" pitchFamily="34" charset="0"/>
                <a:sym typeface=""/>
              </a:rPr>
              <a:t>1 </a:t>
            </a:r>
            <a:endParaRPr lang="ko-KR" sz="2400" b="1" kern="0" baseline="30000">
              <a:solidFill>
                <a:schemeClr val="tx1">
                  <a:lumMod val="100000"/>
                </a:schemeClr>
              </a:solidFill>
              <a:effectLst/>
              <a:latin typeface="Candara" panose="020E0502030303020204" pitchFamily="34" charset="0"/>
              <a:sym typeface=""/>
            </a:endParaRPr>
          </a:p>
          <a:p>
            <a:endParaRPr lang="ko-KR" b="1">
              <a:solidFill>
                <a:srgbClr val="6BBBAD"/>
              </a:solidFill>
              <a:effectLst/>
              <a:latin typeface="Candara" panose="020E0502030303020204" pitchFamily="34" charset="0"/>
              <a:ea typeface="Malgun Gothic" panose="020F0502020204030204" pitchFamily="34" charset="0"/>
              <a:sym typeface=""/>
            </a:endParaRPr>
          </a:p>
          <a:p>
            <a:r>
              <a:rPr lang="ko-KR" b="1">
                <a:solidFill>
                  <a:srgbClr val="6BBBAD"/>
                </a:solidFill>
                <a:effectLst/>
                <a:latin typeface="Candara" panose="020E0502030303020204" pitchFamily="34" charset="0"/>
                <a:ea typeface="Malgun Gothic" panose="020F0502020204030204" pitchFamily="34" charset="0"/>
                <a:sym typeface=""/>
              </a:rPr>
              <a:t>주요 목표:</a:t>
            </a:r>
          </a:p>
          <a:p>
            <a:endParaRPr lang="ko-KR" sz="1200" b="1">
              <a:latin typeface="Candara Bold" panose="020E0702030303020204" pitchFamily="34" charset="0"/>
              <a:sym typeface=""/>
            </a:endParaRPr>
          </a:p>
          <a:p>
            <a:pPr marL="285750" indent="-285750">
              <a:buFont typeface="Arial" panose="020B0604020202020204" pitchFamily="34" charset="0"/>
              <a:buChar char="•"/>
            </a:pPr>
            <a:r>
              <a:rPr lang="ko-KR" b="1">
                <a:latin typeface="Calibri" panose="020F0502020204030204" pitchFamily="34" charset="0"/>
                <a:sym typeface=""/>
              </a:rPr>
              <a:t>호주 의료 환경 내에서 모범 사례 모델과 비용 효율적인 접근 방식을 검토하기 위해 기존 골절 예방 서비스를 평가하고 감사</a:t>
            </a:r>
          </a:p>
          <a:p>
            <a:pPr marL="285750" indent="-285750">
              <a:buFont typeface="Arial" panose="020B0604020202020204" pitchFamily="34" charset="0"/>
              <a:buChar char="•"/>
            </a:pPr>
            <a:endParaRPr lang="ko-KR" b="1">
              <a:latin typeface="Calibri" panose="020F0502020204030204" pitchFamily="34" charset="0"/>
              <a:sym typeface=""/>
            </a:endParaRPr>
          </a:p>
          <a:p>
            <a:pPr marL="285750" indent="-285750">
              <a:buFont typeface="Arial" panose="020B0604020202020204" pitchFamily="34" charset="0"/>
              <a:buChar char="•"/>
            </a:pPr>
            <a:r>
              <a:rPr lang="ko-KR" b="1">
                <a:latin typeface="Calibri" panose="020F0502020204030204" pitchFamily="34" charset="0"/>
                <a:sym typeface=""/>
              </a:rPr>
              <a:t>실행 권장 사항과 함께 국가적으로 실행 가능하고, 지속 가능하며, 통합된 재골절 방지 프로그램을 위한 모범 사례를 제시</a:t>
            </a:r>
          </a:p>
          <a:p>
            <a:endParaRPr lang="ko-KR" sz="1200" b="1">
              <a:latin typeface="Candra Regular "/>
              <a:sym typeface=""/>
            </a:endParaRPr>
          </a:p>
          <a:p>
            <a:endParaRPr lang="ko-KR" sz="1200" b="1">
              <a:latin typeface="Candra Regular "/>
              <a:sym typeface=""/>
            </a:endParaRPr>
          </a:p>
          <a:p>
            <a:endParaRPr lang="ko-KR" sz="1200" b="1">
              <a:latin typeface="Candra Regular "/>
              <a:sym typeface=""/>
            </a:endParaRPr>
          </a:p>
          <a:p>
            <a:endParaRPr lang="ko-KR" sz="1200" b="1">
              <a:latin typeface="Candra Regular "/>
              <a:ea typeface="Malgun Gothic"/>
            </a:endParaRPr>
          </a:p>
        </p:txBody>
      </p:sp>
      <p:pic>
        <p:nvPicPr>
          <p:cNvPr id="2" name="Picture 1">
            <a:extLst>
              <a:ext uri="{FF2B5EF4-FFF2-40B4-BE49-F238E27FC236}">
                <a16:creationId xmlns:a16="http://schemas.microsoft.com/office/drawing/2014/main" id="{F5FBFBE7-D563-B24D-9D2B-70FB257374B9}"/>
              </a:ext>
            </a:extLst>
          </p:cNvPr>
          <p:cNvPicPr>
            <a:picLocks noChangeAspect="1"/>
          </p:cNvPicPr>
          <p:nvPr/>
        </p:nvPicPr>
        <p:blipFill>
          <a:blip r:embed="rId3"/>
          <a:stretch>
            <a:fillRect/>
          </a:stretch>
        </p:blipFill>
        <p:spPr>
          <a:xfrm>
            <a:off x="9001014" y="5242350"/>
            <a:ext cx="1045457" cy="682962"/>
          </a:xfrm>
          <a:prstGeom prst="rect">
            <a:avLst/>
          </a:prstGeom>
        </p:spPr>
      </p:pic>
      <p:pic>
        <p:nvPicPr>
          <p:cNvPr id="5" name="Picture 4" descr="Logo, company name&#10;&#10;Description automatically generated">
            <a:extLst>
              <a:ext uri="{FF2B5EF4-FFF2-40B4-BE49-F238E27FC236}">
                <a16:creationId xmlns:a16="http://schemas.microsoft.com/office/drawing/2014/main" id="{DED4ED5B-9D7F-9A44-9024-7817DEF4B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970" y="5256574"/>
            <a:ext cx="1229332" cy="682962"/>
          </a:xfrm>
          <a:prstGeom prst="rect">
            <a:avLst/>
          </a:prstGeom>
        </p:spPr>
      </p:pic>
      <p:pic>
        <p:nvPicPr>
          <p:cNvPr id="7" name="Picture 6" descr="Logo, company name&#10;&#10;Description automatically generated">
            <a:extLst>
              <a:ext uri="{FF2B5EF4-FFF2-40B4-BE49-F238E27FC236}">
                <a16:creationId xmlns:a16="http://schemas.microsoft.com/office/drawing/2014/main" id="{EA1C2272-9F28-4145-95D6-8F41B8EC25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44" t="23547" r="12228" b="29317"/>
          <a:stretch/>
        </p:blipFill>
        <p:spPr>
          <a:xfrm>
            <a:off x="1027097" y="5231293"/>
            <a:ext cx="2212580" cy="655424"/>
          </a:xfrm>
          <a:prstGeom prst="rect">
            <a:avLst/>
          </a:prstGeom>
        </p:spPr>
      </p:pic>
      <p:sp>
        <p:nvSpPr>
          <p:cNvPr id="10" name="TextBox 9">
            <a:extLst>
              <a:ext uri="{FF2B5EF4-FFF2-40B4-BE49-F238E27FC236}">
                <a16:creationId xmlns:a16="http://schemas.microsoft.com/office/drawing/2014/main" id="{9A70E667-7D6D-3944-9B5B-5D0BB0C86A88}"/>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50000"/>
                    <a:lumOff val="50000"/>
                  </a:schemeClr>
                </a:solidFill>
                <a:effectLst/>
                <a:uLnTx/>
                <a:uFillTx/>
                <a:latin typeface="Calibri" panose="020F0502020204030204" pitchFamily="34" charset="0"/>
                <a:sym typeface=""/>
              </a:rPr>
              <a:t>1</a:t>
            </a:r>
            <a:r>
              <a:rPr lang="ko-KR" sz="900" b="1" kern="0">
                <a:solidFill>
                  <a:schemeClr val="tx1">
                    <a:lumMod val="50000"/>
                    <a:lumOff val="50000"/>
                  </a:schemeClr>
                </a:solidFill>
                <a:latin typeface="Calibri" panose="020F0502020204030204" pitchFamily="34" charset="0"/>
                <a:sym typeface=""/>
              </a:rPr>
              <a:t>. Osteoporosis Australia. NSW Public Hospitals Re-fracture Prevention Services: Pilot Assessment and Audit, October 2018.bb</a:t>
            </a:r>
          </a:p>
        </p:txBody>
      </p:sp>
      <p:pic>
        <p:nvPicPr>
          <p:cNvPr id="12" name="Graphic 11" descr="Home with solid fill">
            <a:hlinkClick r:id="rId6" action="ppaction://hlinksldjump"/>
            <a:extLst>
              <a:ext uri="{FF2B5EF4-FFF2-40B4-BE49-F238E27FC236}">
                <a16:creationId xmlns:a16="http://schemas.microsoft.com/office/drawing/2014/main" id="{E62791DB-BB27-6C46-9FFC-1CCACDCA99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170759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8개의 호주 공립 병원에서 '패스파인더' 감사</a:t>
            </a:r>
            <a:r>
              <a:rPr lang="ko-KR" sz="3600" b="1" kern="0" baseline="30000" dirty="0">
                <a:solidFill>
                  <a:srgbClr val="6BBBAD">
                    <a:lumMod val="100000"/>
                  </a:srgbClr>
                </a:solidFill>
                <a:latin typeface="Candara" panose="020E0502030303020204" pitchFamily="34" charset="0"/>
                <a:sym typeface=""/>
              </a:rPr>
              <a:t>1</a:t>
            </a:r>
          </a:p>
        </p:txBody>
      </p:sp>
      <p:graphicFrame>
        <p:nvGraphicFramePr>
          <p:cNvPr id="2" name="Diagram 1">
            <a:extLst>
              <a:ext uri="{FF2B5EF4-FFF2-40B4-BE49-F238E27FC236}">
                <a16:creationId xmlns:a16="http://schemas.microsoft.com/office/drawing/2014/main" id="{DD0D1C0A-992A-3844-BEC1-CC127D19F4F2}"/>
              </a:ext>
            </a:extLst>
          </p:cNvPr>
          <p:cNvGraphicFramePr/>
          <p:nvPr>
            <p:extLst>
              <p:ext uri="{D42A27DB-BD31-4B8C-83A1-F6EECF244321}">
                <p14:modId xmlns:p14="http://schemas.microsoft.com/office/powerpoint/2010/main" val="3210597601"/>
              </p:ext>
            </p:extLst>
          </p:nvPr>
        </p:nvGraphicFramePr>
        <p:xfrm>
          <a:off x="2032000" y="112200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186AD17-2794-1043-9025-9B7C5AE0A122}"/>
              </a:ext>
            </a:extLst>
          </p:cNvPr>
          <p:cNvSpPr txBox="1"/>
          <p:nvPr/>
        </p:nvSpPr>
        <p:spPr>
          <a:xfrm>
            <a:off x="2194560" y="1743456"/>
            <a:ext cx="896399" cy="369332"/>
          </a:xfrm>
          <a:prstGeom prst="rect">
            <a:avLst/>
          </a:prstGeom>
          <a:noFill/>
        </p:spPr>
        <p:txBody>
          <a:bodyPr wrap="none" rtlCol="0">
            <a:spAutoFit/>
          </a:bodyPr>
          <a:lstStyle/>
          <a:p>
            <a:r>
              <a:rPr lang="ko-KR" b="1">
                <a:latin typeface="Candara" panose="020E0502030303020204" pitchFamily="34" charset="0"/>
                <a:sym typeface=""/>
              </a:rPr>
              <a:t>1단계</a:t>
            </a:r>
          </a:p>
        </p:txBody>
      </p:sp>
      <p:sp>
        <p:nvSpPr>
          <p:cNvPr id="6" name="TextBox 5">
            <a:extLst>
              <a:ext uri="{FF2B5EF4-FFF2-40B4-BE49-F238E27FC236}">
                <a16:creationId xmlns:a16="http://schemas.microsoft.com/office/drawing/2014/main" id="{1E3E5AB5-13F7-F542-9A69-BCE0A0402F19}"/>
              </a:ext>
            </a:extLst>
          </p:cNvPr>
          <p:cNvSpPr txBox="1"/>
          <p:nvPr/>
        </p:nvSpPr>
        <p:spPr>
          <a:xfrm>
            <a:off x="2194559" y="5496066"/>
            <a:ext cx="939681" cy="369332"/>
          </a:xfrm>
          <a:prstGeom prst="rect">
            <a:avLst/>
          </a:prstGeom>
          <a:noFill/>
        </p:spPr>
        <p:txBody>
          <a:bodyPr wrap="none" rtlCol="0">
            <a:spAutoFit/>
          </a:bodyPr>
          <a:lstStyle/>
          <a:p>
            <a:r>
              <a:rPr lang="ko-KR" b="1">
                <a:latin typeface="Candara" panose="020E0502030303020204" pitchFamily="34" charset="0"/>
                <a:sym typeface=""/>
              </a:rPr>
              <a:t>4단계</a:t>
            </a:r>
          </a:p>
        </p:txBody>
      </p:sp>
      <p:sp>
        <p:nvSpPr>
          <p:cNvPr id="7" name="TextBox 6">
            <a:extLst>
              <a:ext uri="{FF2B5EF4-FFF2-40B4-BE49-F238E27FC236}">
                <a16:creationId xmlns:a16="http://schemas.microsoft.com/office/drawing/2014/main" id="{FC1FF5CB-97C6-AD44-8E13-8F2E636D95B7}"/>
              </a:ext>
            </a:extLst>
          </p:cNvPr>
          <p:cNvSpPr txBox="1"/>
          <p:nvPr/>
        </p:nvSpPr>
        <p:spPr>
          <a:xfrm>
            <a:off x="2670011" y="4246218"/>
            <a:ext cx="928459" cy="369332"/>
          </a:xfrm>
          <a:prstGeom prst="rect">
            <a:avLst/>
          </a:prstGeom>
          <a:noFill/>
        </p:spPr>
        <p:txBody>
          <a:bodyPr wrap="none" rtlCol="0">
            <a:spAutoFit/>
          </a:bodyPr>
          <a:lstStyle/>
          <a:p>
            <a:r>
              <a:rPr lang="ko-KR" b="1">
                <a:latin typeface="Candara" panose="020E0502030303020204" pitchFamily="34" charset="0"/>
                <a:sym typeface=""/>
              </a:rPr>
              <a:t>3단계</a:t>
            </a:r>
          </a:p>
        </p:txBody>
      </p:sp>
      <p:sp>
        <p:nvSpPr>
          <p:cNvPr id="8" name="TextBox 7">
            <a:extLst>
              <a:ext uri="{FF2B5EF4-FFF2-40B4-BE49-F238E27FC236}">
                <a16:creationId xmlns:a16="http://schemas.microsoft.com/office/drawing/2014/main" id="{422082F2-5AD1-A740-A61A-57A9CE12DFDD}"/>
              </a:ext>
            </a:extLst>
          </p:cNvPr>
          <p:cNvSpPr txBox="1"/>
          <p:nvPr/>
        </p:nvSpPr>
        <p:spPr>
          <a:xfrm>
            <a:off x="2642759" y="2996370"/>
            <a:ext cx="923651" cy="369332"/>
          </a:xfrm>
          <a:prstGeom prst="rect">
            <a:avLst/>
          </a:prstGeom>
          <a:noFill/>
        </p:spPr>
        <p:txBody>
          <a:bodyPr wrap="none" rtlCol="0">
            <a:spAutoFit/>
          </a:bodyPr>
          <a:lstStyle/>
          <a:p>
            <a:r>
              <a:rPr lang="ko-KR" b="1">
                <a:latin typeface="Candara" panose="020E0502030303020204" pitchFamily="34" charset="0"/>
                <a:sym typeface=""/>
              </a:rPr>
              <a:t>2단계</a:t>
            </a:r>
          </a:p>
        </p:txBody>
      </p:sp>
      <p:sp>
        <p:nvSpPr>
          <p:cNvPr id="5" name="TextBox 4">
            <a:extLst>
              <a:ext uri="{FF2B5EF4-FFF2-40B4-BE49-F238E27FC236}">
                <a16:creationId xmlns:a16="http://schemas.microsoft.com/office/drawing/2014/main" id="{F08BA10B-8A62-E948-AA46-E9AB9617C204}"/>
              </a:ext>
            </a:extLst>
          </p:cNvPr>
          <p:cNvSpPr txBox="1"/>
          <p:nvPr/>
        </p:nvSpPr>
        <p:spPr>
          <a:xfrm>
            <a:off x="395150" y="2734242"/>
            <a:ext cx="1664238" cy="984885"/>
          </a:xfrm>
          <a:prstGeom prst="rect">
            <a:avLst/>
          </a:prstGeom>
          <a:noFill/>
        </p:spPr>
        <p:txBody>
          <a:bodyPr wrap="square" rtlCol="0">
            <a:spAutoFit/>
          </a:bodyPr>
          <a:lstStyle/>
          <a:p>
            <a:r>
              <a:rPr lang="ko-KR" b="1">
                <a:latin typeface="Candara" panose="020E0502030303020204" pitchFamily="34" charset="0"/>
                <a:sym typeface=""/>
              </a:rPr>
              <a:t>개요:</a:t>
            </a:r>
          </a:p>
          <a:p>
            <a:r>
              <a:rPr lang="ko-KR" sz="2000" b="1">
                <a:solidFill>
                  <a:srgbClr val="2F9588"/>
                </a:solidFill>
                <a:latin typeface="Candara" panose="020E0502030303020204" pitchFamily="34" charset="0"/>
                <a:sym typeface=""/>
              </a:rPr>
              <a:t>프로젝트 방법론</a:t>
            </a:r>
          </a:p>
        </p:txBody>
      </p:sp>
      <p:sp>
        <p:nvSpPr>
          <p:cNvPr id="10" name="TextBox 9">
            <a:extLst>
              <a:ext uri="{FF2B5EF4-FFF2-40B4-BE49-F238E27FC236}">
                <a16:creationId xmlns:a16="http://schemas.microsoft.com/office/drawing/2014/main" id="{74B04C02-A8D0-B844-9941-B7D9D207BEA3}"/>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Osteoporosis Australia. NSW Public Hospitals Re-fracture Prevention Services: Pilot Assessment and Audit, October 2018.</a:t>
            </a:r>
          </a:p>
        </p:txBody>
      </p:sp>
      <p:pic>
        <p:nvPicPr>
          <p:cNvPr id="12" name="Graphic 11" descr="Home with solid fill">
            <a:hlinkClick r:id="rId8" action="ppaction://hlinksldjump"/>
            <a:extLst>
              <a:ext uri="{FF2B5EF4-FFF2-40B4-BE49-F238E27FC236}">
                <a16:creationId xmlns:a16="http://schemas.microsoft.com/office/drawing/2014/main" id="{CEC91C38-426D-FB44-84D2-7062A8986D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39373925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병원 감사 및 평가의 목적</a:t>
            </a:r>
            <a:r>
              <a:rPr lang="ko-KR" sz="3600" b="1" kern="0" baseline="30000" dirty="0">
                <a:solidFill>
                  <a:srgbClr val="6BBBAD">
                    <a:lumMod val="100000"/>
                  </a:srgbClr>
                </a:solidFill>
                <a:latin typeface="Candara" panose="020E0502030303020204" pitchFamily="34" charset="0"/>
                <a:sym typeface=""/>
              </a:rPr>
              <a:t>1 </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479296"/>
            <a:ext cx="10993120" cy="3416320"/>
          </a:xfrm>
          <a:prstGeom prst="rect">
            <a:avLst/>
          </a:prstGeom>
          <a:noFill/>
        </p:spPr>
        <p:txBody>
          <a:bodyPr wrap="square" rtlCol="0">
            <a:spAutoFit/>
          </a:bodyPr>
          <a:lstStyle/>
          <a:p>
            <a:pPr marL="342900" indent="-342900">
              <a:spcAft>
                <a:spcPts val="1200"/>
              </a:spcAft>
              <a:buFont typeface="+mj-lt"/>
              <a:buAutoNum type="arabicPeriod"/>
            </a:pPr>
            <a:r>
              <a:rPr lang="ko-KR" b="1" dirty="0">
                <a:latin typeface="Candara" panose="020E0502030303020204" pitchFamily="34" charset="0"/>
                <a:ea typeface="Malgun Gothic" panose="020F0502020204030204" pitchFamily="34" charset="0"/>
                <a:sym typeface=""/>
              </a:rPr>
              <a:t>NSW 전역의 </a:t>
            </a:r>
            <a:r>
              <a:rPr lang="ko-KR" b="1" dirty="0" err="1">
                <a:latin typeface="Candara" panose="020E0502030303020204" pitchFamily="34" charset="0"/>
                <a:ea typeface="Malgun Gothic" panose="020F0502020204030204" pitchFamily="34" charset="0"/>
                <a:sym typeface=""/>
              </a:rPr>
              <a:t>FLS가</a:t>
            </a:r>
            <a:r>
              <a:rPr lang="ko-KR" b="1" dirty="0">
                <a:latin typeface="Candara" panose="020E0502030303020204" pitchFamily="34" charset="0"/>
                <a:ea typeface="Malgun Gothic" panose="020F0502020204030204" pitchFamily="34" charset="0"/>
                <a:sym typeface=""/>
              </a:rPr>
              <a:t> 있는 8개 공립 병원에서 골절 예방 서비스에 사용된 모델 범위 파악</a:t>
            </a:r>
          </a:p>
          <a:p>
            <a:pPr marL="342900" indent="-342900">
              <a:spcAft>
                <a:spcPts val="1200"/>
              </a:spcAft>
              <a:buFont typeface="+mj-lt"/>
              <a:buAutoNum type="arabicPeriod"/>
            </a:pPr>
            <a:r>
              <a:rPr lang="ko-KR" b="1" dirty="0">
                <a:latin typeface="Candara" panose="020E0502030303020204" pitchFamily="34" charset="0"/>
                <a:ea typeface="Malgun Gothic" panose="020F0502020204030204" pitchFamily="34" charset="0"/>
                <a:sym typeface=""/>
              </a:rPr>
              <a:t>각 병원을 문서화된 글로벌 모범 사례와 비교</a:t>
            </a:r>
          </a:p>
          <a:p>
            <a:pPr marL="342900" indent="-342900">
              <a:spcAft>
                <a:spcPts val="1200"/>
              </a:spcAft>
              <a:buFont typeface="+mj-lt"/>
              <a:buAutoNum type="arabicPeriod"/>
            </a:pPr>
            <a:r>
              <a:rPr lang="ko-KR" b="1" dirty="0" err="1">
                <a:latin typeface="Candara" panose="020E0502030303020204" pitchFamily="34" charset="0"/>
                <a:ea typeface="Malgun Gothic" panose="020F0502020204030204" pitchFamily="34" charset="0"/>
                <a:sym typeface=""/>
              </a:rPr>
              <a:t>FLS에서</a:t>
            </a:r>
            <a:r>
              <a:rPr lang="ko-KR" b="1" dirty="0">
                <a:latin typeface="Candara" panose="020E0502030303020204" pitchFamily="34" charset="0"/>
                <a:ea typeface="Malgun Gothic" panose="020F0502020204030204" pitchFamily="34" charset="0"/>
                <a:sym typeface=""/>
              </a:rPr>
              <a:t> 검토한 최소 외상 골절(MTF) 환자의 비율을 추정</a:t>
            </a:r>
          </a:p>
          <a:p>
            <a:pPr marL="342900" indent="-342900">
              <a:spcAft>
                <a:spcPts val="1200"/>
              </a:spcAft>
              <a:buFont typeface="+mj-lt"/>
              <a:buAutoNum type="arabicPeriod"/>
            </a:pPr>
            <a:r>
              <a:rPr lang="ko-KR" b="1" dirty="0">
                <a:latin typeface="Candara" panose="020E0502030303020204" pitchFamily="34" charset="0"/>
                <a:ea typeface="Malgun Gothic" panose="020F0502020204030204" pitchFamily="34" charset="0"/>
                <a:sym typeface=""/>
              </a:rPr>
              <a:t>각 서비스의 효율성에 대한 정보를 수집하고 서비스 격차를 확인</a:t>
            </a:r>
          </a:p>
          <a:p>
            <a:pPr marL="342900" indent="-342900">
              <a:spcAft>
                <a:spcPts val="1200"/>
              </a:spcAft>
              <a:buFont typeface="+mj-lt"/>
              <a:buAutoNum type="arabicPeriod"/>
            </a:pPr>
            <a:r>
              <a:rPr lang="ko-KR" b="1" dirty="0">
                <a:latin typeface="Candara" panose="020E0502030303020204" pitchFamily="34" charset="0"/>
                <a:ea typeface="Malgun Gothic" panose="020F0502020204030204" pitchFamily="34" charset="0"/>
                <a:sym typeface=""/>
              </a:rPr>
              <a:t>1차 진료 및 기타 기존 서비스와 연결되는 경로를 확인</a:t>
            </a:r>
          </a:p>
          <a:p>
            <a:pPr>
              <a:spcAft>
                <a:spcPts val="1200"/>
              </a:spcAft>
            </a:pPr>
            <a:endParaRPr lang="ko-KR" b="1" dirty="0">
              <a:latin typeface="Candara" panose="020E0502030303020204" pitchFamily="34" charset="0"/>
              <a:ea typeface="Malgun Gothic" panose="020F0502020204030204" pitchFamily="34" charset="0"/>
              <a:sym typeface=""/>
            </a:endParaRPr>
          </a:p>
          <a:p>
            <a:pPr>
              <a:spcAft>
                <a:spcPts val="1200"/>
              </a:spcAft>
            </a:pPr>
            <a:endParaRPr lang="ko-KR" sz="1200" b="1" dirty="0">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3B124249-17A0-6A43-B68C-F23550F88EE0}"/>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Osteoporosis Australia. NSW Public Hospitals Re-fracture Prevention Services: Pilot Assessment and Audit, October 2018.</a:t>
            </a:r>
          </a:p>
        </p:txBody>
      </p:sp>
      <p:pic>
        <p:nvPicPr>
          <p:cNvPr id="7" name="Graphic 6" descr="Home with solid fill">
            <a:hlinkClick r:id="rId3" action="ppaction://hlinksldjump"/>
            <a:extLst>
              <a:ext uri="{FF2B5EF4-FFF2-40B4-BE49-F238E27FC236}">
                <a16:creationId xmlns:a16="http://schemas.microsoft.com/office/drawing/2014/main" id="{DDE6DF45-769A-AB4A-914D-268FA57E47D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1145487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830997"/>
          </a:xfrm>
          <a:prstGeom prst="rect">
            <a:avLst/>
          </a:prstGeom>
          <a:noFill/>
        </p:spPr>
        <p:txBody>
          <a:bodyPr wrap="square" rtlCol="0">
            <a:spAutoFit/>
          </a:bodyPr>
          <a:lstStyle/>
          <a:p>
            <a:r>
              <a:rPr lang="ko-KR" sz="2400" b="1" kern="0" dirty="0">
                <a:solidFill>
                  <a:srgbClr val="6BBBAD">
                    <a:lumMod val="100000"/>
                  </a:srgbClr>
                </a:solidFill>
                <a:latin typeface="Candara" panose="020E0502030303020204" pitchFamily="34" charset="0"/>
                <a:sym typeface=""/>
              </a:rPr>
              <a:t>감사를 받은 8개 병원의 입원 및 외래 환자 식별 및 평가 프로세스 개요</a:t>
            </a:r>
            <a:r>
              <a:rPr lang="ko-KR" sz="2400" b="1" kern="0" baseline="30000" dirty="0">
                <a:solidFill>
                  <a:srgbClr val="6BBBAD">
                    <a:lumMod val="100000"/>
                  </a:srgbClr>
                </a:solidFill>
                <a:latin typeface="Candara" panose="020E0502030303020204" pitchFamily="34" charset="0"/>
                <a:sym typeface=""/>
              </a:rPr>
              <a:t>1</a:t>
            </a:r>
          </a:p>
        </p:txBody>
      </p:sp>
      <p:sp>
        <p:nvSpPr>
          <p:cNvPr id="6" name="TextBox 5">
            <a:extLst>
              <a:ext uri="{FF2B5EF4-FFF2-40B4-BE49-F238E27FC236}">
                <a16:creationId xmlns:a16="http://schemas.microsoft.com/office/drawing/2014/main" id="{80C39F1A-1743-B448-86F1-119DFD58422E}"/>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Osteoporosis Australia. NSW Public Hospitals Re-fracture Prevention Services: Pilot Assessment and Audit, October 2018.</a:t>
            </a:r>
          </a:p>
        </p:txBody>
      </p:sp>
      <p:pic>
        <p:nvPicPr>
          <p:cNvPr id="10" name="Graphic 9">
            <a:extLst>
              <a:ext uri="{FF2B5EF4-FFF2-40B4-BE49-F238E27FC236}">
                <a16:creationId xmlns:a16="http://schemas.microsoft.com/office/drawing/2014/main" id="{3AE25BF4-9DA8-D441-854D-147147BDAB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556" y="1116888"/>
            <a:ext cx="10524888" cy="5182883"/>
          </a:xfrm>
          <a:prstGeom prst="rect">
            <a:avLst/>
          </a:prstGeom>
        </p:spPr>
      </p:pic>
      <p:pic>
        <p:nvPicPr>
          <p:cNvPr id="8" name="Graphic 7" descr="Home with solid fill">
            <a:hlinkClick r:id="rId5" action="ppaction://hlinksldjump"/>
            <a:extLst>
              <a:ext uri="{FF2B5EF4-FFF2-40B4-BE49-F238E27FC236}">
                <a16:creationId xmlns:a16="http://schemas.microsoft.com/office/drawing/2014/main" id="{760CD2F5-27F5-274A-AF79-BC6A5968BBE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1" name="CuadroTexto 10">
            <a:extLst>
              <a:ext uri="{FF2B5EF4-FFF2-40B4-BE49-F238E27FC236}">
                <a16:creationId xmlns:a16="http://schemas.microsoft.com/office/drawing/2014/main" id="{978FFAC8-7F4B-470F-8695-F84EE5C747CC}"/>
              </a:ext>
            </a:extLst>
          </p:cNvPr>
          <p:cNvSpPr txBox="1"/>
          <p:nvPr/>
        </p:nvSpPr>
        <p:spPr>
          <a:xfrm>
            <a:off x="3867574" y="4118993"/>
            <a:ext cx="1257491" cy="153888"/>
          </a:xfrm>
          <a:prstGeom prst="rect">
            <a:avLst/>
          </a:prstGeom>
          <a:solidFill>
            <a:srgbClr val="FFFFFF"/>
          </a:solidFill>
        </p:spPr>
        <p:txBody>
          <a:bodyPr wrap="square" lIns="0" tIns="0" rIns="0" bIns="0" rtlCol="0">
            <a:spAutoFit/>
          </a:bodyPr>
          <a:lstStyle/>
          <a:p>
            <a:r>
              <a:rPr lang="ko-KR" sz="1000" b="1">
                <a:latin typeface="Calibri" panose="020F0502020204030204" pitchFamily="34" charset="0"/>
                <a:sym typeface=""/>
              </a:rPr>
              <a:t>GP에게 보내는 편지</a:t>
            </a:r>
          </a:p>
        </p:txBody>
      </p:sp>
      <p:sp>
        <p:nvSpPr>
          <p:cNvPr id="12" name="CuadroTexto 11">
            <a:extLst>
              <a:ext uri="{FF2B5EF4-FFF2-40B4-BE49-F238E27FC236}">
                <a16:creationId xmlns:a16="http://schemas.microsoft.com/office/drawing/2014/main" id="{F72F2234-9E53-4086-8194-81DC2F6F301A}"/>
              </a:ext>
            </a:extLst>
          </p:cNvPr>
          <p:cNvSpPr txBox="1"/>
          <p:nvPr/>
        </p:nvSpPr>
        <p:spPr>
          <a:xfrm>
            <a:off x="5504431" y="3176045"/>
            <a:ext cx="1375692" cy="461665"/>
          </a:xfrm>
          <a:prstGeom prst="rect">
            <a:avLst/>
          </a:prstGeom>
          <a:solidFill>
            <a:srgbClr val="FFFFFF"/>
          </a:solidFill>
        </p:spPr>
        <p:txBody>
          <a:bodyPr wrap="square" lIns="0" tIns="0" rIns="0" bIns="0" rtlCol="0">
            <a:spAutoFit/>
          </a:bodyPr>
          <a:lstStyle/>
          <a:p>
            <a:r>
              <a:rPr lang="ko-KR" sz="1000" b="1" kern="0" dirty="0">
                <a:solidFill>
                  <a:schemeClr val="tx1">
                    <a:lumMod val="100000"/>
                  </a:schemeClr>
                </a:solidFill>
                <a:latin typeface="Calibri" panose="020F0502020204030204" pitchFamily="34" charset="0"/>
                <a:sym typeface=""/>
              </a:rPr>
              <a:t>정형 외과 골절 클리닉의 FLS 부분:</a:t>
            </a:r>
            <a:br>
              <a:rPr lang="ko-KR" sz="1000" b="1" kern="0" dirty="0">
                <a:solidFill>
                  <a:schemeClr val="tx1">
                    <a:lumMod val="100000"/>
                  </a:schemeClr>
                </a:solidFill>
                <a:latin typeface="Calibri" panose="020F0502020204030204" pitchFamily="34" charset="0"/>
                <a:sym typeface=""/>
              </a:rPr>
            </a:br>
            <a:r>
              <a:rPr lang="ko-KR" sz="1000" kern="0" dirty="0">
                <a:solidFill>
                  <a:schemeClr val="tx1">
                    <a:lumMod val="100000"/>
                  </a:schemeClr>
                </a:solidFill>
                <a:latin typeface="Calibri" panose="020F0502020204030204" pitchFamily="34" charset="0"/>
                <a:sym typeface=""/>
              </a:rPr>
              <a:t> </a:t>
            </a:r>
            <a:r>
              <a:rPr lang="ko-KR" sz="1000" kern="0" dirty="0" err="1">
                <a:solidFill>
                  <a:schemeClr val="tx1">
                    <a:lumMod val="100000"/>
                  </a:schemeClr>
                </a:solidFill>
                <a:latin typeface="Calibri" panose="020F0502020204030204" pitchFamily="34" charset="0"/>
                <a:sym typeface=""/>
              </a:rPr>
              <a:t>세인트</a:t>
            </a:r>
            <a:r>
              <a:rPr lang="ko-KR" sz="1000" kern="0" dirty="0">
                <a:solidFill>
                  <a:schemeClr val="tx1">
                    <a:lumMod val="100000"/>
                  </a:schemeClr>
                </a:solidFill>
                <a:latin typeface="Calibri" panose="020F0502020204030204" pitchFamily="34" charset="0"/>
                <a:sym typeface=""/>
              </a:rPr>
              <a:t> </a:t>
            </a:r>
            <a:r>
              <a:rPr lang="ko-KR" sz="1000" kern="0" dirty="0" err="1">
                <a:solidFill>
                  <a:schemeClr val="tx1">
                    <a:lumMod val="100000"/>
                  </a:schemeClr>
                </a:solidFill>
                <a:latin typeface="Calibri" panose="020F0502020204030204" pitchFamily="34" charset="0"/>
                <a:sym typeface=""/>
              </a:rPr>
              <a:t>빈센트</a:t>
            </a:r>
            <a:r>
              <a:rPr lang="ko-KR" sz="1000" kern="0" dirty="0">
                <a:solidFill>
                  <a:schemeClr val="tx1">
                    <a:lumMod val="100000"/>
                  </a:schemeClr>
                </a:solidFill>
                <a:latin typeface="Calibri" panose="020F0502020204030204" pitchFamily="34" charset="0"/>
                <a:sym typeface=""/>
              </a:rPr>
              <a:t> 병원</a:t>
            </a:r>
          </a:p>
        </p:txBody>
      </p:sp>
      <p:sp>
        <p:nvSpPr>
          <p:cNvPr id="13" name="CuadroTexto 12">
            <a:extLst>
              <a:ext uri="{FF2B5EF4-FFF2-40B4-BE49-F238E27FC236}">
                <a16:creationId xmlns:a16="http://schemas.microsoft.com/office/drawing/2014/main" id="{EA171CBE-F2CE-4417-9697-9DE9341A0F75}"/>
              </a:ext>
            </a:extLst>
          </p:cNvPr>
          <p:cNvSpPr txBox="1"/>
          <p:nvPr/>
        </p:nvSpPr>
        <p:spPr>
          <a:xfrm>
            <a:off x="9495896" y="2916999"/>
            <a:ext cx="1410536" cy="158039"/>
          </a:xfrm>
          <a:prstGeom prst="rect">
            <a:avLst/>
          </a:prstGeom>
          <a:solidFill>
            <a:srgbClr val="FFFFFF"/>
          </a:solidFill>
        </p:spPr>
        <p:txBody>
          <a:bodyPr wrap="square" lIns="0" tIns="0" rIns="0" bIns="0" rtlCol="0">
            <a:spAutoFit/>
          </a:bodyPr>
          <a:lstStyle/>
          <a:p>
            <a:r>
              <a:rPr lang="ko-KR" sz="1000" b="1">
                <a:latin typeface="Calibri" panose="020F0502020204030204" pitchFamily="34" charset="0"/>
                <a:sym typeface=""/>
              </a:rPr>
              <a:t>퇴원하여 GP 케어</a:t>
            </a:r>
          </a:p>
        </p:txBody>
      </p:sp>
      <p:sp>
        <p:nvSpPr>
          <p:cNvPr id="14" name="CuadroTexto 13">
            <a:extLst>
              <a:ext uri="{FF2B5EF4-FFF2-40B4-BE49-F238E27FC236}">
                <a16:creationId xmlns:a16="http://schemas.microsoft.com/office/drawing/2014/main" id="{C5710451-1743-496F-A546-DA381CA1B3BA}"/>
              </a:ext>
            </a:extLst>
          </p:cNvPr>
          <p:cNvSpPr txBox="1"/>
          <p:nvPr/>
        </p:nvSpPr>
        <p:spPr>
          <a:xfrm>
            <a:off x="9495896" y="3307834"/>
            <a:ext cx="1410536" cy="1128514"/>
          </a:xfrm>
          <a:prstGeom prst="rect">
            <a:avLst/>
          </a:prstGeom>
          <a:solidFill>
            <a:srgbClr val="FFFFFF"/>
          </a:solidFill>
        </p:spPr>
        <p:txBody>
          <a:bodyPr wrap="square" lIns="0" tIns="0" rIns="0" bIns="0" rtlCol="0">
            <a:spAutoFit/>
          </a:bodyPr>
          <a:lstStyle/>
          <a:p>
            <a:pPr>
              <a:lnSpc>
                <a:spcPts val="1100"/>
              </a:lnSpc>
            </a:pPr>
            <a:r>
              <a:rPr lang="ko-KR" sz="1000" b="1">
                <a:latin typeface="Calibri" panose="020F0502020204030204" pitchFamily="34" charset="0"/>
                <a:sym typeface=""/>
              </a:rPr>
              <a:t>ED 파일 검토를 기반으로 한 후속 조치:</a:t>
            </a:r>
          </a:p>
          <a:p>
            <a:pPr>
              <a:lnSpc>
                <a:spcPts val="1100"/>
              </a:lnSpc>
            </a:pPr>
            <a:r>
              <a:rPr lang="ko-KR" sz="1000">
                <a:latin typeface="Calibri" panose="020F0502020204030204" pitchFamily="34" charset="0"/>
                <a:sym typeface=""/>
              </a:rPr>
              <a:t>존 헌터</a:t>
            </a:r>
          </a:p>
          <a:p>
            <a:pPr>
              <a:lnSpc>
                <a:spcPts val="1100"/>
              </a:lnSpc>
            </a:pPr>
            <a:r>
              <a:rPr lang="ko-KR" sz="1000">
                <a:latin typeface="Calibri" panose="020F0502020204030204" pitchFamily="34" charset="0"/>
                <a:sym typeface=""/>
              </a:rPr>
              <a:t>와가 와가</a:t>
            </a:r>
          </a:p>
          <a:p>
            <a:pPr>
              <a:lnSpc>
                <a:spcPts val="1100"/>
              </a:lnSpc>
            </a:pPr>
            <a:r>
              <a:rPr lang="ko-KR" sz="1000">
                <a:latin typeface="Calibri" panose="020F0502020204030204" pitchFamily="34" charset="0"/>
                <a:sym typeface=""/>
              </a:rPr>
              <a:t>콥스 하버</a:t>
            </a:r>
          </a:p>
          <a:p>
            <a:pPr>
              <a:lnSpc>
                <a:spcPts val="1100"/>
              </a:lnSpc>
            </a:pPr>
            <a:r>
              <a:rPr lang="ko-KR" sz="1000">
                <a:latin typeface="Calibri" panose="020F0502020204030204" pitchFamily="34" charset="0"/>
                <a:sym typeface=""/>
              </a:rPr>
              <a:t>콩코드</a:t>
            </a:r>
          </a:p>
          <a:p>
            <a:pPr>
              <a:lnSpc>
                <a:spcPts val="1100"/>
              </a:lnSpc>
            </a:pPr>
            <a:r>
              <a:rPr lang="ko-KR" sz="1000">
                <a:latin typeface="Calibri" panose="020F0502020204030204" pitchFamily="34" charset="0"/>
                <a:sym typeface=""/>
              </a:rPr>
              <a:t>트위드 헤드</a:t>
            </a:r>
          </a:p>
          <a:p>
            <a:pPr>
              <a:lnSpc>
                <a:spcPts val="1100"/>
              </a:lnSpc>
            </a:pPr>
            <a:r>
              <a:rPr lang="ko-KR" sz="1000">
                <a:latin typeface="Calibri" panose="020F0502020204030204" pitchFamily="34" charset="0"/>
                <a:sym typeface=""/>
              </a:rPr>
              <a:t>리스모어</a:t>
            </a:r>
          </a:p>
        </p:txBody>
      </p:sp>
      <p:sp>
        <p:nvSpPr>
          <p:cNvPr id="15" name="CuadroTexto 14">
            <a:extLst>
              <a:ext uri="{FF2B5EF4-FFF2-40B4-BE49-F238E27FC236}">
                <a16:creationId xmlns:a16="http://schemas.microsoft.com/office/drawing/2014/main" id="{56AFDC11-E9EA-493D-9B31-D0B14E2BB49A}"/>
              </a:ext>
            </a:extLst>
          </p:cNvPr>
          <p:cNvSpPr txBox="1"/>
          <p:nvPr/>
        </p:nvSpPr>
        <p:spPr>
          <a:xfrm>
            <a:off x="7258361" y="3198167"/>
            <a:ext cx="1410536" cy="1269578"/>
          </a:xfrm>
          <a:prstGeom prst="rect">
            <a:avLst/>
          </a:prstGeom>
          <a:solidFill>
            <a:srgbClr val="FFFFFF"/>
          </a:solidFill>
        </p:spPr>
        <p:txBody>
          <a:bodyPr wrap="square" lIns="0" tIns="0" rIns="0" bIns="0" rtlCol="0">
            <a:spAutoFit/>
          </a:bodyPr>
          <a:lstStyle/>
          <a:p>
            <a:pPr>
              <a:lnSpc>
                <a:spcPts val="1100"/>
              </a:lnSpc>
            </a:pPr>
            <a:r>
              <a:rPr lang="ko-KR" sz="1000" b="1">
                <a:latin typeface="Calibri" panose="020F0502020204030204" pitchFamily="34" charset="0"/>
                <a:sym typeface=""/>
              </a:rPr>
              <a:t>ED 파일 검토를 기반으로 한 FLS 후속 조치:</a:t>
            </a:r>
          </a:p>
          <a:p>
            <a:pPr>
              <a:lnSpc>
                <a:spcPts val="1100"/>
              </a:lnSpc>
            </a:pPr>
            <a:r>
              <a:rPr lang="ko-KR" sz="1000">
                <a:latin typeface="Calibri" panose="020F0502020204030204" pitchFamily="34" charset="0"/>
                <a:sym typeface=""/>
              </a:rPr>
              <a:t>존 헌터</a:t>
            </a:r>
          </a:p>
          <a:p>
            <a:pPr>
              <a:lnSpc>
                <a:spcPts val="1100"/>
              </a:lnSpc>
            </a:pPr>
            <a:r>
              <a:rPr lang="ko-KR" sz="1000">
                <a:latin typeface="Calibri" panose="020F0502020204030204" pitchFamily="34" charset="0"/>
                <a:sym typeface=""/>
              </a:rPr>
              <a:t>와가 와가</a:t>
            </a:r>
          </a:p>
          <a:p>
            <a:pPr>
              <a:lnSpc>
                <a:spcPts val="1100"/>
              </a:lnSpc>
            </a:pPr>
            <a:r>
              <a:rPr lang="ko-KR" sz="1000">
                <a:latin typeface="Calibri" panose="020F0502020204030204" pitchFamily="34" charset="0"/>
                <a:sym typeface=""/>
              </a:rPr>
              <a:t>콥스 하버</a:t>
            </a:r>
          </a:p>
          <a:p>
            <a:pPr>
              <a:lnSpc>
                <a:spcPts val="1100"/>
              </a:lnSpc>
            </a:pPr>
            <a:r>
              <a:rPr lang="ko-KR" sz="1000">
                <a:latin typeface="Calibri" panose="020F0502020204030204" pitchFamily="34" charset="0"/>
                <a:sym typeface=""/>
              </a:rPr>
              <a:t>콩코드</a:t>
            </a:r>
          </a:p>
          <a:p>
            <a:pPr>
              <a:lnSpc>
                <a:spcPts val="1100"/>
              </a:lnSpc>
            </a:pPr>
            <a:r>
              <a:rPr lang="ko-KR" sz="1000">
                <a:latin typeface="Calibri" panose="020F0502020204030204" pitchFamily="34" charset="0"/>
                <a:sym typeface=""/>
              </a:rPr>
              <a:t>트위드 헤드</a:t>
            </a:r>
          </a:p>
          <a:p>
            <a:pPr>
              <a:lnSpc>
                <a:spcPts val="1100"/>
              </a:lnSpc>
            </a:pPr>
            <a:r>
              <a:rPr lang="ko-KR" sz="1000">
                <a:latin typeface="Calibri" panose="020F0502020204030204" pitchFamily="34" charset="0"/>
                <a:sym typeface=""/>
              </a:rPr>
              <a:t>그래프턴</a:t>
            </a:r>
          </a:p>
          <a:p>
            <a:pPr>
              <a:lnSpc>
                <a:spcPts val="1100"/>
              </a:lnSpc>
            </a:pPr>
            <a:r>
              <a:rPr lang="ko-KR" sz="1000">
                <a:latin typeface="Calibri" panose="020F0502020204030204" pitchFamily="34" charset="0"/>
                <a:sym typeface=""/>
              </a:rPr>
              <a:t>리스모어</a:t>
            </a:r>
          </a:p>
        </p:txBody>
      </p:sp>
      <p:sp>
        <p:nvSpPr>
          <p:cNvPr id="16" name="CuadroTexto 15">
            <a:extLst>
              <a:ext uri="{FF2B5EF4-FFF2-40B4-BE49-F238E27FC236}">
                <a16:creationId xmlns:a16="http://schemas.microsoft.com/office/drawing/2014/main" id="{5BEB9EC6-3E29-43BC-9F5D-36FEC3BCF05B}"/>
              </a:ext>
            </a:extLst>
          </p:cNvPr>
          <p:cNvSpPr txBox="1"/>
          <p:nvPr/>
        </p:nvSpPr>
        <p:spPr>
          <a:xfrm>
            <a:off x="7258361" y="4683825"/>
            <a:ext cx="1410536" cy="1128514"/>
          </a:xfrm>
          <a:prstGeom prst="rect">
            <a:avLst/>
          </a:prstGeom>
          <a:solidFill>
            <a:srgbClr val="FFFFFF"/>
          </a:solidFill>
        </p:spPr>
        <p:txBody>
          <a:bodyPr wrap="square" lIns="0" tIns="0" rIns="0" bIns="0" rtlCol="0">
            <a:spAutoFit/>
          </a:bodyPr>
          <a:lstStyle/>
          <a:p>
            <a:pPr>
              <a:lnSpc>
                <a:spcPts val="1100"/>
              </a:lnSpc>
            </a:pPr>
            <a:r>
              <a:rPr lang="ko-KR" sz="1000" b="1">
                <a:latin typeface="Calibri" panose="020F0502020204030204" pitchFamily="34" charset="0"/>
                <a:sym typeface=""/>
              </a:rPr>
              <a:t>FLS에서 의뢰/권유:</a:t>
            </a:r>
          </a:p>
          <a:p>
            <a:pPr>
              <a:lnSpc>
                <a:spcPts val="1100"/>
              </a:lnSpc>
            </a:pPr>
            <a:r>
              <a:rPr lang="ko-KR" sz="1000">
                <a:latin typeface="Calibri" panose="020F0502020204030204" pitchFamily="34" charset="0"/>
                <a:sym typeface=""/>
              </a:rPr>
              <a:t>콩코드</a:t>
            </a:r>
          </a:p>
          <a:p>
            <a:pPr>
              <a:lnSpc>
                <a:spcPts val="1100"/>
              </a:lnSpc>
            </a:pPr>
            <a:r>
              <a:rPr lang="ko-KR" sz="1000">
                <a:latin typeface="Calibri" panose="020F0502020204030204" pitchFamily="34" charset="0"/>
                <a:sym typeface=""/>
              </a:rPr>
              <a:t>세인트 빈센트</a:t>
            </a:r>
          </a:p>
          <a:p>
            <a:pPr>
              <a:lnSpc>
                <a:spcPts val="1100"/>
              </a:lnSpc>
            </a:pPr>
            <a:r>
              <a:rPr lang="ko-KR" sz="1000">
                <a:latin typeface="Calibri" panose="020F0502020204030204" pitchFamily="34" charset="0"/>
                <a:sym typeface=""/>
              </a:rPr>
              <a:t>존 헌터</a:t>
            </a:r>
          </a:p>
          <a:p>
            <a:pPr>
              <a:lnSpc>
                <a:spcPts val="1100"/>
              </a:lnSpc>
            </a:pPr>
            <a:r>
              <a:rPr lang="ko-KR" sz="1000">
                <a:latin typeface="Calibri" panose="020F0502020204030204" pitchFamily="34" charset="0"/>
                <a:sym typeface=""/>
              </a:rPr>
              <a:t>트위드 헤드</a:t>
            </a:r>
          </a:p>
          <a:p>
            <a:pPr>
              <a:lnSpc>
                <a:spcPts val="1100"/>
              </a:lnSpc>
            </a:pPr>
            <a:r>
              <a:rPr lang="ko-KR" sz="1000">
                <a:latin typeface="Calibri" panose="020F0502020204030204" pitchFamily="34" charset="0"/>
                <a:sym typeface=""/>
              </a:rPr>
              <a:t>그래프턴</a:t>
            </a:r>
          </a:p>
          <a:p>
            <a:pPr>
              <a:lnSpc>
                <a:spcPts val="1100"/>
              </a:lnSpc>
            </a:pPr>
            <a:r>
              <a:rPr lang="ko-KR" sz="1000">
                <a:latin typeface="Calibri" panose="020F0502020204030204" pitchFamily="34" charset="0"/>
                <a:sym typeface=""/>
              </a:rPr>
              <a:t>리스모어(GP 의뢰서 필수)</a:t>
            </a:r>
          </a:p>
        </p:txBody>
      </p:sp>
      <p:sp>
        <p:nvSpPr>
          <p:cNvPr id="17" name="CuadroTexto 16">
            <a:extLst>
              <a:ext uri="{FF2B5EF4-FFF2-40B4-BE49-F238E27FC236}">
                <a16:creationId xmlns:a16="http://schemas.microsoft.com/office/drawing/2014/main" id="{A1A3D0BD-74E3-4B71-B8B9-6496BC20CE25}"/>
              </a:ext>
            </a:extLst>
          </p:cNvPr>
          <p:cNvSpPr txBox="1"/>
          <p:nvPr/>
        </p:nvSpPr>
        <p:spPr>
          <a:xfrm>
            <a:off x="9495896" y="5524483"/>
            <a:ext cx="1410536" cy="705321"/>
          </a:xfrm>
          <a:prstGeom prst="rect">
            <a:avLst/>
          </a:prstGeom>
          <a:solidFill>
            <a:srgbClr val="FFFFFF"/>
          </a:solidFill>
        </p:spPr>
        <p:txBody>
          <a:bodyPr wrap="square" lIns="0" tIns="0" rIns="0" bIns="0" rtlCol="0">
            <a:spAutoFit/>
          </a:bodyPr>
          <a:lstStyle/>
          <a:p>
            <a:pPr>
              <a:lnSpc>
                <a:spcPts val="1100"/>
              </a:lnSpc>
            </a:pPr>
            <a:r>
              <a:rPr lang="ko-KR" sz="1000" b="1" dirty="0">
                <a:latin typeface="Calibri" panose="020F0502020204030204" pitchFamily="34" charset="0"/>
                <a:sym typeface=""/>
              </a:rPr>
              <a:t>GP 의뢰:</a:t>
            </a:r>
          </a:p>
          <a:p>
            <a:pPr>
              <a:lnSpc>
                <a:spcPts val="1100"/>
              </a:lnSpc>
            </a:pPr>
            <a:r>
              <a:rPr lang="ko-KR" sz="1000" dirty="0" err="1">
                <a:latin typeface="Calibri" panose="020F0502020204030204" pitchFamily="34" charset="0"/>
                <a:sym typeface=""/>
              </a:rPr>
              <a:t>콥스</a:t>
            </a:r>
            <a:r>
              <a:rPr lang="ko-KR" sz="1000" dirty="0">
                <a:latin typeface="Calibri" panose="020F0502020204030204" pitchFamily="34" charset="0"/>
                <a:sym typeface=""/>
              </a:rPr>
              <a:t> </a:t>
            </a:r>
            <a:r>
              <a:rPr lang="ko-KR" sz="1000" dirty="0" err="1">
                <a:latin typeface="Calibri" panose="020F0502020204030204" pitchFamily="34" charset="0"/>
                <a:sym typeface=""/>
              </a:rPr>
              <a:t>하버</a:t>
            </a:r>
            <a:br>
              <a:rPr lang="ko-KR" sz="1000" dirty="0">
                <a:latin typeface="Calibri" panose="020F0502020204030204" pitchFamily="34" charset="0"/>
                <a:sym typeface=""/>
              </a:rPr>
            </a:br>
            <a:r>
              <a:rPr lang="ko-KR" sz="1000" dirty="0">
                <a:latin typeface="Calibri" panose="020F0502020204030204" pitchFamily="34" charset="0"/>
                <a:sym typeface=""/>
              </a:rPr>
              <a:t>와가 와가</a:t>
            </a:r>
          </a:p>
          <a:p>
            <a:pPr>
              <a:lnSpc>
                <a:spcPts val="1100"/>
              </a:lnSpc>
            </a:pPr>
            <a:r>
              <a:rPr lang="ko-KR" sz="1000" dirty="0" err="1">
                <a:latin typeface="Calibri" panose="020F0502020204030204" pitchFamily="34" charset="0"/>
                <a:sym typeface=""/>
              </a:rPr>
              <a:t>리스모어</a:t>
            </a:r>
            <a:endParaRPr lang="ko-KR" sz="1000" dirty="0">
              <a:latin typeface="Calibri" panose="020F0502020204030204" pitchFamily="34" charset="0"/>
              <a:sym typeface=""/>
            </a:endParaRPr>
          </a:p>
          <a:p>
            <a:pPr>
              <a:lnSpc>
                <a:spcPts val="1100"/>
              </a:lnSpc>
            </a:pPr>
            <a:r>
              <a:rPr lang="ko-KR" sz="1000" dirty="0" err="1">
                <a:latin typeface="Calibri" panose="020F0502020204030204" pitchFamily="34" charset="0"/>
                <a:sym typeface=""/>
              </a:rPr>
              <a:t>그래프턴</a:t>
            </a:r>
            <a:endParaRPr lang="ko-KR" sz="1000" dirty="0">
              <a:latin typeface="Calibri" panose="020F0502020204030204" pitchFamily="34" charset="0"/>
              <a:sym typeface=""/>
            </a:endParaRPr>
          </a:p>
        </p:txBody>
      </p:sp>
      <p:sp>
        <p:nvSpPr>
          <p:cNvPr id="18" name="CuadroTexto 17">
            <a:extLst>
              <a:ext uri="{FF2B5EF4-FFF2-40B4-BE49-F238E27FC236}">
                <a16:creationId xmlns:a16="http://schemas.microsoft.com/office/drawing/2014/main" id="{6BD7B9A8-DA5F-4F5F-81F3-85DC556CE97C}"/>
              </a:ext>
            </a:extLst>
          </p:cNvPr>
          <p:cNvSpPr txBox="1"/>
          <p:nvPr/>
        </p:nvSpPr>
        <p:spPr>
          <a:xfrm>
            <a:off x="9510780" y="4681919"/>
            <a:ext cx="1410536" cy="564257"/>
          </a:xfrm>
          <a:prstGeom prst="rect">
            <a:avLst/>
          </a:prstGeom>
          <a:solidFill>
            <a:srgbClr val="FFFFFF"/>
          </a:solidFill>
        </p:spPr>
        <p:txBody>
          <a:bodyPr wrap="square" lIns="0" tIns="0" rIns="0" bIns="0" rtlCol="0">
            <a:spAutoFit/>
          </a:bodyPr>
          <a:lstStyle/>
          <a:p>
            <a:pPr>
              <a:lnSpc>
                <a:spcPts val="1100"/>
              </a:lnSpc>
            </a:pPr>
            <a:r>
              <a:rPr lang="ko-KR" sz="1000" b="1" spc="-60" dirty="0" err="1">
                <a:latin typeface="Calibri" panose="020F0502020204030204" pitchFamily="34" charset="0"/>
                <a:sym typeface=""/>
              </a:rPr>
              <a:t>FPC에서</a:t>
            </a:r>
            <a:r>
              <a:rPr lang="ko-KR" sz="1000" b="1" spc="-60" dirty="0">
                <a:latin typeface="Calibri" panose="020F0502020204030204" pitchFamily="34" charset="0"/>
                <a:sym typeface=""/>
              </a:rPr>
              <a:t> GP 그리고/또는 환자에게 골절 관리/의뢰와 관련하여 발송된 서신 – 융통성 있는 후속 조치</a:t>
            </a:r>
            <a:endParaRPr lang="ko-KR" sz="1000" spc="-60" dirty="0">
              <a:latin typeface="Calibri" panose="020F0502020204030204" pitchFamily="34" charset="0"/>
              <a:sym typeface=""/>
            </a:endParaRPr>
          </a:p>
        </p:txBody>
      </p:sp>
      <p:sp>
        <p:nvSpPr>
          <p:cNvPr id="19" name="CuadroTexto 18">
            <a:extLst>
              <a:ext uri="{FF2B5EF4-FFF2-40B4-BE49-F238E27FC236}">
                <a16:creationId xmlns:a16="http://schemas.microsoft.com/office/drawing/2014/main" id="{187CEDA0-2A5E-4DF4-9F0C-E1A30CD4C6AC}"/>
              </a:ext>
            </a:extLst>
          </p:cNvPr>
          <p:cNvSpPr txBox="1"/>
          <p:nvPr/>
        </p:nvSpPr>
        <p:spPr>
          <a:xfrm>
            <a:off x="9106529" y="1151688"/>
            <a:ext cx="2515698" cy="333425"/>
          </a:xfrm>
          <a:prstGeom prst="rect">
            <a:avLst/>
          </a:prstGeom>
          <a:solidFill>
            <a:srgbClr val="FFFFFF"/>
          </a:solidFill>
        </p:spPr>
        <p:txBody>
          <a:bodyPr wrap="square" lIns="0" tIns="0" rIns="0" bIns="0" rtlCol="0">
            <a:spAutoFit/>
          </a:bodyPr>
          <a:lstStyle/>
          <a:p>
            <a:pPr algn="ctr">
              <a:lnSpc>
                <a:spcPts val="1300"/>
              </a:lnSpc>
            </a:pPr>
            <a:r>
              <a:rPr lang="ko-KR" sz="1200" b="1">
                <a:latin typeface="Calibri" panose="020F0502020204030204" pitchFamily="34" charset="0"/>
                <a:sym typeface=""/>
              </a:rPr>
              <a:t>모든 병원은 MTF를 확인하기 위해 모든 ED 파일의 후속 검토에 의존</a:t>
            </a:r>
            <a:endParaRPr lang="ko-KR" sz="1200">
              <a:latin typeface="Calibri" panose="020F0502020204030204" pitchFamily="34" charset="0"/>
              <a:sym typeface=""/>
            </a:endParaRPr>
          </a:p>
        </p:txBody>
      </p:sp>
      <p:sp>
        <p:nvSpPr>
          <p:cNvPr id="20" name="CuadroTexto 19">
            <a:extLst>
              <a:ext uri="{FF2B5EF4-FFF2-40B4-BE49-F238E27FC236}">
                <a16:creationId xmlns:a16="http://schemas.microsoft.com/office/drawing/2014/main" id="{9DD57333-F9DB-4C53-81FE-6130EA201700}"/>
              </a:ext>
            </a:extLst>
          </p:cNvPr>
          <p:cNvSpPr txBox="1"/>
          <p:nvPr/>
        </p:nvSpPr>
        <p:spPr>
          <a:xfrm>
            <a:off x="5596044" y="2170773"/>
            <a:ext cx="2854781" cy="333425"/>
          </a:xfrm>
          <a:prstGeom prst="rect">
            <a:avLst/>
          </a:prstGeom>
          <a:solidFill>
            <a:srgbClr val="FFFFFF"/>
          </a:solidFill>
        </p:spPr>
        <p:txBody>
          <a:bodyPr wrap="square" lIns="0" tIns="0" rIns="0" bIns="0" rtlCol="0">
            <a:spAutoFit/>
          </a:bodyPr>
          <a:lstStyle/>
          <a:p>
            <a:pPr algn="ctr">
              <a:lnSpc>
                <a:spcPts val="1300"/>
              </a:lnSpc>
            </a:pPr>
            <a:r>
              <a:rPr lang="ko-KR" sz="1200" b="1">
                <a:latin typeface="Calibri" panose="020F0502020204030204" pitchFamily="34" charset="0"/>
                <a:sym typeface=""/>
              </a:rPr>
              <a:t>정형외과 치료 필요 </a:t>
            </a:r>
            <a:br>
              <a:rPr lang="ko-KR" sz="1200" b="1">
                <a:latin typeface="Calibri" panose="020F0502020204030204" pitchFamily="34" charset="0"/>
                <a:sym typeface=""/>
              </a:rPr>
            </a:br>
            <a:r>
              <a:rPr lang="ko-KR" sz="1200" b="1">
                <a:latin typeface="Calibri" panose="020F0502020204030204" pitchFamily="34" charset="0"/>
                <a:sym typeface=""/>
              </a:rPr>
              <a:t>정형외과 외래/골절클리닉</a:t>
            </a:r>
            <a:endParaRPr lang="ko-KR" sz="1200">
              <a:latin typeface="Calibri" panose="020F0502020204030204" pitchFamily="34" charset="0"/>
              <a:sym typeface=""/>
            </a:endParaRPr>
          </a:p>
        </p:txBody>
      </p:sp>
      <p:sp>
        <p:nvSpPr>
          <p:cNvPr id="21" name="CuadroTexto 20">
            <a:extLst>
              <a:ext uri="{FF2B5EF4-FFF2-40B4-BE49-F238E27FC236}">
                <a16:creationId xmlns:a16="http://schemas.microsoft.com/office/drawing/2014/main" id="{05488B5F-977B-4927-830A-107CA726629C}"/>
              </a:ext>
            </a:extLst>
          </p:cNvPr>
          <p:cNvSpPr txBox="1"/>
          <p:nvPr/>
        </p:nvSpPr>
        <p:spPr>
          <a:xfrm>
            <a:off x="1787410" y="2254129"/>
            <a:ext cx="2854781" cy="166712"/>
          </a:xfrm>
          <a:prstGeom prst="rect">
            <a:avLst/>
          </a:prstGeom>
          <a:solidFill>
            <a:srgbClr val="FFFFFF"/>
          </a:solidFill>
        </p:spPr>
        <p:txBody>
          <a:bodyPr wrap="square" lIns="0" tIns="0" rIns="0" bIns="0" rtlCol="0">
            <a:spAutoFit/>
          </a:bodyPr>
          <a:lstStyle/>
          <a:p>
            <a:pPr algn="ctr">
              <a:lnSpc>
                <a:spcPts val="1300"/>
              </a:lnSpc>
            </a:pPr>
            <a:r>
              <a:rPr lang="ko-KR" sz="1200" b="1">
                <a:latin typeface="Calibri" panose="020F0502020204030204" pitchFamily="34" charset="0"/>
                <a:sym typeface=""/>
              </a:rPr>
              <a:t>수술 필요 - 입원 환자</a:t>
            </a:r>
            <a:endParaRPr lang="ko-KR" sz="1200">
              <a:latin typeface="Calibri" panose="020F0502020204030204" pitchFamily="34" charset="0"/>
              <a:sym typeface=""/>
            </a:endParaRPr>
          </a:p>
        </p:txBody>
      </p:sp>
      <p:sp>
        <p:nvSpPr>
          <p:cNvPr id="22" name="CuadroTexto 21">
            <a:extLst>
              <a:ext uri="{FF2B5EF4-FFF2-40B4-BE49-F238E27FC236}">
                <a16:creationId xmlns:a16="http://schemas.microsoft.com/office/drawing/2014/main" id="{D8A053D0-F616-40C5-B8D1-9578401F7FB1}"/>
              </a:ext>
            </a:extLst>
          </p:cNvPr>
          <p:cNvSpPr txBox="1"/>
          <p:nvPr/>
        </p:nvSpPr>
        <p:spPr>
          <a:xfrm>
            <a:off x="7099961" y="6120267"/>
            <a:ext cx="2265265" cy="166712"/>
          </a:xfrm>
          <a:prstGeom prst="rect">
            <a:avLst/>
          </a:prstGeom>
          <a:solidFill>
            <a:srgbClr val="FFFFFF"/>
          </a:solidFill>
        </p:spPr>
        <p:txBody>
          <a:bodyPr wrap="square" lIns="0" tIns="0" rIns="0" bIns="0" rtlCol="0">
            <a:spAutoFit/>
          </a:bodyPr>
          <a:lstStyle/>
          <a:p>
            <a:pPr>
              <a:lnSpc>
                <a:spcPts val="1300"/>
              </a:lnSpc>
            </a:pPr>
            <a:r>
              <a:rPr lang="ko-KR" sz="1200" b="1">
                <a:latin typeface="Calibri" panose="020F0502020204030204" pitchFamily="34" charset="0"/>
                <a:sym typeface=""/>
              </a:rPr>
              <a:t>골절예방클리닉</a:t>
            </a:r>
            <a:endParaRPr lang="ko-KR" sz="1200">
              <a:latin typeface="Calibri" panose="020F0502020204030204" pitchFamily="34" charset="0"/>
              <a:sym typeface=""/>
            </a:endParaRPr>
          </a:p>
        </p:txBody>
      </p:sp>
      <p:sp>
        <p:nvSpPr>
          <p:cNvPr id="23" name="CuadroTexto 22">
            <a:extLst>
              <a:ext uri="{FF2B5EF4-FFF2-40B4-BE49-F238E27FC236}">
                <a16:creationId xmlns:a16="http://schemas.microsoft.com/office/drawing/2014/main" id="{CA75D382-F0EB-4084-950B-BA8CD26214A0}"/>
              </a:ext>
            </a:extLst>
          </p:cNvPr>
          <p:cNvSpPr txBox="1"/>
          <p:nvPr/>
        </p:nvSpPr>
        <p:spPr>
          <a:xfrm>
            <a:off x="2388391" y="2629321"/>
            <a:ext cx="1173344" cy="564257"/>
          </a:xfrm>
          <a:prstGeom prst="rect">
            <a:avLst/>
          </a:prstGeom>
          <a:solidFill>
            <a:srgbClr val="FFEAC1"/>
          </a:solidFill>
        </p:spPr>
        <p:txBody>
          <a:bodyPr wrap="square" lIns="0" tIns="0" rIns="0" bIns="0" rtlCol="0">
            <a:spAutoFit/>
          </a:bodyPr>
          <a:lstStyle/>
          <a:p>
            <a:pPr>
              <a:lnSpc>
                <a:spcPts val="1100"/>
              </a:lnSpc>
            </a:pPr>
            <a:r>
              <a:rPr lang="ko-KR" sz="1000" b="1">
                <a:latin typeface="Calibri" panose="020F0502020204030204" pitchFamily="34" charset="0"/>
                <a:sym typeface=""/>
              </a:rPr>
              <a:t>ED 파일 검토를 기반으로 한 FLS 후속 조치:</a:t>
            </a:r>
          </a:p>
          <a:p>
            <a:pPr>
              <a:lnSpc>
                <a:spcPts val="1100"/>
              </a:lnSpc>
            </a:pPr>
            <a:r>
              <a:rPr lang="ko-KR" sz="1000">
                <a:latin typeface="Calibri" panose="020F0502020204030204" pitchFamily="34" charset="0"/>
                <a:sym typeface=""/>
              </a:rPr>
              <a:t>존 헌터</a:t>
            </a:r>
          </a:p>
          <a:p>
            <a:pPr>
              <a:lnSpc>
                <a:spcPts val="1100"/>
              </a:lnSpc>
            </a:pPr>
            <a:r>
              <a:rPr lang="ko-KR" sz="1000">
                <a:latin typeface="Calibri" panose="020F0502020204030204" pitchFamily="34" charset="0"/>
                <a:sym typeface=""/>
              </a:rPr>
              <a:t>와가 와가</a:t>
            </a:r>
          </a:p>
        </p:txBody>
      </p:sp>
      <p:sp>
        <p:nvSpPr>
          <p:cNvPr id="24" name="CuadroTexto 23">
            <a:extLst>
              <a:ext uri="{FF2B5EF4-FFF2-40B4-BE49-F238E27FC236}">
                <a16:creationId xmlns:a16="http://schemas.microsoft.com/office/drawing/2014/main" id="{53A0ECF3-7BD2-4059-8B49-50F8CB5644D6}"/>
              </a:ext>
            </a:extLst>
          </p:cNvPr>
          <p:cNvSpPr txBox="1"/>
          <p:nvPr/>
        </p:nvSpPr>
        <p:spPr>
          <a:xfrm>
            <a:off x="3827815" y="2611788"/>
            <a:ext cx="1410536" cy="987450"/>
          </a:xfrm>
          <a:prstGeom prst="rect">
            <a:avLst/>
          </a:prstGeom>
          <a:solidFill>
            <a:srgbClr val="FBD7C8"/>
          </a:solidFill>
        </p:spPr>
        <p:txBody>
          <a:bodyPr wrap="square" lIns="0" tIns="0" rIns="0" bIns="0" rtlCol="0">
            <a:spAutoFit/>
          </a:bodyPr>
          <a:lstStyle/>
          <a:p>
            <a:pPr>
              <a:lnSpc>
                <a:spcPts val="1100"/>
              </a:lnSpc>
            </a:pPr>
            <a:r>
              <a:rPr lang="ko-KR" sz="1000" b="1">
                <a:latin typeface="Calibri" panose="020F0502020204030204" pitchFamily="34" charset="0"/>
                <a:sym typeface=""/>
              </a:rPr>
              <a:t>제한된 조사/의료팀에 의존, FLS 의견 없음:</a:t>
            </a:r>
          </a:p>
          <a:p>
            <a:pPr>
              <a:lnSpc>
                <a:spcPts val="1100"/>
              </a:lnSpc>
            </a:pPr>
            <a:r>
              <a:rPr lang="ko-KR" sz="1000">
                <a:latin typeface="Calibri" panose="020F0502020204030204" pitchFamily="34" charset="0"/>
                <a:sym typeface=""/>
              </a:rPr>
              <a:t>콥스 하버</a:t>
            </a:r>
          </a:p>
          <a:p>
            <a:pPr>
              <a:lnSpc>
                <a:spcPts val="1100"/>
              </a:lnSpc>
            </a:pPr>
            <a:r>
              <a:rPr lang="ko-KR" sz="1000">
                <a:latin typeface="Calibri" panose="020F0502020204030204" pitchFamily="34" charset="0"/>
                <a:sym typeface=""/>
              </a:rPr>
              <a:t>트위드 헤드</a:t>
            </a:r>
          </a:p>
          <a:p>
            <a:pPr>
              <a:lnSpc>
                <a:spcPts val="1100"/>
              </a:lnSpc>
            </a:pPr>
            <a:r>
              <a:rPr lang="ko-KR" sz="1000">
                <a:latin typeface="Calibri" panose="020F0502020204030204" pitchFamily="34" charset="0"/>
                <a:sym typeface=""/>
              </a:rPr>
              <a:t>리스모어</a:t>
            </a:r>
          </a:p>
        </p:txBody>
      </p:sp>
      <p:sp>
        <p:nvSpPr>
          <p:cNvPr id="25" name="CuadroTexto 24">
            <a:extLst>
              <a:ext uri="{FF2B5EF4-FFF2-40B4-BE49-F238E27FC236}">
                <a16:creationId xmlns:a16="http://schemas.microsoft.com/office/drawing/2014/main" id="{926EDBA7-8F2B-4225-9823-0630C15014C3}"/>
              </a:ext>
            </a:extLst>
          </p:cNvPr>
          <p:cNvSpPr txBox="1"/>
          <p:nvPr/>
        </p:nvSpPr>
        <p:spPr>
          <a:xfrm>
            <a:off x="881493" y="2611788"/>
            <a:ext cx="1286520" cy="1128514"/>
          </a:xfrm>
          <a:prstGeom prst="rect">
            <a:avLst/>
          </a:prstGeom>
          <a:solidFill>
            <a:srgbClr val="D3E7CB"/>
          </a:solidFill>
        </p:spPr>
        <p:txBody>
          <a:bodyPr wrap="square" lIns="0" tIns="0" rIns="0" bIns="0" rtlCol="0">
            <a:spAutoFit/>
          </a:bodyPr>
          <a:lstStyle/>
          <a:p>
            <a:pPr>
              <a:lnSpc>
                <a:spcPts val="1100"/>
              </a:lnSpc>
            </a:pPr>
            <a:r>
              <a:rPr lang="ko-KR" sz="1000" b="1">
                <a:latin typeface="Calibri" panose="020F0502020204030204" pitchFamily="34" charset="0"/>
                <a:sym typeface=""/>
              </a:rPr>
              <a:t>FLS는 검사 및 관리에 대해 논의하기 위해 노인정형외과 팀/전문가와 회의:</a:t>
            </a:r>
          </a:p>
          <a:p>
            <a:pPr>
              <a:lnSpc>
                <a:spcPts val="1100"/>
              </a:lnSpc>
            </a:pPr>
            <a:r>
              <a:rPr lang="ko-KR" sz="1000">
                <a:latin typeface="Calibri" panose="020F0502020204030204" pitchFamily="34" charset="0"/>
                <a:sym typeface=""/>
              </a:rPr>
              <a:t>세인트 빈센트</a:t>
            </a:r>
          </a:p>
          <a:p>
            <a:pPr>
              <a:lnSpc>
                <a:spcPts val="1100"/>
              </a:lnSpc>
            </a:pPr>
            <a:r>
              <a:rPr lang="ko-KR" sz="1000">
                <a:latin typeface="Calibri" panose="020F0502020204030204" pitchFamily="34" charset="0"/>
                <a:sym typeface=""/>
              </a:rPr>
              <a:t>콩코드</a:t>
            </a:r>
          </a:p>
          <a:p>
            <a:pPr>
              <a:lnSpc>
                <a:spcPts val="1100"/>
              </a:lnSpc>
            </a:pPr>
            <a:r>
              <a:rPr lang="ko-KR" sz="1000">
                <a:latin typeface="Calibri" panose="020F0502020204030204" pitchFamily="34" charset="0"/>
                <a:sym typeface=""/>
              </a:rPr>
              <a:t>그래프턴</a:t>
            </a:r>
          </a:p>
        </p:txBody>
      </p:sp>
      <p:sp>
        <p:nvSpPr>
          <p:cNvPr id="26" name="CuadroTexto 25">
            <a:extLst>
              <a:ext uri="{FF2B5EF4-FFF2-40B4-BE49-F238E27FC236}">
                <a16:creationId xmlns:a16="http://schemas.microsoft.com/office/drawing/2014/main" id="{D4293936-13C2-48D6-835A-A614126FA04D}"/>
              </a:ext>
            </a:extLst>
          </p:cNvPr>
          <p:cNvSpPr txBox="1"/>
          <p:nvPr/>
        </p:nvSpPr>
        <p:spPr>
          <a:xfrm>
            <a:off x="5626342" y="1113762"/>
            <a:ext cx="2515698" cy="333425"/>
          </a:xfrm>
          <a:prstGeom prst="rect">
            <a:avLst/>
          </a:prstGeom>
          <a:solidFill>
            <a:srgbClr val="FFFFFF"/>
          </a:solidFill>
        </p:spPr>
        <p:txBody>
          <a:bodyPr wrap="square" lIns="0" tIns="0" rIns="0" bIns="0" rtlCol="0">
            <a:spAutoFit/>
          </a:bodyPr>
          <a:lstStyle/>
          <a:p>
            <a:pPr algn="ctr">
              <a:lnSpc>
                <a:spcPts val="1300"/>
              </a:lnSpc>
            </a:pPr>
            <a:r>
              <a:rPr lang="ko-KR" sz="1200" b="1">
                <a:latin typeface="Calibri" panose="020F0502020204030204" pitchFamily="34" charset="0"/>
                <a:sym typeface=""/>
              </a:rPr>
              <a:t>응급실에 있는 모든 골절 환자 </a:t>
            </a:r>
            <a:br>
              <a:rPr lang="ko-KR" sz="1200" b="1">
                <a:latin typeface="Calibri" panose="020F0502020204030204" pitchFamily="34" charset="0"/>
                <a:sym typeface=""/>
              </a:rPr>
            </a:br>
            <a:r>
              <a:rPr lang="ko-KR" sz="1200" b="1">
                <a:latin typeface="Calibri" panose="020F0502020204030204" pitchFamily="34" charset="0"/>
                <a:sym typeface=""/>
              </a:rPr>
              <a:t>MTF를 기록하기 위한 코딩 없음</a:t>
            </a:r>
            <a:endParaRPr lang="ko-KR" sz="1200">
              <a:latin typeface="Calibri" panose="020F0502020204030204" pitchFamily="34" charset="0"/>
              <a:sym typeface=""/>
            </a:endParaRPr>
          </a:p>
        </p:txBody>
      </p:sp>
      <p:sp>
        <p:nvSpPr>
          <p:cNvPr id="27" name="CuadroTexto 26">
            <a:extLst>
              <a:ext uri="{FF2B5EF4-FFF2-40B4-BE49-F238E27FC236}">
                <a16:creationId xmlns:a16="http://schemas.microsoft.com/office/drawing/2014/main" id="{BB801AA1-2864-4833-9AFF-14E5E407EA22}"/>
              </a:ext>
            </a:extLst>
          </p:cNvPr>
          <p:cNvSpPr txBox="1"/>
          <p:nvPr/>
        </p:nvSpPr>
        <p:spPr>
          <a:xfrm>
            <a:off x="7153220" y="1701193"/>
            <a:ext cx="2357560" cy="323871"/>
          </a:xfrm>
          <a:prstGeom prst="rect">
            <a:avLst/>
          </a:prstGeom>
          <a:solidFill>
            <a:srgbClr val="FFFFFF"/>
          </a:solidFill>
        </p:spPr>
        <p:txBody>
          <a:bodyPr wrap="square" lIns="0" tIns="0" rIns="0" bIns="0" rtlCol="0">
            <a:spAutoFit/>
          </a:bodyPr>
          <a:lstStyle/>
          <a:p>
            <a:pPr>
              <a:lnSpc>
                <a:spcPts val="1300"/>
              </a:lnSpc>
            </a:pPr>
            <a:r>
              <a:rPr lang="ko-KR" sz="950" b="1" kern="0" dirty="0">
                <a:solidFill>
                  <a:schemeClr val="tx1">
                    <a:lumMod val="100000"/>
                  </a:schemeClr>
                </a:solidFill>
                <a:latin typeface="Calibri" panose="020F0502020204030204" pitchFamily="34" charset="0"/>
                <a:sym typeface=""/>
              </a:rPr>
              <a:t>정형외과 </a:t>
            </a:r>
            <a:r>
              <a:rPr lang="ko-KR" sz="950" b="1" kern="0" dirty="0" err="1">
                <a:solidFill>
                  <a:schemeClr val="tx1">
                    <a:lumMod val="100000"/>
                  </a:schemeClr>
                </a:solidFill>
                <a:latin typeface="Calibri" panose="020F0502020204030204" pitchFamily="34" charset="0"/>
                <a:sym typeface=""/>
              </a:rPr>
              <a:t>클리닉</a:t>
            </a:r>
            <a:r>
              <a:rPr lang="ko-KR" sz="950" b="1" kern="0" dirty="0">
                <a:solidFill>
                  <a:schemeClr val="tx1">
                    <a:lumMod val="100000"/>
                  </a:schemeClr>
                </a:solidFill>
                <a:latin typeface="Calibri" panose="020F0502020204030204" pitchFamily="34" charset="0"/>
                <a:sym typeface=""/>
              </a:rPr>
              <a:t> 파일 </a:t>
            </a:r>
            <a:r>
              <a:rPr lang="ko-KR" sz="950" b="1" kern="0" dirty="0" err="1">
                <a:solidFill>
                  <a:schemeClr val="tx1">
                    <a:lumMod val="100000"/>
                  </a:schemeClr>
                </a:solidFill>
                <a:latin typeface="Calibri" panose="020F0502020204030204" pitchFamily="34" charset="0"/>
                <a:sym typeface=""/>
              </a:rPr>
              <a:t>후향적</a:t>
            </a:r>
            <a:r>
              <a:rPr lang="ko-KR" sz="950" b="1" kern="0" dirty="0">
                <a:solidFill>
                  <a:schemeClr val="tx1">
                    <a:lumMod val="100000"/>
                  </a:schemeClr>
                </a:solidFill>
                <a:latin typeface="Calibri" panose="020F0502020204030204" pitchFamily="34" charset="0"/>
                <a:sym typeface=""/>
              </a:rPr>
              <a:t> 검토 :</a:t>
            </a:r>
            <a:br>
              <a:rPr lang="ko-KR" sz="950" b="1" kern="0" dirty="0">
                <a:solidFill>
                  <a:schemeClr val="tx1">
                    <a:lumMod val="100000"/>
                  </a:schemeClr>
                </a:solidFill>
                <a:latin typeface="Calibri" panose="020F0502020204030204" pitchFamily="34" charset="0"/>
                <a:sym typeface=""/>
              </a:rPr>
            </a:br>
            <a:r>
              <a:rPr lang="ko-KR" sz="950" kern="0" dirty="0">
                <a:solidFill>
                  <a:schemeClr val="tx1">
                    <a:lumMod val="100000"/>
                  </a:schemeClr>
                </a:solidFill>
                <a:latin typeface="Calibri" panose="020F0502020204030204" pitchFamily="34" charset="0"/>
                <a:sym typeface=""/>
              </a:rPr>
              <a:t> </a:t>
            </a:r>
            <a:r>
              <a:rPr lang="ko-KR" sz="950" kern="0" dirty="0" err="1">
                <a:solidFill>
                  <a:schemeClr val="tx1">
                    <a:lumMod val="100000"/>
                  </a:schemeClr>
                </a:solidFill>
                <a:latin typeface="Calibri" panose="020F0502020204030204" pitchFamily="34" charset="0"/>
                <a:sym typeface=""/>
              </a:rPr>
              <a:t>콥스</a:t>
            </a:r>
            <a:r>
              <a:rPr lang="ko-KR" sz="950" kern="0" dirty="0">
                <a:solidFill>
                  <a:schemeClr val="tx1">
                    <a:lumMod val="100000"/>
                  </a:schemeClr>
                </a:solidFill>
                <a:latin typeface="Calibri" panose="020F0502020204030204" pitchFamily="34" charset="0"/>
                <a:sym typeface=""/>
              </a:rPr>
              <a:t> </a:t>
            </a:r>
            <a:r>
              <a:rPr lang="ko-KR" sz="950" kern="0" dirty="0" err="1">
                <a:solidFill>
                  <a:schemeClr val="tx1">
                    <a:lumMod val="100000"/>
                  </a:schemeClr>
                </a:solidFill>
                <a:latin typeface="Calibri" panose="020F0502020204030204" pitchFamily="34" charset="0"/>
                <a:sym typeface=""/>
              </a:rPr>
              <a:t>하버</a:t>
            </a:r>
            <a:r>
              <a:rPr lang="ko-KR" sz="950" kern="0" dirty="0">
                <a:solidFill>
                  <a:schemeClr val="tx1">
                    <a:lumMod val="100000"/>
                  </a:schemeClr>
                </a:solidFill>
                <a:latin typeface="Calibri" panose="020F0502020204030204" pitchFamily="34" charset="0"/>
                <a:sym typeface=""/>
              </a:rPr>
              <a:t>, </a:t>
            </a:r>
            <a:r>
              <a:rPr lang="ko-KR" sz="950" kern="0" dirty="0" err="1">
                <a:solidFill>
                  <a:schemeClr val="tx1">
                    <a:lumMod val="100000"/>
                  </a:schemeClr>
                </a:solidFill>
                <a:latin typeface="Calibri" panose="020F0502020204030204" pitchFamily="34" charset="0"/>
                <a:sym typeface=""/>
              </a:rPr>
              <a:t>세인트</a:t>
            </a:r>
            <a:r>
              <a:rPr lang="ko-KR" sz="950" kern="0" dirty="0">
                <a:solidFill>
                  <a:schemeClr val="tx1">
                    <a:lumMod val="100000"/>
                  </a:schemeClr>
                </a:solidFill>
                <a:latin typeface="Calibri" panose="020F0502020204030204" pitchFamily="34" charset="0"/>
                <a:sym typeface=""/>
              </a:rPr>
              <a:t> </a:t>
            </a:r>
            <a:r>
              <a:rPr lang="ko-KR" sz="950" kern="0" dirty="0" err="1">
                <a:solidFill>
                  <a:schemeClr val="tx1">
                    <a:lumMod val="100000"/>
                  </a:schemeClr>
                </a:solidFill>
                <a:latin typeface="Calibri" panose="020F0502020204030204" pitchFamily="34" charset="0"/>
                <a:sym typeface=""/>
              </a:rPr>
              <a:t>빈센트</a:t>
            </a:r>
            <a:endParaRPr lang="ko-KR" sz="950" kern="0" dirty="0">
              <a:solidFill>
                <a:schemeClr val="tx1">
                  <a:lumMod val="100000"/>
                </a:schemeClr>
              </a:solidFill>
              <a:latin typeface="Calibri" panose="020F0502020204030204" pitchFamily="34" charset="0"/>
              <a:sym typeface=""/>
            </a:endParaRPr>
          </a:p>
        </p:txBody>
      </p:sp>
      <p:sp>
        <p:nvSpPr>
          <p:cNvPr id="28" name="CuadroTexto 27">
            <a:extLst>
              <a:ext uri="{FF2B5EF4-FFF2-40B4-BE49-F238E27FC236}">
                <a16:creationId xmlns:a16="http://schemas.microsoft.com/office/drawing/2014/main" id="{6BADF057-CE26-4A29-9554-8B95D02A6608}"/>
              </a:ext>
            </a:extLst>
          </p:cNvPr>
          <p:cNvSpPr txBox="1"/>
          <p:nvPr/>
        </p:nvSpPr>
        <p:spPr>
          <a:xfrm>
            <a:off x="9282230" y="2166152"/>
            <a:ext cx="1787458" cy="338046"/>
          </a:xfrm>
          <a:prstGeom prst="rect">
            <a:avLst/>
          </a:prstGeom>
          <a:solidFill>
            <a:srgbClr val="FFFFFF"/>
          </a:solidFill>
        </p:spPr>
        <p:txBody>
          <a:bodyPr wrap="square" lIns="0" tIns="0" rIns="0" bIns="0" rtlCol="0">
            <a:spAutoFit/>
          </a:bodyPr>
          <a:lstStyle/>
          <a:p>
            <a:pPr algn="ctr">
              <a:lnSpc>
                <a:spcPts val="1300"/>
              </a:lnSpc>
            </a:pPr>
            <a:r>
              <a:rPr lang="ko-KR" sz="1200" b="1" dirty="0">
                <a:latin typeface="Calibri" panose="020F0502020204030204" pitchFamily="34" charset="0"/>
                <a:sym typeface=""/>
              </a:rPr>
              <a:t>정형외과의 의견/치료가 필요하지 않음</a:t>
            </a:r>
            <a:endParaRPr lang="ko-KR" sz="1200" dirty="0">
              <a:latin typeface="Calibri" panose="020F0502020204030204" pitchFamily="34" charset="0"/>
              <a:sym typeface=""/>
            </a:endParaRPr>
          </a:p>
        </p:txBody>
      </p:sp>
    </p:spTree>
    <p:extLst>
      <p:ext uri="{BB962C8B-B14F-4D97-AF65-F5344CB8AC3E}">
        <p14:creationId xmlns:p14="http://schemas.microsoft.com/office/powerpoint/2010/main" val="1576517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586205" y="820002"/>
            <a:ext cx="8826758" cy="1077218"/>
          </a:xfrm>
          <a:prstGeom prst="rect">
            <a:avLst/>
          </a:prstGeom>
          <a:noFill/>
        </p:spPr>
        <p:txBody>
          <a:bodyPr wrap="square" rtlCol="0">
            <a:spAutoFit/>
          </a:bodyPr>
          <a:lstStyle/>
          <a:p>
            <a:r>
              <a:rPr lang="ko-KR" altLang="en-US" sz="3200" b="1" kern="0" dirty="0">
                <a:solidFill>
                  <a:srgbClr val="3CAE49">
                    <a:lumMod val="100000"/>
                  </a:srgbClr>
                </a:solidFill>
                <a:latin typeface="Candara" panose="020E0502030303020204" pitchFamily="34" charset="0"/>
                <a:sym typeface=""/>
              </a:rPr>
              <a:t>필요</a:t>
            </a:r>
            <a:r>
              <a:rPr lang="ko-KR" altLang="es-ES" sz="3200" b="1" kern="0" dirty="0">
                <a:solidFill>
                  <a:srgbClr val="3CAE49">
                    <a:lumMod val="100000"/>
                  </a:srgbClr>
                </a:solidFill>
                <a:latin typeface="Candara" panose="020E0502030303020204" pitchFamily="34" charset="0"/>
                <a:sym typeface=""/>
              </a:rPr>
              <a:t>한 </a:t>
            </a:r>
            <a:r>
              <a:rPr lang="ko-KR" sz="3200" b="1" kern="0" dirty="0">
                <a:solidFill>
                  <a:srgbClr val="3CAE49">
                    <a:lumMod val="100000"/>
                  </a:srgbClr>
                </a:solidFill>
                <a:latin typeface="Candara" panose="020E0502030303020204" pitchFamily="34" charset="0"/>
                <a:sym typeface=""/>
              </a:rPr>
              <a:t>경우 낙상 위험 평가 시행 – </a:t>
            </a:r>
            <a:br>
              <a:rPr lang="es-ES" altLang="ko-KR" sz="3200" b="1" kern="0" dirty="0">
                <a:solidFill>
                  <a:srgbClr val="3CAE49">
                    <a:lumMod val="100000"/>
                  </a:srgbClr>
                </a:solidFill>
                <a:latin typeface="Candara" panose="020E0502030303020204" pitchFamily="34" charset="0"/>
                <a:sym typeface=""/>
              </a:rPr>
            </a:br>
            <a:r>
              <a:rPr lang="ko-KR" sz="3200" b="1" kern="0" dirty="0">
                <a:solidFill>
                  <a:srgbClr val="3CAE49">
                    <a:lumMod val="100000"/>
                  </a:srgbClr>
                </a:solidFill>
                <a:latin typeface="Candara" panose="020E0502030303020204" pitchFamily="34" charset="0"/>
                <a:sym typeface=""/>
              </a:rPr>
              <a:t>참조: </a:t>
            </a:r>
            <a:r>
              <a:rPr lang="ko-KR" sz="3200" b="1" kern="0" dirty="0">
                <a:solidFill>
                  <a:srgbClr val="0264A7"/>
                </a:solidFill>
                <a:latin typeface="Candara" panose="020E0502030303020204" pitchFamily="34" charset="0"/>
                <a:sym typeface=""/>
                <a:hlinkClick r:id="rId3" action="ppaction://hlinksldjump">
                  <a:extLst>
                    <a:ext uri="{A12FA001-AC4F-418D-AE19-62706E023703}">
                      <ahyp:hlinkClr xmlns:ahyp="http://schemas.microsoft.com/office/drawing/2018/hyperlinkcolor" val="tx"/>
                    </a:ext>
                  </a:extLst>
                </a:hlinkClick>
              </a:rPr>
              <a:t>임</a:t>
            </a:r>
            <a:r>
              <a:rPr lang="ko-KR" altLang="en-US" sz="3200" b="1" kern="0" dirty="0">
                <a:solidFill>
                  <a:srgbClr val="0264A7"/>
                </a:solidFill>
                <a:latin typeface="Candara" panose="020E0502030303020204" pitchFamily="34" charset="0"/>
                <a:sym typeface=""/>
                <a:hlinkClick r:id="rId3" action="ppaction://hlinksldjump">
                  <a:extLst>
                    <a:ext uri="{A12FA001-AC4F-418D-AE19-62706E023703}">
                      <ahyp:hlinkClr xmlns:ahyp="http://schemas.microsoft.com/office/drawing/2018/hyperlinkcolor" val="tx"/>
                    </a:ext>
                  </a:extLst>
                </a:hlinkClick>
              </a:rPr>
              <a:t>상</a:t>
            </a:r>
            <a:r>
              <a:rPr lang="ko-KR" sz="3200" b="1" kern="0" dirty="0">
                <a:solidFill>
                  <a:srgbClr val="0264A7"/>
                </a:solidFill>
                <a:latin typeface="Candara" panose="020E0502030303020204" pitchFamily="34" charset="0"/>
                <a:sym typeface=""/>
                <a:hlinkClick r:id="rId3" action="ppaction://hlinksldjump">
                  <a:extLst>
                    <a:ext uri="{A12FA001-AC4F-418D-AE19-62706E023703}">
                      <ahyp:hlinkClr xmlns:ahyp="http://schemas.microsoft.com/office/drawing/2018/hyperlinkcolor" val="tx"/>
                    </a:ext>
                  </a:extLst>
                </a:hlinkClick>
              </a:rPr>
              <a:t> 표준 7</a:t>
            </a:r>
            <a:endParaRPr lang="ko-KR" sz="3600" b="1" kern="0" dirty="0">
              <a:solidFill>
                <a:srgbClr val="0264A7"/>
              </a:solidFill>
              <a:latin typeface="Candara" panose="020E0502030303020204" pitchFamily="34" charset="0"/>
              <a:sym typeface=""/>
            </a:endParaRPr>
          </a:p>
        </p:txBody>
      </p:sp>
      <p:pic>
        <p:nvPicPr>
          <p:cNvPr id="4" name="Picture 3" descr="A picture containing icon&#10;&#10;Description automatically generated">
            <a:extLst>
              <a:ext uri="{FF2B5EF4-FFF2-40B4-BE49-F238E27FC236}">
                <a16:creationId xmlns:a16="http://schemas.microsoft.com/office/drawing/2014/main" id="{64072FB2-721F-9E48-A3DA-CD8E8942B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1033" y="442112"/>
            <a:ext cx="1340556" cy="1340556"/>
          </a:xfrm>
          <a:prstGeom prst="rect">
            <a:avLst/>
          </a:prstGeom>
        </p:spPr>
      </p:pic>
      <p:pic>
        <p:nvPicPr>
          <p:cNvPr id="5" name="Picture 4">
            <a:extLst>
              <a:ext uri="{FF2B5EF4-FFF2-40B4-BE49-F238E27FC236}">
                <a16:creationId xmlns:a16="http://schemas.microsoft.com/office/drawing/2014/main" id="{EF75B01C-CA18-4940-83A2-6A3D23F07710}"/>
              </a:ext>
            </a:extLst>
          </p:cNvPr>
          <p:cNvPicPr>
            <a:picLocks noChangeAspect="1"/>
          </p:cNvPicPr>
          <p:nvPr/>
        </p:nvPicPr>
        <p:blipFill>
          <a:blip r:embed="rId5"/>
          <a:stretch>
            <a:fillRect/>
          </a:stretch>
        </p:blipFill>
        <p:spPr>
          <a:xfrm>
            <a:off x="3202488" y="2138330"/>
            <a:ext cx="5168900" cy="4145889"/>
          </a:xfrm>
          <a:prstGeom prst="rect">
            <a:avLst/>
          </a:prstGeom>
        </p:spPr>
      </p:pic>
      <p:pic>
        <p:nvPicPr>
          <p:cNvPr id="6" name="Graphic 5" descr="Home with solid fill">
            <a:hlinkClick r:id="rId6" action="ppaction://hlinksldjump"/>
            <a:extLst>
              <a:ext uri="{FF2B5EF4-FFF2-40B4-BE49-F238E27FC236}">
                <a16:creationId xmlns:a16="http://schemas.microsoft.com/office/drawing/2014/main" id="{07F2C3A0-1370-2347-9CBD-1E3E0DF4C8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9124608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954107"/>
          </a:xfrm>
          <a:prstGeom prst="rect">
            <a:avLst/>
          </a:prstGeom>
          <a:noFill/>
        </p:spPr>
        <p:txBody>
          <a:bodyPr wrap="square" rtlCol="0">
            <a:spAutoFit/>
          </a:bodyPr>
          <a:lstStyle/>
          <a:p>
            <a:r>
              <a:rPr lang="ko-KR" sz="2800" b="1" dirty="0">
                <a:solidFill>
                  <a:srgbClr val="6BBBAD"/>
                </a:solidFill>
                <a:latin typeface="Candara" panose="020E0502030303020204" pitchFamily="34" charset="0"/>
                <a:sym typeface=""/>
              </a:rPr>
              <a:t>매년 응급실에 내원한 MTF 환자 수 및 재골절 예방 클리닉에서 평가된 환자 수</a:t>
            </a:r>
          </a:p>
        </p:txBody>
      </p:sp>
      <p:sp>
        <p:nvSpPr>
          <p:cNvPr id="5" name="TextBox 4">
            <a:extLst>
              <a:ext uri="{FF2B5EF4-FFF2-40B4-BE49-F238E27FC236}">
                <a16:creationId xmlns:a16="http://schemas.microsoft.com/office/drawing/2014/main" id="{874D6E59-570C-784C-99FD-B1288AB30D0D}"/>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Osteoporosis Australia. NSW Public Hospitals Re-fracture Prevention Services: Pilot Assessment and Audit, October 2018.</a:t>
            </a:r>
          </a:p>
        </p:txBody>
      </p:sp>
      <p:graphicFrame>
        <p:nvGraphicFramePr>
          <p:cNvPr id="6" name="Chart 5">
            <a:extLst>
              <a:ext uri="{FF2B5EF4-FFF2-40B4-BE49-F238E27FC236}">
                <a16:creationId xmlns:a16="http://schemas.microsoft.com/office/drawing/2014/main" id="{BA234A8F-7441-2545-AD91-65FF1677C45C}"/>
              </a:ext>
            </a:extLst>
          </p:cNvPr>
          <p:cNvGraphicFramePr/>
          <p:nvPr>
            <p:extLst>
              <p:ext uri="{D42A27DB-BD31-4B8C-83A1-F6EECF244321}">
                <p14:modId xmlns:p14="http://schemas.microsoft.com/office/powerpoint/2010/main" val="951092660"/>
              </p:ext>
            </p:extLst>
          </p:nvPr>
        </p:nvGraphicFramePr>
        <p:xfrm>
          <a:off x="2655093" y="1499616"/>
          <a:ext cx="6881813" cy="4787646"/>
        </p:xfrm>
        <a:graphic>
          <a:graphicData uri="http://schemas.openxmlformats.org/drawingml/2006/chart">
            <c:chart xmlns:c="http://schemas.openxmlformats.org/drawingml/2006/chart" xmlns:r="http://schemas.openxmlformats.org/officeDocument/2006/relationships" r:id="rId3"/>
          </a:graphicData>
        </a:graphic>
      </p:graphicFrame>
      <p:pic>
        <p:nvPicPr>
          <p:cNvPr id="8" name="Graphic 7" descr="Home with solid fill">
            <a:hlinkClick r:id="rId4" action="ppaction://hlinksldjump"/>
            <a:extLst>
              <a:ext uri="{FF2B5EF4-FFF2-40B4-BE49-F238E27FC236}">
                <a16:creationId xmlns:a16="http://schemas.microsoft.com/office/drawing/2014/main" id="{F2B5F2E4-8BA1-3144-B395-DDB1C1B71E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3" name="CuadroTexto 2">
            <a:extLst>
              <a:ext uri="{FF2B5EF4-FFF2-40B4-BE49-F238E27FC236}">
                <a16:creationId xmlns:a16="http://schemas.microsoft.com/office/drawing/2014/main" id="{BA592D0D-E785-48D5-B3EE-7214C43266D6}"/>
              </a:ext>
            </a:extLst>
          </p:cNvPr>
          <p:cNvSpPr txBox="1"/>
          <p:nvPr/>
        </p:nvSpPr>
        <p:spPr>
          <a:xfrm>
            <a:off x="8627807" y="5479025"/>
            <a:ext cx="754241" cy="442035"/>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와가 와가</a:t>
            </a:r>
          </a:p>
        </p:txBody>
      </p:sp>
      <p:sp>
        <p:nvSpPr>
          <p:cNvPr id="10" name="CuadroTexto 9">
            <a:extLst>
              <a:ext uri="{FF2B5EF4-FFF2-40B4-BE49-F238E27FC236}">
                <a16:creationId xmlns:a16="http://schemas.microsoft.com/office/drawing/2014/main" id="{A2317AAF-344E-4AE5-8D48-6590DDCB7F4B}"/>
              </a:ext>
            </a:extLst>
          </p:cNvPr>
          <p:cNvSpPr txBox="1"/>
          <p:nvPr/>
        </p:nvSpPr>
        <p:spPr>
          <a:xfrm>
            <a:off x="7873566" y="5479025"/>
            <a:ext cx="754241" cy="442035"/>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트위드 헤드</a:t>
            </a:r>
          </a:p>
        </p:txBody>
      </p:sp>
      <p:sp>
        <p:nvSpPr>
          <p:cNvPr id="11" name="CuadroTexto 10">
            <a:extLst>
              <a:ext uri="{FF2B5EF4-FFF2-40B4-BE49-F238E27FC236}">
                <a16:creationId xmlns:a16="http://schemas.microsoft.com/office/drawing/2014/main" id="{CA2B0A48-2D37-40E9-9082-B0C54454ADDD}"/>
              </a:ext>
            </a:extLst>
          </p:cNvPr>
          <p:cNvSpPr txBox="1"/>
          <p:nvPr/>
        </p:nvSpPr>
        <p:spPr>
          <a:xfrm>
            <a:off x="7082455" y="5479025"/>
            <a:ext cx="754241" cy="257369"/>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세인트 빈센트</a:t>
            </a:r>
          </a:p>
        </p:txBody>
      </p:sp>
      <p:sp>
        <p:nvSpPr>
          <p:cNvPr id="12" name="CuadroTexto 11">
            <a:extLst>
              <a:ext uri="{FF2B5EF4-FFF2-40B4-BE49-F238E27FC236}">
                <a16:creationId xmlns:a16="http://schemas.microsoft.com/office/drawing/2014/main" id="{68AC39FA-4299-491E-92FA-568A76AD3F2B}"/>
              </a:ext>
            </a:extLst>
          </p:cNvPr>
          <p:cNvSpPr txBox="1"/>
          <p:nvPr/>
        </p:nvSpPr>
        <p:spPr>
          <a:xfrm>
            <a:off x="6328214" y="5479025"/>
            <a:ext cx="599383" cy="257369"/>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리스모어</a:t>
            </a:r>
          </a:p>
        </p:txBody>
      </p:sp>
      <p:sp>
        <p:nvSpPr>
          <p:cNvPr id="13" name="CuadroTexto 12">
            <a:extLst>
              <a:ext uri="{FF2B5EF4-FFF2-40B4-BE49-F238E27FC236}">
                <a16:creationId xmlns:a16="http://schemas.microsoft.com/office/drawing/2014/main" id="{8157EBB8-E01A-4A34-86BB-C207612469E4}"/>
              </a:ext>
            </a:extLst>
          </p:cNvPr>
          <p:cNvSpPr txBox="1"/>
          <p:nvPr/>
        </p:nvSpPr>
        <p:spPr>
          <a:xfrm>
            <a:off x="5466589" y="5479024"/>
            <a:ext cx="861625" cy="257369"/>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존 헌터</a:t>
            </a:r>
          </a:p>
        </p:txBody>
      </p:sp>
      <p:sp>
        <p:nvSpPr>
          <p:cNvPr id="14" name="CuadroTexto 13">
            <a:extLst>
              <a:ext uri="{FF2B5EF4-FFF2-40B4-BE49-F238E27FC236}">
                <a16:creationId xmlns:a16="http://schemas.microsoft.com/office/drawing/2014/main" id="{3B0677E9-11CC-49F7-9A91-FC7A8EFB29A5}"/>
              </a:ext>
            </a:extLst>
          </p:cNvPr>
          <p:cNvSpPr txBox="1"/>
          <p:nvPr/>
        </p:nvSpPr>
        <p:spPr>
          <a:xfrm>
            <a:off x="4752476" y="5483219"/>
            <a:ext cx="699391" cy="257369"/>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그래프턴</a:t>
            </a:r>
          </a:p>
        </p:txBody>
      </p:sp>
      <p:sp>
        <p:nvSpPr>
          <p:cNvPr id="15" name="CuadroTexto 14">
            <a:extLst>
              <a:ext uri="{FF2B5EF4-FFF2-40B4-BE49-F238E27FC236}">
                <a16:creationId xmlns:a16="http://schemas.microsoft.com/office/drawing/2014/main" id="{590F7C14-97A3-4CC5-859E-8702CDD255A7}"/>
              </a:ext>
            </a:extLst>
          </p:cNvPr>
          <p:cNvSpPr txBox="1"/>
          <p:nvPr/>
        </p:nvSpPr>
        <p:spPr>
          <a:xfrm>
            <a:off x="3985945" y="5479023"/>
            <a:ext cx="699391" cy="257369"/>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콩코드</a:t>
            </a:r>
          </a:p>
        </p:txBody>
      </p:sp>
      <p:sp>
        <p:nvSpPr>
          <p:cNvPr id="16" name="CuadroTexto 15">
            <a:extLst>
              <a:ext uri="{FF2B5EF4-FFF2-40B4-BE49-F238E27FC236}">
                <a16:creationId xmlns:a16="http://schemas.microsoft.com/office/drawing/2014/main" id="{53A36008-871E-4A4F-9C7D-A7F785EA12F6}"/>
              </a:ext>
            </a:extLst>
          </p:cNvPr>
          <p:cNvSpPr txBox="1"/>
          <p:nvPr/>
        </p:nvSpPr>
        <p:spPr>
          <a:xfrm>
            <a:off x="3230405" y="5479025"/>
            <a:ext cx="699391" cy="442035"/>
          </a:xfrm>
          <a:prstGeom prst="rect">
            <a:avLst/>
          </a:prstGeom>
          <a:solidFill>
            <a:srgbClr val="FFFFFF"/>
          </a:solidFill>
        </p:spPr>
        <p:txBody>
          <a:bodyPr wrap="square" lIns="0" tIns="36000" rIns="0" bIns="36000" rtlCol="0">
            <a:spAutoFit/>
          </a:bodyPr>
          <a:lstStyle/>
          <a:p>
            <a:pPr algn="ctr"/>
            <a:r>
              <a:rPr lang="ko-KR" sz="1200" b="1">
                <a:solidFill>
                  <a:schemeClr val="tx1">
                    <a:lumMod val="65000"/>
                    <a:lumOff val="35000"/>
                  </a:schemeClr>
                </a:solidFill>
                <a:latin typeface="Calibri" panose="020F0502020204030204" pitchFamily="34" charset="0"/>
                <a:sym typeface=""/>
              </a:rPr>
              <a:t>콥스 하버</a:t>
            </a:r>
          </a:p>
        </p:txBody>
      </p:sp>
      <p:sp>
        <p:nvSpPr>
          <p:cNvPr id="17" name="CuadroTexto 16">
            <a:extLst>
              <a:ext uri="{FF2B5EF4-FFF2-40B4-BE49-F238E27FC236}">
                <a16:creationId xmlns:a16="http://schemas.microsoft.com/office/drawing/2014/main" id="{5EC4329B-42C1-4F04-A261-E3A18B5045C5}"/>
              </a:ext>
            </a:extLst>
          </p:cNvPr>
          <p:cNvSpPr txBox="1"/>
          <p:nvPr/>
        </p:nvSpPr>
        <p:spPr>
          <a:xfrm>
            <a:off x="6362894" y="5964507"/>
            <a:ext cx="2642033" cy="257369"/>
          </a:xfrm>
          <a:prstGeom prst="rect">
            <a:avLst/>
          </a:prstGeom>
          <a:solidFill>
            <a:srgbClr val="FFFFFF"/>
          </a:solidFill>
        </p:spPr>
        <p:txBody>
          <a:bodyPr wrap="square" lIns="0" tIns="36000" rIns="0" bIns="36000" rtlCol="0">
            <a:spAutoFit/>
          </a:bodyPr>
          <a:lstStyle/>
          <a:p>
            <a:r>
              <a:rPr lang="ko-KR" sz="1200" b="1">
                <a:solidFill>
                  <a:schemeClr val="tx1">
                    <a:lumMod val="65000"/>
                    <a:lumOff val="35000"/>
                  </a:schemeClr>
                </a:solidFill>
                <a:latin typeface="Calibri" panose="020F0502020204030204" pitchFamily="34" charset="0"/>
                <a:sym typeface=""/>
              </a:rPr>
              <a:t>평가된 MTF 환자 수</a:t>
            </a:r>
          </a:p>
        </p:txBody>
      </p:sp>
      <p:sp>
        <p:nvSpPr>
          <p:cNvPr id="18" name="CuadroTexto 17">
            <a:extLst>
              <a:ext uri="{FF2B5EF4-FFF2-40B4-BE49-F238E27FC236}">
                <a16:creationId xmlns:a16="http://schemas.microsoft.com/office/drawing/2014/main" id="{AC67DE13-9975-4313-8819-8DE4DE8D0683}"/>
              </a:ext>
            </a:extLst>
          </p:cNvPr>
          <p:cNvSpPr txBox="1"/>
          <p:nvPr/>
        </p:nvSpPr>
        <p:spPr>
          <a:xfrm>
            <a:off x="3872103" y="5954206"/>
            <a:ext cx="2314845" cy="257369"/>
          </a:xfrm>
          <a:prstGeom prst="rect">
            <a:avLst/>
          </a:prstGeom>
          <a:solidFill>
            <a:srgbClr val="FFFFFF"/>
          </a:solidFill>
        </p:spPr>
        <p:txBody>
          <a:bodyPr wrap="square" lIns="0" tIns="36000" rIns="0" bIns="36000" rtlCol="0">
            <a:spAutoFit/>
          </a:bodyPr>
          <a:lstStyle/>
          <a:p>
            <a:r>
              <a:rPr lang="ko-KR" sz="1200" b="1">
                <a:solidFill>
                  <a:schemeClr val="tx1">
                    <a:lumMod val="65000"/>
                    <a:lumOff val="35000"/>
                  </a:schemeClr>
                </a:solidFill>
                <a:latin typeface="Calibri" panose="020F0502020204030204" pitchFamily="34" charset="0"/>
                <a:sym typeface=""/>
              </a:rPr>
              <a:t>연간 MTF의 대략적인 수</a:t>
            </a:r>
          </a:p>
        </p:txBody>
      </p:sp>
    </p:spTree>
    <p:extLst>
      <p:ext uri="{BB962C8B-B14F-4D97-AF65-F5344CB8AC3E}">
        <p14:creationId xmlns:p14="http://schemas.microsoft.com/office/powerpoint/2010/main" val="36334459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패스파인더 감사: 주요 격차 및 주제</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613118"/>
            <a:ext cx="10993120" cy="3631763"/>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ko-KR" sz="2000" b="1" dirty="0">
                <a:latin typeface="Candara" panose="020E0502030303020204" pitchFamily="34" charset="0"/>
                <a:sym typeface=""/>
              </a:rPr>
              <a:t>응급실에서 MTF 확인이 잘 안 됨</a:t>
            </a:r>
          </a:p>
          <a:p>
            <a:pPr marL="285750" indent="-285750">
              <a:lnSpc>
                <a:spcPct val="100000"/>
              </a:lnSpc>
              <a:spcAft>
                <a:spcPts val="1200"/>
              </a:spcAft>
              <a:buFont typeface="Arial" panose="020B0604020202020204" pitchFamily="34" charset="0"/>
              <a:buChar char="•"/>
            </a:pPr>
            <a:r>
              <a:rPr lang="ko-KR" sz="2000" b="1" dirty="0">
                <a:latin typeface="Candara" panose="020E0502030303020204" pitchFamily="34" charset="0"/>
                <a:sym typeface=""/>
              </a:rPr>
              <a:t>현장에서 DXA/혈액 검사 및 치료에 대한 접근이 </a:t>
            </a:r>
            <a:r>
              <a:rPr lang="ko-KR" sz="2000" b="1" dirty="0" err="1">
                <a:latin typeface="Candara" panose="020E0502030303020204" pitchFamily="34" charset="0"/>
                <a:sym typeface=""/>
              </a:rPr>
              <a:t>제한적임</a:t>
            </a:r>
            <a:endParaRPr lang="ko-KR" sz="2000" b="1" dirty="0">
              <a:latin typeface="Candara" panose="020E0502030303020204" pitchFamily="34" charset="0"/>
              <a:sym typeface=""/>
            </a:endParaRPr>
          </a:p>
          <a:p>
            <a:pPr marL="285750" indent="-285750">
              <a:lnSpc>
                <a:spcPct val="100000"/>
              </a:lnSpc>
              <a:spcAft>
                <a:spcPts val="1200"/>
              </a:spcAft>
              <a:buFont typeface="Arial" panose="020B0604020202020204" pitchFamily="34" charset="0"/>
              <a:buChar char="•"/>
            </a:pPr>
            <a:r>
              <a:rPr lang="ko-KR" sz="2000" b="1" dirty="0">
                <a:latin typeface="Candara" panose="020E0502030303020204" pitchFamily="34" charset="0"/>
                <a:sym typeface=""/>
              </a:rPr>
              <a:t>현지에서 접근 가능한 MTF 데이터 및 시스템 부족</a:t>
            </a:r>
          </a:p>
          <a:p>
            <a:pPr marL="285750" indent="-285750">
              <a:lnSpc>
                <a:spcPct val="100000"/>
              </a:lnSpc>
              <a:spcAft>
                <a:spcPts val="1200"/>
              </a:spcAft>
              <a:buFont typeface="Arial" panose="020B0604020202020204" pitchFamily="34" charset="0"/>
              <a:buChar char="•"/>
            </a:pPr>
            <a:r>
              <a:rPr lang="ko-KR" sz="2000" b="1" dirty="0">
                <a:latin typeface="Candara" panose="020E0502030303020204" pitchFamily="34" charset="0"/>
                <a:sym typeface=""/>
              </a:rPr>
              <a:t>현재 2차 골절 예방 서비스 코디네이터의 접근성과 권한이 제한적</a:t>
            </a:r>
          </a:p>
          <a:p>
            <a:pPr marL="285750" indent="-285750">
              <a:lnSpc>
                <a:spcPct val="100000"/>
              </a:lnSpc>
              <a:spcAft>
                <a:spcPts val="1200"/>
              </a:spcAft>
              <a:buFont typeface="Arial" panose="020B0604020202020204" pitchFamily="34" charset="0"/>
              <a:buChar char="•"/>
            </a:pPr>
            <a:r>
              <a:rPr lang="ko-KR" sz="2000" b="1" dirty="0">
                <a:latin typeface="Candara" panose="020E0502030303020204" pitchFamily="34" charset="0"/>
                <a:sym typeface=""/>
              </a:rPr>
              <a:t>의뢰 및 지속적인 의사 소통의 지연</a:t>
            </a:r>
          </a:p>
          <a:p>
            <a:pPr marL="285750" indent="-285750">
              <a:lnSpc>
                <a:spcPct val="100000"/>
              </a:lnSpc>
              <a:spcAft>
                <a:spcPts val="1200"/>
              </a:spcAft>
              <a:buFont typeface="Arial" panose="020B0604020202020204" pitchFamily="34" charset="0"/>
              <a:buChar char="•"/>
            </a:pPr>
            <a:r>
              <a:rPr lang="ko-KR" sz="2000" b="1" dirty="0">
                <a:latin typeface="Candara" panose="020E0502030303020204" pitchFamily="34" charset="0"/>
                <a:sym typeface=""/>
              </a:rPr>
              <a:t>제한된 임상 및 행정 지원</a:t>
            </a:r>
          </a:p>
          <a:p>
            <a:pPr marL="285750" indent="-285750">
              <a:lnSpc>
                <a:spcPct val="100000"/>
              </a:lnSpc>
              <a:spcAft>
                <a:spcPts val="1200"/>
              </a:spcAft>
              <a:buFont typeface="Arial" panose="020B0604020202020204" pitchFamily="34" charset="0"/>
              <a:buChar char="•"/>
            </a:pPr>
            <a:r>
              <a:rPr lang="ko-KR" sz="2000" b="1" kern="0" dirty="0">
                <a:solidFill>
                  <a:schemeClr val="tx1">
                    <a:lumMod val="100000"/>
                  </a:schemeClr>
                </a:solidFill>
                <a:latin typeface="Candara" panose="020E0502030303020204" pitchFamily="34" charset="0"/>
                <a:sym typeface=""/>
              </a:rPr>
              <a:t>GP 환경에서 제한적인 환자 교육/조치</a:t>
            </a:r>
          </a:p>
          <a:p>
            <a:pPr>
              <a:spcAft>
                <a:spcPts val="1200"/>
              </a:spcAft>
            </a:pPr>
            <a:endParaRPr lang="ko-KR" sz="2000" b="1" dirty="0">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F27B3F80-6D18-BC4B-9720-D0EFBCE19153}"/>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Osteoporosis Australia. NSW Public Hospitals Re-fracture Prevention Services: Pilot Assessment and Audit, October 2018.</a:t>
            </a:r>
          </a:p>
        </p:txBody>
      </p:sp>
      <p:pic>
        <p:nvPicPr>
          <p:cNvPr id="7" name="Graphic 6" descr="Home with solid fill">
            <a:hlinkClick r:id="rId3" action="ppaction://hlinksldjump"/>
            <a:extLst>
              <a:ext uri="{FF2B5EF4-FFF2-40B4-BE49-F238E27FC236}">
                <a16:creationId xmlns:a16="http://schemas.microsoft.com/office/drawing/2014/main" id="{ACA3510D-BA6E-AB45-8EAE-1239F90684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925159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3CAE49"/>
                </a:solidFill>
                <a:latin typeface="Candara" panose="020E0502030303020204" pitchFamily="34" charset="0"/>
                <a:sym typeface=""/>
              </a:rPr>
              <a:t>활동 – APCO 프레임워크에 대한 벤치마킹</a:t>
            </a:r>
          </a:p>
        </p:txBody>
      </p:sp>
      <p:sp>
        <p:nvSpPr>
          <p:cNvPr id="4" name="TextBox 3">
            <a:extLst>
              <a:ext uri="{FF2B5EF4-FFF2-40B4-BE49-F238E27FC236}">
                <a16:creationId xmlns:a16="http://schemas.microsoft.com/office/drawing/2014/main" id="{13BFEFBA-E4F2-43DC-959B-3FD2F3792E12}"/>
              </a:ext>
            </a:extLst>
          </p:cNvPr>
          <p:cNvSpPr txBox="1"/>
          <p:nvPr/>
        </p:nvSpPr>
        <p:spPr>
          <a:xfrm>
            <a:off x="967739" y="1485900"/>
            <a:ext cx="5721091" cy="3416320"/>
          </a:xfrm>
          <a:prstGeom prst="rect">
            <a:avLst/>
          </a:prstGeom>
          <a:noFill/>
        </p:spPr>
        <p:txBody>
          <a:bodyPr wrap="square" rtlCol="0">
            <a:spAutoFit/>
          </a:bodyPr>
          <a:lstStyle/>
          <a:p>
            <a:r>
              <a:rPr lang="ko-KR" b="1" dirty="0" err="1">
                <a:solidFill>
                  <a:srgbClr val="2F9588"/>
                </a:solidFill>
                <a:latin typeface="Candara" panose="020E0502030303020204" pitchFamily="34" charset="0"/>
                <a:sym typeface=""/>
              </a:rPr>
              <a:t>APCO의</a:t>
            </a:r>
            <a:r>
              <a:rPr lang="ko-KR" b="1" dirty="0">
                <a:solidFill>
                  <a:srgbClr val="2F9588"/>
                </a:solidFill>
                <a:latin typeface="Candara" panose="020E0502030303020204" pitchFamily="34" charset="0"/>
                <a:sym typeface=""/>
              </a:rPr>
              <a:t> 포부: </a:t>
            </a:r>
          </a:p>
          <a:p>
            <a:r>
              <a:rPr lang="ko-KR" b="1" dirty="0">
                <a:solidFill>
                  <a:srgbClr val="131413"/>
                </a:solidFill>
                <a:latin typeface="Candara" panose="020E0502030303020204" pitchFamily="34" charset="0"/>
                <a:sym typeface=""/>
              </a:rPr>
              <a:t>"프레임워크에서 파생된 벤치마크에 대한 감사를 개별 의료 서비스 제공자 또는 1차 진료 의료 기관 수준부터</a:t>
            </a:r>
          </a:p>
          <a:p>
            <a:r>
              <a:rPr lang="ko-KR" b="1" kern="0" dirty="0">
                <a:solidFill>
                  <a:srgbClr val="131413">
                    <a:lumMod val="100000"/>
                  </a:srgbClr>
                </a:solidFill>
                <a:latin typeface="Candara" panose="020E0502030303020204" pitchFamily="34" charset="0"/>
                <a:sym typeface=""/>
              </a:rPr>
              <a:t>개별 병원, 병원 그룹, 지역 및 국가 수준에서 행하는 것"</a:t>
            </a:r>
            <a:r>
              <a:rPr lang="ko-KR" b="1" kern="0" baseline="30000" dirty="0">
                <a:solidFill>
                  <a:srgbClr val="131413">
                    <a:lumMod val="100000"/>
                  </a:srgbClr>
                </a:solidFill>
                <a:latin typeface="Candara" panose="020E0502030303020204" pitchFamily="34" charset="0"/>
                <a:sym typeface=""/>
              </a:rPr>
              <a:t>1</a:t>
            </a:r>
          </a:p>
          <a:p>
            <a:endParaRPr lang="ko-KR" b="1" dirty="0">
              <a:latin typeface="Candara" panose="020E0502030303020204" pitchFamily="34" charset="0"/>
              <a:sym typeface=""/>
            </a:endParaRPr>
          </a:p>
          <a:p>
            <a:r>
              <a:rPr lang="ko-KR" b="1" dirty="0">
                <a:latin typeface="Candara" panose="020E0502030303020204" pitchFamily="34" charset="0"/>
                <a:sym typeface=""/>
              </a:rPr>
              <a:t>여러분의 클리닉/시설이 어떻게 이러한 감사를 받을 수 있을지 생각해보세요.</a:t>
            </a:r>
          </a:p>
          <a:p>
            <a:endParaRPr lang="ko-KR" b="1" dirty="0">
              <a:latin typeface="Candara" panose="020E0502030303020204" pitchFamily="34" charset="0"/>
              <a:sym typeface=""/>
            </a:endParaRPr>
          </a:p>
          <a:p>
            <a:pPr marL="285750" indent="-285750">
              <a:buFont typeface="Arial" panose="020B0604020202020204" pitchFamily="34" charset="0"/>
              <a:buChar char="•"/>
            </a:pPr>
            <a:r>
              <a:rPr lang="ko-KR" b="1" dirty="0">
                <a:latin typeface="Candara" panose="020E0502030303020204" pitchFamily="34" charset="0"/>
                <a:sym typeface=""/>
              </a:rPr>
              <a:t>누구를 참여시켜야 합니까?</a:t>
            </a:r>
          </a:p>
          <a:p>
            <a:pPr marL="285750" indent="-285750">
              <a:buFont typeface="Arial" panose="020B0604020202020204" pitchFamily="34" charset="0"/>
              <a:buChar char="•"/>
            </a:pPr>
            <a:r>
              <a:rPr lang="ko-KR" b="1" dirty="0">
                <a:latin typeface="Candara" panose="020E0502030303020204" pitchFamily="34" charset="0"/>
                <a:sym typeface=""/>
              </a:rPr>
              <a:t>여러분의 클리닉/시설에서 어떤 임상 표준에 중점을 둘 것입니까?</a:t>
            </a:r>
          </a:p>
          <a:p>
            <a:pPr marL="285750" indent="-285750">
              <a:buFont typeface="Arial" panose="020B0604020202020204" pitchFamily="34" charset="0"/>
              <a:buChar char="•"/>
            </a:pPr>
            <a:r>
              <a:rPr lang="ko-KR" b="1" dirty="0">
                <a:latin typeface="Candara" panose="020E0502030303020204" pitchFamily="34" charset="0"/>
                <a:sym typeface=""/>
              </a:rPr>
              <a:t>감사를 시작하려면 누구에게 연락해야 합니까?</a:t>
            </a:r>
          </a:p>
        </p:txBody>
      </p:sp>
      <p:pic>
        <p:nvPicPr>
          <p:cNvPr id="8" name="Graphic 7">
            <a:extLst>
              <a:ext uri="{FF2B5EF4-FFF2-40B4-BE49-F238E27FC236}">
                <a16:creationId xmlns:a16="http://schemas.microsoft.com/office/drawing/2014/main" id="{59962115-BAA3-FB46-BE78-227B907C5E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8831" y="2413000"/>
            <a:ext cx="4279900" cy="2032000"/>
          </a:xfrm>
          <a:prstGeom prst="rect">
            <a:avLst/>
          </a:prstGeom>
        </p:spPr>
      </p:pic>
      <p:pic>
        <p:nvPicPr>
          <p:cNvPr id="6" name="Graphic 5" descr="Home with solid fill">
            <a:hlinkClick r:id="rId5" action="ppaction://hlinksldjump"/>
            <a:extLst>
              <a:ext uri="{FF2B5EF4-FFF2-40B4-BE49-F238E27FC236}">
                <a16:creationId xmlns:a16="http://schemas.microsoft.com/office/drawing/2014/main" id="{2EBCEA11-3D7B-2243-A669-390698D5EC0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184008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153400" cy="2862322"/>
          </a:xfrm>
          <a:prstGeom prst="rect">
            <a:avLst/>
          </a:prstGeom>
          <a:noFill/>
        </p:spPr>
        <p:txBody>
          <a:bodyPr wrap="square" rtlCol="0">
            <a:spAutoFit/>
          </a:bodyPr>
          <a:lstStyle/>
          <a:p>
            <a:r>
              <a:rPr lang="ko-KR" sz="3600" b="1" dirty="0">
                <a:solidFill>
                  <a:srgbClr val="3CAE49"/>
                </a:solidFill>
                <a:latin typeface="Candara" panose="020E0502030303020204" pitchFamily="34" charset="0"/>
                <a:sym typeface=""/>
              </a:rPr>
              <a:t>지역 1차 의료 서비스 제공자, 또는 병원에서 현지 '패스파인더 </a:t>
            </a:r>
            <a:r>
              <a:rPr lang="ko-KR" sz="3600" b="1" dirty="0" err="1">
                <a:solidFill>
                  <a:srgbClr val="3CAE49"/>
                </a:solidFill>
                <a:latin typeface="Candara" panose="020E0502030303020204" pitchFamily="34" charset="0"/>
                <a:sym typeface=""/>
              </a:rPr>
              <a:t>감사'를</a:t>
            </a:r>
            <a:r>
              <a:rPr lang="ko-KR" sz="3600" b="1" dirty="0">
                <a:solidFill>
                  <a:srgbClr val="3CAE49"/>
                </a:solidFill>
                <a:latin typeface="Candara" panose="020E0502030303020204" pitchFamily="34" charset="0"/>
                <a:sym typeface=""/>
              </a:rPr>
              <a:t> 실시해 아시아태평양 골다공증 컨소시엄 프레임워크 (APCO) 임상 기준 </a:t>
            </a:r>
            <a:br>
              <a:rPr lang="ko-KR" sz="3600" b="1" dirty="0">
                <a:solidFill>
                  <a:srgbClr val="3CAE49"/>
                </a:solidFill>
                <a:latin typeface="Candara" panose="020E0502030303020204" pitchFamily="34" charset="0"/>
                <a:sym typeface=""/>
              </a:rPr>
            </a:br>
            <a:r>
              <a:rPr lang="ko-KR" sz="3600" b="1" dirty="0">
                <a:solidFill>
                  <a:srgbClr val="3CAE49"/>
                </a:solidFill>
                <a:latin typeface="Candara" panose="020E0502030303020204" pitchFamily="34" charset="0"/>
                <a:sym typeface=""/>
              </a:rPr>
              <a:t>1–9, 13 및 15 준수 여부를 평가</a:t>
            </a:r>
            <a:endParaRPr lang="ko-KR" sz="3600" dirty="0">
              <a:solidFill>
                <a:srgbClr val="3CAE49"/>
              </a:solidFill>
              <a:latin typeface="Candara" panose="020E0502030303020204" pitchFamily="34" charset="0"/>
              <a:sym typeface=""/>
            </a:endParaRPr>
          </a:p>
        </p:txBody>
      </p:sp>
      <p:pic>
        <p:nvPicPr>
          <p:cNvPr id="3" name="Picture 2">
            <a:extLst>
              <a:ext uri="{FF2B5EF4-FFF2-40B4-BE49-F238E27FC236}">
                <a16:creationId xmlns:a16="http://schemas.microsoft.com/office/drawing/2014/main" id="{BD3A5171-4AEB-4440-AA14-F9E38350D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7873" y="25401"/>
            <a:ext cx="1879600" cy="1879600"/>
          </a:xfrm>
          <a:prstGeom prst="rect">
            <a:avLst/>
          </a:prstGeom>
        </p:spPr>
      </p:pic>
      <p:graphicFrame>
        <p:nvGraphicFramePr>
          <p:cNvPr id="6" name="Table 10">
            <a:extLst>
              <a:ext uri="{FF2B5EF4-FFF2-40B4-BE49-F238E27FC236}">
                <a16:creationId xmlns:a16="http://schemas.microsoft.com/office/drawing/2014/main" id="{FEC2A074-B112-9A43-BDBA-4A9AE455E61E}"/>
              </a:ext>
            </a:extLst>
          </p:cNvPr>
          <p:cNvGraphicFramePr>
            <a:graphicFrameLocks noGrp="1"/>
          </p:cNvGraphicFramePr>
          <p:nvPr>
            <p:extLst>
              <p:ext uri="{D42A27DB-BD31-4B8C-83A1-F6EECF244321}">
                <p14:modId xmlns:p14="http://schemas.microsoft.com/office/powerpoint/2010/main" val="4052503730"/>
              </p:ext>
            </p:extLst>
          </p:nvPr>
        </p:nvGraphicFramePr>
        <p:xfrm>
          <a:off x="1953768" y="3982659"/>
          <a:ext cx="7315200" cy="1430020"/>
        </p:xfrm>
        <a:graphic>
          <a:graphicData uri="http://schemas.openxmlformats.org/drawingml/2006/table">
            <a:tbl>
              <a:tblPr firstRow="1" bandRow="1">
                <a:tableStyleId>{B301B821-A1FF-4177-AEE7-76D212191A09}</a:tableStyleId>
              </a:tblPr>
              <a:tblGrid>
                <a:gridCol w="7315200">
                  <a:extLst>
                    <a:ext uri="{9D8B030D-6E8A-4147-A177-3AD203B41FA5}">
                      <a16:colId xmlns:a16="http://schemas.microsoft.com/office/drawing/2014/main" val="3666094635"/>
                    </a:ext>
                  </a:extLst>
                </a:gridCol>
              </a:tblGrid>
              <a:tr h="149860">
                <a:tc>
                  <a:txBody>
                    <a:bodyPr/>
                    <a:lstStyle/>
                    <a:p>
                      <a:pPr algn="ctr"/>
                      <a:r>
                        <a:rPr lang="ko-KR" b="1" kern="0" spc="0" baseline="0" dirty="0">
                          <a:solidFill>
                            <a:schemeClr val="lt1">
                              <a:lumMod val="100000"/>
                            </a:schemeClr>
                          </a:solidFill>
                          <a:latin typeface="Candara" panose="020E0502030303020204" pitchFamily="34" charset="0"/>
                          <a:ea typeface="Malgun Gothic"/>
                          <a:cs typeface="+mn-cs"/>
                          <a:sym typeface=""/>
                        </a:rPr>
                        <a:t>APCO 회원은 본인이 맡은 진료의 특정 측면을 </a:t>
                      </a:r>
                      <a:r>
                        <a:rPr lang="ko-KR" sz="1800" b="1" i="0" u="none" strike="noStrike" kern="0" spc="0" dirty="0">
                          <a:solidFill>
                            <a:schemeClr val="lt1">
                              <a:lumMod val="100000"/>
                            </a:schemeClr>
                          </a:solidFill>
                          <a:effectLst/>
                          <a:latin typeface="Candara" panose="020E0502030303020204" pitchFamily="34" charset="0"/>
                          <a:ea typeface="Malgun Gothic"/>
                          <a:cs typeface="+mn-cs"/>
                          <a:sym typeface=""/>
                        </a:rPr>
                        <a:t>벤치마킹해 각자의 병원에서 감사를 실시하도록 </a:t>
                      </a:r>
                      <a:r>
                        <a:rPr lang="ko-KR" sz="1800" b="1" i="0" u="none" strike="noStrike" kern="0" spc="0" dirty="0" err="1">
                          <a:solidFill>
                            <a:schemeClr val="lt1">
                              <a:lumMod val="100000"/>
                            </a:schemeClr>
                          </a:solidFill>
                          <a:effectLst/>
                          <a:latin typeface="Candara" panose="020E0502030303020204" pitchFamily="34" charset="0"/>
                          <a:ea typeface="Malgun Gothic"/>
                          <a:cs typeface="+mn-cs"/>
                          <a:sym typeface=""/>
                        </a:rPr>
                        <a:t>권장받습니다</a:t>
                      </a:r>
                      <a:r>
                        <a:rPr lang="ko-KR" sz="1800" b="1" i="0" u="none" strike="noStrike" kern="0" spc="0" dirty="0">
                          <a:solidFill>
                            <a:schemeClr val="lt1">
                              <a:lumMod val="100000"/>
                            </a:schemeClr>
                          </a:solidFill>
                          <a:effectLst/>
                          <a:latin typeface="Candara" panose="020E0502030303020204" pitchFamily="34" charset="0"/>
                          <a:ea typeface="Malgun Gothic"/>
                          <a:cs typeface="+mn-cs"/>
                          <a:sym typeface=""/>
                        </a:rPr>
                        <a:t>.</a:t>
                      </a:r>
                      <a:endParaRPr lang="ko-KR" b="1" kern="0" spc="0" baseline="0" dirty="0">
                        <a:solidFill>
                          <a:schemeClr val="lt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011538633"/>
                  </a:ext>
                </a:extLst>
              </a:tr>
              <a:tr h="789940">
                <a:tc>
                  <a:txBody>
                    <a:bodyPr/>
                    <a:lstStyle/>
                    <a:p>
                      <a:pPr marL="0" indent="0" algn="ctr">
                        <a:buFont typeface="Arial" panose="020B0604020202020204" pitchFamily="34" charset="0"/>
                        <a:buNone/>
                      </a:pPr>
                      <a:r>
                        <a:rPr lang="ko-KR" sz="1800" b="1" i="0" u="none" strike="noStrike" kern="1200" spc="0" dirty="0">
                          <a:solidFill>
                            <a:schemeClr val="dk1"/>
                          </a:solidFill>
                          <a:effectLst/>
                          <a:latin typeface="Candara" panose="020E0502030303020204" pitchFamily="34" charset="0"/>
                          <a:ea typeface="Malgun Gothic"/>
                          <a:cs typeface="+mn-cs"/>
                          <a:sym typeface=""/>
                        </a:rPr>
                        <a:t>2021년 하반기에 패스파인더 감사 키트 개발 예정</a:t>
                      </a:r>
                      <a:endParaRPr lang="ko-KR" b="1" spc="0" baseline="0" dirty="0">
                        <a:latin typeface="Candara" panose="020E0502030303020204" pitchFamily="34" charset="0"/>
                        <a:ea typeface="Malgun Gothic"/>
                        <a:cs typeface="+mn-cs"/>
                        <a:sym typeface=""/>
                      </a:endParaRPr>
                    </a:p>
                  </a:txBody>
                  <a:tcPr anchor="ctr"/>
                </a:tc>
                <a:extLst>
                  <a:ext uri="{0D108BD9-81ED-4DB2-BD59-A6C34878D82A}">
                    <a16:rowId xmlns:a16="http://schemas.microsoft.com/office/drawing/2014/main" val="1564116209"/>
                  </a:ext>
                </a:extLst>
              </a:tr>
            </a:tbl>
          </a:graphicData>
        </a:graphic>
      </p:graphicFrame>
      <p:pic>
        <p:nvPicPr>
          <p:cNvPr id="7" name="Graphic 6" descr="Home with solid fill">
            <a:hlinkClick r:id="rId4" action="ppaction://hlinksldjump"/>
            <a:extLst>
              <a:ext uri="{FF2B5EF4-FFF2-40B4-BE49-F238E27FC236}">
                <a16:creationId xmlns:a16="http://schemas.microsoft.com/office/drawing/2014/main" id="{6A49DE45-5334-1E4D-B042-9C59DFD6CB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407543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단순한 감사: 말레이시아의 예 </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076960"/>
            <a:ext cx="10993120" cy="1680460"/>
          </a:xfrm>
          <a:prstGeom prst="rect">
            <a:avLst/>
          </a:prstGeom>
          <a:noFill/>
        </p:spPr>
        <p:txBody>
          <a:bodyPr wrap="square" rtlCol="0">
            <a:spAutoFit/>
          </a:bodyPr>
          <a:lstStyle/>
          <a:p>
            <a:r>
              <a:rPr lang="ko-KR" b="1" kern="0" dirty="0">
                <a:solidFill>
                  <a:srgbClr val="6BBBAD">
                    <a:lumMod val="100000"/>
                  </a:srgbClr>
                </a:solidFill>
                <a:effectLst/>
                <a:latin typeface="Candara" panose="020E0502030303020204" pitchFamily="34" charset="0"/>
                <a:ea typeface="Malgun Gothic" panose="020F0502020204030204" pitchFamily="34" charset="0"/>
                <a:sym typeface=""/>
              </a:rPr>
              <a:t>말레이시아 감사 지침의 질문:</a:t>
            </a:r>
          </a:p>
          <a:p>
            <a:endParaRPr lang="ko-KR" sz="1200" b="1" dirty="0">
              <a:latin typeface="Candara Regular"/>
              <a:sym typeface=""/>
            </a:endParaRPr>
          </a:p>
          <a:p>
            <a:pPr>
              <a:lnSpc>
                <a:spcPct val="120000"/>
              </a:lnSpc>
            </a:pPr>
            <a:r>
              <a:rPr lang="ko-KR" b="1" dirty="0">
                <a:latin typeface="Candara" panose="020E0502030303020204" pitchFamily="34" charset="0"/>
                <a:sym typeface=""/>
              </a:rPr>
              <a:t>말레이시아의 주요 공립 및 사립 병원에서 발생하는 장래 </a:t>
            </a:r>
            <a:r>
              <a:rPr lang="ko-KR" altLang="en-US" b="1" dirty="0">
                <a:latin typeface="Candara" panose="020E0502030303020204" pitchFamily="34" charset="0"/>
                <a:sym typeface=""/>
              </a:rPr>
              <a:t>경미한 </a:t>
            </a:r>
            <a:r>
              <a:rPr lang="ko-KR" b="1" dirty="0">
                <a:latin typeface="Candara" panose="020E0502030303020204" pitchFamily="34" charset="0"/>
                <a:sym typeface=""/>
              </a:rPr>
              <a:t>외상/</a:t>
            </a:r>
            <a:r>
              <a:rPr lang="ko-KR" b="1" dirty="0" err="1">
                <a:latin typeface="Candara" panose="020E0502030303020204" pitchFamily="34" charset="0"/>
                <a:sym typeface=""/>
              </a:rPr>
              <a:t>골다공성</a:t>
            </a:r>
            <a:r>
              <a:rPr lang="ko-KR" b="1" dirty="0">
                <a:latin typeface="Candara" panose="020E0502030303020204" pitchFamily="34" charset="0"/>
                <a:sym typeface=""/>
              </a:rPr>
              <a:t> </a:t>
            </a:r>
            <a:r>
              <a:rPr lang="ko-KR" b="1" dirty="0" err="1">
                <a:latin typeface="Candara" panose="020E0502030303020204" pitchFamily="34" charset="0"/>
                <a:sym typeface=""/>
              </a:rPr>
              <a:t>고관절</a:t>
            </a:r>
            <a:r>
              <a:rPr lang="ko-KR" b="1" dirty="0">
                <a:latin typeface="Candara" panose="020E0502030303020204" pitchFamily="34" charset="0"/>
                <a:sym typeface=""/>
              </a:rPr>
              <a:t> 골절의 수를 예측하고, 이 중에서 향후 골절을 예방하기 위해 </a:t>
            </a:r>
            <a:r>
              <a:rPr lang="ko-KR" b="1" dirty="0" err="1">
                <a:latin typeface="Candara" panose="020E0502030303020204" pitchFamily="34" charset="0"/>
                <a:sym typeface=""/>
              </a:rPr>
              <a:t>고관절</a:t>
            </a:r>
            <a:r>
              <a:rPr lang="ko-KR" b="1" dirty="0">
                <a:latin typeface="Candara" panose="020E0502030303020204" pitchFamily="34" charset="0"/>
                <a:sym typeface=""/>
              </a:rPr>
              <a:t> 성형술 후 골다공증 치료를 받아야 할 환자의 수를 예측 </a:t>
            </a:r>
          </a:p>
          <a:p>
            <a:br>
              <a:rPr lang="ko-KR" b="1" dirty="0">
                <a:latin typeface="Candara" panose="020E0502030303020204" pitchFamily="34" charset="0"/>
                <a:sym typeface=""/>
              </a:rPr>
            </a:br>
            <a:endParaRPr lang="ko-KR" sz="1200" b="1" dirty="0">
              <a:latin typeface="Candara" panose="020E0502030303020204" pitchFamily="34" charset="0"/>
              <a:sym typeface=""/>
            </a:endParaRPr>
          </a:p>
        </p:txBody>
      </p:sp>
      <p:sp>
        <p:nvSpPr>
          <p:cNvPr id="7" name="Freeform 6">
            <a:extLst>
              <a:ext uri="{FF2B5EF4-FFF2-40B4-BE49-F238E27FC236}">
                <a16:creationId xmlns:a16="http://schemas.microsoft.com/office/drawing/2014/main" id="{11375B09-B268-6D41-8594-DA15811A282E}"/>
              </a:ext>
            </a:extLst>
          </p:cNvPr>
          <p:cNvSpPr/>
          <p:nvPr/>
        </p:nvSpPr>
        <p:spPr>
          <a:xfrm>
            <a:off x="2300224" y="4627439"/>
            <a:ext cx="6892544" cy="764641"/>
          </a:xfrm>
          <a:custGeom>
            <a:avLst/>
            <a:gdLst>
              <a:gd name="connsiteX0" fmla="*/ 0 w 6892544"/>
              <a:gd name="connsiteY0" fmla="*/ 76464 h 764641"/>
              <a:gd name="connsiteX1" fmla="*/ 76464 w 6892544"/>
              <a:gd name="connsiteY1" fmla="*/ 0 h 764641"/>
              <a:gd name="connsiteX2" fmla="*/ 6816080 w 6892544"/>
              <a:gd name="connsiteY2" fmla="*/ 0 h 764641"/>
              <a:gd name="connsiteX3" fmla="*/ 6892544 w 6892544"/>
              <a:gd name="connsiteY3" fmla="*/ 76464 h 764641"/>
              <a:gd name="connsiteX4" fmla="*/ 6892544 w 6892544"/>
              <a:gd name="connsiteY4" fmla="*/ 688177 h 764641"/>
              <a:gd name="connsiteX5" fmla="*/ 6816080 w 6892544"/>
              <a:gd name="connsiteY5" fmla="*/ 764641 h 764641"/>
              <a:gd name="connsiteX6" fmla="*/ 76464 w 6892544"/>
              <a:gd name="connsiteY6" fmla="*/ 764641 h 764641"/>
              <a:gd name="connsiteX7" fmla="*/ 0 w 6892544"/>
              <a:gd name="connsiteY7" fmla="*/ 688177 h 764641"/>
              <a:gd name="connsiteX8" fmla="*/ 0 w 6892544"/>
              <a:gd name="connsiteY8" fmla="*/ 76464 h 7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544" h="764641">
                <a:moveTo>
                  <a:pt x="0" y="76464"/>
                </a:moveTo>
                <a:cubicBezTo>
                  <a:pt x="0" y="34234"/>
                  <a:pt x="34234" y="0"/>
                  <a:pt x="76464" y="0"/>
                </a:cubicBezTo>
                <a:lnTo>
                  <a:pt x="6816080" y="0"/>
                </a:lnTo>
                <a:cubicBezTo>
                  <a:pt x="6858310" y="0"/>
                  <a:pt x="6892544" y="34234"/>
                  <a:pt x="6892544" y="76464"/>
                </a:cubicBezTo>
                <a:lnTo>
                  <a:pt x="6892544" y="688177"/>
                </a:lnTo>
                <a:cubicBezTo>
                  <a:pt x="6892544" y="730407"/>
                  <a:pt x="6858310" y="764641"/>
                  <a:pt x="6816080" y="764641"/>
                </a:cubicBezTo>
                <a:lnTo>
                  <a:pt x="76464" y="764641"/>
                </a:lnTo>
                <a:cubicBezTo>
                  <a:pt x="34234" y="764641"/>
                  <a:pt x="0" y="730407"/>
                  <a:pt x="0" y="688177"/>
                </a:cubicBezTo>
                <a:lnTo>
                  <a:pt x="0" y="76464"/>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4931461" bIns="106680" numCol="1" spcCol="1270" anchor="ctr" anchorCtr="0">
            <a:noAutofit/>
          </a:bodyPr>
          <a:lstStyle/>
          <a:p>
            <a:pPr marL="0" lvl="0" indent="0" algn="ctr" defTabSz="666750">
              <a:lnSpc>
                <a:spcPct val="90000"/>
              </a:lnSpc>
              <a:spcBef>
                <a:spcPct val="0"/>
              </a:spcBef>
              <a:spcAft>
                <a:spcPct val="35000"/>
              </a:spcAft>
              <a:buNone/>
            </a:pPr>
            <a:r>
              <a:rPr lang="ko-KR" sz="1500" b="1" kern="1200">
                <a:latin typeface="Candara" panose="020E0502030303020204" pitchFamily="34" charset="0"/>
                <a:ea typeface="Malgun Gothic"/>
              </a:rPr>
              <a:t>골다공증 치료 여부?</a:t>
            </a:r>
          </a:p>
        </p:txBody>
      </p:sp>
      <p:sp>
        <p:nvSpPr>
          <p:cNvPr id="8" name="Freeform 7">
            <a:extLst>
              <a:ext uri="{FF2B5EF4-FFF2-40B4-BE49-F238E27FC236}">
                <a16:creationId xmlns:a16="http://schemas.microsoft.com/office/drawing/2014/main" id="{88577FD3-FD68-9143-BDCC-31D62E6E628F}"/>
              </a:ext>
            </a:extLst>
          </p:cNvPr>
          <p:cNvSpPr/>
          <p:nvPr/>
        </p:nvSpPr>
        <p:spPr>
          <a:xfrm>
            <a:off x="2300224" y="3735357"/>
            <a:ext cx="6892544" cy="764641"/>
          </a:xfrm>
          <a:custGeom>
            <a:avLst/>
            <a:gdLst>
              <a:gd name="connsiteX0" fmla="*/ 0 w 6892544"/>
              <a:gd name="connsiteY0" fmla="*/ 76464 h 764641"/>
              <a:gd name="connsiteX1" fmla="*/ 76464 w 6892544"/>
              <a:gd name="connsiteY1" fmla="*/ 0 h 764641"/>
              <a:gd name="connsiteX2" fmla="*/ 6816080 w 6892544"/>
              <a:gd name="connsiteY2" fmla="*/ 0 h 764641"/>
              <a:gd name="connsiteX3" fmla="*/ 6892544 w 6892544"/>
              <a:gd name="connsiteY3" fmla="*/ 76464 h 764641"/>
              <a:gd name="connsiteX4" fmla="*/ 6892544 w 6892544"/>
              <a:gd name="connsiteY4" fmla="*/ 688177 h 764641"/>
              <a:gd name="connsiteX5" fmla="*/ 6816080 w 6892544"/>
              <a:gd name="connsiteY5" fmla="*/ 764641 h 764641"/>
              <a:gd name="connsiteX6" fmla="*/ 76464 w 6892544"/>
              <a:gd name="connsiteY6" fmla="*/ 764641 h 764641"/>
              <a:gd name="connsiteX7" fmla="*/ 0 w 6892544"/>
              <a:gd name="connsiteY7" fmla="*/ 688177 h 764641"/>
              <a:gd name="connsiteX8" fmla="*/ 0 w 6892544"/>
              <a:gd name="connsiteY8" fmla="*/ 76464 h 7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544" h="764641">
                <a:moveTo>
                  <a:pt x="0" y="76464"/>
                </a:moveTo>
                <a:cubicBezTo>
                  <a:pt x="0" y="34234"/>
                  <a:pt x="34234" y="0"/>
                  <a:pt x="76464" y="0"/>
                </a:cubicBezTo>
                <a:lnTo>
                  <a:pt x="6816080" y="0"/>
                </a:lnTo>
                <a:cubicBezTo>
                  <a:pt x="6858310" y="0"/>
                  <a:pt x="6892544" y="34234"/>
                  <a:pt x="6892544" y="76464"/>
                </a:cubicBezTo>
                <a:lnTo>
                  <a:pt x="6892544" y="688177"/>
                </a:lnTo>
                <a:cubicBezTo>
                  <a:pt x="6892544" y="730407"/>
                  <a:pt x="6858310" y="764641"/>
                  <a:pt x="6816080" y="764641"/>
                </a:cubicBezTo>
                <a:lnTo>
                  <a:pt x="76464" y="764641"/>
                </a:lnTo>
                <a:cubicBezTo>
                  <a:pt x="34234" y="764641"/>
                  <a:pt x="0" y="730407"/>
                  <a:pt x="0" y="688177"/>
                </a:cubicBezTo>
                <a:lnTo>
                  <a:pt x="0" y="76464"/>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4931461" bIns="106680" numCol="1" spcCol="1270" anchor="ctr" anchorCtr="0">
            <a:noAutofit/>
          </a:bodyPr>
          <a:lstStyle/>
          <a:p>
            <a:pPr marL="0" lvl="0" indent="0" algn="ctr" defTabSz="666750">
              <a:lnSpc>
                <a:spcPct val="90000"/>
              </a:lnSpc>
              <a:spcBef>
                <a:spcPct val="0"/>
              </a:spcBef>
              <a:spcAft>
                <a:spcPct val="35000"/>
              </a:spcAft>
              <a:buNone/>
            </a:pPr>
            <a:r>
              <a:rPr lang="ko-KR" sz="1500" b="1" kern="1200">
                <a:latin typeface="Candara" panose="020E0502030303020204" pitchFamily="34" charset="0"/>
                <a:ea typeface="Malgun Gothic"/>
              </a:rPr>
              <a:t>병원 유형</a:t>
            </a:r>
          </a:p>
        </p:txBody>
      </p:sp>
      <p:sp>
        <p:nvSpPr>
          <p:cNvPr id="10" name="Freeform 9">
            <a:extLst>
              <a:ext uri="{FF2B5EF4-FFF2-40B4-BE49-F238E27FC236}">
                <a16:creationId xmlns:a16="http://schemas.microsoft.com/office/drawing/2014/main" id="{42385E2B-9BE9-6347-89FD-7507F1647EA4}"/>
              </a:ext>
            </a:extLst>
          </p:cNvPr>
          <p:cNvSpPr/>
          <p:nvPr/>
        </p:nvSpPr>
        <p:spPr>
          <a:xfrm>
            <a:off x="2300224" y="2843275"/>
            <a:ext cx="6892544" cy="764641"/>
          </a:xfrm>
          <a:custGeom>
            <a:avLst/>
            <a:gdLst>
              <a:gd name="connsiteX0" fmla="*/ 0 w 6892544"/>
              <a:gd name="connsiteY0" fmla="*/ 76464 h 764641"/>
              <a:gd name="connsiteX1" fmla="*/ 76464 w 6892544"/>
              <a:gd name="connsiteY1" fmla="*/ 0 h 764641"/>
              <a:gd name="connsiteX2" fmla="*/ 6816080 w 6892544"/>
              <a:gd name="connsiteY2" fmla="*/ 0 h 764641"/>
              <a:gd name="connsiteX3" fmla="*/ 6892544 w 6892544"/>
              <a:gd name="connsiteY3" fmla="*/ 76464 h 764641"/>
              <a:gd name="connsiteX4" fmla="*/ 6892544 w 6892544"/>
              <a:gd name="connsiteY4" fmla="*/ 688177 h 764641"/>
              <a:gd name="connsiteX5" fmla="*/ 6816080 w 6892544"/>
              <a:gd name="connsiteY5" fmla="*/ 764641 h 764641"/>
              <a:gd name="connsiteX6" fmla="*/ 76464 w 6892544"/>
              <a:gd name="connsiteY6" fmla="*/ 764641 h 764641"/>
              <a:gd name="connsiteX7" fmla="*/ 0 w 6892544"/>
              <a:gd name="connsiteY7" fmla="*/ 688177 h 764641"/>
              <a:gd name="connsiteX8" fmla="*/ 0 w 6892544"/>
              <a:gd name="connsiteY8" fmla="*/ 76464 h 7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544" h="764641">
                <a:moveTo>
                  <a:pt x="0" y="76464"/>
                </a:moveTo>
                <a:cubicBezTo>
                  <a:pt x="0" y="34234"/>
                  <a:pt x="34234" y="0"/>
                  <a:pt x="76464" y="0"/>
                </a:cubicBezTo>
                <a:lnTo>
                  <a:pt x="6816080" y="0"/>
                </a:lnTo>
                <a:cubicBezTo>
                  <a:pt x="6858310" y="0"/>
                  <a:pt x="6892544" y="34234"/>
                  <a:pt x="6892544" y="76464"/>
                </a:cubicBezTo>
                <a:lnTo>
                  <a:pt x="6892544" y="688177"/>
                </a:lnTo>
                <a:cubicBezTo>
                  <a:pt x="6892544" y="730407"/>
                  <a:pt x="6858310" y="764641"/>
                  <a:pt x="6816080" y="764641"/>
                </a:cubicBezTo>
                <a:lnTo>
                  <a:pt x="76464" y="764641"/>
                </a:lnTo>
                <a:cubicBezTo>
                  <a:pt x="34234" y="764641"/>
                  <a:pt x="0" y="730407"/>
                  <a:pt x="0" y="688177"/>
                </a:cubicBezTo>
                <a:lnTo>
                  <a:pt x="0" y="76464"/>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4931461" bIns="106680" numCol="1" spcCol="1270" anchor="ctr" anchorCtr="0">
            <a:noAutofit/>
          </a:bodyPr>
          <a:lstStyle/>
          <a:p>
            <a:pPr marL="0" lvl="0" indent="0" algn="ctr" defTabSz="666750">
              <a:lnSpc>
                <a:spcPct val="90000"/>
              </a:lnSpc>
              <a:spcBef>
                <a:spcPct val="0"/>
              </a:spcBef>
              <a:spcAft>
                <a:spcPct val="35000"/>
              </a:spcAft>
              <a:buNone/>
            </a:pPr>
            <a:r>
              <a:rPr lang="ko-KR" altLang="en-US" sz="1500" b="1" kern="1200" dirty="0">
                <a:solidFill>
                  <a:schemeClr val="tx1"/>
                </a:solidFill>
                <a:latin typeface="Candara" panose="020E0502030303020204" pitchFamily="34" charset="0"/>
                <a:ea typeface="Malgun Gothic"/>
              </a:rPr>
              <a:t>경미한</a:t>
            </a:r>
            <a:r>
              <a:rPr lang="ko-KR" sz="1500" b="1" kern="1200" dirty="0">
                <a:solidFill>
                  <a:srgbClr val="FF0000"/>
                </a:solidFill>
                <a:latin typeface="Candara" panose="020E0502030303020204" pitchFamily="34" charset="0"/>
                <a:ea typeface="Malgun Gothic"/>
              </a:rPr>
              <a:t> </a:t>
            </a:r>
            <a:r>
              <a:rPr lang="ko-KR" sz="1500" b="1" kern="1200" dirty="0">
                <a:latin typeface="Candara" panose="020E0502030303020204" pitchFamily="34" charset="0"/>
                <a:ea typeface="Malgun Gothic"/>
              </a:rPr>
              <a:t>외상/골다공증으로 인한 총 수</a:t>
            </a:r>
          </a:p>
        </p:txBody>
      </p:sp>
      <p:sp>
        <p:nvSpPr>
          <p:cNvPr id="11" name="Freeform 10">
            <a:extLst>
              <a:ext uri="{FF2B5EF4-FFF2-40B4-BE49-F238E27FC236}">
                <a16:creationId xmlns:a16="http://schemas.microsoft.com/office/drawing/2014/main" id="{E75AA40B-E56B-8A48-A913-B6613534B363}"/>
              </a:ext>
            </a:extLst>
          </p:cNvPr>
          <p:cNvSpPr/>
          <p:nvPr/>
        </p:nvSpPr>
        <p:spPr>
          <a:xfrm>
            <a:off x="6233551" y="2906995"/>
            <a:ext cx="955801"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a:solidFill>
            <a:srgbClr val="3CAE4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고관절 골절</a:t>
            </a:r>
          </a:p>
        </p:txBody>
      </p:sp>
      <p:sp>
        <p:nvSpPr>
          <p:cNvPr id="12" name="Freeform 11">
            <a:extLst>
              <a:ext uri="{FF2B5EF4-FFF2-40B4-BE49-F238E27FC236}">
                <a16:creationId xmlns:a16="http://schemas.microsoft.com/office/drawing/2014/main" id="{70659094-25BB-7149-88B8-C0B9772653D3}"/>
              </a:ext>
            </a:extLst>
          </p:cNvPr>
          <p:cNvSpPr/>
          <p:nvPr/>
        </p:nvSpPr>
        <p:spPr>
          <a:xfrm>
            <a:off x="5468909" y="3544197"/>
            <a:ext cx="1242542" cy="254880"/>
          </a:xfrm>
          <a:custGeom>
            <a:avLst/>
            <a:gdLst/>
            <a:ahLst/>
            <a:cxnLst/>
            <a:rect l="0" t="0" r="0" b="0"/>
            <a:pathLst>
              <a:path>
                <a:moveTo>
                  <a:pt x="1242542" y="0"/>
                </a:moveTo>
                <a:lnTo>
                  <a:pt x="1242542" y="127440"/>
                </a:lnTo>
                <a:lnTo>
                  <a:pt x="0" y="127440"/>
                </a:lnTo>
                <a:lnTo>
                  <a:pt x="0" y="254880"/>
                </a:lnTo>
              </a:path>
            </a:pathLst>
          </a:custGeom>
          <a:noFill/>
          <a:ln>
            <a:solidFill>
              <a:schemeClr val="tx1">
                <a:lumMod val="50000"/>
                <a:lumOff val="50000"/>
              </a:schemeClr>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3" name="Freeform 12">
            <a:extLst>
              <a:ext uri="{FF2B5EF4-FFF2-40B4-BE49-F238E27FC236}">
                <a16:creationId xmlns:a16="http://schemas.microsoft.com/office/drawing/2014/main" id="{8232E17E-CBA4-7146-9662-7E50210E591B}"/>
              </a:ext>
            </a:extLst>
          </p:cNvPr>
          <p:cNvSpPr/>
          <p:nvPr/>
        </p:nvSpPr>
        <p:spPr>
          <a:xfrm>
            <a:off x="4991008" y="3799077"/>
            <a:ext cx="955801"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a:solidFill>
            <a:srgbClr val="6BBBA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주요 공립</a:t>
            </a:r>
          </a:p>
        </p:txBody>
      </p:sp>
      <p:sp>
        <p:nvSpPr>
          <p:cNvPr id="14" name="Freeform 13">
            <a:extLst>
              <a:ext uri="{FF2B5EF4-FFF2-40B4-BE49-F238E27FC236}">
                <a16:creationId xmlns:a16="http://schemas.microsoft.com/office/drawing/2014/main" id="{189949BB-2B33-7F47-8606-CCF439DBBF16}"/>
              </a:ext>
            </a:extLst>
          </p:cNvPr>
          <p:cNvSpPr/>
          <p:nvPr/>
        </p:nvSpPr>
        <p:spPr>
          <a:xfrm>
            <a:off x="4847638" y="4436279"/>
            <a:ext cx="621271" cy="254880"/>
          </a:xfrm>
          <a:custGeom>
            <a:avLst/>
            <a:gdLst/>
            <a:ahLst/>
            <a:cxnLst/>
            <a:rect l="0" t="0" r="0" b="0"/>
            <a:pathLst>
              <a:path>
                <a:moveTo>
                  <a:pt x="621271" y="0"/>
                </a:moveTo>
                <a:lnTo>
                  <a:pt x="621271" y="127440"/>
                </a:lnTo>
                <a:lnTo>
                  <a:pt x="0" y="127440"/>
                </a:lnTo>
                <a:lnTo>
                  <a:pt x="0" y="25488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id="{6442EDD7-2107-2F43-81EB-E52F3BE7B94F}"/>
              </a:ext>
            </a:extLst>
          </p:cNvPr>
          <p:cNvSpPr/>
          <p:nvPr/>
        </p:nvSpPr>
        <p:spPr>
          <a:xfrm>
            <a:off x="4369737" y="4691159"/>
            <a:ext cx="955801"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네</a:t>
            </a:r>
          </a:p>
        </p:txBody>
      </p:sp>
      <p:sp>
        <p:nvSpPr>
          <p:cNvPr id="16" name="Freeform 15">
            <a:extLst>
              <a:ext uri="{FF2B5EF4-FFF2-40B4-BE49-F238E27FC236}">
                <a16:creationId xmlns:a16="http://schemas.microsoft.com/office/drawing/2014/main" id="{11E90062-95F0-7349-A16F-BE8CB66A4FF2}"/>
              </a:ext>
            </a:extLst>
          </p:cNvPr>
          <p:cNvSpPr/>
          <p:nvPr/>
        </p:nvSpPr>
        <p:spPr>
          <a:xfrm>
            <a:off x="5468909" y="4436279"/>
            <a:ext cx="621271" cy="254880"/>
          </a:xfrm>
          <a:custGeom>
            <a:avLst/>
            <a:gdLst/>
            <a:ahLst/>
            <a:cxnLst/>
            <a:rect l="0" t="0" r="0" b="0"/>
            <a:pathLst>
              <a:path>
                <a:moveTo>
                  <a:pt x="0" y="0"/>
                </a:moveTo>
                <a:lnTo>
                  <a:pt x="0" y="127440"/>
                </a:lnTo>
                <a:lnTo>
                  <a:pt x="621271" y="127440"/>
                </a:lnTo>
                <a:lnTo>
                  <a:pt x="621271" y="25488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17" name="Freeform 16">
            <a:extLst>
              <a:ext uri="{FF2B5EF4-FFF2-40B4-BE49-F238E27FC236}">
                <a16:creationId xmlns:a16="http://schemas.microsoft.com/office/drawing/2014/main" id="{0C42B5D4-25D8-3741-BB62-AA8A2AE1F145}"/>
              </a:ext>
            </a:extLst>
          </p:cNvPr>
          <p:cNvSpPr/>
          <p:nvPr/>
        </p:nvSpPr>
        <p:spPr>
          <a:xfrm>
            <a:off x="5612279" y="4691159"/>
            <a:ext cx="955801"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a:solidFill>
            <a:srgbClr val="DAE3F3"/>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solidFill>
                  <a:schemeClr val="tx1">
                    <a:lumMod val="65000"/>
                    <a:lumOff val="35000"/>
                  </a:schemeClr>
                </a:solidFill>
                <a:latin typeface="Candara" panose="020E0502030303020204" pitchFamily="34" charset="0"/>
                <a:ea typeface="Malgun Gothic"/>
              </a:rPr>
              <a:t>아니오</a:t>
            </a:r>
          </a:p>
        </p:txBody>
      </p:sp>
      <p:sp>
        <p:nvSpPr>
          <p:cNvPr id="18" name="Freeform 17">
            <a:extLst>
              <a:ext uri="{FF2B5EF4-FFF2-40B4-BE49-F238E27FC236}">
                <a16:creationId xmlns:a16="http://schemas.microsoft.com/office/drawing/2014/main" id="{6998E213-F6B4-224E-A6C7-3138D6B4EA38}"/>
              </a:ext>
            </a:extLst>
          </p:cNvPr>
          <p:cNvSpPr/>
          <p:nvPr/>
        </p:nvSpPr>
        <p:spPr>
          <a:xfrm>
            <a:off x="6711452" y="3544197"/>
            <a:ext cx="1242542" cy="254880"/>
          </a:xfrm>
          <a:custGeom>
            <a:avLst/>
            <a:gdLst/>
            <a:ahLst/>
            <a:cxnLst/>
            <a:rect l="0" t="0" r="0" b="0"/>
            <a:pathLst>
              <a:path>
                <a:moveTo>
                  <a:pt x="0" y="0"/>
                </a:moveTo>
                <a:lnTo>
                  <a:pt x="0" y="127440"/>
                </a:lnTo>
                <a:lnTo>
                  <a:pt x="1242542" y="127440"/>
                </a:lnTo>
                <a:lnTo>
                  <a:pt x="1242542" y="254880"/>
                </a:lnTo>
              </a:path>
            </a:pathLst>
          </a:custGeom>
          <a:noFill/>
          <a:ln>
            <a:solidFill>
              <a:schemeClr val="tx1">
                <a:lumMod val="50000"/>
                <a:lumOff val="50000"/>
              </a:schemeClr>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27D70537-B2DD-D54B-8F09-9719CA1DCE19}"/>
              </a:ext>
            </a:extLst>
          </p:cNvPr>
          <p:cNvSpPr/>
          <p:nvPr/>
        </p:nvSpPr>
        <p:spPr>
          <a:xfrm>
            <a:off x="7476093" y="3799077"/>
            <a:ext cx="955801"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a:solidFill>
            <a:srgbClr val="6BBBA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사립</a:t>
            </a:r>
          </a:p>
        </p:txBody>
      </p:sp>
      <p:sp>
        <p:nvSpPr>
          <p:cNvPr id="20" name="Freeform 19">
            <a:extLst>
              <a:ext uri="{FF2B5EF4-FFF2-40B4-BE49-F238E27FC236}">
                <a16:creationId xmlns:a16="http://schemas.microsoft.com/office/drawing/2014/main" id="{C92D0117-F49A-5349-8C43-01902F73F071}"/>
              </a:ext>
            </a:extLst>
          </p:cNvPr>
          <p:cNvSpPr/>
          <p:nvPr/>
        </p:nvSpPr>
        <p:spPr>
          <a:xfrm>
            <a:off x="7332723" y="4436279"/>
            <a:ext cx="621271" cy="254880"/>
          </a:xfrm>
          <a:custGeom>
            <a:avLst/>
            <a:gdLst/>
            <a:ahLst/>
            <a:cxnLst/>
            <a:rect l="0" t="0" r="0" b="0"/>
            <a:pathLst>
              <a:path>
                <a:moveTo>
                  <a:pt x="621271" y="0"/>
                </a:moveTo>
                <a:lnTo>
                  <a:pt x="621271" y="127440"/>
                </a:lnTo>
                <a:lnTo>
                  <a:pt x="0" y="127440"/>
                </a:lnTo>
                <a:lnTo>
                  <a:pt x="0" y="25488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1" name="Freeform 20">
            <a:extLst>
              <a:ext uri="{FF2B5EF4-FFF2-40B4-BE49-F238E27FC236}">
                <a16:creationId xmlns:a16="http://schemas.microsoft.com/office/drawing/2014/main" id="{0A77D687-FD55-8748-9D51-F1448BFE2E9E}"/>
              </a:ext>
            </a:extLst>
          </p:cNvPr>
          <p:cNvSpPr/>
          <p:nvPr/>
        </p:nvSpPr>
        <p:spPr>
          <a:xfrm>
            <a:off x="6854822" y="4691159"/>
            <a:ext cx="955801"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네</a:t>
            </a:r>
          </a:p>
        </p:txBody>
      </p:sp>
      <p:sp>
        <p:nvSpPr>
          <p:cNvPr id="22" name="Freeform 21">
            <a:extLst>
              <a:ext uri="{FF2B5EF4-FFF2-40B4-BE49-F238E27FC236}">
                <a16:creationId xmlns:a16="http://schemas.microsoft.com/office/drawing/2014/main" id="{324CE299-E850-FB4C-AFE7-87293D725D95}"/>
              </a:ext>
            </a:extLst>
          </p:cNvPr>
          <p:cNvSpPr/>
          <p:nvPr/>
        </p:nvSpPr>
        <p:spPr>
          <a:xfrm>
            <a:off x="7953994" y="4436279"/>
            <a:ext cx="621271" cy="254880"/>
          </a:xfrm>
          <a:custGeom>
            <a:avLst/>
            <a:gdLst/>
            <a:ahLst/>
            <a:cxnLst/>
            <a:rect l="0" t="0" r="0" b="0"/>
            <a:pathLst>
              <a:path>
                <a:moveTo>
                  <a:pt x="0" y="0"/>
                </a:moveTo>
                <a:lnTo>
                  <a:pt x="0" y="127440"/>
                </a:lnTo>
                <a:lnTo>
                  <a:pt x="621271" y="127440"/>
                </a:lnTo>
                <a:lnTo>
                  <a:pt x="621271" y="25488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3" name="Freeform 22">
            <a:extLst>
              <a:ext uri="{FF2B5EF4-FFF2-40B4-BE49-F238E27FC236}">
                <a16:creationId xmlns:a16="http://schemas.microsoft.com/office/drawing/2014/main" id="{A2C35B41-7865-CC4D-A45C-CF401F374AEE}"/>
              </a:ext>
            </a:extLst>
          </p:cNvPr>
          <p:cNvSpPr/>
          <p:nvPr/>
        </p:nvSpPr>
        <p:spPr>
          <a:xfrm>
            <a:off x="8097365" y="4691159"/>
            <a:ext cx="955801"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a:solidFill>
            <a:srgbClr val="DAE3F3"/>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solidFill>
                  <a:schemeClr val="tx1">
                    <a:lumMod val="65000"/>
                    <a:lumOff val="35000"/>
                  </a:schemeClr>
                </a:solidFill>
                <a:latin typeface="Candara" panose="020E0502030303020204" pitchFamily="34" charset="0"/>
                <a:ea typeface="Malgun Gothic"/>
              </a:rPr>
              <a:t>아니오</a:t>
            </a:r>
          </a:p>
        </p:txBody>
      </p:sp>
      <p:sp>
        <p:nvSpPr>
          <p:cNvPr id="6" name="TextBox 5">
            <a:extLst>
              <a:ext uri="{FF2B5EF4-FFF2-40B4-BE49-F238E27FC236}">
                <a16:creationId xmlns:a16="http://schemas.microsoft.com/office/drawing/2014/main" id="{6B9D2021-9A5F-764F-8011-FA9CEFEF4607}"/>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 SP, Yeap SS, Lee EGM, et al. Clinical Guidance on Management of Osteoporosis 2012 (Second Edition 2015). Petaling Jaya: Malaysian Osteoporosis Society Academy of Medicine Ministry of Health Malaysia; 2015</a:t>
            </a:r>
            <a:r>
              <a:rPr lang="ko-KR" sz="800" b="1" kern="0">
                <a:solidFill>
                  <a:schemeClr val="tx1">
                    <a:lumMod val="100000"/>
                  </a:schemeClr>
                </a:solidFill>
                <a:latin typeface="Calibri" panose="020F0502020204030204" pitchFamily="34" charset="0"/>
                <a:sym typeface=""/>
              </a:rPr>
              <a:t>.</a:t>
            </a:r>
            <a:endParaRPr lang="ko-KR" sz="900" b="1" kern="0">
              <a:solidFill>
                <a:schemeClr val="tx1">
                  <a:lumMod val="100000"/>
                </a:schemeClr>
              </a:solidFill>
              <a:latin typeface="Calibri" panose="020F0502020204030204" pitchFamily="34" charset="0"/>
              <a:sym typeface=""/>
            </a:endParaRPr>
          </a:p>
        </p:txBody>
      </p:sp>
      <p:sp>
        <p:nvSpPr>
          <p:cNvPr id="24" name="Freeform 23">
            <a:extLst>
              <a:ext uri="{FF2B5EF4-FFF2-40B4-BE49-F238E27FC236}">
                <a16:creationId xmlns:a16="http://schemas.microsoft.com/office/drawing/2014/main" id="{C52A488F-9CDA-C747-8880-E0520371325A}"/>
              </a:ext>
            </a:extLst>
          </p:cNvPr>
          <p:cNvSpPr/>
          <p:nvPr/>
        </p:nvSpPr>
        <p:spPr>
          <a:xfrm>
            <a:off x="2300224" y="5519521"/>
            <a:ext cx="6892544" cy="764641"/>
          </a:xfrm>
          <a:custGeom>
            <a:avLst/>
            <a:gdLst>
              <a:gd name="connsiteX0" fmla="*/ 0 w 6892544"/>
              <a:gd name="connsiteY0" fmla="*/ 76464 h 764641"/>
              <a:gd name="connsiteX1" fmla="*/ 76464 w 6892544"/>
              <a:gd name="connsiteY1" fmla="*/ 0 h 764641"/>
              <a:gd name="connsiteX2" fmla="*/ 6816080 w 6892544"/>
              <a:gd name="connsiteY2" fmla="*/ 0 h 764641"/>
              <a:gd name="connsiteX3" fmla="*/ 6892544 w 6892544"/>
              <a:gd name="connsiteY3" fmla="*/ 76464 h 764641"/>
              <a:gd name="connsiteX4" fmla="*/ 6892544 w 6892544"/>
              <a:gd name="connsiteY4" fmla="*/ 688177 h 764641"/>
              <a:gd name="connsiteX5" fmla="*/ 6816080 w 6892544"/>
              <a:gd name="connsiteY5" fmla="*/ 764641 h 764641"/>
              <a:gd name="connsiteX6" fmla="*/ 76464 w 6892544"/>
              <a:gd name="connsiteY6" fmla="*/ 764641 h 764641"/>
              <a:gd name="connsiteX7" fmla="*/ 0 w 6892544"/>
              <a:gd name="connsiteY7" fmla="*/ 688177 h 764641"/>
              <a:gd name="connsiteX8" fmla="*/ 0 w 6892544"/>
              <a:gd name="connsiteY8" fmla="*/ 76464 h 7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544" h="764641">
                <a:moveTo>
                  <a:pt x="0" y="76464"/>
                </a:moveTo>
                <a:cubicBezTo>
                  <a:pt x="0" y="34234"/>
                  <a:pt x="34234" y="0"/>
                  <a:pt x="76464" y="0"/>
                </a:cubicBezTo>
                <a:lnTo>
                  <a:pt x="6816080" y="0"/>
                </a:lnTo>
                <a:cubicBezTo>
                  <a:pt x="6858310" y="0"/>
                  <a:pt x="6892544" y="34234"/>
                  <a:pt x="6892544" y="76464"/>
                </a:cubicBezTo>
                <a:lnTo>
                  <a:pt x="6892544" y="688177"/>
                </a:lnTo>
                <a:cubicBezTo>
                  <a:pt x="6892544" y="730407"/>
                  <a:pt x="6858310" y="764641"/>
                  <a:pt x="6816080" y="764641"/>
                </a:cubicBezTo>
                <a:lnTo>
                  <a:pt x="76464" y="764641"/>
                </a:lnTo>
                <a:cubicBezTo>
                  <a:pt x="34234" y="764641"/>
                  <a:pt x="0" y="730407"/>
                  <a:pt x="0" y="688177"/>
                </a:cubicBezTo>
                <a:lnTo>
                  <a:pt x="0" y="76464"/>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4931461" bIns="106680" numCol="1" spcCol="1270" anchor="ctr" anchorCtr="0">
            <a:noAutofit/>
          </a:bodyPr>
          <a:lstStyle/>
          <a:p>
            <a:pPr marL="0" lvl="0" indent="0" algn="ctr" defTabSz="666750">
              <a:lnSpc>
                <a:spcPct val="90000"/>
              </a:lnSpc>
              <a:spcBef>
                <a:spcPct val="0"/>
              </a:spcBef>
              <a:spcAft>
                <a:spcPct val="35000"/>
              </a:spcAft>
              <a:buNone/>
            </a:pPr>
            <a:r>
              <a:rPr lang="ko-KR" sz="1500" b="1" kern="1200">
                <a:latin typeface="Candara" panose="020E0502030303020204" pitchFamily="34" charset="0"/>
                <a:ea typeface="Malgun Gothic"/>
              </a:rPr>
              <a:t>치료받음:</a:t>
            </a:r>
          </a:p>
        </p:txBody>
      </p:sp>
      <p:sp>
        <p:nvSpPr>
          <p:cNvPr id="25" name="Freeform 24">
            <a:extLst>
              <a:ext uri="{FF2B5EF4-FFF2-40B4-BE49-F238E27FC236}">
                <a16:creationId xmlns:a16="http://schemas.microsoft.com/office/drawing/2014/main" id="{303086F8-5538-2F43-A702-B4ECA0C1A5E4}"/>
              </a:ext>
            </a:extLst>
          </p:cNvPr>
          <p:cNvSpPr/>
          <p:nvPr/>
        </p:nvSpPr>
        <p:spPr>
          <a:xfrm>
            <a:off x="5274404" y="5574786"/>
            <a:ext cx="1638460" cy="637201"/>
          </a:xfrm>
          <a:custGeom>
            <a:avLst/>
            <a:gdLst>
              <a:gd name="connsiteX0" fmla="*/ 0 w 955801"/>
              <a:gd name="connsiteY0" fmla="*/ 63720 h 637201"/>
              <a:gd name="connsiteX1" fmla="*/ 63720 w 955801"/>
              <a:gd name="connsiteY1" fmla="*/ 0 h 637201"/>
              <a:gd name="connsiteX2" fmla="*/ 892081 w 955801"/>
              <a:gd name="connsiteY2" fmla="*/ 0 h 637201"/>
              <a:gd name="connsiteX3" fmla="*/ 955801 w 955801"/>
              <a:gd name="connsiteY3" fmla="*/ 63720 h 637201"/>
              <a:gd name="connsiteX4" fmla="*/ 955801 w 955801"/>
              <a:gd name="connsiteY4" fmla="*/ 573481 h 637201"/>
              <a:gd name="connsiteX5" fmla="*/ 892081 w 955801"/>
              <a:gd name="connsiteY5" fmla="*/ 637201 h 637201"/>
              <a:gd name="connsiteX6" fmla="*/ 63720 w 955801"/>
              <a:gd name="connsiteY6" fmla="*/ 637201 h 637201"/>
              <a:gd name="connsiteX7" fmla="*/ 0 w 955801"/>
              <a:gd name="connsiteY7" fmla="*/ 573481 h 637201"/>
              <a:gd name="connsiteX8" fmla="*/ 0 w 955801"/>
              <a:gd name="connsiteY8" fmla="*/ 63720 h 6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801" h="637201">
                <a:moveTo>
                  <a:pt x="0" y="63720"/>
                </a:moveTo>
                <a:cubicBezTo>
                  <a:pt x="0" y="28528"/>
                  <a:pt x="28528" y="0"/>
                  <a:pt x="63720" y="0"/>
                </a:cubicBezTo>
                <a:lnTo>
                  <a:pt x="892081" y="0"/>
                </a:lnTo>
                <a:cubicBezTo>
                  <a:pt x="927273" y="0"/>
                  <a:pt x="955801" y="28528"/>
                  <a:pt x="955801" y="63720"/>
                </a:cubicBezTo>
                <a:lnTo>
                  <a:pt x="955801" y="573481"/>
                </a:lnTo>
                <a:cubicBezTo>
                  <a:pt x="955801" y="608673"/>
                  <a:pt x="927273" y="637201"/>
                  <a:pt x="892081" y="637201"/>
                </a:cubicBezTo>
                <a:lnTo>
                  <a:pt x="63720" y="637201"/>
                </a:lnTo>
                <a:cubicBezTo>
                  <a:pt x="28528" y="637201"/>
                  <a:pt x="0" y="608673"/>
                  <a:pt x="0" y="573481"/>
                </a:cubicBezTo>
                <a:lnTo>
                  <a:pt x="0" y="6372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9623" tIns="79623" rIns="79623" bIns="79623"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고관절 골절 환자 중 %</a:t>
            </a:r>
          </a:p>
        </p:txBody>
      </p:sp>
      <p:grpSp>
        <p:nvGrpSpPr>
          <p:cNvPr id="35" name="Group 34">
            <a:extLst>
              <a:ext uri="{FF2B5EF4-FFF2-40B4-BE49-F238E27FC236}">
                <a16:creationId xmlns:a16="http://schemas.microsoft.com/office/drawing/2014/main" id="{00B7BFEA-95C5-9444-8248-9C2BAC410FE0}"/>
              </a:ext>
            </a:extLst>
          </p:cNvPr>
          <p:cNvGrpSpPr/>
          <p:nvPr/>
        </p:nvGrpSpPr>
        <p:grpSpPr>
          <a:xfrm rot="10800000">
            <a:off x="3560063" y="5149216"/>
            <a:ext cx="3772659" cy="436751"/>
            <a:chOff x="9479510" y="5392081"/>
            <a:chExt cx="1242542" cy="254880"/>
          </a:xfrm>
        </p:grpSpPr>
        <p:sp>
          <p:nvSpPr>
            <p:cNvPr id="33" name="Freeform 32">
              <a:extLst>
                <a:ext uri="{FF2B5EF4-FFF2-40B4-BE49-F238E27FC236}">
                  <a16:creationId xmlns:a16="http://schemas.microsoft.com/office/drawing/2014/main" id="{E80F2212-18CB-AA4A-9B9A-0C833D9FC471}"/>
                </a:ext>
              </a:extLst>
            </p:cNvPr>
            <p:cNvSpPr/>
            <p:nvPr/>
          </p:nvSpPr>
          <p:spPr>
            <a:xfrm>
              <a:off x="9479510" y="5392081"/>
              <a:ext cx="621271" cy="254880"/>
            </a:xfrm>
            <a:custGeom>
              <a:avLst/>
              <a:gdLst/>
              <a:ahLst/>
              <a:cxnLst/>
              <a:rect l="0" t="0" r="0" b="0"/>
              <a:pathLst>
                <a:path>
                  <a:moveTo>
                    <a:pt x="621271" y="0"/>
                  </a:moveTo>
                  <a:lnTo>
                    <a:pt x="621271" y="127440"/>
                  </a:lnTo>
                  <a:lnTo>
                    <a:pt x="0" y="127440"/>
                  </a:lnTo>
                  <a:lnTo>
                    <a:pt x="0" y="25488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4" name="Freeform 33">
              <a:extLst>
                <a:ext uri="{FF2B5EF4-FFF2-40B4-BE49-F238E27FC236}">
                  <a16:creationId xmlns:a16="http://schemas.microsoft.com/office/drawing/2014/main" id="{67E6AA53-73E8-F243-A66F-1504BB9103BD}"/>
                </a:ext>
              </a:extLst>
            </p:cNvPr>
            <p:cNvSpPr/>
            <p:nvPr/>
          </p:nvSpPr>
          <p:spPr>
            <a:xfrm>
              <a:off x="10100781" y="5392081"/>
              <a:ext cx="621271" cy="254880"/>
            </a:xfrm>
            <a:custGeom>
              <a:avLst/>
              <a:gdLst/>
              <a:ahLst/>
              <a:cxnLst/>
              <a:rect l="0" t="0" r="0" b="0"/>
              <a:pathLst>
                <a:path>
                  <a:moveTo>
                    <a:pt x="0" y="0"/>
                  </a:moveTo>
                  <a:lnTo>
                    <a:pt x="0" y="127440"/>
                  </a:lnTo>
                  <a:lnTo>
                    <a:pt x="621271" y="127440"/>
                  </a:lnTo>
                  <a:lnTo>
                    <a:pt x="621271" y="25488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grpSp>
      <p:pic>
        <p:nvPicPr>
          <p:cNvPr id="27" name="Graphic 26" descr="Home with solid fill">
            <a:hlinkClick r:id="rId3" action="ppaction://hlinksldjump"/>
            <a:extLst>
              <a:ext uri="{FF2B5EF4-FFF2-40B4-BE49-F238E27FC236}">
                <a16:creationId xmlns:a16="http://schemas.microsoft.com/office/drawing/2014/main" id="{C43CF833-C15F-6F4A-BA88-6698D0DB28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6072828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임상 치료 표준: ANZHFR 예</a:t>
            </a:r>
            <a:r>
              <a:rPr lang="ko-KR" sz="3600" b="1" kern="0" baseline="30000" dirty="0">
                <a:solidFill>
                  <a:srgbClr val="6BBBAD">
                    <a:lumMod val="100000"/>
                  </a:srgbClr>
                </a:solidFill>
                <a:latin typeface="Candara" panose="020E0502030303020204" pitchFamily="34" charset="0"/>
                <a:sym typeface=""/>
              </a:rPr>
              <a:t>1</a:t>
            </a:r>
          </a:p>
        </p:txBody>
      </p:sp>
      <p:sp>
        <p:nvSpPr>
          <p:cNvPr id="5" name="TextBox 4">
            <a:extLst>
              <a:ext uri="{FF2B5EF4-FFF2-40B4-BE49-F238E27FC236}">
                <a16:creationId xmlns:a16="http://schemas.microsoft.com/office/drawing/2014/main" id="{5D24A089-D15B-DE42-9FC3-16FB43637FEC}"/>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호주 및 뉴질랜드 고관절골절 협회 발췌: https://www.safetyandquality.gov.au/sites/default/files/migrated/Hip-Fracture-Care-CCS-Fact-Sheet-Clinician_tagged.pdf</a:t>
            </a:r>
          </a:p>
        </p:txBody>
      </p:sp>
      <p:sp>
        <p:nvSpPr>
          <p:cNvPr id="4" name="TextBox 3">
            <a:extLst>
              <a:ext uri="{FF2B5EF4-FFF2-40B4-BE49-F238E27FC236}">
                <a16:creationId xmlns:a16="http://schemas.microsoft.com/office/drawing/2014/main" id="{E21A77C4-E2B9-F44B-8634-8B2DCCB562D3}"/>
              </a:ext>
            </a:extLst>
          </p:cNvPr>
          <p:cNvSpPr txBox="1"/>
          <p:nvPr/>
        </p:nvSpPr>
        <p:spPr>
          <a:xfrm>
            <a:off x="3889248" y="1054242"/>
            <a:ext cx="3728906" cy="369332"/>
          </a:xfrm>
          <a:prstGeom prst="rect">
            <a:avLst/>
          </a:prstGeom>
          <a:noFill/>
        </p:spPr>
        <p:txBody>
          <a:bodyPr wrap="none" rtlCol="0">
            <a:spAutoFit/>
          </a:bodyPr>
          <a:lstStyle/>
          <a:p>
            <a:r>
              <a:rPr lang="ko-KR" b="1" dirty="0">
                <a:solidFill>
                  <a:schemeClr val="tx1">
                    <a:lumMod val="50000"/>
                    <a:lumOff val="50000"/>
                  </a:schemeClr>
                </a:solidFill>
                <a:latin typeface="Candara" panose="020E0502030303020204" pitchFamily="34" charset="0"/>
                <a:sym typeface=""/>
              </a:rPr>
              <a:t>"적절한 진료를 적시적소에" </a:t>
            </a:r>
          </a:p>
        </p:txBody>
      </p:sp>
      <p:pic>
        <p:nvPicPr>
          <p:cNvPr id="6" name="Picture 5">
            <a:extLst>
              <a:ext uri="{FF2B5EF4-FFF2-40B4-BE49-F238E27FC236}">
                <a16:creationId xmlns:a16="http://schemas.microsoft.com/office/drawing/2014/main" id="{4E99AA0A-3C47-614E-B68A-024D4C576F8E}"/>
              </a:ext>
            </a:extLst>
          </p:cNvPr>
          <p:cNvPicPr>
            <a:picLocks noChangeAspect="1"/>
          </p:cNvPicPr>
          <p:nvPr/>
        </p:nvPicPr>
        <p:blipFill>
          <a:blip r:embed="rId3"/>
          <a:stretch>
            <a:fillRect/>
          </a:stretch>
        </p:blipFill>
        <p:spPr>
          <a:xfrm>
            <a:off x="908937" y="1663326"/>
            <a:ext cx="10374126" cy="4255462"/>
          </a:xfrm>
          <a:prstGeom prst="rect">
            <a:avLst/>
          </a:prstGeom>
        </p:spPr>
      </p:pic>
      <p:pic>
        <p:nvPicPr>
          <p:cNvPr id="7" name="Graphic 6" descr="Home with solid fill">
            <a:hlinkClick r:id="rId4" action="ppaction://hlinksldjump"/>
            <a:extLst>
              <a:ext uri="{FF2B5EF4-FFF2-40B4-BE49-F238E27FC236}">
                <a16:creationId xmlns:a16="http://schemas.microsoft.com/office/drawing/2014/main" id="{0D7702F6-2087-8343-B3CE-6FE6E4BA83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2" name="CuadroTexto 1">
            <a:extLst>
              <a:ext uri="{FF2B5EF4-FFF2-40B4-BE49-F238E27FC236}">
                <a16:creationId xmlns:a16="http://schemas.microsoft.com/office/drawing/2014/main" id="{6CD51A0D-3492-4EAC-915C-7B8B23728D58}"/>
              </a:ext>
            </a:extLst>
          </p:cNvPr>
          <p:cNvSpPr txBox="1"/>
          <p:nvPr/>
        </p:nvSpPr>
        <p:spPr>
          <a:xfrm>
            <a:off x="1297858" y="5149919"/>
            <a:ext cx="2143432" cy="738664"/>
          </a:xfrm>
          <a:prstGeom prst="rect">
            <a:avLst/>
          </a:prstGeom>
          <a:solidFill>
            <a:srgbClr val="D5EDED"/>
          </a:solidFill>
        </p:spPr>
        <p:txBody>
          <a:bodyPr wrap="square" lIns="0" tIns="0" rIns="0" bIns="0" rtlCol="0">
            <a:spAutoFit/>
          </a:bodyPr>
          <a:lstStyle/>
          <a:p>
            <a:r>
              <a:rPr lang="ko-KR" sz="1600">
                <a:solidFill>
                  <a:srgbClr val="108091"/>
                </a:solidFill>
                <a:latin typeface="Calibri" panose="020F0502020204030204" pitchFamily="34" charset="0"/>
                <a:sym typeface=""/>
              </a:rPr>
              <a:t>통증 및 질환에 대한 적시의 평가 및 치료</a:t>
            </a:r>
          </a:p>
        </p:txBody>
      </p:sp>
      <p:sp>
        <p:nvSpPr>
          <p:cNvPr id="10" name="CuadroTexto 9">
            <a:extLst>
              <a:ext uri="{FF2B5EF4-FFF2-40B4-BE49-F238E27FC236}">
                <a16:creationId xmlns:a16="http://schemas.microsoft.com/office/drawing/2014/main" id="{FB2BD2FB-DF0B-4E8C-A92E-BAC809DB5E1F}"/>
              </a:ext>
            </a:extLst>
          </p:cNvPr>
          <p:cNvSpPr txBox="1"/>
          <p:nvPr/>
        </p:nvSpPr>
        <p:spPr>
          <a:xfrm>
            <a:off x="3205316" y="3302335"/>
            <a:ext cx="2143432" cy="738664"/>
          </a:xfrm>
          <a:prstGeom prst="rect">
            <a:avLst/>
          </a:prstGeom>
          <a:solidFill>
            <a:srgbClr val="D5EDED"/>
          </a:solidFill>
        </p:spPr>
        <p:txBody>
          <a:bodyPr wrap="square" lIns="0" tIns="0" rIns="0" bIns="0" rtlCol="0">
            <a:spAutoFit/>
          </a:bodyPr>
          <a:lstStyle/>
          <a:p>
            <a:r>
              <a:rPr lang="ko-KR" sz="1600" dirty="0">
                <a:solidFill>
                  <a:srgbClr val="108091"/>
                </a:solidFill>
                <a:latin typeface="Calibri" panose="020F0502020204030204" pitchFamily="34" charset="0"/>
                <a:sym typeface=""/>
              </a:rPr>
              <a:t>적절한 경우 병원 도착 후 48시간 이내에 수술</a:t>
            </a:r>
          </a:p>
        </p:txBody>
      </p:sp>
      <p:sp>
        <p:nvSpPr>
          <p:cNvPr id="11" name="CuadroTexto 10">
            <a:extLst>
              <a:ext uri="{FF2B5EF4-FFF2-40B4-BE49-F238E27FC236}">
                <a16:creationId xmlns:a16="http://schemas.microsoft.com/office/drawing/2014/main" id="{2D126157-764C-48DC-A97A-78AEA3ABC259}"/>
              </a:ext>
            </a:extLst>
          </p:cNvPr>
          <p:cNvSpPr txBox="1"/>
          <p:nvPr/>
        </p:nvSpPr>
        <p:spPr>
          <a:xfrm>
            <a:off x="6688830" y="3267610"/>
            <a:ext cx="2096355" cy="738664"/>
          </a:xfrm>
          <a:prstGeom prst="rect">
            <a:avLst/>
          </a:prstGeom>
          <a:solidFill>
            <a:srgbClr val="D5EDED"/>
          </a:solidFill>
        </p:spPr>
        <p:txBody>
          <a:bodyPr wrap="square" lIns="0" tIns="0" rIns="0" bIns="0" rtlCol="0">
            <a:spAutoFit/>
          </a:bodyPr>
          <a:lstStyle/>
          <a:p>
            <a:r>
              <a:rPr lang="ko-KR" sz="1600" dirty="0">
                <a:solidFill>
                  <a:srgbClr val="108091"/>
                </a:solidFill>
                <a:latin typeface="Calibri" panose="020F0502020204030204" pitchFamily="34" charset="0"/>
                <a:sym typeface=""/>
              </a:rPr>
              <a:t>가능하면 환자를 하루 안에 다시 일어서게 </a:t>
            </a:r>
            <a:br>
              <a:rPr lang="es-ES" altLang="ko-KR" sz="1600" dirty="0">
                <a:solidFill>
                  <a:srgbClr val="108091"/>
                </a:solidFill>
                <a:latin typeface="Calibri" panose="020F0502020204030204" pitchFamily="34" charset="0"/>
                <a:sym typeface=""/>
              </a:rPr>
            </a:br>
            <a:r>
              <a:rPr lang="ko-KR" sz="1600" dirty="0">
                <a:solidFill>
                  <a:srgbClr val="108091"/>
                </a:solidFill>
                <a:latin typeface="Calibri" panose="020F0502020204030204" pitchFamily="34" charset="0"/>
                <a:sym typeface=""/>
              </a:rPr>
              <a:t>하기</a:t>
            </a:r>
          </a:p>
        </p:txBody>
      </p:sp>
      <p:sp>
        <p:nvSpPr>
          <p:cNvPr id="12" name="CuadroTexto 11">
            <a:extLst>
              <a:ext uri="{FF2B5EF4-FFF2-40B4-BE49-F238E27FC236}">
                <a16:creationId xmlns:a16="http://schemas.microsoft.com/office/drawing/2014/main" id="{DD289817-82B3-47B9-9721-2DD14D2C47DE}"/>
              </a:ext>
            </a:extLst>
          </p:cNvPr>
          <p:cNvSpPr txBox="1"/>
          <p:nvPr/>
        </p:nvSpPr>
        <p:spPr>
          <a:xfrm>
            <a:off x="4515903" y="5233701"/>
            <a:ext cx="2172928" cy="492443"/>
          </a:xfrm>
          <a:prstGeom prst="rect">
            <a:avLst/>
          </a:prstGeom>
          <a:solidFill>
            <a:srgbClr val="D5EDED"/>
          </a:solidFill>
        </p:spPr>
        <p:txBody>
          <a:bodyPr wrap="square" lIns="0" tIns="0" rIns="0" bIns="0" rtlCol="0">
            <a:spAutoFit/>
          </a:bodyPr>
          <a:lstStyle/>
          <a:p>
            <a:r>
              <a:rPr lang="ko-KR" sz="1600" dirty="0">
                <a:solidFill>
                  <a:srgbClr val="108091"/>
                </a:solidFill>
                <a:latin typeface="Calibri" panose="020F0502020204030204" pitchFamily="34" charset="0"/>
                <a:sym typeface=""/>
              </a:rPr>
              <a:t>잘 조직화된 정형외과 및 </a:t>
            </a:r>
            <a:r>
              <a:rPr lang="ko-KR" altLang="en-US" sz="1600" dirty="0" err="1">
                <a:solidFill>
                  <a:srgbClr val="108091"/>
                </a:solidFill>
                <a:latin typeface="Calibri" panose="020F0502020204030204" pitchFamily="34" charset="0"/>
                <a:sym typeface=""/>
              </a:rPr>
              <a:t>노인의학과</a:t>
            </a:r>
            <a:r>
              <a:rPr lang="ko-KR" altLang="es-ES" sz="1600" dirty="0">
                <a:solidFill>
                  <a:srgbClr val="108091"/>
                </a:solidFill>
                <a:latin typeface="Calibri" panose="020F0502020204030204" pitchFamily="34" charset="0"/>
                <a:sym typeface=""/>
              </a:rPr>
              <a:t> </a:t>
            </a:r>
            <a:r>
              <a:rPr lang="ko-KR" sz="1600" dirty="0">
                <a:solidFill>
                  <a:srgbClr val="108091"/>
                </a:solidFill>
                <a:latin typeface="Calibri" panose="020F0502020204030204" pitchFamily="34" charset="0"/>
                <a:sym typeface=""/>
              </a:rPr>
              <a:t>서비스</a:t>
            </a:r>
          </a:p>
        </p:txBody>
      </p:sp>
      <p:sp>
        <p:nvSpPr>
          <p:cNvPr id="13" name="CuadroTexto 12">
            <a:extLst>
              <a:ext uri="{FF2B5EF4-FFF2-40B4-BE49-F238E27FC236}">
                <a16:creationId xmlns:a16="http://schemas.microsoft.com/office/drawing/2014/main" id="{BCE85889-D4A9-4667-953D-D48C1A512966}"/>
              </a:ext>
            </a:extLst>
          </p:cNvPr>
          <p:cNvSpPr txBox="1"/>
          <p:nvPr/>
        </p:nvSpPr>
        <p:spPr>
          <a:xfrm>
            <a:off x="8121445" y="5173204"/>
            <a:ext cx="2598612" cy="738664"/>
          </a:xfrm>
          <a:prstGeom prst="rect">
            <a:avLst/>
          </a:prstGeom>
          <a:solidFill>
            <a:srgbClr val="D5EDED"/>
          </a:solidFill>
        </p:spPr>
        <p:txBody>
          <a:bodyPr wrap="square" lIns="0" tIns="0" rIns="0" bIns="0" rtlCol="0">
            <a:spAutoFit/>
          </a:bodyPr>
          <a:lstStyle/>
          <a:p>
            <a:r>
              <a:rPr lang="ko-KR" sz="1600">
                <a:solidFill>
                  <a:srgbClr val="108091"/>
                </a:solidFill>
                <a:latin typeface="Calibri" panose="020F0502020204030204" pitchFamily="34" charset="0"/>
                <a:sym typeface=""/>
              </a:rPr>
              <a:t>진행 중인 치료와 더 많은 골절을 예방하는 방법을 설명하는 관리 계획</a:t>
            </a:r>
          </a:p>
        </p:txBody>
      </p:sp>
      <p:sp>
        <p:nvSpPr>
          <p:cNvPr id="14" name="CuadroTexto 13">
            <a:extLst>
              <a:ext uri="{FF2B5EF4-FFF2-40B4-BE49-F238E27FC236}">
                <a16:creationId xmlns:a16="http://schemas.microsoft.com/office/drawing/2014/main" id="{7D4B3DEB-C1C6-4B28-A5E8-12D3A9651A60}"/>
              </a:ext>
            </a:extLst>
          </p:cNvPr>
          <p:cNvSpPr txBox="1"/>
          <p:nvPr/>
        </p:nvSpPr>
        <p:spPr>
          <a:xfrm>
            <a:off x="2261419" y="1670938"/>
            <a:ext cx="2598612" cy="854849"/>
          </a:xfrm>
          <a:prstGeom prst="rect">
            <a:avLst/>
          </a:prstGeom>
          <a:solidFill>
            <a:srgbClr val="D5EDED"/>
          </a:solidFill>
        </p:spPr>
        <p:txBody>
          <a:bodyPr wrap="square" lIns="0" tIns="0" rIns="0" bIns="0" rtlCol="0">
            <a:spAutoFit/>
          </a:bodyPr>
          <a:lstStyle/>
          <a:p>
            <a:pPr algn="r">
              <a:lnSpc>
                <a:spcPts val="6600"/>
              </a:lnSpc>
            </a:pPr>
            <a:r>
              <a:rPr lang="ko-KR" sz="6500" b="1">
                <a:solidFill>
                  <a:srgbClr val="C2CE21"/>
                </a:solidFill>
                <a:latin typeface="Calibri" panose="020F0502020204030204" pitchFamily="34" charset="0"/>
                <a:sym typeface=""/>
              </a:rPr>
              <a:t>48시간</a:t>
            </a:r>
          </a:p>
        </p:txBody>
      </p:sp>
    </p:spTree>
    <p:extLst>
      <p:ext uri="{BB962C8B-B14F-4D97-AF65-F5344CB8AC3E}">
        <p14:creationId xmlns:p14="http://schemas.microsoft.com/office/powerpoint/2010/main" val="42855683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5" name="TextBox 4">
            <a:extLst>
              <a:ext uri="{FF2B5EF4-FFF2-40B4-BE49-F238E27FC236}">
                <a16:creationId xmlns:a16="http://schemas.microsoft.com/office/drawing/2014/main" id="{91756676-FA97-DE4C-8F12-05704A71C1EC}"/>
              </a:ext>
            </a:extLst>
          </p:cNvPr>
          <p:cNvSpPr txBox="1"/>
          <p:nvPr/>
        </p:nvSpPr>
        <p:spPr>
          <a:xfrm>
            <a:off x="386858" y="2644170"/>
            <a:ext cx="11418283" cy="2708434"/>
          </a:xfrm>
          <a:prstGeom prst="rect">
            <a:avLst/>
          </a:prstGeom>
          <a:noFill/>
        </p:spPr>
        <p:txBody>
          <a:bodyPr wrap="square" rtlCol="0">
            <a:spAutoFit/>
          </a:bodyPr>
          <a:lstStyle/>
          <a:p>
            <a:r>
              <a:rPr lang="ko-KR" sz="3200" b="1" dirty="0">
                <a:solidFill>
                  <a:srgbClr val="6BBBAD"/>
                </a:solidFill>
                <a:latin typeface="Candara" panose="020E0502030303020204" pitchFamily="34" charset="0"/>
                <a:sym typeface=""/>
              </a:rPr>
              <a:t>떠오르는 주제: </a:t>
            </a:r>
          </a:p>
          <a:p>
            <a:pPr>
              <a:spcAft>
                <a:spcPts val="1200"/>
              </a:spcAft>
              <a:buClr>
                <a:srgbClr val="6BBBAD"/>
              </a:buClr>
            </a:pPr>
            <a:r>
              <a:rPr lang="ko-KR" sz="3200" b="1" dirty="0">
                <a:latin typeface="Candara" panose="020E0502030303020204" pitchFamily="34" charset="0"/>
                <a:sym typeface=""/>
              </a:rPr>
              <a:t>골절 환자가 있을 때 2차 골절 예방 서비스의 체계적인 통합</a:t>
            </a:r>
            <a:br>
              <a:rPr lang="ko-KR" sz="3200" b="1" dirty="0">
                <a:latin typeface="Candara" panose="020E0502030303020204" pitchFamily="34" charset="0"/>
                <a:sym typeface=""/>
              </a:rPr>
            </a:br>
            <a:r>
              <a:rPr lang="ko-KR" sz="3200" b="1" dirty="0">
                <a:latin typeface="Candara" panose="020E0502030303020204" pitchFamily="34" charset="0"/>
                <a:sym typeface=""/>
              </a:rPr>
              <a:t>(예: FLS를 통해)</a:t>
            </a:r>
          </a:p>
          <a:p>
            <a:endParaRPr lang="ko-KR" sz="3200" b="1" dirty="0">
              <a:solidFill>
                <a:srgbClr val="6BBBAD"/>
              </a:solidFill>
              <a:latin typeface="Candara" panose="020E0502030303020204" pitchFamily="34" charset="0"/>
              <a:ea typeface="Malgun Gothic"/>
            </a:endParaRPr>
          </a:p>
        </p:txBody>
      </p:sp>
      <p:pic>
        <p:nvPicPr>
          <p:cNvPr id="4" name="Graphic 3" descr="Home with solid fill">
            <a:hlinkClick r:id="rId4" action="ppaction://hlinksldjump"/>
            <a:extLst>
              <a:ext uri="{FF2B5EF4-FFF2-40B4-BE49-F238E27FC236}">
                <a16:creationId xmlns:a16="http://schemas.microsoft.com/office/drawing/2014/main" id="{51C4CE93-B62C-EB4B-9BCC-0EE7F04539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9591924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white shirt&#10;&#10;Description automatically generated with low confidence">
            <a:extLst>
              <a:ext uri="{FF2B5EF4-FFF2-40B4-BE49-F238E27FC236}">
                <a16:creationId xmlns:a16="http://schemas.microsoft.com/office/drawing/2014/main" id="{642A87BE-68C6-F441-8466-061FFB45F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331" y="1486955"/>
            <a:ext cx="1580623" cy="4932180"/>
          </a:xfrm>
          <a:prstGeom prst="rect">
            <a:avLst/>
          </a:prstGeom>
        </p:spPr>
      </p:pic>
      <p:sp>
        <p:nvSpPr>
          <p:cNvPr id="38" name="TextBox 37">
            <a:extLst>
              <a:ext uri="{FF2B5EF4-FFF2-40B4-BE49-F238E27FC236}">
                <a16:creationId xmlns:a16="http://schemas.microsoft.com/office/drawing/2014/main" id="{721D1840-210F-8A44-ACFC-857F71FDD9EE}"/>
              </a:ext>
            </a:extLst>
          </p:cNvPr>
          <p:cNvSpPr txBox="1"/>
          <p:nvPr/>
        </p:nvSpPr>
        <p:spPr>
          <a:xfrm>
            <a:off x="3341691" y="5171740"/>
            <a:ext cx="1887913" cy="276999"/>
          </a:xfrm>
          <a:prstGeom prst="rect">
            <a:avLst/>
          </a:prstGeom>
          <a:noFill/>
        </p:spPr>
        <p:txBody>
          <a:bodyPr wrap="square" rtlCol="0">
            <a:spAutoFit/>
          </a:bodyPr>
          <a:lstStyle/>
          <a:p>
            <a:pPr defTabSz="914400">
              <a:defRPr lang="ko-KR">
                <a:ea typeface="Malgun Gothic"/>
              </a:defRPr>
            </a:pPr>
            <a:r>
              <a:rPr lang="ko-KR" sz="1200" b="1" i="1">
                <a:solidFill>
                  <a:schemeClr val="tx1">
                    <a:lumMod val="100000"/>
                  </a:schemeClr>
                </a:solidFill>
                <a:latin typeface="Candara" panose="020E0502030303020204" pitchFamily="34" charset="0"/>
                <a:sym typeface=""/>
              </a:rPr>
              <a:t>경골/비골</a:t>
            </a:r>
          </a:p>
        </p:txBody>
      </p:sp>
      <p:sp>
        <p:nvSpPr>
          <p:cNvPr id="39" name="TextBox 38">
            <a:extLst>
              <a:ext uri="{FF2B5EF4-FFF2-40B4-BE49-F238E27FC236}">
                <a16:creationId xmlns:a16="http://schemas.microsoft.com/office/drawing/2014/main" id="{DD20CD08-04B6-CF4D-9E53-C9374882928E}"/>
              </a:ext>
            </a:extLst>
          </p:cNvPr>
          <p:cNvSpPr txBox="1"/>
          <p:nvPr/>
        </p:nvSpPr>
        <p:spPr>
          <a:xfrm>
            <a:off x="2938522" y="3475248"/>
            <a:ext cx="1138790" cy="276999"/>
          </a:xfrm>
          <a:prstGeom prst="rect">
            <a:avLst/>
          </a:prstGeom>
          <a:noFill/>
        </p:spPr>
        <p:txBody>
          <a:bodyPr wrap="square" rtlCol="0">
            <a:spAutoFit/>
          </a:bodyPr>
          <a:lstStyle/>
          <a:p>
            <a:pPr algn="r" defTabSz="914400">
              <a:defRPr lang="ko-KR">
                <a:ea typeface="Malgun Gothic"/>
              </a:defRPr>
            </a:pPr>
            <a:r>
              <a:rPr lang="ko-KR" altLang="en-US" sz="1200" b="1" i="1" dirty="0">
                <a:latin typeface="Candara" panose="020E0502030303020204" pitchFamily="34" charset="0"/>
                <a:sym typeface=""/>
              </a:rPr>
              <a:t>요골</a:t>
            </a:r>
            <a:r>
              <a:rPr lang="ko-KR" sz="1200" b="1" i="1" dirty="0">
                <a:latin typeface="Candara" panose="020E0502030303020204" pitchFamily="34" charset="0"/>
                <a:sym typeface=""/>
              </a:rPr>
              <a:t>/</a:t>
            </a:r>
            <a:r>
              <a:rPr lang="ko-KR" sz="1200" b="1" i="1" dirty="0">
                <a:solidFill>
                  <a:schemeClr val="tx1">
                    <a:lumMod val="100000"/>
                  </a:schemeClr>
                </a:solidFill>
                <a:latin typeface="Candara" panose="020E0502030303020204" pitchFamily="34" charset="0"/>
                <a:sym typeface=""/>
              </a:rPr>
              <a:t>척골</a:t>
            </a:r>
          </a:p>
        </p:txBody>
      </p:sp>
      <p:sp>
        <p:nvSpPr>
          <p:cNvPr id="45" name="TextBox 44">
            <a:extLst>
              <a:ext uri="{FF2B5EF4-FFF2-40B4-BE49-F238E27FC236}">
                <a16:creationId xmlns:a16="http://schemas.microsoft.com/office/drawing/2014/main" id="{4B8AE178-790A-D24A-AB4B-F92F3817BF45}"/>
              </a:ext>
            </a:extLst>
          </p:cNvPr>
          <p:cNvSpPr txBox="1"/>
          <p:nvPr/>
        </p:nvSpPr>
        <p:spPr>
          <a:xfrm>
            <a:off x="3446685" y="2218488"/>
            <a:ext cx="1103297"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쇄골 </a:t>
            </a:r>
          </a:p>
        </p:txBody>
      </p:sp>
      <p:sp>
        <p:nvSpPr>
          <p:cNvPr id="46" name="TextBox 45">
            <a:extLst>
              <a:ext uri="{FF2B5EF4-FFF2-40B4-BE49-F238E27FC236}">
                <a16:creationId xmlns:a16="http://schemas.microsoft.com/office/drawing/2014/main" id="{262298A6-AFBC-0241-8E0E-D730C0686F3D}"/>
              </a:ext>
            </a:extLst>
          </p:cNvPr>
          <p:cNvSpPr txBox="1"/>
          <p:nvPr/>
        </p:nvSpPr>
        <p:spPr>
          <a:xfrm>
            <a:off x="2983005" y="2780865"/>
            <a:ext cx="1138790"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상완골</a:t>
            </a:r>
          </a:p>
        </p:txBody>
      </p:sp>
      <p:sp>
        <p:nvSpPr>
          <p:cNvPr id="50" name="TextBox 49">
            <a:extLst>
              <a:ext uri="{FF2B5EF4-FFF2-40B4-BE49-F238E27FC236}">
                <a16:creationId xmlns:a16="http://schemas.microsoft.com/office/drawing/2014/main" id="{B9C1DF80-CA17-5046-AD82-38A2F3A7AA6D}"/>
              </a:ext>
            </a:extLst>
          </p:cNvPr>
          <p:cNvSpPr txBox="1"/>
          <p:nvPr/>
        </p:nvSpPr>
        <p:spPr>
          <a:xfrm>
            <a:off x="4777387" y="3248603"/>
            <a:ext cx="823210" cy="276999"/>
          </a:xfrm>
          <a:prstGeom prst="rect">
            <a:avLst/>
          </a:prstGeom>
          <a:noFill/>
        </p:spPr>
        <p:txBody>
          <a:bodyPr wrap="square" rtlCol="0">
            <a:spAutoFit/>
          </a:bodyPr>
          <a:lstStyle/>
          <a:p>
            <a:pPr defTabSz="914400">
              <a:defRPr lang="ko-KR">
                <a:ea typeface="Malgun Gothic"/>
              </a:defRPr>
            </a:pPr>
            <a:r>
              <a:rPr lang="ko-KR" sz="1200" i="1" kern="0">
                <a:solidFill>
                  <a:schemeClr val="tx1">
                    <a:lumMod val="100000"/>
                  </a:schemeClr>
                </a:solidFill>
                <a:latin typeface="Candara" panose="020E0502030303020204" pitchFamily="34" charset="0"/>
                <a:sym typeface=""/>
              </a:rPr>
              <a:t>척추 </a:t>
            </a:r>
          </a:p>
        </p:txBody>
      </p:sp>
      <p:sp>
        <p:nvSpPr>
          <p:cNvPr id="52" name="Oval 51">
            <a:extLst>
              <a:ext uri="{FF2B5EF4-FFF2-40B4-BE49-F238E27FC236}">
                <a16:creationId xmlns:a16="http://schemas.microsoft.com/office/drawing/2014/main" id="{CCE14FAC-6630-8A4D-94AE-0861728C3C93}"/>
              </a:ext>
            </a:extLst>
          </p:cNvPr>
          <p:cNvSpPr/>
          <p:nvPr/>
        </p:nvSpPr>
        <p:spPr bwMode="auto">
          <a:xfrm>
            <a:off x="4410752" y="2454398"/>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3" name="Oval 52">
            <a:extLst>
              <a:ext uri="{FF2B5EF4-FFF2-40B4-BE49-F238E27FC236}">
                <a16:creationId xmlns:a16="http://schemas.microsoft.com/office/drawing/2014/main" id="{5457782E-6D88-B04E-A280-8E2DA796F9F9}"/>
              </a:ext>
            </a:extLst>
          </p:cNvPr>
          <p:cNvSpPr/>
          <p:nvPr/>
        </p:nvSpPr>
        <p:spPr bwMode="auto">
          <a:xfrm>
            <a:off x="4167805" y="2861619"/>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6" name="Oval 55">
            <a:extLst>
              <a:ext uri="{FF2B5EF4-FFF2-40B4-BE49-F238E27FC236}">
                <a16:creationId xmlns:a16="http://schemas.microsoft.com/office/drawing/2014/main" id="{5522AA3A-B664-AD46-960B-CA393FF9E049}"/>
              </a:ext>
            </a:extLst>
          </p:cNvPr>
          <p:cNvSpPr/>
          <p:nvPr/>
        </p:nvSpPr>
        <p:spPr bwMode="auto">
          <a:xfrm>
            <a:off x="4365244" y="4526281"/>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7" name="Oval 56">
            <a:extLst>
              <a:ext uri="{FF2B5EF4-FFF2-40B4-BE49-F238E27FC236}">
                <a16:creationId xmlns:a16="http://schemas.microsoft.com/office/drawing/2014/main" id="{8D558B1F-128C-9349-BB64-896C1E049450}"/>
              </a:ext>
            </a:extLst>
          </p:cNvPr>
          <p:cNvSpPr/>
          <p:nvPr/>
        </p:nvSpPr>
        <p:spPr bwMode="auto">
          <a:xfrm>
            <a:off x="4259542" y="5300454"/>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8" name="Oval 57">
            <a:extLst>
              <a:ext uri="{FF2B5EF4-FFF2-40B4-BE49-F238E27FC236}">
                <a16:creationId xmlns:a16="http://schemas.microsoft.com/office/drawing/2014/main" id="{ADC26C32-DB32-0C42-8FA8-67642C0478A0}"/>
              </a:ext>
            </a:extLst>
          </p:cNvPr>
          <p:cNvSpPr/>
          <p:nvPr/>
        </p:nvSpPr>
        <p:spPr bwMode="auto">
          <a:xfrm>
            <a:off x="4109768" y="3573243"/>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골절은 골절을 </a:t>
            </a:r>
            <a:r>
              <a:rPr lang="ko-KR" altLang="en-US" sz="3600" b="1" kern="0" dirty="0">
                <a:solidFill>
                  <a:srgbClr val="6BBBAD">
                    <a:lumMod val="100000"/>
                  </a:srgbClr>
                </a:solidFill>
                <a:latin typeface="Candara" panose="020E0502030303020204" pitchFamily="34" charset="0"/>
                <a:sym typeface=""/>
              </a:rPr>
              <a:t>불러온</a:t>
            </a:r>
            <a:r>
              <a:rPr lang="ko-KR" altLang="es-ES" sz="3600" b="1" kern="0" dirty="0">
                <a:solidFill>
                  <a:srgbClr val="6BBBAD">
                    <a:lumMod val="100000"/>
                  </a:srgbClr>
                </a:solidFill>
                <a:latin typeface="Candara" panose="020E0502030303020204" pitchFamily="34" charset="0"/>
                <a:sym typeface=""/>
              </a:rPr>
              <a:t>다</a:t>
            </a:r>
            <a:r>
              <a:rPr lang="ko-KR" sz="3600" b="1" kern="0" baseline="30000" dirty="0">
                <a:solidFill>
                  <a:srgbClr val="6BBBAD">
                    <a:lumMod val="100000"/>
                  </a:srgbClr>
                </a:solidFill>
                <a:latin typeface="Candara" panose="020E0502030303020204" pitchFamily="34" charset="0"/>
                <a:sym typeface=""/>
              </a:rPr>
              <a:t>1</a:t>
            </a:r>
          </a:p>
        </p:txBody>
      </p:sp>
      <p:sp>
        <p:nvSpPr>
          <p:cNvPr id="31" name="Up Arrow 30">
            <a:extLst>
              <a:ext uri="{FF2B5EF4-FFF2-40B4-BE49-F238E27FC236}">
                <a16:creationId xmlns:a16="http://schemas.microsoft.com/office/drawing/2014/main" id="{AEBE3F2C-04BB-2E48-93A8-69A0F67CDC80}"/>
              </a:ext>
            </a:extLst>
          </p:cNvPr>
          <p:cNvSpPr/>
          <p:nvPr/>
        </p:nvSpPr>
        <p:spPr>
          <a:xfrm>
            <a:off x="298178" y="1958384"/>
            <a:ext cx="3101744" cy="2341022"/>
          </a:xfrm>
          <a:prstGeom prst="upArrow">
            <a:avLst>
              <a:gd name="adj1" fmla="val 62105"/>
              <a:gd name="adj2" fmla="val 50000"/>
            </a:avLst>
          </a:prstGeom>
          <a:solidFill>
            <a:srgbClr val="0063A6"/>
          </a:solid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0" name="TextBox 29">
            <a:extLst>
              <a:ext uri="{FF2B5EF4-FFF2-40B4-BE49-F238E27FC236}">
                <a16:creationId xmlns:a16="http://schemas.microsoft.com/office/drawing/2014/main" id="{7E2D6673-BFEB-C249-B188-C9BCC1722562}"/>
              </a:ext>
            </a:extLst>
          </p:cNvPr>
          <p:cNvSpPr txBox="1"/>
          <p:nvPr/>
        </p:nvSpPr>
        <p:spPr>
          <a:xfrm>
            <a:off x="887703" y="2499473"/>
            <a:ext cx="1988891" cy="1600438"/>
          </a:xfrm>
          <a:prstGeom prst="rect">
            <a:avLst/>
          </a:prstGeom>
          <a:noFill/>
        </p:spPr>
        <p:txBody>
          <a:bodyPr wrap="square" rtlCol="0">
            <a:spAutoFit/>
          </a:bodyPr>
          <a:lstStyle/>
          <a:p>
            <a:pPr algn="ctr"/>
            <a:r>
              <a:rPr lang="ko-KR" b="1" dirty="0">
                <a:solidFill>
                  <a:schemeClr val="bg1"/>
                </a:solidFill>
                <a:latin typeface="Candara" panose="020E0502030303020204" pitchFamily="34" charset="0"/>
                <a:sym typeface=""/>
              </a:rPr>
              <a:t>골절 후:</a:t>
            </a:r>
          </a:p>
          <a:p>
            <a:pPr algn="ctr"/>
            <a:r>
              <a:rPr lang="ko-KR" sz="4400" b="1" kern="0" dirty="0">
                <a:solidFill>
                  <a:schemeClr val="bg1">
                    <a:lumMod val="100000"/>
                  </a:schemeClr>
                </a:solidFill>
                <a:latin typeface="Candara" panose="020E0502030303020204" pitchFamily="34" charset="0"/>
                <a:sym typeface=""/>
              </a:rPr>
              <a:t>10%</a:t>
            </a:r>
          </a:p>
          <a:p>
            <a:pPr algn="ctr"/>
            <a:r>
              <a:rPr lang="ko-KR" b="1" kern="0" dirty="0">
                <a:solidFill>
                  <a:schemeClr val="bg1">
                    <a:lumMod val="100000"/>
                  </a:schemeClr>
                </a:solidFill>
                <a:latin typeface="Candara" panose="020E0502030303020204" pitchFamily="34" charset="0"/>
                <a:sym typeface=""/>
              </a:rPr>
              <a:t>1년 이내에 </a:t>
            </a:r>
            <a:br>
              <a:rPr lang="es-ES" altLang="ko-KR" b="1" kern="0" dirty="0">
                <a:solidFill>
                  <a:schemeClr val="bg1">
                    <a:lumMod val="100000"/>
                  </a:schemeClr>
                </a:solidFill>
                <a:latin typeface="Candara" panose="020E0502030303020204" pitchFamily="34" charset="0"/>
                <a:sym typeface=""/>
              </a:rPr>
            </a:br>
            <a:r>
              <a:rPr lang="ko-KR" b="1" kern="0" dirty="0">
                <a:solidFill>
                  <a:schemeClr val="bg1">
                    <a:lumMod val="100000"/>
                  </a:schemeClr>
                </a:solidFill>
                <a:latin typeface="Candara" panose="020E0502030303020204" pitchFamily="34" charset="0"/>
                <a:sym typeface=""/>
              </a:rPr>
              <a:t>다시 골절</a:t>
            </a:r>
            <a:r>
              <a:rPr lang="ko-KR" b="1" kern="0" baseline="30000" dirty="0">
                <a:solidFill>
                  <a:schemeClr val="bg1">
                    <a:lumMod val="100000"/>
                  </a:schemeClr>
                </a:solidFill>
                <a:latin typeface="Candara" panose="020E0502030303020204" pitchFamily="34" charset="0"/>
                <a:sym typeface=""/>
              </a:rPr>
              <a:t>1</a:t>
            </a:r>
          </a:p>
        </p:txBody>
      </p:sp>
      <p:grpSp>
        <p:nvGrpSpPr>
          <p:cNvPr id="60" name="Group 59">
            <a:extLst>
              <a:ext uri="{FF2B5EF4-FFF2-40B4-BE49-F238E27FC236}">
                <a16:creationId xmlns:a16="http://schemas.microsoft.com/office/drawing/2014/main" id="{25916E93-D0F0-9741-8B29-CE9273C369F6}"/>
              </a:ext>
            </a:extLst>
          </p:cNvPr>
          <p:cNvGrpSpPr/>
          <p:nvPr/>
        </p:nvGrpSpPr>
        <p:grpSpPr>
          <a:xfrm>
            <a:off x="4797970" y="1633243"/>
            <a:ext cx="2973133" cy="1839566"/>
            <a:chOff x="5729078" y="2393882"/>
            <a:chExt cx="2973133" cy="1839566"/>
          </a:xfrm>
        </p:grpSpPr>
        <p:sp>
          <p:nvSpPr>
            <p:cNvPr id="10" name="Oval 9">
              <a:extLst>
                <a:ext uri="{FF2B5EF4-FFF2-40B4-BE49-F238E27FC236}">
                  <a16:creationId xmlns:a16="http://schemas.microsoft.com/office/drawing/2014/main" id="{D565E10F-30AC-144B-9E9E-3CD31CF900C7}"/>
                </a:ext>
              </a:extLst>
            </p:cNvPr>
            <p:cNvSpPr/>
            <p:nvPr/>
          </p:nvSpPr>
          <p:spPr bwMode="auto">
            <a:xfrm>
              <a:off x="5729078" y="3887214"/>
              <a:ext cx="123728" cy="346234"/>
            </a:xfrm>
            <a:prstGeom prst="ellipse">
              <a:avLst/>
            </a:prstGeom>
            <a:solidFill>
              <a:srgbClr val="6BBBA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1" i="0" u="none" strike="noStrike" kern="1200" cap="none" spc="0" normalizeH="0" baseline="0">
                <a:ln>
                  <a:noFill/>
                </a:ln>
                <a:solidFill>
                  <a:srgbClr val="000000"/>
                </a:solidFill>
                <a:effectLst/>
                <a:uLnTx/>
                <a:uFillTx/>
                <a:latin typeface="Arial"/>
                <a:ea typeface="Malgun Gothic"/>
                <a:cs typeface="+mn-cs"/>
              </a:endParaRPr>
            </a:p>
          </p:txBody>
        </p:sp>
        <p:cxnSp>
          <p:nvCxnSpPr>
            <p:cNvPr id="24" name="Straight Arrow Connector 23">
              <a:extLst>
                <a:ext uri="{FF2B5EF4-FFF2-40B4-BE49-F238E27FC236}">
                  <a16:creationId xmlns:a16="http://schemas.microsoft.com/office/drawing/2014/main" id="{DD126B8A-67D7-1546-94CA-64D5D769AAB2}"/>
                </a:ext>
              </a:extLst>
            </p:cNvPr>
            <p:cNvCxnSpPr>
              <a:cxnSpLocks/>
              <a:stCxn id="10" idx="6"/>
            </p:cNvCxnSpPr>
            <p:nvPr/>
          </p:nvCxnSpPr>
          <p:spPr>
            <a:xfrm flipV="1">
              <a:off x="5852806" y="3649369"/>
              <a:ext cx="1388743" cy="410962"/>
            </a:xfrm>
            <a:prstGeom prst="straightConnector1">
              <a:avLst/>
            </a:prstGeom>
            <a:ln w="19050">
              <a:solidFill>
                <a:srgbClr val="6BBBAD"/>
              </a:solidFill>
              <a:tailEnd type="triangle"/>
            </a:ln>
          </p:spPr>
          <p:style>
            <a:lnRef idx="1">
              <a:schemeClr val="accent1"/>
            </a:lnRef>
            <a:fillRef idx="0">
              <a:schemeClr val="accent1"/>
            </a:fillRef>
            <a:effectRef idx="0">
              <a:schemeClr val="accent1"/>
            </a:effectRef>
            <a:fontRef idx="minor">
              <a:schemeClr val="tx1"/>
            </a:fontRef>
          </p:style>
        </p:cxnSp>
        <p:sp>
          <p:nvSpPr>
            <p:cNvPr id="32" name="Up Arrow 31">
              <a:extLst>
                <a:ext uri="{FF2B5EF4-FFF2-40B4-BE49-F238E27FC236}">
                  <a16:creationId xmlns:a16="http://schemas.microsoft.com/office/drawing/2014/main" id="{038ED8C8-9CE9-EF40-865D-44C6E85A6ABA}"/>
                </a:ext>
              </a:extLst>
            </p:cNvPr>
            <p:cNvSpPr/>
            <p:nvPr/>
          </p:nvSpPr>
          <p:spPr>
            <a:xfrm>
              <a:off x="6700780" y="2393882"/>
              <a:ext cx="2001431" cy="1766635"/>
            </a:xfrm>
            <a:prstGeom prst="upArrow">
              <a:avLst>
                <a:gd name="adj1" fmla="val 62320"/>
                <a:gd name="adj2" fmla="val 50000"/>
              </a:avLst>
            </a:prstGeom>
            <a:solidFill>
              <a:srgbClr val="6BBBAD"/>
            </a:solid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sp>
          <p:nvSpPr>
            <p:cNvPr id="29" name="TextBox 28">
              <a:extLst>
                <a:ext uri="{FF2B5EF4-FFF2-40B4-BE49-F238E27FC236}">
                  <a16:creationId xmlns:a16="http://schemas.microsoft.com/office/drawing/2014/main" id="{76850B56-E52F-E342-B5EF-B5B7E011372E}"/>
                </a:ext>
              </a:extLst>
            </p:cNvPr>
            <p:cNvSpPr txBox="1"/>
            <p:nvPr/>
          </p:nvSpPr>
          <p:spPr>
            <a:xfrm>
              <a:off x="7046651" y="2835921"/>
              <a:ext cx="1308370" cy="1323439"/>
            </a:xfrm>
            <a:prstGeom prst="rect">
              <a:avLst/>
            </a:prstGeom>
            <a:noFill/>
          </p:spPr>
          <p:txBody>
            <a:bodyPr wrap="square" rtlCol="0">
              <a:spAutoFit/>
            </a:bodyPr>
            <a:lstStyle/>
            <a:p>
              <a:pPr algn="ctr"/>
              <a:r>
                <a:rPr lang="ko-KR" sz="1400" b="1" dirty="0">
                  <a:latin typeface="Candara" panose="020E0502030303020204" pitchFamily="34" charset="0"/>
                  <a:sym typeface=""/>
                </a:rPr>
                <a:t>척추 골절:</a:t>
              </a:r>
            </a:p>
            <a:p>
              <a:pPr algn="ctr"/>
              <a:r>
                <a:rPr lang="ko-KR" sz="2400" b="1" dirty="0">
                  <a:latin typeface="Candara" panose="020E0502030303020204" pitchFamily="34" charset="0"/>
                  <a:sym typeface=""/>
                </a:rPr>
                <a:t>14% </a:t>
              </a:r>
            </a:p>
            <a:p>
              <a:pPr algn="ctr"/>
              <a:r>
                <a:rPr lang="ko-KR" sz="1400" b="1" kern="0" dirty="0">
                  <a:solidFill>
                    <a:schemeClr val="tx1">
                      <a:lumMod val="100000"/>
                    </a:schemeClr>
                  </a:solidFill>
                  <a:latin typeface="Candara" panose="020E0502030303020204" pitchFamily="34" charset="0"/>
                  <a:sym typeface=""/>
                </a:rPr>
                <a:t>1년 이내에 다시 골절</a:t>
              </a:r>
              <a:r>
                <a:rPr lang="ko-KR" sz="1400" b="1" kern="0" baseline="30000" dirty="0">
                  <a:solidFill>
                    <a:schemeClr val="tx1">
                      <a:lumMod val="100000"/>
                    </a:schemeClr>
                  </a:solidFill>
                  <a:latin typeface="Candara" panose="020E0502030303020204" pitchFamily="34" charset="0"/>
                  <a:sym typeface=""/>
                </a:rPr>
                <a:t>1</a:t>
              </a:r>
            </a:p>
          </p:txBody>
        </p:sp>
      </p:grpSp>
      <p:grpSp>
        <p:nvGrpSpPr>
          <p:cNvPr id="61" name="Group 60">
            <a:extLst>
              <a:ext uri="{FF2B5EF4-FFF2-40B4-BE49-F238E27FC236}">
                <a16:creationId xmlns:a16="http://schemas.microsoft.com/office/drawing/2014/main" id="{954CCFB0-5E4C-7D4C-9247-8280C61196C7}"/>
              </a:ext>
            </a:extLst>
          </p:cNvPr>
          <p:cNvGrpSpPr/>
          <p:nvPr/>
        </p:nvGrpSpPr>
        <p:grpSpPr>
          <a:xfrm>
            <a:off x="4949578" y="3841792"/>
            <a:ext cx="2745388" cy="1983265"/>
            <a:chOff x="5956823" y="3981397"/>
            <a:chExt cx="2745388" cy="1983265"/>
          </a:xfrm>
        </p:grpSpPr>
        <p:sp>
          <p:nvSpPr>
            <p:cNvPr id="8" name="Oval 7">
              <a:extLst>
                <a:ext uri="{FF2B5EF4-FFF2-40B4-BE49-F238E27FC236}">
                  <a16:creationId xmlns:a16="http://schemas.microsoft.com/office/drawing/2014/main" id="{B4E248F4-2E21-F145-958D-F35678C403FF}"/>
                </a:ext>
              </a:extLst>
            </p:cNvPr>
            <p:cNvSpPr/>
            <p:nvPr/>
          </p:nvSpPr>
          <p:spPr bwMode="auto">
            <a:xfrm>
              <a:off x="5956823" y="3981397"/>
              <a:ext cx="123728" cy="346234"/>
            </a:xfrm>
            <a:prstGeom prst="ellipse">
              <a:avLst/>
            </a:prstGeom>
            <a:solidFill>
              <a:srgbClr val="3CAE49"/>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1" i="0" u="none" strike="noStrike" kern="1200" cap="none" spc="0" normalizeH="0" baseline="0">
                <a:ln>
                  <a:noFill/>
                </a:ln>
                <a:solidFill>
                  <a:srgbClr val="000000"/>
                </a:solidFill>
                <a:effectLst/>
                <a:uLnTx/>
                <a:uFillTx/>
                <a:latin typeface="Arial"/>
                <a:ea typeface="Malgun Gothic"/>
                <a:cs typeface="+mn-cs"/>
              </a:endParaRPr>
            </a:p>
          </p:txBody>
        </p:sp>
        <p:cxnSp>
          <p:nvCxnSpPr>
            <p:cNvPr id="27" name="Straight Arrow Connector 26">
              <a:extLst>
                <a:ext uri="{FF2B5EF4-FFF2-40B4-BE49-F238E27FC236}">
                  <a16:creationId xmlns:a16="http://schemas.microsoft.com/office/drawing/2014/main" id="{5EA7DB9C-B015-3342-9FAF-3D5BC14877C9}"/>
                </a:ext>
              </a:extLst>
            </p:cNvPr>
            <p:cNvCxnSpPr>
              <a:cxnSpLocks/>
            </p:cNvCxnSpPr>
            <p:nvPr/>
          </p:nvCxnSpPr>
          <p:spPr>
            <a:xfrm>
              <a:off x="6049864" y="4182570"/>
              <a:ext cx="993149" cy="743419"/>
            </a:xfrm>
            <a:prstGeom prst="straightConnector1">
              <a:avLst/>
            </a:prstGeom>
            <a:ln w="19050">
              <a:solidFill>
                <a:srgbClr val="3CAE49"/>
              </a:solidFill>
              <a:tailEnd type="triangle"/>
            </a:ln>
          </p:spPr>
          <p:style>
            <a:lnRef idx="1">
              <a:schemeClr val="accent1"/>
            </a:lnRef>
            <a:fillRef idx="0">
              <a:schemeClr val="accent1"/>
            </a:fillRef>
            <a:effectRef idx="0">
              <a:schemeClr val="accent1"/>
            </a:effectRef>
            <a:fontRef idx="minor">
              <a:schemeClr val="tx1"/>
            </a:fontRef>
          </p:style>
        </p:cxnSp>
        <p:sp>
          <p:nvSpPr>
            <p:cNvPr id="35" name="Up Arrow 34">
              <a:extLst>
                <a:ext uri="{FF2B5EF4-FFF2-40B4-BE49-F238E27FC236}">
                  <a16:creationId xmlns:a16="http://schemas.microsoft.com/office/drawing/2014/main" id="{577C45B5-BC9D-0D44-9379-3D73C6EDDE21}"/>
                </a:ext>
              </a:extLst>
            </p:cNvPr>
            <p:cNvSpPr/>
            <p:nvPr/>
          </p:nvSpPr>
          <p:spPr>
            <a:xfrm>
              <a:off x="6700780" y="4182569"/>
              <a:ext cx="2001431" cy="1782093"/>
            </a:xfrm>
            <a:prstGeom prst="upArrow">
              <a:avLst>
                <a:gd name="adj1" fmla="val 62320"/>
                <a:gd name="adj2" fmla="val 50000"/>
              </a:avLst>
            </a:prstGeom>
            <a:solidFill>
              <a:srgbClr val="3CAE49"/>
            </a:solidFill>
            <a:ln>
              <a:solidFill>
                <a:srgbClr val="3C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sp>
          <p:nvSpPr>
            <p:cNvPr id="36" name="TextBox 35">
              <a:extLst>
                <a:ext uri="{FF2B5EF4-FFF2-40B4-BE49-F238E27FC236}">
                  <a16:creationId xmlns:a16="http://schemas.microsoft.com/office/drawing/2014/main" id="{BC3AF711-66F4-9B4B-8940-21C2AB26E880}"/>
                </a:ext>
              </a:extLst>
            </p:cNvPr>
            <p:cNvSpPr txBox="1"/>
            <p:nvPr/>
          </p:nvSpPr>
          <p:spPr>
            <a:xfrm>
              <a:off x="7104693" y="4755674"/>
              <a:ext cx="1208709" cy="1107996"/>
            </a:xfrm>
            <a:prstGeom prst="rect">
              <a:avLst/>
            </a:prstGeom>
            <a:noFill/>
          </p:spPr>
          <p:txBody>
            <a:bodyPr wrap="square" rtlCol="0">
              <a:spAutoFit/>
            </a:bodyPr>
            <a:lstStyle/>
            <a:p>
              <a:pPr algn="ctr"/>
              <a:r>
                <a:rPr lang="ko-KR" sz="1400" b="1" dirty="0" err="1">
                  <a:solidFill>
                    <a:schemeClr val="bg1"/>
                  </a:solidFill>
                  <a:latin typeface="Candara" panose="020E0502030303020204" pitchFamily="34" charset="0"/>
                  <a:sym typeface=""/>
                </a:rPr>
                <a:t>고관절</a:t>
              </a:r>
              <a:r>
                <a:rPr lang="ko-KR" sz="1400" b="1" dirty="0">
                  <a:solidFill>
                    <a:schemeClr val="bg1"/>
                  </a:solidFill>
                  <a:latin typeface="Candara" panose="020E0502030303020204" pitchFamily="34" charset="0"/>
                  <a:sym typeface=""/>
                </a:rPr>
                <a:t> 골절:</a:t>
              </a:r>
            </a:p>
            <a:p>
              <a:pPr algn="ctr"/>
              <a:r>
                <a:rPr lang="ko-KR" sz="2400" b="1" dirty="0">
                  <a:solidFill>
                    <a:schemeClr val="bg1"/>
                  </a:solidFill>
                  <a:latin typeface="Candara" panose="020E0502030303020204" pitchFamily="34" charset="0"/>
                  <a:sym typeface=""/>
                </a:rPr>
                <a:t>8% </a:t>
              </a:r>
            </a:p>
            <a:p>
              <a:pPr algn="ctr"/>
              <a:r>
                <a:rPr lang="ko-KR" sz="1400" b="1" kern="0" dirty="0">
                  <a:solidFill>
                    <a:schemeClr val="bg1">
                      <a:lumMod val="100000"/>
                    </a:schemeClr>
                  </a:solidFill>
                  <a:latin typeface="Candara" panose="020E0502030303020204" pitchFamily="34" charset="0"/>
                  <a:sym typeface=""/>
                </a:rPr>
                <a:t>1년 이내에 다시 골절</a:t>
              </a:r>
              <a:r>
                <a:rPr lang="ko-KR" sz="1400" b="1" kern="0" baseline="30000" dirty="0">
                  <a:solidFill>
                    <a:schemeClr val="bg1">
                      <a:lumMod val="100000"/>
                    </a:schemeClr>
                  </a:solidFill>
                  <a:latin typeface="Candara" panose="020E0502030303020204" pitchFamily="34" charset="0"/>
                  <a:sym typeface=""/>
                </a:rPr>
                <a:t>1</a:t>
              </a:r>
              <a:endParaRPr lang="ko-KR" sz="1400" b="1" kern="0" dirty="0">
                <a:solidFill>
                  <a:schemeClr val="bg1">
                    <a:lumMod val="100000"/>
                  </a:schemeClr>
                </a:solidFill>
                <a:latin typeface="Candara" panose="020E0502030303020204" pitchFamily="34" charset="0"/>
                <a:sym typeface=""/>
              </a:endParaRPr>
            </a:p>
          </p:txBody>
        </p:sp>
      </p:grpSp>
      <p:sp>
        <p:nvSpPr>
          <p:cNvPr id="43" name="TextBox 42">
            <a:extLst>
              <a:ext uri="{FF2B5EF4-FFF2-40B4-BE49-F238E27FC236}">
                <a16:creationId xmlns:a16="http://schemas.microsoft.com/office/drawing/2014/main" id="{A2C9726D-C3E4-AE4A-B1B1-BAE3677BA686}"/>
              </a:ext>
            </a:extLst>
          </p:cNvPr>
          <p:cNvSpPr txBox="1"/>
          <p:nvPr/>
        </p:nvSpPr>
        <p:spPr>
          <a:xfrm>
            <a:off x="3902592" y="1251591"/>
            <a:ext cx="1602473" cy="387798"/>
          </a:xfrm>
          <a:prstGeom prst="rect">
            <a:avLst/>
          </a:prstGeom>
          <a:noFill/>
        </p:spPr>
        <p:txBody>
          <a:bodyPr wrap="square" lIns="0" tIns="0" rIns="0" bIns="0" rtlCol="0">
            <a:spAutoFit/>
          </a:bodyPr>
          <a:lstStyle/>
          <a:p>
            <a:pPr algn="ctr" defTabSz="914400">
              <a:lnSpc>
                <a:spcPct val="90000"/>
              </a:lnSpc>
              <a:defRPr lang="ko-KR">
                <a:ea typeface="Malgun Gothic"/>
              </a:defRPr>
            </a:pPr>
            <a:r>
              <a:rPr lang="ko-KR" sz="1400" b="1">
                <a:solidFill>
                  <a:srgbClr val="0063A6"/>
                </a:solidFill>
                <a:latin typeface="Candara" panose="020E0502030303020204" pitchFamily="34" charset="0"/>
                <a:sym typeface=""/>
              </a:rPr>
              <a:t>최근 취약 골절 부위</a:t>
            </a:r>
          </a:p>
        </p:txBody>
      </p:sp>
      <p:sp>
        <p:nvSpPr>
          <p:cNvPr id="62" name="TextBox 61">
            <a:extLst>
              <a:ext uri="{FF2B5EF4-FFF2-40B4-BE49-F238E27FC236}">
                <a16:creationId xmlns:a16="http://schemas.microsoft.com/office/drawing/2014/main" id="{8A1FC8B2-5684-B74D-A7FE-7C1F8C161C18}"/>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Balasubramanian A,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 2019;30:79-92; 2..</a:t>
            </a:r>
          </a:p>
        </p:txBody>
      </p:sp>
      <p:sp>
        <p:nvSpPr>
          <p:cNvPr id="72" name="Oval 71">
            <a:extLst>
              <a:ext uri="{FF2B5EF4-FFF2-40B4-BE49-F238E27FC236}">
                <a16:creationId xmlns:a16="http://schemas.microsoft.com/office/drawing/2014/main" id="{4C3FBBA8-72EC-0445-9C4E-6FEECDABF53B}"/>
              </a:ext>
            </a:extLst>
          </p:cNvPr>
          <p:cNvSpPr/>
          <p:nvPr/>
        </p:nvSpPr>
        <p:spPr bwMode="auto">
          <a:xfrm>
            <a:off x="4400185" y="3592355"/>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73" name="Oval 72">
            <a:extLst>
              <a:ext uri="{FF2B5EF4-FFF2-40B4-BE49-F238E27FC236}">
                <a16:creationId xmlns:a16="http://schemas.microsoft.com/office/drawing/2014/main" id="{D68461DC-4F0B-D24A-B927-B2BE7A955B3D}"/>
              </a:ext>
            </a:extLst>
          </p:cNvPr>
          <p:cNvSpPr/>
          <p:nvPr/>
        </p:nvSpPr>
        <p:spPr bwMode="auto">
          <a:xfrm>
            <a:off x="4298706" y="5686565"/>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74" name="TextBox 73">
            <a:extLst>
              <a:ext uri="{FF2B5EF4-FFF2-40B4-BE49-F238E27FC236}">
                <a16:creationId xmlns:a16="http://schemas.microsoft.com/office/drawing/2014/main" id="{42047572-513B-6942-AA05-4FBB96CFBC42}"/>
              </a:ext>
            </a:extLst>
          </p:cNvPr>
          <p:cNvSpPr txBox="1"/>
          <p:nvPr/>
        </p:nvSpPr>
        <p:spPr>
          <a:xfrm>
            <a:off x="3352038" y="5609047"/>
            <a:ext cx="914652"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발목</a:t>
            </a:r>
          </a:p>
        </p:txBody>
      </p:sp>
      <p:sp>
        <p:nvSpPr>
          <p:cNvPr id="75" name="TextBox 74">
            <a:extLst>
              <a:ext uri="{FF2B5EF4-FFF2-40B4-BE49-F238E27FC236}">
                <a16:creationId xmlns:a16="http://schemas.microsoft.com/office/drawing/2014/main" id="{19EA64A5-E3D1-2149-8B43-D207EB7ACCDF}"/>
              </a:ext>
            </a:extLst>
          </p:cNvPr>
          <p:cNvSpPr txBox="1"/>
          <p:nvPr/>
        </p:nvSpPr>
        <p:spPr>
          <a:xfrm>
            <a:off x="4077107" y="3562275"/>
            <a:ext cx="914652" cy="276999"/>
          </a:xfrm>
          <a:prstGeom prst="rect">
            <a:avLst/>
          </a:prstGeom>
          <a:noFill/>
        </p:spPr>
        <p:txBody>
          <a:bodyPr wrap="square" rtlCol="0">
            <a:spAutoFit/>
          </a:bodyPr>
          <a:lstStyle/>
          <a:p>
            <a:pPr algn="r" defTabSz="914400">
              <a:defRPr lang="ko-KR">
                <a:ea typeface="Malgun Gothic"/>
              </a:defRPr>
            </a:pPr>
            <a:r>
              <a:rPr lang="ko-KR" sz="1200" i="1" dirty="0">
                <a:solidFill>
                  <a:schemeClr val="tx1">
                    <a:lumMod val="100000"/>
                  </a:schemeClr>
                </a:solidFill>
                <a:latin typeface="Candara" panose="020E0502030303020204" pitchFamily="34" charset="0"/>
                <a:sym typeface=""/>
              </a:rPr>
              <a:t>골반</a:t>
            </a:r>
          </a:p>
        </p:txBody>
      </p:sp>
      <p:sp>
        <p:nvSpPr>
          <p:cNvPr id="48" name="TextBox 47">
            <a:extLst>
              <a:ext uri="{FF2B5EF4-FFF2-40B4-BE49-F238E27FC236}">
                <a16:creationId xmlns:a16="http://schemas.microsoft.com/office/drawing/2014/main" id="{17DD2DE2-19D1-AA40-8CE5-AC24FB8AF043}"/>
              </a:ext>
            </a:extLst>
          </p:cNvPr>
          <p:cNvSpPr txBox="1"/>
          <p:nvPr/>
        </p:nvSpPr>
        <p:spPr>
          <a:xfrm>
            <a:off x="3364458" y="4438274"/>
            <a:ext cx="914652"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대퇴골</a:t>
            </a:r>
          </a:p>
        </p:txBody>
      </p:sp>
      <p:sp>
        <p:nvSpPr>
          <p:cNvPr id="2" name="Rectangle 1">
            <a:extLst>
              <a:ext uri="{FF2B5EF4-FFF2-40B4-BE49-F238E27FC236}">
                <a16:creationId xmlns:a16="http://schemas.microsoft.com/office/drawing/2014/main" id="{D11AC99D-2165-834D-A71A-E5267BDE1493}"/>
              </a:ext>
            </a:extLst>
          </p:cNvPr>
          <p:cNvSpPr/>
          <p:nvPr/>
        </p:nvSpPr>
        <p:spPr>
          <a:xfrm>
            <a:off x="8035710" y="2516558"/>
            <a:ext cx="3782042" cy="2155489"/>
          </a:xfrm>
          <a:prstGeom prst="rect">
            <a:avLst/>
          </a:prstGeom>
          <a:solidFill>
            <a:schemeClr val="accent6">
              <a:lumMod val="20000"/>
              <a:lumOff val="80000"/>
            </a:schemeClr>
          </a:solidFill>
        </p:spPr>
        <p:txBody>
          <a:bodyPr wrap="square" anchor="ctr">
            <a:noAutofit/>
          </a:bodyPr>
          <a:lstStyle/>
          <a:p>
            <a:pPr marL="185738"/>
            <a:r>
              <a:rPr lang="ko-KR" b="1" kern="0" dirty="0">
                <a:solidFill>
                  <a:schemeClr val="tx1">
                    <a:lumMod val="100000"/>
                  </a:schemeClr>
                </a:solidFill>
                <a:latin typeface="Candara" panose="020E0502030303020204" pitchFamily="34" charset="0"/>
                <a:sym typeface=""/>
              </a:rPr>
              <a:t>이러한 "신호" 또는 ＂</a:t>
            </a:r>
            <a:r>
              <a:rPr lang="ko-KR" altLang="en-US" b="1" kern="0" dirty="0">
                <a:solidFill>
                  <a:schemeClr val="tx1">
                    <a:lumMod val="100000"/>
                  </a:schemeClr>
                </a:solidFill>
                <a:latin typeface="Candara" panose="020E0502030303020204" pitchFamily="34" charset="0"/>
                <a:sym typeface=""/>
              </a:rPr>
              <a:t>보초</a:t>
            </a:r>
            <a:r>
              <a:rPr lang="ko-KR" b="1" kern="0" dirty="0">
                <a:solidFill>
                  <a:schemeClr val="tx1">
                    <a:lumMod val="100000"/>
                  </a:schemeClr>
                </a:solidFill>
                <a:latin typeface="Candara" panose="020E0502030303020204" pitchFamily="34" charset="0"/>
                <a:sym typeface=""/>
              </a:rPr>
              <a:t>" 골절은 의료 서비스 제공자가 </a:t>
            </a:r>
            <a:r>
              <a:rPr lang="ko-KR" b="1" kern="0" dirty="0">
                <a:solidFill>
                  <a:srgbClr val="3CAE49">
                    <a:lumMod val="100000"/>
                  </a:srgbClr>
                </a:solidFill>
                <a:latin typeface="Candara" panose="020E0502030303020204" pitchFamily="34" charset="0"/>
                <a:sym typeface=""/>
              </a:rPr>
              <a:t>2차 골절을 예방할 수 있는 기회</a:t>
            </a:r>
            <a:br>
              <a:rPr lang="es-ES" altLang="ko-KR" b="1" kern="0" dirty="0">
                <a:solidFill>
                  <a:srgbClr val="3CAE49">
                    <a:lumMod val="100000"/>
                  </a:srgbClr>
                </a:solidFill>
                <a:latin typeface="Candara" panose="020E0502030303020204" pitchFamily="34" charset="0"/>
                <a:sym typeface=""/>
              </a:rPr>
            </a:br>
            <a:r>
              <a:rPr lang="ko-KR" b="1" kern="0" dirty="0">
                <a:solidFill>
                  <a:schemeClr val="tx1">
                    <a:lumMod val="100000"/>
                  </a:schemeClr>
                </a:solidFill>
                <a:latin typeface="Candara" panose="020E0502030303020204" pitchFamily="34" charset="0"/>
                <a:sym typeface=""/>
              </a:rPr>
              <a:t>(예: 2차 골절 예방 서비스를</a:t>
            </a:r>
            <a:r>
              <a:rPr lang="es-ES" altLang="ko-KR"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통해)</a:t>
            </a:r>
            <a:r>
              <a:rPr lang="ko-KR" b="1" kern="0" baseline="30000" dirty="0">
                <a:solidFill>
                  <a:schemeClr val="tx1">
                    <a:lumMod val="100000"/>
                  </a:schemeClr>
                </a:solidFill>
                <a:latin typeface="Candara" panose="020E0502030303020204" pitchFamily="34" charset="0"/>
                <a:sym typeface=""/>
              </a:rPr>
              <a:t>2</a:t>
            </a:r>
          </a:p>
        </p:txBody>
      </p:sp>
      <p:pic>
        <p:nvPicPr>
          <p:cNvPr id="40" name="Graphic 39" descr="Home with solid fill">
            <a:hlinkClick r:id="rId4" action="ppaction://hlinksldjump"/>
            <a:extLst>
              <a:ext uri="{FF2B5EF4-FFF2-40B4-BE49-F238E27FC236}">
                <a16:creationId xmlns:a16="http://schemas.microsoft.com/office/drawing/2014/main" id="{17773665-C65F-0843-9466-34B48E869E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45541485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2차 골절 예방 서비스</a:t>
            </a:r>
            <a:r>
              <a:rPr lang="ko-KR" sz="3600" b="1" kern="0" baseline="30000" dirty="0">
                <a:solidFill>
                  <a:srgbClr val="6BBBAD">
                    <a:lumMod val="100000"/>
                  </a:srgbClr>
                </a:solidFill>
                <a:latin typeface="Candara" panose="020E0502030303020204" pitchFamily="34" charset="0"/>
                <a:sym typeface=""/>
              </a:rPr>
              <a:t>1</a:t>
            </a:r>
          </a:p>
        </p:txBody>
      </p:sp>
      <p:sp>
        <p:nvSpPr>
          <p:cNvPr id="5" name="Rectangle 4">
            <a:extLst>
              <a:ext uri="{FF2B5EF4-FFF2-40B4-BE49-F238E27FC236}">
                <a16:creationId xmlns:a16="http://schemas.microsoft.com/office/drawing/2014/main" id="{3BD5BF98-C51B-F14F-912F-24D13F472088}"/>
              </a:ext>
            </a:extLst>
          </p:cNvPr>
          <p:cNvSpPr/>
          <p:nvPr/>
        </p:nvSpPr>
        <p:spPr>
          <a:xfrm>
            <a:off x="4495364" y="2717453"/>
            <a:ext cx="2638570" cy="1103631"/>
          </a:xfrm>
          <a:prstGeom prst="rect">
            <a:avLst/>
          </a:prstGeom>
          <a:solidFill>
            <a:schemeClr val="accent1">
              <a:lumMod val="20000"/>
              <a:lumOff val="80000"/>
            </a:schemeClr>
          </a:solidFill>
          <a:ln>
            <a:solidFill>
              <a:srgbClr val="459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atin typeface="Candara" panose="020E0502030303020204" pitchFamily="34" charset="0"/>
              <a:ea typeface="Malgun Gothic"/>
            </a:endParaRPr>
          </a:p>
        </p:txBody>
      </p:sp>
      <p:sp>
        <p:nvSpPr>
          <p:cNvPr id="6" name="TextBox 5">
            <a:extLst>
              <a:ext uri="{FF2B5EF4-FFF2-40B4-BE49-F238E27FC236}">
                <a16:creationId xmlns:a16="http://schemas.microsoft.com/office/drawing/2014/main" id="{81662A4E-24C6-6B42-9664-B656A1466309}"/>
              </a:ext>
            </a:extLst>
          </p:cNvPr>
          <p:cNvSpPr txBox="1"/>
          <p:nvPr/>
        </p:nvSpPr>
        <p:spPr>
          <a:xfrm>
            <a:off x="1466648" y="1753348"/>
            <a:ext cx="3052163" cy="646331"/>
          </a:xfrm>
          <a:prstGeom prst="rect">
            <a:avLst/>
          </a:prstGeom>
          <a:noFill/>
        </p:spPr>
        <p:txBody>
          <a:bodyPr wrap="square" rtlCol="0">
            <a:spAutoFit/>
          </a:bodyPr>
          <a:lstStyle/>
          <a:p>
            <a:pPr algn="ctr"/>
            <a:r>
              <a:rPr lang="ko-KR" b="1" kern="0">
                <a:solidFill>
                  <a:srgbClr val="2F9588">
                    <a:lumMod val="100000"/>
                  </a:srgbClr>
                </a:solidFill>
                <a:latin typeface="Candara" panose="020E0502030303020204" pitchFamily="34" charset="0"/>
                <a:sym typeface=""/>
              </a:rPr>
              <a:t>식별 </a:t>
            </a:r>
            <a:r>
              <a:rPr lang="ko-KR" b="1" kern="0">
                <a:solidFill>
                  <a:srgbClr val="002060">
                    <a:lumMod val="100000"/>
                  </a:srgbClr>
                </a:solidFill>
                <a:latin typeface="Candara" panose="020E0502030303020204" pitchFamily="34" charset="0"/>
                <a:sym typeface=""/>
              </a:rPr>
              <a:t> 골절 입원환자</a:t>
            </a:r>
          </a:p>
        </p:txBody>
      </p:sp>
      <p:sp>
        <p:nvSpPr>
          <p:cNvPr id="8" name="TextBox 7">
            <a:extLst>
              <a:ext uri="{FF2B5EF4-FFF2-40B4-BE49-F238E27FC236}">
                <a16:creationId xmlns:a16="http://schemas.microsoft.com/office/drawing/2014/main" id="{05AD5325-F20B-DD41-AAEB-DC25CF01DBCA}"/>
              </a:ext>
            </a:extLst>
          </p:cNvPr>
          <p:cNvSpPr txBox="1"/>
          <p:nvPr/>
        </p:nvSpPr>
        <p:spPr>
          <a:xfrm>
            <a:off x="7133935" y="1753348"/>
            <a:ext cx="3182375" cy="923330"/>
          </a:xfrm>
          <a:prstGeom prst="rect">
            <a:avLst/>
          </a:prstGeom>
          <a:noFill/>
        </p:spPr>
        <p:txBody>
          <a:bodyPr wrap="square" rtlCol="0">
            <a:spAutoFit/>
          </a:bodyPr>
          <a:lstStyle/>
          <a:p>
            <a:pPr algn="ctr"/>
            <a:r>
              <a:rPr lang="ko-KR" b="1" kern="0">
                <a:solidFill>
                  <a:srgbClr val="2F9588">
                    <a:lumMod val="100000"/>
                  </a:srgbClr>
                </a:solidFill>
                <a:latin typeface="Candara" panose="020E0502030303020204" pitchFamily="34" charset="0"/>
                <a:sym typeface=""/>
              </a:rPr>
              <a:t>식별</a:t>
            </a:r>
            <a:r>
              <a:rPr lang="ko-KR" b="1" kern="0">
                <a:solidFill>
                  <a:srgbClr val="002060">
                    <a:lumMod val="100000"/>
                  </a:srgbClr>
                </a:solidFill>
                <a:latin typeface="Candara" panose="020E0502030303020204" pitchFamily="34" charset="0"/>
                <a:sym typeface=""/>
              </a:rPr>
              <a:t> 골절 외래환자</a:t>
            </a:r>
          </a:p>
          <a:p>
            <a:endParaRPr lang="ko-KR" b="1">
              <a:latin typeface="Candara" panose="020E0502030303020204" pitchFamily="34" charset="0"/>
              <a:ea typeface="Malgun Gothic"/>
            </a:endParaRPr>
          </a:p>
        </p:txBody>
      </p:sp>
      <p:sp>
        <p:nvSpPr>
          <p:cNvPr id="11" name="TextBox 10">
            <a:extLst>
              <a:ext uri="{FF2B5EF4-FFF2-40B4-BE49-F238E27FC236}">
                <a16:creationId xmlns:a16="http://schemas.microsoft.com/office/drawing/2014/main" id="{89435E1E-3A9B-8F4A-80B3-1B3EE43BA012}"/>
              </a:ext>
            </a:extLst>
          </p:cNvPr>
          <p:cNvSpPr txBox="1"/>
          <p:nvPr/>
        </p:nvSpPr>
        <p:spPr>
          <a:xfrm>
            <a:off x="4495364" y="2800350"/>
            <a:ext cx="2638570" cy="1200329"/>
          </a:xfrm>
          <a:prstGeom prst="rect">
            <a:avLst/>
          </a:prstGeom>
          <a:noFill/>
        </p:spPr>
        <p:txBody>
          <a:bodyPr wrap="square" rtlCol="0">
            <a:spAutoFit/>
          </a:bodyPr>
          <a:lstStyle/>
          <a:p>
            <a:pPr algn="ctr"/>
            <a:r>
              <a:rPr lang="ko-KR" b="1">
                <a:solidFill>
                  <a:srgbClr val="2F9588"/>
                </a:solidFill>
                <a:latin typeface="Candara" panose="020E0502030303020204" pitchFamily="34" charset="0"/>
                <a:sym typeface=""/>
              </a:rPr>
              <a:t>조사</a:t>
            </a:r>
          </a:p>
          <a:p>
            <a:pPr algn="ctr"/>
            <a:r>
              <a:rPr lang="ko-KR" b="1">
                <a:solidFill>
                  <a:srgbClr val="002060"/>
                </a:solidFill>
                <a:latin typeface="Candara" panose="020E0502030303020204" pitchFamily="34" charset="0"/>
                <a:sym typeface=""/>
              </a:rPr>
              <a:t>분류/위험 평가</a:t>
            </a:r>
          </a:p>
          <a:p>
            <a:pPr algn="ctr"/>
            <a:r>
              <a:rPr lang="ko-KR" b="1">
                <a:solidFill>
                  <a:srgbClr val="002060"/>
                </a:solidFill>
                <a:latin typeface="Candara" panose="020E0502030303020204" pitchFamily="34" charset="0"/>
                <a:sym typeface=""/>
              </a:rPr>
              <a:t>골밀도</a:t>
            </a:r>
          </a:p>
          <a:p>
            <a:endParaRPr lang="ko-KR" b="1">
              <a:latin typeface="Candara" panose="020E0502030303020204" pitchFamily="34" charset="0"/>
              <a:ea typeface="Malgun Gothic"/>
            </a:endParaRPr>
          </a:p>
        </p:txBody>
      </p:sp>
      <p:cxnSp>
        <p:nvCxnSpPr>
          <p:cNvPr id="12" name="Straight Arrow Connector 11">
            <a:extLst>
              <a:ext uri="{FF2B5EF4-FFF2-40B4-BE49-F238E27FC236}">
                <a16:creationId xmlns:a16="http://schemas.microsoft.com/office/drawing/2014/main" id="{22BDF4A8-BB60-DF49-8A7C-098067F8CF57}"/>
              </a:ext>
            </a:extLst>
          </p:cNvPr>
          <p:cNvCxnSpPr>
            <a:cxnSpLocks/>
          </p:cNvCxnSpPr>
          <p:nvPr/>
        </p:nvCxnSpPr>
        <p:spPr>
          <a:xfrm>
            <a:off x="3889058" y="2600376"/>
            <a:ext cx="248765" cy="270103"/>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3DB25D-6D1D-7143-A95B-446464B874A1}"/>
              </a:ext>
            </a:extLst>
          </p:cNvPr>
          <p:cNvCxnSpPr>
            <a:cxnSpLocks/>
          </p:cNvCxnSpPr>
          <p:nvPr/>
        </p:nvCxnSpPr>
        <p:spPr>
          <a:xfrm flipH="1">
            <a:off x="7491476" y="2597180"/>
            <a:ext cx="332666" cy="31561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A5C55C2-DED6-1746-A597-F4F76A026882}"/>
              </a:ext>
            </a:extLst>
          </p:cNvPr>
          <p:cNvSpPr txBox="1"/>
          <p:nvPr/>
        </p:nvSpPr>
        <p:spPr>
          <a:xfrm>
            <a:off x="2176164" y="4170331"/>
            <a:ext cx="7307751" cy="1018869"/>
          </a:xfrm>
          <a:prstGeom prst="rect">
            <a:avLst/>
          </a:prstGeom>
          <a:noFill/>
        </p:spPr>
        <p:txBody>
          <a:bodyPr wrap="square" rtlCol="0">
            <a:spAutoFit/>
          </a:bodyPr>
          <a:lstStyle/>
          <a:p>
            <a:pPr algn="ctr"/>
            <a:r>
              <a:rPr lang="ko-KR" b="1" dirty="0">
                <a:solidFill>
                  <a:srgbClr val="2F9588"/>
                </a:solidFill>
                <a:latin typeface="Candara" panose="020E0502030303020204" pitchFamily="34" charset="0"/>
                <a:sym typeface=""/>
              </a:rPr>
              <a:t>개시</a:t>
            </a:r>
          </a:p>
          <a:p>
            <a:pPr algn="ctr"/>
            <a:r>
              <a:rPr lang="ko-KR" b="1" dirty="0">
                <a:solidFill>
                  <a:srgbClr val="002060"/>
                </a:solidFill>
                <a:latin typeface="Candara" panose="020E0502030303020204" pitchFamily="34" charset="0"/>
                <a:sym typeface=""/>
              </a:rPr>
              <a:t>약물치료</a:t>
            </a:r>
            <a:r>
              <a:rPr lang="es-ES" altLang="ko-KR" b="1" dirty="0">
                <a:solidFill>
                  <a:srgbClr val="002060"/>
                </a:solidFill>
                <a:latin typeface="Candara" panose="020E0502030303020204" pitchFamily="34" charset="0"/>
                <a:sym typeface=""/>
              </a:rPr>
              <a:t>      </a:t>
            </a:r>
            <a:r>
              <a:rPr lang="ko-KR" b="1" dirty="0">
                <a:solidFill>
                  <a:srgbClr val="002060"/>
                </a:solidFill>
                <a:latin typeface="Candara" panose="020E0502030303020204" pitchFamily="34" charset="0"/>
                <a:sym typeface=""/>
              </a:rPr>
              <a:t>생활습관</a:t>
            </a:r>
            <a:r>
              <a:rPr lang="es-ES" altLang="ko-KR" b="1" dirty="0">
                <a:solidFill>
                  <a:srgbClr val="002060"/>
                </a:solidFill>
                <a:latin typeface="Candara" panose="020E0502030303020204" pitchFamily="34" charset="0"/>
                <a:sym typeface=""/>
              </a:rPr>
              <a:t>      </a:t>
            </a:r>
            <a:r>
              <a:rPr lang="ko-KR" b="1" dirty="0">
                <a:solidFill>
                  <a:srgbClr val="002060"/>
                </a:solidFill>
                <a:latin typeface="Candara" panose="020E0502030303020204" pitchFamily="34" charset="0"/>
                <a:sym typeface=""/>
              </a:rPr>
              <a:t>낙상 </a:t>
            </a:r>
            <a:r>
              <a:rPr lang="es-ES" altLang="ko-KR" b="1" dirty="0">
                <a:solidFill>
                  <a:srgbClr val="002060"/>
                </a:solidFill>
                <a:latin typeface="Candara" panose="020E0502030303020204" pitchFamily="34" charset="0"/>
                <a:sym typeface=""/>
              </a:rPr>
              <a:t>       </a:t>
            </a:r>
            <a:r>
              <a:rPr lang="ko-KR" b="1" dirty="0">
                <a:solidFill>
                  <a:srgbClr val="002060"/>
                </a:solidFill>
                <a:latin typeface="Candara" panose="020E0502030303020204" pitchFamily="34" charset="0"/>
                <a:sym typeface=""/>
              </a:rPr>
              <a:t>운동</a:t>
            </a:r>
            <a:r>
              <a:rPr lang="es-ES" altLang="ko-KR" b="1" dirty="0">
                <a:solidFill>
                  <a:srgbClr val="002060"/>
                </a:solidFill>
                <a:latin typeface="Candara" panose="020E0502030303020204" pitchFamily="34" charset="0"/>
                <a:sym typeface=""/>
              </a:rPr>
              <a:t>       </a:t>
            </a:r>
            <a:r>
              <a:rPr lang="ko-KR" b="1" dirty="0">
                <a:solidFill>
                  <a:srgbClr val="002060"/>
                </a:solidFill>
                <a:latin typeface="Candara" panose="020E0502030303020204" pitchFamily="34" charset="0"/>
                <a:sym typeface=""/>
              </a:rPr>
              <a:t>교육</a:t>
            </a:r>
          </a:p>
          <a:p>
            <a:pPr>
              <a:lnSpc>
                <a:spcPct val="150000"/>
              </a:lnSpc>
            </a:pPr>
            <a:endParaRPr lang="ko-KR" b="1" dirty="0">
              <a:latin typeface="Candara" panose="020E0502030303020204" pitchFamily="34" charset="0"/>
              <a:ea typeface="Malgun Gothic"/>
            </a:endParaRPr>
          </a:p>
        </p:txBody>
      </p:sp>
      <p:sp>
        <p:nvSpPr>
          <p:cNvPr id="16" name="TextBox 15">
            <a:extLst>
              <a:ext uri="{FF2B5EF4-FFF2-40B4-BE49-F238E27FC236}">
                <a16:creationId xmlns:a16="http://schemas.microsoft.com/office/drawing/2014/main" id="{4D090B5E-D196-7843-A1FA-9CCBE96EC406}"/>
              </a:ext>
            </a:extLst>
          </p:cNvPr>
          <p:cNvSpPr txBox="1"/>
          <p:nvPr/>
        </p:nvSpPr>
        <p:spPr>
          <a:xfrm>
            <a:off x="2683615" y="5239155"/>
            <a:ext cx="6292848" cy="1018869"/>
          </a:xfrm>
          <a:prstGeom prst="rect">
            <a:avLst/>
          </a:prstGeom>
          <a:noFill/>
        </p:spPr>
        <p:txBody>
          <a:bodyPr wrap="square" rtlCol="0">
            <a:spAutoFit/>
          </a:bodyPr>
          <a:lstStyle/>
          <a:p>
            <a:pPr algn="ctr"/>
            <a:r>
              <a:rPr lang="ko-KR" b="1" kern="0" dirty="0">
                <a:solidFill>
                  <a:srgbClr val="2F9588">
                    <a:lumMod val="100000"/>
                  </a:srgbClr>
                </a:solidFill>
                <a:latin typeface="Candara" panose="020E0502030303020204" pitchFamily="34" charset="0"/>
                <a:sym typeface=""/>
              </a:rPr>
              <a:t>통합</a:t>
            </a:r>
            <a:r>
              <a:rPr lang="ko-KR" b="1" kern="0" dirty="0">
                <a:solidFill>
                  <a:srgbClr val="002060">
                    <a:lumMod val="100000"/>
                  </a:srgbClr>
                </a:solidFill>
                <a:latin typeface="Candara" panose="020E0502030303020204" pitchFamily="34" charset="0"/>
                <a:sym typeface=""/>
              </a:rPr>
              <a:t> -</a:t>
            </a:r>
            <a:r>
              <a:rPr lang="ko-KR" b="1" kern="0" dirty="0">
                <a:solidFill>
                  <a:srgbClr val="2F9588">
                    <a:lumMod val="100000"/>
                  </a:srgbClr>
                </a:solidFill>
                <a:latin typeface="Candara" panose="020E0502030303020204" pitchFamily="34" charset="0"/>
                <a:sym typeface=""/>
              </a:rPr>
              <a:t> 정보</a:t>
            </a:r>
          </a:p>
          <a:p>
            <a:pPr algn="ctr"/>
            <a:r>
              <a:rPr lang="ko-KR" b="1" dirty="0">
                <a:solidFill>
                  <a:srgbClr val="002060"/>
                </a:solidFill>
                <a:latin typeface="Candara" panose="020E0502030303020204" pitchFamily="34" charset="0"/>
                <a:sym typeface=""/>
              </a:rPr>
              <a:t>1차 진료</a:t>
            </a:r>
            <a:r>
              <a:rPr lang="es-ES" altLang="ko-KR" b="1" dirty="0">
                <a:solidFill>
                  <a:srgbClr val="002060"/>
                </a:solidFill>
                <a:latin typeface="Candara" panose="020E0502030303020204" pitchFamily="34" charset="0"/>
                <a:sym typeface=""/>
              </a:rPr>
              <a:t>         </a:t>
            </a:r>
            <a:r>
              <a:rPr lang="ko-KR" b="1" dirty="0">
                <a:solidFill>
                  <a:srgbClr val="002060"/>
                </a:solidFill>
                <a:latin typeface="Candara" panose="020E0502030303020204" pitchFamily="34" charset="0"/>
                <a:sym typeface=""/>
              </a:rPr>
              <a:t>전문의</a:t>
            </a:r>
          </a:p>
          <a:p>
            <a:pPr>
              <a:lnSpc>
                <a:spcPct val="150000"/>
              </a:lnSpc>
            </a:pPr>
            <a:endParaRPr lang="ko-KR" b="1" dirty="0">
              <a:latin typeface="Candara" panose="020E0502030303020204" pitchFamily="34" charset="0"/>
              <a:ea typeface="Malgun Gothic"/>
            </a:endParaRPr>
          </a:p>
        </p:txBody>
      </p:sp>
      <p:cxnSp>
        <p:nvCxnSpPr>
          <p:cNvPr id="18" name="Straight Arrow Connector 17">
            <a:extLst>
              <a:ext uri="{FF2B5EF4-FFF2-40B4-BE49-F238E27FC236}">
                <a16:creationId xmlns:a16="http://schemas.microsoft.com/office/drawing/2014/main" id="{D1CE206C-8CBF-B547-8CE4-E92400975C4F}"/>
              </a:ext>
            </a:extLst>
          </p:cNvPr>
          <p:cNvCxnSpPr>
            <a:cxnSpLocks/>
          </p:cNvCxnSpPr>
          <p:nvPr/>
        </p:nvCxnSpPr>
        <p:spPr>
          <a:xfrm>
            <a:off x="5814647" y="4939866"/>
            <a:ext cx="0" cy="22357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72185C-6FEF-F442-8928-A944E30C4E4D}"/>
              </a:ext>
            </a:extLst>
          </p:cNvPr>
          <p:cNvCxnSpPr>
            <a:cxnSpLocks/>
          </p:cNvCxnSpPr>
          <p:nvPr/>
        </p:nvCxnSpPr>
        <p:spPr>
          <a:xfrm flipH="1">
            <a:off x="4552720" y="2078789"/>
            <a:ext cx="299859" cy="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92E05A8-7327-154A-ACA1-305FAC87EAFA}"/>
              </a:ext>
            </a:extLst>
          </p:cNvPr>
          <p:cNvCxnSpPr>
            <a:cxnSpLocks/>
          </p:cNvCxnSpPr>
          <p:nvPr/>
        </p:nvCxnSpPr>
        <p:spPr>
          <a:xfrm>
            <a:off x="6772909" y="2075139"/>
            <a:ext cx="320676" cy="365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34F1C0-1F5B-AC40-8E64-7BA7D7D50314}"/>
              </a:ext>
            </a:extLst>
          </p:cNvPr>
          <p:cNvCxnSpPr>
            <a:cxnSpLocks/>
          </p:cNvCxnSpPr>
          <p:nvPr/>
        </p:nvCxnSpPr>
        <p:spPr>
          <a:xfrm>
            <a:off x="5813261" y="3884294"/>
            <a:ext cx="0" cy="22357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EFDF39C7-EBA3-9643-B120-559346EADF5C}"/>
              </a:ext>
            </a:extLst>
          </p:cNvPr>
          <p:cNvSpPr/>
          <p:nvPr/>
        </p:nvSpPr>
        <p:spPr>
          <a:xfrm>
            <a:off x="4836564" y="1393168"/>
            <a:ext cx="1970830" cy="12235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b="1">
                <a:latin typeface="Candara" panose="020E0502030303020204" pitchFamily="34" charset="0"/>
                <a:sym typeface=""/>
              </a:rPr>
              <a:t>FLS 코디네이터</a:t>
            </a:r>
          </a:p>
        </p:txBody>
      </p:sp>
      <p:sp>
        <p:nvSpPr>
          <p:cNvPr id="24" name="Rounded Rectangle 23">
            <a:extLst>
              <a:ext uri="{FF2B5EF4-FFF2-40B4-BE49-F238E27FC236}">
                <a16:creationId xmlns:a16="http://schemas.microsoft.com/office/drawing/2014/main" id="{D9C406F7-C725-354E-961B-391DF4761601}"/>
              </a:ext>
            </a:extLst>
          </p:cNvPr>
          <p:cNvSpPr/>
          <p:nvPr/>
        </p:nvSpPr>
        <p:spPr>
          <a:xfrm>
            <a:off x="1466648" y="1720102"/>
            <a:ext cx="3086072" cy="72490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5" name="Rounded Rectangle 24">
            <a:extLst>
              <a:ext uri="{FF2B5EF4-FFF2-40B4-BE49-F238E27FC236}">
                <a16:creationId xmlns:a16="http://schemas.microsoft.com/office/drawing/2014/main" id="{E20A3201-A9E9-2C46-9437-FC7BA2E04A0F}"/>
              </a:ext>
            </a:extLst>
          </p:cNvPr>
          <p:cNvSpPr/>
          <p:nvPr/>
        </p:nvSpPr>
        <p:spPr>
          <a:xfrm>
            <a:off x="7133934" y="1720102"/>
            <a:ext cx="3086072" cy="72490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6" name="Rounded Rectangle 25">
            <a:extLst>
              <a:ext uri="{FF2B5EF4-FFF2-40B4-BE49-F238E27FC236}">
                <a16:creationId xmlns:a16="http://schemas.microsoft.com/office/drawing/2014/main" id="{CE4C8567-58EF-C14C-AF5E-789598C83F17}"/>
              </a:ext>
            </a:extLst>
          </p:cNvPr>
          <p:cNvSpPr/>
          <p:nvPr/>
        </p:nvSpPr>
        <p:spPr>
          <a:xfrm>
            <a:off x="2170176" y="4144677"/>
            <a:ext cx="7307737" cy="732721"/>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7" name="Rounded Rectangle 26">
            <a:extLst>
              <a:ext uri="{FF2B5EF4-FFF2-40B4-BE49-F238E27FC236}">
                <a16:creationId xmlns:a16="http://schemas.microsoft.com/office/drawing/2014/main" id="{49F350DC-7F82-C24A-B549-984C20482E46}"/>
              </a:ext>
            </a:extLst>
          </p:cNvPr>
          <p:cNvSpPr/>
          <p:nvPr/>
        </p:nvSpPr>
        <p:spPr>
          <a:xfrm>
            <a:off x="3686152" y="5212646"/>
            <a:ext cx="4273813" cy="72490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35" name="Picture 34">
            <a:extLst>
              <a:ext uri="{FF2B5EF4-FFF2-40B4-BE49-F238E27FC236}">
                <a16:creationId xmlns:a16="http://schemas.microsoft.com/office/drawing/2014/main" id="{811F56E2-A048-064A-A9AF-36FC72767172}"/>
              </a:ext>
            </a:extLst>
          </p:cNvPr>
          <p:cNvPicPr>
            <a:picLocks noChangeAspect="1"/>
          </p:cNvPicPr>
          <p:nvPr/>
        </p:nvPicPr>
        <p:blipFill>
          <a:blip r:embed="rId3"/>
          <a:stretch>
            <a:fillRect/>
          </a:stretch>
        </p:blipFill>
        <p:spPr>
          <a:xfrm>
            <a:off x="10180650" y="106130"/>
            <a:ext cx="1743093" cy="1769333"/>
          </a:xfrm>
          <a:prstGeom prst="rect">
            <a:avLst/>
          </a:prstGeom>
        </p:spPr>
      </p:pic>
      <p:sp>
        <p:nvSpPr>
          <p:cNvPr id="36" name="TextBox 35">
            <a:extLst>
              <a:ext uri="{FF2B5EF4-FFF2-40B4-BE49-F238E27FC236}">
                <a16:creationId xmlns:a16="http://schemas.microsoft.com/office/drawing/2014/main" id="{44B430D0-1B8F-EB4A-8AEC-CAEC713F3037}"/>
              </a:ext>
            </a:extLst>
          </p:cNvPr>
          <p:cNvSpPr txBox="1"/>
          <p:nvPr/>
        </p:nvSpPr>
        <p:spPr>
          <a:xfrm>
            <a:off x="3411939" y="6108399"/>
            <a:ext cx="5204823"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 출처: International Osteoporosis Foundation. Compendium OF Osteoporosis, 2</a:t>
            </a:r>
            <a:r>
              <a:rPr lang="ko-KR" sz="900" b="1" kern="0" baseline="30000">
                <a:solidFill>
                  <a:schemeClr val="tx1">
                    <a:lumMod val="100000"/>
                  </a:schemeClr>
                </a:solidFill>
                <a:latin typeface="Calibri" panose="020F0502020204030204" pitchFamily="34" charset="0"/>
                <a:sym typeface=""/>
              </a:rPr>
              <a:t>nd</a:t>
            </a:r>
            <a:r>
              <a:rPr lang="ko-KR" sz="900" b="1" kern="0">
                <a:solidFill>
                  <a:schemeClr val="tx1">
                    <a:lumMod val="100000"/>
                  </a:schemeClr>
                </a:solidFill>
                <a:latin typeface="Calibri" panose="020F0502020204030204" pitchFamily="34" charset="0"/>
                <a:sym typeface=""/>
              </a:rPr>
              <a:t> </a:t>
            </a:r>
            <a:r>
              <a:rPr lang="ko-KR" sz="900" b="1" kern="0" err="1">
                <a:solidFill>
                  <a:schemeClr val="tx1">
                    <a:lumMod val="100000"/>
                  </a:schemeClr>
                </a:solidFill>
                <a:latin typeface="Calibri" panose="020F0502020204030204" pitchFamily="34" charset="0"/>
                <a:sym typeface=""/>
              </a:rPr>
              <a:t>edn</a:t>
            </a:r>
            <a:r>
              <a:rPr lang="ko-KR" sz="900" b="1" kern="0">
                <a:solidFill>
                  <a:schemeClr val="tx1">
                    <a:lumMod val="100000"/>
                  </a:schemeClr>
                </a:solidFill>
                <a:latin typeface="Calibri" panose="020F0502020204030204" pitchFamily="34" charset="0"/>
                <a:sym typeface=""/>
              </a:rPr>
              <a:t>. 2019</a:t>
            </a:r>
            <a:r>
              <a:rPr lang="ko-KR" sz="900" kern="0">
                <a:solidFill>
                  <a:schemeClr val="tx1">
                    <a:lumMod val="100000"/>
                  </a:schemeClr>
                </a:solidFill>
                <a:latin typeface="Candara" panose="020E0502030303020204" pitchFamily="34" charset="0"/>
                <a:sym typeface=""/>
              </a:rPr>
              <a:t> </a:t>
            </a:r>
            <a:br>
              <a:rPr lang="ko-KR" sz="900" kern="0">
                <a:solidFill>
                  <a:schemeClr val="tx1">
                    <a:lumMod val="100000"/>
                  </a:schemeClr>
                </a:solidFill>
                <a:latin typeface="Candara" panose="020E0502030303020204" pitchFamily="34" charset="0"/>
                <a:sym typeface=""/>
              </a:rPr>
            </a:br>
            <a:r>
              <a:rPr lang="ko-KR" sz="900" kern="0">
                <a:solidFill>
                  <a:schemeClr val="tx1">
                    <a:lumMod val="100000"/>
                  </a:schemeClr>
                </a:solidFill>
                <a:latin typeface="Candara" panose="020E0502030303020204" pitchFamily="34" charset="0"/>
                <a:sym typeface=""/>
              </a:rPr>
              <a:t>© International Osteoporosis Foundation, IOF의 허가를 받아 재인쇄됨.  All rights reserved. </a:t>
            </a:r>
          </a:p>
        </p:txBody>
      </p:sp>
      <p:pic>
        <p:nvPicPr>
          <p:cNvPr id="23" name="Graphic 22" descr="Home with solid fill">
            <a:hlinkClick r:id="rId4" action="ppaction://hlinksldjump"/>
            <a:extLst>
              <a:ext uri="{FF2B5EF4-FFF2-40B4-BE49-F238E27FC236}">
                <a16:creationId xmlns:a16="http://schemas.microsoft.com/office/drawing/2014/main" id="{D15EC6C4-3AA5-F343-B059-2BA62480C4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2" name="CuadroTexto 1">
            <a:extLst>
              <a:ext uri="{FF2B5EF4-FFF2-40B4-BE49-F238E27FC236}">
                <a16:creationId xmlns:a16="http://schemas.microsoft.com/office/drawing/2014/main" id="{761CA18E-C136-4735-A85A-4569A3B20211}"/>
              </a:ext>
            </a:extLst>
          </p:cNvPr>
          <p:cNvSpPr txBox="1"/>
          <p:nvPr/>
        </p:nvSpPr>
        <p:spPr>
          <a:xfrm>
            <a:off x="11052196" y="1536909"/>
            <a:ext cx="1097862" cy="338554"/>
          </a:xfrm>
          <a:prstGeom prst="rect">
            <a:avLst/>
          </a:prstGeom>
          <a:noFill/>
        </p:spPr>
        <p:txBody>
          <a:bodyPr wrap="square" rtlCol="0">
            <a:spAutoFit/>
          </a:bodyPr>
          <a:lstStyle/>
          <a:p>
            <a:pPr algn="ctr"/>
            <a:r>
              <a:rPr lang="ko-KR" sz="800" dirty="0">
                <a:latin typeface="Calibri" panose="020F0502020204030204" pitchFamily="34" charset="0"/>
                <a:sym typeface=""/>
              </a:rPr>
              <a:t>IOF </a:t>
            </a:r>
            <a:br>
              <a:rPr lang="ko-KR" sz="800" dirty="0">
                <a:latin typeface="Calibri" panose="020F0502020204030204" pitchFamily="34" charset="0"/>
                <a:sym typeface=""/>
              </a:rPr>
            </a:br>
            <a:r>
              <a:rPr lang="ko-KR" sz="800" dirty="0" err="1">
                <a:latin typeface="Calibri" panose="020F0502020204030204" pitchFamily="34" charset="0"/>
                <a:sym typeface=""/>
              </a:rPr>
              <a:t>Capture</a:t>
            </a:r>
            <a:r>
              <a:rPr lang="ko-KR" sz="800" dirty="0">
                <a:latin typeface="Calibri" panose="020F0502020204030204" pitchFamily="34" charset="0"/>
                <a:sym typeface=""/>
              </a:rPr>
              <a:t> </a:t>
            </a:r>
            <a:r>
              <a:rPr lang="ko-KR" sz="800" dirty="0" err="1">
                <a:latin typeface="Calibri" panose="020F0502020204030204" pitchFamily="34" charset="0"/>
                <a:sym typeface=""/>
              </a:rPr>
              <a:t>the</a:t>
            </a:r>
            <a:r>
              <a:rPr lang="ko-KR" sz="800" dirty="0">
                <a:latin typeface="Calibri" panose="020F0502020204030204" pitchFamily="34" charset="0"/>
                <a:sym typeface=""/>
              </a:rPr>
              <a:t> </a:t>
            </a:r>
            <a:r>
              <a:rPr lang="ko-KR" sz="800" dirty="0" err="1">
                <a:latin typeface="Calibri" panose="020F0502020204030204" pitchFamily="34" charset="0"/>
                <a:sym typeface=""/>
              </a:rPr>
              <a:t>fracture</a:t>
            </a:r>
            <a:endParaRPr lang="ko-KR" sz="800" dirty="0">
              <a:latin typeface="Calibri" panose="020F0502020204030204" pitchFamily="34" charset="0"/>
              <a:sym typeface=""/>
            </a:endParaRPr>
          </a:p>
        </p:txBody>
      </p:sp>
    </p:spTree>
    <p:extLst>
      <p:ext uri="{BB962C8B-B14F-4D97-AF65-F5344CB8AC3E}">
        <p14:creationId xmlns:p14="http://schemas.microsoft.com/office/powerpoint/2010/main" val="39576040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지역의 FLS에 대한 모범 사례 표준에 대한 합의 </a:t>
            </a:r>
          </a:p>
        </p:txBody>
      </p:sp>
      <p:sp>
        <p:nvSpPr>
          <p:cNvPr id="5" name="TextBox 4">
            <a:extLst>
              <a:ext uri="{FF2B5EF4-FFF2-40B4-BE49-F238E27FC236}">
                <a16:creationId xmlns:a16="http://schemas.microsoft.com/office/drawing/2014/main" id="{5D24A089-D15B-DE42-9FC3-16FB43637FEC}"/>
              </a:ext>
            </a:extLst>
          </p:cNvPr>
          <p:cNvSpPr txBox="1"/>
          <p:nvPr/>
        </p:nvSpPr>
        <p:spPr>
          <a:xfrm>
            <a:off x="386856" y="6459394"/>
            <a:ext cx="10886569"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 DD,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2018;13:59; 2. IOF Capture the Fracture® Best Practice Framework for Fracture Liaison Services, 2017. 발췌: https://www.capturethefracture.org/sites/default/files/pdf-bpf-framework/2017-IOF-CTF-best_practice_framework-EN-WEB.pdf</a:t>
            </a:r>
          </a:p>
        </p:txBody>
      </p:sp>
      <p:graphicFrame>
        <p:nvGraphicFramePr>
          <p:cNvPr id="2" name="Table 2">
            <a:extLst>
              <a:ext uri="{FF2B5EF4-FFF2-40B4-BE49-F238E27FC236}">
                <a16:creationId xmlns:a16="http://schemas.microsoft.com/office/drawing/2014/main" id="{A7C0E445-E38D-C045-A3D5-3519FCF820A2}"/>
              </a:ext>
            </a:extLst>
          </p:cNvPr>
          <p:cNvGraphicFramePr>
            <a:graphicFrameLocks noGrp="1"/>
          </p:cNvGraphicFramePr>
          <p:nvPr>
            <p:extLst>
              <p:ext uri="{D42A27DB-BD31-4B8C-83A1-F6EECF244321}">
                <p14:modId xmlns:p14="http://schemas.microsoft.com/office/powerpoint/2010/main" val="2347943982"/>
              </p:ext>
            </p:extLst>
          </p:nvPr>
        </p:nvGraphicFramePr>
        <p:xfrm>
          <a:off x="776224" y="2401824"/>
          <a:ext cx="10684256" cy="3080026"/>
        </p:xfrm>
        <a:graphic>
          <a:graphicData uri="http://schemas.openxmlformats.org/drawingml/2006/table">
            <a:tbl>
              <a:tblPr firstRow="1" bandRow="1">
                <a:tableStyleId>{7DF18680-E054-41AD-8BC1-D1AEF772440D}</a:tableStyleId>
              </a:tblPr>
              <a:tblGrid>
                <a:gridCol w="2722880">
                  <a:extLst>
                    <a:ext uri="{9D8B030D-6E8A-4147-A177-3AD203B41FA5}">
                      <a16:colId xmlns:a16="http://schemas.microsoft.com/office/drawing/2014/main" val="1918873922"/>
                    </a:ext>
                  </a:extLst>
                </a:gridCol>
                <a:gridCol w="7961376">
                  <a:extLst>
                    <a:ext uri="{9D8B030D-6E8A-4147-A177-3AD203B41FA5}">
                      <a16:colId xmlns:a16="http://schemas.microsoft.com/office/drawing/2014/main" val="264438040"/>
                    </a:ext>
                  </a:extLst>
                </a:gridCol>
              </a:tblGrid>
              <a:tr h="550186">
                <a:tc>
                  <a:txBody>
                    <a:bodyPr/>
                    <a:lstStyle/>
                    <a:p>
                      <a:r>
                        <a:rPr lang="ko-KR" sz="1400" b="1" kern="0" spc="0">
                          <a:solidFill>
                            <a:schemeClr val="lt1">
                              <a:lumMod val="100000"/>
                            </a:schemeClr>
                          </a:solidFill>
                          <a:latin typeface="Candara" panose="020E0502030303020204" pitchFamily="34" charset="0"/>
                          <a:ea typeface="Malgun Gothic"/>
                          <a:cs typeface="+mn-cs"/>
                          <a:sym typeface=""/>
                        </a:rPr>
                        <a:t>IOF Capture the Fracture® </a:t>
                      </a:r>
                      <a:br>
                        <a:rPr lang="ko-KR" sz="1400" b="1" kern="0" spc="0">
                          <a:solidFill>
                            <a:schemeClr val="lt1">
                              <a:lumMod val="100000"/>
                            </a:schemeClr>
                          </a:solidFill>
                          <a:latin typeface="Candara" panose="020E0502030303020204" pitchFamily="34" charset="0"/>
                          <a:ea typeface="Malgun Gothic"/>
                          <a:cs typeface="+mn-cs"/>
                          <a:sym typeface=""/>
                        </a:rPr>
                      </a:br>
                      <a:r>
                        <a:rPr lang="ko-KR" sz="1400" b="1" kern="0" spc="0">
                          <a:solidFill>
                            <a:schemeClr val="lt1">
                              <a:lumMod val="100000"/>
                            </a:schemeClr>
                          </a:solidFill>
                          <a:latin typeface="Candara" panose="020E0502030303020204" pitchFamily="34" charset="0"/>
                          <a:ea typeface="Malgun Gothic"/>
                          <a:cs typeface="+mn-cs"/>
                          <a:sym typeface=""/>
                        </a:rPr>
                        <a:t>Best Practice Framework</a:t>
                      </a:r>
                      <a:r>
                        <a:rPr lang="ko-KR" sz="1400" b="1" kern="0" spc="0" baseline="30000">
                          <a:solidFill>
                            <a:schemeClr val="lt1">
                              <a:lumMod val="100000"/>
                            </a:schemeClr>
                          </a:solidFill>
                          <a:latin typeface="Candara" panose="020E0502030303020204" pitchFamily="34" charset="0"/>
                          <a:ea typeface="Malgun Gothic"/>
                          <a:cs typeface="+mn-cs"/>
                          <a:sym typeface=""/>
                        </a:rPr>
                        <a:t>2</a:t>
                      </a:r>
                    </a:p>
                  </a:txBody>
                  <a:tcPr/>
                </a:tc>
                <a:tc>
                  <a:txBody>
                    <a:bodyPr/>
                    <a:lstStyle/>
                    <a:p>
                      <a:pPr algn="ctr"/>
                      <a:r>
                        <a:rPr lang="ko-KR" sz="1400" b="1" kern="0" spc="0">
                          <a:solidFill>
                            <a:schemeClr val="lt1">
                              <a:lumMod val="100000"/>
                            </a:schemeClr>
                          </a:solidFill>
                          <a:latin typeface="Candara" panose="020E0502030303020204" pitchFamily="34" charset="0"/>
                          <a:ea typeface="Malgun Gothic"/>
                          <a:cs typeface="+mn-cs"/>
                          <a:sym typeface=""/>
                        </a:rPr>
                        <a:t>아시아 태평양 지역에 대한 합의 및 설명</a:t>
                      </a:r>
                      <a:r>
                        <a:rPr lang="ko-KR" sz="1400" b="1" kern="0" spc="0" baseline="30000">
                          <a:solidFill>
                            <a:schemeClr val="lt1">
                              <a:lumMod val="100000"/>
                            </a:schemeClr>
                          </a:solidFill>
                          <a:latin typeface="Candara" panose="020E0502030303020204" pitchFamily="34" charset="0"/>
                          <a:ea typeface="Malgun Gothic"/>
                          <a:cs typeface="+mn-cs"/>
                          <a:sym typeface=""/>
                        </a:rPr>
                        <a:t>1</a:t>
                      </a:r>
                    </a:p>
                  </a:txBody>
                  <a:tcPr/>
                </a:tc>
                <a:extLst>
                  <a:ext uri="{0D108BD9-81ED-4DB2-BD59-A6C34878D82A}">
                    <a16:rowId xmlns:a16="http://schemas.microsoft.com/office/drawing/2014/main" val="2851559175"/>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1. 환자 식별</a:t>
                      </a:r>
                    </a:p>
                  </a:txBody>
                  <a:tcPr/>
                </a:tc>
                <a:tc>
                  <a:txBody>
                    <a:bodyPr/>
                    <a:lstStyle/>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50세 이상의 취약 골절 환자를 포함</a:t>
                      </a:r>
                    </a:p>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기관의 모든 골절 환자를 포함할 필요가 없으며 처음에는 일부 부서의 환자만 포함시킨 다음 프로그램을 전체 기관으로 확대하는 방식으로 작게 시작하는 것이 좋음</a:t>
                      </a:r>
                    </a:p>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독립적인 검토(레벨 3)는 도달하기 어려우며 도전적인 목표로 간주되어야 함 </a:t>
                      </a:r>
                    </a:p>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시스템에서 골절 환자를 추적할 때 프라이버시를 고려해야 함</a:t>
                      </a:r>
                    </a:p>
                    <a:p>
                      <a:pPr marL="285750" indent="-285750">
                        <a:buFont typeface="Arial" panose="020B0604020202020204" pitchFamily="34" charset="0"/>
                        <a:buChar char="•"/>
                      </a:pPr>
                      <a:endParaRPr lang="ko-KR" sz="1400" b="1">
                        <a:latin typeface="Candara" panose="020E0502030303020204" pitchFamily="34" charset="0"/>
                        <a:ea typeface="Malgun Gothic"/>
                      </a:endParaRPr>
                    </a:p>
                  </a:txBody>
                  <a:tcPr/>
                </a:tc>
                <a:extLst>
                  <a:ext uri="{0D108BD9-81ED-4DB2-BD59-A6C34878D82A}">
                    <a16:rowId xmlns:a16="http://schemas.microsoft.com/office/drawing/2014/main" val="2463095154"/>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2. 환자 평가</a:t>
                      </a:r>
                    </a:p>
                  </a:txBody>
                  <a:tcPr/>
                </a:tc>
                <a:tc>
                  <a:txBody>
                    <a:bodyPr/>
                    <a:lstStyle/>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표준 1을 사용하여 식별된 환자는 향후 골절 위험을 반드시 평가 그러나 위험 평가를 위한 도구는 기관에서 지정</a:t>
                      </a:r>
                    </a:p>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개방형 시스템보다 폐쇄형 시스템의 기관이 더 높은 </a:t>
                      </a:r>
                      <a:r>
                        <a:rPr lang="ko-KR" sz="1400" b="1" kern="1200" spc="0" dirty="0" err="1">
                          <a:solidFill>
                            <a:schemeClr val="tx1">
                              <a:lumMod val="100000"/>
                            </a:schemeClr>
                          </a:solidFill>
                          <a:effectLst/>
                          <a:latin typeface="Candara" panose="020E0502030303020204" pitchFamily="34" charset="0"/>
                          <a:ea typeface="Malgun Gothic"/>
                          <a:cs typeface="+mn-cs"/>
                          <a:sym typeface=""/>
                        </a:rPr>
                        <a:t>평가율을</a:t>
                      </a:r>
                      <a:r>
                        <a:rPr lang="ko-KR" sz="1400" b="1" kern="1200" spc="0" dirty="0">
                          <a:solidFill>
                            <a:schemeClr val="tx1">
                              <a:lumMod val="100000"/>
                            </a:schemeClr>
                          </a:solidFill>
                          <a:effectLst/>
                          <a:latin typeface="Candara" panose="020E0502030303020204" pitchFamily="34" charset="0"/>
                          <a:ea typeface="Malgun Gothic"/>
                          <a:cs typeface="+mn-cs"/>
                          <a:sym typeface=""/>
                        </a:rPr>
                        <a:t> 달성할 수 있음 또한, 90% 비율</a:t>
                      </a:r>
                      <a:br>
                        <a:rPr lang="es-ES" altLang="ko-KR" sz="1400" b="1" kern="1200" spc="0" dirty="0">
                          <a:solidFill>
                            <a:schemeClr val="tx1">
                              <a:lumMod val="100000"/>
                            </a:schemeClr>
                          </a:solidFill>
                          <a:effectLst/>
                          <a:latin typeface="Candara" panose="020E0502030303020204" pitchFamily="34" charset="0"/>
                          <a:ea typeface="Malgun Gothic"/>
                          <a:cs typeface="+mn-cs"/>
                          <a:sym typeface=""/>
                        </a:rPr>
                      </a:br>
                      <a:r>
                        <a:rPr lang="ko-KR" sz="1400" b="1" kern="1200" spc="0" dirty="0">
                          <a:solidFill>
                            <a:schemeClr val="tx1">
                              <a:lumMod val="100000"/>
                            </a:schemeClr>
                          </a:solidFill>
                          <a:effectLst/>
                          <a:latin typeface="Candara" panose="020E0502030303020204" pitchFamily="34" charset="0"/>
                          <a:ea typeface="Malgun Gothic"/>
                          <a:cs typeface="+mn-cs"/>
                          <a:sym typeface=""/>
                        </a:rPr>
                        <a:t>(레벨 3)은 달성하기가 상대적으로 어려우며 도전적인 목표로 간주되어야 함</a:t>
                      </a:r>
                    </a:p>
                    <a:p>
                      <a:endParaRPr lang="ko-KR" sz="1400" b="1" dirty="0">
                        <a:latin typeface="Candara" panose="020E0502030303020204" pitchFamily="34" charset="0"/>
                        <a:ea typeface="Malgun Gothic"/>
                      </a:endParaRPr>
                    </a:p>
                  </a:txBody>
                  <a:tcPr/>
                </a:tc>
                <a:extLst>
                  <a:ext uri="{0D108BD9-81ED-4DB2-BD59-A6C34878D82A}">
                    <a16:rowId xmlns:a16="http://schemas.microsoft.com/office/drawing/2014/main" val="1597053272"/>
                  </a:ext>
                </a:extLst>
              </a:tr>
            </a:tbl>
          </a:graphicData>
        </a:graphic>
      </p:graphicFrame>
      <p:sp>
        <p:nvSpPr>
          <p:cNvPr id="3" name="Rectangle 2">
            <a:extLst>
              <a:ext uri="{FF2B5EF4-FFF2-40B4-BE49-F238E27FC236}">
                <a16:creationId xmlns:a16="http://schemas.microsoft.com/office/drawing/2014/main" id="{C3E6542C-A76D-194F-ADA5-97A0B6CFCCDA}"/>
              </a:ext>
            </a:extLst>
          </p:cNvPr>
          <p:cNvSpPr/>
          <p:nvPr/>
        </p:nvSpPr>
        <p:spPr>
          <a:xfrm>
            <a:off x="776223" y="1430992"/>
            <a:ext cx="10684257" cy="830997"/>
          </a:xfrm>
          <a:prstGeom prst="rect">
            <a:avLst/>
          </a:prstGeom>
        </p:spPr>
        <p:txBody>
          <a:bodyPr wrap="square">
            <a:spAutoFit/>
          </a:bodyPr>
          <a:lstStyle/>
          <a:p>
            <a:r>
              <a:rPr lang="ko-KR" sz="1600" b="1" kern="0">
                <a:solidFill>
                  <a:srgbClr val="131413">
                    <a:lumMod val="100000"/>
                  </a:srgbClr>
                </a:solidFill>
                <a:latin typeface="Candara" panose="020E0502030303020204" pitchFamily="34" charset="0"/>
                <a:sym typeface=""/>
              </a:rPr>
              <a:t>2017년에 개최된 FLS 합의 회의에서 모든 IOF Capture the Fracture</a:t>
            </a:r>
            <a:r>
              <a:rPr lang="ko-KR" sz="1600" b="1" kern="0" baseline="30000">
                <a:solidFill>
                  <a:srgbClr val="131413">
                    <a:lumMod val="100000"/>
                  </a:srgbClr>
                </a:solidFill>
                <a:latin typeface="Candara" panose="020E0502030303020204" pitchFamily="34" charset="0"/>
                <a:sym typeface=""/>
              </a:rPr>
              <a:t>®</a:t>
            </a:r>
            <a:r>
              <a:rPr lang="ko-KR" sz="1600" b="1" kern="0">
                <a:solidFill>
                  <a:srgbClr val="131413">
                    <a:lumMod val="100000"/>
                  </a:srgbClr>
                </a:solidFill>
                <a:latin typeface="Candara" panose="020E0502030303020204" pitchFamily="34" charset="0"/>
                <a:sym typeface=""/>
              </a:rPr>
              <a:t> 모범사례 프레임워크 (BPF) 표준은 </a:t>
            </a:r>
            <a:r>
              <a:rPr lang="ko-KR" sz="1600" b="1" kern="0">
                <a:solidFill>
                  <a:srgbClr val="6BBBAD">
                    <a:lumMod val="100000"/>
                  </a:srgbClr>
                </a:solidFill>
                <a:latin typeface="Candara" panose="020E0502030303020204" pitchFamily="34" charset="0"/>
                <a:sym typeface=""/>
              </a:rPr>
              <a:t>아시아 태평양 지역에 일반적으로 적용 가능</a:t>
            </a:r>
            <a:r>
              <a:rPr lang="ko-KR" sz="1600" b="1" kern="0">
                <a:solidFill>
                  <a:srgbClr val="131413">
                    <a:lumMod val="100000"/>
                  </a:srgbClr>
                </a:solidFill>
                <a:latin typeface="Candara" panose="020E0502030303020204" pitchFamily="34" charset="0"/>
                <a:sym typeface=""/>
              </a:rPr>
              <a:t>하며,  해당 지역의 의료 환경에 맞게 </a:t>
            </a:r>
            <a:r>
              <a:rPr lang="ko-KR" sz="1600" b="1" kern="0">
                <a:solidFill>
                  <a:srgbClr val="6BBBAD">
                    <a:lumMod val="100000"/>
                  </a:srgbClr>
                </a:solidFill>
                <a:latin typeface="Candara" panose="020E0502030303020204" pitchFamily="34" charset="0"/>
                <a:sym typeface=""/>
              </a:rPr>
              <a:t>약간만 수정</a:t>
            </a:r>
            <a:r>
              <a:rPr lang="ko-KR" sz="1600" b="1" kern="0">
                <a:solidFill>
                  <a:srgbClr val="131413">
                    <a:lumMod val="100000"/>
                  </a:srgbClr>
                </a:solidFill>
                <a:latin typeface="Candara" panose="020E0502030303020204" pitchFamily="34" charset="0"/>
                <a:sym typeface=""/>
              </a:rPr>
              <a:t>하면 된다고 결론내림</a:t>
            </a:r>
            <a:r>
              <a:rPr lang="ko-KR" sz="1600" b="1" kern="0" baseline="30000">
                <a:solidFill>
                  <a:srgbClr val="131413">
                    <a:lumMod val="100000"/>
                  </a:srgbClr>
                </a:solidFill>
                <a:latin typeface="Candara" panose="020E0502030303020204" pitchFamily="34" charset="0"/>
                <a:sym typeface=""/>
              </a:rPr>
              <a:t>1 </a:t>
            </a:r>
            <a:endParaRPr lang="ko-KR" sz="1600" b="1" kern="0" baseline="30000">
              <a:solidFill>
                <a:srgbClr val="131413">
                  <a:lumMod val="100000"/>
                </a:srgbClr>
              </a:solidFill>
              <a:effectLst/>
              <a:latin typeface="Candara" panose="020E0502030303020204" pitchFamily="34" charset="0"/>
              <a:sym typeface=""/>
            </a:endParaRPr>
          </a:p>
        </p:txBody>
      </p:sp>
      <p:pic>
        <p:nvPicPr>
          <p:cNvPr id="7" name="Graphic 6" descr="Home with solid fill">
            <a:hlinkClick r:id="rId3" action="ppaction://hlinksldjump"/>
            <a:extLst>
              <a:ext uri="{FF2B5EF4-FFF2-40B4-BE49-F238E27FC236}">
                <a16:creationId xmlns:a16="http://schemas.microsoft.com/office/drawing/2014/main" id="{FB6D338C-B145-4645-81D0-E38520C257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929863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2</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10246576" cy="1477328"/>
          </a:xfrm>
          <a:prstGeom prst="rect">
            <a:avLst/>
          </a:prstGeom>
          <a:noFill/>
        </p:spPr>
        <p:txBody>
          <a:bodyPr wrap="square" rtlCol="0">
            <a:spAutoFit/>
          </a:bodyPr>
          <a:lstStyle/>
          <a:p>
            <a:r>
              <a:rPr lang="ko-KR" b="1" kern="0" dirty="0">
                <a:solidFill>
                  <a:srgbClr val="0063A6">
                    <a:lumMod val="100000"/>
                  </a:srgbClr>
                </a:solidFill>
                <a:latin typeface="Calibri" panose="020F0502020204030204" pitchFamily="34" charset="0"/>
                <a:sym typeface=""/>
              </a:rPr>
              <a:t>골다공증에 대한 </a:t>
            </a:r>
            <a:r>
              <a:rPr lang="ko-KR" b="1" kern="0" dirty="0">
                <a:solidFill>
                  <a:srgbClr val="6BBBAD">
                    <a:lumMod val="100000"/>
                  </a:srgbClr>
                </a:solidFill>
                <a:latin typeface="Calibri" panose="020F0502020204030204" pitchFamily="34" charset="0"/>
                <a:sym typeface=""/>
              </a:rPr>
              <a:t>일반적인 위험요소</a:t>
            </a:r>
            <a:r>
              <a:rPr lang="ko-KR" b="1" kern="0" dirty="0">
                <a:solidFill>
                  <a:srgbClr val="0063A6">
                    <a:lumMod val="100000"/>
                  </a:srgbClr>
                </a:solidFill>
                <a:latin typeface="Calibri" panose="020F0502020204030204" pitchFamily="34" charset="0"/>
                <a:sym typeface=""/>
              </a:rPr>
              <a:t>가 있는 남성 및 여성은 사전에 </a:t>
            </a:r>
            <a:r>
              <a:rPr lang="ko-KR" altLang="es-ES" b="1" kern="0" dirty="0">
                <a:solidFill>
                  <a:srgbClr val="0063A6">
                    <a:lumMod val="100000"/>
                  </a:srgbClr>
                </a:solidFill>
                <a:latin typeface="Calibri" panose="020F0502020204030204" pitchFamily="34" charset="0"/>
                <a:sym typeface=""/>
              </a:rPr>
              <a:t>확인</a:t>
            </a:r>
            <a:r>
              <a:rPr lang="ko-KR" altLang="en-US" b="1" kern="0" dirty="0">
                <a:solidFill>
                  <a:srgbClr val="0063A6">
                    <a:lumMod val="100000"/>
                  </a:srgbClr>
                </a:solidFill>
                <a:latin typeface="Calibri" panose="020F0502020204030204" pitchFamily="34" charset="0"/>
                <a:sym typeface=""/>
              </a:rPr>
              <a:t>하고</a:t>
            </a:r>
            <a:r>
              <a:rPr lang="ko-KR" altLang="es-ES" b="1" kern="0" dirty="0">
                <a:solidFill>
                  <a:srgbClr val="0063A6">
                    <a:lumMod val="100000"/>
                  </a:srgbClr>
                </a:solidFill>
                <a:latin typeface="Calibri" panose="020F0502020204030204" pitchFamily="34" charset="0"/>
                <a:sym typeface=""/>
              </a:rPr>
              <a:t> 뼈</a:t>
            </a:r>
            <a:r>
              <a:rPr lang="ko-KR" b="1" kern="0" dirty="0">
                <a:solidFill>
                  <a:srgbClr val="0063A6">
                    <a:lumMod val="100000"/>
                  </a:srgbClr>
                </a:solidFill>
                <a:latin typeface="Calibri" panose="020F0502020204030204" pitchFamily="34" charset="0"/>
                <a:sym typeface=""/>
              </a:rPr>
              <a:t> 건강에 대한 평가를 받아야 하며</a:t>
            </a:r>
            <a:r>
              <a:rPr lang="ko-KR" b="1" kern="0" dirty="0">
                <a:solidFill>
                  <a:srgbClr val="0264A7"/>
                </a:solidFill>
                <a:latin typeface="Calibri" panose="020F0502020204030204" pitchFamily="34" charset="0"/>
                <a:sym typeface=""/>
              </a:rPr>
              <a:t>, </a:t>
            </a:r>
            <a:r>
              <a:rPr lang="ko-KR" altLang="en-US" b="1" kern="0" dirty="0">
                <a:solidFill>
                  <a:srgbClr val="0264A7"/>
                </a:solidFill>
                <a:latin typeface="Calibri" panose="020F0502020204030204" pitchFamily="34" charset="0"/>
                <a:sym typeface=""/>
              </a:rPr>
              <a:t>필요</a:t>
            </a:r>
            <a:r>
              <a:rPr lang="ko-KR" b="1" kern="0" dirty="0">
                <a:solidFill>
                  <a:srgbClr val="0264A7"/>
                </a:solidFill>
                <a:latin typeface="Calibri" panose="020F0502020204030204" pitchFamily="34" charset="0"/>
                <a:sym typeface=""/>
              </a:rPr>
              <a:t>한 </a:t>
            </a:r>
            <a:r>
              <a:rPr lang="ko-KR" b="1" kern="0" dirty="0">
                <a:solidFill>
                  <a:srgbClr val="0063A6">
                    <a:lumMod val="100000"/>
                  </a:srgbClr>
                </a:solidFill>
                <a:latin typeface="Calibri" panose="020F0502020204030204" pitchFamily="34" charset="0"/>
                <a:sym typeface=""/>
              </a:rPr>
              <a:t>경우 낙상 위험도 평가되어야 합니다. </a:t>
            </a:r>
          </a:p>
          <a:p>
            <a:endParaRPr lang="ko-KR" b="1" dirty="0">
              <a:solidFill>
                <a:srgbClr val="0063A6"/>
              </a:solidFill>
              <a:latin typeface="Calibri" panose="020F0502020204030204" pitchFamily="34" charset="0"/>
              <a:sym typeface=""/>
            </a:endParaRPr>
          </a:p>
          <a:p>
            <a:r>
              <a:rPr lang="ko-KR" b="1" dirty="0">
                <a:solidFill>
                  <a:srgbClr val="0063A6"/>
                </a:solidFill>
                <a:latin typeface="Calibri" panose="020F0502020204030204" pitchFamily="34" charset="0"/>
                <a:sym typeface=""/>
              </a:rPr>
              <a:t>평가를 </a:t>
            </a:r>
            <a:r>
              <a:rPr lang="ko-KR" altLang="es-ES" b="1" dirty="0">
                <a:solidFill>
                  <a:srgbClr val="0063A6"/>
                </a:solidFill>
                <a:latin typeface="Calibri" panose="020F0502020204030204" pitchFamily="34" charset="0"/>
                <a:sym typeface=""/>
              </a:rPr>
              <a:t>위한 </a:t>
            </a:r>
            <a:r>
              <a:rPr lang="ko-KR" altLang="en-US" b="1" dirty="0">
                <a:solidFill>
                  <a:srgbClr val="0063A6"/>
                </a:solidFill>
                <a:latin typeface="Calibri" panose="020F0502020204030204" pitchFamily="34" charset="0"/>
                <a:sym typeface=""/>
              </a:rPr>
              <a:t>각 </a:t>
            </a:r>
            <a:r>
              <a:rPr lang="ko-KR" altLang="es-ES" b="1" dirty="0">
                <a:solidFill>
                  <a:srgbClr val="0063A6"/>
                </a:solidFill>
                <a:latin typeface="Calibri" panose="020F0502020204030204" pitchFamily="34" charset="0"/>
                <a:sym typeface=""/>
              </a:rPr>
              <a:t>성별</a:t>
            </a:r>
            <a:r>
              <a:rPr lang="ko-KR" altLang="en-US" b="1" dirty="0">
                <a:solidFill>
                  <a:srgbClr val="0063A6"/>
                </a:solidFill>
                <a:latin typeface="Calibri" panose="020F0502020204030204" pitchFamily="34" charset="0"/>
                <a:sym typeface=""/>
              </a:rPr>
              <a:t>의 </a:t>
            </a:r>
            <a:r>
              <a:rPr lang="ko-KR" altLang="es-ES" b="1" dirty="0">
                <a:solidFill>
                  <a:srgbClr val="0063A6"/>
                </a:solidFill>
                <a:latin typeface="Calibri" panose="020F0502020204030204" pitchFamily="34" charset="0"/>
                <a:sym typeface=""/>
              </a:rPr>
              <a:t>연령 </a:t>
            </a:r>
            <a:r>
              <a:rPr lang="ko-KR" altLang="en-US" b="1" dirty="0">
                <a:solidFill>
                  <a:srgbClr val="0063A6"/>
                </a:solidFill>
                <a:latin typeface="Calibri" panose="020F0502020204030204" pitchFamily="34" charset="0"/>
                <a:sym typeface=""/>
              </a:rPr>
              <a:t>하</a:t>
            </a:r>
            <a:r>
              <a:rPr lang="ko-KR" altLang="es-ES" b="1" dirty="0">
                <a:solidFill>
                  <a:srgbClr val="0063A6"/>
                </a:solidFill>
                <a:latin typeface="Calibri" panose="020F0502020204030204" pitchFamily="34" charset="0"/>
                <a:sym typeface=""/>
              </a:rPr>
              <a:t>한은 </a:t>
            </a:r>
            <a:r>
              <a:rPr lang="ko-KR" b="1" dirty="0">
                <a:solidFill>
                  <a:srgbClr val="0063A6"/>
                </a:solidFill>
                <a:latin typeface="Calibri" panose="020F0502020204030204" pitchFamily="34" charset="0"/>
                <a:sym typeface=""/>
              </a:rPr>
              <a:t>국가 또는 지역별로 결정되어야 하며, 신규 또는 개정된 골다공증 임상 가이드라인에 포함되어야 합니다.</a:t>
            </a:r>
          </a:p>
        </p:txBody>
      </p:sp>
      <p:sp>
        <p:nvSpPr>
          <p:cNvPr id="10" name="TextBox 9">
            <a:extLst>
              <a:ext uri="{FF2B5EF4-FFF2-40B4-BE49-F238E27FC236}">
                <a16:creationId xmlns:a16="http://schemas.microsoft.com/office/drawing/2014/main" id="{6C443A24-69B9-3F47-B864-205D4236AC68}"/>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6" name="Graphic 5" descr="Home with solid fill">
            <a:hlinkClick r:id="rId4" action="ppaction://hlinksldjump"/>
            <a:extLst>
              <a:ext uri="{FF2B5EF4-FFF2-40B4-BE49-F238E27FC236}">
                <a16:creationId xmlns:a16="http://schemas.microsoft.com/office/drawing/2014/main" id="{26594D42-85E0-B346-8637-849BC14FC0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21217308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지역의 FLS에 대한 모범 사례 표준에 대한 </a:t>
            </a:r>
            <a:r>
              <a:rPr lang="ko-KR" altLang="es-ES" sz="3600" b="1" dirty="0">
                <a:solidFill>
                  <a:srgbClr val="6BBBAD"/>
                </a:solidFill>
                <a:latin typeface="Candara" panose="020E0502030303020204" pitchFamily="34" charset="0"/>
                <a:sym typeface=""/>
              </a:rPr>
              <a:t>합의 </a:t>
            </a:r>
            <a:r>
              <a:rPr lang="en-US" altLang="ko-KR" sz="3600" b="1" dirty="0">
                <a:solidFill>
                  <a:srgbClr val="6BBBAD"/>
                </a:solidFill>
                <a:latin typeface="Candara" panose="020E0502030303020204" pitchFamily="34" charset="0"/>
                <a:sym typeface=""/>
              </a:rPr>
              <a:t>(</a:t>
            </a:r>
            <a:r>
              <a:rPr lang="ko-KR" altLang="en-US" sz="3600" b="1" dirty="0">
                <a:solidFill>
                  <a:srgbClr val="6BBBAD"/>
                </a:solidFill>
                <a:latin typeface="Candara" panose="020E0502030303020204" pitchFamily="34" charset="0"/>
                <a:sym typeface=""/>
              </a:rPr>
              <a:t>계속</a:t>
            </a:r>
            <a:r>
              <a:rPr lang="en-US" altLang="ko-KR" sz="3600" b="1" dirty="0">
                <a:solidFill>
                  <a:srgbClr val="6BBBAD"/>
                </a:solidFill>
                <a:latin typeface="Candara" panose="020E0502030303020204" pitchFamily="34" charset="0"/>
                <a:sym typeface=""/>
              </a:rPr>
              <a:t>)</a:t>
            </a:r>
            <a:endParaRPr lang="ko-KR" altLang="es-ES" sz="3600" b="1" dirty="0">
              <a:solidFill>
                <a:srgbClr val="6BBBAD"/>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5D24A089-D15B-DE42-9FC3-16FB43637FEC}"/>
              </a:ext>
            </a:extLst>
          </p:cNvPr>
          <p:cNvSpPr txBox="1"/>
          <p:nvPr/>
        </p:nvSpPr>
        <p:spPr>
          <a:xfrm>
            <a:off x="386856" y="6459394"/>
            <a:ext cx="11536887"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IOF Capture the Fracture® Best Practice Framework for Fracture Liaison Services, 2017. 발췌: https://www.capturethefracture.org/sites/default/files/pdf-bpf-framework/2017-IOF-CTF-best_practice_framework-EN-WEB.pdf</a:t>
            </a:r>
            <a:br>
              <a:rPr lang="ko-KR" sz="900" b="1" kern="0">
                <a:solidFill>
                  <a:schemeClr val="tx1">
                    <a:lumMod val="100000"/>
                  </a:schemeClr>
                </a:solidFill>
                <a:latin typeface="Calibri" panose="020F0502020204030204" pitchFamily="34" charset="0"/>
                <a:sym typeface=""/>
              </a:rPr>
            </a:br>
            <a:r>
              <a:rPr lang="ko-KR" sz="900" b="1" kern="0">
                <a:solidFill>
                  <a:schemeClr val="tx1">
                    <a:lumMod val="100000"/>
                  </a:schemeClr>
                </a:solidFill>
                <a:latin typeface="Calibri" panose="020F0502020204030204" pitchFamily="34" charset="0"/>
                <a:sym typeface=""/>
              </a:rPr>
              <a:t>2 Chan DD,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2018;13:59</a:t>
            </a:r>
          </a:p>
        </p:txBody>
      </p:sp>
      <p:graphicFrame>
        <p:nvGraphicFramePr>
          <p:cNvPr id="2" name="Table 2">
            <a:extLst>
              <a:ext uri="{FF2B5EF4-FFF2-40B4-BE49-F238E27FC236}">
                <a16:creationId xmlns:a16="http://schemas.microsoft.com/office/drawing/2014/main" id="{A7C0E445-E38D-C045-A3D5-3519FCF820A2}"/>
              </a:ext>
            </a:extLst>
          </p:cNvPr>
          <p:cNvGraphicFramePr>
            <a:graphicFrameLocks noGrp="1"/>
          </p:cNvGraphicFramePr>
          <p:nvPr>
            <p:extLst>
              <p:ext uri="{D42A27DB-BD31-4B8C-83A1-F6EECF244321}">
                <p14:modId xmlns:p14="http://schemas.microsoft.com/office/powerpoint/2010/main" val="1054693873"/>
              </p:ext>
            </p:extLst>
          </p:nvPr>
        </p:nvGraphicFramePr>
        <p:xfrm>
          <a:off x="776224" y="1402080"/>
          <a:ext cx="10684256" cy="4238266"/>
        </p:xfrm>
        <a:graphic>
          <a:graphicData uri="http://schemas.openxmlformats.org/drawingml/2006/table">
            <a:tbl>
              <a:tblPr firstRow="1" bandRow="1">
                <a:tableStyleId>{7DF18680-E054-41AD-8BC1-D1AEF772440D}</a:tableStyleId>
              </a:tblPr>
              <a:tblGrid>
                <a:gridCol w="2722880">
                  <a:extLst>
                    <a:ext uri="{9D8B030D-6E8A-4147-A177-3AD203B41FA5}">
                      <a16:colId xmlns:a16="http://schemas.microsoft.com/office/drawing/2014/main" val="1918873922"/>
                    </a:ext>
                  </a:extLst>
                </a:gridCol>
                <a:gridCol w="7961376">
                  <a:extLst>
                    <a:ext uri="{9D8B030D-6E8A-4147-A177-3AD203B41FA5}">
                      <a16:colId xmlns:a16="http://schemas.microsoft.com/office/drawing/2014/main" val="264438040"/>
                    </a:ext>
                  </a:extLst>
                </a:gridCol>
              </a:tblGrid>
              <a:tr h="550186">
                <a:tc>
                  <a:txBody>
                    <a:bodyPr/>
                    <a:lstStyle/>
                    <a:p>
                      <a:r>
                        <a:rPr lang="ko-KR" sz="1400" b="1" kern="0" spc="0" dirty="0">
                          <a:solidFill>
                            <a:schemeClr val="lt1">
                              <a:lumMod val="100000"/>
                            </a:schemeClr>
                          </a:solidFill>
                          <a:latin typeface="Calibri" panose="020F0502020204030204" pitchFamily="34" charset="0"/>
                          <a:ea typeface="Malgun Gothic"/>
                          <a:cs typeface="+mn-cs"/>
                          <a:sym typeface=""/>
                        </a:rPr>
                        <a:t>IOF Capture the Fracture® </a:t>
                      </a:r>
                      <a:br>
                        <a:rPr lang="ko-KR" sz="1400" b="1" kern="0" spc="0" dirty="0">
                          <a:solidFill>
                            <a:schemeClr val="lt1">
                              <a:lumMod val="100000"/>
                            </a:schemeClr>
                          </a:solidFill>
                          <a:latin typeface="Calibri" panose="020F0502020204030204" pitchFamily="34" charset="0"/>
                          <a:ea typeface="Malgun Gothic"/>
                          <a:cs typeface="+mn-cs"/>
                          <a:sym typeface=""/>
                        </a:rPr>
                      </a:br>
                      <a:r>
                        <a:rPr lang="ko-KR" sz="1400" b="1" kern="0" spc="0" dirty="0">
                          <a:solidFill>
                            <a:schemeClr val="lt1">
                              <a:lumMod val="100000"/>
                            </a:schemeClr>
                          </a:solidFill>
                          <a:latin typeface="Calibri" panose="020F0502020204030204" pitchFamily="34" charset="0"/>
                          <a:ea typeface="Malgun Gothic"/>
                          <a:cs typeface="+mn-cs"/>
                          <a:sym typeface=""/>
                        </a:rPr>
                        <a:t>Best Practice Framework</a:t>
                      </a:r>
                      <a:r>
                        <a:rPr lang="ko-KR" sz="1400" b="1" kern="0" spc="0" baseline="30000" dirty="0">
                          <a:solidFill>
                            <a:schemeClr val="lt1">
                              <a:lumMod val="100000"/>
                            </a:schemeClr>
                          </a:solidFill>
                          <a:latin typeface="Calibri" panose="020F0502020204030204" pitchFamily="34" charset="0"/>
                          <a:ea typeface="Malgun Gothic"/>
                          <a:cs typeface="+mn-cs"/>
                          <a:sym typeface=""/>
                        </a:rPr>
                        <a:t>1</a:t>
                      </a:r>
                    </a:p>
                  </a:txBody>
                  <a:tcPr/>
                </a:tc>
                <a:tc>
                  <a:txBody>
                    <a:bodyPr/>
                    <a:lstStyle/>
                    <a:p>
                      <a:pPr algn="ctr"/>
                      <a:r>
                        <a:rPr lang="ko-KR" sz="1400" b="1" kern="0" spc="0">
                          <a:solidFill>
                            <a:schemeClr val="lt1">
                              <a:lumMod val="100000"/>
                            </a:schemeClr>
                          </a:solidFill>
                          <a:latin typeface="Calibri" panose="020F0502020204030204" pitchFamily="34" charset="0"/>
                          <a:ea typeface="Malgun Gothic"/>
                          <a:cs typeface="+mn-cs"/>
                          <a:sym typeface=""/>
                        </a:rPr>
                        <a:t>아시아 태평양</a:t>
                      </a:r>
                      <a:r>
                        <a:rPr lang="ko-KR" sz="1400" b="1" kern="0" spc="0">
                          <a:solidFill>
                            <a:schemeClr val="lt1">
                              <a:lumMod val="100000"/>
                            </a:schemeClr>
                          </a:solidFill>
                          <a:latin typeface="Candara" panose="020E0502030303020204" pitchFamily="34" charset="0"/>
                          <a:ea typeface="Malgun Gothic"/>
                          <a:cs typeface="+mn-cs"/>
                          <a:sym typeface=""/>
                        </a:rPr>
                        <a:t> 지역에 대한</a:t>
                      </a:r>
                      <a:r>
                        <a:rPr lang="ko-KR" sz="1400" b="1" kern="0" spc="0">
                          <a:solidFill>
                            <a:schemeClr val="lt1">
                              <a:lumMod val="100000"/>
                            </a:schemeClr>
                          </a:solidFill>
                          <a:latin typeface="Calibri" panose="020F0502020204030204" pitchFamily="34" charset="0"/>
                          <a:ea typeface="Malgun Gothic"/>
                          <a:cs typeface="+mn-cs"/>
                          <a:sym typeface=""/>
                        </a:rPr>
                        <a:t> 합의 및 설명</a:t>
                      </a:r>
                      <a:r>
                        <a:rPr lang="ko-KR" sz="1400" b="1" kern="0" spc="0" baseline="30000">
                          <a:solidFill>
                            <a:schemeClr val="lt1">
                              <a:lumMod val="100000"/>
                            </a:schemeClr>
                          </a:solidFill>
                          <a:latin typeface="Calibri" panose="020F0502020204030204" pitchFamily="34" charset="0"/>
                          <a:ea typeface="Malgun Gothic"/>
                          <a:cs typeface="+mn-cs"/>
                          <a:sym typeface=""/>
                        </a:rPr>
                        <a:t>2</a:t>
                      </a:r>
                    </a:p>
                  </a:txBody>
                  <a:tcPr/>
                </a:tc>
                <a:extLst>
                  <a:ext uri="{0D108BD9-81ED-4DB2-BD59-A6C34878D82A}">
                    <a16:rowId xmlns:a16="http://schemas.microsoft.com/office/drawing/2014/main" val="2851559175"/>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3. 골절 후 평가 시기</a:t>
                      </a:r>
                    </a:p>
                  </a:txBody>
                  <a:tcPr/>
                </a:tc>
                <a:tc>
                  <a:txBody>
                    <a:bodyPr/>
                    <a:lstStyle/>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골절 후 적시의 평가가 중요하며 아시아에서는 골절 후 3개월 이내의 일반적인 평가가 합리적</a:t>
                      </a:r>
                    </a:p>
                    <a:p>
                      <a:pPr marL="285750" indent="-285750">
                        <a:buFont typeface="Arial" panose="020B0604020202020204" pitchFamily="34" charset="0"/>
                        <a:buChar char="•"/>
                      </a:pPr>
                      <a:r>
                        <a:rPr lang="ko-KR" sz="1400" b="1" kern="1200" spc="0" dirty="0" err="1">
                          <a:solidFill>
                            <a:schemeClr val="tx1">
                              <a:lumMod val="100000"/>
                            </a:schemeClr>
                          </a:solidFill>
                          <a:effectLst/>
                          <a:latin typeface="Candara" panose="020E0502030303020204" pitchFamily="34" charset="0"/>
                          <a:ea typeface="Malgun Gothic"/>
                          <a:cs typeface="+mn-cs"/>
                          <a:sym typeface=""/>
                        </a:rPr>
                        <a:t>DXA가</a:t>
                      </a:r>
                      <a:r>
                        <a:rPr lang="ko-KR" sz="1400" b="1" kern="1200" spc="0" dirty="0">
                          <a:solidFill>
                            <a:schemeClr val="tx1">
                              <a:lumMod val="100000"/>
                            </a:schemeClr>
                          </a:solidFill>
                          <a:effectLst/>
                          <a:latin typeface="Candara" panose="020E0502030303020204" pitchFamily="34" charset="0"/>
                          <a:ea typeface="Malgun Gothic"/>
                          <a:cs typeface="+mn-cs"/>
                          <a:sym typeface=""/>
                        </a:rPr>
                        <a:t> 필요한 약물치료를 시작하는 데 제한 요소가 되어서는 안 됨</a:t>
                      </a:r>
                    </a:p>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평가는 자격을 갖춘 사람이라면 누구나 수행할 수 있으며, FLS 코디네이터가 아니어도 자격을 갖춘 의료 전문가라면 추적할 수 있음</a:t>
                      </a:r>
                    </a:p>
                    <a:p>
                      <a:pPr marL="285750" indent="-285750">
                        <a:buFont typeface="Arial" panose="020B0604020202020204" pitchFamily="34" charset="0"/>
                        <a:buChar char="•"/>
                      </a:pPr>
                      <a:endParaRPr lang="ko-KR" sz="1400" b="1" dirty="0">
                        <a:latin typeface="Candara" panose="020E0502030303020204" pitchFamily="34" charset="0"/>
                        <a:ea typeface="Malgun Gothic"/>
                      </a:endParaRPr>
                    </a:p>
                  </a:txBody>
                  <a:tcPr/>
                </a:tc>
                <a:extLst>
                  <a:ext uri="{0D108BD9-81ED-4DB2-BD59-A6C34878D82A}">
                    <a16:rowId xmlns:a16="http://schemas.microsoft.com/office/drawing/2014/main" val="2463095154"/>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4. 척추 골절</a:t>
                      </a:r>
                    </a:p>
                  </a:txBody>
                  <a:tcPr/>
                </a:tc>
                <a:tc>
                  <a:txBody>
                    <a:bodyPr/>
                    <a:lstStyle/>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방사선과 보고서에서 척추 골절(VF)</a:t>
                      </a:r>
                      <a:r>
                        <a:rPr lang="ko-KR" sz="1400" b="1" kern="1200" spc="0" dirty="0" err="1">
                          <a:solidFill>
                            <a:schemeClr val="tx1">
                              <a:lumMod val="100000"/>
                            </a:schemeClr>
                          </a:solidFill>
                          <a:effectLst/>
                          <a:latin typeface="Candara" panose="020E0502030303020204" pitchFamily="34" charset="0"/>
                          <a:ea typeface="Malgun Gothic"/>
                          <a:cs typeface="+mn-cs"/>
                          <a:sym typeface=""/>
                        </a:rPr>
                        <a:t>를</a:t>
                      </a:r>
                      <a:r>
                        <a:rPr lang="ko-KR" sz="1400" b="1" kern="1200" spc="0" dirty="0">
                          <a:solidFill>
                            <a:schemeClr val="tx1">
                              <a:lumMod val="100000"/>
                            </a:schemeClr>
                          </a:solidFill>
                          <a:effectLst/>
                          <a:latin typeface="Candara" panose="020E0502030303020204" pitchFamily="34" charset="0"/>
                          <a:ea typeface="Malgun Gothic"/>
                          <a:cs typeface="+mn-cs"/>
                          <a:sym typeface=""/>
                        </a:rPr>
                        <a:t> 확인할 때, 골다공증에 대해 정보를 제공하고 치료에 대해 환자에게 알려주는 것은 의사의 의무 환자의 프라이버시는 문제가 아님</a:t>
                      </a:r>
                    </a:p>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DXA와 척추 골절 평가 (VFA)는 "일반</a:t>
                      </a:r>
                      <a:r>
                        <a:rPr lang="ko-KR" sz="1400" b="1" kern="1200" spc="0" dirty="0">
                          <a:solidFill>
                            <a:schemeClr val="tx1"/>
                          </a:solidFill>
                          <a:effectLst/>
                          <a:latin typeface="Candara" panose="020E0502030303020204" pitchFamily="34" charset="0"/>
                          <a:ea typeface="Malgun Gothic"/>
                          <a:cs typeface="+mn-cs"/>
                          <a:sym typeface=""/>
                        </a:rPr>
                        <a:t>" 척추 X</a:t>
                      </a:r>
                      <a:r>
                        <a:rPr lang="en-US" altLang="ko-KR" sz="1400" b="1" kern="1200" spc="0" dirty="0">
                          <a:solidFill>
                            <a:schemeClr val="tx1"/>
                          </a:solidFill>
                          <a:effectLst/>
                          <a:latin typeface="Candara" panose="020E0502030303020204" pitchFamily="34" charset="0"/>
                          <a:ea typeface="Malgun Gothic"/>
                          <a:cs typeface="+mn-cs"/>
                          <a:sym typeface=""/>
                        </a:rPr>
                        <a:t>-ray</a:t>
                      </a:r>
                      <a:r>
                        <a:rPr lang="ko-KR" sz="1400" b="1" kern="1200" spc="0" dirty="0">
                          <a:solidFill>
                            <a:schemeClr val="tx1"/>
                          </a:solidFill>
                          <a:effectLst/>
                          <a:latin typeface="Candara" panose="020E0502030303020204" pitchFamily="34" charset="0"/>
                          <a:ea typeface="Malgun Gothic"/>
                          <a:cs typeface="+mn-cs"/>
                          <a:sym typeface=""/>
                        </a:rPr>
                        <a:t> 검사보다 더 낮은 방사선 수치를 보였음 그러나 DXA 장비에서 VFA의 가용성은 제한적</a:t>
                      </a:r>
                    </a:p>
                    <a:p>
                      <a:pPr marL="285750" indent="-285750">
                        <a:buFont typeface="Arial" panose="020B0604020202020204" pitchFamily="34" charset="0"/>
                        <a:buChar char="•"/>
                      </a:pPr>
                      <a:r>
                        <a:rPr lang="ko-KR" sz="1400" b="1" kern="1200" spc="0" dirty="0">
                          <a:solidFill>
                            <a:schemeClr val="tx1"/>
                          </a:solidFill>
                          <a:effectLst/>
                          <a:latin typeface="Candara" panose="020E0502030303020204" pitchFamily="34" charset="0"/>
                          <a:ea typeface="Malgun Gothic"/>
                          <a:cs typeface="+mn-cs"/>
                          <a:sym typeface=""/>
                        </a:rPr>
                        <a:t>레벨 3 설명에서 전문가들은 "일반" </a:t>
                      </a:r>
                      <a:r>
                        <a:rPr lang="en-US" altLang="ko-KR" sz="1400" b="1" kern="1200" spc="0" dirty="0">
                          <a:solidFill>
                            <a:schemeClr val="tx1"/>
                          </a:solidFill>
                          <a:effectLst/>
                          <a:latin typeface="Candara" panose="020E0502030303020204" pitchFamily="34" charset="0"/>
                          <a:ea typeface="Malgun Gothic"/>
                          <a:cs typeface="+mn-cs"/>
                          <a:sym typeface=""/>
                        </a:rPr>
                        <a:t>X-ray</a:t>
                      </a:r>
                      <a:r>
                        <a:rPr lang="ko-KR" sz="1400" b="1" kern="1200" spc="0" dirty="0" err="1">
                          <a:solidFill>
                            <a:schemeClr val="tx1"/>
                          </a:solidFill>
                          <a:effectLst/>
                          <a:latin typeface="Candara" panose="020E0502030303020204" pitchFamily="34" charset="0"/>
                          <a:ea typeface="Malgun Gothic"/>
                          <a:cs typeface="+mn-cs"/>
                          <a:sym typeface=""/>
                        </a:rPr>
                        <a:t>를</a:t>
                      </a:r>
                      <a:r>
                        <a:rPr lang="ko-KR" sz="1400" b="1" kern="1200" spc="0" dirty="0">
                          <a:solidFill>
                            <a:schemeClr val="tx1"/>
                          </a:solidFill>
                          <a:effectLst/>
                          <a:latin typeface="Candara" panose="020E0502030303020204" pitchFamily="34" charset="0"/>
                          <a:ea typeface="Malgun Gothic"/>
                          <a:cs typeface="+mn-cs"/>
                          <a:sym typeface=""/>
                        </a:rPr>
                        <a:t> "</a:t>
                      </a:r>
                      <a:r>
                        <a:rPr lang="ko-KR" sz="1400" b="1" kern="1200" spc="0" dirty="0" err="1">
                          <a:solidFill>
                            <a:schemeClr val="tx1"/>
                          </a:solidFill>
                          <a:effectLst/>
                          <a:latin typeface="Candara" panose="020E0502030303020204" pitchFamily="34" charset="0"/>
                          <a:ea typeface="Malgun Gothic"/>
                          <a:cs typeface="+mn-cs"/>
                          <a:sym typeface=""/>
                        </a:rPr>
                        <a:t>흉요추</a:t>
                      </a:r>
                      <a:r>
                        <a:rPr lang="ko-KR" sz="1400" b="1" kern="1200" spc="0" dirty="0">
                          <a:solidFill>
                            <a:schemeClr val="tx1"/>
                          </a:solidFill>
                          <a:effectLst/>
                          <a:latin typeface="Candara" panose="020E0502030303020204" pitchFamily="34" charset="0"/>
                          <a:ea typeface="Malgun Gothic"/>
                          <a:cs typeface="+mn-cs"/>
                          <a:sym typeface=""/>
                        </a:rPr>
                        <a:t>" </a:t>
                      </a:r>
                      <a:r>
                        <a:rPr lang="en-US" altLang="ko-KR" sz="1400" b="1" kern="1200" spc="0" dirty="0">
                          <a:solidFill>
                            <a:schemeClr val="tx1"/>
                          </a:solidFill>
                          <a:effectLst/>
                          <a:latin typeface="Candara" panose="020E0502030303020204" pitchFamily="34" charset="0"/>
                          <a:ea typeface="Malgun Gothic"/>
                          <a:cs typeface="+mn-cs"/>
                          <a:sym typeface=""/>
                        </a:rPr>
                        <a:t>X-ray</a:t>
                      </a:r>
                      <a:r>
                        <a:rPr lang="ko-KR" sz="1400" b="1" kern="1200" spc="0" dirty="0">
                          <a:solidFill>
                            <a:schemeClr val="tx1">
                              <a:lumMod val="100000"/>
                            </a:schemeClr>
                          </a:solidFill>
                          <a:effectLst/>
                          <a:latin typeface="Candara" panose="020E0502030303020204" pitchFamily="34" charset="0"/>
                          <a:ea typeface="Malgun Gothic"/>
                          <a:cs typeface="+mn-cs"/>
                          <a:sym typeface=""/>
                        </a:rPr>
                        <a:t>로 대체할 것을 제안</a:t>
                      </a:r>
                    </a:p>
                    <a:p>
                      <a:endParaRPr lang="ko-KR" sz="1400" b="1" dirty="0">
                        <a:latin typeface="Candara" panose="020E0502030303020204" pitchFamily="34" charset="0"/>
                        <a:ea typeface="Malgun Gothic"/>
                      </a:endParaRPr>
                    </a:p>
                  </a:txBody>
                  <a:tcPr/>
                </a:tc>
                <a:extLst>
                  <a:ext uri="{0D108BD9-81ED-4DB2-BD59-A6C34878D82A}">
                    <a16:rowId xmlns:a16="http://schemas.microsoft.com/office/drawing/2014/main" val="1597053272"/>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5. 평가 지침</a:t>
                      </a:r>
                    </a:p>
                  </a:txBody>
                  <a:tcPr/>
                </a:tc>
                <a:tc>
                  <a:txBody>
                    <a:bodyPr/>
                    <a:lstStyle/>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이 지역의 대부분의 국가는 상대적으로 규모가 작고 모든 지침은 일반적으로 국가 </a:t>
                      </a:r>
                      <a:r>
                        <a:rPr lang="ko-KR" sz="1400" b="1" kern="1200" spc="0" dirty="0" err="1">
                          <a:solidFill>
                            <a:schemeClr val="tx1">
                              <a:lumMod val="100000"/>
                            </a:schemeClr>
                          </a:solidFill>
                          <a:effectLst/>
                          <a:latin typeface="Candara" panose="020E0502030303020204" pitchFamily="34" charset="0"/>
                          <a:ea typeface="Malgun Gothic"/>
                          <a:cs typeface="+mn-cs"/>
                          <a:sym typeface=""/>
                        </a:rPr>
                        <a:t>수준에서고려됨</a:t>
                      </a:r>
                      <a:endParaRPr lang="ko-KR" sz="1400" b="1" kern="1200" spc="0" dirty="0">
                        <a:solidFill>
                          <a:schemeClr val="tx1">
                            <a:lumMod val="100000"/>
                          </a:schemeClr>
                        </a:solidFill>
                        <a:effectLst/>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전문가들은 다음 내용의 수정을 권고함. "...제대로 된 </a:t>
                      </a:r>
                      <a:r>
                        <a:rPr lang="ko-KR" sz="1400" b="1" kern="1200" spc="0" dirty="0" err="1">
                          <a:solidFill>
                            <a:schemeClr val="tx1">
                              <a:lumMod val="100000"/>
                            </a:schemeClr>
                          </a:solidFill>
                          <a:effectLst/>
                          <a:latin typeface="Candara" panose="020E0502030303020204" pitchFamily="34" charset="0"/>
                          <a:ea typeface="Malgun Gothic"/>
                          <a:cs typeface="+mn-cs"/>
                          <a:sym typeface=""/>
                        </a:rPr>
                        <a:t>FLS는</a:t>
                      </a:r>
                      <a:r>
                        <a:rPr lang="ko-KR" sz="1400" b="1" kern="1200" spc="0" dirty="0">
                          <a:solidFill>
                            <a:schemeClr val="tx1">
                              <a:lumMod val="100000"/>
                            </a:schemeClr>
                          </a:solidFill>
                          <a:effectLst/>
                          <a:latin typeface="Candara" panose="020E0502030303020204" pitchFamily="34" charset="0"/>
                          <a:ea typeface="Malgun Gothic"/>
                          <a:cs typeface="+mn-cs"/>
                          <a:sym typeface=""/>
                        </a:rPr>
                        <a:t> 2차 골절 예방에 대한 국가 가이드라인의 초안을 짜고 널리 알리는 데 (로비는 하지 않음) 선도적인 역할을 해야 합니다."</a:t>
                      </a:r>
                    </a:p>
                    <a:p>
                      <a:endParaRPr lang="ko-KR" sz="1400" b="1" dirty="0">
                        <a:latin typeface="Candara" panose="020E0502030303020204" pitchFamily="34" charset="0"/>
                        <a:ea typeface="Malgun Gothic"/>
                      </a:endParaRPr>
                    </a:p>
                  </a:txBody>
                  <a:tcPr/>
                </a:tc>
                <a:extLst>
                  <a:ext uri="{0D108BD9-81ED-4DB2-BD59-A6C34878D82A}">
                    <a16:rowId xmlns:a16="http://schemas.microsoft.com/office/drawing/2014/main" val="2671204205"/>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95439415-1532-F744-BD3E-7DC67BFD8A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7650099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지역의 FLS에 대한 모범 사례 표준에 대한 </a:t>
            </a:r>
            <a:r>
              <a:rPr lang="ko-KR" altLang="es-ES" sz="3600" b="1" dirty="0">
                <a:solidFill>
                  <a:srgbClr val="6BBBAD"/>
                </a:solidFill>
                <a:latin typeface="Candara" panose="020E0502030303020204" pitchFamily="34" charset="0"/>
                <a:sym typeface=""/>
              </a:rPr>
              <a:t>합의 </a:t>
            </a:r>
            <a:r>
              <a:rPr lang="en-US" altLang="ko-KR" sz="3600" b="1" dirty="0">
                <a:solidFill>
                  <a:srgbClr val="6BBBAD"/>
                </a:solidFill>
                <a:latin typeface="Candara" panose="020E0502030303020204" pitchFamily="34" charset="0"/>
                <a:sym typeface=""/>
              </a:rPr>
              <a:t>(</a:t>
            </a:r>
            <a:r>
              <a:rPr lang="ko-KR" altLang="en-US" sz="3600" b="1" dirty="0">
                <a:solidFill>
                  <a:srgbClr val="6BBBAD"/>
                </a:solidFill>
                <a:latin typeface="Candara" panose="020E0502030303020204" pitchFamily="34" charset="0"/>
                <a:sym typeface=""/>
              </a:rPr>
              <a:t>계속</a:t>
            </a:r>
            <a:r>
              <a:rPr lang="en-US" altLang="ko-KR" sz="3600" b="1" dirty="0">
                <a:solidFill>
                  <a:srgbClr val="6BBBAD"/>
                </a:solidFill>
                <a:latin typeface="Candara" panose="020E0502030303020204" pitchFamily="34" charset="0"/>
                <a:sym typeface=""/>
              </a:rPr>
              <a:t>)</a:t>
            </a:r>
            <a:endParaRPr lang="ko-KR" altLang="es-ES" sz="3600" b="1" dirty="0">
              <a:solidFill>
                <a:srgbClr val="6BBBAD"/>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5D24A089-D15B-DE42-9FC3-16FB43637FEC}"/>
              </a:ext>
            </a:extLst>
          </p:cNvPr>
          <p:cNvSpPr txBox="1"/>
          <p:nvPr/>
        </p:nvSpPr>
        <p:spPr>
          <a:xfrm>
            <a:off x="386856" y="6459394"/>
            <a:ext cx="11536887"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IOF Capture the Fracture® Best Practice Framework for Fracture Liaison Services, 2017. 발췌: https://www.capturethefracture.org/sites/default/files/pdf-bpf-framework/2017-IOF-CTF-best_practice_framework-EN-WEB.pdf</a:t>
            </a:r>
            <a:br>
              <a:rPr lang="ko-KR" sz="900" b="1" kern="0">
                <a:solidFill>
                  <a:schemeClr val="tx1">
                    <a:lumMod val="100000"/>
                  </a:schemeClr>
                </a:solidFill>
                <a:latin typeface="Calibri" panose="020F0502020204030204" pitchFamily="34" charset="0"/>
                <a:sym typeface=""/>
              </a:rPr>
            </a:br>
            <a:r>
              <a:rPr lang="ko-KR" sz="900" b="1" kern="0">
                <a:solidFill>
                  <a:schemeClr val="tx1">
                    <a:lumMod val="100000"/>
                  </a:schemeClr>
                </a:solidFill>
                <a:latin typeface="Calibri" panose="020F0502020204030204" pitchFamily="34" charset="0"/>
                <a:sym typeface=""/>
              </a:rPr>
              <a:t>2 Chan DD,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2018;13:59</a:t>
            </a:r>
          </a:p>
        </p:txBody>
      </p:sp>
      <p:graphicFrame>
        <p:nvGraphicFramePr>
          <p:cNvPr id="2" name="Table 2">
            <a:extLst>
              <a:ext uri="{FF2B5EF4-FFF2-40B4-BE49-F238E27FC236}">
                <a16:creationId xmlns:a16="http://schemas.microsoft.com/office/drawing/2014/main" id="{A7C0E445-E38D-C045-A3D5-3519FCF820A2}"/>
              </a:ext>
            </a:extLst>
          </p:cNvPr>
          <p:cNvGraphicFramePr>
            <a:graphicFrameLocks noGrp="1"/>
          </p:cNvGraphicFramePr>
          <p:nvPr>
            <p:extLst>
              <p:ext uri="{D42A27DB-BD31-4B8C-83A1-F6EECF244321}">
                <p14:modId xmlns:p14="http://schemas.microsoft.com/office/powerpoint/2010/main" val="488788876"/>
              </p:ext>
            </p:extLst>
          </p:nvPr>
        </p:nvGraphicFramePr>
        <p:xfrm>
          <a:off x="776224" y="1402080"/>
          <a:ext cx="10684256" cy="3598186"/>
        </p:xfrm>
        <a:graphic>
          <a:graphicData uri="http://schemas.openxmlformats.org/drawingml/2006/table">
            <a:tbl>
              <a:tblPr firstRow="1" bandRow="1">
                <a:tableStyleId>{7DF18680-E054-41AD-8BC1-D1AEF772440D}</a:tableStyleId>
              </a:tblPr>
              <a:tblGrid>
                <a:gridCol w="2722880">
                  <a:extLst>
                    <a:ext uri="{9D8B030D-6E8A-4147-A177-3AD203B41FA5}">
                      <a16:colId xmlns:a16="http://schemas.microsoft.com/office/drawing/2014/main" val="1918873922"/>
                    </a:ext>
                  </a:extLst>
                </a:gridCol>
                <a:gridCol w="7961376">
                  <a:extLst>
                    <a:ext uri="{9D8B030D-6E8A-4147-A177-3AD203B41FA5}">
                      <a16:colId xmlns:a16="http://schemas.microsoft.com/office/drawing/2014/main" val="264438040"/>
                    </a:ext>
                  </a:extLst>
                </a:gridCol>
              </a:tblGrid>
              <a:tr h="550186">
                <a:tc>
                  <a:txBody>
                    <a:bodyPr/>
                    <a:lstStyle/>
                    <a:p>
                      <a:r>
                        <a:rPr lang="ko-KR" sz="1400" b="1" kern="0" spc="0">
                          <a:solidFill>
                            <a:schemeClr val="lt1">
                              <a:lumMod val="100000"/>
                            </a:schemeClr>
                          </a:solidFill>
                          <a:latin typeface="Calibri" panose="020F0502020204030204" pitchFamily="34" charset="0"/>
                          <a:ea typeface="Malgun Gothic"/>
                          <a:cs typeface="+mn-cs"/>
                          <a:sym typeface=""/>
                        </a:rPr>
                        <a:t>IOF Capture the Fracture® </a:t>
                      </a:r>
                      <a:br>
                        <a:rPr lang="ko-KR" sz="1400" b="1" kern="0" spc="0">
                          <a:solidFill>
                            <a:schemeClr val="lt1">
                              <a:lumMod val="100000"/>
                            </a:schemeClr>
                          </a:solidFill>
                          <a:latin typeface="Calibri" panose="020F0502020204030204" pitchFamily="34" charset="0"/>
                          <a:ea typeface="Malgun Gothic"/>
                          <a:cs typeface="+mn-cs"/>
                          <a:sym typeface=""/>
                        </a:rPr>
                      </a:br>
                      <a:r>
                        <a:rPr lang="ko-KR" sz="1400" b="1" kern="0" spc="0">
                          <a:solidFill>
                            <a:schemeClr val="lt1">
                              <a:lumMod val="100000"/>
                            </a:schemeClr>
                          </a:solidFill>
                          <a:latin typeface="Calibri" panose="020F0502020204030204" pitchFamily="34" charset="0"/>
                          <a:ea typeface="Malgun Gothic"/>
                          <a:cs typeface="+mn-cs"/>
                          <a:sym typeface=""/>
                        </a:rPr>
                        <a:t>Best Practice Framework</a:t>
                      </a:r>
                      <a:r>
                        <a:rPr lang="ko-KR" sz="1400" b="1" kern="0" spc="0" baseline="30000">
                          <a:solidFill>
                            <a:schemeClr val="lt1">
                              <a:lumMod val="100000"/>
                            </a:schemeClr>
                          </a:solidFill>
                          <a:latin typeface="Calibri" panose="020F0502020204030204" pitchFamily="34" charset="0"/>
                          <a:ea typeface="Malgun Gothic"/>
                          <a:cs typeface="+mn-cs"/>
                          <a:sym typeface=""/>
                        </a:rPr>
                        <a:t>1</a:t>
                      </a:r>
                    </a:p>
                  </a:txBody>
                  <a:tcPr/>
                </a:tc>
                <a:tc>
                  <a:txBody>
                    <a:bodyPr/>
                    <a:lstStyle/>
                    <a:p>
                      <a:pPr algn="ctr"/>
                      <a:r>
                        <a:rPr lang="ko-KR" sz="1400" b="1" kern="0" spc="0">
                          <a:solidFill>
                            <a:schemeClr val="lt1">
                              <a:lumMod val="100000"/>
                            </a:schemeClr>
                          </a:solidFill>
                          <a:latin typeface="Calibri" panose="020F0502020204030204" pitchFamily="34" charset="0"/>
                          <a:ea typeface="Malgun Gothic"/>
                          <a:cs typeface="+mn-cs"/>
                          <a:sym typeface=""/>
                        </a:rPr>
                        <a:t>아시아 태평양</a:t>
                      </a:r>
                      <a:r>
                        <a:rPr lang="ko-KR" sz="1400" b="1" kern="0" spc="0">
                          <a:solidFill>
                            <a:schemeClr val="lt1">
                              <a:lumMod val="100000"/>
                            </a:schemeClr>
                          </a:solidFill>
                          <a:latin typeface="Candara" panose="020E0502030303020204" pitchFamily="34" charset="0"/>
                          <a:ea typeface="Malgun Gothic"/>
                          <a:cs typeface="+mn-cs"/>
                          <a:sym typeface=""/>
                        </a:rPr>
                        <a:t> 지역에 대한</a:t>
                      </a:r>
                      <a:r>
                        <a:rPr lang="ko-KR" sz="1400" b="1" kern="0" spc="0">
                          <a:solidFill>
                            <a:schemeClr val="lt1">
                              <a:lumMod val="100000"/>
                            </a:schemeClr>
                          </a:solidFill>
                          <a:latin typeface="Calibri" panose="020F0502020204030204" pitchFamily="34" charset="0"/>
                          <a:ea typeface="Malgun Gothic"/>
                          <a:cs typeface="+mn-cs"/>
                          <a:sym typeface=""/>
                        </a:rPr>
                        <a:t> 합의 및 설명</a:t>
                      </a:r>
                      <a:r>
                        <a:rPr lang="ko-KR" sz="1400" b="1" kern="0" spc="0" baseline="30000">
                          <a:solidFill>
                            <a:schemeClr val="lt1">
                              <a:lumMod val="100000"/>
                            </a:schemeClr>
                          </a:solidFill>
                          <a:latin typeface="Calibri" panose="020F0502020204030204" pitchFamily="34" charset="0"/>
                          <a:ea typeface="Malgun Gothic"/>
                          <a:cs typeface="+mn-cs"/>
                          <a:sym typeface=""/>
                        </a:rPr>
                        <a:t>2</a:t>
                      </a:r>
                    </a:p>
                  </a:txBody>
                  <a:tcPr/>
                </a:tc>
                <a:extLst>
                  <a:ext uri="{0D108BD9-81ED-4DB2-BD59-A6C34878D82A}">
                    <a16:rowId xmlns:a16="http://schemas.microsoft.com/office/drawing/2014/main" val="2851559175"/>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6. 골다공증의 2차 원인</a:t>
                      </a:r>
                    </a:p>
                  </a:txBody>
                  <a:tcPr/>
                </a:tc>
                <a:tc>
                  <a:txBody>
                    <a:bodyPr/>
                    <a:lstStyle/>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골다공증의 이차 원인은 국가 지침에 따라 확인되어야 합니다.</a:t>
                      </a:r>
                    </a:p>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최소 혈액 검사 항목에는 혈청 칼슘, 인산염, 크레아티닌 및 25-하이드록시비타민 D(25[OH])가 포함될 수 있음</a:t>
                      </a:r>
                    </a:p>
                    <a:p>
                      <a:pPr marL="285750" indent="-285750">
                        <a:buFont typeface="Arial" panose="020B0604020202020204" pitchFamily="34" charset="0"/>
                        <a:buChar char="•"/>
                      </a:pPr>
                      <a:endParaRPr lang="ko-KR" sz="1400" b="1">
                        <a:latin typeface="Candara" panose="020E0502030303020204" pitchFamily="34" charset="0"/>
                        <a:ea typeface="Malgun Gothic"/>
                      </a:endParaRPr>
                    </a:p>
                  </a:txBody>
                  <a:tcPr/>
                </a:tc>
                <a:extLst>
                  <a:ext uri="{0D108BD9-81ED-4DB2-BD59-A6C34878D82A}">
                    <a16:rowId xmlns:a16="http://schemas.microsoft.com/office/drawing/2014/main" val="2463095154"/>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7. 낙상 방지 서비스</a:t>
                      </a:r>
                    </a:p>
                  </a:txBody>
                  <a:tcPr/>
                </a:tc>
                <a:tc>
                  <a:txBody>
                    <a:bodyPr/>
                    <a:lstStyle/>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명확한 기준이 없는 경우, 낙상 위험이 높은 환자를 확인하는 기준은 지난 2년 동안 2회 이상 낙상 경험 또는 낙상에 대한 두려움을 포함</a:t>
                      </a:r>
                    </a:p>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공식적인 낙상 예방 서비스는 모든 기관에서 가능하지 않을 수 있음 그러나 재활 및 운동을 포함한 낙상 예방에 대한 중요한 요소가 제공되어야 함 </a:t>
                      </a:r>
                    </a:p>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전문가들은 낙상 위험 평가를 위해 신속한 종합 노인 전문의 평가(CGA)를 수행할 수 있다고 제안</a:t>
                      </a:r>
                    </a:p>
                    <a:p>
                      <a:endParaRPr lang="ko-KR" sz="1400" b="1">
                        <a:latin typeface="Candara" panose="020E0502030303020204" pitchFamily="34" charset="0"/>
                        <a:ea typeface="Malgun Gothic"/>
                      </a:endParaRPr>
                    </a:p>
                  </a:txBody>
                  <a:tcPr/>
                </a:tc>
                <a:extLst>
                  <a:ext uri="{0D108BD9-81ED-4DB2-BD59-A6C34878D82A}">
                    <a16:rowId xmlns:a16="http://schemas.microsoft.com/office/drawing/2014/main" val="1597053272"/>
                  </a:ext>
                </a:extLst>
              </a:tr>
              <a:tr h="683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8. </a:t>
                      </a:r>
                      <a:r>
                        <a:rPr lang="ko-KR" sz="1400" b="1" kern="0" spc="0">
                          <a:solidFill>
                            <a:schemeClr val="tx1">
                              <a:lumMod val="100000"/>
                            </a:schemeClr>
                          </a:solidFill>
                          <a:effectLst/>
                          <a:latin typeface="Candara" panose="020E0502030303020204" pitchFamily="34" charset="0"/>
                          <a:ea typeface="Malgun Gothic"/>
                          <a:cs typeface="+mn-cs"/>
                          <a:sym typeface=""/>
                        </a:rPr>
                        <a:t>다면적 건강 및 생활 습관 위험 요인 평가</a:t>
                      </a:r>
                    </a:p>
                    <a:p>
                      <a:endParaRPr lang="ko-KR" sz="1400" b="1">
                        <a:latin typeface="Candara" panose="020E0502030303020204" pitchFamily="34" charset="0"/>
                        <a:ea typeface="Malgun Gothic"/>
                      </a:endParaRPr>
                    </a:p>
                  </a:txBody>
                  <a:tcPr/>
                </a:tc>
                <a:tc>
                  <a:txBody>
                    <a:bodyPr/>
                    <a:lstStyle/>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이 설명 내용에 있는 요인 외에도 노쇠, 근감소증, 인지 장애, 다약제, 보행 보조기의 필요성 또는 가정 환경 및 보도 상태 평가와 같은 위험 요인이 포함될 수 있음</a:t>
                      </a:r>
                    </a:p>
                    <a:p>
                      <a:endParaRPr lang="ko-KR" sz="1400" b="1">
                        <a:latin typeface="Candara" panose="020E0502030303020204" pitchFamily="34" charset="0"/>
                        <a:ea typeface="Malgun Gothic"/>
                      </a:endParaRPr>
                    </a:p>
                  </a:txBody>
                  <a:tcPr/>
                </a:tc>
                <a:extLst>
                  <a:ext uri="{0D108BD9-81ED-4DB2-BD59-A6C34878D82A}">
                    <a16:rowId xmlns:a16="http://schemas.microsoft.com/office/drawing/2014/main" val="2671204205"/>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E4ABD471-0F08-6844-BF8A-73A6B2A384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91783945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지역의 FLS에 대한 모범 사례 표준에 대한 합의 </a:t>
            </a:r>
          </a:p>
        </p:txBody>
      </p:sp>
      <p:sp>
        <p:nvSpPr>
          <p:cNvPr id="5" name="TextBox 4">
            <a:extLst>
              <a:ext uri="{FF2B5EF4-FFF2-40B4-BE49-F238E27FC236}">
                <a16:creationId xmlns:a16="http://schemas.microsoft.com/office/drawing/2014/main" id="{5D24A089-D15B-DE42-9FC3-16FB43637FEC}"/>
              </a:ext>
            </a:extLst>
          </p:cNvPr>
          <p:cNvSpPr txBox="1"/>
          <p:nvPr/>
        </p:nvSpPr>
        <p:spPr>
          <a:xfrm>
            <a:off x="386856" y="6459394"/>
            <a:ext cx="11536887"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IOF Capture the Fracture® Best Practice Framework for Fracture Liaison Services, 2017. 발췌: https://www.capturethefracture.org/sites/default/files/pdf-bpf-framework/2017-IOF-CTF-best_practice_framework-EN-WEB.pdf</a:t>
            </a:r>
            <a:br>
              <a:rPr lang="ko-KR" sz="900" b="1" kern="0">
                <a:solidFill>
                  <a:schemeClr val="tx1">
                    <a:lumMod val="100000"/>
                  </a:schemeClr>
                </a:solidFill>
                <a:latin typeface="Calibri" panose="020F0502020204030204" pitchFamily="34" charset="0"/>
                <a:sym typeface=""/>
              </a:rPr>
            </a:br>
            <a:r>
              <a:rPr lang="ko-KR" sz="900" b="1" kern="0">
                <a:solidFill>
                  <a:schemeClr val="tx1">
                    <a:lumMod val="100000"/>
                  </a:schemeClr>
                </a:solidFill>
                <a:latin typeface="Calibri" panose="020F0502020204030204" pitchFamily="34" charset="0"/>
                <a:sym typeface=""/>
              </a:rPr>
              <a:t>2 Chan DD, et al. </a:t>
            </a:r>
            <a:r>
              <a:rPr lang="ko-KR" sz="900" b="1" i="1" kern="0">
                <a:solidFill>
                  <a:schemeClr val="tx1">
                    <a:lumMod val="100000"/>
                  </a:schemeClr>
                </a:solidFill>
                <a:latin typeface="Calibri" panose="020F0502020204030204" pitchFamily="34" charset="0"/>
                <a:sym typeface=""/>
              </a:rPr>
              <a:t>Arch Osteoporos </a:t>
            </a:r>
            <a:r>
              <a:rPr lang="ko-KR" sz="900" b="1" kern="0">
                <a:solidFill>
                  <a:schemeClr val="tx1">
                    <a:lumMod val="100000"/>
                  </a:schemeClr>
                </a:solidFill>
                <a:latin typeface="Calibri" panose="020F0502020204030204" pitchFamily="34" charset="0"/>
                <a:sym typeface=""/>
              </a:rPr>
              <a:t>2018;13:59</a:t>
            </a:r>
          </a:p>
        </p:txBody>
      </p:sp>
      <p:graphicFrame>
        <p:nvGraphicFramePr>
          <p:cNvPr id="2" name="Table 2">
            <a:extLst>
              <a:ext uri="{FF2B5EF4-FFF2-40B4-BE49-F238E27FC236}">
                <a16:creationId xmlns:a16="http://schemas.microsoft.com/office/drawing/2014/main" id="{A7C0E445-E38D-C045-A3D5-3519FCF820A2}"/>
              </a:ext>
            </a:extLst>
          </p:cNvPr>
          <p:cNvGraphicFramePr>
            <a:graphicFrameLocks noGrp="1"/>
          </p:cNvGraphicFramePr>
          <p:nvPr>
            <p:extLst>
              <p:ext uri="{D42A27DB-BD31-4B8C-83A1-F6EECF244321}">
                <p14:modId xmlns:p14="http://schemas.microsoft.com/office/powerpoint/2010/main" val="3801233467"/>
              </p:ext>
            </p:extLst>
          </p:nvPr>
        </p:nvGraphicFramePr>
        <p:xfrm>
          <a:off x="776224" y="1402080"/>
          <a:ext cx="10684256" cy="4276384"/>
        </p:xfrm>
        <a:graphic>
          <a:graphicData uri="http://schemas.openxmlformats.org/drawingml/2006/table">
            <a:tbl>
              <a:tblPr firstRow="1" bandRow="1">
                <a:tableStyleId>{7DF18680-E054-41AD-8BC1-D1AEF772440D}</a:tableStyleId>
              </a:tblPr>
              <a:tblGrid>
                <a:gridCol w="2722880">
                  <a:extLst>
                    <a:ext uri="{9D8B030D-6E8A-4147-A177-3AD203B41FA5}">
                      <a16:colId xmlns:a16="http://schemas.microsoft.com/office/drawing/2014/main" val="1918873922"/>
                    </a:ext>
                  </a:extLst>
                </a:gridCol>
                <a:gridCol w="7961376">
                  <a:extLst>
                    <a:ext uri="{9D8B030D-6E8A-4147-A177-3AD203B41FA5}">
                      <a16:colId xmlns:a16="http://schemas.microsoft.com/office/drawing/2014/main" val="264438040"/>
                    </a:ext>
                  </a:extLst>
                </a:gridCol>
              </a:tblGrid>
              <a:tr h="550186">
                <a:tc>
                  <a:txBody>
                    <a:bodyPr/>
                    <a:lstStyle/>
                    <a:p>
                      <a:r>
                        <a:rPr lang="ko-KR" sz="1400" b="1" kern="0" spc="0">
                          <a:solidFill>
                            <a:schemeClr val="lt1">
                              <a:lumMod val="100000"/>
                            </a:schemeClr>
                          </a:solidFill>
                          <a:latin typeface="Calibri" panose="020F0502020204030204" pitchFamily="34" charset="0"/>
                          <a:ea typeface="Malgun Gothic"/>
                          <a:cs typeface="+mn-cs"/>
                          <a:sym typeface=""/>
                        </a:rPr>
                        <a:t>IOF Capture the Fracture® </a:t>
                      </a:r>
                      <a:br>
                        <a:rPr lang="ko-KR" sz="1400" b="1" kern="0" spc="0">
                          <a:solidFill>
                            <a:schemeClr val="lt1">
                              <a:lumMod val="100000"/>
                            </a:schemeClr>
                          </a:solidFill>
                          <a:latin typeface="Calibri" panose="020F0502020204030204" pitchFamily="34" charset="0"/>
                          <a:ea typeface="Malgun Gothic"/>
                          <a:cs typeface="+mn-cs"/>
                          <a:sym typeface=""/>
                        </a:rPr>
                      </a:br>
                      <a:r>
                        <a:rPr lang="ko-KR" sz="1400" b="1" kern="0" spc="0">
                          <a:solidFill>
                            <a:schemeClr val="lt1">
                              <a:lumMod val="100000"/>
                            </a:schemeClr>
                          </a:solidFill>
                          <a:latin typeface="Calibri" panose="020F0502020204030204" pitchFamily="34" charset="0"/>
                          <a:ea typeface="Malgun Gothic"/>
                          <a:cs typeface="+mn-cs"/>
                          <a:sym typeface=""/>
                        </a:rPr>
                        <a:t>Best Practice Framework</a:t>
                      </a:r>
                      <a:r>
                        <a:rPr lang="ko-KR" sz="1400" b="1" kern="0" spc="0" baseline="30000">
                          <a:solidFill>
                            <a:schemeClr val="lt1">
                              <a:lumMod val="100000"/>
                            </a:schemeClr>
                          </a:solidFill>
                          <a:latin typeface="Calibri" panose="020F0502020204030204" pitchFamily="34" charset="0"/>
                          <a:ea typeface="Malgun Gothic"/>
                          <a:cs typeface="+mn-cs"/>
                          <a:sym typeface=""/>
                        </a:rPr>
                        <a:t>1</a:t>
                      </a:r>
                    </a:p>
                  </a:txBody>
                  <a:tcPr/>
                </a:tc>
                <a:tc>
                  <a:txBody>
                    <a:bodyPr/>
                    <a:lstStyle/>
                    <a:p>
                      <a:pPr algn="ctr"/>
                      <a:r>
                        <a:rPr lang="ko-KR" sz="1400" b="1" kern="0" spc="0">
                          <a:solidFill>
                            <a:schemeClr val="lt1">
                              <a:lumMod val="100000"/>
                            </a:schemeClr>
                          </a:solidFill>
                          <a:latin typeface="Calibri" panose="020F0502020204030204" pitchFamily="34" charset="0"/>
                          <a:ea typeface="Malgun Gothic"/>
                          <a:cs typeface="+mn-cs"/>
                          <a:sym typeface=""/>
                        </a:rPr>
                        <a:t>아시아 태평양</a:t>
                      </a:r>
                      <a:r>
                        <a:rPr lang="ko-KR" sz="1400" b="1" kern="0" spc="0">
                          <a:solidFill>
                            <a:schemeClr val="lt1">
                              <a:lumMod val="100000"/>
                            </a:schemeClr>
                          </a:solidFill>
                          <a:latin typeface="Candara" panose="020E0502030303020204" pitchFamily="34" charset="0"/>
                          <a:ea typeface="Malgun Gothic"/>
                          <a:cs typeface="+mn-cs"/>
                          <a:sym typeface=""/>
                        </a:rPr>
                        <a:t> 지역에 대한</a:t>
                      </a:r>
                      <a:r>
                        <a:rPr lang="ko-KR" sz="1400" b="1" kern="0" spc="0">
                          <a:solidFill>
                            <a:schemeClr val="lt1">
                              <a:lumMod val="100000"/>
                            </a:schemeClr>
                          </a:solidFill>
                          <a:latin typeface="Calibri" panose="020F0502020204030204" pitchFamily="34" charset="0"/>
                          <a:ea typeface="Malgun Gothic"/>
                          <a:cs typeface="+mn-cs"/>
                          <a:sym typeface=""/>
                        </a:rPr>
                        <a:t> 합의 및 설명</a:t>
                      </a:r>
                      <a:r>
                        <a:rPr lang="ko-KR" sz="1400" b="1" kern="0" spc="0" baseline="30000">
                          <a:solidFill>
                            <a:schemeClr val="lt1">
                              <a:lumMod val="100000"/>
                            </a:schemeClr>
                          </a:solidFill>
                          <a:latin typeface="Calibri" panose="020F0502020204030204" pitchFamily="34" charset="0"/>
                          <a:ea typeface="Malgun Gothic"/>
                          <a:cs typeface="+mn-cs"/>
                          <a:sym typeface=""/>
                        </a:rPr>
                        <a:t>2</a:t>
                      </a:r>
                    </a:p>
                  </a:txBody>
                  <a:tcPr/>
                </a:tc>
                <a:extLst>
                  <a:ext uri="{0D108BD9-81ED-4DB2-BD59-A6C34878D82A}">
                    <a16:rowId xmlns:a16="http://schemas.microsoft.com/office/drawing/2014/main" val="2851559175"/>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9. 투약 개시</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400" b="1" kern="1200" spc="0">
                          <a:solidFill>
                            <a:schemeClr val="tx1">
                              <a:lumMod val="100000"/>
                            </a:schemeClr>
                          </a:solidFill>
                          <a:effectLst/>
                          <a:latin typeface="Candara" panose="020E0502030303020204" pitchFamily="34" charset="0"/>
                          <a:ea typeface="Malgun Gothic"/>
                          <a:cs typeface="+mn-cs"/>
                          <a:sym typeface=""/>
                        </a:rPr>
                        <a:t>전문가들은 이 표준을 수정할 필요가 없다는 데 동의</a:t>
                      </a:r>
                    </a:p>
                    <a:p>
                      <a:pPr marL="285750" indent="-285750">
                        <a:buFont typeface="Arial" panose="020B0604020202020204" pitchFamily="34" charset="0"/>
                        <a:buChar char="•"/>
                      </a:pPr>
                      <a:endParaRPr lang="ko-KR" sz="1400" b="1">
                        <a:latin typeface="Candara" panose="020E0502030303020204" pitchFamily="34" charset="0"/>
                        <a:ea typeface="Malgun Gothic"/>
                      </a:endParaRPr>
                    </a:p>
                  </a:txBody>
                  <a:tcPr/>
                </a:tc>
                <a:extLst>
                  <a:ext uri="{0D108BD9-81ED-4DB2-BD59-A6C34878D82A}">
                    <a16:rowId xmlns:a16="http://schemas.microsoft.com/office/drawing/2014/main" val="2463095154"/>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10. 약 검토</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400" b="1" kern="1200" spc="0">
                          <a:solidFill>
                            <a:schemeClr val="tx1">
                              <a:lumMod val="100000"/>
                            </a:schemeClr>
                          </a:solidFill>
                          <a:effectLst/>
                          <a:latin typeface="Candara" panose="020E0502030303020204" pitchFamily="34" charset="0"/>
                          <a:ea typeface="Malgun Gothic"/>
                          <a:cs typeface="+mn-cs"/>
                          <a:sym typeface=""/>
                        </a:rPr>
                        <a:t>전문가들은 이 표준을 수정할 필요가 없다는 데 동의</a:t>
                      </a:r>
                    </a:p>
                    <a:p>
                      <a:pPr marL="0" indent="0">
                        <a:buFont typeface="Arial" panose="020B0604020202020204" pitchFamily="34" charset="0"/>
                        <a:buNone/>
                      </a:pPr>
                      <a:endParaRPr lang="ko-KR" sz="1400" b="1">
                        <a:latin typeface="Candara" panose="020E0502030303020204" pitchFamily="34" charset="0"/>
                        <a:ea typeface="Malgun Gothic"/>
                      </a:endParaRPr>
                    </a:p>
                  </a:txBody>
                  <a:tcPr/>
                </a:tc>
                <a:extLst>
                  <a:ext uri="{0D108BD9-81ED-4DB2-BD59-A6C34878D82A}">
                    <a16:rowId xmlns:a16="http://schemas.microsoft.com/office/drawing/2014/main" val="1597053272"/>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11. 커뮤니케이션 전략</a:t>
                      </a:r>
                    </a:p>
                  </a:txBody>
                  <a:tcPr/>
                </a:tc>
                <a:tc>
                  <a:txBody>
                    <a:bodyPr/>
                    <a:lstStyle/>
                    <a:p>
                      <a:pPr marL="285750" indent="-285750">
                        <a:buFont typeface="Arial" panose="020B0604020202020204" pitchFamily="34" charset="0"/>
                        <a:buChar char="•"/>
                      </a:pPr>
                      <a:r>
                        <a:rPr lang="ko-KR" sz="1400" b="1" kern="1200" spc="0" dirty="0">
                          <a:solidFill>
                            <a:schemeClr val="tx1">
                              <a:lumMod val="100000"/>
                            </a:schemeClr>
                          </a:solidFill>
                          <a:effectLst/>
                          <a:latin typeface="Candara" panose="020E0502030303020204" pitchFamily="34" charset="0"/>
                          <a:ea typeface="Malgun Gothic"/>
                          <a:cs typeface="+mn-cs"/>
                          <a:sym typeface=""/>
                        </a:rPr>
                        <a:t>의사소통은 환자/가족뿐만 아니라 1차 및 2차 진료 팀 사이에도 매우 중요</a:t>
                      </a:r>
                    </a:p>
                    <a:p>
                      <a:endParaRPr lang="ko-KR" sz="1400" b="1" dirty="0">
                        <a:latin typeface="Candara" panose="020E0502030303020204" pitchFamily="34" charset="0"/>
                        <a:ea typeface="Malgun Gothic"/>
                      </a:endParaRPr>
                    </a:p>
                  </a:txBody>
                  <a:tcPr/>
                </a:tc>
                <a:extLst>
                  <a:ext uri="{0D108BD9-81ED-4DB2-BD59-A6C34878D82A}">
                    <a16:rowId xmlns:a16="http://schemas.microsoft.com/office/drawing/2014/main" val="2671204205"/>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12. 장기 관리</a:t>
                      </a:r>
                    </a:p>
                  </a:txBody>
                  <a:tcPr/>
                </a:tc>
                <a:tc>
                  <a:txBody>
                    <a:bodyPr/>
                    <a:lstStyle/>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단기 및 장기 추적 관찰은 순응도를 향상시키는 데 중요</a:t>
                      </a:r>
                    </a:p>
                    <a:p>
                      <a:pPr marL="285750" indent="-285750">
                        <a:buFont typeface="Arial" panose="020B0604020202020204" pitchFamily="34" charset="0"/>
                        <a:buChar char="•"/>
                      </a:pPr>
                      <a:r>
                        <a:rPr lang="ko-KR" sz="1400" b="1" kern="1200" spc="0">
                          <a:solidFill>
                            <a:schemeClr val="tx1">
                              <a:lumMod val="100000"/>
                            </a:schemeClr>
                          </a:solidFill>
                          <a:effectLst/>
                          <a:latin typeface="Candara" panose="020E0502030303020204" pitchFamily="34" charset="0"/>
                          <a:ea typeface="Malgun Gothic"/>
                          <a:cs typeface="+mn-cs"/>
                          <a:sym typeface=""/>
                        </a:rPr>
                        <a:t>따르는 방법은 Capture Fracture®(CtF) 운영 위원회에서 추가로 정의해야 함</a:t>
                      </a:r>
                    </a:p>
                    <a:p>
                      <a:endParaRPr lang="ko-KR" sz="1400" b="1">
                        <a:latin typeface="Candara" panose="020E0502030303020204" pitchFamily="34" charset="0"/>
                        <a:ea typeface="Malgun Gothic"/>
                      </a:endParaRPr>
                    </a:p>
                  </a:txBody>
                  <a:tcPr/>
                </a:tc>
                <a:extLst>
                  <a:ext uri="{0D108BD9-81ED-4DB2-BD59-A6C34878D82A}">
                    <a16:rowId xmlns:a16="http://schemas.microsoft.com/office/drawing/2014/main" val="1407745562"/>
                  </a:ext>
                </a:extLst>
              </a:tr>
              <a:tr h="683266">
                <a:tc>
                  <a:txBody>
                    <a:bodyPr/>
                    <a:lstStyle/>
                    <a:p>
                      <a:r>
                        <a:rPr lang="ko-KR" sz="1400" b="1" spc="0">
                          <a:solidFill>
                            <a:schemeClr val="tx1">
                              <a:lumMod val="100000"/>
                            </a:schemeClr>
                          </a:solidFill>
                          <a:latin typeface="Candara" panose="020E0502030303020204" pitchFamily="34" charset="0"/>
                          <a:ea typeface="Malgun Gothic"/>
                          <a:cs typeface="+mn-cs"/>
                          <a:sym typeface=""/>
                        </a:rPr>
                        <a:t>13. 데이터 베이스</a:t>
                      </a:r>
                    </a:p>
                  </a:txBody>
                  <a:tcPr/>
                </a:tc>
                <a:tc>
                  <a:txBody>
                    <a:bodyPr/>
                    <a:lstStyle/>
                    <a:p>
                      <a:r>
                        <a:rPr lang="ko-KR" sz="1400" b="1" kern="1200" spc="0" dirty="0">
                          <a:solidFill>
                            <a:schemeClr val="tx1">
                              <a:lumMod val="100000"/>
                            </a:schemeClr>
                          </a:solidFill>
                          <a:effectLst/>
                          <a:latin typeface="Candara" panose="020E0502030303020204" pitchFamily="34" charset="0"/>
                          <a:ea typeface="Malgun Gothic"/>
                          <a:cs typeface="+mn-cs"/>
                          <a:sym typeface=""/>
                        </a:rPr>
                        <a:t>국가 데이터베이스를 구현하는 것은 도전적인 목표</a:t>
                      </a:r>
                    </a:p>
                    <a:p>
                      <a:r>
                        <a:rPr lang="ko-KR" sz="1400" b="1" kern="1200" spc="-50" baseline="0" dirty="0" err="1">
                          <a:solidFill>
                            <a:schemeClr val="tx1">
                              <a:lumMod val="100000"/>
                            </a:schemeClr>
                          </a:solidFill>
                          <a:effectLst/>
                          <a:latin typeface="Candara" panose="020E0502030303020204" pitchFamily="34" charset="0"/>
                          <a:ea typeface="Malgun Gothic"/>
                          <a:cs typeface="+mn-cs"/>
                          <a:sym typeface=""/>
                        </a:rPr>
                        <a:t>CtF</a:t>
                      </a:r>
                      <a:r>
                        <a:rPr lang="ko-KR" sz="1400" b="1" kern="1200" spc="-50" baseline="0" dirty="0">
                          <a:solidFill>
                            <a:schemeClr val="tx1">
                              <a:lumMod val="100000"/>
                            </a:schemeClr>
                          </a:solidFill>
                          <a:effectLst/>
                          <a:latin typeface="Candara" panose="020E0502030303020204" pitchFamily="34" charset="0"/>
                          <a:ea typeface="Malgun Gothic"/>
                          <a:cs typeface="+mn-cs"/>
                          <a:sym typeface=""/>
                        </a:rPr>
                        <a:t> 운영 위원회는 국제 비교를 개선하기 위해, </a:t>
                      </a:r>
                      <a:r>
                        <a:rPr lang="ko-KR" sz="1400" b="1" kern="1200" spc="-50" baseline="0" dirty="0" err="1">
                          <a:solidFill>
                            <a:schemeClr val="tx1">
                              <a:lumMod val="100000"/>
                            </a:schemeClr>
                          </a:solidFill>
                          <a:effectLst/>
                          <a:latin typeface="Candara" panose="020E0502030303020204" pitchFamily="34" charset="0"/>
                          <a:ea typeface="Malgun Gothic"/>
                          <a:cs typeface="+mn-cs"/>
                          <a:sym typeface=""/>
                        </a:rPr>
                        <a:t>FLS가</a:t>
                      </a:r>
                      <a:r>
                        <a:rPr lang="ko-KR" sz="1400" b="1" kern="1200" spc="-50" baseline="0" dirty="0">
                          <a:solidFill>
                            <a:schemeClr val="tx1">
                              <a:lumMod val="100000"/>
                            </a:schemeClr>
                          </a:solidFill>
                          <a:effectLst/>
                          <a:latin typeface="Candara" panose="020E0502030303020204" pitchFamily="34" charset="0"/>
                          <a:ea typeface="Malgun Gothic"/>
                          <a:cs typeface="+mn-cs"/>
                          <a:sym typeface=""/>
                        </a:rPr>
                        <a:t> 수집해야 하는 모든 핵심 데이터 세트를 논의할 것임</a:t>
                      </a:r>
                    </a:p>
                    <a:p>
                      <a:r>
                        <a:rPr lang="ko-KR" sz="1400" b="1" kern="1200" spc="0" dirty="0">
                          <a:solidFill>
                            <a:schemeClr val="tx1">
                              <a:lumMod val="100000"/>
                            </a:schemeClr>
                          </a:solidFill>
                          <a:effectLst/>
                          <a:latin typeface="Candara" panose="020E0502030303020204" pitchFamily="34" charset="0"/>
                          <a:ea typeface="Malgun Gothic"/>
                          <a:cs typeface="+mn-cs"/>
                          <a:sym typeface=""/>
                        </a:rPr>
                        <a:t>첫 번째 단계로 여러 국가의 기존 </a:t>
                      </a:r>
                      <a:r>
                        <a:rPr lang="ko-KR" sz="1400" b="1" kern="1200" spc="0" dirty="0" err="1">
                          <a:solidFill>
                            <a:schemeClr val="tx1">
                              <a:lumMod val="100000"/>
                            </a:schemeClr>
                          </a:solidFill>
                          <a:effectLst/>
                          <a:latin typeface="Candara" panose="020E0502030303020204" pitchFamily="34" charset="0"/>
                          <a:ea typeface="Malgun Gothic"/>
                          <a:cs typeface="+mn-cs"/>
                          <a:sym typeface=""/>
                        </a:rPr>
                        <a:t>고관절</a:t>
                      </a:r>
                      <a:r>
                        <a:rPr lang="ko-KR" sz="1400" b="1" kern="1200" spc="0" dirty="0">
                          <a:solidFill>
                            <a:schemeClr val="tx1">
                              <a:lumMod val="100000"/>
                            </a:schemeClr>
                          </a:solidFill>
                          <a:effectLst/>
                          <a:latin typeface="Candara" panose="020E0502030303020204" pitchFamily="34" charset="0"/>
                          <a:ea typeface="Malgun Gothic"/>
                          <a:cs typeface="+mn-cs"/>
                          <a:sym typeface=""/>
                        </a:rPr>
                        <a:t> 골절 등록부의 FLS 데이터를 통합할 수 있음</a:t>
                      </a:r>
                    </a:p>
                    <a:p>
                      <a:endParaRPr lang="ko-KR" sz="1400" b="1" dirty="0">
                        <a:latin typeface="Candara" panose="020E0502030303020204" pitchFamily="34" charset="0"/>
                        <a:ea typeface="Malgun Gothic"/>
                      </a:endParaRPr>
                    </a:p>
                  </a:txBody>
                  <a:tcPr/>
                </a:tc>
                <a:extLst>
                  <a:ext uri="{0D108BD9-81ED-4DB2-BD59-A6C34878D82A}">
                    <a16:rowId xmlns:a16="http://schemas.microsoft.com/office/drawing/2014/main" val="2743719204"/>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91E312F5-719D-C34E-A2F6-2525140114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8184673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모범 사례 지도에서 아시아 태평양</a:t>
            </a:r>
            <a:endParaRPr lang="ko-KR" sz="3600" dirty="0">
              <a:latin typeface="Candara" panose="020E0502030303020204" pitchFamily="34" charset="0"/>
              <a:sym typeface=""/>
            </a:endParaRPr>
          </a:p>
        </p:txBody>
      </p:sp>
      <p:pic>
        <p:nvPicPr>
          <p:cNvPr id="4" name="Picture 3">
            <a:extLst>
              <a:ext uri="{FF2B5EF4-FFF2-40B4-BE49-F238E27FC236}">
                <a16:creationId xmlns:a16="http://schemas.microsoft.com/office/drawing/2014/main" id="{E2547000-C5E9-D143-B322-B34A00F55F92}"/>
              </a:ext>
            </a:extLst>
          </p:cNvPr>
          <p:cNvPicPr>
            <a:picLocks noChangeAspect="1"/>
          </p:cNvPicPr>
          <p:nvPr/>
        </p:nvPicPr>
        <p:blipFill>
          <a:blip r:embed="rId3"/>
          <a:stretch>
            <a:fillRect/>
          </a:stretch>
        </p:blipFill>
        <p:spPr>
          <a:xfrm>
            <a:off x="1611272" y="901625"/>
            <a:ext cx="6787826" cy="5788216"/>
          </a:xfrm>
          <a:prstGeom prst="rect">
            <a:avLst/>
          </a:prstGeom>
        </p:spPr>
      </p:pic>
      <p:sp>
        <p:nvSpPr>
          <p:cNvPr id="2" name="TextBox 1">
            <a:extLst>
              <a:ext uri="{FF2B5EF4-FFF2-40B4-BE49-F238E27FC236}">
                <a16:creationId xmlns:a16="http://schemas.microsoft.com/office/drawing/2014/main" id="{F634F8EC-3C45-6F49-872D-87C8665B7C30}"/>
              </a:ext>
            </a:extLst>
          </p:cNvPr>
          <p:cNvSpPr txBox="1"/>
          <p:nvPr/>
        </p:nvSpPr>
        <p:spPr>
          <a:xfrm>
            <a:off x="6852953" y="1910007"/>
            <a:ext cx="4790407" cy="1354217"/>
          </a:xfrm>
          <a:prstGeom prst="rect">
            <a:avLst/>
          </a:prstGeom>
          <a:noFill/>
        </p:spPr>
        <p:txBody>
          <a:bodyPr wrap="square" rtlCol="0">
            <a:spAutoFit/>
          </a:bodyPr>
          <a:lstStyle/>
          <a:p>
            <a:r>
              <a:rPr lang="ko-KR" sz="3200" b="1" kern="0" dirty="0">
                <a:solidFill>
                  <a:schemeClr val="tx1">
                    <a:lumMod val="100000"/>
                  </a:schemeClr>
                </a:solidFill>
                <a:latin typeface="Candara" panose="020E0502030303020204" pitchFamily="34" charset="0"/>
                <a:sym typeface=""/>
              </a:rPr>
              <a:t>84</a:t>
            </a:r>
            <a:r>
              <a:rPr lang="ko-KR" b="1" kern="0" dirty="0">
                <a:solidFill>
                  <a:schemeClr val="tx1">
                    <a:lumMod val="100000"/>
                  </a:schemeClr>
                </a:solidFill>
                <a:latin typeface="Candara" panose="020E0502030303020204" pitchFamily="34" charset="0"/>
                <a:sym typeface=""/>
              </a:rPr>
              <a:t> 평가된 센터 수</a:t>
            </a:r>
          </a:p>
          <a:p>
            <a:r>
              <a:rPr lang="ko-KR" sz="3200" b="1" kern="0" dirty="0">
                <a:solidFill>
                  <a:schemeClr val="tx1">
                    <a:lumMod val="100000"/>
                  </a:schemeClr>
                </a:solidFill>
                <a:latin typeface="Candara" panose="020E0502030303020204" pitchFamily="34" charset="0"/>
                <a:sym typeface=""/>
              </a:rPr>
              <a:t>19</a:t>
            </a:r>
            <a:r>
              <a:rPr lang="ko-KR" b="1" kern="0" dirty="0">
                <a:solidFill>
                  <a:srgbClr val="2F9588">
                    <a:lumMod val="100000"/>
                  </a:srgbClr>
                </a:solidFill>
                <a:latin typeface="Candara" panose="020E0502030303020204" pitchFamily="34" charset="0"/>
                <a:sym typeface=""/>
              </a:rPr>
              <a:t>개의 </a:t>
            </a:r>
            <a:r>
              <a:rPr lang="ko-KR" b="1" kern="0" dirty="0" err="1">
                <a:solidFill>
                  <a:srgbClr val="2F9588">
                    <a:lumMod val="100000"/>
                  </a:srgbClr>
                </a:solidFill>
                <a:latin typeface="Candara" panose="020E0502030303020204" pitchFamily="34" charset="0"/>
                <a:sym typeface=""/>
              </a:rPr>
              <a:t>황금별이</a:t>
            </a:r>
            <a:r>
              <a:rPr lang="ko-KR" b="1" kern="0" dirty="0">
                <a:solidFill>
                  <a:srgbClr val="2F9588">
                    <a:lumMod val="100000"/>
                  </a:srgbClr>
                </a:solidFill>
                <a:latin typeface="Candara" panose="020E0502030303020204" pitchFamily="34" charset="0"/>
                <a:sym typeface=""/>
              </a:rPr>
              <a:t> 다음 국가에 수여됨:</a:t>
            </a:r>
            <a:br>
              <a:rPr lang="es-ES" altLang="ko-KR" b="1" kern="0" dirty="0">
                <a:solidFill>
                  <a:srgbClr val="2F9588">
                    <a:lumMod val="100000"/>
                  </a:srgbClr>
                </a:solidFill>
                <a:latin typeface="Candara" panose="020E0502030303020204" pitchFamily="34" charset="0"/>
                <a:sym typeface=""/>
              </a:rPr>
            </a:br>
            <a:r>
              <a:rPr lang="ko-KR" b="1" kern="0" dirty="0">
                <a:solidFill>
                  <a:schemeClr val="tx1">
                    <a:lumMod val="100000"/>
                  </a:schemeClr>
                </a:solidFill>
                <a:latin typeface="Candara" panose="020E0502030303020204" pitchFamily="34" charset="0"/>
                <a:sym typeface=""/>
              </a:rPr>
              <a:t>호주, 일본, 뉴질랜드, 싱가포르, 대만 및 태국</a:t>
            </a:r>
            <a:r>
              <a:rPr lang="ko-KR" b="1" kern="0" dirty="0">
                <a:solidFill>
                  <a:srgbClr val="131413">
                    <a:lumMod val="100000"/>
                  </a:srgbClr>
                </a:solidFill>
                <a:latin typeface="Candara" panose="020E0502030303020204" pitchFamily="34" charset="0"/>
                <a:sym typeface=""/>
              </a:rPr>
              <a:t> </a:t>
            </a:r>
          </a:p>
        </p:txBody>
      </p:sp>
      <p:pic>
        <p:nvPicPr>
          <p:cNvPr id="18" name="Picture 17">
            <a:extLst>
              <a:ext uri="{FF2B5EF4-FFF2-40B4-BE49-F238E27FC236}">
                <a16:creationId xmlns:a16="http://schemas.microsoft.com/office/drawing/2014/main" id="{88504678-B63C-B94C-AC0D-02D62A9649AD}"/>
              </a:ext>
            </a:extLst>
          </p:cNvPr>
          <p:cNvPicPr>
            <a:picLocks noChangeAspect="1"/>
          </p:cNvPicPr>
          <p:nvPr/>
        </p:nvPicPr>
        <p:blipFill>
          <a:blip r:embed="rId4"/>
          <a:stretch>
            <a:fillRect/>
          </a:stretch>
        </p:blipFill>
        <p:spPr>
          <a:xfrm>
            <a:off x="10180650" y="106130"/>
            <a:ext cx="1743093" cy="1769333"/>
          </a:xfrm>
          <a:prstGeom prst="rect">
            <a:avLst/>
          </a:prstGeom>
        </p:spPr>
      </p:pic>
      <p:sp>
        <p:nvSpPr>
          <p:cNvPr id="19" name="TextBox 18">
            <a:extLst>
              <a:ext uri="{FF2B5EF4-FFF2-40B4-BE49-F238E27FC236}">
                <a16:creationId xmlns:a16="http://schemas.microsoft.com/office/drawing/2014/main" id="{7D219B1E-39E4-4C4C-A0BC-75216F92249B}"/>
              </a:ext>
            </a:extLst>
          </p:cNvPr>
          <p:cNvSpPr txBox="1"/>
          <p:nvPr/>
        </p:nvSpPr>
        <p:spPr>
          <a:xfrm>
            <a:off x="386856" y="6459394"/>
            <a:ext cx="11536887" cy="369332"/>
          </a:xfrm>
          <a:prstGeom prst="rect">
            <a:avLst/>
          </a:prstGeom>
          <a:noFill/>
        </p:spPr>
        <p:txBody>
          <a:bodyPr wrap="square" rtlCol="0">
            <a:spAutoFit/>
          </a:bodyPr>
          <a:lstStyle/>
          <a:p>
            <a:r>
              <a:rPr lang="ko-KR" sz="900" b="1">
                <a:latin typeface="Calibri" panose="020F0502020204030204" pitchFamily="34" charset="0"/>
                <a:sym typeface=""/>
              </a:rPr>
              <a:t>IOF Capture the Fracture® 모범 사례 지도. 다음에서 이용 가능: https://www.capturethefracture.org</a:t>
            </a:r>
          </a:p>
          <a:p>
            <a:r>
              <a:rPr lang="ko-KR" sz="900">
                <a:solidFill>
                  <a:schemeClr val="tx1">
                    <a:lumMod val="50000"/>
                    <a:lumOff val="50000"/>
                  </a:schemeClr>
                </a:solidFill>
                <a:latin typeface="Candara" panose="020E0502030303020204" pitchFamily="34" charset="0"/>
                <a:sym typeface=""/>
              </a:rPr>
              <a:t>© International Osteoporosis Foundation, IOF의 허가를 받아 재인쇄됨.  판권 소유.</a:t>
            </a:r>
            <a:endParaRPr lang="ko-KR" sz="900" b="1">
              <a:latin typeface="Candara" panose="020E0502030303020204" pitchFamily="34" charset="0"/>
              <a:sym typeface=""/>
            </a:endParaRPr>
          </a:p>
        </p:txBody>
      </p:sp>
      <p:pic>
        <p:nvPicPr>
          <p:cNvPr id="8" name="Graphic 7" descr="Home with solid fill">
            <a:hlinkClick r:id="rId5" action="ppaction://hlinksldjump"/>
            <a:extLst>
              <a:ext uri="{FF2B5EF4-FFF2-40B4-BE49-F238E27FC236}">
                <a16:creationId xmlns:a16="http://schemas.microsoft.com/office/drawing/2014/main" id="{B175A2CE-AB30-1748-BE65-F3B6388797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0" name="CuadroTexto 9">
            <a:extLst>
              <a:ext uri="{FF2B5EF4-FFF2-40B4-BE49-F238E27FC236}">
                <a16:creationId xmlns:a16="http://schemas.microsoft.com/office/drawing/2014/main" id="{5358EF5D-2DC7-4550-83B2-E92539927E08}"/>
              </a:ext>
            </a:extLst>
          </p:cNvPr>
          <p:cNvSpPr txBox="1"/>
          <p:nvPr/>
        </p:nvSpPr>
        <p:spPr>
          <a:xfrm>
            <a:off x="11052196" y="1536909"/>
            <a:ext cx="1097862" cy="338554"/>
          </a:xfrm>
          <a:prstGeom prst="rect">
            <a:avLst/>
          </a:prstGeom>
          <a:noFill/>
        </p:spPr>
        <p:txBody>
          <a:bodyPr wrap="square" rtlCol="0">
            <a:spAutoFit/>
          </a:bodyPr>
          <a:lstStyle/>
          <a:p>
            <a:pPr algn="ctr"/>
            <a:r>
              <a:rPr lang="ko-KR" sz="800">
                <a:latin typeface="Calibri" panose="020F0502020204030204" pitchFamily="34" charset="0"/>
                <a:sym typeface=""/>
              </a:rPr>
              <a:t>IOF </a:t>
            </a:r>
            <a:br>
              <a:rPr lang="ko-KR" sz="800">
                <a:latin typeface="Calibri" panose="020F0502020204030204" pitchFamily="34" charset="0"/>
                <a:sym typeface=""/>
              </a:rPr>
            </a:br>
            <a:r>
              <a:rPr lang="ko-KR" sz="800">
                <a:latin typeface="Calibri" panose="020F0502020204030204" pitchFamily="34" charset="0"/>
                <a:sym typeface=""/>
              </a:rPr>
              <a:t>Capture the fracture</a:t>
            </a:r>
          </a:p>
        </p:txBody>
      </p:sp>
    </p:spTree>
    <p:extLst>
      <p:ext uri="{BB962C8B-B14F-4D97-AF65-F5344CB8AC3E}">
        <p14:creationId xmlns:p14="http://schemas.microsoft.com/office/powerpoint/2010/main" val="51699110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지역의 성공적인 FLS 사례 </a:t>
            </a:r>
          </a:p>
        </p:txBody>
      </p:sp>
      <p:graphicFrame>
        <p:nvGraphicFramePr>
          <p:cNvPr id="2" name="Table 2">
            <a:extLst>
              <a:ext uri="{FF2B5EF4-FFF2-40B4-BE49-F238E27FC236}">
                <a16:creationId xmlns:a16="http://schemas.microsoft.com/office/drawing/2014/main" id="{75E26567-90BD-C642-9673-A56991BC7F31}"/>
              </a:ext>
            </a:extLst>
          </p:cNvPr>
          <p:cNvGraphicFramePr>
            <a:graphicFrameLocks noGrp="1"/>
          </p:cNvGraphicFramePr>
          <p:nvPr>
            <p:extLst>
              <p:ext uri="{D42A27DB-BD31-4B8C-83A1-F6EECF244321}">
                <p14:modId xmlns:p14="http://schemas.microsoft.com/office/powerpoint/2010/main" val="2428811344"/>
              </p:ext>
            </p:extLst>
          </p:nvPr>
        </p:nvGraphicFramePr>
        <p:xfrm>
          <a:off x="723899" y="1405467"/>
          <a:ext cx="5459731" cy="5060526"/>
        </p:xfrm>
        <a:graphic>
          <a:graphicData uri="http://schemas.openxmlformats.org/drawingml/2006/table">
            <a:tbl>
              <a:tblPr firstRow="1" bandRow="1">
                <a:tableStyleId>{5940675A-B579-460E-94D1-54222C63F5DA}</a:tableStyleId>
              </a:tblPr>
              <a:tblGrid>
                <a:gridCol w="5459731">
                  <a:extLst>
                    <a:ext uri="{9D8B030D-6E8A-4147-A177-3AD203B41FA5}">
                      <a16:colId xmlns:a16="http://schemas.microsoft.com/office/drawing/2014/main" val="1966462379"/>
                    </a:ext>
                  </a:extLst>
                </a:gridCol>
              </a:tblGrid>
              <a:tr h="1032933">
                <a:tc>
                  <a:txBody>
                    <a:bodyPr/>
                    <a:lstStyle/>
                    <a:p>
                      <a:r>
                        <a:rPr lang="ko-KR" sz="1400" b="1" spc="0" dirty="0">
                          <a:latin typeface="Candara" panose="020E0502030303020204" pitchFamily="34" charset="0"/>
                          <a:ea typeface="Malgun Gothic"/>
                          <a:cs typeface="+mn-cs"/>
                          <a:sym typeface=""/>
                        </a:rPr>
                        <a:t>호주</a:t>
                      </a:r>
                    </a:p>
                    <a:p>
                      <a:pPr marL="285750" indent="-285750">
                        <a:buFont typeface="Arial" panose="020B0604020202020204" pitchFamily="34" charset="0"/>
                        <a:buChar char="•"/>
                      </a:pPr>
                      <a:r>
                        <a:rPr lang="ko-KR" sz="1400" b="1" i="0" kern="0" spc="0" dirty="0">
                          <a:solidFill>
                            <a:schemeClr val="tx1">
                              <a:lumMod val="100000"/>
                            </a:schemeClr>
                          </a:solidFill>
                          <a:effectLst/>
                          <a:latin typeface="Candara" panose="020E0502030303020204" pitchFamily="34" charset="0"/>
                          <a:ea typeface="Malgun Gothic"/>
                          <a:cs typeface="+mn-cs"/>
                          <a:sym typeface=""/>
                        </a:rPr>
                        <a:t>Nakayama A, et al. (2016) </a:t>
                      </a:r>
                      <a:r>
                        <a:rPr lang="ko-KR" sz="1400" b="0" i="0" kern="0" spc="0" dirty="0">
                          <a:solidFill>
                            <a:schemeClr val="tx1">
                              <a:lumMod val="100000"/>
                            </a:schemeClr>
                          </a:solidFill>
                          <a:effectLst/>
                          <a:latin typeface="Candara" panose="020E0502030303020204" pitchFamily="34" charset="0"/>
                          <a:ea typeface="Malgun Gothic"/>
                          <a:cs typeface="+mn-cs"/>
                          <a:sym typeface=""/>
                        </a:rPr>
                        <a:t>Evidence of effectiveness of a fracture liaison service to reduce the re-fracture rate. </a:t>
                      </a:r>
                      <a:r>
                        <a:rPr lang="ko-KR" sz="1400" b="0" i="1" kern="0" spc="0" dirty="0">
                          <a:solidFill>
                            <a:schemeClr val="tx1">
                              <a:lumMod val="100000"/>
                            </a:schemeClr>
                          </a:solidFill>
                          <a:effectLst/>
                          <a:latin typeface="Candara" panose="020E0502030303020204" pitchFamily="34" charset="0"/>
                          <a:ea typeface="Malgun Gothic"/>
                          <a:cs typeface="+mn-cs"/>
                          <a:sym typeface=""/>
                        </a:rPr>
                        <a:t>Osteoporos Int</a:t>
                      </a:r>
                      <a:r>
                        <a:rPr lang="ko-KR" sz="1400" b="0" i="0" kern="0" spc="0" dirty="0">
                          <a:solidFill>
                            <a:schemeClr val="tx1">
                              <a:lumMod val="100000"/>
                            </a:schemeClr>
                          </a:solidFill>
                          <a:effectLst/>
                          <a:latin typeface="Candara" panose="020E0502030303020204" pitchFamily="34" charset="0"/>
                          <a:ea typeface="Malgun Gothic"/>
                          <a:cs typeface="+mn-cs"/>
                          <a:sym typeface=""/>
                        </a:rPr>
                        <a:t>. 2016;27(3):873-879. </a:t>
                      </a:r>
                      <a:endParaRPr lang="ko-KR" sz="1400" kern="0" spc="0" dirty="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9804"/>
                      </a:srgbClr>
                    </a:solidFill>
                  </a:tcPr>
                </a:tc>
                <a:extLst>
                  <a:ext uri="{0D108BD9-81ED-4DB2-BD59-A6C34878D82A}">
                    <a16:rowId xmlns:a16="http://schemas.microsoft.com/office/drawing/2014/main" val="96980107"/>
                  </a:ext>
                </a:extLst>
              </a:tr>
              <a:tr h="2149283">
                <a:tc>
                  <a:txBody>
                    <a:bodyPr/>
                    <a:lstStyle/>
                    <a:p>
                      <a:r>
                        <a:rPr lang="ko-KR" sz="1400" b="1" spc="0" dirty="0">
                          <a:latin typeface="Candara" panose="020E0502030303020204" pitchFamily="34" charset="0"/>
                          <a:ea typeface="Malgun Gothic"/>
                          <a:cs typeface="+mn-cs"/>
                          <a:sym typeface=""/>
                        </a:rPr>
                        <a:t>일본</a:t>
                      </a:r>
                    </a:p>
                    <a:p>
                      <a:pPr marL="285750" indent="-285750">
                        <a:buFont typeface="Arial" panose="020B0604020202020204" pitchFamily="34" charset="0"/>
                        <a:buChar char="•"/>
                      </a:pPr>
                      <a:r>
                        <a:rPr lang="ko-KR" sz="1400" b="1" kern="0" spc="0" dirty="0">
                          <a:solidFill>
                            <a:schemeClr val="tx1">
                              <a:lumMod val="100000"/>
                            </a:schemeClr>
                          </a:solidFill>
                          <a:effectLst/>
                          <a:latin typeface="Candara" panose="020E0502030303020204" pitchFamily="34" charset="0"/>
                          <a:ea typeface="Malgun Gothic"/>
                          <a:cs typeface="+mn-cs"/>
                          <a:sym typeface=""/>
                        </a:rPr>
                        <a:t>Hagino H, et al. (2012) </a:t>
                      </a:r>
                      <a:r>
                        <a:rPr lang="ko-KR" sz="1400" kern="0" spc="0" dirty="0">
                          <a:solidFill>
                            <a:schemeClr val="tx1">
                              <a:lumMod val="100000"/>
                            </a:schemeClr>
                          </a:solidFill>
                          <a:effectLst/>
                          <a:latin typeface="Candara" panose="020E0502030303020204" pitchFamily="34" charset="0"/>
                          <a:ea typeface="Malgun Gothic"/>
                          <a:cs typeface="+mn-cs"/>
                          <a:sym typeface=""/>
                        </a:rPr>
                        <a:t>The risk of a second hip fracture in patients after their first hip fracture. </a:t>
                      </a:r>
                      <a:r>
                        <a:rPr lang="ko-KR" sz="1400" i="1" kern="0" spc="0" dirty="0">
                          <a:solidFill>
                            <a:schemeClr val="tx1">
                              <a:lumMod val="100000"/>
                            </a:schemeClr>
                          </a:solidFill>
                          <a:effectLst/>
                          <a:latin typeface="Candara" panose="020E0502030303020204" pitchFamily="34" charset="0"/>
                          <a:ea typeface="Malgun Gothic"/>
                          <a:cs typeface="+mn-cs"/>
                          <a:sym typeface=""/>
                        </a:rPr>
                        <a:t>Calcif Tissue Int </a:t>
                      </a:r>
                      <a:r>
                        <a:rPr lang="ko-KR" sz="1400" kern="0" spc="0" dirty="0">
                          <a:solidFill>
                            <a:schemeClr val="tx1">
                              <a:lumMod val="100000"/>
                            </a:schemeClr>
                          </a:solidFill>
                          <a:effectLst/>
                          <a:latin typeface="Candara" panose="020E0502030303020204" pitchFamily="34" charset="0"/>
                          <a:ea typeface="Malgun Gothic"/>
                          <a:cs typeface="+mn-cs"/>
                          <a:sym typeface=""/>
                        </a:rPr>
                        <a:t>90:14–21.</a:t>
                      </a:r>
                    </a:p>
                    <a:p>
                      <a:pPr marL="285750" indent="-285750">
                        <a:buFont typeface="Arial" panose="020B0604020202020204" pitchFamily="34" charset="0"/>
                        <a:buChar char="•"/>
                      </a:pPr>
                      <a:r>
                        <a:rPr lang="ko-KR" sz="1400" b="1" kern="0" spc="0" dirty="0">
                          <a:solidFill>
                            <a:schemeClr val="tx1">
                              <a:lumMod val="100000"/>
                            </a:schemeClr>
                          </a:solidFill>
                          <a:effectLst/>
                          <a:latin typeface="Candara" panose="020E0502030303020204" pitchFamily="34" charset="0"/>
                          <a:ea typeface="Malgun Gothic"/>
                          <a:cs typeface="+mn-cs"/>
                          <a:sym typeface=""/>
                        </a:rPr>
                        <a:t>Baba T, et al. (2015) </a:t>
                      </a:r>
                      <a:r>
                        <a:rPr lang="ko-KR" sz="1400" kern="0" spc="0" dirty="0">
                          <a:solidFill>
                            <a:schemeClr val="tx1">
                              <a:lumMod val="100000"/>
                            </a:schemeClr>
                          </a:solidFill>
                          <a:effectLst/>
                          <a:latin typeface="Candara" panose="020E0502030303020204" pitchFamily="34" charset="0"/>
                          <a:ea typeface="Malgun Gothic"/>
                          <a:cs typeface="+mn-cs"/>
                          <a:sym typeface=""/>
                        </a:rPr>
                        <a:t>Inadequate management for secondary fracture prevention in patients with distal radius fracture by trauma surgeons. </a:t>
                      </a:r>
                      <a:r>
                        <a:rPr lang="ko-KR" sz="1400" i="1" kern="0" spc="0" dirty="0">
                          <a:solidFill>
                            <a:schemeClr val="tx1">
                              <a:lumMod val="100000"/>
                            </a:schemeClr>
                          </a:solidFill>
                          <a:effectLst/>
                          <a:latin typeface="Candara" panose="020E0502030303020204" pitchFamily="34" charset="0"/>
                          <a:ea typeface="Malgun Gothic"/>
                          <a:cs typeface="+mn-cs"/>
                          <a:sym typeface=""/>
                        </a:rPr>
                        <a:t>Osteoporos Int</a:t>
                      </a:r>
                      <a:r>
                        <a:rPr lang="ko-KR" sz="1400" kern="0" spc="0" dirty="0">
                          <a:solidFill>
                            <a:schemeClr val="tx1">
                              <a:lumMod val="100000"/>
                            </a:schemeClr>
                          </a:solidFill>
                          <a:effectLst/>
                          <a:latin typeface="Candara" panose="020E0502030303020204" pitchFamily="34" charset="0"/>
                          <a:ea typeface="Malgun Gothic"/>
                          <a:cs typeface="+mn-cs"/>
                          <a:sym typeface=""/>
                        </a:rPr>
                        <a:t> 26:1959~63.</a:t>
                      </a:r>
                    </a:p>
                    <a:p>
                      <a:pPr marL="285750" indent="-285750">
                        <a:buFont typeface="Arial" panose="020B0604020202020204" pitchFamily="34" charset="0"/>
                        <a:buChar char="•"/>
                      </a:pPr>
                      <a:r>
                        <a:rPr lang="ko-KR" sz="1400" b="1" kern="0" spc="0" dirty="0">
                          <a:solidFill>
                            <a:schemeClr val="tx1">
                              <a:lumMod val="100000"/>
                            </a:schemeClr>
                          </a:solidFill>
                          <a:effectLst/>
                          <a:latin typeface="Candara" panose="020E0502030303020204" pitchFamily="34" charset="0"/>
                          <a:ea typeface="Malgun Gothic"/>
                          <a:cs typeface="+mn-cs"/>
                          <a:sym typeface=""/>
                        </a:rPr>
                        <a:t>Iba K, et al. (2018)</a:t>
                      </a:r>
                      <a:r>
                        <a:rPr lang="en-AU" altLang="ko-KR" sz="1400" kern="1200" dirty="0">
                          <a:solidFill>
                            <a:schemeClr val="tx1"/>
                          </a:solidFill>
                          <a:effectLst/>
                          <a:latin typeface="Candara" panose="020E0502030303020204" pitchFamily="34" charset="0"/>
                          <a:ea typeface="+mn-ea"/>
                          <a:cs typeface="+mn-cs"/>
                        </a:rPr>
                        <a:t> </a:t>
                      </a:r>
                      <a:r>
                        <a:rPr lang="en-AU" altLang="ko-KR" sz="1400" kern="0" spc="0" dirty="0">
                          <a:solidFill>
                            <a:schemeClr val="tx1">
                              <a:lumMod val="100000"/>
                            </a:schemeClr>
                          </a:solidFill>
                          <a:effectLst/>
                          <a:latin typeface="Candara" panose="020E0502030303020204" pitchFamily="34" charset="0"/>
                          <a:ea typeface="Malgun Gothic"/>
                          <a:cs typeface="+mn-cs"/>
                        </a:rPr>
                        <a:t>Improvement in the rate of inadequate pharmaceutical treatment by orthopaedic surgeons for the prevention of a second fracture over the last 10 years.</a:t>
                      </a:r>
                      <a:r>
                        <a:rPr lang="ko-KR" altLang="es-ES" sz="1400" kern="0" spc="0" dirty="0">
                          <a:solidFill>
                            <a:schemeClr val="tx1">
                              <a:lumMod val="100000"/>
                            </a:schemeClr>
                          </a:solidFill>
                          <a:effectLst/>
                          <a:latin typeface="Candara" panose="020E0502030303020204" pitchFamily="34" charset="0"/>
                          <a:ea typeface="Malgun Gothic"/>
                          <a:cs typeface="+mn-cs"/>
                          <a:sym typeface=""/>
                        </a:rPr>
                        <a:t> </a:t>
                      </a:r>
                      <a:br>
                        <a:rPr lang="es-ES" altLang="ko-KR" sz="1400" kern="0" spc="0" dirty="0">
                          <a:solidFill>
                            <a:schemeClr val="tx1">
                              <a:lumMod val="100000"/>
                            </a:schemeClr>
                          </a:solidFill>
                          <a:effectLst/>
                          <a:latin typeface="Candara" panose="020E0502030303020204" pitchFamily="34" charset="0"/>
                          <a:ea typeface="Malgun Gothic"/>
                          <a:cs typeface="+mn-cs"/>
                          <a:sym typeface=""/>
                        </a:rPr>
                      </a:br>
                      <a:r>
                        <a:rPr lang="ko-KR" sz="1400" i="1" kern="0" spc="0" dirty="0" err="1">
                          <a:solidFill>
                            <a:schemeClr val="tx1">
                              <a:lumMod val="100000"/>
                            </a:schemeClr>
                          </a:solidFill>
                          <a:effectLst/>
                          <a:latin typeface="Candara" panose="020E0502030303020204" pitchFamily="34" charset="0"/>
                          <a:ea typeface="Malgun Gothic"/>
                          <a:cs typeface="+mn-cs"/>
                          <a:sym typeface=""/>
                        </a:rPr>
                        <a:t>J</a:t>
                      </a:r>
                      <a:r>
                        <a:rPr lang="ko-KR" sz="1400" i="1" kern="0" spc="0" dirty="0">
                          <a:solidFill>
                            <a:schemeClr val="tx1">
                              <a:lumMod val="100000"/>
                            </a:schemeClr>
                          </a:solidFill>
                          <a:effectLst/>
                          <a:latin typeface="Candara" panose="020E0502030303020204" pitchFamily="34" charset="0"/>
                          <a:ea typeface="Malgun Gothic"/>
                          <a:cs typeface="+mn-cs"/>
                          <a:sym typeface=""/>
                        </a:rPr>
                        <a:t> Orthop Sci </a:t>
                      </a:r>
                      <a:r>
                        <a:rPr lang="ko-KR" sz="1400" kern="0" spc="0" dirty="0">
                          <a:solidFill>
                            <a:schemeClr val="tx1">
                              <a:lumMod val="100000"/>
                            </a:schemeClr>
                          </a:solidFill>
                          <a:effectLst/>
                          <a:latin typeface="Candara" panose="020E0502030303020204" pitchFamily="34" charset="0"/>
                          <a:ea typeface="Malgun Gothic"/>
                          <a:cs typeface="+mn-cs"/>
                          <a:sym typeface=""/>
                        </a:rPr>
                        <a:t>23:127–31.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98354471"/>
                  </a:ext>
                </a:extLst>
              </a:tr>
              <a:tr h="786087">
                <a:tc>
                  <a:txBody>
                    <a:bodyPr/>
                    <a:lstStyle/>
                    <a:p>
                      <a:r>
                        <a:rPr lang="ko-KR" sz="1400" b="1" spc="0" dirty="0">
                          <a:latin typeface="Candara" panose="020E0502030303020204" pitchFamily="34" charset="0"/>
                          <a:ea typeface="Malgun Gothic"/>
                          <a:cs typeface="+mn-cs"/>
                          <a:sym typeface=""/>
                        </a:rPr>
                        <a:t>뉴질랜드</a:t>
                      </a:r>
                    </a:p>
                    <a:p>
                      <a:pPr marL="285750" indent="-285750">
                        <a:buFont typeface="Arial" panose="020B0604020202020204" pitchFamily="34" charset="0"/>
                        <a:buChar char="•"/>
                      </a:pPr>
                      <a:r>
                        <a:rPr lang="ko-KR" sz="1400" b="1" kern="0" spc="0" dirty="0">
                          <a:solidFill>
                            <a:schemeClr val="tx1">
                              <a:lumMod val="100000"/>
                            </a:schemeClr>
                          </a:solidFill>
                          <a:effectLst/>
                          <a:latin typeface="Candara" panose="020E0502030303020204" pitchFamily="34" charset="0"/>
                          <a:ea typeface="Malgun Gothic"/>
                          <a:cs typeface="+mn-cs"/>
                          <a:sym typeface=""/>
                        </a:rPr>
                        <a:t>Braatvedt G, et al. (2017)</a:t>
                      </a:r>
                      <a:r>
                        <a:rPr lang="en-AU" altLang="ko-KR" sz="1400" kern="1200" dirty="0">
                          <a:solidFill>
                            <a:schemeClr val="tx1"/>
                          </a:solidFill>
                          <a:effectLst/>
                          <a:latin typeface="Candara" panose="020E0502030303020204" pitchFamily="34" charset="0"/>
                          <a:ea typeface="+mn-ea"/>
                          <a:cs typeface="+mn-cs"/>
                        </a:rPr>
                        <a:t> </a:t>
                      </a:r>
                      <a:r>
                        <a:rPr lang="en-AU" altLang="ko-KR" sz="1400" kern="0" spc="0" dirty="0">
                          <a:solidFill>
                            <a:schemeClr val="tx1">
                              <a:lumMod val="100000"/>
                            </a:schemeClr>
                          </a:solidFill>
                          <a:effectLst/>
                          <a:latin typeface="Candara" panose="020E0502030303020204" pitchFamily="34" charset="0"/>
                          <a:ea typeface="Malgun Gothic"/>
                          <a:cs typeface="+mn-cs"/>
                        </a:rPr>
                        <a:t>Fragility fractures at Auckland City Hospital: we can do better</a:t>
                      </a:r>
                      <a:r>
                        <a:rPr lang="es-ES" altLang="ko-KR" sz="1400" kern="0" spc="0" dirty="0">
                          <a:solidFill>
                            <a:schemeClr val="tx1">
                              <a:lumMod val="100000"/>
                            </a:schemeClr>
                          </a:solidFill>
                          <a:effectLst/>
                          <a:latin typeface="Candara" panose="020E0502030303020204" pitchFamily="34" charset="0"/>
                          <a:ea typeface="Malgun Gothic"/>
                          <a:cs typeface="+mn-cs"/>
                          <a:sym typeface=""/>
                        </a:rPr>
                        <a:t>.</a:t>
                      </a:r>
                      <a:r>
                        <a:rPr lang="ko-KR" sz="1400" kern="0" spc="0" dirty="0">
                          <a:solidFill>
                            <a:schemeClr val="tx1">
                              <a:lumMod val="100000"/>
                            </a:schemeClr>
                          </a:solidFill>
                          <a:effectLst/>
                          <a:latin typeface="Candara" panose="020E0502030303020204" pitchFamily="34" charset="0"/>
                          <a:ea typeface="Malgun Gothic"/>
                          <a:cs typeface="+mn-cs"/>
                          <a:sym typeface=""/>
                        </a:rPr>
                        <a:t> </a:t>
                      </a:r>
                      <a:r>
                        <a:rPr lang="ko-KR" sz="1400" i="1" kern="0" spc="0" dirty="0">
                          <a:solidFill>
                            <a:schemeClr val="tx1">
                              <a:lumMod val="100000"/>
                            </a:schemeClr>
                          </a:solidFill>
                          <a:effectLst/>
                          <a:latin typeface="Candara" panose="020E0502030303020204" pitchFamily="34" charset="0"/>
                          <a:ea typeface="Malgun Gothic"/>
                          <a:cs typeface="+mn-cs"/>
                          <a:sym typeface=""/>
                        </a:rPr>
                        <a:t>Arch Osteoporos </a:t>
                      </a:r>
                      <a:r>
                        <a:rPr lang="ko-KR" sz="1400" kern="0" spc="0" dirty="0">
                          <a:solidFill>
                            <a:schemeClr val="tx1">
                              <a:lumMod val="100000"/>
                            </a:schemeClr>
                          </a:solidFill>
                          <a:effectLst/>
                          <a:latin typeface="Candara" panose="020E0502030303020204" pitchFamily="34" charset="0"/>
                          <a:ea typeface="Malgun Gothic"/>
                          <a:cs typeface="+mn-cs"/>
                          <a:sym typeface=""/>
                        </a:rPr>
                        <a:t>12:64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9804"/>
                      </a:srgbClr>
                    </a:solidFill>
                  </a:tcPr>
                </a:tc>
                <a:extLst>
                  <a:ext uri="{0D108BD9-81ED-4DB2-BD59-A6C34878D82A}">
                    <a16:rowId xmlns:a16="http://schemas.microsoft.com/office/drawing/2014/main" val="65883100"/>
                  </a:ext>
                </a:extLst>
              </a:tr>
              <a:tr h="1016466">
                <a:tc>
                  <a:txBody>
                    <a:bodyPr/>
                    <a:lstStyle/>
                    <a:p>
                      <a:r>
                        <a:rPr lang="ko-KR" sz="1400" b="1" spc="0" dirty="0">
                          <a:latin typeface="Candara" panose="020E0502030303020204" pitchFamily="34" charset="0"/>
                          <a:ea typeface="Malgun Gothic"/>
                          <a:cs typeface="+mn-cs"/>
                          <a:sym typeface=""/>
                        </a:rPr>
                        <a:t>싱가포르</a:t>
                      </a:r>
                    </a:p>
                    <a:p>
                      <a:pPr marL="285750" indent="-285750">
                        <a:buFont typeface="Arial" panose="020B0604020202020204" pitchFamily="34" charset="0"/>
                        <a:buChar char="•"/>
                      </a:pPr>
                      <a:r>
                        <a:rPr lang="ko-KR" sz="1400" b="1" i="0" u="none" strike="noStrike" kern="0" spc="0" dirty="0" err="1">
                          <a:solidFill>
                            <a:schemeClr val="tx1">
                              <a:lumMod val="100000"/>
                            </a:schemeClr>
                          </a:solidFill>
                          <a:effectLst/>
                          <a:latin typeface="Candara" panose="020E0502030303020204" pitchFamily="34" charset="0"/>
                          <a:ea typeface="Malgun Gothic"/>
                          <a:cs typeface="+mn-cs"/>
                          <a:sym typeface=""/>
                        </a:rPr>
                        <a:t>Chandran</a:t>
                      </a:r>
                      <a:r>
                        <a:rPr lang="ko-KR" sz="1400" b="1"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1" i="0" u="none" strike="noStrike" kern="0" spc="0" dirty="0" err="1">
                          <a:solidFill>
                            <a:schemeClr val="tx1">
                              <a:lumMod val="100000"/>
                            </a:schemeClr>
                          </a:solidFill>
                          <a:effectLst/>
                          <a:latin typeface="Candara" panose="020E0502030303020204" pitchFamily="34" charset="0"/>
                          <a:ea typeface="Malgun Gothic"/>
                          <a:cs typeface="+mn-cs"/>
                          <a:sym typeface=""/>
                        </a:rPr>
                        <a:t>M</a:t>
                      </a:r>
                      <a:r>
                        <a:rPr lang="ko-KR" sz="1400" b="1"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1" i="0" u="none" strike="noStrike" kern="0" spc="0" dirty="0" err="1">
                          <a:solidFill>
                            <a:schemeClr val="tx1">
                              <a:lumMod val="100000"/>
                            </a:schemeClr>
                          </a:solidFill>
                          <a:effectLst/>
                          <a:latin typeface="Candara" panose="020E0502030303020204" pitchFamily="34" charset="0"/>
                          <a:ea typeface="Malgun Gothic"/>
                          <a:cs typeface="+mn-cs"/>
                          <a:sym typeface=""/>
                        </a:rPr>
                        <a:t>et</a:t>
                      </a:r>
                      <a:r>
                        <a:rPr lang="ko-KR" sz="1400" b="1"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1" i="0" u="none" strike="noStrike" kern="0" spc="0" dirty="0" err="1">
                          <a:solidFill>
                            <a:schemeClr val="tx1">
                              <a:lumMod val="100000"/>
                            </a:schemeClr>
                          </a:solidFill>
                          <a:effectLst/>
                          <a:latin typeface="Candara" panose="020E0502030303020204" pitchFamily="34" charset="0"/>
                          <a:ea typeface="Malgun Gothic"/>
                          <a:cs typeface="+mn-cs"/>
                          <a:sym typeface=""/>
                        </a:rPr>
                        <a:t>al</a:t>
                      </a:r>
                      <a:r>
                        <a:rPr lang="ko-KR" sz="1400" b="1" i="0" u="none" strike="noStrike" kern="0" spc="0" dirty="0">
                          <a:solidFill>
                            <a:schemeClr val="tx1">
                              <a:lumMod val="100000"/>
                            </a:schemeClr>
                          </a:solidFill>
                          <a:effectLst/>
                          <a:latin typeface="Candara" panose="020E0502030303020204" pitchFamily="34" charset="0"/>
                          <a:ea typeface="Malgun Gothic"/>
                          <a:cs typeface="+mn-cs"/>
                          <a:sym typeface=""/>
                        </a:rPr>
                        <a:t>. (2013)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Secondary</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prevention</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of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osteoporotic</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fractures</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an</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"OPTIMAL"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model</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of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care</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from</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0" i="0" u="none" strike="noStrike" kern="0" spc="0" dirty="0" err="1">
                          <a:solidFill>
                            <a:schemeClr val="tx1">
                              <a:lumMod val="100000"/>
                            </a:schemeClr>
                          </a:solidFill>
                          <a:effectLst/>
                          <a:latin typeface="Candara" panose="020E0502030303020204" pitchFamily="34" charset="0"/>
                          <a:ea typeface="Malgun Gothic"/>
                          <a:cs typeface="+mn-cs"/>
                          <a:sym typeface=""/>
                        </a:rPr>
                        <a:t>Singapore</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0" i="1" u="none" strike="noStrike" kern="0" spc="0" dirty="0" err="1">
                          <a:solidFill>
                            <a:schemeClr val="tx1">
                              <a:lumMod val="100000"/>
                            </a:schemeClr>
                          </a:solidFill>
                          <a:effectLst/>
                          <a:latin typeface="Candara" panose="020E0502030303020204" pitchFamily="34" charset="0"/>
                          <a:ea typeface="Malgun Gothic"/>
                          <a:cs typeface="+mn-cs"/>
                          <a:sym typeface=""/>
                        </a:rPr>
                        <a:t>Osteoporos</a:t>
                      </a:r>
                      <a:r>
                        <a:rPr lang="ko-KR" sz="1400" b="0" i="1"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0" i="1" u="none" strike="noStrike" kern="0" spc="0" dirty="0" err="1">
                          <a:solidFill>
                            <a:schemeClr val="tx1">
                              <a:lumMod val="100000"/>
                            </a:schemeClr>
                          </a:solidFill>
                          <a:effectLst/>
                          <a:latin typeface="Candara" panose="020E0502030303020204" pitchFamily="34" charset="0"/>
                          <a:ea typeface="Malgun Gothic"/>
                          <a:cs typeface="+mn-cs"/>
                          <a:sym typeface=""/>
                        </a:rPr>
                        <a:t>Int</a:t>
                      </a:r>
                      <a:r>
                        <a:rPr lang="ko-KR" sz="1400" b="0" i="1" u="none" strike="noStrike" kern="0" spc="0" dirty="0">
                          <a:solidFill>
                            <a:schemeClr val="tx1">
                              <a:lumMod val="100000"/>
                            </a:schemeClr>
                          </a:solidFill>
                          <a:effectLst/>
                          <a:latin typeface="Candara" panose="020E0502030303020204" pitchFamily="34" charset="0"/>
                          <a:ea typeface="Malgun Gothic"/>
                          <a:cs typeface="+mn-cs"/>
                          <a:sym typeface=""/>
                        </a:rPr>
                        <a:t> </a:t>
                      </a:r>
                      <a:r>
                        <a:rPr lang="ko-KR" sz="1400" b="0" i="0" u="none" strike="noStrike" kern="0" spc="0" dirty="0">
                          <a:solidFill>
                            <a:schemeClr val="tx1">
                              <a:lumMod val="100000"/>
                            </a:schemeClr>
                          </a:solidFill>
                          <a:effectLst/>
                          <a:latin typeface="Candara" panose="020E0502030303020204" pitchFamily="34" charset="0"/>
                          <a:ea typeface="Malgun Gothic"/>
                          <a:cs typeface="+mn-cs"/>
                          <a:sym typeface=""/>
                        </a:rPr>
                        <a:t>24:2809-17.</a:t>
                      </a:r>
                      <a:endParaRPr lang="ko-KR" sz="1100" b="1" kern="0" spc="0" dirty="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10992986"/>
                  </a:ext>
                </a:extLst>
              </a:tr>
            </a:tbl>
          </a:graphicData>
        </a:graphic>
      </p:graphicFrame>
      <p:graphicFrame>
        <p:nvGraphicFramePr>
          <p:cNvPr id="5" name="Table 4">
            <a:extLst>
              <a:ext uri="{FF2B5EF4-FFF2-40B4-BE49-F238E27FC236}">
                <a16:creationId xmlns:a16="http://schemas.microsoft.com/office/drawing/2014/main" id="{8DCA4594-446A-7F41-BE3A-C0ADA46A1A8F}"/>
              </a:ext>
            </a:extLst>
          </p:cNvPr>
          <p:cNvGraphicFramePr>
            <a:graphicFrameLocks noGrp="1"/>
          </p:cNvGraphicFramePr>
          <p:nvPr>
            <p:extLst>
              <p:ext uri="{D42A27DB-BD31-4B8C-83A1-F6EECF244321}">
                <p14:modId xmlns:p14="http://schemas.microsoft.com/office/powerpoint/2010/main" val="732865743"/>
              </p:ext>
            </p:extLst>
          </p:nvPr>
        </p:nvGraphicFramePr>
        <p:xfrm>
          <a:off x="6299200" y="1405466"/>
          <a:ext cx="5459731" cy="4512734"/>
        </p:xfrm>
        <a:graphic>
          <a:graphicData uri="http://schemas.openxmlformats.org/drawingml/2006/table">
            <a:tbl>
              <a:tblPr firstRow="1" bandRow="1">
                <a:tableStyleId>{5940675A-B579-460E-94D1-54222C63F5DA}</a:tableStyleId>
              </a:tblPr>
              <a:tblGrid>
                <a:gridCol w="5459731">
                  <a:extLst>
                    <a:ext uri="{9D8B030D-6E8A-4147-A177-3AD203B41FA5}">
                      <a16:colId xmlns:a16="http://schemas.microsoft.com/office/drawing/2014/main" val="935026023"/>
                    </a:ext>
                  </a:extLst>
                </a:gridCol>
              </a:tblGrid>
              <a:tr h="2526755">
                <a:tc>
                  <a:txBody>
                    <a:bodyPr/>
                    <a:lstStyle/>
                    <a:p>
                      <a:r>
                        <a:rPr lang="ko-KR" sz="1400" b="1" spc="0">
                          <a:latin typeface="Candara" panose="020E0502030303020204" pitchFamily="34" charset="0"/>
                          <a:ea typeface="Malgun Gothic"/>
                          <a:cs typeface="+mn-cs"/>
                          <a:sym typeface=""/>
                        </a:rPr>
                        <a:t>대한민국</a:t>
                      </a:r>
                    </a:p>
                    <a:p>
                      <a:pPr marL="285750" indent="-285750">
                        <a:buFont typeface="Arial" panose="020B0604020202020204" pitchFamily="34" charset="0"/>
                        <a:buChar char="•"/>
                      </a:pPr>
                      <a:r>
                        <a:rPr lang="ko-KR" sz="1400" b="1" kern="0" spc="0">
                          <a:solidFill>
                            <a:srgbClr val="131413">
                              <a:lumMod val="100000"/>
                            </a:srgbClr>
                          </a:solidFill>
                          <a:latin typeface="Candara" panose="020E0502030303020204" pitchFamily="34" charset="0"/>
                          <a:ea typeface="Malgun Gothic"/>
                          <a:cs typeface="+mn-cs"/>
                          <a:sym typeface=""/>
                        </a:rPr>
                        <a:t>Kim SR, et al. (2014) </a:t>
                      </a:r>
                      <a:r>
                        <a:rPr lang="ko-KR" sz="1400" kern="0" spc="0">
                          <a:solidFill>
                            <a:srgbClr val="131413">
                              <a:lumMod val="100000"/>
                            </a:srgbClr>
                          </a:solidFill>
                          <a:latin typeface="Candara" panose="020E0502030303020204" pitchFamily="34" charset="0"/>
                          <a:ea typeface="Malgun Gothic"/>
                          <a:cs typeface="+mn-cs"/>
                          <a:sym typeface=""/>
                        </a:rPr>
                        <a:t>Undertreatment of osteoporosis following hip fractures in Jeju cohort study. </a:t>
                      </a:r>
                      <a:r>
                        <a:rPr lang="ko-KR" sz="1400" i="1" kern="0" spc="0">
                          <a:solidFill>
                            <a:srgbClr val="131413">
                              <a:lumMod val="100000"/>
                            </a:srgbClr>
                          </a:solidFill>
                          <a:latin typeface="Candara" panose="020E0502030303020204" pitchFamily="34" charset="0"/>
                          <a:ea typeface="Malgun Gothic"/>
                          <a:cs typeface="+mn-cs"/>
                          <a:sym typeface=""/>
                        </a:rPr>
                        <a:t>J Bone Metab </a:t>
                      </a:r>
                      <a:r>
                        <a:rPr lang="ko-KR" sz="1400" kern="0" spc="0">
                          <a:solidFill>
                            <a:srgbClr val="131413">
                              <a:lumMod val="100000"/>
                            </a:srgbClr>
                          </a:solidFill>
                          <a:latin typeface="Candara" panose="020E0502030303020204" pitchFamily="34" charset="0"/>
                          <a:ea typeface="Malgun Gothic"/>
                          <a:cs typeface="+mn-cs"/>
                          <a:sym typeface=""/>
                        </a:rPr>
                        <a:t>21:263–268</a:t>
                      </a:r>
                    </a:p>
                    <a:p>
                      <a:pPr marL="285750" indent="-285750">
                        <a:buFont typeface="Arial" panose="020B0604020202020204" pitchFamily="34" charset="0"/>
                        <a:buChar char="•"/>
                      </a:pPr>
                      <a:r>
                        <a:rPr lang="ko-KR" sz="1400" b="1" kern="0" spc="0">
                          <a:solidFill>
                            <a:srgbClr val="131413">
                              <a:lumMod val="100000"/>
                            </a:srgbClr>
                          </a:solidFill>
                          <a:latin typeface="Candara" panose="020E0502030303020204" pitchFamily="34" charset="0"/>
                          <a:ea typeface="Malgun Gothic"/>
                          <a:cs typeface="+mn-cs"/>
                          <a:sym typeface=""/>
                        </a:rPr>
                        <a:t>Kim SC, et al. (2015) </a:t>
                      </a:r>
                      <a:r>
                        <a:rPr lang="ko-KR" sz="1400" kern="0" spc="0">
                          <a:solidFill>
                            <a:srgbClr val="131413">
                              <a:lumMod val="100000"/>
                            </a:srgbClr>
                          </a:solidFill>
                          <a:latin typeface="Candara" panose="020E0502030303020204" pitchFamily="34" charset="0"/>
                          <a:ea typeface="Malgun Gothic"/>
                          <a:cs typeface="+mn-cs"/>
                          <a:sym typeface=""/>
                        </a:rPr>
                        <a:t>Use of osteoporosis medications after hospitalization for hip fracture: a cross-national study. </a:t>
                      </a:r>
                      <a:r>
                        <a:rPr lang="ko-KR" sz="1400" i="1" kern="0" spc="0">
                          <a:solidFill>
                            <a:srgbClr val="131413">
                              <a:lumMod val="100000"/>
                            </a:srgbClr>
                          </a:solidFill>
                          <a:latin typeface="Candara" panose="020E0502030303020204" pitchFamily="34" charset="0"/>
                          <a:ea typeface="Malgun Gothic"/>
                          <a:cs typeface="+mn-cs"/>
                          <a:sym typeface=""/>
                        </a:rPr>
                        <a:t>Am J Med </a:t>
                      </a:r>
                      <a:r>
                        <a:rPr lang="ko-KR" sz="1400" kern="0" spc="0">
                          <a:solidFill>
                            <a:srgbClr val="131413">
                              <a:lumMod val="100000"/>
                            </a:srgbClr>
                          </a:solidFill>
                          <a:latin typeface="Candara" panose="020E0502030303020204" pitchFamily="34" charset="0"/>
                          <a:ea typeface="Malgun Gothic"/>
                          <a:cs typeface="+mn-cs"/>
                          <a:sym typeface=""/>
                        </a:rPr>
                        <a:t>128:519–526.e511</a:t>
                      </a:r>
                    </a:p>
                    <a:p>
                      <a:pPr marL="285750" indent="-285750">
                        <a:buFont typeface="Arial" panose="020B0604020202020204" pitchFamily="34" charset="0"/>
                        <a:buChar char="•"/>
                      </a:pPr>
                      <a:r>
                        <a:rPr lang="ko-KR" sz="1400" b="1" kern="0" spc="0">
                          <a:solidFill>
                            <a:srgbClr val="131413">
                              <a:lumMod val="100000"/>
                            </a:srgbClr>
                          </a:solidFill>
                          <a:latin typeface="Candara" panose="020E0502030303020204" pitchFamily="34" charset="0"/>
                          <a:ea typeface="Malgun Gothic"/>
                          <a:cs typeface="+mn-cs"/>
                          <a:sym typeface=""/>
                        </a:rPr>
                        <a:t>Yu YM, et al. (2017) </a:t>
                      </a:r>
                      <a:r>
                        <a:rPr lang="ko-KR" sz="1400" kern="0" spc="0">
                          <a:solidFill>
                            <a:srgbClr val="131413">
                              <a:lumMod val="100000"/>
                            </a:srgbClr>
                          </a:solidFill>
                          <a:latin typeface="Candara" panose="020E0502030303020204" pitchFamily="34" charset="0"/>
                          <a:ea typeface="Malgun Gothic"/>
                          <a:cs typeface="+mn-cs"/>
                          <a:sym typeface=""/>
                        </a:rPr>
                        <a:t>Access to anti-osteoporosis medication after hip fracture in Korean elderly patients. </a:t>
                      </a:r>
                      <a:r>
                        <a:rPr lang="ko-KR" sz="1400" i="1" kern="0" spc="0">
                          <a:solidFill>
                            <a:srgbClr val="131413">
                              <a:lumMod val="100000"/>
                            </a:srgbClr>
                          </a:solidFill>
                          <a:latin typeface="Candara" panose="020E0502030303020204" pitchFamily="34" charset="0"/>
                          <a:ea typeface="Malgun Gothic"/>
                          <a:cs typeface="+mn-cs"/>
                          <a:sym typeface=""/>
                        </a:rPr>
                        <a:t>Maturitas</a:t>
                      </a:r>
                      <a:r>
                        <a:rPr lang="ko-KR" sz="1400" kern="0" spc="0">
                          <a:solidFill>
                            <a:srgbClr val="131413">
                              <a:lumMod val="100000"/>
                            </a:srgbClr>
                          </a:solidFill>
                          <a:latin typeface="Candara" panose="020E0502030303020204" pitchFamily="34" charset="0"/>
                          <a:ea typeface="Malgun Gothic"/>
                          <a:cs typeface="+mn-cs"/>
                          <a:sym typeface=""/>
                        </a:rPr>
                        <a:t> 103:54–59.</a:t>
                      </a:r>
                    </a:p>
                    <a:p>
                      <a:pPr marL="285750" indent="-285750">
                        <a:buFont typeface="Arial" panose="020B0604020202020204" pitchFamily="34" charset="0"/>
                        <a:buChar char="•"/>
                      </a:pPr>
                      <a:r>
                        <a:rPr lang="ko-KR" sz="1400" b="1" kern="0" spc="0">
                          <a:solidFill>
                            <a:srgbClr val="131413">
                              <a:lumMod val="100000"/>
                            </a:srgbClr>
                          </a:solidFill>
                          <a:latin typeface="Candara" panose="020E0502030303020204" pitchFamily="34" charset="0"/>
                          <a:ea typeface="Malgun Gothic"/>
                          <a:cs typeface="+mn-cs"/>
                          <a:sym typeface=""/>
                        </a:rPr>
                        <a:t>Jung Y, et al. (2019) </a:t>
                      </a:r>
                      <a:r>
                        <a:rPr lang="ko-KR" sz="1400" kern="0" spc="0">
                          <a:solidFill>
                            <a:srgbClr val="131413">
                              <a:lumMod val="100000"/>
                            </a:srgbClr>
                          </a:solidFill>
                          <a:latin typeface="Candara" panose="020E0502030303020204" pitchFamily="34" charset="0"/>
                          <a:ea typeface="Malgun Gothic"/>
                          <a:cs typeface="+mn-cs"/>
                          <a:sym typeface=""/>
                        </a:rPr>
                        <a:t>Gender differences in anti-osteoporosis drug treatment after osteoporotic fractures. </a:t>
                      </a:r>
                      <a:r>
                        <a:rPr lang="ko-KR" sz="1400" i="1" kern="0" spc="0">
                          <a:solidFill>
                            <a:srgbClr val="131413">
                              <a:lumMod val="100000"/>
                            </a:srgbClr>
                          </a:solidFill>
                          <a:latin typeface="Candara" panose="020E0502030303020204" pitchFamily="34" charset="0"/>
                          <a:ea typeface="Malgun Gothic"/>
                          <a:cs typeface="+mn-cs"/>
                          <a:sym typeface=""/>
                        </a:rPr>
                        <a:t>J Bone Miner Metab </a:t>
                      </a:r>
                      <a:r>
                        <a:rPr lang="ko-KR" sz="1400" kern="0" spc="0">
                          <a:solidFill>
                            <a:srgbClr val="131413">
                              <a:lumMod val="100000"/>
                            </a:srgbClr>
                          </a:solidFill>
                          <a:latin typeface="Candara" panose="020E0502030303020204" pitchFamily="34" charset="0"/>
                          <a:ea typeface="Malgun Gothic"/>
                          <a:cs typeface="+mn-cs"/>
                          <a:sym typeface=""/>
                        </a:rPr>
                        <a:t>37:134–41.</a:t>
                      </a:r>
                      <a:endParaRPr lang="ko-KR" sz="1400" kern="0" spc="0">
                        <a:solidFill>
                          <a:srgbClr val="131413">
                            <a:lumMod val="100000"/>
                          </a:srgbClr>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507107533"/>
                  </a:ext>
                </a:extLst>
              </a:tr>
              <a:tr h="893779">
                <a:tc>
                  <a:txBody>
                    <a:bodyPr/>
                    <a:lstStyle/>
                    <a:p>
                      <a:r>
                        <a:rPr lang="ko-KR" sz="1400" b="1" spc="0">
                          <a:latin typeface="Candara" panose="020E0502030303020204" pitchFamily="34" charset="0"/>
                          <a:ea typeface="Malgun Gothic"/>
                          <a:cs typeface="+mn-cs"/>
                          <a:sym typeface=""/>
                        </a:rPr>
                        <a:t>대만</a:t>
                      </a:r>
                    </a:p>
                    <a:p>
                      <a:pPr marL="285750" indent="-285750">
                        <a:buFont typeface="Arial" panose="020B0604020202020204" pitchFamily="34" charset="0"/>
                        <a:buChar char="•"/>
                      </a:pPr>
                      <a:r>
                        <a:rPr lang="ko-KR" sz="1400" b="1" kern="0" spc="0">
                          <a:solidFill>
                            <a:schemeClr val="tx1">
                              <a:lumMod val="100000"/>
                            </a:schemeClr>
                          </a:solidFill>
                          <a:effectLst/>
                          <a:latin typeface="Candara" panose="020E0502030303020204" pitchFamily="34" charset="0"/>
                          <a:ea typeface="Malgun Gothic"/>
                          <a:cs typeface="+mn-cs"/>
                          <a:sym typeface=""/>
                        </a:rPr>
                        <a:t>Chang LY, et al. (2018) </a:t>
                      </a:r>
                      <a:r>
                        <a:rPr lang="ko-KR" sz="1400" kern="0" spc="0">
                          <a:solidFill>
                            <a:schemeClr val="tx1">
                              <a:lumMod val="100000"/>
                            </a:schemeClr>
                          </a:solidFill>
                          <a:effectLst/>
                          <a:latin typeface="Candara" panose="020E0502030303020204" pitchFamily="34" charset="0"/>
                          <a:ea typeface="Malgun Gothic"/>
                          <a:cs typeface="+mn-cs"/>
                          <a:sym typeface=""/>
                        </a:rPr>
                        <a:t>The development of Taiwan Fracture Liaison Service network. </a:t>
                      </a:r>
                      <a:r>
                        <a:rPr lang="ko-KR" sz="1400" i="1" kern="0" spc="0">
                          <a:solidFill>
                            <a:schemeClr val="tx1">
                              <a:lumMod val="100000"/>
                            </a:schemeClr>
                          </a:solidFill>
                          <a:effectLst/>
                          <a:latin typeface="Candara" panose="020E0502030303020204" pitchFamily="34" charset="0"/>
                          <a:ea typeface="Malgun Gothic"/>
                          <a:cs typeface="+mn-cs"/>
                          <a:sym typeface=""/>
                        </a:rPr>
                        <a:t>Osteoporos Sarcopenia </a:t>
                      </a:r>
                      <a:r>
                        <a:rPr lang="ko-KR" sz="1400" kern="0" spc="0">
                          <a:solidFill>
                            <a:schemeClr val="tx1">
                              <a:lumMod val="100000"/>
                            </a:schemeClr>
                          </a:solidFill>
                          <a:effectLst/>
                          <a:latin typeface="Candara" panose="020E0502030303020204" pitchFamily="34" charset="0"/>
                          <a:ea typeface="Malgun Gothic"/>
                          <a:cs typeface="+mn-cs"/>
                          <a:sym typeface=""/>
                        </a:rPr>
                        <a:t>4:47–52.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9804"/>
                      </a:srgbClr>
                    </a:solidFill>
                  </a:tcPr>
                </a:tc>
                <a:extLst>
                  <a:ext uri="{0D108BD9-81ED-4DB2-BD59-A6C34878D82A}">
                    <a16:rowId xmlns:a16="http://schemas.microsoft.com/office/drawing/2014/main" val="45109377"/>
                  </a:ext>
                </a:extLst>
              </a:tr>
              <a:tr h="1092200">
                <a:tc>
                  <a:txBody>
                    <a:bodyPr/>
                    <a:lstStyle/>
                    <a:p>
                      <a:r>
                        <a:rPr lang="ko-KR" sz="1400" b="1" spc="0">
                          <a:latin typeface="Candara" panose="020E0502030303020204" pitchFamily="34" charset="0"/>
                          <a:ea typeface="Malgun Gothic"/>
                          <a:cs typeface="+mn-cs"/>
                          <a:sym typeface=""/>
                        </a:rPr>
                        <a:t>태국</a:t>
                      </a:r>
                    </a:p>
                    <a:p>
                      <a:pPr marL="285750" indent="-285750">
                        <a:buFont typeface="Arial" panose="020B0604020202020204" pitchFamily="34" charset="0"/>
                        <a:buChar char="•"/>
                      </a:pPr>
                      <a:r>
                        <a:rPr lang="ko-KR" sz="1400" b="1" kern="0" spc="0">
                          <a:solidFill>
                            <a:schemeClr val="tx1">
                              <a:lumMod val="100000"/>
                            </a:schemeClr>
                          </a:solidFill>
                          <a:effectLst/>
                          <a:latin typeface="Candara" panose="020E0502030303020204" pitchFamily="34" charset="0"/>
                          <a:ea typeface="Malgun Gothic"/>
                          <a:cs typeface="+mn-cs"/>
                          <a:sym typeface=""/>
                        </a:rPr>
                        <a:t>Angthong C, et al. (2013) </a:t>
                      </a:r>
                      <a:r>
                        <a:rPr lang="ko-KR" sz="1400" kern="0" spc="0">
                          <a:solidFill>
                            <a:schemeClr val="tx1">
                              <a:lumMod val="100000"/>
                            </a:schemeClr>
                          </a:solidFill>
                          <a:effectLst/>
                          <a:latin typeface="Candara" panose="020E0502030303020204" pitchFamily="34" charset="0"/>
                          <a:ea typeface="Malgun Gothic"/>
                          <a:cs typeface="+mn-cs"/>
                          <a:sym typeface=""/>
                        </a:rPr>
                        <a:t>Prevalence of bone mineral density testing and osteoporosis management following low- and high-energy fractures. </a:t>
                      </a:r>
                      <a:r>
                        <a:rPr lang="ko-KR" sz="1400" i="1" kern="0" spc="0">
                          <a:solidFill>
                            <a:schemeClr val="tx1">
                              <a:lumMod val="100000"/>
                            </a:schemeClr>
                          </a:solidFill>
                          <a:effectLst/>
                          <a:latin typeface="Candara" panose="020E0502030303020204" pitchFamily="34" charset="0"/>
                          <a:ea typeface="Malgun Gothic"/>
                          <a:cs typeface="+mn-cs"/>
                          <a:sym typeface=""/>
                        </a:rPr>
                        <a:t>Acta Orthop Traumatol Turc</a:t>
                      </a:r>
                      <a:r>
                        <a:rPr lang="ko-KR" sz="1400" kern="0" spc="0">
                          <a:solidFill>
                            <a:schemeClr val="tx1">
                              <a:lumMod val="100000"/>
                            </a:schemeClr>
                          </a:solidFill>
                          <a:effectLst/>
                          <a:latin typeface="Candara" panose="020E0502030303020204" pitchFamily="34" charset="0"/>
                          <a:ea typeface="Malgun Gothic"/>
                          <a:cs typeface="+mn-cs"/>
                          <a:sym typeface=""/>
                        </a:rPr>
                        <a:t> 47:318~22.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93852532"/>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92414D22-B1B2-C349-B4B8-92ADF3DBA0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6231127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FLS 사례 연구: 싱가포르(OPTIMAL 1.0)</a:t>
            </a:r>
            <a:r>
              <a:rPr lang="ko-KR" sz="3600" b="1" kern="0" baseline="30000" dirty="0">
                <a:solidFill>
                  <a:srgbClr val="6BBBAD">
                    <a:lumMod val="100000"/>
                  </a:srgbClr>
                </a:solidFill>
                <a:latin typeface="Candara" panose="020E0502030303020204" pitchFamily="34" charset="0"/>
                <a:sym typeface=""/>
              </a:rPr>
              <a:t> 1 </a:t>
            </a:r>
          </a:p>
        </p:txBody>
      </p:sp>
      <p:grpSp>
        <p:nvGrpSpPr>
          <p:cNvPr id="19" name="Group 18">
            <a:extLst>
              <a:ext uri="{FF2B5EF4-FFF2-40B4-BE49-F238E27FC236}">
                <a16:creationId xmlns:a16="http://schemas.microsoft.com/office/drawing/2014/main" id="{8228F0F7-8367-054D-8690-4A6CF9865735}"/>
              </a:ext>
            </a:extLst>
          </p:cNvPr>
          <p:cNvGrpSpPr/>
          <p:nvPr/>
        </p:nvGrpSpPr>
        <p:grpSpPr>
          <a:xfrm>
            <a:off x="1019908" y="1643406"/>
            <a:ext cx="8401537" cy="1461718"/>
            <a:chOff x="1019908" y="1479284"/>
            <a:chExt cx="8401537" cy="1461718"/>
          </a:xfrm>
        </p:grpSpPr>
        <p:sp>
          <p:nvSpPr>
            <p:cNvPr id="6" name="Freeform 5">
              <a:extLst>
                <a:ext uri="{FF2B5EF4-FFF2-40B4-BE49-F238E27FC236}">
                  <a16:creationId xmlns:a16="http://schemas.microsoft.com/office/drawing/2014/main" id="{7A1390F6-3841-6E40-BF70-B8540E7543E9}"/>
                </a:ext>
              </a:extLst>
            </p:cNvPr>
            <p:cNvSpPr/>
            <p:nvPr/>
          </p:nvSpPr>
          <p:spPr>
            <a:xfrm>
              <a:off x="1019908" y="1479284"/>
              <a:ext cx="1296741" cy="1461718"/>
            </a:xfrm>
            <a:custGeom>
              <a:avLst/>
              <a:gdLst>
                <a:gd name="connsiteX0" fmla="*/ 0 w 1461717"/>
                <a:gd name="connsiteY0" fmla="*/ 0 h 1023201"/>
                <a:gd name="connsiteX1" fmla="*/ 950117 w 1461717"/>
                <a:gd name="connsiteY1" fmla="*/ 0 h 1023201"/>
                <a:gd name="connsiteX2" fmla="*/ 1461717 w 1461717"/>
                <a:gd name="connsiteY2" fmla="*/ 511601 h 1023201"/>
                <a:gd name="connsiteX3" fmla="*/ 950117 w 1461717"/>
                <a:gd name="connsiteY3" fmla="*/ 1023201 h 1023201"/>
                <a:gd name="connsiteX4" fmla="*/ 0 w 1461717"/>
                <a:gd name="connsiteY4" fmla="*/ 1023201 h 1023201"/>
                <a:gd name="connsiteX5" fmla="*/ 511601 w 1461717"/>
                <a:gd name="connsiteY5" fmla="*/ 511601 h 1023201"/>
                <a:gd name="connsiteX6" fmla="*/ 0 w 1461717"/>
                <a:gd name="connsiteY6" fmla="*/ 0 h 102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717" h="1023201">
                  <a:moveTo>
                    <a:pt x="1461717" y="0"/>
                  </a:moveTo>
                  <a:lnTo>
                    <a:pt x="1461717" y="665081"/>
                  </a:lnTo>
                  <a:lnTo>
                    <a:pt x="730858" y="1023201"/>
                  </a:lnTo>
                  <a:lnTo>
                    <a:pt x="0" y="665081"/>
                  </a:lnTo>
                  <a:lnTo>
                    <a:pt x="0" y="0"/>
                  </a:lnTo>
                  <a:lnTo>
                    <a:pt x="730858" y="358120"/>
                  </a:lnTo>
                  <a:lnTo>
                    <a:pt x="1461717"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891" tIns="520492" rIns="8890" bIns="520490" numCol="1" spcCol="1270" anchor="ctr" anchorCtr="0">
              <a:noAutofit/>
            </a:bodyPr>
            <a:lstStyle/>
            <a:p>
              <a:pPr marL="0" lvl="0" indent="0" algn="ctr" defTabSz="622300">
                <a:lnSpc>
                  <a:spcPct val="90000"/>
                </a:lnSpc>
                <a:spcBef>
                  <a:spcPct val="0"/>
                </a:spcBef>
                <a:spcAft>
                  <a:spcPct val="35000"/>
                </a:spcAft>
                <a:buNone/>
              </a:pPr>
              <a:r>
                <a:rPr lang="ko-KR" sz="1400" b="1" kern="1200">
                  <a:ea typeface="Malgun Gothic"/>
                </a:rPr>
                <a:t>식별</a:t>
              </a:r>
            </a:p>
          </p:txBody>
        </p:sp>
        <p:sp>
          <p:nvSpPr>
            <p:cNvPr id="7" name="Freeform 6">
              <a:extLst>
                <a:ext uri="{FF2B5EF4-FFF2-40B4-BE49-F238E27FC236}">
                  <a16:creationId xmlns:a16="http://schemas.microsoft.com/office/drawing/2014/main" id="{BB611A6A-758A-E34C-BB97-D97E91C21A26}"/>
                </a:ext>
              </a:extLst>
            </p:cNvPr>
            <p:cNvSpPr/>
            <p:nvPr/>
          </p:nvSpPr>
          <p:spPr>
            <a:xfrm>
              <a:off x="2316647" y="1479286"/>
              <a:ext cx="7104798" cy="950116"/>
            </a:xfrm>
            <a:custGeom>
              <a:avLst/>
              <a:gdLst>
                <a:gd name="connsiteX0" fmla="*/ 158356 w 950116"/>
                <a:gd name="connsiteY0" fmla="*/ 0 h 7104798"/>
                <a:gd name="connsiteX1" fmla="*/ 791760 w 950116"/>
                <a:gd name="connsiteY1" fmla="*/ 0 h 7104798"/>
                <a:gd name="connsiteX2" fmla="*/ 950116 w 950116"/>
                <a:gd name="connsiteY2" fmla="*/ 158356 h 7104798"/>
                <a:gd name="connsiteX3" fmla="*/ 950116 w 950116"/>
                <a:gd name="connsiteY3" fmla="*/ 7104798 h 7104798"/>
                <a:gd name="connsiteX4" fmla="*/ 950116 w 950116"/>
                <a:gd name="connsiteY4" fmla="*/ 7104798 h 7104798"/>
                <a:gd name="connsiteX5" fmla="*/ 0 w 950116"/>
                <a:gd name="connsiteY5" fmla="*/ 7104798 h 7104798"/>
                <a:gd name="connsiteX6" fmla="*/ 0 w 950116"/>
                <a:gd name="connsiteY6" fmla="*/ 7104798 h 7104798"/>
                <a:gd name="connsiteX7" fmla="*/ 0 w 950116"/>
                <a:gd name="connsiteY7" fmla="*/ 158356 h 7104798"/>
                <a:gd name="connsiteX8" fmla="*/ 158356 w 950116"/>
                <a:gd name="connsiteY8" fmla="*/ 0 h 710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116" h="7104798">
                  <a:moveTo>
                    <a:pt x="950116" y="1184160"/>
                  </a:moveTo>
                  <a:lnTo>
                    <a:pt x="950116" y="5920638"/>
                  </a:lnTo>
                  <a:cubicBezTo>
                    <a:pt x="950116" y="6574632"/>
                    <a:pt x="940635" y="7104794"/>
                    <a:pt x="928939" y="7104794"/>
                  </a:cubicBezTo>
                  <a:lnTo>
                    <a:pt x="0" y="7104794"/>
                  </a:lnTo>
                  <a:lnTo>
                    <a:pt x="0" y="7104794"/>
                  </a:lnTo>
                  <a:lnTo>
                    <a:pt x="0" y="4"/>
                  </a:lnTo>
                  <a:lnTo>
                    <a:pt x="0" y="4"/>
                  </a:lnTo>
                  <a:lnTo>
                    <a:pt x="928939" y="4"/>
                  </a:lnTo>
                  <a:cubicBezTo>
                    <a:pt x="940635" y="4"/>
                    <a:pt x="950116" y="530166"/>
                    <a:pt x="950116" y="1184160"/>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7810" rIns="57810" bIns="57812" numCol="1" spcCol="1270" anchor="ctr" anchorCtr="0">
              <a:noAutofit/>
            </a:bodyPr>
            <a:lstStyle/>
            <a:p>
              <a:pPr marL="171450" lvl="1" indent="-171450" algn="l" defTabSz="800100">
                <a:lnSpc>
                  <a:spcPct val="90000"/>
                </a:lnSpc>
                <a:spcBef>
                  <a:spcPct val="0"/>
                </a:spcBef>
                <a:spcAft>
                  <a:spcPct val="15000"/>
                </a:spcAft>
                <a:buChar char="•"/>
              </a:pPr>
              <a:r>
                <a:rPr lang="ko-KR" sz="1800" b="1" kern="1200">
                  <a:latin typeface="Candara" panose="020E0502030303020204" pitchFamily="34" charset="0"/>
                  <a:ea typeface="Malgun Gothic"/>
                </a:rPr>
                <a:t>낮은 외상이나 취약 골절이 있는 50세 이상</a:t>
              </a:r>
            </a:p>
          </p:txBody>
        </p:sp>
      </p:grpSp>
      <p:grpSp>
        <p:nvGrpSpPr>
          <p:cNvPr id="20" name="Group 19">
            <a:extLst>
              <a:ext uri="{FF2B5EF4-FFF2-40B4-BE49-F238E27FC236}">
                <a16:creationId xmlns:a16="http://schemas.microsoft.com/office/drawing/2014/main" id="{7567C5DE-92BE-984B-94ED-E708C87336A7}"/>
              </a:ext>
            </a:extLst>
          </p:cNvPr>
          <p:cNvGrpSpPr/>
          <p:nvPr/>
        </p:nvGrpSpPr>
        <p:grpSpPr>
          <a:xfrm>
            <a:off x="1019909" y="2843391"/>
            <a:ext cx="8401536" cy="1461717"/>
            <a:chOff x="1019909" y="2714438"/>
            <a:chExt cx="8401536" cy="1461717"/>
          </a:xfrm>
        </p:grpSpPr>
        <p:sp>
          <p:nvSpPr>
            <p:cNvPr id="8" name="Freeform 7">
              <a:extLst>
                <a:ext uri="{FF2B5EF4-FFF2-40B4-BE49-F238E27FC236}">
                  <a16:creationId xmlns:a16="http://schemas.microsoft.com/office/drawing/2014/main" id="{B5A5C1E5-77CC-8C41-B4A1-6311143103BC}"/>
                </a:ext>
              </a:extLst>
            </p:cNvPr>
            <p:cNvSpPr/>
            <p:nvPr/>
          </p:nvSpPr>
          <p:spPr>
            <a:xfrm>
              <a:off x="1019909" y="2714438"/>
              <a:ext cx="1296740" cy="1461717"/>
            </a:xfrm>
            <a:custGeom>
              <a:avLst/>
              <a:gdLst>
                <a:gd name="connsiteX0" fmla="*/ 0 w 1461717"/>
                <a:gd name="connsiteY0" fmla="*/ 0 h 1023201"/>
                <a:gd name="connsiteX1" fmla="*/ 950117 w 1461717"/>
                <a:gd name="connsiteY1" fmla="*/ 0 h 1023201"/>
                <a:gd name="connsiteX2" fmla="*/ 1461717 w 1461717"/>
                <a:gd name="connsiteY2" fmla="*/ 511601 h 1023201"/>
                <a:gd name="connsiteX3" fmla="*/ 950117 w 1461717"/>
                <a:gd name="connsiteY3" fmla="*/ 1023201 h 1023201"/>
                <a:gd name="connsiteX4" fmla="*/ 0 w 1461717"/>
                <a:gd name="connsiteY4" fmla="*/ 1023201 h 1023201"/>
                <a:gd name="connsiteX5" fmla="*/ 511601 w 1461717"/>
                <a:gd name="connsiteY5" fmla="*/ 511601 h 1023201"/>
                <a:gd name="connsiteX6" fmla="*/ 0 w 1461717"/>
                <a:gd name="connsiteY6" fmla="*/ 0 h 102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717" h="1023201">
                  <a:moveTo>
                    <a:pt x="1461717" y="0"/>
                  </a:moveTo>
                  <a:lnTo>
                    <a:pt x="1461717" y="665081"/>
                  </a:lnTo>
                  <a:lnTo>
                    <a:pt x="730858" y="1023201"/>
                  </a:lnTo>
                  <a:lnTo>
                    <a:pt x="0" y="665081"/>
                  </a:lnTo>
                  <a:lnTo>
                    <a:pt x="0" y="0"/>
                  </a:lnTo>
                  <a:lnTo>
                    <a:pt x="730858" y="358120"/>
                  </a:lnTo>
                  <a:lnTo>
                    <a:pt x="1461717" y="0"/>
                  </a:lnTo>
                  <a:close/>
                </a:path>
              </a:pathLst>
            </a:custGeom>
          </p:spPr>
          <p:style>
            <a:lnRef idx="2">
              <a:schemeClr val="accent5">
                <a:hueOff val="-2252848"/>
                <a:satOff val="-5806"/>
                <a:lumOff val="-3922"/>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891" tIns="520491" rIns="8889" bIns="520490" numCol="1" spcCol="1270" anchor="ctr" anchorCtr="0">
              <a:noAutofit/>
            </a:bodyPr>
            <a:lstStyle/>
            <a:p>
              <a:pPr marL="0" lvl="0" indent="0" algn="ctr" defTabSz="622300">
                <a:lnSpc>
                  <a:spcPct val="90000"/>
                </a:lnSpc>
                <a:spcBef>
                  <a:spcPct val="0"/>
                </a:spcBef>
                <a:spcAft>
                  <a:spcPct val="35000"/>
                </a:spcAft>
                <a:buNone/>
              </a:pPr>
              <a:r>
                <a:rPr lang="ko-KR" sz="1400" b="1" kern="1200">
                  <a:ea typeface="Malgun Gothic"/>
                </a:rPr>
                <a:t>조사</a:t>
              </a:r>
            </a:p>
          </p:txBody>
        </p:sp>
        <p:sp>
          <p:nvSpPr>
            <p:cNvPr id="10" name="Freeform 9">
              <a:extLst>
                <a:ext uri="{FF2B5EF4-FFF2-40B4-BE49-F238E27FC236}">
                  <a16:creationId xmlns:a16="http://schemas.microsoft.com/office/drawing/2014/main" id="{BA58702C-61DD-E040-9C94-60A565A5E324}"/>
                </a:ext>
              </a:extLst>
            </p:cNvPr>
            <p:cNvSpPr/>
            <p:nvPr/>
          </p:nvSpPr>
          <p:spPr>
            <a:xfrm>
              <a:off x="2316647" y="2714439"/>
              <a:ext cx="7104798" cy="950116"/>
            </a:xfrm>
            <a:custGeom>
              <a:avLst/>
              <a:gdLst>
                <a:gd name="connsiteX0" fmla="*/ 158356 w 950116"/>
                <a:gd name="connsiteY0" fmla="*/ 0 h 7104798"/>
                <a:gd name="connsiteX1" fmla="*/ 791760 w 950116"/>
                <a:gd name="connsiteY1" fmla="*/ 0 h 7104798"/>
                <a:gd name="connsiteX2" fmla="*/ 950116 w 950116"/>
                <a:gd name="connsiteY2" fmla="*/ 158356 h 7104798"/>
                <a:gd name="connsiteX3" fmla="*/ 950116 w 950116"/>
                <a:gd name="connsiteY3" fmla="*/ 7104798 h 7104798"/>
                <a:gd name="connsiteX4" fmla="*/ 950116 w 950116"/>
                <a:gd name="connsiteY4" fmla="*/ 7104798 h 7104798"/>
                <a:gd name="connsiteX5" fmla="*/ 0 w 950116"/>
                <a:gd name="connsiteY5" fmla="*/ 7104798 h 7104798"/>
                <a:gd name="connsiteX6" fmla="*/ 0 w 950116"/>
                <a:gd name="connsiteY6" fmla="*/ 7104798 h 7104798"/>
                <a:gd name="connsiteX7" fmla="*/ 0 w 950116"/>
                <a:gd name="connsiteY7" fmla="*/ 158356 h 7104798"/>
                <a:gd name="connsiteX8" fmla="*/ 158356 w 950116"/>
                <a:gd name="connsiteY8" fmla="*/ 0 h 710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116" h="7104798">
                  <a:moveTo>
                    <a:pt x="950116" y="1184160"/>
                  </a:moveTo>
                  <a:lnTo>
                    <a:pt x="950116" y="5920638"/>
                  </a:lnTo>
                  <a:cubicBezTo>
                    <a:pt x="950116" y="6574632"/>
                    <a:pt x="940635" y="7104794"/>
                    <a:pt x="928939" y="7104794"/>
                  </a:cubicBezTo>
                  <a:lnTo>
                    <a:pt x="0" y="7104794"/>
                  </a:lnTo>
                  <a:lnTo>
                    <a:pt x="0" y="7104794"/>
                  </a:lnTo>
                  <a:lnTo>
                    <a:pt x="0" y="4"/>
                  </a:lnTo>
                  <a:lnTo>
                    <a:pt x="0" y="4"/>
                  </a:lnTo>
                  <a:lnTo>
                    <a:pt x="928939" y="4"/>
                  </a:lnTo>
                  <a:cubicBezTo>
                    <a:pt x="940635" y="4"/>
                    <a:pt x="950116" y="530166"/>
                    <a:pt x="950116" y="1184160"/>
                  </a:cubicBezTo>
                  <a:close/>
                </a:path>
              </a:pathLst>
            </a:cu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7810" rIns="57810" bIns="57812" numCol="1" spcCol="1270" anchor="ctr" anchorCtr="0">
              <a:noAutofit/>
            </a:bodyPr>
            <a:lstStyle/>
            <a:p>
              <a:pPr marL="171450" lvl="1" indent="-171450" algn="l" defTabSz="800100">
                <a:lnSpc>
                  <a:spcPct val="90000"/>
                </a:lnSpc>
                <a:spcBef>
                  <a:spcPct val="0"/>
                </a:spcBef>
                <a:spcAft>
                  <a:spcPct val="15000"/>
                </a:spcAft>
                <a:buChar char="•"/>
              </a:pPr>
              <a:r>
                <a:rPr lang="ko-KR" sz="1800" b="1" kern="1200" dirty="0">
                  <a:latin typeface="Candara" panose="020E0502030303020204" pitchFamily="34" charset="0"/>
                  <a:ea typeface="Malgun Gothic"/>
                </a:rPr>
                <a:t>골다공증의 2차 원인 배제</a:t>
              </a:r>
            </a:p>
          </p:txBody>
        </p:sp>
      </p:grpSp>
      <p:grpSp>
        <p:nvGrpSpPr>
          <p:cNvPr id="21" name="Group 20">
            <a:extLst>
              <a:ext uri="{FF2B5EF4-FFF2-40B4-BE49-F238E27FC236}">
                <a16:creationId xmlns:a16="http://schemas.microsoft.com/office/drawing/2014/main" id="{AF65F562-9849-2345-B8D1-0A29348C3900}"/>
              </a:ext>
            </a:extLst>
          </p:cNvPr>
          <p:cNvGrpSpPr/>
          <p:nvPr/>
        </p:nvGrpSpPr>
        <p:grpSpPr>
          <a:xfrm>
            <a:off x="1019909" y="4031652"/>
            <a:ext cx="8401536" cy="1461717"/>
            <a:chOff x="1019909" y="3914422"/>
            <a:chExt cx="8401536" cy="1461717"/>
          </a:xfrm>
        </p:grpSpPr>
        <p:sp>
          <p:nvSpPr>
            <p:cNvPr id="11" name="Freeform 10">
              <a:extLst>
                <a:ext uri="{FF2B5EF4-FFF2-40B4-BE49-F238E27FC236}">
                  <a16:creationId xmlns:a16="http://schemas.microsoft.com/office/drawing/2014/main" id="{8434CFA9-3289-F341-9DE4-51798D51B4E8}"/>
                </a:ext>
              </a:extLst>
            </p:cNvPr>
            <p:cNvSpPr/>
            <p:nvPr/>
          </p:nvSpPr>
          <p:spPr>
            <a:xfrm>
              <a:off x="1019909" y="3914422"/>
              <a:ext cx="1296740" cy="1461717"/>
            </a:xfrm>
            <a:custGeom>
              <a:avLst/>
              <a:gdLst>
                <a:gd name="connsiteX0" fmla="*/ 0 w 1461717"/>
                <a:gd name="connsiteY0" fmla="*/ 0 h 1023201"/>
                <a:gd name="connsiteX1" fmla="*/ 950117 w 1461717"/>
                <a:gd name="connsiteY1" fmla="*/ 0 h 1023201"/>
                <a:gd name="connsiteX2" fmla="*/ 1461717 w 1461717"/>
                <a:gd name="connsiteY2" fmla="*/ 511601 h 1023201"/>
                <a:gd name="connsiteX3" fmla="*/ 950117 w 1461717"/>
                <a:gd name="connsiteY3" fmla="*/ 1023201 h 1023201"/>
                <a:gd name="connsiteX4" fmla="*/ 0 w 1461717"/>
                <a:gd name="connsiteY4" fmla="*/ 1023201 h 1023201"/>
                <a:gd name="connsiteX5" fmla="*/ 511601 w 1461717"/>
                <a:gd name="connsiteY5" fmla="*/ 511601 h 1023201"/>
                <a:gd name="connsiteX6" fmla="*/ 0 w 1461717"/>
                <a:gd name="connsiteY6" fmla="*/ 0 h 102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717" h="1023201">
                  <a:moveTo>
                    <a:pt x="1461717" y="0"/>
                  </a:moveTo>
                  <a:lnTo>
                    <a:pt x="1461717" y="665081"/>
                  </a:lnTo>
                  <a:lnTo>
                    <a:pt x="730858" y="1023201"/>
                  </a:lnTo>
                  <a:lnTo>
                    <a:pt x="0" y="665081"/>
                  </a:lnTo>
                  <a:lnTo>
                    <a:pt x="0" y="0"/>
                  </a:lnTo>
                  <a:lnTo>
                    <a:pt x="730858" y="358120"/>
                  </a:lnTo>
                  <a:lnTo>
                    <a:pt x="1461717" y="0"/>
                  </a:lnTo>
                  <a:close/>
                </a:path>
              </a:pathLst>
            </a:custGeom>
          </p:spPr>
          <p:style>
            <a:lnRef idx="2">
              <a:schemeClr val="accent5">
                <a:hueOff val="-4505695"/>
                <a:satOff val="-11613"/>
                <a:lumOff val="-7843"/>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8891" tIns="520491" rIns="8889" bIns="520490" numCol="1" spcCol="1270" anchor="ctr" anchorCtr="0">
              <a:noAutofit/>
            </a:bodyPr>
            <a:lstStyle/>
            <a:p>
              <a:pPr marL="0" lvl="0" indent="0" algn="ctr" defTabSz="622300">
                <a:lnSpc>
                  <a:spcPct val="90000"/>
                </a:lnSpc>
                <a:spcBef>
                  <a:spcPct val="0"/>
                </a:spcBef>
                <a:spcAft>
                  <a:spcPct val="35000"/>
                </a:spcAft>
                <a:buNone/>
              </a:pPr>
              <a:r>
                <a:rPr lang="ko-KR" sz="1400" b="1" kern="1200">
                  <a:ea typeface="Malgun Gothic"/>
                </a:rPr>
                <a:t>개입</a:t>
              </a:r>
            </a:p>
          </p:txBody>
        </p:sp>
        <p:sp>
          <p:nvSpPr>
            <p:cNvPr id="12" name="Freeform 11">
              <a:extLst>
                <a:ext uri="{FF2B5EF4-FFF2-40B4-BE49-F238E27FC236}">
                  <a16:creationId xmlns:a16="http://schemas.microsoft.com/office/drawing/2014/main" id="{583BCCA8-1CCE-6847-AA45-3FE3D698DBB1}"/>
                </a:ext>
              </a:extLst>
            </p:cNvPr>
            <p:cNvSpPr/>
            <p:nvPr/>
          </p:nvSpPr>
          <p:spPr>
            <a:xfrm>
              <a:off x="2316647" y="3914424"/>
              <a:ext cx="7104798" cy="950116"/>
            </a:xfrm>
            <a:custGeom>
              <a:avLst/>
              <a:gdLst>
                <a:gd name="connsiteX0" fmla="*/ 158356 w 950116"/>
                <a:gd name="connsiteY0" fmla="*/ 0 h 7104798"/>
                <a:gd name="connsiteX1" fmla="*/ 791760 w 950116"/>
                <a:gd name="connsiteY1" fmla="*/ 0 h 7104798"/>
                <a:gd name="connsiteX2" fmla="*/ 950116 w 950116"/>
                <a:gd name="connsiteY2" fmla="*/ 158356 h 7104798"/>
                <a:gd name="connsiteX3" fmla="*/ 950116 w 950116"/>
                <a:gd name="connsiteY3" fmla="*/ 7104798 h 7104798"/>
                <a:gd name="connsiteX4" fmla="*/ 950116 w 950116"/>
                <a:gd name="connsiteY4" fmla="*/ 7104798 h 7104798"/>
                <a:gd name="connsiteX5" fmla="*/ 0 w 950116"/>
                <a:gd name="connsiteY5" fmla="*/ 7104798 h 7104798"/>
                <a:gd name="connsiteX6" fmla="*/ 0 w 950116"/>
                <a:gd name="connsiteY6" fmla="*/ 7104798 h 7104798"/>
                <a:gd name="connsiteX7" fmla="*/ 0 w 950116"/>
                <a:gd name="connsiteY7" fmla="*/ 158356 h 7104798"/>
                <a:gd name="connsiteX8" fmla="*/ 158356 w 950116"/>
                <a:gd name="connsiteY8" fmla="*/ 0 h 710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116" h="7104798">
                  <a:moveTo>
                    <a:pt x="950116" y="1184160"/>
                  </a:moveTo>
                  <a:lnTo>
                    <a:pt x="950116" y="5920638"/>
                  </a:lnTo>
                  <a:cubicBezTo>
                    <a:pt x="950116" y="6574632"/>
                    <a:pt x="940635" y="7104794"/>
                    <a:pt x="928939" y="7104794"/>
                  </a:cubicBezTo>
                  <a:lnTo>
                    <a:pt x="0" y="7104794"/>
                  </a:lnTo>
                  <a:lnTo>
                    <a:pt x="0" y="7104794"/>
                  </a:lnTo>
                  <a:lnTo>
                    <a:pt x="0" y="4"/>
                  </a:lnTo>
                  <a:lnTo>
                    <a:pt x="0" y="4"/>
                  </a:lnTo>
                  <a:lnTo>
                    <a:pt x="928939" y="4"/>
                  </a:lnTo>
                  <a:cubicBezTo>
                    <a:pt x="940635" y="4"/>
                    <a:pt x="950116" y="530166"/>
                    <a:pt x="950116" y="1184160"/>
                  </a:cubicBezTo>
                  <a:close/>
                </a:path>
              </a:pathLst>
            </a:cu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7810" rIns="57810" bIns="57812" numCol="1" spcCol="1270" anchor="ctr" anchorCtr="0">
              <a:noAutofit/>
            </a:bodyPr>
            <a:lstStyle/>
            <a:p>
              <a:pPr marL="171450" lvl="1" indent="-171450" algn="l" defTabSz="800100">
                <a:lnSpc>
                  <a:spcPct val="90000"/>
                </a:lnSpc>
                <a:spcBef>
                  <a:spcPct val="0"/>
                </a:spcBef>
                <a:spcAft>
                  <a:spcPct val="15000"/>
                </a:spcAft>
                <a:buChar char="•"/>
              </a:pPr>
              <a:r>
                <a:rPr lang="ko-KR" sz="1800" b="1" kern="1200" dirty="0">
                  <a:latin typeface="Candara" panose="020E0502030303020204" pitchFamily="34" charset="0"/>
                  <a:ea typeface="Malgun Gothic"/>
                </a:rPr>
                <a:t>골다공증 관리 및 치료</a:t>
              </a:r>
            </a:p>
            <a:p>
              <a:pPr marL="171450" lvl="1" indent="-171450" algn="l" defTabSz="800100">
                <a:lnSpc>
                  <a:spcPct val="90000"/>
                </a:lnSpc>
                <a:spcBef>
                  <a:spcPct val="0"/>
                </a:spcBef>
                <a:spcAft>
                  <a:spcPct val="15000"/>
                </a:spcAft>
                <a:buChar char="•"/>
              </a:pPr>
              <a:r>
                <a:rPr lang="ko-KR" sz="1800" b="1" kern="1200" dirty="0">
                  <a:latin typeface="Candara" panose="020E0502030303020204" pitchFamily="34" charset="0"/>
                  <a:ea typeface="Malgun Gothic"/>
                </a:rPr>
                <a:t>낙상 위험 검사 및 개입</a:t>
              </a:r>
            </a:p>
            <a:p>
              <a:pPr marL="171450" lvl="1" indent="-171450" algn="l" defTabSz="800100">
                <a:lnSpc>
                  <a:spcPct val="90000"/>
                </a:lnSpc>
                <a:spcBef>
                  <a:spcPct val="0"/>
                </a:spcBef>
                <a:spcAft>
                  <a:spcPct val="15000"/>
                </a:spcAft>
                <a:buChar char="•"/>
              </a:pPr>
              <a:r>
                <a:rPr lang="ko-KR" sz="1800" b="1" kern="1200" dirty="0">
                  <a:latin typeface="Candara" panose="020E0502030303020204" pitchFamily="34" charset="0"/>
                  <a:ea typeface="Malgun Gothic"/>
                </a:rPr>
                <a:t>낙상 예방 전략</a:t>
              </a:r>
            </a:p>
          </p:txBody>
        </p:sp>
      </p:grpSp>
      <p:grpSp>
        <p:nvGrpSpPr>
          <p:cNvPr id="22" name="Group 21">
            <a:extLst>
              <a:ext uri="{FF2B5EF4-FFF2-40B4-BE49-F238E27FC236}">
                <a16:creationId xmlns:a16="http://schemas.microsoft.com/office/drawing/2014/main" id="{ED3C2130-29EC-DC4B-8BB8-858A2EA1548A}"/>
              </a:ext>
            </a:extLst>
          </p:cNvPr>
          <p:cNvGrpSpPr/>
          <p:nvPr/>
        </p:nvGrpSpPr>
        <p:grpSpPr>
          <a:xfrm>
            <a:off x="1019909" y="5196467"/>
            <a:ext cx="8401536" cy="1461717"/>
            <a:chOff x="1019909" y="5079237"/>
            <a:chExt cx="8401536" cy="1461717"/>
          </a:xfrm>
        </p:grpSpPr>
        <p:sp>
          <p:nvSpPr>
            <p:cNvPr id="13" name="Freeform 12">
              <a:extLst>
                <a:ext uri="{FF2B5EF4-FFF2-40B4-BE49-F238E27FC236}">
                  <a16:creationId xmlns:a16="http://schemas.microsoft.com/office/drawing/2014/main" id="{104369E4-5ED3-DD41-A3C1-DE75841B7C45}"/>
                </a:ext>
              </a:extLst>
            </p:cNvPr>
            <p:cNvSpPr/>
            <p:nvPr/>
          </p:nvSpPr>
          <p:spPr>
            <a:xfrm>
              <a:off x="1019909" y="5079237"/>
              <a:ext cx="1296740" cy="1461717"/>
            </a:xfrm>
            <a:custGeom>
              <a:avLst/>
              <a:gdLst>
                <a:gd name="connsiteX0" fmla="*/ 0 w 1461717"/>
                <a:gd name="connsiteY0" fmla="*/ 0 h 1023201"/>
                <a:gd name="connsiteX1" fmla="*/ 950117 w 1461717"/>
                <a:gd name="connsiteY1" fmla="*/ 0 h 1023201"/>
                <a:gd name="connsiteX2" fmla="*/ 1461717 w 1461717"/>
                <a:gd name="connsiteY2" fmla="*/ 511601 h 1023201"/>
                <a:gd name="connsiteX3" fmla="*/ 950117 w 1461717"/>
                <a:gd name="connsiteY3" fmla="*/ 1023201 h 1023201"/>
                <a:gd name="connsiteX4" fmla="*/ 0 w 1461717"/>
                <a:gd name="connsiteY4" fmla="*/ 1023201 h 1023201"/>
                <a:gd name="connsiteX5" fmla="*/ 511601 w 1461717"/>
                <a:gd name="connsiteY5" fmla="*/ 511601 h 1023201"/>
                <a:gd name="connsiteX6" fmla="*/ 0 w 1461717"/>
                <a:gd name="connsiteY6" fmla="*/ 0 h 102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717" h="1023201">
                  <a:moveTo>
                    <a:pt x="1461717" y="0"/>
                  </a:moveTo>
                  <a:lnTo>
                    <a:pt x="1461717" y="665081"/>
                  </a:lnTo>
                  <a:lnTo>
                    <a:pt x="730858" y="1023201"/>
                  </a:lnTo>
                  <a:lnTo>
                    <a:pt x="0" y="665081"/>
                  </a:lnTo>
                  <a:lnTo>
                    <a:pt x="0" y="0"/>
                  </a:lnTo>
                  <a:lnTo>
                    <a:pt x="730858" y="358120"/>
                  </a:lnTo>
                  <a:lnTo>
                    <a:pt x="1461717" y="0"/>
                  </a:ln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891" tIns="520491" rIns="8889" bIns="520490" numCol="1" spcCol="1270" anchor="ctr" anchorCtr="0">
              <a:noAutofit/>
            </a:bodyPr>
            <a:lstStyle/>
            <a:p>
              <a:pPr marL="0" lvl="0" indent="0" algn="ctr" defTabSz="622300">
                <a:lnSpc>
                  <a:spcPct val="90000"/>
                </a:lnSpc>
                <a:spcBef>
                  <a:spcPct val="0"/>
                </a:spcBef>
                <a:spcAft>
                  <a:spcPct val="35000"/>
                </a:spcAft>
                <a:buNone/>
              </a:pPr>
              <a:r>
                <a:rPr lang="ko-KR" sz="1400" b="1" kern="1200">
                  <a:ea typeface="Malgun Gothic"/>
                </a:rPr>
                <a:t>통합</a:t>
              </a:r>
            </a:p>
          </p:txBody>
        </p:sp>
        <p:sp>
          <p:nvSpPr>
            <p:cNvPr id="14" name="Freeform 13">
              <a:extLst>
                <a:ext uri="{FF2B5EF4-FFF2-40B4-BE49-F238E27FC236}">
                  <a16:creationId xmlns:a16="http://schemas.microsoft.com/office/drawing/2014/main" id="{FA1F97D9-4C6E-354C-B31E-E020556CAD8C}"/>
                </a:ext>
              </a:extLst>
            </p:cNvPr>
            <p:cNvSpPr/>
            <p:nvPr/>
          </p:nvSpPr>
          <p:spPr>
            <a:xfrm>
              <a:off x="2316647" y="5079238"/>
              <a:ext cx="7104798" cy="950117"/>
            </a:xfrm>
            <a:custGeom>
              <a:avLst/>
              <a:gdLst>
                <a:gd name="connsiteX0" fmla="*/ 158356 w 950116"/>
                <a:gd name="connsiteY0" fmla="*/ 0 h 7104798"/>
                <a:gd name="connsiteX1" fmla="*/ 791760 w 950116"/>
                <a:gd name="connsiteY1" fmla="*/ 0 h 7104798"/>
                <a:gd name="connsiteX2" fmla="*/ 950116 w 950116"/>
                <a:gd name="connsiteY2" fmla="*/ 158356 h 7104798"/>
                <a:gd name="connsiteX3" fmla="*/ 950116 w 950116"/>
                <a:gd name="connsiteY3" fmla="*/ 7104798 h 7104798"/>
                <a:gd name="connsiteX4" fmla="*/ 950116 w 950116"/>
                <a:gd name="connsiteY4" fmla="*/ 7104798 h 7104798"/>
                <a:gd name="connsiteX5" fmla="*/ 0 w 950116"/>
                <a:gd name="connsiteY5" fmla="*/ 7104798 h 7104798"/>
                <a:gd name="connsiteX6" fmla="*/ 0 w 950116"/>
                <a:gd name="connsiteY6" fmla="*/ 7104798 h 7104798"/>
                <a:gd name="connsiteX7" fmla="*/ 0 w 950116"/>
                <a:gd name="connsiteY7" fmla="*/ 158356 h 7104798"/>
                <a:gd name="connsiteX8" fmla="*/ 158356 w 950116"/>
                <a:gd name="connsiteY8" fmla="*/ 0 h 710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116" h="7104798">
                  <a:moveTo>
                    <a:pt x="950116" y="1184160"/>
                  </a:moveTo>
                  <a:lnTo>
                    <a:pt x="950116" y="5920638"/>
                  </a:lnTo>
                  <a:cubicBezTo>
                    <a:pt x="950116" y="6574632"/>
                    <a:pt x="940635" y="7104794"/>
                    <a:pt x="928939" y="7104794"/>
                  </a:cubicBezTo>
                  <a:lnTo>
                    <a:pt x="0" y="7104794"/>
                  </a:lnTo>
                  <a:lnTo>
                    <a:pt x="0" y="7104794"/>
                  </a:lnTo>
                  <a:lnTo>
                    <a:pt x="0" y="4"/>
                  </a:lnTo>
                  <a:lnTo>
                    <a:pt x="0" y="4"/>
                  </a:lnTo>
                  <a:lnTo>
                    <a:pt x="928939" y="4"/>
                  </a:lnTo>
                  <a:cubicBezTo>
                    <a:pt x="940635" y="4"/>
                    <a:pt x="950116" y="530166"/>
                    <a:pt x="950116" y="1184160"/>
                  </a:cubicBez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57811" rIns="57810" bIns="57812" numCol="1" spcCol="1270" anchor="ctr" anchorCtr="0">
              <a:noAutofit/>
            </a:bodyPr>
            <a:lstStyle/>
            <a:p>
              <a:pPr marL="171450" lvl="1" indent="-171450" algn="l" defTabSz="800100">
                <a:lnSpc>
                  <a:spcPct val="90000"/>
                </a:lnSpc>
                <a:spcBef>
                  <a:spcPct val="0"/>
                </a:spcBef>
                <a:spcAft>
                  <a:spcPct val="15000"/>
                </a:spcAft>
                <a:buChar char="•"/>
              </a:pPr>
              <a:r>
                <a:rPr lang="ko-KR" sz="1800" b="1" kern="1200" dirty="0">
                  <a:latin typeface="Candara" panose="020E0502030303020204" pitchFamily="34" charset="0"/>
                  <a:ea typeface="Malgun Gothic"/>
                </a:rPr>
                <a:t>1차 진료와의 통합</a:t>
              </a:r>
            </a:p>
          </p:txBody>
        </p:sp>
      </p:grpSp>
      <p:sp>
        <p:nvSpPr>
          <p:cNvPr id="4" name="TextBox 3">
            <a:extLst>
              <a:ext uri="{FF2B5EF4-FFF2-40B4-BE49-F238E27FC236}">
                <a16:creationId xmlns:a16="http://schemas.microsoft.com/office/drawing/2014/main" id="{13BFEFBA-E4F2-43DC-959B-3FD2F3792E12}"/>
              </a:ext>
            </a:extLst>
          </p:cNvPr>
          <p:cNvSpPr txBox="1"/>
          <p:nvPr/>
        </p:nvSpPr>
        <p:spPr>
          <a:xfrm>
            <a:off x="1668278" y="1195241"/>
            <a:ext cx="7268308" cy="369332"/>
          </a:xfrm>
          <a:prstGeom prst="rect">
            <a:avLst/>
          </a:prstGeom>
          <a:noFill/>
        </p:spPr>
        <p:txBody>
          <a:bodyPr wrap="square" rtlCol="0">
            <a:spAutoFit/>
          </a:bodyPr>
          <a:lstStyle/>
          <a:p>
            <a:r>
              <a:rPr lang="ko-KR" b="1" kern="0" dirty="0">
                <a:solidFill>
                  <a:schemeClr val="tx1">
                    <a:lumMod val="100000"/>
                  </a:schemeClr>
                </a:solidFill>
                <a:effectLst/>
                <a:latin typeface="Candara" panose="020E0502030303020204" pitchFamily="34" charset="0"/>
                <a:ea typeface="Malgun Gothic" panose="020F0502020204030204" pitchFamily="34" charset="0"/>
                <a:sym typeface=""/>
              </a:rPr>
              <a:t>골절 결과에 대한 퇴원 후 추적 관찰이 포함된 2년 프로그램</a:t>
            </a:r>
            <a:r>
              <a:rPr lang="ko-KR" b="1" kern="0" baseline="30000" dirty="0">
                <a:solidFill>
                  <a:schemeClr val="tx1">
                    <a:lumMod val="100000"/>
                  </a:schemeClr>
                </a:solidFill>
                <a:effectLst/>
                <a:latin typeface="Candara" panose="020E0502030303020204" pitchFamily="34" charset="0"/>
                <a:ea typeface="Malgun Gothic" panose="020F0502020204030204" pitchFamily="34" charset="0"/>
                <a:sym typeface=""/>
              </a:rPr>
              <a:t>1</a:t>
            </a:r>
            <a:endParaRPr lang="ko-KR" b="1" kern="0" baseline="30000" dirty="0">
              <a:solidFill>
                <a:schemeClr val="tx1">
                  <a:lumMod val="100000"/>
                </a:schemeClr>
              </a:solidFill>
              <a:latin typeface="Candara" panose="020E0502030303020204" pitchFamily="34" charset="0"/>
              <a:sym typeface=""/>
            </a:endParaRPr>
          </a:p>
        </p:txBody>
      </p:sp>
      <p:sp>
        <p:nvSpPr>
          <p:cNvPr id="23" name="TextBox 22">
            <a:extLst>
              <a:ext uri="{FF2B5EF4-FFF2-40B4-BE49-F238E27FC236}">
                <a16:creationId xmlns:a16="http://schemas.microsoft.com/office/drawing/2014/main" id="{709F575E-B424-174B-987D-0F88F3C56A0C}"/>
              </a:ext>
            </a:extLst>
          </p:cNvPr>
          <p:cNvSpPr txBox="1"/>
          <p:nvPr/>
        </p:nvSpPr>
        <p:spPr>
          <a:xfrm>
            <a:off x="386856" y="6611793"/>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2013</a:t>
            </a:r>
            <a:r>
              <a:rPr lang="ko-KR" sz="900" b="1" i="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24:2809-17.</a:t>
            </a:r>
          </a:p>
        </p:txBody>
      </p:sp>
      <p:sp>
        <p:nvSpPr>
          <p:cNvPr id="24" name="Rectangle 23">
            <a:extLst>
              <a:ext uri="{FF2B5EF4-FFF2-40B4-BE49-F238E27FC236}">
                <a16:creationId xmlns:a16="http://schemas.microsoft.com/office/drawing/2014/main" id="{F66813E1-4490-8144-8507-D665F27AEDB8}"/>
              </a:ext>
            </a:extLst>
          </p:cNvPr>
          <p:cNvSpPr/>
          <p:nvPr/>
        </p:nvSpPr>
        <p:spPr>
          <a:xfrm>
            <a:off x="4818184" y="734119"/>
            <a:ext cx="5439507" cy="276999"/>
          </a:xfrm>
          <a:prstGeom prst="rect">
            <a:avLst/>
          </a:prstGeom>
        </p:spPr>
        <p:txBody>
          <a:bodyPr wrap="square">
            <a:spAutoFit/>
          </a:bodyPr>
          <a:lstStyle/>
          <a:p>
            <a:r>
              <a:rPr lang="ko-KR" sz="1200" b="1" kern="0" dirty="0" err="1">
                <a:solidFill>
                  <a:schemeClr val="tx1">
                    <a:lumMod val="100000"/>
                  </a:schemeClr>
                </a:solidFill>
                <a:latin typeface="Candara" panose="020E0502030303020204" pitchFamily="34" charset="0"/>
                <a:ea typeface="Malgun Gothic" panose="020F0502020204030204" pitchFamily="34" charset="0"/>
                <a:sym typeface=""/>
              </a:rPr>
              <a:t>O</a:t>
            </a:r>
            <a:r>
              <a:rPr lang="ko-KR" sz="1200" kern="0" dirty="0" err="1">
                <a:solidFill>
                  <a:schemeClr val="tx1">
                    <a:lumMod val="100000"/>
                  </a:schemeClr>
                </a:solidFill>
                <a:latin typeface="Candara" panose="020E0502030303020204" pitchFamily="34" charset="0"/>
                <a:ea typeface="Malgun Gothic" panose="020F0502020204030204" pitchFamily="34" charset="0"/>
                <a:sym typeface=""/>
              </a:rPr>
              <a:t>steoporosis</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 </a:t>
            </a:r>
            <a:r>
              <a:rPr lang="ko-KR" sz="1200" b="1" kern="0" dirty="0" err="1">
                <a:solidFill>
                  <a:schemeClr val="tx1">
                    <a:lumMod val="100000"/>
                  </a:schemeClr>
                </a:solidFill>
                <a:latin typeface="Candara" panose="020E0502030303020204" pitchFamily="34" charset="0"/>
                <a:ea typeface="Malgun Gothic" panose="020F0502020204030204" pitchFamily="34" charset="0"/>
                <a:sym typeface=""/>
              </a:rPr>
              <a:t>P</a:t>
            </a:r>
            <a:r>
              <a:rPr lang="ko-KR" sz="1200" kern="0" dirty="0" err="1">
                <a:solidFill>
                  <a:schemeClr val="tx1">
                    <a:lumMod val="100000"/>
                  </a:schemeClr>
                </a:solidFill>
                <a:latin typeface="Candara" panose="020E0502030303020204" pitchFamily="34" charset="0"/>
                <a:ea typeface="Malgun Gothic" panose="020F0502020204030204" pitchFamily="34" charset="0"/>
                <a:sym typeface=""/>
              </a:rPr>
              <a:t>atient</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 </a:t>
            </a:r>
            <a:r>
              <a:rPr lang="ko-KR" sz="1200" b="1" kern="0" dirty="0" err="1">
                <a:solidFill>
                  <a:schemeClr val="tx1">
                    <a:lumMod val="100000"/>
                  </a:schemeClr>
                </a:solidFill>
                <a:latin typeface="Candara" panose="020E0502030303020204" pitchFamily="34" charset="0"/>
                <a:ea typeface="Malgun Gothic" panose="020F0502020204030204" pitchFamily="34" charset="0"/>
                <a:sym typeface=""/>
              </a:rPr>
              <a:t>T</a:t>
            </a:r>
            <a:r>
              <a:rPr lang="ko-KR" sz="1200" kern="0" dirty="0" err="1">
                <a:solidFill>
                  <a:schemeClr val="tx1">
                    <a:lumMod val="100000"/>
                  </a:schemeClr>
                </a:solidFill>
                <a:latin typeface="Candara" panose="020E0502030303020204" pitchFamily="34" charset="0"/>
                <a:ea typeface="Malgun Gothic" panose="020F0502020204030204" pitchFamily="34" charset="0"/>
                <a:sym typeface=""/>
              </a:rPr>
              <a:t>argeted</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 and </a:t>
            </a:r>
            <a:r>
              <a:rPr lang="ko-KR" sz="1200" b="1" kern="0" dirty="0" err="1">
                <a:solidFill>
                  <a:schemeClr val="tx1">
                    <a:lumMod val="100000"/>
                  </a:schemeClr>
                </a:solidFill>
                <a:latin typeface="Candara" panose="020E0502030303020204" pitchFamily="34" charset="0"/>
                <a:ea typeface="Malgun Gothic" panose="020F0502020204030204" pitchFamily="34" charset="0"/>
                <a:sym typeface=""/>
              </a:rPr>
              <a:t>I</a:t>
            </a:r>
            <a:r>
              <a:rPr lang="ko-KR" sz="1200" kern="0" dirty="0" err="1">
                <a:solidFill>
                  <a:schemeClr val="tx1">
                    <a:lumMod val="100000"/>
                  </a:schemeClr>
                </a:solidFill>
                <a:latin typeface="Candara" panose="020E0502030303020204" pitchFamily="34" charset="0"/>
                <a:ea typeface="Malgun Gothic" panose="020F0502020204030204" pitchFamily="34" charset="0"/>
                <a:sym typeface=""/>
              </a:rPr>
              <a:t>ntegrated</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 </a:t>
            </a:r>
            <a:r>
              <a:rPr lang="ko-KR" sz="1200" b="1" kern="0" dirty="0">
                <a:solidFill>
                  <a:schemeClr val="tx1">
                    <a:lumMod val="100000"/>
                  </a:schemeClr>
                </a:solidFill>
                <a:latin typeface="Candara" panose="020E0502030303020204" pitchFamily="34" charset="0"/>
                <a:ea typeface="Malgun Gothic" panose="020F0502020204030204" pitchFamily="34" charset="0"/>
                <a:sym typeface=""/>
              </a:rPr>
              <a:t>M</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anagement </a:t>
            </a:r>
            <a:r>
              <a:rPr lang="ko-KR" sz="1200" kern="0" dirty="0" err="1">
                <a:solidFill>
                  <a:schemeClr val="tx1">
                    <a:lumMod val="100000"/>
                  </a:schemeClr>
                </a:solidFill>
                <a:latin typeface="Candara" panose="020E0502030303020204" pitchFamily="34" charset="0"/>
                <a:ea typeface="Malgun Gothic" panose="020F0502020204030204" pitchFamily="34" charset="0"/>
                <a:sym typeface=""/>
              </a:rPr>
              <a:t>for</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 </a:t>
            </a:r>
            <a:r>
              <a:rPr lang="ko-KR" sz="1200" b="1" kern="0" dirty="0" err="1">
                <a:solidFill>
                  <a:schemeClr val="tx1">
                    <a:lumMod val="100000"/>
                  </a:schemeClr>
                </a:solidFill>
                <a:latin typeface="Candara" panose="020E0502030303020204" pitchFamily="34" charset="0"/>
                <a:ea typeface="Malgun Gothic" panose="020F0502020204030204" pitchFamily="34" charset="0"/>
                <a:sym typeface=""/>
              </a:rPr>
              <a:t>A</a:t>
            </a:r>
            <a:r>
              <a:rPr lang="ko-KR" sz="1200" kern="0" dirty="0" err="1">
                <a:solidFill>
                  <a:schemeClr val="tx1">
                    <a:lumMod val="100000"/>
                  </a:schemeClr>
                </a:solidFill>
                <a:latin typeface="Candara" panose="020E0502030303020204" pitchFamily="34" charset="0"/>
                <a:ea typeface="Malgun Gothic" panose="020F0502020204030204" pitchFamily="34" charset="0"/>
                <a:sym typeface=""/>
              </a:rPr>
              <a:t>ctive</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 </a:t>
            </a:r>
            <a:r>
              <a:rPr lang="ko-KR" sz="1200" b="1" kern="0" dirty="0" err="1">
                <a:solidFill>
                  <a:schemeClr val="tx1">
                    <a:lumMod val="100000"/>
                  </a:schemeClr>
                </a:solidFill>
                <a:latin typeface="Candara" panose="020E0502030303020204" pitchFamily="34" charset="0"/>
                <a:ea typeface="Malgun Gothic" panose="020F0502020204030204" pitchFamily="34" charset="0"/>
                <a:sym typeface=""/>
              </a:rPr>
              <a:t>L</a:t>
            </a:r>
            <a:r>
              <a:rPr lang="ko-KR" sz="1200" kern="0" dirty="0" err="1">
                <a:solidFill>
                  <a:schemeClr val="tx1">
                    <a:lumMod val="100000"/>
                  </a:schemeClr>
                </a:solidFill>
                <a:latin typeface="Candara" panose="020E0502030303020204" pitchFamily="34" charset="0"/>
                <a:ea typeface="Malgun Gothic" panose="020F0502020204030204" pitchFamily="34" charset="0"/>
                <a:sym typeface=""/>
              </a:rPr>
              <a:t>iving</a:t>
            </a:r>
            <a:r>
              <a:rPr lang="ko-KR" sz="1200" kern="0" dirty="0">
                <a:solidFill>
                  <a:schemeClr val="tx1">
                    <a:lumMod val="100000"/>
                  </a:schemeClr>
                </a:solidFill>
                <a:latin typeface="Candara" panose="020E0502030303020204" pitchFamily="34" charset="0"/>
                <a:ea typeface="Malgun Gothic" panose="020F0502020204030204" pitchFamily="34" charset="0"/>
                <a:sym typeface=""/>
              </a:rPr>
              <a:t> </a:t>
            </a:r>
          </a:p>
        </p:txBody>
      </p:sp>
      <p:pic>
        <p:nvPicPr>
          <p:cNvPr id="25" name="Graphic 24" descr="Home with solid fill">
            <a:hlinkClick r:id="rId3" action="ppaction://hlinksldjump"/>
            <a:extLst>
              <a:ext uri="{FF2B5EF4-FFF2-40B4-BE49-F238E27FC236}">
                <a16:creationId xmlns:a16="http://schemas.microsoft.com/office/drawing/2014/main" id="{3D0170F8-9738-764E-ADFC-E8E8BDD434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07152244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OPTIMAL: </a:t>
            </a:r>
            <a:r>
              <a:rPr lang="ko-KR" sz="3600" b="1" dirty="0" err="1">
                <a:solidFill>
                  <a:srgbClr val="6BBBAD"/>
                </a:solidFill>
                <a:latin typeface="Candara" panose="020E0502030303020204" pitchFamily="34" charset="0"/>
                <a:sym typeface=""/>
              </a:rPr>
              <a:t>FLS와</a:t>
            </a:r>
            <a:r>
              <a:rPr lang="ko-KR" sz="3600" b="1" dirty="0">
                <a:solidFill>
                  <a:srgbClr val="6BBBAD"/>
                </a:solidFill>
                <a:latin typeface="Candara" panose="020E0502030303020204" pitchFamily="34" charset="0"/>
                <a:sym typeface=""/>
              </a:rPr>
              <a:t> 관련된 여러 부서</a:t>
            </a:r>
            <a:endParaRPr lang="ko-KR" sz="3600" dirty="0">
              <a:latin typeface="Candara" panose="020E0502030303020204" pitchFamily="34" charset="0"/>
              <a:sym typeface=""/>
            </a:endParaRPr>
          </a:p>
        </p:txBody>
      </p:sp>
      <p:grpSp>
        <p:nvGrpSpPr>
          <p:cNvPr id="3" name="Group 2">
            <a:extLst>
              <a:ext uri="{FF2B5EF4-FFF2-40B4-BE49-F238E27FC236}">
                <a16:creationId xmlns:a16="http://schemas.microsoft.com/office/drawing/2014/main" id="{B941EA57-16F3-C942-A967-93303863DFE7}"/>
              </a:ext>
            </a:extLst>
          </p:cNvPr>
          <p:cNvGrpSpPr/>
          <p:nvPr/>
        </p:nvGrpSpPr>
        <p:grpSpPr>
          <a:xfrm>
            <a:off x="2187322" y="1031275"/>
            <a:ext cx="5215531" cy="5083798"/>
            <a:chOff x="3172060" y="1210599"/>
            <a:chExt cx="5215531" cy="5083798"/>
          </a:xfrm>
        </p:grpSpPr>
        <p:sp>
          <p:nvSpPr>
            <p:cNvPr id="6" name="Freeform 5">
              <a:extLst>
                <a:ext uri="{FF2B5EF4-FFF2-40B4-BE49-F238E27FC236}">
                  <a16:creationId xmlns:a16="http://schemas.microsoft.com/office/drawing/2014/main" id="{1F72BE95-AF10-D347-A98E-055CF6FBF8BD}"/>
                </a:ext>
              </a:extLst>
            </p:cNvPr>
            <p:cNvSpPr/>
            <p:nvPr/>
          </p:nvSpPr>
          <p:spPr>
            <a:xfrm>
              <a:off x="4114416" y="2181030"/>
              <a:ext cx="3318044" cy="3318044"/>
            </a:xfrm>
            <a:custGeom>
              <a:avLst/>
              <a:gdLst>
                <a:gd name="connsiteX0" fmla="*/ 0 w 2587984"/>
                <a:gd name="connsiteY0" fmla="*/ 1293992 h 2587984"/>
                <a:gd name="connsiteX1" fmla="*/ 1293992 w 2587984"/>
                <a:gd name="connsiteY1" fmla="*/ 0 h 2587984"/>
                <a:gd name="connsiteX2" fmla="*/ 2587984 w 2587984"/>
                <a:gd name="connsiteY2" fmla="*/ 1293992 h 2587984"/>
                <a:gd name="connsiteX3" fmla="*/ 1293992 w 2587984"/>
                <a:gd name="connsiteY3" fmla="*/ 2587984 h 2587984"/>
                <a:gd name="connsiteX4" fmla="*/ 0 w 2587984"/>
                <a:gd name="connsiteY4" fmla="*/ 1293992 h 258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984" h="2587984">
                  <a:moveTo>
                    <a:pt x="0" y="1293992"/>
                  </a:moveTo>
                  <a:cubicBezTo>
                    <a:pt x="0" y="579340"/>
                    <a:pt x="579340" y="0"/>
                    <a:pt x="1293992" y="0"/>
                  </a:cubicBezTo>
                  <a:cubicBezTo>
                    <a:pt x="2008644" y="0"/>
                    <a:pt x="2587984" y="579340"/>
                    <a:pt x="2587984" y="1293992"/>
                  </a:cubicBezTo>
                  <a:cubicBezTo>
                    <a:pt x="2587984" y="2008644"/>
                    <a:pt x="2008644" y="2587984"/>
                    <a:pt x="1293992" y="2587984"/>
                  </a:cubicBezTo>
                  <a:cubicBezTo>
                    <a:pt x="579340" y="2587984"/>
                    <a:pt x="0" y="2008644"/>
                    <a:pt x="0" y="1293992"/>
                  </a:cubicBezTo>
                  <a:close/>
                </a:path>
              </a:pathLst>
            </a:custGeom>
            <a:solidFill>
              <a:schemeClr val="accent5">
                <a:lumMod val="40000"/>
                <a:lumOff val="60000"/>
                <a:alpha val="50000"/>
              </a:scheme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422181" tIns="422181" rIns="422181" bIns="422181" numCol="1" spcCol="1270" anchor="ctr" anchorCtr="0">
              <a:noAutofit/>
            </a:bodyPr>
            <a:lstStyle/>
            <a:p>
              <a:pPr marL="0" lvl="0" indent="0" algn="ctr" defTabSz="1511300">
                <a:lnSpc>
                  <a:spcPct val="90000"/>
                </a:lnSpc>
                <a:spcBef>
                  <a:spcPct val="0"/>
                </a:spcBef>
                <a:spcAft>
                  <a:spcPct val="35000"/>
                </a:spcAft>
                <a:buNone/>
              </a:pPr>
              <a:r>
                <a:rPr lang="ko-KR" sz="2400" b="1" kern="1200">
                  <a:latin typeface="Candara" panose="020E0502030303020204" pitchFamily="34" charset="0"/>
                  <a:ea typeface="Malgun Gothic"/>
                </a:rPr>
                <a:t>OPTIMAL(최적) </a:t>
              </a:r>
            </a:p>
            <a:p>
              <a:pPr marL="0" lvl="0" indent="0" algn="ctr" defTabSz="1511300">
                <a:lnSpc>
                  <a:spcPct val="90000"/>
                </a:lnSpc>
                <a:spcBef>
                  <a:spcPct val="0"/>
                </a:spcBef>
                <a:spcAft>
                  <a:spcPct val="35000"/>
                </a:spcAft>
                <a:buNone/>
              </a:pPr>
              <a:r>
                <a:rPr lang="ko-KR" sz="2400" b="1">
                  <a:latin typeface="Candara" panose="020E0502030303020204" pitchFamily="34" charset="0"/>
                  <a:ea typeface="Malgun Gothic"/>
                </a:rPr>
                <a:t>(SGH FLS)</a:t>
              </a:r>
              <a:endParaRPr lang="ko-KR" sz="2400" b="1" kern="1200">
                <a:latin typeface="Candara" panose="020E0502030303020204" pitchFamily="34" charset="0"/>
                <a:ea typeface="Malgun Gothic"/>
              </a:endParaRPr>
            </a:p>
          </p:txBody>
        </p:sp>
        <p:sp>
          <p:nvSpPr>
            <p:cNvPr id="7" name="Freeform 6">
              <a:extLst>
                <a:ext uri="{FF2B5EF4-FFF2-40B4-BE49-F238E27FC236}">
                  <a16:creationId xmlns:a16="http://schemas.microsoft.com/office/drawing/2014/main" id="{38F2A0B8-9FA3-1A4C-9630-9ADB051CA0E1}"/>
                </a:ext>
              </a:extLst>
            </p:cNvPr>
            <p:cNvSpPr/>
            <p:nvPr/>
          </p:nvSpPr>
          <p:spPr>
            <a:xfrm>
              <a:off x="3172060" y="3706413"/>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a:latin typeface="Candara" panose="020E0502030303020204" pitchFamily="34" charset="0"/>
                  <a:ea typeface="Malgun Gothic"/>
                </a:rPr>
                <a:t>기타 전문의</a:t>
              </a:r>
            </a:p>
          </p:txBody>
        </p:sp>
        <p:sp>
          <p:nvSpPr>
            <p:cNvPr id="8" name="Freeform 7">
              <a:extLst>
                <a:ext uri="{FF2B5EF4-FFF2-40B4-BE49-F238E27FC236}">
                  <a16:creationId xmlns:a16="http://schemas.microsoft.com/office/drawing/2014/main" id="{2AB1DF56-FE7A-9E41-AFE1-492E9F9B25D8}"/>
                </a:ext>
              </a:extLst>
            </p:cNvPr>
            <p:cNvSpPr/>
            <p:nvPr/>
          </p:nvSpPr>
          <p:spPr>
            <a:xfrm>
              <a:off x="4678892" y="1210599"/>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dirty="0">
                  <a:latin typeface="Candara" panose="020E0502030303020204" pitchFamily="34" charset="0"/>
                  <a:ea typeface="Malgun Gothic"/>
                </a:rPr>
                <a:t>정형외과</a:t>
              </a:r>
            </a:p>
          </p:txBody>
        </p:sp>
        <p:sp>
          <p:nvSpPr>
            <p:cNvPr id="10" name="Freeform 9">
              <a:extLst>
                <a:ext uri="{FF2B5EF4-FFF2-40B4-BE49-F238E27FC236}">
                  <a16:creationId xmlns:a16="http://schemas.microsoft.com/office/drawing/2014/main" id="{AE470CA0-B1AE-DE43-A74B-51C59751BE4A}"/>
                </a:ext>
              </a:extLst>
            </p:cNvPr>
            <p:cNvSpPr/>
            <p:nvPr/>
          </p:nvSpPr>
          <p:spPr>
            <a:xfrm>
              <a:off x="7093599" y="2605984"/>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a:latin typeface="Candara" panose="020E0502030303020204" pitchFamily="34" charset="0"/>
                  <a:ea typeface="Malgun Gothic"/>
                </a:rPr>
                <a:t>내분비과</a:t>
              </a:r>
            </a:p>
          </p:txBody>
        </p:sp>
        <p:sp>
          <p:nvSpPr>
            <p:cNvPr id="11" name="Freeform 10">
              <a:extLst>
                <a:ext uri="{FF2B5EF4-FFF2-40B4-BE49-F238E27FC236}">
                  <a16:creationId xmlns:a16="http://schemas.microsoft.com/office/drawing/2014/main" id="{E3532B25-3D30-7C41-B4AE-5F3376BFDD21}"/>
                </a:ext>
              </a:extLst>
            </p:cNvPr>
            <p:cNvSpPr/>
            <p:nvPr/>
          </p:nvSpPr>
          <p:spPr>
            <a:xfrm>
              <a:off x="6944191" y="4052529"/>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err="1">
                  <a:latin typeface="Candara" panose="020E0502030303020204" pitchFamily="34" charset="0"/>
                  <a:ea typeface="Malgun Gothic"/>
                </a:rPr>
                <a:t>류마티스과</a:t>
              </a:r>
            </a:p>
          </p:txBody>
        </p:sp>
        <p:sp>
          <p:nvSpPr>
            <p:cNvPr id="12" name="Freeform 11">
              <a:extLst>
                <a:ext uri="{FF2B5EF4-FFF2-40B4-BE49-F238E27FC236}">
                  <a16:creationId xmlns:a16="http://schemas.microsoft.com/office/drawing/2014/main" id="{443DF603-4E84-4940-BC9A-DB9004650740}"/>
                </a:ext>
              </a:extLst>
            </p:cNvPr>
            <p:cNvSpPr/>
            <p:nvPr/>
          </p:nvSpPr>
          <p:spPr>
            <a:xfrm>
              <a:off x="5703768" y="5000405"/>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a:latin typeface="Candara" panose="020E0502030303020204" pitchFamily="34" charset="0"/>
                  <a:ea typeface="Malgun Gothic"/>
                </a:rPr>
                <a:t>산부인과</a:t>
              </a:r>
            </a:p>
          </p:txBody>
        </p:sp>
        <p:sp>
          <p:nvSpPr>
            <p:cNvPr id="13" name="Freeform 12">
              <a:extLst>
                <a:ext uri="{FF2B5EF4-FFF2-40B4-BE49-F238E27FC236}">
                  <a16:creationId xmlns:a16="http://schemas.microsoft.com/office/drawing/2014/main" id="{0CA3B952-F522-9444-8FFC-7BC64EC9F6FC}"/>
                </a:ext>
              </a:extLst>
            </p:cNvPr>
            <p:cNvSpPr/>
            <p:nvPr/>
          </p:nvSpPr>
          <p:spPr>
            <a:xfrm>
              <a:off x="6138468" y="1439854"/>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a:solidFill>
              <a:srgbClr val="2F9588">
                <a:alpha val="50196"/>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a:latin typeface="Candara" panose="020E0502030303020204" pitchFamily="34" charset="0"/>
                  <a:ea typeface="Malgun Gothic"/>
                </a:rPr>
                <a:t>노인의학</a:t>
              </a:r>
            </a:p>
          </p:txBody>
        </p:sp>
        <p:sp>
          <p:nvSpPr>
            <p:cNvPr id="16" name="Freeform 15">
              <a:extLst>
                <a:ext uri="{FF2B5EF4-FFF2-40B4-BE49-F238E27FC236}">
                  <a16:creationId xmlns:a16="http://schemas.microsoft.com/office/drawing/2014/main" id="{C77F17E2-6E33-7E41-8B65-9E4ACF139976}"/>
                </a:ext>
              </a:extLst>
            </p:cNvPr>
            <p:cNvSpPr/>
            <p:nvPr/>
          </p:nvSpPr>
          <p:spPr>
            <a:xfrm>
              <a:off x="3467420" y="2135008"/>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a:solidFill>
              <a:srgbClr val="6BBBAD">
                <a:alpha val="5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err="1">
                  <a:latin typeface="Candara" panose="020E0502030303020204" pitchFamily="34" charset="0"/>
                  <a:ea typeface="Malgun Gothic"/>
                </a:rPr>
                <a:t>재활의학</a:t>
              </a:r>
            </a:p>
          </p:txBody>
        </p:sp>
        <p:sp>
          <p:nvSpPr>
            <p:cNvPr id="17" name="Freeform 16">
              <a:extLst>
                <a:ext uri="{FF2B5EF4-FFF2-40B4-BE49-F238E27FC236}">
                  <a16:creationId xmlns:a16="http://schemas.microsoft.com/office/drawing/2014/main" id="{4AD8EBEB-94F5-7B4E-A62F-70317E4F1727}"/>
                </a:ext>
              </a:extLst>
            </p:cNvPr>
            <p:cNvSpPr/>
            <p:nvPr/>
          </p:nvSpPr>
          <p:spPr>
            <a:xfrm>
              <a:off x="4114416" y="4946258"/>
              <a:ext cx="1293992" cy="1293992"/>
            </a:xfrm>
            <a:custGeom>
              <a:avLst/>
              <a:gdLst>
                <a:gd name="connsiteX0" fmla="*/ 0 w 1293992"/>
                <a:gd name="connsiteY0" fmla="*/ 646996 h 1293992"/>
                <a:gd name="connsiteX1" fmla="*/ 646996 w 1293992"/>
                <a:gd name="connsiteY1" fmla="*/ 0 h 1293992"/>
                <a:gd name="connsiteX2" fmla="*/ 1293992 w 1293992"/>
                <a:gd name="connsiteY2" fmla="*/ 646996 h 1293992"/>
                <a:gd name="connsiteX3" fmla="*/ 646996 w 1293992"/>
                <a:gd name="connsiteY3" fmla="*/ 1293992 h 1293992"/>
                <a:gd name="connsiteX4" fmla="*/ 0 w 1293992"/>
                <a:gd name="connsiteY4" fmla="*/ 646996 h 129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92" h="1293992">
                  <a:moveTo>
                    <a:pt x="0" y="646996"/>
                  </a:moveTo>
                  <a:cubicBezTo>
                    <a:pt x="0" y="289670"/>
                    <a:pt x="289670" y="0"/>
                    <a:pt x="646996" y="0"/>
                  </a:cubicBezTo>
                  <a:cubicBezTo>
                    <a:pt x="1004322" y="0"/>
                    <a:pt x="1293992" y="289670"/>
                    <a:pt x="1293992" y="646996"/>
                  </a:cubicBezTo>
                  <a:cubicBezTo>
                    <a:pt x="1293992" y="1004322"/>
                    <a:pt x="1004322" y="1293992"/>
                    <a:pt x="646996" y="1293992"/>
                  </a:cubicBezTo>
                  <a:cubicBezTo>
                    <a:pt x="289670" y="1293992"/>
                    <a:pt x="0" y="1004322"/>
                    <a:pt x="0" y="646996"/>
                  </a:cubicBezTo>
                  <a:close/>
                </a:path>
              </a:pathLst>
            </a:custGeom>
            <a:solidFill>
              <a:srgbClr val="0063A6">
                <a:alpha val="5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04741" tIns="204741" rIns="204741" bIns="204741" numCol="1" spcCol="1270" anchor="ctr" anchorCtr="0">
              <a:noAutofit/>
            </a:bodyPr>
            <a:lstStyle/>
            <a:p>
              <a:pPr marL="0" lvl="0" indent="0" algn="ctr" defTabSz="533400">
                <a:lnSpc>
                  <a:spcPct val="90000"/>
                </a:lnSpc>
                <a:spcBef>
                  <a:spcPct val="0"/>
                </a:spcBef>
                <a:spcAft>
                  <a:spcPct val="35000"/>
                </a:spcAft>
                <a:buNone/>
              </a:pPr>
              <a:r>
                <a:rPr lang="ko-KR" sz="1200" b="1" kern="1200">
                  <a:latin typeface="Candara" panose="020E0502030303020204" pitchFamily="34" charset="0"/>
                  <a:ea typeface="Malgun Gothic"/>
                </a:rPr>
                <a:t>내과</a:t>
              </a:r>
            </a:p>
          </p:txBody>
        </p:sp>
      </p:grpSp>
      <p:sp>
        <p:nvSpPr>
          <p:cNvPr id="19" name="TextBox 18">
            <a:extLst>
              <a:ext uri="{FF2B5EF4-FFF2-40B4-BE49-F238E27FC236}">
                <a16:creationId xmlns:a16="http://schemas.microsoft.com/office/drawing/2014/main" id="{797A5844-FFBB-964F-89F2-A4076D510758}"/>
              </a:ext>
            </a:extLst>
          </p:cNvPr>
          <p:cNvSpPr txBox="1"/>
          <p:nvPr/>
        </p:nvSpPr>
        <p:spPr>
          <a:xfrm>
            <a:off x="898753" y="6207534"/>
            <a:ext cx="3892412" cy="261610"/>
          </a:xfrm>
          <a:prstGeom prst="rect">
            <a:avLst/>
          </a:prstGeom>
          <a:noFill/>
        </p:spPr>
        <p:txBody>
          <a:bodyPr wrap="none" rtlCol="0">
            <a:spAutoFit/>
          </a:bodyPr>
          <a:lstStyle/>
          <a:p>
            <a:r>
              <a:rPr lang="ko-KR" sz="1100" b="1" dirty="0">
                <a:latin typeface="Candara" panose="020E0502030303020204" pitchFamily="34" charset="0"/>
                <a:sym typeface=""/>
              </a:rPr>
              <a:t>FLS: 2차 골절 예방 서비스; SGH: 싱가포르 종합 병원 </a:t>
            </a:r>
          </a:p>
        </p:txBody>
      </p:sp>
      <p:sp>
        <p:nvSpPr>
          <p:cNvPr id="20" name="TextBox 19">
            <a:extLst>
              <a:ext uri="{FF2B5EF4-FFF2-40B4-BE49-F238E27FC236}">
                <a16:creationId xmlns:a16="http://schemas.microsoft.com/office/drawing/2014/main" id="{A55C0360-8E8A-034C-A98B-C59C42846EA5}"/>
              </a:ext>
            </a:extLst>
          </p:cNvPr>
          <p:cNvSpPr txBox="1"/>
          <p:nvPr/>
        </p:nvSpPr>
        <p:spPr>
          <a:xfrm>
            <a:off x="386856" y="6611793"/>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2013</a:t>
            </a:r>
            <a:r>
              <a:rPr lang="ko-KR" sz="900" b="1" i="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24:2809-17.</a:t>
            </a:r>
          </a:p>
        </p:txBody>
      </p:sp>
      <p:pic>
        <p:nvPicPr>
          <p:cNvPr id="18" name="Graphic 17" descr="Home with solid fill">
            <a:hlinkClick r:id="rId3" action="ppaction://hlinksldjump"/>
            <a:extLst>
              <a:ext uri="{FF2B5EF4-FFF2-40B4-BE49-F238E27FC236}">
                <a16:creationId xmlns:a16="http://schemas.microsoft.com/office/drawing/2014/main" id="{00CE55AE-2614-8942-B537-DA655B5F3E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7750130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OPTIMAL 업무흐름</a:t>
            </a:r>
          </a:p>
        </p:txBody>
      </p:sp>
      <p:grpSp>
        <p:nvGrpSpPr>
          <p:cNvPr id="6" name="Group 5">
            <a:extLst>
              <a:ext uri="{FF2B5EF4-FFF2-40B4-BE49-F238E27FC236}">
                <a16:creationId xmlns:a16="http://schemas.microsoft.com/office/drawing/2014/main" id="{6062FE5B-AD76-2F4A-9133-6FD601D81EB5}"/>
              </a:ext>
            </a:extLst>
          </p:cNvPr>
          <p:cNvGrpSpPr/>
          <p:nvPr/>
        </p:nvGrpSpPr>
        <p:grpSpPr>
          <a:xfrm>
            <a:off x="2137508" y="1201774"/>
            <a:ext cx="6162430" cy="5410019"/>
            <a:chOff x="754185" y="1275497"/>
            <a:chExt cx="6162430" cy="5410019"/>
          </a:xfrm>
        </p:grpSpPr>
        <p:sp>
          <p:nvSpPr>
            <p:cNvPr id="7" name="Freeform 6">
              <a:extLst>
                <a:ext uri="{FF2B5EF4-FFF2-40B4-BE49-F238E27FC236}">
                  <a16:creationId xmlns:a16="http://schemas.microsoft.com/office/drawing/2014/main" id="{E1EA7F02-7BD1-4841-A5EB-67E6CD043EDD}"/>
                </a:ext>
              </a:extLst>
            </p:cNvPr>
            <p:cNvSpPr/>
            <p:nvPr/>
          </p:nvSpPr>
          <p:spPr>
            <a:xfrm>
              <a:off x="754185" y="1275497"/>
              <a:ext cx="822448" cy="1174925"/>
            </a:xfrm>
            <a:custGeom>
              <a:avLst/>
              <a:gdLst>
                <a:gd name="connsiteX0" fmla="*/ 0 w 1174924"/>
                <a:gd name="connsiteY0" fmla="*/ 0 h 822447"/>
                <a:gd name="connsiteX1" fmla="*/ 763701 w 1174924"/>
                <a:gd name="connsiteY1" fmla="*/ 0 h 822447"/>
                <a:gd name="connsiteX2" fmla="*/ 1174924 w 1174924"/>
                <a:gd name="connsiteY2" fmla="*/ 411224 h 822447"/>
                <a:gd name="connsiteX3" fmla="*/ 763701 w 1174924"/>
                <a:gd name="connsiteY3" fmla="*/ 822447 h 822447"/>
                <a:gd name="connsiteX4" fmla="*/ 0 w 1174924"/>
                <a:gd name="connsiteY4" fmla="*/ 822447 h 822447"/>
                <a:gd name="connsiteX5" fmla="*/ 411224 w 1174924"/>
                <a:gd name="connsiteY5" fmla="*/ 411224 h 822447"/>
                <a:gd name="connsiteX6" fmla="*/ 0 w 1174924"/>
                <a:gd name="connsiteY6" fmla="*/ 0 h 8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924" h="822447">
                  <a:moveTo>
                    <a:pt x="1174923" y="0"/>
                  </a:moveTo>
                  <a:lnTo>
                    <a:pt x="1174923" y="534591"/>
                  </a:lnTo>
                  <a:lnTo>
                    <a:pt x="587461" y="822447"/>
                  </a:lnTo>
                  <a:lnTo>
                    <a:pt x="1" y="534591"/>
                  </a:lnTo>
                  <a:lnTo>
                    <a:pt x="1" y="0"/>
                  </a:lnTo>
                  <a:lnTo>
                    <a:pt x="587461" y="287857"/>
                  </a:lnTo>
                  <a:lnTo>
                    <a:pt x="1174923"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418845" rIns="7620" bIns="418843" numCol="1" spcCol="1270" anchor="ctr" anchorCtr="0">
              <a:noAutofit/>
            </a:bodyPr>
            <a:lstStyle/>
            <a:p>
              <a:pPr marL="0" lvl="0" indent="0" algn="ctr" defTabSz="533400">
                <a:lnSpc>
                  <a:spcPct val="90000"/>
                </a:lnSpc>
                <a:spcBef>
                  <a:spcPct val="0"/>
                </a:spcBef>
                <a:spcAft>
                  <a:spcPct val="35000"/>
                </a:spcAft>
                <a:buNone/>
              </a:pPr>
              <a:r>
                <a:rPr lang="ko-KR" sz="1200" b="1" kern="1200">
                  <a:latin typeface="Candara" panose="020E0502030303020204" pitchFamily="34" charset="0"/>
                  <a:ea typeface="Malgun Gothic"/>
                </a:rPr>
                <a:t>스크리닝</a:t>
              </a:r>
            </a:p>
          </p:txBody>
        </p:sp>
        <p:sp>
          <p:nvSpPr>
            <p:cNvPr id="8" name="Freeform 7">
              <a:extLst>
                <a:ext uri="{FF2B5EF4-FFF2-40B4-BE49-F238E27FC236}">
                  <a16:creationId xmlns:a16="http://schemas.microsoft.com/office/drawing/2014/main" id="{865D80C1-4296-E144-8141-BAA6BA1908D4}"/>
                </a:ext>
              </a:extLst>
            </p:cNvPr>
            <p:cNvSpPr/>
            <p:nvPr/>
          </p:nvSpPr>
          <p:spPr>
            <a:xfrm>
              <a:off x="1576632" y="1275499"/>
              <a:ext cx="5339983" cy="763700"/>
            </a:xfrm>
            <a:custGeom>
              <a:avLst/>
              <a:gdLst>
                <a:gd name="connsiteX0" fmla="*/ 127286 w 763700"/>
                <a:gd name="connsiteY0" fmla="*/ 0 h 7305552"/>
                <a:gd name="connsiteX1" fmla="*/ 636414 w 763700"/>
                <a:gd name="connsiteY1" fmla="*/ 0 h 7305552"/>
                <a:gd name="connsiteX2" fmla="*/ 763700 w 763700"/>
                <a:gd name="connsiteY2" fmla="*/ 127286 h 7305552"/>
                <a:gd name="connsiteX3" fmla="*/ 763700 w 763700"/>
                <a:gd name="connsiteY3" fmla="*/ 7305552 h 7305552"/>
                <a:gd name="connsiteX4" fmla="*/ 763700 w 763700"/>
                <a:gd name="connsiteY4" fmla="*/ 7305552 h 7305552"/>
                <a:gd name="connsiteX5" fmla="*/ 0 w 763700"/>
                <a:gd name="connsiteY5" fmla="*/ 7305552 h 7305552"/>
                <a:gd name="connsiteX6" fmla="*/ 0 w 763700"/>
                <a:gd name="connsiteY6" fmla="*/ 7305552 h 7305552"/>
                <a:gd name="connsiteX7" fmla="*/ 0 w 763700"/>
                <a:gd name="connsiteY7" fmla="*/ 127286 h 7305552"/>
                <a:gd name="connsiteX8" fmla="*/ 127286 w 763700"/>
                <a:gd name="connsiteY8" fmla="*/ 0 h 730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700" h="7305552">
                  <a:moveTo>
                    <a:pt x="763700" y="1217621"/>
                  </a:moveTo>
                  <a:lnTo>
                    <a:pt x="763700" y="6087931"/>
                  </a:lnTo>
                  <a:cubicBezTo>
                    <a:pt x="763700" y="6760401"/>
                    <a:pt x="757743" y="7305547"/>
                    <a:pt x="750394" y="7305547"/>
                  </a:cubicBezTo>
                  <a:lnTo>
                    <a:pt x="0" y="7305547"/>
                  </a:lnTo>
                  <a:lnTo>
                    <a:pt x="0" y="7305547"/>
                  </a:lnTo>
                  <a:lnTo>
                    <a:pt x="0" y="5"/>
                  </a:lnTo>
                  <a:lnTo>
                    <a:pt x="0" y="5"/>
                  </a:lnTo>
                  <a:lnTo>
                    <a:pt x="750394" y="5"/>
                  </a:lnTo>
                  <a:cubicBezTo>
                    <a:pt x="757743" y="5"/>
                    <a:pt x="763700" y="545151"/>
                    <a:pt x="763700" y="12176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1" tIns="43630" rIns="43630" bIns="43632" numCol="1" spcCol="1270" anchor="ctr" anchorCtr="0">
              <a:noAutofit/>
            </a:bodyPr>
            <a:lstStyle/>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OP 전문 클리닉 또는 병동에서 식별된 취약 골절 환자</a:t>
              </a:r>
            </a:p>
            <a:p>
              <a:pPr marL="57150" lvl="1" indent="-57150" algn="l" defTabSz="444500">
                <a:lnSpc>
                  <a:spcPct val="90000"/>
                </a:lnSpc>
                <a:spcBef>
                  <a:spcPct val="0"/>
                </a:spcBef>
                <a:spcAft>
                  <a:spcPct val="15000"/>
                </a:spcAft>
                <a:buChar char="•"/>
              </a:pPr>
              <a:r>
                <a:rPr lang="ko-KR" sz="1200" b="1" kern="1200" err="1">
                  <a:latin typeface="Candara" panose="020E0502030303020204" pitchFamily="34" charset="0"/>
                  <a:ea typeface="Malgun Gothic"/>
                </a:rPr>
                <a:t>OPTIMAL</a:t>
              </a:r>
              <a:r>
                <a:rPr lang="ko-KR" sz="1200" b="1" kern="1200">
                  <a:latin typeface="Candara" panose="020E0502030303020204" pitchFamily="34" charset="0"/>
                  <a:ea typeface="Malgun Gothic"/>
                </a:rPr>
                <a:t> 프로그램에 등록</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골다공증 교육 시작</a:t>
              </a:r>
            </a:p>
          </p:txBody>
        </p:sp>
        <p:sp>
          <p:nvSpPr>
            <p:cNvPr id="10" name="Freeform 9">
              <a:extLst>
                <a:ext uri="{FF2B5EF4-FFF2-40B4-BE49-F238E27FC236}">
                  <a16:creationId xmlns:a16="http://schemas.microsoft.com/office/drawing/2014/main" id="{6E640A83-0BE5-4947-B66A-628358F1845D}"/>
                </a:ext>
              </a:extLst>
            </p:cNvPr>
            <p:cNvSpPr/>
            <p:nvPr/>
          </p:nvSpPr>
          <p:spPr>
            <a:xfrm>
              <a:off x="754185" y="2334271"/>
              <a:ext cx="822448" cy="1174925"/>
            </a:xfrm>
            <a:custGeom>
              <a:avLst/>
              <a:gdLst>
                <a:gd name="connsiteX0" fmla="*/ 0 w 1174924"/>
                <a:gd name="connsiteY0" fmla="*/ 0 h 822447"/>
                <a:gd name="connsiteX1" fmla="*/ 763701 w 1174924"/>
                <a:gd name="connsiteY1" fmla="*/ 0 h 822447"/>
                <a:gd name="connsiteX2" fmla="*/ 1174924 w 1174924"/>
                <a:gd name="connsiteY2" fmla="*/ 411224 h 822447"/>
                <a:gd name="connsiteX3" fmla="*/ 763701 w 1174924"/>
                <a:gd name="connsiteY3" fmla="*/ 822447 h 822447"/>
                <a:gd name="connsiteX4" fmla="*/ 0 w 1174924"/>
                <a:gd name="connsiteY4" fmla="*/ 822447 h 822447"/>
                <a:gd name="connsiteX5" fmla="*/ 411224 w 1174924"/>
                <a:gd name="connsiteY5" fmla="*/ 411224 h 822447"/>
                <a:gd name="connsiteX6" fmla="*/ 0 w 1174924"/>
                <a:gd name="connsiteY6" fmla="*/ 0 h 8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924" h="822447">
                  <a:moveTo>
                    <a:pt x="1174923" y="0"/>
                  </a:moveTo>
                  <a:lnTo>
                    <a:pt x="1174923" y="534591"/>
                  </a:lnTo>
                  <a:lnTo>
                    <a:pt x="587461" y="822447"/>
                  </a:lnTo>
                  <a:lnTo>
                    <a:pt x="1" y="534591"/>
                  </a:lnTo>
                  <a:lnTo>
                    <a:pt x="1" y="0"/>
                  </a:lnTo>
                  <a:lnTo>
                    <a:pt x="587461" y="287857"/>
                  </a:lnTo>
                  <a:lnTo>
                    <a:pt x="1174923"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 tIns="423290" rIns="12065" bIns="423288" numCol="1" spcCol="1270" anchor="ctr" anchorCtr="0">
              <a:noAutofit/>
            </a:bodyPr>
            <a:lstStyle/>
            <a:p>
              <a:pPr marL="0" lvl="0" indent="0" algn="ctr" defTabSz="844550">
                <a:lnSpc>
                  <a:spcPct val="90000"/>
                </a:lnSpc>
                <a:spcBef>
                  <a:spcPct val="0"/>
                </a:spcBef>
                <a:spcAft>
                  <a:spcPct val="35000"/>
                </a:spcAft>
                <a:buNone/>
              </a:pPr>
              <a:r>
                <a:rPr lang="ko-KR" sz="1400" b="1" kern="1200">
                  <a:latin typeface="Candara" panose="020E0502030303020204" pitchFamily="34" charset="0"/>
                  <a:ea typeface="Malgun Gothic"/>
                </a:rPr>
                <a:t>2단계</a:t>
              </a:r>
            </a:p>
          </p:txBody>
        </p:sp>
        <p:sp>
          <p:nvSpPr>
            <p:cNvPr id="11" name="Freeform 10">
              <a:extLst>
                <a:ext uri="{FF2B5EF4-FFF2-40B4-BE49-F238E27FC236}">
                  <a16:creationId xmlns:a16="http://schemas.microsoft.com/office/drawing/2014/main" id="{7879EBA4-FC77-9F41-888E-2F59264C7FBA}"/>
                </a:ext>
              </a:extLst>
            </p:cNvPr>
            <p:cNvSpPr/>
            <p:nvPr/>
          </p:nvSpPr>
          <p:spPr>
            <a:xfrm>
              <a:off x="1576632" y="2334272"/>
              <a:ext cx="5339983" cy="763700"/>
            </a:xfrm>
            <a:custGeom>
              <a:avLst/>
              <a:gdLst>
                <a:gd name="connsiteX0" fmla="*/ 127286 w 763700"/>
                <a:gd name="connsiteY0" fmla="*/ 0 h 7305552"/>
                <a:gd name="connsiteX1" fmla="*/ 636414 w 763700"/>
                <a:gd name="connsiteY1" fmla="*/ 0 h 7305552"/>
                <a:gd name="connsiteX2" fmla="*/ 763700 w 763700"/>
                <a:gd name="connsiteY2" fmla="*/ 127286 h 7305552"/>
                <a:gd name="connsiteX3" fmla="*/ 763700 w 763700"/>
                <a:gd name="connsiteY3" fmla="*/ 7305552 h 7305552"/>
                <a:gd name="connsiteX4" fmla="*/ 763700 w 763700"/>
                <a:gd name="connsiteY4" fmla="*/ 7305552 h 7305552"/>
                <a:gd name="connsiteX5" fmla="*/ 0 w 763700"/>
                <a:gd name="connsiteY5" fmla="*/ 7305552 h 7305552"/>
                <a:gd name="connsiteX6" fmla="*/ 0 w 763700"/>
                <a:gd name="connsiteY6" fmla="*/ 7305552 h 7305552"/>
                <a:gd name="connsiteX7" fmla="*/ 0 w 763700"/>
                <a:gd name="connsiteY7" fmla="*/ 127286 h 7305552"/>
                <a:gd name="connsiteX8" fmla="*/ 127286 w 763700"/>
                <a:gd name="connsiteY8" fmla="*/ 0 h 730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700" h="7305552">
                  <a:moveTo>
                    <a:pt x="763700" y="1217621"/>
                  </a:moveTo>
                  <a:lnTo>
                    <a:pt x="763700" y="6087931"/>
                  </a:lnTo>
                  <a:cubicBezTo>
                    <a:pt x="763700" y="6760401"/>
                    <a:pt x="757743" y="7305547"/>
                    <a:pt x="750394" y="7305547"/>
                  </a:cubicBezTo>
                  <a:lnTo>
                    <a:pt x="0" y="7305547"/>
                  </a:lnTo>
                  <a:lnTo>
                    <a:pt x="0" y="7305547"/>
                  </a:lnTo>
                  <a:lnTo>
                    <a:pt x="0" y="5"/>
                  </a:lnTo>
                  <a:lnTo>
                    <a:pt x="0" y="5"/>
                  </a:lnTo>
                  <a:lnTo>
                    <a:pt x="750394" y="5"/>
                  </a:lnTo>
                  <a:cubicBezTo>
                    <a:pt x="757743" y="5"/>
                    <a:pt x="763700" y="545151"/>
                    <a:pt x="763700" y="12176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46170" rIns="46170" bIns="46172" numCol="1" spcCol="1270" anchor="ctr" anchorCtr="0">
              <a:noAutofit/>
            </a:bodyPr>
            <a:lstStyle/>
            <a:p>
              <a:pPr marL="114300" lvl="1" indent="-114300" algn="l" defTabSz="622300">
                <a:lnSpc>
                  <a:spcPct val="90000"/>
                </a:lnSpc>
                <a:spcBef>
                  <a:spcPct val="0"/>
                </a:spcBef>
                <a:spcAft>
                  <a:spcPct val="15000"/>
                </a:spcAft>
                <a:buChar char="•"/>
              </a:pPr>
              <a:r>
                <a:rPr lang="ko-KR" sz="1200" b="1" kern="1200" dirty="0" err="1">
                  <a:latin typeface="Candara" panose="020E0502030303020204" pitchFamily="34" charset="0"/>
                  <a:ea typeface="Malgun Gothic"/>
                </a:rPr>
                <a:t>DXA를</a:t>
              </a:r>
              <a:r>
                <a:rPr lang="ko-KR" sz="1200" b="1" kern="1200" dirty="0">
                  <a:latin typeface="Candara" panose="020E0502030303020204" pitchFamily="34" charset="0"/>
                  <a:ea typeface="Malgun Gothic"/>
                </a:rPr>
                <a:t> 포함한 필수 조사 사항 예약</a:t>
              </a:r>
            </a:p>
            <a:p>
              <a:pPr marL="114300" lvl="1" indent="-114300" algn="l" defTabSz="622300">
                <a:lnSpc>
                  <a:spcPct val="90000"/>
                </a:lnSpc>
                <a:spcBef>
                  <a:spcPct val="0"/>
                </a:spcBef>
                <a:spcAft>
                  <a:spcPct val="15000"/>
                </a:spcAft>
                <a:buChar char="•"/>
              </a:pPr>
              <a:r>
                <a:rPr lang="ko-KR" sz="1200" b="1" kern="1200" dirty="0">
                  <a:latin typeface="Candara" panose="020E0502030303020204" pitchFamily="34" charset="0"/>
                  <a:ea typeface="Malgun Gothic"/>
                </a:rPr>
                <a:t>골다공증 약물 시작</a:t>
              </a:r>
            </a:p>
            <a:p>
              <a:pPr marL="114300" lvl="1" indent="-114300" algn="l" defTabSz="622300">
                <a:lnSpc>
                  <a:spcPct val="90000"/>
                </a:lnSpc>
                <a:spcBef>
                  <a:spcPct val="0"/>
                </a:spcBef>
                <a:spcAft>
                  <a:spcPct val="15000"/>
                </a:spcAft>
                <a:buChar char="•"/>
              </a:pPr>
              <a:r>
                <a:rPr lang="ko-KR" sz="1200" b="1" kern="1200" dirty="0">
                  <a:latin typeface="Candara" panose="020E0502030303020204" pitchFamily="34" charset="0"/>
                  <a:ea typeface="Malgun Gothic"/>
                </a:rPr>
                <a:t>낙상 평가</a:t>
              </a:r>
            </a:p>
            <a:p>
              <a:pPr marL="114300" lvl="1" indent="-114300" algn="l" defTabSz="622300">
                <a:lnSpc>
                  <a:spcPct val="90000"/>
                </a:lnSpc>
                <a:spcBef>
                  <a:spcPct val="0"/>
                </a:spcBef>
                <a:spcAft>
                  <a:spcPct val="15000"/>
                </a:spcAft>
                <a:buChar char="•"/>
              </a:pPr>
              <a:r>
                <a:rPr lang="ko-KR" sz="1200" b="1" kern="1200" dirty="0">
                  <a:latin typeface="Candara" panose="020E0502030303020204" pitchFamily="34" charset="0"/>
                  <a:ea typeface="Malgun Gothic"/>
                </a:rPr>
                <a:t>물리치료 의뢰</a:t>
              </a:r>
            </a:p>
          </p:txBody>
        </p:sp>
        <p:sp>
          <p:nvSpPr>
            <p:cNvPr id="12" name="Freeform 11">
              <a:extLst>
                <a:ext uri="{FF2B5EF4-FFF2-40B4-BE49-F238E27FC236}">
                  <a16:creationId xmlns:a16="http://schemas.microsoft.com/office/drawing/2014/main" id="{64C6A31E-5894-0E48-9403-A3C68B626E27}"/>
                </a:ext>
              </a:extLst>
            </p:cNvPr>
            <p:cNvSpPr/>
            <p:nvPr/>
          </p:nvSpPr>
          <p:spPr>
            <a:xfrm>
              <a:off x="754185" y="3393044"/>
              <a:ext cx="822448" cy="1174925"/>
            </a:xfrm>
            <a:custGeom>
              <a:avLst/>
              <a:gdLst>
                <a:gd name="connsiteX0" fmla="*/ 0 w 1174924"/>
                <a:gd name="connsiteY0" fmla="*/ 0 h 822447"/>
                <a:gd name="connsiteX1" fmla="*/ 763701 w 1174924"/>
                <a:gd name="connsiteY1" fmla="*/ 0 h 822447"/>
                <a:gd name="connsiteX2" fmla="*/ 1174924 w 1174924"/>
                <a:gd name="connsiteY2" fmla="*/ 411224 h 822447"/>
                <a:gd name="connsiteX3" fmla="*/ 763701 w 1174924"/>
                <a:gd name="connsiteY3" fmla="*/ 822447 h 822447"/>
                <a:gd name="connsiteX4" fmla="*/ 0 w 1174924"/>
                <a:gd name="connsiteY4" fmla="*/ 822447 h 822447"/>
                <a:gd name="connsiteX5" fmla="*/ 411224 w 1174924"/>
                <a:gd name="connsiteY5" fmla="*/ 411224 h 822447"/>
                <a:gd name="connsiteX6" fmla="*/ 0 w 1174924"/>
                <a:gd name="connsiteY6" fmla="*/ 0 h 8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924" h="822447">
                  <a:moveTo>
                    <a:pt x="1174923" y="0"/>
                  </a:moveTo>
                  <a:lnTo>
                    <a:pt x="1174923" y="534591"/>
                  </a:lnTo>
                  <a:lnTo>
                    <a:pt x="587461" y="822447"/>
                  </a:lnTo>
                  <a:lnTo>
                    <a:pt x="1" y="534591"/>
                  </a:lnTo>
                  <a:lnTo>
                    <a:pt x="1" y="0"/>
                  </a:lnTo>
                  <a:lnTo>
                    <a:pt x="587461" y="287857"/>
                  </a:lnTo>
                  <a:lnTo>
                    <a:pt x="1174923"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418845" rIns="7620" bIns="418843" numCol="1" spcCol="1270" anchor="ctr" anchorCtr="0">
              <a:noAutofit/>
            </a:bodyPr>
            <a:lstStyle/>
            <a:p>
              <a:pPr marL="0" lvl="0" indent="0" algn="ctr" defTabSz="533400">
                <a:lnSpc>
                  <a:spcPct val="90000"/>
                </a:lnSpc>
                <a:spcBef>
                  <a:spcPct val="0"/>
                </a:spcBef>
                <a:spcAft>
                  <a:spcPct val="35000"/>
                </a:spcAft>
                <a:buNone/>
              </a:pPr>
              <a:r>
                <a:rPr lang="ko-KR" sz="1400" b="1" kern="1200" dirty="0">
                  <a:latin typeface="Candara" panose="020E0502030303020204" pitchFamily="34" charset="0"/>
                  <a:ea typeface="Malgun Gothic"/>
                </a:rPr>
                <a:t>3단계</a:t>
              </a:r>
              <a:br>
                <a:rPr lang="es-ES" altLang="ko-KR" sz="1400" b="1" kern="1200" dirty="0">
                  <a:latin typeface="Candara" panose="020E0502030303020204" pitchFamily="34" charset="0"/>
                  <a:ea typeface="Malgun Gothic"/>
                </a:rPr>
              </a:br>
              <a:r>
                <a:rPr lang="ko-KR" sz="1200" b="1" kern="1200" dirty="0">
                  <a:latin typeface="Candara" panose="020E0502030303020204" pitchFamily="34" charset="0"/>
                  <a:ea typeface="Malgun Gothic"/>
                </a:rPr>
                <a:t>(6주 –3개월)</a:t>
              </a:r>
            </a:p>
          </p:txBody>
        </p:sp>
        <p:sp>
          <p:nvSpPr>
            <p:cNvPr id="13" name="Freeform 12">
              <a:extLst>
                <a:ext uri="{FF2B5EF4-FFF2-40B4-BE49-F238E27FC236}">
                  <a16:creationId xmlns:a16="http://schemas.microsoft.com/office/drawing/2014/main" id="{ED7B5BE9-17DF-4A49-93EF-F452A210E004}"/>
                </a:ext>
              </a:extLst>
            </p:cNvPr>
            <p:cNvSpPr/>
            <p:nvPr/>
          </p:nvSpPr>
          <p:spPr>
            <a:xfrm>
              <a:off x="1576632" y="3393046"/>
              <a:ext cx="5339983" cy="763700"/>
            </a:xfrm>
            <a:custGeom>
              <a:avLst/>
              <a:gdLst>
                <a:gd name="connsiteX0" fmla="*/ 127286 w 763700"/>
                <a:gd name="connsiteY0" fmla="*/ 0 h 7305552"/>
                <a:gd name="connsiteX1" fmla="*/ 636414 w 763700"/>
                <a:gd name="connsiteY1" fmla="*/ 0 h 7305552"/>
                <a:gd name="connsiteX2" fmla="*/ 763700 w 763700"/>
                <a:gd name="connsiteY2" fmla="*/ 127286 h 7305552"/>
                <a:gd name="connsiteX3" fmla="*/ 763700 w 763700"/>
                <a:gd name="connsiteY3" fmla="*/ 7305552 h 7305552"/>
                <a:gd name="connsiteX4" fmla="*/ 763700 w 763700"/>
                <a:gd name="connsiteY4" fmla="*/ 7305552 h 7305552"/>
                <a:gd name="connsiteX5" fmla="*/ 0 w 763700"/>
                <a:gd name="connsiteY5" fmla="*/ 7305552 h 7305552"/>
                <a:gd name="connsiteX6" fmla="*/ 0 w 763700"/>
                <a:gd name="connsiteY6" fmla="*/ 7305552 h 7305552"/>
                <a:gd name="connsiteX7" fmla="*/ 0 w 763700"/>
                <a:gd name="connsiteY7" fmla="*/ 127286 h 7305552"/>
                <a:gd name="connsiteX8" fmla="*/ 127286 w 763700"/>
                <a:gd name="connsiteY8" fmla="*/ 0 h 730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700" h="7305552">
                  <a:moveTo>
                    <a:pt x="763700" y="1217621"/>
                  </a:moveTo>
                  <a:lnTo>
                    <a:pt x="763700" y="6087931"/>
                  </a:lnTo>
                  <a:cubicBezTo>
                    <a:pt x="763700" y="6760401"/>
                    <a:pt x="757743" y="7305547"/>
                    <a:pt x="750394" y="7305547"/>
                  </a:cubicBezTo>
                  <a:lnTo>
                    <a:pt x="0" y="7305547"/>
                  </a:lnTo>
                  <a:lnTo>
                    <a:pt x="0" y="7305547"/>
                  </a:lnTo>
                  <a:lnTo>
                    <a:pt x="0" y="5"/>
                  </a:lnTo>
                  <a:lnTo>
                    <a:pt x="0" y="5"/>
                  </a:lnTo>
                  <a:lnTo>
                    <a:pt x="750394" y="5"/>
                  </a:lnTo>
                  <a:cubicBezTo>
                    <a:pt x="757743" y="5"/>
                    <a:pt x="763700" y="545151"/>
                    <a:pt x="763700" y="12176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1" tIns="43630" rIns="43630" bIns="43632" numCol="1" spcCol="1270" anchor="ctr" anchorCtr="0">
              <a:noAutofit/>
            </a:bodyPr>
            <a:lstStyle/>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골다공증 약물 및 운동 순응도 평가</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부작용, 낙상 또는 골절 문서화</a:t>
              </a:r>
            </a:p>
          </p:txBody>
        </p:sp>
        <p:sp>
          <p:nvSpPr>
            <p:cNvPr id="14" name="Freeform 13">
              <a:extLst>
                <a:ext uri="{FF2B5EF4-FFF2-40B4-BE49-F238E27FC236}">
                  <a16:creationId xmlns:a16="http://schemas.microsoft.com/office/drawing/2014/main" id="{7AB45D2F-60FC-2D4E-9401-DD87271E9766}"/>
                </a:ext>
              </a:extLst>
            </p:cNvPr>
            <p:cNvSpPr/>
            <p:nvPr/>
          </p:nvSpPr>
          <p:spPr>
            <a:xfrm>
              <a:off x="754185" y="4451818"/>
              <a:ext cx="822448" cy="1174925"/>
            </a:xfrm>
            <a:custGeom>
              <a:avLst/>
              <a:gdLst>
                <a:gd name="connsiteX0" fmla="*/ 0 w 1174924"/>
                <a:gd name="connsiteY0" fmla="*/ 0 h 822447"/>
                <a:gd name="connsiteX1" fmla="*/ 763701 w 1174924"/>
                <a:gd name="connsiteY1" fmla="*/ 0 h 822447"/>
                <a:gd name="connsiteX2" fmla="*/ 1174924 w 1174924"/>
                <a:gd name="connsiteY2" fmla="*/ 411224 h 822447"/>
                <a:gd name="connsiteX3" fmla="*/ 763701 w 1174924"/>
                <a:gd name="connsiteY3" fmla="*/ 822447 h 822447"/>
                <a:gd name="connsiteX4" fmla="*/ 0 w 1174924"/>
                <a:gd name="connsiteY4" fmla="*/ 822447 h 822447"/>
                <a:gd name="connsiteX5" fmla="*/ 411224 w 1174924"/>
                <a:gd name="connsiteY5" fmla="*/ 411224 h 822447"/>
                <a:gd name="connsiteX6" fmla="*/ 0 w 1174924"/>
                <a:gd name="connsiteY6" fmla="*/ 0 h 8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924" h="822447">
                  <a:moveTo>
                    <a:pt x="1174923" y="0"/>
                  </a:moveTo>
                  <a:lnTo>
                    <a:pt x="1174923" y="534591"/>
                  </a:lnTo>
                  <a:lnTo>
                    <a:pt x="587461" y="822447"/>
                  </a:lnTo>
                  <a:lnTo>
                    <a:pt x="1" y="534591"/>
                  </a:lnTo>
                  <a:lnTo>
                    <a:pt x="1" y="0"/>
                  </a:lnTo>
                  <a:lnTo>
                    <a:pt x="587461" y="287857"/>
                  </a:lnTo>
                  <a:lnTo>
                    <a:pt x="1174923"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418845" rIns="7620" bIns="418843" numCol="1" spcCol="1270" anchor="ctr" anchorCtr="0">
              <a:noAutofit/>
            </a:bodyPr>
            <a:lstStyle/>
            <a:p>
              <a:pPr marL="0" lvl="0" indent="0" algn="ctr" defTabSz="533400">
                <a:lnSpc>
                  <a:spcPct val="90000"/>
                </a:lnSpc>
                <a:spcBef>
                  <a:spcPct val="0"/>
                </a:spcBef>
                <a:spcAft>
                  <a:spcPct val="35000"/>
                </a:spcAft>
                <a:buNone/>
              </a:pPr>
              <a:r>
                <a:rPr lang="ko-KR" sz="1400" b="1" kern="1200" dirty="0">
                  <a:latin typeface="Candara" panose="020E0502030303020204" pitchFamily="34" charset="0"/>
                  <a:ea typeface="Malgun Gothic"/>
                </a:rPr>
                <a:t>4/5단계</a:t>
              </a:r>
              <a:br>
                <a:rPr lang="es-ES" altLang="ko-KR" sz="1400" b="1" kern="1200" dirty="0">
                  <a:latin typeface="Candara" panose="020E0502030303020204" pitchFamily="34" charset="0"/>
                  <a:ea typeface="Malgun Gothic"/>
                </a:rPr>
              </a:br>
              <a:r>
                <a:rPr lang="ko-KR" sz="1200" b="1" kern="1200" dirty="0">
                  <a:latin typeface="Candara" panose="020E0502030303020204" pitchFamily="34" charset="0"/>
                  <a:ea typeface="Malgun Gothic"/>
                </a:rPr>
                <a:t>(9/15개월)</a:t>
              </a:r>
            </a:p>
          </p:txBody>
        </p:sp>
        <p:sp>
          <p:nvSpPr>
            <p:cNvPr id="15" name="Freeform 14">
              <a:extLst>
                <a:ext uri="{FF2B5EF4-FFF2-40B4-BE49-F238E27FC236}">
                  <a16:creationId xmlns:a16="http://schemas.microsoft.com/office/drawing/2014/main" id="{AF5A6E04-2FAB-3D44-8898-65F940B870B7}"/>
                </a:ext>
              </a:extLst>
            </p:cNvPr>
            <p:cNvSpPr/>
            <p:nvPr/>
          </p:nvSpPr>
          <p:spPr>
            <a:xfrm>
              <a:off x="1576632" y="4451819"/>
              <a:ext cx="5339983" cy="763700"/>
            </a:xfrm>
            <a:custGeom>
              <a:avLst/>
              <a:gdLst>
                <a:gd name="connsiteX0" fmla="*/ 127286 w 763700"/>
                <a:gd name="connsiteY0" fmla="*/ 0 h 7305552"/>
                <a:gd name="connsiteX1" fmla="*/ 636414 w 763700"/>
                <a:gd name="connsiteY1" fmla="*/ 0 h 7305552"/>
                <a:gd name="connsiteX2" fmla="*/ 763700 w 763700"/>
                <a:gd name="connsiteY2" fmla="*/ 127286 h 7305552"/>
                <a:gd name="connsiteX3" fmla="*/ 763700 w 763700"/>
                <a:gd name="connsiteY3" fmla="*/ 7305552 h 7305552"/>
                <a:gd name="connsiteX4" fmla="*/ 763700 w 763700"/>
                <a:gd name="connsiteY4" fmla="*/ 7305552 h 7305552"/>
                <a:gd name="connsiteX5" fmla="*/ 0 w 763700"/>
                <a:gd name="connsiteY5" fmla="*/ 7305552 h 7305552"/>
                <a:gd name="connsiteX6" fmla="*/ 0 w 763700"/>
                <a:gd name="connsiteY6" fmla="*/ 7305552 h 7305552"/>
                <a:gd name="connsiteX7" fmla="*/ 0 w 763700"/>
                <a:gd name="connsiteY7" fmla="*/ 127286 h 7305552"/>
                <a:gd name="connsiteX8" fmla="*/ 127286 w 763700"/>
                <a:gd name="connsiteY8" fmla="*/ 0 h 730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700" h="7305552">
                  <a:moveTo>
                    <a:pt x="763700" y="1217621"/>
                  </a:moveTo>
                  <a:lnTo>
                    <a:pt x="763700" y="6087931"/>
                  </a:lnTo>
                  <a:cubicBezTo>
                    <a:pt x="763700" y="6760401"/>
                    <a:pt x="757743" y="7305547"/>
                    <a:pt x="750394" y="7305547"/>
                  </a:cubicBezTo>
                  <a:lnTo>
                    <a:pt x="0" y="7305547"/>
                  </a:lnTo>
                  <a:lnTo>
                    <a:pt x="0" y="7305547"/>
                  </a:lnTo>
                  <a:lnTo>
                    <a:pt x="0" y="5"/>
                  </a:lnTo>
                  <a:lnTo>
                    <a:pt x="0" y="5"/>
                  </a:lnTo>
                  <a:lnTo>
                    <a:pt x="750394" y="5"/>
                  </a:lnTo>
                  <a:cubicBezTo>
                    <a:pt x="757743" y="5"/>
                    <a:pt x="763700" y="545151"/>
                    <a:pt x="763700" y="12176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1" tIns="43630" rIns="43630" bIns="43632" numCol="1" spcCol="1270" anchor="ctr" anchorCtr="0">
              <a:noAutofit/>
            </a:bodyPr>
            <a:lstStyle/>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(전화로 후속 조치도 가능)</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골다공증 약물 및 운동 순응도 평가</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부작용, 낙상 또는 골절 문서화</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24개월차 DXA 실시</a:t>
              </a:r>
            </a:p>
          </p:txBody>
        </p:sp>
        <p:sp>
          <p:nvSpPr>
            <p:cNvPr id="16" name="Freeform 15">
              <a:extLst>
                <a:ext uri="{FF2B5EF4-FFF2-40B4-BE49-F238E27FC236}">
                  <a16:creationId xmlns:a16="http://schemas.microsoft.com/office/drawing/2014/main" id="{AA9519FF-106D-E04C-AC28-AA0BA2F97607}"/>
                </a:ext>
              </a:extLst>
            </p:cNvPr>
            <p:cNvSpPr/>
            <p:nvPr/>
          </p:nvSpPr>
          <p:spPr>
            <a:xfrm>
              <a:off x="754185" y="5510591"/>
              <a:ext cx="822448" cy="1174925"/>
            </a:xfrm>
            <a:custGeom>
              <a:avLst/>
              <a:gdLst>
                <a:gd name="connsiteX0" fmla="*/ 0 w 1174924"/>
                <a:gd name="connsiteY0" fmla="*/ 0 h 822447"/>
                <a:gd name="connsiteX1" fmla="*/ 763701 w 1174924"/>
                <a:gd name="connsiteY1" fmla="*/ 0 h 822447"/>
                <a:gd name="connsiteX2" fmla="*/ 1174924 w 1174924"/>
                <a:gd name="connsiteY2" fmla="*/ 411224 h 822447"/>
                <a:gd name="connsiteX3" fmla="*/ 763701 w 1174924"/>
                <a:gd name="connsiteY3" fmla="*/ 822447 h 822447"/>
                <a:gd name="connsiteX4" fmla="*/ 0 w 1174924"/>
                <a:gd name="connsiteY4" fmla="*/ 822447 h 822447"/>
                <a:gd name="connsiteX5" fmla="*/ 411224 w 1174924"/>
                <a:gd name="connsiteY5" fmla="*/ 411224 h 822447"/>
                <a:gd name="connsiteX6" fmla="*/ 0 w 1174924"/>
                <a:gd name="connsiteY6" fmla="*/ 0 h 8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924" h="822447">
                  <a:moveTo>
                    <a:pt x="1174923" y="0"/>
                  </a:moveTo>
                  <a:lnTo>
                    <a:pt x="1174923" y="534591"/>
                  </a:lnTo>
                  <a:lnTo>
                    <a:pt x="587461" y="822447"/>
                  </a:lnTo>
                  <a:lnTo>
                    <a:pt x="1" y="534591"/>
                  </a:lnTo>
                  <a:lnTo>
                    <a:pt x="1" y="0"/>
                  </a:lnTo>
                  <a:lnTo>
                    <a:pt x="587461" y="287857"/>
                  </a:lnTo>
                  <a:lnTo>
                    <a:pt x="1174923"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418845" rIns="7620" bIns="418843" numCol="1" spcCol="1270" anchor="ctr" anchorCtr="0">
              <a:noAutofit/>
            </a:bodyPr>
            <a:lstStyle/>
            <a:p>
              <a:pPr marL="0" lvl="0" indent="0" algn="ctr" defTabSz="533400">
                <a:lnSpc>
                  <a:spcPct val="90000"/>
                </a:lnSpc>
                <a:spcBef>
                  <a:spcPct val="0"/>
                </a:spcBef>
                <a:spcAft>
                  <a:spcPct val="35000"/>
                </a:spcAft>
                <a:buNone/>
              </a:pPr>
              <a:r>
                <a:rPr lang="ko-KR" sz="1400" b="1" kern="1200" dirty="0">
                  <a:latin typeface="Candara" panose="020E0502030303020204" pitchFamily="34" charset="0"/>
                  <a:ea typeface="Malgun Gothic"/>
                </a:rPr>
                <a:t>6단계</a:t>
              </a:r>
              <a:br>
                <a:rPr lang="ko-KR" sz="1200" b="1" kern="1200" dirty="0">
                  <a:latin typeface="Candara" panose="020E0502030303020204" pitchFamily="34" charset="0"/>
                  <a:ea typeface="Malgun Gothic"/>
                </a:rPr>
              </a:br>
              <a:r>
                <a:rPr lang="ko-KR" sz="1200" b="1" kern="1200" dirty="0">
                  <a:latin typeface="Candara" panose="020E0502030303020204" pitchFamily="34" charset="0"/>
                  <a:ea typeface="Malgun Gothic"/>
                </a:rPr>
                <a:t>(24개월)</a:t>
              </a:r>
            </a:p>
          </p:txBody>
        </p:sp>
        <p:sp>
          <p:nvSpPr>
            <p:cNvPr id="17" name="Freeform 16">
              <a:extLst>
                <a:ext uri="{FF2B5EF4-FFF2-40B4-BE49-F238E27FC236}">
                  <a16:creationId xmlns:a16="http://schemas.microsoft.com/office/drawing/2014/main" id="{AE77F6B7-6A6F-5F4E-A62E-01882B76E25B}"/>
                </a:ext>
              </a:extLst>
            </p:cNvPr>
            <p:cNvSpPr/>
            <p:nvPr/>
          </p:nvSpPr>
          <p:spPr>
            <a:xfrm>
              <a:off x="1576632" y="5510592"/>
              <a:ext cx="5339983" cy="763701"/>
            </a:xfrm>
            <a:custGeom>
              <a:avLst/>
              <a:gdLst>
                <a:gd name="connsiteX0" fmla="*/ 127286 w 763700"/>
                <a:gd name="connsiteY0" fmla="*/ 0 h 7305552"/>
                <a:gd name="connsiteX1" fmla="*/ 636414 w 763700"/>
                <a:gd name="connsiteY1" fmla="*/ 0 h 7305552"/>
                <a:gd name="connsiteX2" fmla="*/ 763700 w 763700"/>
                <a:gd name="connsiteY2" fmla="*/ 127286 h 7305552"/>
                <a:gd name="connsiteX3" fmla="*/ 763700 w 763700"/>
                <a:gd name="connsiteY3" fmla="*/ 7305552 h 7305552"/>
                <a:gd name="connsiteX4" fmla="*/ 763700 w 763700"/>
                <a:gd name="connsiteY4" fmla="*/ 7305552 h 7305552"/>
                <a:gd name="connsiteX5" fmla="*/ 0 w 763700"/>
                <a:gd name="connsiteY5" fmla="*/ 7305552 h 7305552"/>
                <a:gd name="connsiteX6" fmla="*/ 0 w 763700"/>
                <a:gd name="connsiteY6" fmla="*/ 7305552 h 7305552"/>
                <a:gd name="connsiteX7" fmla="*/ 0 w 763700"/>
                <a:gd name="connsiteY7" fmla="*/ 127286 h 7305552"/>
                <a:gd name="connsiteX8" fmla="*/ 127286 w 763700"/>
                <a:gd name="connsiteY8" fmla="*/ 0 h 730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700" h="7305552">
                  <a:moveTo>
                    <a:pt x="763700" y="1217621"/>
                  </a:moveTo>
                  <a:lnTo>
                    <a:pt x="763700" y="6087931"/>
                  </a:lnTo>
                  <a:cubicBezTo>
                    <a:pt x="763700" y="6760401"/>
                    <a:pt x="757743" y="7305547"/>
                    <a:pt x="750394" y="7305547"/>
                  </a:cubicBezTo>
                  <a:lnTo>
                    <a:pt x="0" y="7305547"/>
                  </a:lnTo>
                  <a:lnTo>
                    <a:pt x="0" y="7305547"/>
                  </a:lnTo>
                  <a:lnTo>
                    <a:pt x="0" y="5"/>
                  </a:lnTo>
                  <a:lnTo>
                    <a:pt x="0" y="5"/>
                  </a:lnTo>
                  <a:lnTo>
                    <a:pt x="750394" y="5"/>
                  </a:lnTo>
                  <a:cubicBezTo>
                    <a:pt x="757743" y="5"/>
                    <a:pt x="763700" y="545151"/>
                    <a:pt x="763700" y="12176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1" tIns="43631" rIns="43630" bIns="43632" numCol="1" spcCol="1270" anchor="ctr" anchorCtr="0">
              <a:noAutofit/>
            </a:bodyPr>
            <a:lstStyle/>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골다공증 약물 및 운동 순응도 평가</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부작용, 낙상 또는 골절 문서화</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DXA 검토</a:t>
              </a:r>
            </a:p>
            <a:p>
              <a:pPr marL="57150" lvl="1" indent="-57150" algn="l" defTabSz="444500">
                <a:lnSpc>
                  <a:spcPct val="90000"/>
                </a:lnSpc>
                <a:spcBef>
                  <a:spcPct val="0"/>
                </a:spcBef>
                <a:spcAft>
                  <a:spcPct val="15000"/>
                </a:spcAft>
                <a:buChar char="•"/>
              </a:pPr>
              <a:r>
                <a:rPr lang="ko-KR" sz="1200" b="1" kern="1200">
                  <a:latin typeface="Candara" panose="020E0502030303020204" pitchFamily="34" charset="0"/>
                  <a:ea typeface="Malgun Gothic"/>
                </a:rPr>
                <a:t>OPTIMAL 설문지 작성 완료</a:t>
              </a:r>
            </a:p>
          </p:txBody>
        </p:sp>
      </p:grpSp>
      <p:sp>
        <p:nvSpPr>
          <p:cNvPr id="18" name="TextBox 17">
            <a:extLst>
              <a:ext uri="{FF2B5EF4-FFF2-40B4-BE49-F238E27FC236}">
                <a16:creationId xmlns:a16="http://schemas.microsoft.com/office/drawing/2014/main" id="{924AC1BA-E90B-6E4B-92CC-5B8F69130B3B}"/>
              </a:ext>
            </a:extLst>
          </p:cNvPr>
          <p:cNvSpPr txBox="1"/>
          <p:nvPr/>
        </p:nvSpPr>
        <p:spPr>
          <a:xfrm>
            <a:off x="386856" y="6611793"/>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2013</a:t>
            </a:r>
            <a:r>
              <a:rPr lang="ko-KR" sz="900" b="1" i="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24:2809-17.</a:t>
            </a:r>
          </a:p>
        </p:txBody>
      </p:sp>
      <p:sp>
        <p:nvSpPr>
          <p:cNvPr id="19" name="TextBox 18">
            <a:extLst>
              <a:ext uri="{FF2B5EF4-FFF2-40B4-BE49-F238E27FC236}">
                <a16:creationId xmlns:a16="http://schemas.microsoft.com/office/drawing/2014/main" id="{05467DDD-6596-A24A-80C2-841907F72CA1}"/>
              </a:ext>
            </a:extLst>
          </p:cNvPr>
          <p:cNvSpPr txBox="1"/>
          <p:nvPr/>
        </p:nvSpPr>
        <p:spPr>
          <a:xfrm rot="5400000">
            <a:off x="1308062" y="2590536"/>
            <a:ext cx="1221809" cy="338554"/>
          </a:xfrm>
          <a:prstGeom prst="rect">
            <a:avLst/>
          </a:prstGeom>
          <a:noFill/>
        </p:spPr>
        <p:txBody>
          <a:bodyPr wrap="none" rtlCol="0">
            <a:spAutoFit/>
          </a:bodyPr>
          <a:lstStyle/>
          <a:p>
            <a:r>
              <a:rPr lang="ko-KR" sz="1600" b="1">
                <a:solidFill>
                  <a:schemeClr val="accent1"/>
                </a:solidFill>
                <a:latin typeface="Candara" panose="020E0502030303020204" pitchFamily="34" charset="0"/>
                <a:sym typeface=""/>
              </a:rPr>
              <a:t>단계:</a:t>
            </a:r>
          </a:p>
        </p:txBody>
      </p:sp>
      <p:pic>
        <p:nvPicPr>
          <p:cNvPr id="21" name="Graphic 20" descr="Home with solid fill">
            <a:hlinkClick r:id="rId3" action="ppaction://hlinksldjump"/>
            <a:extLst>
              <a:ext uri="{FF2B5EF4-FFF2-40B4-BE49-F238E27FC236}">
                <a16:creationId xmlns:a16="http://schemas.microsoft.com/office/drawing/2014/main" id="{7001E323-B4C7-774C-AD9D-F975BD33C1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1796571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OPTIMAL: 결과</a:t>
            </a:r>
            <a:endParaRPr lang="ko-KR" sz="3600" b="1" baseline="30000" dirty="0">
              <a:solidFill>
                <a:srgbClr val="6BBBAD"/>
              </a:solidFill>
              <a:latin typeface="Candara" panose="020E0502030303020204" pitchFamily="34" charset="0"/>
              <a:sym typeface=""/>
            </a:endParaRPr>
          </a:p>
        </p:txBody>
      </p:sp>
      <p:graphicFrame>
        <p:nvGraphicFramePr>
          <p:cNvPr id="2" name="Table 2">
            <a:extLst>
              <a:ext uri="{FF2B5EF4-FFF2-40B4-BE49-F238E27FC236}">
                <a16:creationId xmlns:a16="http://schemas.microsoft.com/office/drawing/2014/main" id="{991E91AA-D98B-4E40-849C-F1724E3361B0}"/>
              </a:ext>
            </a:extLst>
          </p:cNvPr>
          <p:cNvGraphicFramePr>
            <a:graphicFrameLocks noGrp="1"/>
          </p:cNvGraphicFramePr>
          <p:nvPr>
            <p:extLst>
              <p:ext uri="{D42A27DB-BD31-4B8C-83A1-F6EECF244321}">
                <p14:modId xmlns:p14="http://schemas.microsoft.com/office/powerpoint/2010/main" val="2909280241"/>
              </p:ext>
            </p:extLst>
          </p:nvPr>
        </p:nvGraphicFramePr>
        <p:xfrm>
          <a:off x="672124" y="954020"/>
          <a:ext cx="7311291" cy="5181591"/>
        </p:xfrm>
        <a:graphic>
          <a:graphicData uri="http://schemas.openxmlformats.org/drawingml/2006/table">
            <a:tbl>
              <a:tblPr firstRow="1" bandRow="1">
                <a:tableStyleId>{FABFCF23-3B69-468F-B69F-88F6DE6A72F2}</a:tableStyleId>
              </a:tblPr>
              <a:tblGrid>
                <a:gridCol w="3794368">
                  <a:extLst>
                    <a:ext uri="{9D8B030D-6E8A-4147-A177-3AD203B41FA5}">
                      <a16:colId xmlns:a16="http://schemas.microsoft.com/office/drawing/2014/main" val="406466102"/>
                    </a:ext>
                  </a:extLst>
                </a:gridCol>
                <a:gridCol w="1148862">
                  <a:extLst>
                    <a:ext uri="{9D8B030D-6E8A-4147-A177-3AD203B41FA5}">
                      <a16:colId xmlns:a16="http://schemas.microsoft.com/office/drawing/2014/main" val="647963057"/>
                    </a:ext>
                  </a:extLst>
                </a:gridCol>
                <a:gridCol w="2368061">
                  <a:extLst>
                    <a:ext uri="{9D8B030D-6E8A-4147-A177-3AD203B41FA5}">
                      <a16:colId xmlns:a16="http://schemas.microsoft.com/office/drawing/2014/main" val="1402144937"/>
                    </a:ext>
                  </a:extLst>
                </a:gridCol>
              </a:tblGrid>
              <a:tr h="318635">
                <a:tc gridSpan="2">
                  <a:txBody>
                    <a:bodyPr/>
                    <a:lstStyle/>
                    <a:p>
                      <a:pPr algn="ctr"/>
                      <a:r>
                        <a:rPr lang="ko-KR" sz="1400" b="1" kern="0" spc="0">
                          <a:solidFill>
                            <a:schemeClr val="lt1">
                              <a:lumMod val="100000"/>
                            </a:schemeClr>
                          </a:solidFill>
                          <a:latin typeface="Candara" panose="020E0502030303020204" pitchFamily="34" charset="0"/>
                          <a:ea typeface="Malgun Gothic"/>
                          <a:cs typeface="+mn-cs"/>
                          <a:sym typeface=""/>
                        </a:rPr>
                        <a:t>OPTIMAL 등록자</a:t>
                      </a:r>
                      <a:r>
                        <a:rPr lang="ko-KR" sz="1400" b="1" kern="0" spc="0" baseline="30000">
                          <a:solidFill>
                            <a:schemeClr val="lt1">
                              <a:lumMod val="100000"/>
                            </a:schemeClr>
                          </a:solidFill>
                          <a:latin typeface="Candara" panose="020E0502030303020204" pitchFamily="34" charset="0"/>
                          <a:ea typeface="Malgun Gothic"/>
                          <a:cs typeface="+mn-cs"/>
                          <a:sym typeface=""/>
                        </a:rPr>
                        <a:t>1</a:t>
                      </a:r>
                    </a:p>
                  </a:txBody>
                  <a:tcPr/>
                </a:tc>
                <a:tc hMerge="1">
                  <a:txBody>
                    <a:bodyPr/>
                    <a:lstStyle/>
                    <a:p>
                      <a:pPr algn="ctr"/>
                      <a:endParaRPr lang="ko-KR">
                        <a:latin typeface="Candara" panose="020E0502030303020204" pitchFamily="34" charset="0"/>
                        <a:ea typeface="Malgun Gothic"/>
                      </a:endParaRPr>
                    </a:p>
                  </a:txBody>
                  <a:tcPr/>
                </a:tc>
                <a:tc>
                  <a:txBody>
                    <a:bodyPr/>
                    <a:lstStyle/>
                    <a:p>
                      <a:pPr algn="ctr"/>
                      <a:endParaRPr lang="ko-KR" sz="1400" b="1">
                        <a:latin typeface="Candara" panose="020E0502030303020204" pitchFamily="34" charset="0"/>
                        <a:ea typeface="Malgun Gothic"/>
                      </a:endParaRPr>
                    </a:p>
                  </a:txBody>
                  <a:tcPr/>
                </a:tc>
                <a:extLst>
                  <a:ext uri="{0D108BD9-81ED-4DB2-BD59-A6C34878D82A}">
                    <a16:rowId xmlns:a16="http://schemas.microsoft.com/office/drawing/2014/main" val="154556564"/>
                  </a:ext>
                </a:extLst>
              </a:tr>
              <a:tr h="420648">
                <a:tc gridSpan="3">
                  <a:txBody>
                    <a:bodyPr/>
                    <a:lstStyle/>
                    <a:p>
                      <a:r>
                        <a:rPr lang="ko-KR" sz="1400" b="1" spc="0">
                          <a:latin typeface="Candara" panose="020E0502030303020204" pitchFamily="34" charset="0"/>
                          <a:ea typeface="Malgun Gothic"/>
                          <a:cs typeface="+mn-cs"/>
                          <a:sym typeface=""/>
                        </a:rPr>
                        <a:t>(N=1,014; 2008-2012; n=287, 2년 추적 데이터)</a:t>
                      </a:r>
                    </a:p>
                  </a:txBody>
                  <a:tcPr/>
                </a:tc>
                <a:tc hMerge="1">
                  <a:txBody>
                    <a:bodyPr/>
                    <a:lstStyle/>
                    <a:p>
                      <a:pPr algn="l"/>
                      <a:endParaRPr lang="ko-KR">
                        <a:latin typeface="Candara" panose="020E0502030303020204" pitchFamily="34" charset="0"/>
                        <a:ea typeface="Malgun Gothic"/>
                      </a:endParaRPr>
                    </a:p>
                  </a:txBody>
                  <a:tcPr/>
                </a:tc>
                <a:tc hMerge="1">
                  <a:txBody>
                    <a:bodyPr/>
                    <a:lstStyle/>
                    <a:p>
                      <a:pPr algn="l"/>
                      <a:endParaRPr lang="ko-KR">
                        <a:latin typeface="Candara" panose="020E0502030303020204" pitchFamily="34" charset="0"/>
                        <a:ea typeface="Malgun Gothic"/>
                      </a:endParaRPr>
                    </a:p>
                  </a:txBody>
                  <a:tcPr anchor="ctr"/>
                </a:tc>
                <a:extLst>
                  <a:ext uri="{0D108BD9-81ED-4DB2-BD59-A6C34878D82A}">
                    <a16:rowId xmlns:a16="http://schemas.microsoft.com/office/drawing/2014/main" val="940575279"/>
                  </a:ext>
                </a:extLst>
              </a:tr>
              <a:tr h="770689">
                <a:tc gridSpan="3">
                  <a:txBody>
                    <a:bodyPr/>
                    <a:lstStyle/>
                    <a:p>
                      <a:r>
                        <a:rPr lang="ko-KR" sz="1400" b="1" spc="0">
                          <a:solidFill>
                            <a:srgbClr val="131413"/>
                          </a:solidFill>
                          <a:latin typeface="Candara" panose="020E0502030303020204" pitchFamily="34" charset="0"/>
                          <a:ea typeface="Malgun Gothic"/>
                          <a:cs typeface="+mn-cs"/>
                          <a:sym typeface=""/>
                        </a:rPr>
                        <a:t>DXA:</a:t>
                      </a:r>
                    </a:p>
                    <a:p>
                      <a:pPr marL="285750" indent="-285750">
                        <a:buFont typeface="Arial" panose="020B0604020202020204" pitchFamily="34" charset="0"/>
                        <a:buChar char="•"/>
                      </a:pPr>
                      <a:r>
                        <a:rPr lang="ko-KR" sz="1400" b="1" spc="0">
                          <a:solidFill>
                            <a:srgbClr val="131413"/>
                          </a:solidFill>
                          <a:latin typeface="Candara" panose="020E0502030303020204" pitchFamily="34" charset="0"/>
                          <a:ea typeface="Malgun Gothic"/>
                          <a:cs typeface="+mn-cs"/>
                          <a:sym typeface=""/>
                        </a:rPr>
                        <a:t>등록 시 97.5%</a:t>
                      </a:r>
                    </a:p>
                    <a:p>
                      <a:pPr marL="285750" indent="-285750">
                        <a:buFont typeface="Arial" panose="020B0604020202020204" pitchFamily="34" charset="0"/>
                        <a:buChar char="•"/>
                      </a:pPr>
                      <a:r>
                        <a:rPr lang="ko-KR" sz="1400" b="1" kern="0" spc="0">
                          <a:solidFill>
                            <a:schemeClr val="dk1">
                              <a:lumMod val="100000"/>
                            </a:schemeClr>
                          </a:solidFill>
                          <a:effectLst/>
                          <a:latin typeface="Candara" panose="020E0502030303020204" pitchFamily="34" charset="0"/>
                          <a:ea typeface="Malgun Gothic"/>
                          <a:cs typeface="+mn-cs"/>
                          <a:sym typeface=""/>
                        </a:rPr>
                        <a:t>63.4%는 2년 추적 조사가 끝날 때 DXA를 완료</a:t>
                      </a:r>
                      <a:r>
                        <a:rPr lang="ko-KR" sz="1400" b="1" kern="0" spc="0">
                          <a:solidFill>
                            <a:schemeClr val="dk1">
                              <a:lumMod val="100000"/>
                            </a:schemeClr>
                          </a:solidFill>
                          <a:latin typeface="Candara" panose="020E0502030303020204" pitchFamily="34" charset="0"/>
                          <a:ea typeface="Malgun Gothic"/>
                          <a:cs typeface="+mn-cs"/>
                          <a:sym typeface=""/>
                        </a:rPr>
                        <a:t> </a:t>
                      </a:r>
                    </a:p>
                  </a:txBody>
                  <a:tcPr/>
                </a:tc>
                <a:tc hMerge="1">
                  <a:txBody>
                    <a:bodyPr/>
                    <a:lstStyle/>
                    <a:p>
                      <a:pPr algn="l"/>
                      <a:endParaRPr lang="ko-KR">
                        <a:latin typeface="Candara" panose="020E0502030303020204" pitchFamily="34" charset="0"/>
                        <a:ea typeface="Malgun Gothic"/>
                      </a:endParaRPr>
                    </a:p>
                  </a:txBody>
                  <a:tcPr/>
                </a:tc>
                <a:tc hMerge="1">
                  <a:txBody>
                    <a:bodyPr/>
                    <a:lstStyle/>
                    <a:p>
                      <a:pPr algn="l"/>
                      <a:endParaRPr lang="ko-KR">
                        <a:latin typeface="Candara" panose="020E0502030303020204" pitchFamily="34" charset="0"/>
                        <a:ea typeface="Malgun Gothic"/>
                      </a:endParaRPr>
                    </a:p>
                  </a:txBody>
                  <a:tcPr anchor="ctr"/>
                </a:tc>
                <a:extLst>
                  <a:ext uri="{0D108BD9-81ED-4DB2-BD59-A6C34878D82A}">
                    <a16:rowId xmlns:a16="http://schemas.microsoft.com/office/drawing/2014/main" val="862604740"/>
                  </a:ext>
                </a:extLst>
              </a:tr>
              <a:tr h="77557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latin typeface="Candara" panose="020E0502030303020204" pitchFamily="34" charset="0"/>
                          <a:ea typeface="Malgun Gothic"/>
                          <a:cs typeface="+mn-cs"/>
                          <a:sym typeface=""/>
                        </a:rPr>
                        <a:t>2년 말에 BMD의 평균 증가율:</a:t>
                      </a:r>
                    </a:p>
                    <a:p>
                      <a:pPr marL="285750" indent="-285750">
                        <a:buFont typeface="Arial" panose="020B0604020202020204" pitchFamily="34" charset="0"/>
                        <a:buChar char="•"/>
                      </a:pPr>
                      <a:r>
                        <a:rPr lang="ko-KR" sz="1400" b="1" kern="1200" spc="0">
                          <a:solidFill>
                            <a:schemeClr val="dk1"/>
                          </a:solidFill>
                          <a:effectLst/>
                          <a:latin typeface="Candara" panose="020E0502030303020204" pitchFamily="34" charset="0"/>
                          <a:ea typeface="Malgun Gothic"/>
                          <a:cs typeface="+mn-cs"/>
                          <a:sym typeface=""/>
                        </a:rPr>
                        <a:t>요추에서 4.4%(p=0.00) </a:t>
                      </a:r>
                    </a:p>
                    <a:p>
                      <a:pPr marL="285750" indent="-285750">
                        <a:buFont typeface="Arial" panose="020B0604020202020204" pitchFamily="34" charset="0"/>
                        <a:buChar char="•"/>
                      </a:pPr>
                      <a:r>
                        <a:rPr lang="ko-KR" sz="1400" b="1" kern="1200" spc="0">
                          <a:solidFill>
                            <a:schemeClr val="dk1"/>
                          </a:solidFill>
                          <a:effectLst/>
                          <a:latin typeface="Candara" panose="020E0502030303020204" pitchFamily="34" charset="0"/>
                          <a:ea typeface="Malgun Gothic"/>
                          <a:cs typeface="+mn-cs"/>
                          <a:sym typeface=""/>
                        </a:rPr>
                        <a:t>전체 고관절에서 2.7%(p=0.00)</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endParaRPr lang="ko-KR">
                        <a:latin typeface="Candara" panose="020E0502030303020204" pitchFamily="34" charset="0"/>
                        <a:ea typeface="Malgun Gothic"/>
                      </a:endParaRPr>
                    </a:p>
                  </a:txBody>
                  <a:tcPr/>
                </a:tc>
                <a:tc hMerge="1">
                  <a:txBody>
                    <a:bodyPr/>
                    <a:lstStyle/>
                    <a:p>
                      <a:pPr algn="l"/>
                      <a:endParaRPr lang="ko-KR">
                        <a:latin typeface="Candara" panose="020E0502030303020204" pitchFamily="34" charset="0"/>
                        <a:ea typeface="Malgun Gothic"/>
                      </a:endParaRPr>
                    </a:p>
                  </a:txBody>
                  <a:tcPr anchor="ctr"/>
                </a:tc>
                <a:extLst>
                  <a:ext uri="{0D108BD9-81ED-4DB2-BD59-A6C34878D82A}">
                    <a16:rowId xmlns:a16="http://schemas.microsoft.com/office/drawing/2014/main" val="422272660"/>
                  </a:ext>
                </a:extLst>
              </a:tr>
              <a:tr h="3476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latin typeface="Candara" panose="020E0502030303020204" pitchFamily="34" charset="0"/>
                          <a:ea typeface="Malgun Gothic"/>
                          <a:cs typeface="+mn-cs"/>
                          <a:sym typeface=""/>
                        </a:rPr>
                        <a:t>평균 MPR: 2년 후 72.8 +/- 34.5%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endParaRPr lang="ko-KR" sz="1400" b="1">
                        <a:latin typeface="Candara" panose="020E0502030303020204" pitchFamily="34" charset="0"/>
                        <a:ea typeface="Malgun Gothic"/>
                      </a:endParaRPr>
                    </a:p>
                  </a:txBody>
                  <a:tcPr/>
                </a:tc>
                <a:tc>
                  <a:txBody>
                    <a:bodyPr/>
                    <a:lstStyle/>
                    <a:p>
                      <a:pPr algn="l"/>
                      <a:endParaRPr lang="ko-KR" sz="1400" b="1">
                        <a:latin typeface="Candara" panose="020E0502030303020204" pitchFamily="34" charset="0"/>
                        <a:ea typeface="Malgun Gothic"/>
                      </a:endParaRPr>
                    </a:p>
                  </a:txBody>
                  <a:tcPr anchor="ctr"/>
                </a:tc>
                <a:extLst>
                  <a:ext uri="{0D108BD9-81ED-4DB2-BD59-A6C34878D82A}">
                    <a16:rowId xmlns:a16="http://schemas.microsoft.com/office/drawing/2014/main" val="3847037567"/>
                  </a:ext>
                </a:extLst>
              </a:tr>
              <a:tr h="902225">
                <a:tc gridSpan="3">
                  <a:txBody>
                    <a:bodyPr/>
                    <a:lstStyle/>
                    <a:p>
                      <a:r>
                        <a:rPr lang="ko-KR" sz="1400" b="1" kern="0" spc="0">
                          <a:solidFill>
                            <a:schemeClr val="dk1">
                              <a:lumMod val="100000"/>
                            </a:schemeClr>
                          </a:solidFill>
                          <a:latin typeface="Candara" panose="020E0502030303020204" pitchFamily="34" charset="0"/>
                          <a:ea typeface="Malgun Gothic"/>
                          <a:cs typeface="+mn-cs"/>
                          <a:sym typeface=""/>
                        </a:rPr>
                        <a:t>MPR ≥80%(n=230):</a:t>
                      </a:r>
                      <a:endParaRPr lang="ko-KR" sz="1400" b="1" kern="0" spc="0" baseline="0">
                        <a:solidFill>
                          <a:schemeClr val="dk1">
                            <a:lumMod val="100000"/>
                          </a:schemeClr>
                        </a:solidFill>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400" b="1" spc="0">
                          <a:latin typeface="Candara" panose="020E0502030303020204" pitchFamily="34" charset="0"/>
                          <a:ea typeface="Malgun Gothic"/>
                          <a:cs typeface="+mn-cs"/>
                          <a:sym typeface=""/>
                        </a:rPr>
                        <a:t>12개월차에 83%</a:t>
                      </a:r>
                    </a:p>
                    <a:p>
                      <a:pPr marL="285750" indent="-285750">
                        <a:buFont typeface="Arial" panose="020B0604020202020204" pitchFamily="34" charset="0"/>
                        <a:buChar char="•"/>
                      </a:pPr>
                      <a:r>
                        <a:rPr lang="ko-KR" sz="1400" b="1" spc="0">
                          <a:latin typeface="Candara" panose="020E0502030303020204" pitchFamily="34" charset="0"/>
                          <a:ea typeface="Malgun Gothic"/>
                          <a:cs typeface="+mn-cs"/>
                          <a:sym typeface=""/>
                        </a:rPr>
                        <a:t>18개월차에 75%</a:t>
                      </a:r>
                    </a:p>
                    <a:p>
                      <a:pPr marL="285750" indent="-285750">
                        <a:buFont typeface="Arial" panose="020B0604020202020204" pitchFamily="34" charset="0"/>
                        <a:buChar char="•"/>
                      </a:pPr>
                      <a:r>
                        <a:rPr lang="ko-KR" sz="1400" b="1" spc="0">
                          <a:latin typeface="Candara" panose="020E0502030303020204" pitchFamily="34" charset="0"/>
                          <a:ea typeface="Malgun Gothic"/>
                          <a:cs typeface="+mn-cs"/>
                          <a:sym typeface=""/>
                        </a:rPr>
                        <a:t>24개월차에 50%</a:t>
                      </a:r>
                    </a:p>
                  </a:txBody>
                  <a:tcPr/>
                </a:tc>
                <a:tc hMerge="1">
                  <a:txBody>
                    <a:bodyPr/>
                    <a:lstStyle/>
                    <a:p>
                      <a:pPr algn="l"/>
                      <a:endParaRPr lang="ko-KR" sz="900">
                        <a:latin typeface="Candara" panose="020E0502030303020204" pitchFamily="34" charset="0"/>
                        <a:ea typeface="Malgun Gothic"/>
                      </a:endParaRPr>
                    </a:p>
                  </a:txBody>
                  <a:tcPr/>
                </a:tc>
                <a:tc hMerge="1">
                  <a:txBody>
                    <a:bodyPr/>
                    <a:lstStyle/>
                    <a:p>
                      <a:pPr algn="l"/>
                      <a:endParaRPr lang="ko-KR">
                        <a:latin typeface="Candara" panose="020E0502030303020204" pitchFamily="34" charset="0"/>
                        <a:ea typeface="Malgun Gothic"/>
                      </a:endParaRPr>
                    </a:p>
                  </a:txBody>
                  <a:tcPr/>
                </a:tc>
                <a:extLst>
                  <a:ext uri="{0D108BD9-81ED-4DB2-BD59-A6C34878D82A}">
                    <a16:rowId xmlns:a16="http://schemas.microsoft.com/office/drawing/2014/main" val="3435184067"/>
                  </a:ext>
                </a:extLst>
              </a:tr>
              <a:tr h="353789">
                <a:tc gridSpan="3">
                  <a:txBody>
                    <a:bodyPr/>
                    <a:lstStyle/>
                    <a:p>
                      <a:r>
                        <a:rPr lang="ko-KR" sz="1400" b="1" kern="1200" spc="0">
                          <a:solidFill>
                            <a:schemeClr val="dk1"/>
                          </a:solidFill>
                          <a:effectLst/>
                          <a:latin typeface="Candara" panose="020E0502030303020204" pitchFamily="34" charset="0"/>
                          <a:ea typeface="Malgun Gothic"/>
                          <a:cs typeface="+mn-cs"/>
                          <a:sym typeface=""/>
                        </a:rPr>
                        <a:t>178명의 피험자(62.0%)가 규칙적인 운동 프로그램을 준수했다고 보고</a:t>
                      </a:r>
                    </a:p>
                  </a:txBody>
                  <a:tcPr/>
                </a:tc>
                <a:tc hMerge="1">
                  <a:txBody>
                    <a:bodyPr/>
                    <a:lstStyle/>
                    <a:p>
                      <a:pPr algn="l"/>
                      <a:endParaRPr lang="ko-KR" sz="900">
                        <a:latin typeface="Candara" panose="020E0502030303020204" pitchFamily="34" charset="0"/>
                        <a:ea typeface="Malgun Gothic"/>
                      </a:endParaRPr>
                    </a:p>
                  </a:txBody>
                  <a:tcPr/>
                </a:tc>
                <a:tc hMerge="1">
                  <a:txBody>
                    <a:bodyPr/>
                    <a:lstStyle/>
                    <a:p>
                      <a:pPr algn="l"/>
                      <a:endParaRPr lang="ko-KR" sz="900">
                        <a:latin typeface="Candara" panose="020E0502030303020204" pitchFamily="34" charset="0"/>
                        <a:ea typeface="Malgun Gothic"/>
                      </a:endParaRPr>
                    </a:p>
                  </a:txBody>
                  <a:tcPr anchor="ctr"/>
                </a:tc>
                <a:extLst>
                  <a:ext uri="{0D108BD9-81ED-4DB2-BD59-A6C34878D82A}">
                    <a16:rowId xmlns:a16="http://schemas.microsoft.com/office/drawing/2014/main" val="2620475605"/>
                  </a:ext>
                </a:extLst>
              </a:tr>
              <a:tr h="291355">
                <a:tc gridSpan="3">
                  <a:txBody>
                    <a:bodyPr/>
                    <a:lstStyle/>
                    <a:p>
                      <a:r>
                        <a:rPr lang="ko-KR" sz="1400" b="1" kern="1200" spc="0">
                          <a:solidFill>
                            <a:schemeClr val="dk1"/>
                          </a:solidFill>
                          <a:effectLst/>
                          <a:latin typeface="Candara" panose="020E0502030303020204" pitchFamily="34" charset="0"/>
                          <a:ea typeface="Malgun Gothic"/>
                          <a:cs typeface="+mn-cs"/>
                          <a:sym typeface=""/>
                        </a:rPr>
                        <a:t>72명의 환자(25.1%)가 등록 1년 전에 낙상 병력이 있다고 알림</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endParaRPr lang="ko-KR">
                        <a:latin typeface="Candara" panose="020E0502030303020204" pitchFamily="34" charset="0"/>
                        <a:ea typeface="Malgun Gothic"/>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endParaRPr lang="ko-KR">
                        <a:latin typeface="Candara" panose="020E0502030303020204" pitchFamily="34" charset="0"/>
                        <a:ea typeface="Malgun Gothic"/>
                      </a:endParaRPr>
                    </a:p>
                  </a:txBody>
                  <a:tcPr/>
                </a:tc>
                <a:extLst>
                  <a:ext uri="{0D108BD9-81ED-4DB2-BD59-A6C34878D82A}">
                    <a16:rowId xmlns:a16="http://schemas.microsoft.com/office/drawing/2014/main" val="813504429"/>
                  </a:ext>
                </a:extLst>
              </a:tr>
              <a:tr h="902225">
                <a:tc gridSpan="3">
                  <a:txBody>
                    <a:bodyPr/>
                    <a:lstStyle/>
                    <a:p>
                      <a:r>
                        <a:rPr lang="ko-KR" sz="1400" b="1" kern="1200" spc="0">
                          <a:solidFill>
                            <a:schemeClr val="dk1"/>
                          </a:solidFill>
                          <a:effectLst/>
                          <a:latin typeface="Candara" panose="020E0502030303020204" pitchFamily="34" charset="0"/>
                          <a:ea typeface="Malgun Gothic"/>
                          <a:cs typeface="+mn-cs"/>
                          <a:sym typeface=""/>
                        </a:rPr>
                        <a:t>연간 재골절률:</a:t>
                      </a:r>
                    </a:p>
                    <a:p>
                      <a:pPr marL="285750" indent="-285750">
                        <a:buFont typeface="Arial" panose="020B0604020202020204" pitchFamily="34" charset="0"/>
                        <a:buChar char="•"/>
                      </a:pPr>
                      <a:r>
                        <a:rPr lang="ko-KR" sz="1400" b="1" kern="1200" spc="0">
                          <a:solidFill>
                            <a:schemeClr val="dk1"/>
                          </a:solidFill>
                          <a:effectLst/>
                          <a:latin typeface="Candara" panose="020E0502030303020204" pitchFamily="34" charset="0"/>
                          <a:ea typeface="Malgun Gothic"/>
                          <a:cs typeface="+mn-cs"/>
                          <a:sym typeface=""/>
                        </a:rPr>
                        <a:t>0.3% 고관절</a:t>
                      </a:r>
                    </a:p>
                    <a:p>
                      <a:pPr marL="285750" indent="-285750">
                        <a:buFont typeface="Arial" panose="020B0604020202020204" pitchFamily="34" charset="0"/>
                        <a:buChar char="•"/>
                      </a:pPr>
                      <a:r>
                        <a:rPr lang="ko-KR" sz="1400" b="1" kern="1200" spc="0">
                          <a:solidFill>
                            <a:schemeClr val="dk1"/>
                          </a:solidFill>
                          <a:effectLst/>
                          <a:latin typeface="Candara" panose="020E0502030303020204" pitchFamily="34" charset="0"/>
                          <a:ea typeface="Malgun Gothic"/>
                          <a:cs typeface="+mn-cs"/>
                          <a:sym typeface=""/>
                        </a:rPr>
                        <a:t>2.6% 척추</a:t>
                      </a:r>
                    </a:p>
                    <a:p>
                      <a:pPr marL="285750" indent="-285750">
                        <a:buFont typeface="Arial" panose="020B0604020202020204" pitchFamily="34" charset="0"/>
                        <a:buChar char="•"/>
                      </a:pPr>
                      <a:r>
                        <a:rPr lang="ko-KR" sz="1400" b="1" kern="1200" spc="0">
                          <a:solidFill>
                            <a:schemeClr val="dk1"/>
                          </a:solidFill>
                          <a:effectLst/>
                          <a:latin typeface="Candara" panose="020E0502030303020204" pitchFamily="34" charset="0"/>
                          <a:ea typeface="Malgun Gothic"/>
                          <a:cs typeface="+mn-cs"/>
                          <a:sym typeface=""/>
                        </a:rPr>
                        <a:t>1.2% 고관절을 제외한 비척추 부위</a:t>
                      </a:r>
                    </a:p>
                  </a:txBody>
                  <a:tcPr>
                    <a:solidFill>
                      <a:srgbClr val="2F9588">
                        <a:alpha val="29804"/>
                      </a:srgbClr>
                    </a:solidFill>
                  </a:tcPr>
                </a:tc>
                <a:tc hMerge="1">
                  <a:txBody>
                    <a:bodyPr/>
                    <a:lstStyle/>
                    <a:p>
                      <a:endParaRPr lang="ko-KR">
                        <a:ea typeface="Malgun Gothic"/>
                      </a:endParaRPr>
                    </a:p>
                  </a:txBody>
                  <a:tcPr/>
                </a:tc>
                <a:tc hMerge="1">
                  <a:txBody>
                    <a:bodyPr/>
                    <a:lstStyle/>
                    <a:p>
                      <a:endParaRPr lang="ko-KR">
                        <a:ea typeface="Malgun Gothic"/>
                      </a:endParaRPr>
                    </a:p>
                  </a:txBody>
                  <a:tcPr/>
                </a:tc>
                <a:extLst>
                  <a:ext uri="{0D108BD9-81ED-4DB2-BD59-A6C34878D82A}">
                    <a16:rowId xmlns:a16="http://schemas.microsoft.com/office/drawing/2014/main" val="603910429"/>
                  </a:ext>
                </a:extLst>
              </a:tr>
            </a:tbl>
          </a:graphicData>
        </a:graphic>
      </p:graphicFrame>
      <p:sp>
        <p:nvSpPr>
          <p:cNvPr id="10" name="TextBox 9">
            <a:extLst>
              <a:ext uri="{FF2B5EF4-FFF2-40B4-BE49-F238E27FC236}">
                <a16:creationId xmlns:a16="http://schemas.microsoft.com/office/drawing/2014/main" id="{8AE0746C-8EEE-9644-A3C3-697FBBC0A68A}"/>
              </a:ext>
            </a:extLst>
          </p:cNvPr>
          <p:cNvSpPr txBox="1"/>
          <p:nvPr/>
        </p:nvSpPr>
        <p:spPr>
          <a:xfrm>
            <a:off x="327556" y="6459009"/>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dk1">
                    <a:lumMod val="100000"/>
                  </a:schemeClr>
                </a:solidFill>
                <a:effectLst/>
                <a:uLnTx/>
                <a:uFillTx/>
                <a:latin typeface="Calibri" panose="020F0502020204030204" pitchFamily="34" charset="0"/>
                <a:sym typeface=""/>
              </a:rPr>
              <a:t>1</a:t>
            </a:r>
            <a:r>
              <a:rPr lang="ko-KR" sz="900" b="1" kern="0">
                <a:solidFill>
                  <a:schemeClr val="dk1">
                    <a:lumMod val="100000"/>
                  </a:schemeClr>
                </a:solidFill>
                <a:latin typeface="Calibri" panose="020F0502020204030204" pitchFamily="34" charset="0"/>
                <a:sym typeface=""/>
              </a:rPr>
              <a:t>. Cheen MH, et al. </a:t>
            </a:r>
            <a:r>
              <a:rPr lang="ko-KR" sz="900" b="1" i="1" kern="0">
                <a:solidFill>
                  <a:schemeClr val="dk1">
                    <a:lumMod val="100000"/>
                  </a:schemeClr>
                </a:solidFill>
                <a:latin typeface="Calibri" panose="020F0502020204030204" pitchFamily="34" charset="0"/>
                <a:sym typeface=""/>
              </a:rPr>
              <a:t>Osteoporos Int </a:t>
            </a:r>
            <a:r>
              <a:rPr lang="ko-KR" sz="900" b="1" kern="0">
                <a:solidFill>
                  <a:schemeClr val="dk1">
                    <a:lumMod val="100000"/>
                  </a:schemeClr>
                </a:solidFill>
                <a:latin typeface="Calibri" panose="020F0502020204030204" pitchFamily="34" charset="0"/>
                <a:sym typeface=""/>
              </a:rPr>
              <a:t>2012;23:1053-60; 2. Chandran M, et al. </a:t>
            </a:r>
          </a:p>
        </p:txBody>
      </p:sp>
      <p:pic>
        <p:nvPicPr>
          <p:cNvPr id="12" name="Picture 11" descr="Diagram&#10;&#10;Description automatically generated">
            <a:extLst>
              <a:ext uri="{FF2B5EF4-FFF2-40B4-BE49-F238E27FC236}">
                <a16:creationId xmlns:a16="http://schemas.microsoft.com/office/drawing/2014/main" id="{156F7CF7-39E9-B44B-A35A-20A5824C086D}"/>
              </a:ext>
            </a:extLst>
          </p:cNvPr>
          <p:cNvPicPr>
            <a:picLocks noChangeAspect="1"/>
          </p:cNvPicPr>
          <p:nvPr/>
        </p:nvPicPr>
        <p:blipFill rotWithShape="1">
          <a:blip r:embed="rId3">
            <a:extLst>
              <a:ext uri="{28A0092B-C50C-407E-A947-70E740481C1C}">
                <a14:useLocalDpi xmlns:a14="http://schemas.microsoft.com/office/drawing/2010/main" val="0"/>
              </a:ext>
            </a:extLst>
          </a:blip>
          <a:srcRect l="27692" t="3654" r="27949" b="7114"/>
          <a:stretch/>
        </p:blipFill>
        <p:spPr>
          <a:xfrm>
            <a:off x="8862646" y="1146749"/>
            <a:ext cx="2028093" cy="2719754"/>
          </a:xfrm>
          <a:prstGeom prst="rect">
            <a:avLst/>
          </a:prstGeom>
        </p:spPr>
      </p:pic>
      <p:sp>
        <p:nvSpPr>
          <p:cNvPr id="13" name="Rectangle 12">
            <a:extLst>
              <a:ext uri="{FF2B5EF4-FFF2-40B4-BE49-F238E27FC236}">
                <a16:creationId xmlns:a16="http://schemas.microsoft.com/office/drawing/2014/main" id="{FACE57F0-22EA-C546-A98F-5B05B0C6224F}"/>
              </a:ext>
            </a:extLst>
          </p:cNvPr>
          <p:cNvSpPr/>
          <p:nvPr/>
        </p:nvSpPr>
        <p:spPr>
          <a:xfrm>
            <a:off x="8862646" y="4193259"/>
            <a:ext cx="2282997" cy="923330"/>
          </a:xfrm>
          <a:prstGeom prst="rect">
            <a:avLst/>
          </a:prstGeom>
        </p:spPr>
        <p:txBody>
          <a:bodyPr wrap="square">
            <a:spAutoFit/>
          </a:bodyPr>
          <a:lstStyle/>
          <a:p>
            <a:r>
              <a:rPr lang="ko-KR" b="1">
                <a:solidFill>
                  <a:srgbClr val="2F9588"/>
                </a:solidFill>
                <a:latin typeface="Candara" panose="020E0502030303020204" pitchFamily="34" charset="0"/>
                <a:sym typeface=""/>
              </a:rPr>
              <a:t>SGH – 금메달 </a:t>
            </a:r>
          </a:p>
          <a:p>
            <a:r>
              <a:rPr lang="ko-KR" b="1">
                <a:solidFill>
                  <a:srgbClr val="2F9588"/>
                </a:solidFill>
                <a:latin typeface="Candara" panose="020E0502030303020204" pitchFamily="34" charset="0"/>
                <a:sym typeface=""/>
              </a:rPr>
              <a:t>Capture the Fracture </a:t>
            </a:r>
          </a:p>
          <a:p>
            <a:r>
              <a:rPr lang="ko-KR" b="1">
                <a:solidFill>
                  <a:srgbClr val="2F9588"/>
                </a:solidFill>
                <a:latin typeface="Candara" panose="020E0502030303020204" pitchFamily="34" charset="0"/>
                <a:sym typeface=""/>
              </a:rPr>
              <a:t>모범 사례 지도</a:t>
            </a:r>
            <a:endParaRPr lang="ko-KR">
              <a:solidFill>
                <a:srgbClr val="2F9588"/>
              </a:solidFill>
              <a:latin typeface="Candara" panose="020E0502030303020204" pitchFamily="34" charset="0"/>
              <a:sym typeface=""/>
            </a:endParaRPr>
          </a:p>
        </p:txBody>
      </p:sp>
      <p:pic>
        <p:nvPicPr>
          <p:cNvPr id="8" name="Graphic 7" descr="Home with solid fill">
            <a:hlinkClick r:id="rId4" action="ppaction://hlinksldjump"/>
            <a:extLst>
              <a:ext uri="{FF2B5EF4-FFF2-40B4-BE49-F238E27FC236}">
                <a16:creationId xmlns:a16="http://schemas.microsoft.com/office/drawing/2014/main" id="{138BA45E-94F1-2C4D-9D96-04A7863914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0514596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OPTIMAL: 비용</a:t>
            </a:r>
          </a:p>
        </p:txBody>
      </p:sp>
      <p:graphicFrame>
        <p:nvGraphicFramePr>
          <p:cNvPr id="2" name="Table 2">
            <a:extLst>
              <a:ext uri="{FF2B5EF4-FFF2-40B4-BE49-F238E27FC236}">
                <a16:creationId xmlns:a16="http://schemas.microsoft.com/office/drawing/2014/main" id="{209A9B09-CEAF-4045-89DF-E82CF280357B}"/>
              </a:ext>
            </a:extLst>
          </p:cNvPr>
          <p:cNvGraphicFramePr>
            <a:graphicFrameLocks noGrp="1"/>
          </p:cNvGraphicFramePr>
          <p:nvPr>
            <p:extLst>
              <p:ext uri="{D42A27DB-BD31-4B8C-83A1-F6EECF244321}">
                <p14:modId xmlns:p14="http://schemas.microsoft.com/office/powerpoint/2010/main" val="4249874008"/>
              </p:ext>
            </p:extLst>
          </p:nvPr>
        </p:nvGraphicFramePr>
        <p:xfrm>
          <a:off x="1869542" y="1763131"/>
          <a:ext cx="8059906" cy="2813182"/>
        </p:xfrm>
        <a:graphic>
          <a:graphicData uri="http://schemas.openxmlformats.org/drawingml/2006/table">
            <a:tbl>
              <a:tblPr firstRow="1" bandRow="1">
                <a:tableStyleId>{7DF18680-E054-41AD-8BC1-D1AEF772440D}</a:tableStyleId>
              </a:tblPr>
              <a:tblGrid>
                <a:gridCol w="3751562">
                  <a:extLst>
                    <a:ext uri="{9D8B030D-6E8A-4147-A177-3AD203B41FA5}">
                      <a16:colId xmlns:a16="http://schemas.microsoft.com/office/drawing/2014/main" val="2215300423"/>
                    </a:ext>
                  </a:extLst>
                </a:gridCol>
                <a:gridCol w="4308344">
                  <a:extLst>
                    <a:ext uri="{9D8B030D-6E8A-4147-A177-3AD203B41FA5}">
                      <a16:colId xmlns:a16="http://schemas.microsoft.com/office/drawing/2014/main" val="440434325"/>
                    </a:ext>
                  </a:extLst>
                </a:gridCol>
              </a:tblGrid>
              <a:tr h="414873">
                <a:tc>
                  <a:txBody>
                    <a:bodyPr/>
                    <a:lstStyle/>
                    <a:p>
                      <a:r>
                        <a:rPr lang="ko-KR" sz="1600" b="1" spc="0">
                          <a:latin typeface="Candara" panose="020E0502030303020204" pitchFamily="34" charset="0"/>
                          <a:ea typeface="Malgun Gothic"/>
                          <a:cs typeface="+mn-cs"/>
                          <a:sym typeface=""/>
                        </a:rPr>
                        <a:t>준비 비용</a:t>
                      </a:r>
                    </a:p>
                  </a:txBody>
                  <a:tcPr/>
                </a:tc>
                <a:tc>
                  <a:txBody>
                    <a:bodyPr/>
                    <a:lstStyle/>
                    <a:p>
                      <a:r>
                        <a:rPr lang="ko-KR" sz="1600" b="1" spc="0">
                          <a:latin typeface="Candara" panose="020E0502030303020204" pitchFamily="34" charset="0"/>
                          <a:ea typeface="Malgun Gothic"/>
                          <a:cs typeface="+mn-cs"/>
                          <a:sym typeface=""/>
                        </a:rPr>
                        <a:t>지속적인 비용</a:t>
                      </a:r>
                    </a:p>
                  </a:txBody>
                  <a:tcPr/>
                </a:tc>
                <a:extLst>
                  <a:ext uri="{0D108BD9-81ED-4DB2-BD59-A6C34878D82A}">
                    <a16:rowId xmlns:a16="http://schemas.microsoft.com/office/drawing/2014/main" val="188153067"/>
                  </a:ext>
                </a:extLst>
              </a:tr>
              <a:tr h="414873">
                <a:tc rowSpan="3">
                  <a:txBody>
                    <a:bodyPr/>
                    <a:lstStyle/>
                    <a:p>
                      <a:pPr marL="285750" indent="-285750">
                        <a:buFont typeface="Arial" panose="020B0604020202020204" pitchFamily="34" charset="0"/>
                        <a:buChar char="•"/>
                      </a:pPr>
                      <a:r>
                        <a:rPr lang="ko-KR" sz="1600" b="1" spc="0">
                          <a:latin typeface="Candara" panose="020E0502030303020204" pitchFamily="34" charset="0"/>
                          <a:ea typeface="Malgun Gothic"/>
                          <a:cs typeface="+mn-cs"/>
                          <a:sym typeface=""/>
                        </a:rPr>
                        <a:t>직원의 초기 교육</a:t>
                      </a:r>
                      <a:br>
                        <a:rPr lang="ko-KR" sz="1600" b="1" spc="0">
                          <a:latin typeface="Candara" panose="020E0502030303020204" pitchFamily="34" charset="0"/>
                          <a:ea typeface="Malgun Gothic"/>
                          <a:cs typeface="+mn-cs"/>
                          <a:sym typeface=""/>
                        </a:rPr>
                      </a:br>
                      <a:r>
                        <a:rPr lang="ko-KR" sz="1600" b="1" spc="0">
                          <a:latin typeface="Candara" panose="020E0502030303020204" pitchFamily="34" charset="0"/>
                          <a:ea typeface="Malgun Gothic"/>
                          <a:cs typeface="+mn-cs"/>
                          <a:sym typeface=""/>
                        </a:rPr>
                        <a:t>(케이스 매니저/물리치료/IT)</a:t>
                      </a:r>
                    </a:p>
                  </a:txBody>
                  <a:tcPr/>
                </a:tc>
                <a:tc>
                  <a:txBody>
                    <a:bodyPr/>
                    <a:lstStyle/>
                    <a:p>
                      <a:r>
                        <a:rPr lang="ko-KR" sz="1600" b="1" spc="0">
                          <a:latin typeface="Candara" panose="020E0502030303020204" pitchFamily="34" charset="0"/>
                          <a:ea typeface="Malgun Gothic"/>
                          <a:cs typeface="+mn-cs"/>
                          <a:sym typeface=""/>
                        </a:rPr>
                        <a:t>인적 자원</a:t>
                      </a:r>
                    </a:p>
                  </a:txBody>
                  <a:tcPr/>
                </a:tc>
                <a:extLst>
                  <a:ext uri="{0D108BD9-81ED-4DB2-BD59-A6C34878D82A}">
                    <a16:rowId xmlns:a16="http://schemas.microsoft.com/office/drawing/2014/main" val="706624697"/>
                  </a:ext>
                </a:extLst>
              </a:tr>
              <a:tr h="414873">
                <a:tc vMerge="1">
                  <a:txBody>
                    <a:bodyPr/>
                    <a:lstStyle/>
                    <a:p>
                      <a:r>
                        <a:rPr lang="ko-KR" err="1">
                          <a:ea typeface="Malgun Gothic"/>
                        </a:rPr>
                        <a:t>장비</a:t>
                      </a:r>
                      <a:endParaRPr lang="ko-KR">
                        <a:ea typeface="Malgun Gothic"/>
                      </a:endParaRPr>
                    </a:p>
                  </a:txBody>
                  <a:tcPr/>
                </a:tc>
                <a:tc>
                  <a:txBody>
                    <a:bodyPr/>
                    <a:lstStyle/>
                    <a:p>
                      <a:r>
                        <a:rPr lang="ko-KR" sz="1600" b="1" spc="0">
                          <a:latin typeface="Candara" panose="020E0502030303020204" pitchFamily="34" charset="0"/>
                          <a:ea typeface="Malgun Gothic"/>
                          <a:cs typeface="+mn-cs"/>
                          <a:sym typeface=""/>
                        </a:rPr>
                        <a:t>시설/장소 대여</a:t>
                      </a:r>
                    </a:p>
                  </a:txBody>
                  <a:tcPr/>
                </a:tc>
                <a:extLst>
                  <a:ext uri="{0D108BD9-81ED-4DB2-BD59-A6C34878D82A}">
                    <a16:rowId xmlns:a16="http://schemas.microsoft.com/office/drawing/2014/main" val="3981535418"/>
                  </a:ext>
                </a:extLst>
              </a:tr>
              <a:tr h="647885">
                <a:tc vMerge="1">
                  <a:txBody>
                    <a:bodyPr/>
                    <a:lstStyle/>
                    <a:p>
                      <a:endParaRPr lang="ko-KR">
                        <a:ea typeface="Malgun Gothic"/>
                      </a:endParaRPr>
                    </a:p>
                  </a:txBody>
                  <a:tcPr/>
                </a:tc>
                <a:tc>
                  <a:txBody>
                    <a:bodyPr/>
                    <a:lstStyle/>
                    <a:p>
                      <a:r>
                        <a:rPr lang="ko-KR" sz="1600" b="1" spc="0">
                          <a:latin typeface="Candara" panose="020E0502030303020204" pitchFamily="34" charset="0"/>
                          <a:ea typeface="Malgun Gothic"/>
                          <a:cs typeface="+mn-cs"/>
                          <a:sym typeface=""/>
                        </a:rPr>
                        <a:t>운영 비용 </a:t>
                      </a:r>
                      <a:br>
                        <a:rPr lang="ko-KR" sz="1600" b="1" spc="0">
                          <a:latin typeface="Candara" panose="020E0502030303020204" pitchFamily="34" charset="0"/>
                          <a:ea typeface="Malgun Gothic"/>
                          <a:cs typeface="+mn-cs"/>
                          <a:sym typeface=""/>
                        </a:rPr>
                      </a:br>
                      <a:r>
                        <a:rPr lang="ko-KR" sz="1600" b="1" spc="0">
                          <a:latin typeface="Candara" panose="020E0502030303020204" pitchFamily="34" charset="0"/>
                          <a:ea typeface="Malgun Gothic"/>
                          <a:cs typeface="+mn-cs"/>
                          <a:sym typeface=""/>
                        </a:rPr>
                        <a:t>(행정적 지원)</a:t>
                      </a:r>
                    </a:p>
                  </a:txBody>
                  <a:tcPr/>
                </a:tc>
                <a:extLst>
                  <a:ext uri="{0D108BD9-81ED-4DB2-BD59-A6C34878D82A}">
                    <a16:rowId xmlns:a16="http://schemas.microsoft.com/office/drawing/2014/main" val="1063055703"/>
                  </a:ext>
                </a:extLst>
              </a:tr>
              <a:tr h="414873">
                <a:tc row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spc="0" dirty="0">
                          <a:latin typeface="Candara" panose="020E0502030303020204" pitchFamily="34" charset="0"/>
                          <a:ea typeface="Malgun Gothic"/>
                          <a:cs typeface="+mn-cs"/>
                          <a:sym typeface=""/>
                        </a:rPr>
                        <a:t>장비</a:t>
                      </a:r>
                      <a:br>
                        <a:rPr lang="es-ES" altLang="ko-KR" sz="1600" b="1" spc="0" dirty="0">
                          <a:latin typeface="Candara" panose="020E0502030303020204" pitchFamily="34" charset="0"/>
                          <a:ea typeface="Malgun Gothic"/>
                          <a:cs typeface="+mn-cs"/>
                          <a:sym typeface=""/>
                        </a:rPr>
                      </a:br>
                      <a:r>
                        <a:rPr lang="ko-KR" sz="1600" b="1" spc="0" dirty="0">
                          <a:latin typeface="Candara" panose="020E0502030303020204" pitchFamily="34" charset="0"/>
                          <a:ea typeface="Malgun Gothic"/>
                          <a:cs typeface="+mn-cs"/>
                          <a:sym typeface=""/>
                        </a:rPr>
                        <a:t>(노트북, 소프트웨어, 낙상 평가 장비)</a:t>
                      </a:r>
                    </a:p>
                  </a:txBody>
                  <a:tcPr/>
                </a:tc>
                <a:tc>
                  <a:txBody>
                    <a:bodyPr/>
                    <a:lstStyle/>
                    <a:p>
                      <a:r>
                        <a:rPr lang="ko-KR" sz="1600" b="1" spc="0">
                          <a:latin typeface="Candara" panose="020E0502030303020204" pitchFamily="34" charset="0"/>
                          <a:ea typeface="Malgun Gothic"/>
                          <a:cs typeface="+mn-cs"/>
                          <a:sym typeface=""/>
                        </a:rPr>
                        <a:t>의약품 보조금</a:t>
                      </a:r>
                    </a:p>
                  </a:txBody>
                  <a:tcPr/>
                </a:tc>
                <a:extLst>
                  <a:ext uri="{0D108BD9-81ED-4DB2-BD59-A6C34878D82A}">
                    <a16:rowId xmlns:a16="http://schemas.microsoft.com/office/drawing/2014/main" val="1863431951"/>
                  </a:ext>
                </a:extLst>
              </a:tr>
              <a:tr h="505805">
                <a:tc vMerge="1">
                  <a:txBody>
                    <a:bodyPr/>
                    <a:lstStyle/>
                    <a:p>
                      <a:endParaRPr lang="ko-KR">
                        <a:ea typeface="Malgun Gothic"/>
                      </a:endParaRPr>
                    </a:p>
                  </a:txBody>
                  <a:tcPr/>
                </a:tc>
                <a:tc>
                  <a:txBody>
                    <a:bodyPr/>
                    <a:lstStyle/>
                    <a:p>
                      <a:r>
                        <a:rPr lang="ko-KR" sz="1600" b="1" spc="0" dirty="0">
                          <a:latin typeface="Candara" panose="020E0502030303020204" pitchFamily="34" charset="0"/>
                          <a:ea typeface="Malgun Gothic"/>
                          <a:cs typeface="+mn-cs"/>
                          <a:sym typeface=""/>
                        </a:rPr>
                        <a:t>낙상 예방 운동 프로그램</a:t>
                      </a:r>
                    </a:p>
                  </a:txBody>
                  <a:tcPr/>
                </a:tc>
                <a:extLst>
                  <a:ext uri="{0D108BD9-81ED-4DB2-BD59-A6C34878D82A}">
                    <a16:rowId xmlns:a16="http://schemas.microsoft.com/office/drawing/2014/main" val="2381905782"/>
                  </a:ext>
                </a:extLst>
              </a:tr>
            </a:tbl>
          </a:graphicData>
        </a:graphic>
      </p:graphicFrame>
      <p:sp>
        <p:nvSpPr>
          <p:cNvPr id="10" name="TextBox 9">
            <a:extLst>
              <a:ext uri="{FF2B5EF4-FFF2-40B4-BE49-F238E27FC236}">
                <a16:creationId xmlns:a16="http://schemas.microsoft.com/office/drawing/2014/main" id="{5C9F7617-27E0-9E4D-ABFA-3EDF57C6FA46}"/>
              </a:ext>
            </a:extLst>
          </p:cNvPr>
          <p:cNvSpPr txBox="1"/>
          <p:nvPr/>
        </p:nvSpPr>
        <p:spPr>
          <a:xfrm>
            <a:off x="327556" y="6459009"/>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dk1">
                    <a:lumMod val="100000"/>
                  </a:schemeClr>
                </a:solidFill>
                <a:effectLst/>
                <a:uLnTx/>
                <a:uFillTx/>
                <a:latin typeface="Calibri" panose="020F0502020204030204" pitchFamily="34" charset="0"/>
                <a:sym typeface=""/>
              </a:rPr>
              <a:t>Source: </a:t>
            </a:r>
            <a:r>
              <a:rPr lang="ko-KR" sz="900" b="1" kern="0">
                <a:solidFill>
                  <a:schemeClr val="dk1">
                    <a:lumMod val="100000"/>
                  </a:schemeClr>
                </a:solidFill>
                <a:latin typeface="Calibri" panose="020F0502020204030204" pitchFamily="34" charset="0"/>
                <a:sym typeface=""/>
              </a:rPr>
              <a:t>Chandran M. </a:t>
            </a:r>
            <a:r>
              <a:rPr lang="ko-KR" sz="900" b="1" i="1" kern="0">
                <a:solidFill>
                  <a:schemeClr val="dk1">
                    <a:lumMod val="100000"/>
                  </a:schemeClr>
                </a:solidFill>
                <a:latin typeface="Calibri" panose="020F0502020204030204" pitchFamily="34" charset="0"/>
                <a:sym typeface=""/>
              </a:rPr>
              <a:t>personal communication</a:t>
            </a:r>
            <a:endParaRPr lang="ko-KR" sz="900" b="1" kern="0">
              <a:solidFill>
                <a:schemeClr val="dk1">
                  <a:lumMod val="100000"/>
                </a:schemeClr>
              </a:solidFill>
              <a:latin typeface="Calibri" panose="020F0502020204030204" pitchFamily="34" charset="0"/>
              <a:sym typeface=""/>
            </a:endParaRPr>
          </a:p>
        </p:txBody>
      </p:sp>
      <p:pic>
        <p:nvPicPr>
          <p:cNvPr id="6" name="Graphic 5" descr="Home with solid fill">
            <a:hlinkClick r:id="rId3" action="ppaction://hlinksldjump"/>
            <a:extLst>
              <a:ext uri="{FF2B5EF4-FFF2-40B4-BE49-F238E27FC236}">
                <a16:creationId xmlns:a16="http://schemas.microsoft.com/office/drawing/2014/main" id="{E22D06D9-9A93-D448-9066-56F48D21C0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73473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en-AU" sz="3600" b="1" dirty="0">
                <a:solidFill>
                  <a:srgbClr val="6BBBAD"/>
                </a:solidFill>
                <a:latin typeface="Candara" panose="020E0502030303020204" pitchFamily="34" charset="0"/>
              </a:rPr>
              <a:t>Disclaimer</a:t>
            </a:r>
            <a:endParaRPr lang="en-US" sz="3600" b="1" dirty="0">
              <a:solidFill>
                <a:srgbClr val="6BBBAD"/>
              </a:solidFill>
              <a:latin typeface="Candara" panose="020E0502030303020204" pitchFamily="34" charset="0"/>
            </a:endParaRP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2103901"/>
            <a:ext cx="10993120" cy="3293209"/>
          </a:xfrm>
          <a:prstGeom prst="rect">
            <a:avLst/>
          </a:prstGeom>
          <a:noFill/>
        </p:spPr>
        <p:txBody>
          <a:bodyPr wrap="square" rtlCol="0">
            <a:spAutoFit/>
          </a:bodyPr>
          <a:lstStyle/>
          <a:p>
            <a:r>
              <a:rPr lang="en-US" sz="1400" b="1" dirty="0">
                <a:solidFill>
                  <a:srgbClr val="2F9588"/>
                </a:solidFill>
                <a:latin typeface="Candara" panose="020E0502030303020204" pitchFamily="34" charset="0"/>
              </a:rPr>
              <a:t>The information provided by APCO, including but not limited to the APCO Framework, the APCO Healthcare Practitioner Educational Slides, and the APCO QI Toolkit (collectively, the “APCO Materials”), are intended for qualified medical doctors and provided solely for information purposes only. The information provided does not constitute medical advice and shall not operate in any way to substitute, replace or affect any proper medical advice, diagnosis, analysis, testing, and treatment provided by qualified medical doctors. APCO assume no responsibility for any circumstances arising out of or in connection with the use, misuse, interpretation or application of any information contained in the APCO Materials.</a:t>
            </a:r>
          </a:p>
          <a:p>
            <a:endParaRPr lang="en-US" sz="1400" b="1" dirty="0">
              <a:solidFill>
                <a:srgbClr val="2F9588"/>
              </a:solidFill>
              <a:latin typeface="Candara" panose="020E0502030303020204" pitchFamily="34" charset="0"/>
            </a:endParaRPr>
          </a:p>
          <a:p>
            <a:r>
              <a:rPr lang="en-US" sz="1400" b="1" dirty="0">
                <a:solidFill>
                  <a:srgbClr val="2F9588"/>
                </a:solidFill>
                <a:latin typeface="Candara" panose="020E0502030303020204" pitchFamily="34" charset="0"/>
              </a:rPr>
              <a:t>APCO exclude all implied conditions, warranties, representations or other terms which may apply to the APCO Materials, APCO’s website, any content of APCO’s website and any documents or information made available on APCO’s website. APCO will not be liable for any loss or damage, whether in contract, tort (including negligence), breach of statutory duty, or otherwise, even if it is foreseeable, arising out of or in connection with the use or the inability to use APCO’s website, use of or reliance on any content on APCO’s website or any documents or information (including the APCO Materials) made available on APCO’s website. In particular, APCO will not be liable under any circumstances for (</a:t>
            </a:r>
            <a:r>
              <a:rPr lang="en-US" sz="1400" b="1" dirty="0" err="1">
                <a:solidFill>
                  <a:srgbClr val="2F9588"/>
                </a:solidFill>
                <a:latin typeface="Candara" panose="020E0502030303020204" pitchFamily="34" charset="0"/>
              </a:rPr>
              <a:t>i</a:t>
            </a:r>
            <a:r>
              <a:rPr lang="en-US" sz="1400" b="1" dirty="0">
                <a:solidFill>
                  <a:srgbClr val="2F9588"/>
                </a:solidFill>
                <a:latin typeface="Candara" panose="020E0502030303020204" pitchFamily="34" charset="0"/>
              </a:rPr>
              <a:t>) loss of profits, sales, business, or revenue; (ii) business interruption; (iii) loss of anticipated savings; (iv) loss of business opportunity, goodwill or reputation; or (v) any indirect or consequential loss or damage.</a:t>
            </a:r>
            <a:endParaRPr lang="en-AU" sz="1400" b="1" dirty="0">
              <a:solidFill>
                <a:srgbClr val="2F9588"/>
              </a:solidFill>
              <a:latin typeface="Candara" panose="020E0502030303020204" pitchFamily="34" charset="0"/>
            </a:endParaRPr>
          </a:p>
          <a:p>
            <a:endParaRPr lang="en-AU" sz="1200" dirty="0">
              <a:latin typeface="Candra Regular "/>
            </a:endParaRPr>
          </a:p>
        </p:txBody>
      </p:sp>
    </p:spTree>
    <p:extLst>
      <p:ext uri="{BB962C8B-B14F-4D97-AF65-F5344CB8AC3E}">
        <p14:creationId xmlns:p14="http://schemas.microsoft.com/office/powerpoint/2010/main" val="367877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골다공증의 일반적인 위험 요소</a:t>
            </a:r>
            <a:r>
              <a:rPr lang="ko-KR" sz="3600" b="1" kern="0" baseline="30000" dirty="0">
                <a:solidFill>
                  <a:srgbClr val="6BBBAD">
                    <a:lumMod val="100000"/>
                  </a:srgbClr>
                </a:solidFill>
                <a:latin typeface="Candara" panose="020E0502030303020204" pitchFamily="34" charset="0"/>
                <a:sym typeface=""/>
              </a:rPr>
              <a:t>1</a:t>
            </a:r>
          </a:p>
        </p:txBody>
      </p:sp>
      <p:sp>
        <p:nvSpPr>
          <p:cNvPr id="74" name="TextBox 73">
            <a:extLst>
              <a:ext uri="{FF2B5EF4-FFF2-40B4-BE49-F238E27FC236}">
                <a16:creationId xmlns:a16="http://schemas.microsoft.com/office/drawing/2014/main" id="{8DC86051-DDF2-3144-AE53-2096625E4BDB}"/>
              </a:ext>
            </a:extLst>
          </p:cNvPr>
          <p:cNvSpPr txBox="1"/>
          <p:nvPr/>
        </p:nvSpPr>
        <p:spPr>
          <a:xfrm>
            <a:off x="386857" y="6327416"/>
            <a:ext cx="10885454"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2021;32:1249–75. Kanis J, et al. </a:t>
            </a:r>
            <a:r>
              <a:rPr lang="ko-KR" sz="900" b="1" i="1" kern="0" err="1">
                <a:solidFill>
                  <a:schemeClr val="tx1">
                    <a:lumMod val="100000"/>
                  </a:schemeClr>
                </a:solidFill>
                <a:latin typeface="Calibri" panose="020F0502020204030204" pitchFamily="34" charset="0"/>
                <a:sym typeface=""/>
              </a:rPr>
              <a:t>Osteoporos</a:t>
            </a:r>
            <a:r>
              <a:rPr lang="ko-KR" sz="900" b="1" i="1" kern="0">
                <a:solidFill>
                  <a:schemeClr val="tx1">
                    <a:lumMod val="100000"/>
                  </a:schemeClr>
                </a:solidFill>
                <a:latin typeface="Calibri" panose="020F0502020204030204" pitchFamily="34" charset="0"/>
                <a:sym typeface=""/>
              </a:rPr>
              <a:t> Int </a:t>
            </a:r>
            <a:r>
              <a:rPr lang="ko-KR" sz="900" b="1" kern="0">
                <a:solidFill>
                  <a:schemeClr val="tx1">
                    <a:lumMod val="100000"/>
                  </a:schemeClr>
                </a:solidFill>
                <a:latin typeface="Calibri" panose="020F0502020204030204" pitchFamily="34" charset="0"/>
                <a:sym typeface=""/>
              </a:rPr>
              <a:t>2001;12:989–95; 3. </a:t>
            </a:r>
            <a:r>
              <a:rPr lang="ko-KR" sz="900" b="1" kern="0" err="1">
                <a:solidFill>
                  <a:schemeClr val="tx1">
                    <a:lumMod val="100000"/>
                  </a:schemeClr>
                </a:solidFill>
                <a:latin typeface="Calibri" panose="020F0502020204030204" pitchFamily="34" charset="0"/>
                <a:sym typeface=""/>
              </a:rPr>
              <a:t>Kanis</a:t>
            </a:r>
            <a:r>
              <a:rPr lang="ko-KR" sz="900" b="1" kern="0">
                <a:solidFill>
                  <a:schemeClr val="tx1">
                    <a:lumMod val="100000"/>
                  </a:schemeClr>
                </a:solidFill>
                <a:latin typeface="Calibri" panose="020F0502020204030204" pitchFamily="34" charset="0"/>
                <a:sym typeface=""/>
              </a:rPr>
              <a:t> JA, et al. Bone 2004;1029–37; 4. Royal Australian College of General Practitioners. </a:t>
            </a:r>
            <a:r>
              <a:rPr lang="ko-KR" sz="900" b="1" i="1" kern="0">
                <a:solidFill>
                  <a:schemeClr val="tx1">
                    <a:lumMod val="100000"/>
                  </a:schemeClr>
                </a:solidFill>
                <a:latin typeface="Calibri" panose="020F0502020204030204" pitchFamily="34" charset="0"/>
                <a:sym typeface=""/>
              </a:rPr>
              <a:t>Osteoporosis prevention, diagnosis and management in postmenopausal women and men over 50 years of age. </a:t>
            </a:r>
            <a:r>
              <a:rPr lang="ko-KR" sz="900" b="1" kern="0">
                <a:solidFill>
                  <a:schemeClr val="tx1">
                    <a:lumMod val="100000"/>
                  </a:schemeClr>
                </a:solidFill>
                <a:latin typeface="Calibri" panose="020F0502020204030204" pitchFamily="34" charset="0"/>
                <a:sym typeface=""/>
              </a:rPr>
              <a:t>East Melbourne, Vic: RACGP;2017. Nguyen ND, et al. </a:t>
            </a:r>
            <a:r>
              <a:rPr lang="ko-KR" sz="900" b="1" i="1" kern="0">
                <a:solidFill>
                  <a:schemeClr val="tx1">
                    <a:lumMod val="100000"/>
                  </a:schemeClr>
                </a:solidFill>
                <a:latin typeface="Calibri" panose="020F0502020204030204" pitchFamily="34" charset="0"/>
                <a:sym typeface=""/>
              </a:rPr>
              <a:t>J Bone Miner Res </a:t>
            </a:r>
            <a:r>
              <a:rPr lang="ko-KR" sz="900" b="1" kern="0">
                <a:solidFill>
                  <a:schemeClr val="tx1">
                    <a:lumMod val="100000"/>
                  </a:schemeClr>
                </a:solidFill>
                <a:latin typeface="Calibri" panose="020F0502020204030204" pitchFamily="34" charset="0"/>
                <a:sym typeface=""/>
              </a:rPr>
              <a:t>2005; 20:1921–28;  6. Bijelic R, et al. </a:t>
            </a:r>
            <a:r>
              <a:rPr lang="ko-KR" sz="900" b="1" i="1" kern="0">
                <a:solidFill>
                  <a:schemeClr val="tx1">
                    <a:lumMod val="100000"/>
                  </a:schemeClr>
                </a:solidFill>
                <a:latin typeface="Calibri" panose="020F0502020204030204" pitchFamily="34" charset="0"/>
                <a:sym typeface=""/>
              </a:rPr>
              <a:t>Med Arch</a:t>
            </a:r>
            <a:r>
              <a:rPr lang="ko-KR" sz="900" b="1" kern="0">
                <a:solidFill>
                  <a:schemeClr val="tx1">
                    <a:lumMod val="100000"/>
                  </a:schemeClr>
                </a:solidFill>
                <a:latin typeface="Calibri" panose="020F0502020204030204" pitchFamily="34" charset="0"/>
                <a:sym typeface=""/>
              </a:rPr>
              <a:t> 2017;71:25-28.</a:t>
            </a:r>
          </a:p>
        </p:txBody>
      </p:sp>
      <p:sp>
        <p:nvSpPr>
          <p:cNvPr id="2" name="TextBox 1">
            <a:extLst>
              <a:ext uri="{FF2B5EF4-FFF2-40B4-BE49-F238E27FC236}">
                <a16:creationId xmlns:a16="http://schemas.microsoft.com/office/drawing/2014/main" id="{2444AC8E-7B33-3844-A8A4-773BECC53034}"/>
              </a:ext>
            </a:extLst>
          </p:cNvPr>
          <p:cNvSpPr txBox="1"/>
          <p:nvPr/>
        </p:nvSpPr>
        <p:spPr>
          <a:xfrm>
            <a:off x="636105" y="1350831"/>
            <a:ext cx="5777249" cy="44781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나이(50세 이상)는 골절 위험의 주요 결정 요인이며 70세 이상은 심각한 골절 위험이 있음</a:t>
            </a:r>
            <a:r>
              <a:rPr lang="ko-KR" sz="1600" b="1" kern="0" baseline="30000" dirty="0">
                <a:solidFill>
                  <a:schemeClr val="tx1">
                    <a:lumMod val="100000"/>
                  </a:schemeClr>
                </a:solidFill>
                <a:latin typeface="Candara" panose="020E0502030303020204" pitchFamily="34" charset="0"/>
                <a:sym typeface=""/>
              </a:rPr>
              <a:t>2</a:t>
            </a:r>
          </a:p>
          <a:p>
            <a:pPr marL="285750" lvl="0" indent="-285750">
              <a:spcAft>
                <a:spcPts val="600"/>
              </a:spcAft>
              <a:buFont typeface="Arial" panose="020B0604020202020204" pitchFamily="34" charset="0"/>
              <a:buChar char="•"/>
            </a:pPr>
            <a:r>
              <a:rPr lang="ko-KR" sz="1600" b="1" dirty="0">
                <a:latin typeface="Candara" panose="020E0502030303020204" pitchFamily="34" charset="0"/>
                <a:sym typeface=""/>
              </a:rPr>
              <a:t>가족력 </a:t>
            </a:r>
          </a:p>
          <a:p>
            <a:pPr marL="742950" lvl="1" indent="-285750">
              <a:spcAft>
                <a:spcPts val="600"/>
              </a:spcAft>
              <a:buFont typeface="Courier New" panose="02070309020205020404" pitchFamily="49" charset="0"/>
              <a:buChar char="o"/>
            </a:pPr>
            <a:r>
              <a:rPr lang="ko-KR" sz="1400" b="1" kern="0" dirty="0">
                <a:solidFill>
                  <a:schemeClr val="tx1">
                    <a:lumMod val="100000"/>
                  </a:schemeClr>
                </a:solidFill>
                <a:latin typeface="Candara" panose="020E0502030303020204" pitchFamily="34" charset="0"/>
                <a:sym typeface=""/>
              </a:rPr>
              <a:t>골절의 부모 병력(특히 고관절 골절의 가족력)은 골밀도와 무관하게 골절 위험을 증가시킴</a:t>
            </a:r>
            <a:r>
              <a:rPr lang="ko-KR" sz="1400" b="1" kern="0" baseline="30000" dirty="0">
                <a:solidFill>
                  <a:schemeClr val="tx1">
                    <a:lumMod val="100000"/>
                  </a:schemeClr>
                </a:solidFill>
                <a:latin typeface="Candara" panose="020E0502030303020204" pitchFamily="34" charset="0"/>
                <a:sym typeface=""/>
              </a:rPr>
              <a:t>3</a:t>
            </a:r>
          </a:p>
          <a:p>
            <a:pPr marL="285750" lvl="0" indent="-285750">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조기 폐경</a:t>
            </a:r>
            <a:r>
              <a:rPr lang="ko-KR" sz="1600" b="1" kern="0" baseline="30000" dirty="0">
                <a:solidFill>
                  <a:schemeClr val="tx1">
                    <a:lumMod val="100000"/>
                  </a:schemeClr>
                </a:solidFill>
                <a:latin typeface="Candara" panose="020E0502030303020204" pitchFamily="34" charset="0"/>
                <a:sym typeface=""/>
              </a:rPr>
              <a:t>4</a:t>
            </a:r>
          </a:p>
          <a:p>
            <a:pPr marL="285750" lvl="0" indent="-285750">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키 감소</a:t>
            </a:r>
            <a:r>
              <a:rPr lang="ko-KR" sz="1600" b="1" kern="0" baseline="30000" dirty="0">
                <a:solidFill>
                  <a:schemeClr val="tx1">
                    <a:lumMod val="100000"/>
                  </a:schemeClr>
                </a:solidFill>
                <a:latin typeface="Candara" panose="020E0502030303020204" pitchFamily="34" charset="0"/>
                <a:sym typeface=""/>
              </a:rPr>
              <a:t>4</a:t>
            </a:r>
          </a:p>
          <a:p>
            <a:pPr marL="742950" lvl="1" indent="-285750">
              <a:spcAft>
                <a:spcPts val="600"/>
              </a:spcAft>
              <a:buFont typeface="Courier New" panose="02070309020205020404" pitchFamily="49" charset="0"/>
              <a:buChar char="o"/>
            </a:pPr>
            <a:r>
              <a:rPr lang="ko-KR" sz="1400" b="1" kern="0" dirty="0">
                <a:solidFill>
                  <a:schemeClr val="tx1">
                    <a:lumMod val="100000"/>
                  </a:schemeClr>
                </a:solidFill>
                <a:latin typeface="Candara" panose="020E0502030303020204" pitchFamily="34" charset="0"/>
                <a:sym typeface=""/>
              </a:rPr>
              <a:t>척추 골절의 징후일 수 있음</a:t>
            </a:r>
          </a:p>
          <a:p>
            <a:pPr marL="285750" lvl="0" indent="-285750">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낮은 BMI</a:t>
            </a:r>
            <a:r>
              <a:rPr lang="ko-KR" sz="1600" b="1" kern="0" baseline="30000" dirty="0">
                <a:solidFill>
                  <a:schemeClr val="tx1">
                    <a:lumMod val="100000"/>
                  </a:schemeClr>
                </a:solidFill>
                <a:latin typeface="Candara" panose="020E0502030303020204" pitchFamily="34" charset="0"/>
                <a:sym typeface=""/>
              </a:rPr>
              <a:t>4</a:t>
            </a:r>
          </a:p>
          <a:p>
            <a:pPr marL="285750" indent="-285750">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장기간의 부동자세</a:t>
            </a:r>
            <a:r>
              <a:rPr lang="ko-KR" sz="1600" b="1" kern="0" baseline="30000" dirty="0">
                <a:solidFill>
                  <a:schemeClr val="tx1">
                    <a:lumMod val="100000"/>
                  </a:schemeClr>
                </a:solidFill>
                <a:latin typeface="Candara" panose="020E0502030303020204" pitchFamily="34" charset="0"/>
                <a:sym typeface=""/>
              </a:rPr>
              <a:t>4,5</a:t>
            </a:r>
          </a:p>
          <a:p>
            <a:pPr marL="742950" lvl="1" indent="-285750">
              <a:buFont typeface="Courier New" panose="02070309020205020404" pitchFamily="49" charset="0"/>
              <a:buChar char="o"/>
            </a:pPr>
            <a:r>
              <a:rPr lang="ko-KR" sz="1400" b="1" dirty="0">
                <a:latin typeface="Candara" panose="020E0502030303020204" pitchFamily="34" charset="0"/>
                <a:sym typeface=""/>
              </a:rPr>
              <a:t>신체 활동 부족</a:t>
            </a:r>
          </a:p>
          <a:p>
            <a:pPr marL="742950" lvl="1" indent="-285750">
              <a:spcAft>
                <a:spcPts val="600"/>
              </a:spcAft>
              <a:buFont typeface="Courier New" panose="02070309020205020404" pitchFamily="49" charset="0"/>
              <a:buChar char="o"/>
            </a:pPr>
            <a:r>
              <a:rPr lang="ko-KR" sz="1400" b="1" dirty="0">
                <a:latin typeface="Candara" panose="020E0502030303020204" pitchFamily="34" charset="0"/>
                <a:sym typeface=""/>
              </a:rPr>
              <a:t>낮은 </a:t>
            </a:r>
            <a:r>
              <a:rPr lang="ko-KR" sz="1400" b="1" dirty="0" err="1">
                <a:latin typeface="Candara" panose="020E0502030303020204" pitchFamily="34" charset="0"/>
                <a:sym typeface=""/>
              </a:rPr>
              <a:t>근육량과</a:t>
            </a:r>
            <a:r>
              <a:rPr lang="ko-KR" sz="1400" b="1" dirty="0">
                <a:latin typeface="Candara" panose="020E0502030303020204" pitchFamily="34" charset="0"/>
                <a:sym typeface=""/>
              </a:rPr>
              <a:t> 근력</a:t>
            </a:r>
          </a:p>
          <a:p>
            <a:pPr marL="285750" lvl="0" indent="-285750">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갑상선 질환 </a:t>
            </a:r>
            <a:r>
              <a:rPr lang="ko-KR" altLang="es-ES" sz="1600" b="1" kern="0" dirty="0">
                <a:solidFill>
                  <a:schemeClr val="tx1">
                    <a:lumMod val="100000"/>
                  </a:schemeClr>
                </a:solidFill>
                <a:latin typeface="Candara" panose="020E0502030303020204" pitchFamily="34" charset="0"/>
                <a:sym typeface=""/>
              </a:rPr>
              <a:t>및 </a:t>
            </a:r>
            <a:r>
              <a:rPr lang="ko-KR" altLang="en-US" sz="1600" b="1" kern="0" dirty="0" err="1">
                <a:solidFill>
                  <a:schemeClr val="tx1">
                    <a:lumMod val="100000"/>
                  </a:schemeClr>
                </a:solidFill>
                <a:latin typeface="Candara" panose="020E0502030303020204" pitchFamily="34" charset="0"/>
                <a:sym typeface=""/>
              </a:rPr>
              <a:t>셀리악병</a:t>
            </a:r>
            <a:r>
              <a:rPr lang="ko-KR" altLang="es-ES" sz="1600" b="1" kern="0" dirty="0" err="1">
                <a:solidFill>
                  <a:schemeClr val="tx1">
                    <a:lumMod val="100000"/>
                  </a:schemeClr>
                </a:solidFill>
                <a:latin typeface="Candara" panose="020E0502030303020204" pitchFamily="34" charset="0"/>
                <a:sym typeface=""/>
              </a:rPr>
              <a:t>과</a:t>
            </a:r>
            <a:r>
              <a:rPr lang="ko-KR" altLang="es-ES" sz="1600" b="1" kern="0" dirty="0">
                <a:solidFill>
                  <a:schemeClr val="tx1">
                    <a:lumMod val="100000"/>
                  </a:schemeClr>
                </a:solidFill>
                <a:latin typeface="Candara" panose="020E0502030303020204" pitchFamily="34" charset="0"/>
                <a:sym typeface=""/>
              </a:rPr>
              <a:t> </a:t>
            </a:r>
            <a:r>
              <a:rPr lang="ko-KR" sz="1600" b="1" kern="0" dirty="0">
                <a:solidFill>
                  <a:schemeClr val="tx1">
                    <a:lumMod val="100000"/>
                  </a:schemeClr>
                </a:solidFill>
                <a:latin typeface="Candara" panose="020E0502030303020204" pitchFamily="34" charset="0"/>
                <a:sym typeface=""/>
              </a:rPr>
              <a:t>같은 질병</a:t>
            </a:r>
            <a:r>
              <a:rPr lang="ko-KR" sz="1600" b="1" kern="0" baseline="30000" dirty="0">
                <a:solidFill>
                  <a:schemeClr val="tx1">
                    <a:lumMod val="100000"/>
                  </a:schemeClr>
                </a:solidFill>
                <a:latin typeface="Candara" panose="020E0502030303020204" pitchFamily="34" charset="0"/>
                <a:sym typeface=""/>
              </a:rPr>
              <a:t>4</a:t>
            </a:r>
          </a:p>
          <a:p>
            <a:pPr marL="285750" lvl="0" indent="-285750">
              <a:spcAft>
                <a:spcPts val="600"/>
              </a:spcAft>
              <a:buFont typeface="Arial" panose="020B0604020202020204" pitchFamily="34" charset="0"/>
              <a:buChar char="•"/>
            </a:pPr>
            <a:r>
              <a:rPr lang="ko-KR" sz="1600" b="1" kern="0" dirty="0" err="1">
                <a:solidFill>
                  <a:schemeClr val="tx1">
                    <a:lumMod val="100000"/>
                  </a:schemeClr>
                </a:solidFill>
                <a:latin typeface="Candara" panose="020E0502030303020204" pitchFamily="34" charset="0"/>
                <a:sym typeface=""/>
              </a:rPr>
              <a:t>코르티코스테로이드의</a:t>
            </a:r>
            <a:r>
              <a:rPr lang="ko-KR" sz="1600" b="1" kern="0" dirty="0">
                <a:solidFill>
                  <a:schemeClr val="tx1">
                    <a:lumMod val="100000"/>
                  </a:schemeClr>
                </a:solidFill>
                <a:latin typeface="Candara" panose="020E0502030303020204" pitchFamily="34" charset="0"/>
                <a:sym typeface=""/>
              </a:rPr>
              <a:t> 장기간 사용</a:t>
            </a:r>
            <a:r>
              <a:rPr lang="ko-KR" sz="1600" b="1" kern="0" baseline="30000" dirty="0">
                <a:solidFill>
                  <a:schemeClr val="tx1">
                    <a:lumMod val="100000"/>
                  </a:schemeClr>
                </a:solidFill>
                <a:latin typeface="Candara" panose="020E0502030303020204" pitchFamily="34" charset="0"/>
                <a:sym typeface=""/>
              </a:rPr>
              <a:t>4</a:t>
            </a:r>
          </a:p>
          <a:p>
            <a:pPr marL="285750" lvl="0" indent="-285750">
              <a:spcAft>
                <a:spcPts val="600"/>
              </a:spcAft>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흡연과 음주</a:t>
            </a:r>
            <a:r>
              <a:rPr lang="ko-KR" sz="1600" b="1" kern="0" baseline="30000" dirty="0">
                <a:solidFill>
                  <a:schemeClr val="tx1">
                    <a:lumMod val="100000"/>
                  </a:schemeClr>
                </a:solidFill>
                <a:latin typeface="Candara" panose="020E0502030303020204" pitchFamily="34" charset="0"/>
                <a:sym typeface=""/>
              </a:rPr>
              <a:t>6 </a:t>
            </a:r>
          </a:p>
        </p:txBody>
      </p:sp>
      <p:sp>
        <p:nvSpPr>
          <p:cNvPr id="66" name="Text Box 63">
            <a:extLst>
              <a:ext uri="{FF2B5EF4-FFF2-40B4-BE49-F238E27FC236}">
                <a16:creationId xmlns:a16="http://schemas.microsoft.com/office/drawing/2014/main" id="{E131651A-6765-AD43-AF6D-D1D490324B29}"/>
              </a:ext>
            </a:extLst>
          </p:cNvPr>
          <p:cNvSpPr txBox="1">
            <a:spLocks noChangeAspect="1" noChangeArrowheads="1"/>
          </p:cNvSpPr>
          <p:nvPr/>
        </p:nvSpPr>
        <p:spPr bwMode="auto">
          <a:xfrm>
            <a:off x="7644722" y="2817437"/>
            <a:ext cx="383439" cy="30777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b"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400" i="1">
                <a:solidFill>
                  <a:schemeClr val="accent1"/>
                </a:solidFill>
                <a:cs typeface="+mn-cs"/>
                <a:sym typeface=""/>
              </a:rPr>
              <a:t>70</a:t>
            </a:r>
            <a:endParaRPr lang="ko-KR" sz="1400">
              <a:solidFill>
                <a:schemeClr val="accent1"/>
              </a:solidFill>
              <a:cs typeface="+mn-cs"/>
              <a:sym typeface=""/>
            </a:endParaRPr>
          </a:p>
        </p:txBody>
      </p:sp>
      <p:sp>
        <p:nvSpPr>
          <p:cNvPr id="67" name="Text Box 64">
            <a:extLst>
              <a:ext uri="{FF2B5EF4-FFF2-40B4-BE49-F238E27FC236}">
                <a16:creationId xmlns:a16="http://schemas.microsoft.com/office/drawing/2014/main" id="{D7B24F7F-FF17-4144-9D43-9D16F4954B04}"/>
              </a:ext>
            </a:extLst>
          </p:cNvPr>
          <p:cNvSpPr txBox="1">
            <a:spLocks noChangeAspect="1" noChangeArrowheads="1"/>
          </p:cNvSpPr>
          <p:nvPr/>
        </p:nvSpPr>
        <p:spPr bwMode="auto">
          <a:xfrm>
            <a:off x="7646899" y="2275615"/>
            <a:ext cx="383439" cy="30777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b"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400" i="1">
                <a:solidFill>
                  <a:schemeClr val="accent1"/>
                </a:solidFill>
                <a:cs typeface="+mn-cs"/>
                <a:sym typeface=""/>
              </a:rPr>
              <a:t>80</a:t>
            </a:r>
            <a:endParaRPr lang="ko-KR" sz="1400">
              <a:solidFill>
                <a:schemeClr val="accent1"/>
              </a:solidFill>
              <a:cs typeface="+mn-cs"/>
              <a:sym typeface=""/>
            </a:endParaRPr>
          </a:p>
        </p:txBody>
      </p:sp>
      <p:sp>
        <p:nvSpPr>
          <p:cNvPr id="65" name="Text Box 62">
            <a:extLst>
              <a:ext uri="{FF2B5EF4-FFF2-40B4-BE49-F238E27FC236}">
                <a16:creationId xmlns:a16="http://schemas.microsoft.com/office/drawing/2014/main" id="{C1DF377D-3CCF-754D-8F8C-38543C09AC61}"/>
              </a:ext>
            </a:extLst>
          </p:cNvPr>
          <p:cNvSpPr txBox="1">
            <a:spLocks noChangeAspect="1" noChangeArrowheads="1"/>
          </p:cNvSpPr>
          <p:nvPr/>
        </p:nvSpPr>
        <p:spPr bwMode="auto">
          <a:xfrm>
            <a:off x="7646899" y="3623949"/>
            <a:ext cx="383439" cy="30777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b"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400" i="1">
                <a:solidFill>
                  <a:schemeClr val="accent1"/>
                </a:solidFill>
                <a:cs typeface="+mn-cs"/>
                <a:sym typeface=""/>
              </a:rPr>
              <a:t>60</a:t>
            </a:r>
            <a:endParaRPr lang="ko-KR" sz="1400">
              <a:solidFill>
                <a:schemeClr val="accent1"/>
              </a:solidFill>
              <a:cs typeface="+mn-cs"/>
              <a:sym typeface=""/>
            </a:endParaRPr>
          </a:p>
        </p:txBody>
      </p:sp>
      <p:sp>
        <p:nvSpPr>
          <p:cNvPr id="64" name="Text Box 61">
            <a:extLst>
              <a:ext uri="{FF2B5EF4-FFF2-40B4-BE49-F238E27FC236}">
                <a16:creationId xmlns:a16="http://schemas.microsoft.com/office/drawing/2014/main" id="{B9472E5E-17D1-3C42-BAA0-08F8DA554924}"/>
              </a:ext>
            </a:extLst>
          </p:cNvPr>
          <p:cNvSpPr txBox="1">
            <a:spLocks noChangeAspect="1" noChangeArrowheads="1"/>
          </p:cNvSpPr>
          <p:nvPr/>
        </p:nvSpPr>
        <p:spPr bwMode="auto">
          <a:xfrm>
            <a:off x="7646899" y="4152198"/>
            <a:ext cx="383439" cy="30777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b"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400" i="1">
                <a:solidFill>
                  <a:schemeClr val="accent1"/>
                </a:solidFill>
                <a:cs typeface="+mn-cs"/>
                <a:sym typeface=""/>
              </a:rPr>
              <a:t>50</a:t>
            </a:r>
            <a:endParaRPr lang="ko-KR" sz="1400">
              <a:solidFill>
                <a:schemeClr val="accent1"/>
              </a:solidFill>
              <a:cs typeface="+mn-cs"/>
              <a:sym typeface=""/>
            </a:endParaRPr>
          </a:p>
        </p:txBody>
      </p:sp>
      <p:sp>
        <p:nvSpPr>
          <p:cNvPr id="5" name="Text Box 2">
            <a:extLst>
              <a:ext uri="{FF2B5EF4-FFF2-40B4-BE49-F238E27FC236}">
                <a16:creationId xmlns:a16="http://schemas.microsoft.com/office/drawing/2014/main" id="{93DDC9C5-A6EB-8A45-9A0D-8B7BF3D4B0B0}"/>
              </a:ext>
            </a:extLst>
          </p:cNvPr>
          <p:cNvSpPr txBox="1">
            <a:spLocks noChangeAspect="1" noChangeArrowheads="1"/>
          </p:cNvSpPr>
          <p:nvPr/>
        </p:nvSpPr>
        <p:spPr bwMode="auto">
          <a:xfrm>
            <a:off x="8730807" y="4945630"/>
            <a:ext cx="97494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200" b="1">
                <a:solidFill>
                  <a:schemeClr val="tx1">
                    <a:lumMod val="50000"/>
                    <a:lumOff val="50000"/>
                  </a:schemeClr>
                </a:solidFill>
                <a:latin typeface="Candara" panose="020E0502030303020204" pitchFamily="34" charset="0"/>
                <a:cs typeface="+mn-cs"/>
                <a:sym typeface=""/>
              </a:rPr>
              <a:t>T-점수(SD)</a:t>
            </a:r>
          </a:p>
        </p:txBody>
      </p:sp>
      <p:sp>
        <p:nvSpPr>
          <p:cNvPr id="6" name="Text Box 4">
            <a:extLst>
              <a:ext uri="{FF2B5EF4-FFF2-40B4-BE49-F238E27FC236}">
                <a16:creationId xmlns:a16="http://schemas.microsoft.com/office/drawing/2014/main" id="{3492D5F1-7DDD-1140-AEA6-362A616B2D19}"/>
              </a:ext>
            </a:extLst>
          </p:cNvPr>
          <p:cNvSpPr txBox="1">
            <a:spLocks noChangeAspect="1" noChangeArrowheads="1"/>
          </p:cNvSpPr>
          <p:nvPr/>
        </p:nvSpPr>
        <p:spPr bwMode="auto">
          <a:xfrm>
            <a:off x="7826403" y="4730320"/>
            <a:ext cx="309701"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100">
                <a:cs typeface="+mn-cs"/>
                <a:sym typeface=""/>
              </a:rPr>
              <a:t>-3</a:t>
            </a:r>
          </a:p>
        </p:txBody>
      </p:sp>
      <p:sp>
        <p:nvSpPr>
          <p:cNvPr id="7" name="Text Box 5">
            <a:extLst>
              <a:ext uri="{FF2B5EF4-FFF2-40B4-BE49-F238E27FC236}">
                <a16:creationId xmlns:a16="http://schemas.microsoft.com/office/drawing/2014/main" id="{F6473A3B-5F03-3F45-A270-6AE52ACBA75C}"/>
              </a:ext>
            </a:extLst>
          </p:cNvPr>
          <p:cNvSpPr txBox="1">
            <a:spLocks noChangeAspect="1" noChangeArrowheads="1"/>
          </p:cNvSpPr>
          <p:nvPr/>
        </p:nvSpPr>
        <p:spPr bwMode="auto">
          <a:xfrm>
            <a:off x="8531958" y="4739370"/>
            <a:ext cx="309701"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100">
                <a:cs typeface="+mn-cs"/>
                <a:sym typeface=""/>
              </a:rPr>
              <a:t>-2</a:t>
            </a:r>
          </a:p>
        </p:txBody>
      </p:sp>
      <p:sp>
        <p:nvSpPr>
          <p:cNvPr id="8" name="Text Box 6">
            <a:extLst>
              <a:ext uri="{FF2B5EF4-FFF2-40B4-BE49-F238E27FC236}">
                <a16:creationId xmlns:a16="http://schemas.microsoft.com/office/drawing/2014/main" id="{5B56C629-DA25-164E-BA62-8D71C0D2467E}"/>
              </a:ext>
            </a:extLst>
          </p:cNvPr>
          <p:cNvSpPr txBox="1">
            <a:spLocks noChangeAspect="1" noChangeArrowheads="1"/>
          </p:cNvSpPr>
          <p:nvPr/>
        </p:nvSpPr>
        <p:spPr bwMode="auto">
          <a:xfrm>
            <a:off x="9238602" y="4739370"/>
            <a:ext cx="309701"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100">
                <a:cs typeface="+mn-cs"/>
                <a:sym typeface=""/>
              </a:rPr>
              <a:t>-1</a:t>
            </a:r>
          </a:p>
        </p:txBody>
      </p:sp>
      <p:sp>
        <p:nvSpPr>
          <p:cNvPr id="10" name="Text Box 7">
            <a:extLst>
              <a:ext uri="{FF2B5EF4-FFF2-40B4-BE49-F238E27FC236}">
                <a16:creationId xmlns:a16="http://schemas.microsoft.com/office/drawing/2014/main" id="{0E85EBFE-0458-1441-B412-F4614999BC77}"/>
              </a:ext>
            </a:extLst>
          </p:cNvPr>
          <p:cNvSpPr txBox="1">
            <a:spLocks noChangeAspect="1" noChangeArrowheads="1"/>
          </p:cNvSpPr>
          <p:nvPr/>
        </p:nvSpPr>
        <p:spPr bwMode="auto">
          <a:xfrm>
            <a:off x="9968489" y="4739370"/>
            <a:ext cx="263214"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100">
                <a:cs typeface="+mn-cs"/>
                <a:sym typeface=""/>
              </a:rPr>
              <a:t>0</a:t>
            </a:r>
          </a:p>
        </p:txBody>
      </p:sp>
      <p:sp>
        <p:nvSpPr>
          <p:cNvPr id="11" name="Text Box 8">
            <a:extLst>
              <a:ext uri="{FF2B5EF4-FFF2-40B4-BE49-F238E27FC236}">
                <a16:creationId xmlns:a16="http://schemas.microsoft.com/office/drawing/2014/main" id="{AF8C2E8B-46CE-7F4F-B4F4-3C1748B308BA}"/>
              </a:ext>
            </a:extLst>
          </p:cNvPr>
          <p:cNvSpPr txBox="1">
            <a:spLocks noChangeAspect="1" noChangeArrowheads="1"/>
          </p:cNvSpPr>
          <p:nvPr/>
        </p:nvSpPr>
        <p:spPr bwMode="auto">
          <a:xfrm>
            <a:off x="10675132" y="4729190"/>
            <a:ext cx="263214"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100">
                <a:cs typeface="+mn-cs"/>
                <a:sym typeface=""/>
              </a:rPr>
              <a:t>1</a:t>
            </a:r>
          </a:p>
        </p:txBody>
      </p:sp>
      <p:sp>
        <p:nvSpPr>
          <p:cNvPr id="12" name="Text Box 9">
            <a:extLst>
              <a:ext uri="{FF2B5EF4-FFF2-40B4-BE49-F238E27FC236}">
                <a16:creationId xmlns:a16="http://schemas.microsoft.com/office/drawing/2014/main" id="{A03BBAC1-5235-C045-852E-149B87818A79}"/>
              </a:ext>
            </a:extLst>
          </p:cNvPr>
          <p:cNvSpPr txBox="1">
            <a:spLocks noChangeAspect="1" noChangeArrowheads="1"/>
          </p:cNvSpPr>
          <p:nvPr/>
        </p:nvSpPr>
        <p:spPr bwMode="auto">
          <a:xfrm>
            <a:off x="7328244" y="4507747"/>
            <a:ext cx="263214"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67000"/>
              </a:spcAft>
            </a:pPr>
            <a:r>
              <a:rPr lang="ko-KR" sz="1100">
                <a:cs typeface="+mn-cs"/>
                <a:sym typeface=""/>
              </a:rPr>
              <a:t>0</a:t>
            </a:r>
          </a:p>
        </p:txBody>
      </p:sp>
      <p:sp>
        <p:nvSpPr>
          <p:cNvPr id="13" name="Text Box 10">
            <a:extLst>
              <a:ext uri="{FF2B5EF4-FFF2-40B4-BE49-F238E27FC236}">
                <a16:creationId xmlns:a16="http://schemas.microsoft.com/office/drawing/2014/main" id="{D0BB96AE-3B81-B447-AC54-5ED053229F65}"/>
              </a:ext>
            </a:extLst>
          </p:cNvPr>
          <p:cNvSpPr txBox="1">
            <a:spLocks noChangeAspect="1" noChangeArrowheads="1"/>
          </p:cNvSpPr>
          <p:nvPr/>
        </p:nvSpPr>
        <p:spPr bwMode="auto">
          <a:xfrm>
            <a:off x="7249695" y="3346053"/>
            <a:ext cx="341761"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67000"/>
              </a:spcAft>
            </a:pPr>
            <a:r>
              <a:rPr lang="ko-KR" sz="1100">
                <a:cs typeface="+mn-cs"/>
                <a:sym typeface=""/>
              </a:rPr>
              <a:t>10</a:t>
            </a:r>
          </a:p>
        </p:txBody>
      </p:sp>
      <p:sp>
        <p:nvSpPr>
          <p:cNvPr id="14" name="Text Box 11">
            <a:extLst>
              <a:ext uri="{FF2B5EF4-FFF2-40B4-BE49-F238E27FC236}">
                <a16:creationId xmlns:a16="http://schemas.microsoft.com/office/drawing/2014/main" id="{471086C2-3471-4F48-8D23-7A7879DB7E1A}"/>
              </a:ext>
            </a:extLst>
          </p:cNvPr>
          <p:cNvSpPr txBox="1">
            <a:spLocks noChangeAspect="1" noChangeArrowheads="1"/>
          </p:cNvSpPr>
          <p:nvPr/>
        </p:nvSpPr>
        <p:spPr bwMode="auto">
          <a:xfrm>
            <a:off x="7249695" y="2185490"/>
            <a:ext cx="341761" cy="2616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67000"/>
              </a:spcAft>
            </a:pPr>
            <a:r>
              <a:rPr lang="ko-KR" sz="1100">
                <a:cs typeface="+mn-cs"/>
                <a:sym typeface=""/>
              </a:rPr>
              <a:t>20</a:t>
            </a:r>
          </a:p>
        </p:txBody>
      </p:sp>
      <p:sp>
        <p:nvSpPr>
          <p:cNvPr id="15" name="Freeform 12">
            <a:extLst>
              <a:ext uri="{FF2B5EF4-FFF2-40B4-BE49-F238E27FC236}">
                <a16:creationId xmlns:a16="http://schemas.microsoft.com/office/drawing/2014/main" id="{98BEF2CE-74B8-634A-8BA4-4423613A3F0F}"/>
              </a:ext>
            </a:extLst>
          </p:cNvPr>
          <p:cNvSpPr>
            <a:spLocks noChangeAspect="1"/>
          </p:cNvSpPr>
          <p:nvPr/>
        </p:nvSpPr>
        <p:spPr bwMode="auto">
          <a:xfrm>
            <a:off x="7983431" y="4312926"/>
            <a:ext cx="2826574" cy="314461"/>
          </a:xfrm>
          <a:custGeom>
            <a:avLst/>
            <a:gdLst>
              <a:gd name="T0" fmla="*/ 2595 w 3318"/>
              <a:gd name="T1" fmla="*/ 277 h 316"/>
              <a:gd name="T2" fmla="*/ 2271 w 3318"/>
              <a:gd name="T3" fmla="*/ 277 h 316"/>
              <a:gd name="T4" fmla="*/ 1947 w 3318"/>
              <a:gd name="T5" fmla="*/ 267 h 316"/>
              <a:gd name="T6" fmla="*/ 1622 w 3318"/>
              <a:gd name="T7" fmla="*/ 257 h 316"/>
              <a:gd name="T8" fmla="*/ 1297 w 3318"/>
              <a:gd name="T9" fmla="*/ 246 h 316"/>
              <a:gd name="T10" fmla="*/ 973 w 3318"/>
              <a:gd name="T11" fmla="*/ 216 h 316"/>
              <a:gd name="T12" fmla="*/ 649 w 3318"/>
              <a:gd name="T13" fmla="*/ 175 h 316"/>
              <a:gd name="T14" fmla="*/ 325 w 3318"/>
              <a:gd name="T15" fmla="*/ 103 h 316"/>
              <a:gd name="T16" fmla="*/ 0 w 3318"/>
              <a:gd name="T17" fmla="*/ 0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18" h="316">
                <a:moveTo>
                  <a:pt x="3317" y="315"/>
                </a:moveTo>
                <a:lnTo>
                  <a:pt x="2903" y="315"/>
                </a:lnTo>
                <a:lnTo>
                  <a:pt x="2488" y="304"/>
                </a:lnTo>
                <a:lnTo>
                  <a:pt x="2073" y="292"/>
                </a:lnTo>
                <a:lnTo>
                  <a:pt x="1658" y="280"/>
                </a:lnTo>
                <a:lnTo>
                  <a:pt x="1244" y="245"/>
                </a:lnTo>
                <a:lnTo>
                  <a:pt x="829" y="199"/>
                </a:lnTo>
                <a:lnTo>
                  <a:pt x="415" y="117"/>
                </a:lnTo>
                <a:lnTo>
                  <a:pt x="0" y="0"/>
                </a:lnTo>
              </a:path>
            </a:pathLst>
          </a:custGeom>
          <a:noFill/>
          <a:ln w="9525" cap="flat" cmpd="sng">
            <a:solidFill>
              <a:schemeClr val="accent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ko-KR" sz="1350">
              <a:cs typeface="Arial" panose="020B0604020202020204" pitchFamily="34" charset="0"/>
            </a:endParaRPr>
          </a:p>
        </p:txBody>
      </p:sp>
      <p:sp>
        <p:nvSpPr>
          <p:cNvPr id="16" name="Oval 13">
            <a:extLst>
              <a:ext uri="{FF2B5EF4-FFF2-40B4-BE49-F238E27FC236}">
                <a16:creationId xmlns:a16="http://schemas.microsoft.com/office/drawing/2014/main" id="{6E30D1A6-677F-CC4B-8B6F-E656BD16AA22}"/>
              </a:ext>
            </a:extLst>
          </p:cNvPr>
          <p:cNvSpPr>
            <a:spLocks noChangeAspect="1" noChangeArrowheads="1"/>
          </p:cNvSpPr>
          <p:nvPr/>
        </p:nvSpPr>
        <p:spPr bwMode="auto">
          <a:xfrm>
            <a:off x="10776252" y="4599107"/>
            <a:ext cx="56619" cy="64476"/>
          </a:xfrm>
          <a:prstGeom prst="ellipse">
            <a:avLst/>
          </a:prstGeom>
          <a:solidFill>
            <a:srgbClr val="FFFF00"/>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17" name="Oval 14">
            <a:extLst>
              <a:ext uri="{FF2B5EF4-FFF2-40B4-BE49-F238E27FC236}">
                <a16:creationId xmlns:a16="http://schemas.microsoft.com/office/drawing/2014/main" id="{E8B59D5E-A4BA-1B4D-9C3E-745C2DFC21E1}"/>
              </a:ext>
            </a:extLst>
          </p:cNvPr>
          <p:cNvSpPr>
            <a:spLocks noChangeAspect="1" noChangeArrowheads="1"/>
          </p:cNvSpPr>
          <p:nvPr/>
        </p:nvSpPr>
        <p:spPr bwMode="auto">
          <a:xfrm>
            <a:off x="10423475" y="4599107"/>
            <a:ext cx="56619"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18" name="Oval 15">
            <a:extLst>
              <a:ext uri="{FF2B5EF4-FFF2-40B4-BE49-F238E27FC236}">
                <a16:creationId xmlns:a16="http://schemas.microsoft.com/office/drawing/2014/main" id="{7D6F5012-FF44-9243-B15D-4940978E167D}"/>
              </a:ext>
            </a:extLst>
          </p:cNvPr>
          <p:cNvSpPr>
            <a:spLocks noChangeAspect="1" noChangeArrowheads="1"/>
          </p:cNvSpPr>
          <p:nvPr/>
        </p:nvSpPr>
        <p:spPr bwMode="auto">
          <a:xfrm>
            <a:off x="10070698" y="4587796"/>
            <a:ext cx="56619"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19" name="Oval 16">
            <a:extLst>
              <a:ext uri="{FF2B5EF4-FFF2-40B4-BE49-F238E27FC236}">
                <a16:creationId xmlns:a16="http://schemas.microsoft.com/office/drawing/2014/main" id="{CB35D78C-DCF2-F145-B763-7AA573D00C01}"/>
              </a:ext>
            </a:extLst>
          </p:cNvPr>
          <p:cNvSpPr>
            <a:spLocks noChangeAspect="1" noChangeArrowheads="1"/>
          </p:cNvSpPr>
          <p:nvPr/>
        </p:nvSpPr>
        <p:spPr bwMode="auto">
          <a:xfrm>
            <a:off x="9717920" y="4575353"/>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0" name="Oval 17">
            <a:extLst>
              <a:ext uri="{FF2B5EF4-FFF2-40B4-BE49-F238E27FC236}">
                <a16:creationId xmlns:a16="http://schemas.microsoft.com/office/drawing/2014/main" id="{03710544-8710-774E-955D-FBBB8E7A8343}"/>
              </a:ext>
            </a:extLst>
          </p:cNvPr>
          <p:cNvSpPr>
            <a:spLocks noChangeAspect="1" noChangeArrowheads="1"/>
          </p:cNvSpPr>
          <p:nvPr/>
        </p:nvSpPr>
        <p:spPr bwMode="auto">
          <a:xfrm>
            <a:off x="9365142" y="4564042"/>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1" name="Oval 18">
            <a:extLst>
              <a:ext uri="{FF2B5EF4-FFF2-40B4-BE49-F238E27FC236}">
                <a16:creationId xmlns:a16="http://schemas.microsoft.com/office/drawing/2014/main" id="{53EE7922-D59F-0748-83C7-9D05190DDBF6}"/>
              </a:ext>
            </a:extLst>
          </p:cNvPr>
          <p:cNvSpPr>
            <a:spLocks noChangeAspect="1" noChangeArrowheads="1"/>
          </p:cNvSpPr>
          <p:nvPr/>
        </p:nvSpPr>
        <p:spPr bwMode="auto">
          <a:xfrm>
            <a:off x="9012365" y="4528975"/>
            <a:ext cx="55530"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2" name="Oval 19">
            <a:extLst>
              <a:ext uri="{FF2B5EF4-FFF2-40B4-BE49-F238E27FC236}">
                <a16:creationId xmlns:a16="http://schemas.microsoft.com/office/drawing/2014/main" id="{229FD4BE-BF53-9342-80E5-BA16E599F995}"/>
              </a:ext>
            </a:extLst>
          </p:cNvPr>
          <p:cNvSpPr>
            <a:spLocks noChangeAspect="1" noChangeArrowheads="1"/>
          </p:cNvSpPr>
          <p:nvPr/>
        </p:nvSpPr>
        <p:spPr bwMode="auto">
          <a:xfrm>
            <a:off x="8659587" y="4482599"/>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3" name="Oval 20">
            <a:extLst>
              <a:ext uri="{FF2B5EF4-FFF2-40B4-BE49-F238E27FC236}">
                <a16:creationId xmlns:a16="http://schemas.microsoft.com/office/drawing/2014/main" id="{DD6F79C3-32CB-6447-B3F0-7812095588DA}"/>
              </a:ext>
            </a:extLst>
          </p:cNvPr>
          <p:cNvSpPr>
            <a:spLocks noChangeAspect="1" noChangeArrowheads="1"/>
          </p:cNvSpPr>
          <p:nvPr/>
        </p:nvSpPr>
        <p:spPr bwMode="auto">
          <a:xfrm>
            <a:off x="8306811" y="4401156"/>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4" name="Oval 21">
            <a:extLst>
              <a:ext uri="{FF2B5EF4-FFF2-40B4-BE49-F238E27FC236}">
                <a16:creationId xmlns:a16="http://schemas.microsoft.com/office/drawing/2014/main" id="{6B55ED16-DC74-5F4B-A916-68E861826170}"/>
              </a:ext>
            </a:extLst>
          </p:cNvPr>
          <p:cNvSpPr>
            <a:spLocks noChangeAspect="1" noChangeArrowheads="1"/>
          </p:cNvSpPr>
          <p:nvPr/>
        </p:nvSpPr>
        <p:spPr bwMode="auto">
          <a:xfrm>
            <a:off x="7954033" y="4284646"/>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5" name="Freeform 22">
            <a:extLst>
              <a:ext uri="{FF2B5EF4-FFF2-40B4-BE49-F238E27FC236}">
                <a16:creationId xmlns:a16="http://schemas.microsoft.com/office/drawing/2014/main" id="{A83AD515-9B54-2A43-AE81-E40EF0A81E63}"/>
              </a:ext>
            </a:extLst>
          </p:cNvPr>
          <p:cNvSpPr>
            <a:spLocks noChangeAspect="1"/>
          </p:cNvSpPr>
          <p:nvPr/>
        </p:nvSpPr>
        <p:spPr bwMode="auto">
          <a:xfrm>
            <a:off x="7983431" y="3812956"/>
            <a:ext cx="2826574" cy="814430"/>
          </a:xfrm>
          <a:custGeom>
            <a:avLst/>
            <a:gdLst>
              <a:gd name="T0" fmla="*/ 2595 w 3318"/>
              <a:gd name="T1" fmla="*/ 719 h 818"/>
              <a:gd name="T2" fmla="*/ 2271 w 3318"/>
              <a:gd name="T3" fmla="*/ 709 h 818"/>
              <a:gd name="T4" fmla="*/ 1947 w 3318"/>
              <a:gd name="T5" fmla="*/ 688 h 818"/>
              <a:gd name="T6" fmla="*/ 1622 w 3318"/>
              <a:gd name="T7" fmla="*/ 668 h 818"/>
              <a:gd name="T8" fmla="*/ 1297 w 3318"/>
              <a:gd name="T9" fmla="*/ 627 h 818"/>
              <a:gd name="T10" fmla="*/ 973 w 3318"/>
              <a:gd name="T11" fmla="*/ 555 h 818"/>
              <a:gd name="T12" fmla="*/ 649 w 3318"/>
              <a:gd name="T13" fmla="*/ 452 h 818"/>
              <a:gd name="T14" fmla="*/ 325 w 3318"/>
              <a:gd name="T15" fmla="*/ 277 h 818"/>
              <a:gd name="T16" fmla="*/ 0 w 3318"/>
              <a:gd name="T17" fmla="*/ 0 h 8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18" h="818">
                <a:moveTo>
                  <a:pt x="3317" y="817"/>
                </a:moveTo>
                <a:lnTo>
                  <a:pt x="2903" y="806"/>
                </a:lnTo>
                <a:lnTo>
                  <a:pt x="2488" y="782"/>
                </a:lnTo>
                <a:lnTo>
                  <a:pt x="2073" y="759"/>
                </a:lnTo>
                <a:lnTo>
                  <a:pt x="1658" y="712"/>
                </a:lnTo>
                <a:lnTo>
                  <a:pt x="1244" y="631"/>
                </a:lnTo>
                <a:lnTo>
                  <a:pt x="829" y="514"/>
                </a:lnTo>
                <a:lnTo>
                  <a:pt x="415" y="315"/>
                </a:lnTo>
                <a:lnTo>
                  <a:pt x="0" y="0"/>
                </a:lnTo>
              </a:path>
            </a:pathLst>
          </a:custGeom>
          <a:noFill/>
          <a:ln w="9525" cap="flat" cmpd="sng">
            <a:solidFill>
              <a:schemeClr val="accent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ko-KR" sz="1350">
              <a:cs typeface="Arial" panose="020B0604020202020204" pitchFamily="34" charset="0"/>
            </a:endParaRPr>
          </a:p>
        </p:txBody>
      </p:sp>
      <p:sp>
        <p:nvSpPr>
          <p:cNvPr id="26" name="Oval 23">
            <a:extLst>
              <a:ext uri="{FF2B5EF4-FFF2-40B4-BE49-F238E27FC236}">
                <a16:creationId xmlns:a16="http://schemas.microsoft.com/office/drawing/2014/main" id="{DC5AF0AE-965E-2F44-8AFA-CFFEA8F459E7}"/>
              </a:ext>
            </a:extLst>
          </p:cNvPr>
          <p:cNvSpPr>
            <a:spLocks noChangeAspect="1" noChangeArrowheads="1"/>
          </p:cNvSpPr>
          <p:nvPr/>
        </p:nvSpPr>
        <p:spPr bwMode="auto">
          <a:xfrm>
            <a:off x="10776252" y="4599107"/>
            <a:ext cx="56619" cy="64476"/>
          </a:xfrm>
          <a:prstGeom prst="ellipse">
            <a:avLst/>
          </a:prstGeom>
          <a:solidFill>
            <a:srgbClr val="FFFF00"/>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7" name="Oval 24">
            <a:extLst>
              <a:ext uri="{FF2B5EF4-FFF2-40B4-BE49-F238E27FC236}">
                <a16:creationId xmlns:a16="http://schemas.microsoft.com/office/drawing/2014/main" id="{4B5D40D8-5669-2F40-A1E8-39AA119732DE}"/>
              </a:ext>
            </a:extLst>
          </p:cNvPr>
          <p:cNvSpPr>
            <a:spLocks noChangeAspect="1" noChangeArrowheads="1"/>
          </p:cNvSpPr>
          <p:nvPr/>
        </p:nvSpPr>
        <p:spPr bwMode="auto">
          <a:xfrm>
            <a:off x="10423475" y="4587796"/>
            <a:ext cx="56619"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8" name="Oval 25">
            <a:extLst>
              <a:ext uri="{FF2B5EF4-FFF2-40B4-BE49-F238E27FC236}">
                <a16:creationId xmlns:a16="http://schemas.microsoft.com/office/drawing/2014/main" id="{BB01CCA6-5178-0E4E-B1B0-3C95EAD828CE}"/>
              </a:ext>
            </a:extLst>
          </p:cNvPr>
          <p:cNvSpPr>
            <a:spLocks noChangeAspect="1" noChangeArrowheads="1"/>
          </p:cNvSpPr>
          <p:nvPr/>
        </p:nvSpPr>
        <p:spPr bwMode="auto">
          <a:xfrm>
            <a:off x="10070698" y="4564042"/>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29" name="Oval 26">
            <a:extLst>
              <a:ext uri="{FF2B5EF4-FFF2-40B4-BE49-F238E27FC236}">
                <a16:creationId xmlns:a16="http://schemas.microsoft.com/office/drawing/2014/main" id="{060DCF1F-4DD8-454E-B955-1A723A5DDBAF}"/>
              </a:ext>
            </a:extLst>
          </p:cNvPr>
          <p:cNvSpPr>
            <a:spLocks noChangeAspect="1" noChangeArrowheads="1"/>
          </p:cNvSpPr>
          <p:nvPr/>
        </p:nvSpPr>
        <p:spPr bwMode="auto">
          <a:xfrm>
            <a:off x="9717920" y="4541418"/>
            <a:ext cx="56619"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0" name="Oval 27">
            <a:extLst>
              <a:ext uri="{FF2B5EF4-FFF2-40B4-BE49-F238E27FC236}">
                <a16:creationId xmlns:a16="http://schemas.microsoft.com/office/drawing/2014/main" id="{0F281378-E9DD-CB41-9F05-BF1487FA84C7}"/>
              </a:ext>
            </a:extLst>
          </p:cNvPr>
          <p:cNvSpPr>
            <a:spLocks noChangeAspect="1" noChangeArrowheads="1"/>
          </p:cNvSpPr>
          <p:nvPr/>
        </p:nvSpPr>
        <p:spPr bwMode="auto">
          <a:xfrm>
            <a:off x="9365142" y="4493910"/>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1" name="Oval 28">
            <a:extLst>
              <a:ext uri="{FF2B5EF4-FFF2-40B4-BE49-F238E27FC236}">
                <a16:creationId xmlns:a16="http://schemas.microsoft.com/office/drawing/2014/main" id="{87D40A01-F80F-514E-AB34-C0715A6F3B29}"/>
              </a:ext>
            </a:extLst>
          </p:cNvPr>
          <p:cNvSpPr>
            <a:spLocks noChangeAspect="1" noChangeArrowheads="1"/>
          </p:cNvSpPr>
          <p:nvPr/>
        </p:nvSpPr>
        <p:spPr bwMode="auto">
          <a:xfrm>
            <a:off x="9012365" y="4412467"/>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2" name="Oval 29">
            <a:extLst>
              <a:ext uri="{FF2B5EF4-FFF2-40B4-BE49-F238E27FC236}">
                <a16:creationId xmlns:a16="http://schemas.microsoft.com/office/drawing/2014/main" id="{EE306F12-9EB5-3445-9185-B3113133520B}"/>
              </a:ext>
            </a:extLst>
          </p:cNvPr>
          <p:cNvSpPr>
            <a:spLocks noChangeAspect="1" noChangeArrowheads="1"/>
          </p:cNvSpPr>
          <p:nvPr/>
        </p:nvSpPr>
        <p:spPr bwMode="auto">
          <a:xfrm>
            <a:off x="8659587" y="4297089"/>
            <a:ext cx="55530"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3" name="Oval 30">
            <a:extLst>
              <a:ext uri="{FF2B5EF4-FFF2-40B4-BE49-F238E27FC236}">
                <a16:creationId xmlns:a16="http://schemas.microsoft.com/office/drawing/2014/main" id="{C7287C14-5E55-4B42-8EBD-AA2D5742FF09}"/>
              </a:ext>
            </a:extLst>
          </p:cNvPr>
          <p:cNvSpPr>
            <a:spLocks noChangeAspect="1" noChangeArrowheads="1"/>
          </p:cNvSpPr>
          <p:nvPr/>
        </p:nvSpPr>
        <p:spPr bwMode="auto">
          <a:xfrm>
            <a:off x="8306811" y="4099138"/>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4" name="Oval 31">
            <a:extLst>
              <a:ext uri="{FF2B5EF4-FFF2-40B4-BE49-F238E27FC236}">
                <a16:creationId xmlns:a16="http://schemas.microsoft.com/office/drawing/2014/main" id="{48390788-4A00-CB49-8959-CA41C073505A}"/>
              </a:ext>
            </a:extLst>
          </p:cNvPr>
          <p:cNvSpPr>
            <a:spLocks noChangeAspect="1" noChangeArrowheads="1"/>
          </p:cNvSpPr>
          <p:nvPr/>
        </p:nvSpPr>
        <p:spPr bwMode="auto">
          <a:xfrm>
            <a:off x="7954033" y="3785809"/>
            <a:ext cx="55530"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5" name="Freeform 32">
            <a:extLst>
              <a:ext uri="{FF2B5EF4-FFF2-40B4-BE49-F238E27FC236}">
                <a16:creationId xmlns:a16="http://schemas.microsoft.com/office/drawing/2014/main" id="{448FE9F4-817C-104C-B679-2FCE1CBB4E3A}"/>
              </a:ext>
            </a:extLst>
          </p:cNvPr>
          <p:cNvSpPr>
            <a:spLocks noChangeAspect="1"/>
          </p:cNvSpPr>
          <p:nvPr/>
        </p:nvSpPr>
        <p:spPr bwMode="auto">
          <a:xfrm>
            <a:off x="7983431" y="2998526"/>
            <a:ext cx="2826574" cy="1618679"/>
          </a:xfrm>
          <a:custGeom>
            <a:avLst/>
            <a:gdLst>
              <a:gd name="T0" fmla="*/ 2595 w 3318"/>
              <a:gd name="T1" fmla="*/ 1430 h 1625"/>
              <a:gd name="T2" fmla="*/ 2271 w 3318"/>
              <a:gd name="T3" fmla="*/ 1409 h 1625"/>
              <a:gd name="T4" fmla="*/ 1947 w 3318"/>
              <a:gd name="T5" fmla="*/ 1378 h 1625"/>
              <a:gd name="T6" fmla="*/ 1622 w 3318"/>
              <a:gd name="T7" fmla="*/ 1338 h 1625"/>
              <a:gd name="T8" fmla="*/ 1297 w 3318"/>
              <a:gd name="T9" fmla="*/ 1255 h 1625"/>
              <a:gd name="T10" fmla="*/ 973 w 3318"/>
              <a:gd name="T11" fmla="*/ 1121 h 1625"/>
              <a:gd name="T12" fmla="*/ 649 w 3318"/>
              <a:gd name="T13" fmla="*/ 905 h 1625"/>
              <a:gd name="T14" fmla="*/ 325 w 3318"/>
              <a:gd name="T15" fmla="*/ 565 h 1625"/>
              <a:gd name="T16" fmla="*/ 0 w 3318"/>
              <a:gd name="T17" fmla="*/ 0 h 16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18" h="1625">
                <a:moveTo>
                  <a:pt x="3317" y="1624"/>
                </a:moveTo>
                <a:lnTo>
                  <a:pt x="2903" y="1600"/>
                </a:lnTo>
                <a:lnTo>
                  <a:pt x="2488" y="1565"/>
                </a:lnTo>
                <a:lnTo>
                  <a:pt x="2073" y="1519"/>
                </a:lnTo>
                <a:lnTo>
                  <a:pt x="1658" y="1425"/>
                </a:lnTo>
                <a:lnTo>
                  <a:pt x="1244" y="1273"/>
                </a:lnTo>
                <a:lnTo>
                  <a:pt x="829" y="1028"/>
                </a:lnTo>
                <a:lnTo>
                  <a:pt x="415" y="642"/>
                </a:lnTo>
                <a:lnTo>
                  <a:pt x="0" y="0"/>
                </a:lnTo>
              </a:path>
            </a:pathLst>
          </a:custGeom>
          <a:noFill/>
          <a:ln w="9525" cap="flat" cmpd="sng">
            <a:solidFill>
              <a:schemeClr val="accent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ko-KR" sz="1350">
              <a:cs typeface="Arial" panose="020B0604020202020204" pitchFamily="34" charset="0"/>
            </a:endParaRPr>
          </a:p>
        </p:txBody>
      </p:sp>
      <p:sp>
        <p:nvSpPr>
          <p:cNvPr id="36" name="Oval 33">
            <a:extLst>
              <a:ext uri="{FF2B5EF4-FFF2-40B4-BE49-F238E27FC236}">
                <a16:creationId xmlns:a16="http://schemas.microsoft.com/office/drawing/2014/main" id="{7EDC032F-55AB-E94B-9D63-0C530EAC60D2}"/>
              </a:ext>
            </a:extLst>
          </p:cNvPr>
          <p:cNvSpPr>
            <a:spLocks noChangeAspect="1" noChangeArrowheads="1"/>
          </p:cNvSpPr>
          <p:nvPr/>
        </p:nvSpPr>
        <p:spPr bwMode="auto">
          <a:xfrm>
            <a:off x="10776252" y="4587796"/>
            <a:ext cx="56619" cy="64476"/>
          </a:xfrm>
          <a:prstGeom prst="ellipse">
            <a:avLst/>
          </a:prstGeom>
          <a:solidFill>
            <a:srgbClr val="FFFF00"/>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7" name="Oval 34">
            <a:extLst>
              <a:ext uri="{FF2B5EF4-FFF2-40B4-BE49-F238E27FC236}">
                <a16:creationId xmlns:a16="http://schemas.microsoft.com/office/drawing/2014/main" id="{E6A2DEC3-F49A-2D4B-B60B-CB375A186116}"/>
              </a:ext>
            </a:extLst>
          </p:cNvPr>
          <p:cNvSpPr>
            <a:spLocks noChangeAspect="1" noChangeArrowheads="1"/>
          </p:cNvSpPr>
          <p:nvPr/>
        </p:nvSpPr>
        <p:spPr bwMode="auto">
          <a:xfrm>
            <a:off x="10423475" y="4564042"/>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8" name="Oval 35">
            <a:extLst>
              <a:ext uri="{FF2B5EF4-FFF2-40B4-BE49-F238E27FC236}">
                <a16:creationId xmlns:a16="http://schemas.microsoft.com/office/drawing/2014/main" id="{A2B277DC-AA5F-874E-A395-B915B362E1C6}"/>
              </a:ext>
            </a:extLst>
          </p:cNvPr>
          <p:cNvSpPr>
            <a:spLocks noChangeAspect="1" noChangeArrowheads="1"/>
          </p:cNvSpPr>
          <p:nvPr/>
        </p:nvSpPr>
        <p:spPr bwMode="auto">
          <a:xfrm>
            <a:off x="10070698" y="4528975"/>
            <a:ext cx="56619"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39" name="Oval 36">
            <a:extLst>
              <a:ext uri="{FF2B5EF4-FFF2-40B4-BE49-F238E27FC236}">
                <a16:creationId xmlns:a16="http://schemas.microsoft.com/office/drawing/2014/main" id="{28E9EC18-9936-EC4C-9CB9-76D59156D08B}"/>
              </a:ext>
            </a:extLst>
          </p:cNvPr>
          <p:cNvSpPr>
            <a:spLocks noChangeAspect="1" noChangeArrowheads="1"/>
          </p:cNvSpPr>
          <p:nvPr/>
        </p:nvSpPr>
        <p:spPr bwMode="auto">
          <a:xfrm>
            <a:off x="9717920" y="4482599"/>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0" name="Oval 37">
            <a:extLst>
              <a:ext uri="{FF2B5EF4-FFF2-40B4-BE49-F238E27FC236}">
                <a16:creationId xmlns:a16="http://schemas.microsoft.com/office/drawing/2014/main" id="{FEE62FCF-EE5F-2C48-ACE0-60ACBD4D6AC0}"/>
              </a:ext>
            </a:extLst>
          </p:cNvPr>
          <p:cNvSpPr>
            <a:spLocks noChangeAspect="1" noChangeArrowheads="1"/>
          </p:cNvSpPr>
          <p:nvPr/>
        </p:nvSpPr>
        <p:spPr bwMode="auto">
          <a:xfrm>
            <a:off x="9365142" y="4389844"/>
            <a:ext cx="55530"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1" name="Oval 38">
            <a:extLst>
              <a:ext uri="{FF2B5EF4-FFF2-40B4-BE49-F238E27FC236}">
                <a16:creationId xmlns:a16="http://schemas.microsoft.com/office/drawing/2014/main" id="{9E6EC840-1EAD-474B-878A-DBEC03C562DA}"/>
              </a:ext>
            </a:extLst>
          </p:cNvPr>
          <p:cNvSpPr>
            <a:spLocks noChangeAspect="1" noChangeArrowheads="1"/>
          </p:cNvSpPr>
          <p:nvPr/>
        </p:nvSpPr>
        <p:spPr bwMode="auto">
          <a:xfrm>
            <a:off x="9012365" y="4238270"/>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2" name="Oval 39">
            <a:extLst>
              <a:ext uri="{FF2B5EF4-FFF2-40B4-BE49-F238E27FC236}">
                <a16:creationId xmlns:a16="http://schemas.microsoft.com/office/drawing/2014/main" id="{ADF1BA40-D3F6-CB4C-9DAA-B1972D9B0294}"/>
              </a:ext>
            </a:extLst>
          </p:cNvPr>
          <p:cNvSpPr>
            <a:spLocks noChangeAspect="1" noChangeArrowheads="1"/>
          </p:cNvSpPr>
          <p:nvPr/>
        </p:nvSpPr>
        <p:spPr bwMode="auto">
          <a:xfrm>
            <a:off x="8659587" y="3993941"/>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3" name="Oval 40">
            <a:extLst>
              <a:ext uri="{FF2B5EF4-FFF2-40B4-BE49-F238E27FC236}">
                <a16:creationId xmlns:a16="http://schemas.microsoft.com/office/drawing/2014/main" id="{C793C30F-272C-7341-B8D2-68F58E217AE3}"/>
              </a:ext>
            </a:extLst>
          </p:cNvPr>
          <p:cNvSpPr>
            <a:spLocks noChangeAspect="1" noChangeArrowheads="1"/>
          </p:cNvSpPr>
          <p:nvPr/>
        </p:nvSpPr>
        <p:spPr bwMode="auto">
          <a:xfrm>
            <a:off x="8306811" y="3610480"/>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4" name="Oval 41">
            <a:extLst>
              <a:ext uri="{FF2B5EF4-FFF2-40B4-BE49-F238E27FC236}">
                <a16:creationId xmlns:a16="http://schemas.microsoft.com/office/drawing/2014/main" id="{8A10D1DE-95E3-284C-81D8-C249CDB610F7}"/>
              </a:ext>
            </a:extLst>
          </p:cNvPr>
          <p:cNvSpPr>
            <a:spLocks noChangeAspect="1" noChangeArrowheads="1"/>
          </p:cNvSpPr>
          <p:nvPr/>
        </p:nvSpPr>
        <p:spPr bwMode="auto">
          <a:xfrm>
            <a:off x="7954033" y="2971379"/>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5" name="Freeform 42">
            <a:extLst>
              <a:ext uri="{FF2B5EF4-FFF2-40B4-BE49-F238E27FC236}">
                <a16:creationId xmlns:a16="http://schemas.microsoft.com/office/drawing/2014/main" id="{4CC2CFF4-7826-3541-A64E-CF90B25B17C5}"/>
              </a:ext>
            </a:extLst>
          </p:cNvPr>
          <p:cNvSpPr>
            <a:spLocks noChangeAspect="1"/>
          </p:cNvSpPr>
          <p:nvPr/>
        </p:nvSpPr>
        <p:spPr bwMode="auto">
          <a:xfrm>
            <a:off x="7983431" y="2474802"/>
            <a:ext cx="2826574" cy="2129961"/>
          </a:xfrm>
          <a:custGeom>
            <a:avLst/>
            <a:gdLst>
              <a:gd name="T0" fmla="*/ 2595 w 3318"/>
              <a:gd name="T1" fmla="*/ 1882 h 2139"/>
              <a:gd name="T2" fmla="*/ 2271 w 3318"/>
              <a:gd name="T3" fmla="*/ 1861 h 2139"/>
              <a:gd name="T4" fmla="*/ 1947 w 3318"/>
              <a:gd name="T5" fmla="*/ 1830 h 2139"/>
              <a:gd name="T6" fmla="*/ 1622 w 3318"/>
              <a:gd name="T7" fmla="*/ 1769 h 2139"/>
              <a:gd name="T8" fmla="*/ 1297 w 3318"/>
              <a:gd name="T9" fmla="*/ 1666 h 2139"/>
              <a:gd name="T10" fmla="*/ 973 w 3318"/>
              <a:gd name="T11" fmla="*/ 1502 h 2139"/>
              <a:gd name="T12" fmla="*/ 649 w 3318"/>
              <a:gd name="T13" fmla="*/ 1213 h 2139"/>
              <a:gd name="T14" fmla="*/ 325 w 3318"/>
              <a:gd name="T15" fmla="*/ 751 h 2139"/>
              <a:gd name="T16" fmla="*/ 0 w 3318"/>
              <a:gd name="T17" fmla="*/ 0 h 21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18" h="2139">
                <a:moveTo>
                  <a:pt x="3317" y="2138"/>
                </a:moveTo>
                <a:lnTo>
                  <a:pt x="2903" y="2114"/>
                </a:lnTo>
                <a:lnTo>
                  <a:pt x="2488" y="2079"/>
                </a:lnTo>
                <a:lnTo>
                  <a:pt x="2073" y="2009"/>
                </a:lnTo>
                <a:lnTo>
                  <a:pt x="1658" y="1893"/>
                </a:lnTo>
                <a:lnTo>
                  <a:pt x="1244" y="1706"/>
                </a:lnTo>
                <a:lnTo>
                  <a:pt x="829" y="1378"/>
                </a:lnTo>
                <a:lnTo>
                  <a:pt x="415" y="853"/>
                </a:lnTo>
                <a:lnTo>
                  <a:pt x="0" y="0"/>
                </a:lnTo>
              </a:path>
            </a:pathLst>
          </a:custGeom>
          <a:noFill/>
          <a:ln w="9525" cap="flat" cmpd="sng">
            <a:solidFill>
              <a:schemeClr val="accent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ko-KR" sz="1350">
              <a:cs typeface="Arial" panose="020B0604020202020204" pitchFamily="34" charset="0"/>
            </a:endParaRPr>
          </a:p>
        </p:txBody>
      </p:sp>
      <p:sp>
        <p:nvSpPr>
          <p:cNvPr id="46" name="Oval 43">
            <a:extLst>
              <a:ext uri="{FF2B5EF4-FFF2-40B4-BE49-F238E27FC236}">
                <a16:creationId xmlns:a16="http://schemas.microsoft.com/office/drawing/2014/main" id="{BB78AEF1-C3C1-CE4A-A8B5-D9816722CAAF}"/>
              </a:ext>
            </a:extLst>
          </p:cNvPr>
          <p:cNvSpPr>
            <a:spLocks noChangeAspect="1" noChangeArrowheads="1"/>
          </p:cNvSpPr>
          <p:nvPr/>
        </p:nvSpPr>
        <p:spPr bwMode="auto">
          <a:xfrm>
            <a:off x="10776252" y="4575353"/>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7" name="Oval 44">
            <a:extLst>
              <a:ext uri="{FF2B5EF4-FFF2-40B4-BE49-F238E27FC236}">
                <a16:creationId xmlns:a16="http://schemas.microsoft.com/office/drawing/2014/main" id="{A339A3CB-19FB-3642-A482-BB8F3DF6F556}"/>
              </a:ext>
            </a:extLst>
          </p:cNvPr>
          <p:cNvSpPr>
            <a:spLocks noChangeAspect="1" noChangeArrowheads="1"/>
          </p:cNvSpPr>
          <p:nvPr/>
        </p:nvSpPr>
        <p:spPr bwMode="auto">
          <a:xfrm>
            <a:off x="10423475" y="4551599"/>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8" name="Oval 45">
            <a:extLst>
              <a:ext uri="{FF2B5EF4-FFF2-40B4-BE49-F238E27FC236}">
                <a16:creationId xmlns:a16="http://schemas.microsoft.com/office/drawing/2014/main" id="{B4AEF1CF-6325-0949-B4C3-795B973C61F4}"/>
              </a:ext>
            </a:extLst>
          </p:cNvPr>
          <p:cNvSpPr>
            <a:spLocks noChangeAspect="1" noChangeArrowheads="1"/>
          </p:cNvSpPr>
          <p:nvPr/>
        </p:nvSpPr>
        <p:spPr bwMode="auto">
          <a:xfrm>
            <a:off x="10070698" y="4517664"/>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49" name="Oval 46">
            <a:extLst>
              <a:ext uri="{FF2B5EF4-FFF2-40B4-BE49-F238E27FC236}">
                <a16:creationId xmlns:a16="http://schemas.microsoft.com/office/drawing/2014/main" id="{E995FBCB-E070-894C-8302-F908167FE569}"/>
              </a:ext>
            </a:extLst>
          </p:cNvPr>
          <p:cNvSpPr>
            <a:spLocks noChangeAspect="1" noChangeArrowheads="1"/>
          </p:cNvSpPr>
          <p:nvPr/>
        </p:nvSpPr>
        <p:spPr bwMode="auto">
          <a:xfrm>
            <a:off x="9717920" y="4447532"/>
            <a:ext cx="56619"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50" name="Oval 47">
            <a:extLst>
              <a:ext uri="{FF2B5EF4-FFF2-40B4-BE49-F238E27FC236}">
                <a16:creationId xmlns:a16="http://schemas.microsoft.com/office/drawing/2014/main" id="{4AE5875E-FA49-1E47-81EF-ED5A1F77216A}"/>
              </a:ext>
            </a:extLst>
          </p:cNvPr>
          <p:cNvSpPr>
            <a:spLocks noChangeAspect="1" noChangeArrowheads="1"/>
          </p:cNvSpPr>
          <p:nvPr/>
        </p:nvSpPr>
        <p:spPr bwMode="auto">
          <a:xfrm>
            <a:off x="9365142" y="4332155"/>
            <a:ext cx="55530"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51" name="Oval 48">
            <a:extLst>
              <a:ext uri="{FF2B5EF4-FFF2-40B4-BE49-F238E27FC236}">
                <a16:creationId xmlns:a16="http://schemas.microsoft.com/office/drawing/2014/main" id="{7EE8291C-EF59-A64D-AD5E-74AF3D63DC97}"/>
              </a:ext>
            </a:extLst>
          </p:cNvPr>
          <p:cNvSpPr>
            <a:spLocks noChangeAspect="1" noChangeArrowheads="1"/>
          </p:cNvSpPr>
          <p:nvPr/>
        </p:nvSpPr>
        <p:spPr bwMode="auto">
          <a:xfrm>
            <a:off x="9012365" y="4145515"/>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52" name="Oval 49">
            <a:extLst>
              <a:ext uri="{FF2B5EF4-FFF2-40B4-BE49-F238E27FC236}">
                <a16:creationId xmlns:a16="http://schemas.microsoft.com/office/drawing/2014/main" id="{6A26CCD8-2C89-DE4B-8A1B-B774EF932EBA}"/>
              </a:ext>
            </a:extLst>
          </p:cNvPr>
          <p:cNvSpPr>
            <a:spLocks noChangeAspect="1" noChangeArrowheads="1"/>
          </p:cNvSpPr>
          <p:nvPr/>
        </p:nvSpPr>
        <p:spPr bwMode="auto">
          <a:xfrm>
            <a:off x="8659587" y="3819742"/>
            <a:ext cx="55530" cy="6560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53" name="Oval 50">
            <a:extLst>
              <a:ext uri="{FF2B5EF4-FFF2-40B4-BE49-F238E27FC236}">
                <a16:creationId xmlns:a16="http://schemas.microsoft.com/office/drawing/2014/main" id="{1B0AF93F-0333-4447-A28D-8D9322FF8524}"/>
              </a:ext>
            </a:extLst>
          </p:cNvPr>
          <p:cNvSpPr>
            <a:spLocks noChangeAspect="1" noChangeArrowheads="1"/>
          </p:cNvSpPr>
          <p:nvPr/>
        </p:nvSpPr>
        <p:spPr bwMode="auto">
          <a:xfrm>
            <a:off x="8306811" y="3297151"/>
            <a:ext cx="55530"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54" name="Oval 51">
            <a:extLst>
              <a:ext uri="{FF2B5EF4-FFF2-40B4-BE49-F238E27FC236}">
                <a16:creationId xmlns:a16="http://schemas.microsoft.com/office/drawing/2014/main" id="{9CE943C4-7DF4-AD4D-B265-4D43924B6F60}"/>
              </a:ext>
            </a:extLst>
          </p:cNvPr>
          <p:cNvSpPr>
            <a:spLocks noChangeAspect="1" noChangeArrowheads="1"/>
          </p:cNvSpPr>
          <p:nvPr/>
        </p:nvSpPr>
        <p:spPr bwMode="auto">
          <a:xfrm>
            <a:off x="7954033" y="2448786"/>
            <a:ext cx="55530" cy="6447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ko-KR" sz="1350">
              <a:ea typeface="Malgun Gothic"/>
            </a:endParaRPr>
          </a:p>
        </p:txBody>
      </p:sp>
      <p:sp>
        <p:nvSpPr>
          <p:cNvPr id="55" name="Line 52">
            <a:extLst>
              <a:ext uri="{FF2B5EF4-FFF2-40B4-BE49-F238E27FC236}">
                <a16:creationId xmlns:a16="http://schemas.microsoft.com/office/drawing/2014/main" id="{62AC2E8B-21AA-F441-9DBC-DFCDAE895631}"/>
              </a:ext>
            </a:extLst>
          </p:cNvPr>
          <p:cNvSpPr>
            <a:spLocks noChangeAspect="1" noChangeShapeType="1"/>
          </p:cNvSpPr>
          <p:nvPr/>
        </p:nvSpPr>
        <p:spPr bwMode="auto">
          <a:xfrm flipV="1">
            <a:off x="7983431" y="4696387"/>
            <a:ext cx="0" cy="63345"/>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56" name="Line 53">
            <a:extLst>
              <a:ext uri="{FF2B5EF4-FFF2-40B4-BE49-F238E27FC236}">
                <a16:creationId xmlns:a16="http://schemas.microsoft.com/office/drawing/2014/main" id="{B3B699C7-918F-A745-B8E0-A25E4C17B169}"/>
              </a:ext>
            </a:extLst>
          </p:cNvPr>
          <p:cNvSpPr>
            <a:spLocks noChangeAspect="1" noChangeShapeType="1"/>
          </p:cNvSpPr>
          <p:nvPr/>
        </p:nvSpPr>
        <p:spPr bwMode="auto">
          <a:xfrm flipV="1">
            <a:off x="8690075" y="4696387"/>
            <a:ext cx="0" cy="63345"/>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57" name="Line 54">
            <a:extLst>
              <a:ext uri="{FF2B5EF4-FFF2-40B4-BE49-F238E27FC236}">
                <a16:creationId xmlns:a16="http://schemas.microsoft.com/office/drawing/2014/main" id="{E3388DF6-C591-A347-AF7F-E93C851C156B}"/>
              </a:ext>
            </a:extLst>
          </p:cNvPr>
          <p:cNvSpPr>
            <a:spLocks noChangeAspect="1" noChangeShapeType="1"/>
          </p:cNvSpPr>
          <p:nvPr/>
        </p:nvSpPr>
        <p:spPr bwMode="auto">
          <a:xfrm flipV="1">
            <a:off x="9395629" y="4696387"/>
            <a:ext cx="0" cy="63345"/>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58" name="Line 55">
            <a:extLst>
              <a:ext uri="{FF2B5EF4-FFF2-40B4-BE49-F238E27FC236}">
                <a16:creationId xmlns:a16="http://schemas.microsoft.com/office/drawing/2014/main" id="{4A40FE0C-B96F-DB49-A9FD-CCA3B8AFEE92}"/>
              </a:ext>
            </a:extLst>
          </p:cNvPr>
          <p:cNvSpPr>
            <a:spLocks noChangeAspect="1" noChangeShapeType="1"/>
          </p:cNvSpPr>
          <p:nvPr/>
        </p:nvSpPr>
        <p:spPr bwMode="auto">
          <a:xfrm flipV="1">
            <a:off x="10102273" y="4696387"/>
            <a:ext cx="0" cy="63345"/>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59" name="Line 56">
            <a:extLst>
              <a:ext uri="{FF2B5EF4-FFF2-40B4-BE49-F238E27FC236}">
                <a16:creationId xmlns:a16="http://schemas.microsoft.com/office/drawing/2014/main" id="{600B6F4D-186A-2B49-B1BB-E20DF424F23B}"/>
              </a:ext>
            </a:extLst>
          </p:cNvPr>
          <p:cNvSpPr>
            <a:spLocks noChangeAspect="1" noChangeShapeType="1"/>
          </p:cNvSpPr>
          <p:nvPr/>
        </p:nvSpPr>
        <p:spPr bwMode="auto">
          <a:xfrm flipV="1">
            <a:off x="10808916" y="4696387"/>
            <a:ext cx="0" cy="63345"/>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60" name="Line 57">
            <a:extLst>
              <a:ext uri="{FF2B5EF4-FFF2-40B4-BE49-F238E27FC236}">
                <a16:creationId xmlns:a16="http://schemas.microsoft.com/office/drawing/2014/main" id="{999127E6-957F-254B-BC10-083B024A22FA}"/>
              </a:ext>
            </a:extLst>
          </p:cNvPr>
          <p:cNvSpPr>
            <a:spLocks noChangeAspect="1" noChangeShapeType="1"/>
          </p:cNvSpPr>
          <p:nvPr/>
        </p:nvSpPr>
        <p:spPr bwMode="auto">
          <a:xfrm>
            <a:off x="7547861" y="4059547"/>
            <a:ext cx="29398" cy="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61" name="Line 58">
            <a:extLst>
              <a:ext uri="{FF2B5EF4-FFF2-40B4-BE49-F238E27FC236}">
                <a16:creationId xmlns:a16="http://schemas.microsoft.com/office/drawing/2014/main" id="{57D65E29-1232-704D-930E-610E23AB8B6E}"/>
              </a:ext>
            </a:extLst>
          </p:cNvPr>
          <p:cNvSpPr>
            <a:spLocks noChangeAspect="1" noChangeShapeType="1"/>
          </p:cNvSpPr>
          <p:nvPr/>
        </p:nvSpPr>
        <p:spPr bwMode="auto">
          <a:xfrm>
            <a:off x="7521512" y="2316441"/>
            <a:ext cx="59885" cy="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62" name="Line 59">
            <a:extLst>
              <a:ext uri="{FF2B5EF4-FFF2-40B4-BE49-F238E27FC236}">
                <a16:creationId xmlns:a16="http://schemas.microsoft.com/office/drawing/2014/main" id="{55DA58DC-E207-2D4D-B423-9F8FA0FC33DA}"/>
              </a:ext>
            </a:extLst>
          </p:cNvPr>
          <p:cNvSpPr>
            <a:spLocks noChangeAspect="1" noChangeShapeType="1"/>
          </p:cNvSpPr>
          <p:nvPr/>
        </p:nvSpPr>
        <p:spPr bwMode="auto">
          <a:xfrm>
            <a:off x="7547861" y="2896722"/>
            <a:ext cx="29398" cy="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63" name="Text Box 60">
            <a:extLst>
              <a:ext uri="{FF2B5EF4-FFF2-40B4-BE49-F238E27FC236}">
                <a16:creationId xmlns:a16="http://schemas.microsoft.com/office/drawing/2014/main" id="{60E43420-7ABB-BF41-9055-6877DFFD4373}"/>
              </a:ext>
            </a:extLst>
          </p:cNvPr>
          <p:cNvSpPr txBox="1">
            <a:spLocks noChangeAspect="1" noChangeArrowheads="1"/>
          </p:cNvSpPr>
          <p:nvPr/>
        </p:nvSpPr>
        <p:spPr bwMode="auto">
          <a:xfrm rot="16200000">
            <a:off x="6059518" y="3150048"/>
            <a:ext cx="2246129" cy="30777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400" b="1">
                <a:solidFill>
                  <a:schemeClr val="tx1">
                    <a:lumMod val="50000"/>
                    <a:lumOff val="50000"/>
                  </a:schemeClr>
                </a:solidFill>
                <a:latin typeface="Candara" panose="020E0502030303020204" pitchFamily="34" charset="0"/>
                <a:cs typeface="+mn-cs"/>
                <a:sym typeface=""/>
              </a:rPr>
              <a:t>10년동안의 고관절 골절 위험(%)</a:t>
            </a:r>
          </a:p>
        </p:txBody>
      </p:sp>
      <p:sp>
        <p:nvSpPr>
          <p:cNvPr id="68" name="Line 65">
            <a:extLst>
              <a:ext uri="{FF2B5EF4-FFF2-40B4-BE49-F238E27FC236}">
                <a16:creationId xmlns:a16="http://schemas.microsoft.com/office/drawing/2014/main" id="{3FD0AE01-AAA5-D543-9BB0-559826CB7FCB}"/>
              </a:ext>
            </a:extLst>
          </p:cNvPr>
          <p:cNvSpPr>
            <a:spLocks noChangeAspect="1" noChangeShapeType="1"/>
          </p:cNvSpPr>
          <p:nvPr/>
        </p:nvSpPr>
        <p:spPr bwMode="auto">
          <a:xfrm>
            <a:off x="7521512" y="3479266"/>
            <a:ext cx="59885" cy="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69" name="Line 66">
            <a:extLst>
              <a:ext uri="{FF2B5EF4-FFF2-40B4-BE49-F238E27FC236}">
                <a16:creationId xmlns:a16="http://schemas.microsoft.com/office/drawing/2014/main" id="{8BA98246-1359-AB40-85BA-3B6118C1EF3C}"/>
              </a:ext>
            </a:extLst>
          </p:cNvPr>
          <p:cNvSpPr>
            <a:spLocks noChangeAspect="1" noChangeShapeType="1"/>
          </p:cNvSpPr>
          <p:nvPr/>
        </p:nvSpPr>
        <p:spPr bwMode="auto">
          <a:xfrm>
            <a:off x="7521512" y="4637566"/>
            <a:ext cx="59885" cy="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ko-KR" sz="1350">
              <a:cs typeface="Arial" panose="020B0604020202020204" pitchFamily="34" charset="0"/>
            </a:endParaRPr>
          </a:p>
        </p:txBody>
      </p:sp>
      <p:sp>
        <p:nvSpPr>
          <p:cNvPr id="70" name="Text Box 67">
            <a:extLst>
              <a:ext uri="{FF2B5EF4-FFF2-40B4-BE49-F238E27FC236}">
                <a16:creationId xmlns:a16="http://schemas.microsoft.com/office/drawing/2014/main" id="{0BFC2080-F4C4-4E4F-B920-C6DFF902C48D}"/>
              </a:ext>
            </a:extLst>
          </p:cNvPr>
          <p:cNvSpPr txBox="1">
            <a:spLocks noChangeAspect="1" noChangeArrowheads="1"/>
          </p:cNvSpPr>
          <p:nvPr/>
        </p:nvSpPr>
        <p:spPr bwMode="auto">
          <a:xfrm>
            <a:off x="7750360" y="1997370"/>
            <a:ext cx="1147724" cy="2769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1">
            <a:spAutoFit/>
          </a:bodyPr>
          <a:lstStyle>
            <a:lvl1pPr>
              <a:defRPr lang="ko-KR">
                <a:solidFill>
                  <a:schemeClr val="tx1"/>
                </a:solidFill>
                <a:latin typeface="Arial" panose="020B0604020202020204" pitchFamily="34" charset="0"/>
                <a:cs typeface="Arial" panose="020B0604020202020204" pitchFamily="34" charset="0"/>
              </a:defRPr>
            </a:lvl1pPr>
            <a:lvl2pPr marL="742950" indent="-285750">
              <a:defRPr lang="ko-KR">
                <a:solidFill>
                  <a:schemeClr val="tx1"/>
                </a:solidFill>
                <a:latin typeface="Arial" panose="020B0604020202020204" pitchFamily="34" charset="0"/>
                <a:cs typeface="Arial" panose="020B0604020202020204" pitchFamily="34" charset="0"/>
              </a:defRPr>
            </a:lvl2pPr>
            <a:lvl3pPr marL="1143000" indent="-228600">
              <a:defRPr lang="ko-KR">
                <a:solidFill>
                  <a:schemeClr val="tx1"/>
                </a:solidFill>
                <a:latin typeface="Arial" panose="020B0604020202020204" pitchFamily="34" charset="0"/>
                <a:cs typeface="Arial" panose="020B0604020202020204" pitchFamily="34" charset="0"/>
              </a:defRPr>
            </a:lvl3pPr>
            <a:lvl4pPr marL="1600200" indent="-228600">
              <a:defRPr lang="ko-KR">
                <a:solidFill>
                  <a:schemeClr val="tx1"/>
                </a:solidFill>
                <a:latin typeface="Arial" panose="020B0604020202020204" pitchFamily="34" charset="0"/>
                <a:cs typeface="Arial" panose="020B0604020202020204" pitchFamily="34" charset="0"/>
              </a:defRPr>
            </a:lvl4pPr>
            <a:lvl5pPr marL="2057400" indent="-228600">
              <a:defRPr lang="ko-K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lang="ko-K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67000"/>
              </a:spcAft>
            </a:pPr>
            <a:r>
              <a:rPr lang="ko-KR" sz="1200" i="1">
                <a:solidFill>
                  <a:schemeClr val="accent1"/>
                </a:solidFill>
                <a:latin typeface="Candara" panose="020E0502030303020204" pitchFamily="34" charset="0"/>
                <a:cs typeface="+mn-cs"/>
                <a:sym typeface=""/>
              </a:rPr>
              <a:t>나이(년)</a:t>
            </a:r>
            <a:endParaRPr lang="ko-KR" sz="1200">
              <a:solidFill>
                <a:schemeClr val="accent1"/>
              </a:solidFill>
              <a:latin typeface="Candara" panose="020E0502030303020204" pitchFamily="34" charset="0"/>
              <a:cs typeface="+mn-cs"/>
              <a:sym typeface=""/>
            </a:endParaRPr>
          </a:p>
        </p:txBody>
      </p:sp>
      <p:sp>
        <p:nvSpPr>
          <p:cNvPr id="72" name="TextBox 71">
            <a:extLst>
              <a:ext uri="{FF2B5EF4-FFF2-40B4-BE49-F238E27FC236}">
                <a16:creationId xmlns:a16="http://schemas.microsoft.com/office/drawing/2014/main" id="{524D2E9D-12F2-A746-99AC-6A0702124AB0}"/>
              </a:ext>
            </a:extLst>
          </p:cNvPr>
          <p:cNvSpPr txBox="1"/>
          <p:nvPr/>
        </p:nvSpPr>
        <p:spPr>
          <a:xfrm>
            <a:off x="10099007" y="1980333"/>
            <a:ext cx="785408" cy="307777"/>
          </a:xfrm>
          <a:prstGeom prst="rect">
            <a:avLst/>
          </a:prstGeom>
          <a:noFill/>
        </p:spPr>
        <p:txBody>
          <a:bodyPr wrap="none" rtlCol="0">
            <a:spAutoFit/>
          </a:bodyPr>
          <a:lstStyle/>
          <a:p>
            <a:r>
              <a:rPr lang="ko-KR" sz="1400" b="1">
                <a:solidFill>
                  <a:schemeClr val="accent1"/>
                </a:solidFill>
                <a:latin typeface="Candara" panose="020E0502030303020204" pitchFamily="34" charset="0"/>
                <a:sym typeface=""/>
              </a:rPr>
              <a:t>여성</a:t>
            </a:r>
          </a:p>
        </p:txBody>
      </p:sp>
      <p:sp>
        <p:nvSpPr>
          <p:cNvPr id="73" name="Rectangle 72">
            <a:extLst>
              <a:ext uri="{FF2B5EF4-FFF2-40B4-BE49-F238E27FC236}">
                <a16:creationId xmlns:a16="http://schemas.microsoft.com/office/drawing/2014/main" id="{506B72A0-D9B8-1241-98D4-4782E833B0C5}"/>
              </a:ext>
            </a:extLst>
          </p:cNvPr>
          <p:cNvSpPr/>
          <p:nvPr/>
        </p:nvSpPr>
        <p:spPr>
          <a:xfrm>
            <a:off x="7913121" y="5288332"/>
            <a:ext cx="3359189" cy="246221"/>
          </a:xfrm>
          <a:prstGeom prst="rect">
            <a:avLst/>
          </a:prstGeom>
        </p:spPr>
        <p:txBody>
          <a:bodyPr wrap="square">
            <a:spAutoFit/>
          </a:bodyPr>
          <a:lstStyle/>
          <a:p>
            <a:pPr algn="r"/>
            <a:r>
              <a:rPr lang="ko-KR" sz="1000" b="1" kern="0">
                <a:solidFill>
                  <a:schemeClr val="tx1">
                    <a:lumMod val="50000"/>
                    <a:lumOff val="50000"/>
                  </a:schemeClr>
                </a:solidFill>
                <a:latin typeface="Candara" panose="020E0502030303020204" pitchFamily="34" charset="0"/>
                <a:sym typeface=""/>
              </a:rPr>
              <a:t>발췌: Kanis J, et al. 2001</a:t>
            </a:r>
            <a:r>
              <a:rPr lang="ko-KR" sz="1000" b="1" kern="0" baseline="30000">
                <a:solidFill>
                  <a:schemeClr val="tx1">
                    <a:lumMod val="50000"/>
                    <a:lumOff val="50000"/>
                  </a:schemeClr>
                </a:solidFill>
                <a:latin typeface="Candara" panose="020E0502030303020204" pitchFamily="34" charset="0"/>
                <a:sym typeface=""/>
              </a:rPr>
              <a:t>2 </a:t>
            </a:r>
            <a:endParaRPr lang="ko-KR" sz="2400" b="1" kern="0" baseline="30000">
              <a:solidFill>
                <a:schemeClr val="tx1">
                  <a:lumMod val="50000"/>
                  <a:lumOff val="50000"/>
                </a:schemeClr>
              </a:solidFill>
              <a:latin typeface="Candara" panose="020E0502030303020204" pitchFamily="34" charset="0"/>
              <a:sym typeface=""/>
            </a:endParaRPr>
          </a:p>
        </p:txBody>
      </p:sp>
      <p:sp>
        <p:nvSpPr>
          <p:cNvPr id="3" name="TextBox 2">
            <a:extLst>
              <a:ext uri="{FF2B5EF4-FFF2-40B4-BE49-F238E27FC236}">
                <a16:creationId xmlns:a16="http://schemas.microsoft.com/office/drawing/2014/main" id="{7DD67BD1-C55A-2544-A1B1-5E7B1EF99CDE}"/>
              </a:ext>
            </a:extLst>
          </p:cNvPr>
          <p:cNvSpPr txBox="1"/>
          <p:nvPr/>
        </p:nvSpPr>
        <p:spPr>
          <a:xfrm>
            <a:off x="7315098" y="1350831"/>
            <a:ext cx="3806363" cy="338554"/>
          </a:xfrm>
          <a:prstGeom prst="rect">
            <a:avLst/>
          </a:prstGeom>
          <a:noFill/>
        </p:spPr>
        <p:txBody>
          <a:bodyPr wrap="none" rtlCol="0">
            <a:spAutoFit/>
          </a:bodyPr>
          <a:lstStyle/>
          <a:p>
            <a:r>
              <a:rPr lang="ko-KR" sz="1600" b="1">
                <a:latin typeface="Candara" panose="020E0502030303020204" pitchFamily="34" charset="0"/>
                <a:sym typeface=""/>
              </a:rPr>
              <a:t>연령 및 골밀도 T-점수에 따른 고관절 골절 위험</a:t>
            </a:r>
            <a:endParaRPr lang="ko-KR" sz="1600" b="1" baseline="30000">
              <a:latin typeface="Candara" panose="020E0502030303020204" pitchFamily="34" charset="0"/>
              <a:sym typeface=""/>
            </a:endParaRPr>
          </a:p>
        </p:txBody>
      </p:sp>
      <p:cxnSp>
        <p:nvCxnSpPr>
          <p:cNvPr id="77" name="Straight Connector 76">
            <a:extLst>
              <a:ext uri="{FF2B5EF4-FFF2-40B4-BE49-F238E27FC236}">
                <a16:creationId xmlns:a16="http://schemas.microsoft.com/office/drawing/2014/main" id="{4E307E00-2E80-A744-8A62-876CAEEFB761}"/>
              </a:ext>
            </a:extLst>
          </p:cNvPr>
          <p:cNvCxnSpPr>
            <a:cxnSpLocks/>
          </p:cNvCxnSpPr>
          <p:nvPr/>
        </p:nvCxnSpPr>
        <p:spPr>
          <a:xfrm>
            <a:off x="8221929" y="3036986"/>
            <a:ext cx="0" cy="1623204"/>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88" name="Straight Connector 87">
            <a:extLst>
              <a:ext uri="{FF2B5EF4-FFF2-40B4-BE49-F238E27FC236}">
                <a16:creationId xmlns:a16="http://schemas.microsoft.com/office/drawing/2014/main" id="{9F431EFC-D379-8546-91C3-C10DA722B341}"/>
              </a:ext>
            </a:extLst>
          </p:cNvPr>
          <p:cNvCxnSpPr>
            <a:cxnSpLocks/>
          </p:cNvCxnSpPr>
          <p:nvPr/>
        </p:nvCxnSpPr>
        <p:spPr>
          <a:xfrm flipH="1">
            <a:off x="7604316" y="4398432"/>
            <a:ext cx="617613" cy="0"/>
          </a:xfrm>
          <a:prstGeom prst="line">
            <a:avLst/>
          </a:prstGeom>
          <a:ln>
            <a:prstDash val="dash"/>
            <a:tailEnd type="triangle"/>
          </a:ln>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id="{585B196B-8A01-0D4F-B7FC-3CE624662AF3}"/>
              </a:ext>
            </a:extLst>
          </p:cNvPr>
          <p:cNvCxnSpPr>
            <a:cxnSpLocks/>
          </p:cNvCxnSpPr>
          <p:nvPr/>
        </p:nvCxnSpPr>
        <p:spPr>
          <a:xfrm flipH="1">
            <a:off x="7604315" y="4026744"/>
            <a:ext cx="617613" cy="0"/>
          </a:xfrm>
          <a:prstGeom prst="line">
            <a:avLst/>
          </a:prstGeom>
          <a:ln>
            <a:prstDash val="dash"/>
            <a:tailEnd type="triangle"/>
          </a:ln>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5E65D8EB-3868-D346-A126-EA9E06369027}"/>
              </a:ext>
            </a:extLst>
          </p:cNvPr>
          <p:cNvCxnSpPr>
            <a:cxnSpLocks/>
          </p:cNvCxnSpPr>
          <p:nvPr/>
        </p:nvCxnSpPr>
        <p:spPr>
          <a:xfrm flipH="1">
            <a:off x="7591456" y="3429000"/>
            <a:ext cx="617613" cy="0"/>
          </a:xfrm>
          <a:prstGeom prst="line">
            <a:avLst/>
          </a:prstGeom>
          <a:ln>
            <a:prstDash val="dash"/>
            <a:tailEnd type="triangle"/>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8AB91696-7F87-6D45-90FF-5F29AEDFD446}"/>
              </a:ext>
            </a:extLst>
          </p:cNvPr>
          <p:cNvCxnSpPr>
            <a:cxnSpLocks/>
          </p:cNvCxnSpPr>
          <p:nvPr/>
        </p:nvCxnSpPr>
        <p:spPr>
          <a:xfrm flipH="1">
            <a:off x="7591456" y="3036986"/>
            <a:ext cx="617613" cy="0"/>
          </a:xfrm>
          <a:prstGeom prst="line">
            <a:avLst/>
          </a:prstGeom>
          <a:ln>
            <a:prstDash val="dash"/>
            <a:headEnd type="none"/>
            <a:tailEnd type="triangle"/>
          </a:ln>
        </p:spPr>
        <p:style>
          <a:lnRef idx="1">
            <a:schemeClr val="accent2"/>
          </a:lnRef>
          <a:fillRef idx="0">
            <a:schemeClr val="accent2"/>
          </a:fillRef>
          <a:effectRef idx="0">
            <a:schemeClr val="accent2"/>
          </a:effectRef>
          <a:fontRef idx="minor">
            <a:schemeClr val="tx1"/>
          </a:fontRef>
        </p:style>
      </p:cxnSp>
      <p:sp>
        <p:nvSpPr>
          <p:cNvPr id="94" name="Up Arrow 93">
            <a:extLst>
              <a:ext uri="{FF2B5EF4-FFF2-40B4-BE49-F238E27FC236}">
                <a16:creationId xmlns:a16="http://schemas.microsoft.com/office/drawing/2014/main" id="{D0E1859E-AF31-C548-8012-ED61092BE3A2}"/>
              </a:ext>
            </a:extLst>
          </p:cNvPr>
          <p:cNvSpPr/>
          <p:nvPr/>
        </p:nvSpPr>
        <p:spPr>
          <a:xfrm>
            <a:off x="8171681" y="4741798"/>
            <a:ext cx="97742" cy="298402"/>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ea typeface="Malgun Gothic"/>
            </a:endParaRPr>
          </a:p>
        </p:txBody>
      </p:sp>
      <p:sp>
        <p:nvSpPr>
          <p:cNvPr id="95" name="TextBox 94">
            <a:extLst>
              <a:ext uri="{FF2B5EF4-FFF2-40B4-BE49-F238E27FC236}">
                <a16:creationId xmlns:a16="http://schemas.microsoft.com/office/drawing/2014/main" id="{606B93CA-45BD-B54C-B987-680472200155}"/>
              </a:ext>
            </a:extLst>
          </p:cNvPr>
          <p:cNvSpPr txBox="1"/>
          <p:nvPr/>
        </p:nvSpPr>
        <p:spPr>
          <a:xfrm>
            <a:off x="7400433" y="5607204"/>
            <a:ext cx="2579309" cy="584775"/>
          </a:xfrm>
          <a:prstGeom prst="rect">
            <a:avLst/>
          </a:prstGeom>
          <a:noFill/>
        </p:spPr>
        <p:txBody>
          <a:bodyPr wrap="square" rtlCol="0">
            <a:spAutoFit/>
          </a:bodyPr>
          <a:lstStyle/>
          <a:p>
            <a:pPr algn="ctr"/>
            <a:r>
              <a:rPr lang="ko-KR" sz="1600" b="1" kern="0">
                <a:solidFill>
                  <a:srgbClr val="2F9588">
                    <a:lumMod val="100000"/>
                  </a:srgbClr>
                </a:solidFill>
                <a:latin typeface="Calibri" panose="020F0502020204030204" pitchFamily="34" charset="0"/>
                <a:sym typeface=""/>
              </a:rPr>
              <a:t>T-점수에 따른 골절 위험은 연령에 따라 증가</a:t>
            </a:r>
            <a:r>
              <a:rPr lang="ko-KR" sz="1600" b="1" kern="0" baseline="30000">
                <a:solidFill>
                  <a:srgbClr val="2F9588">
                    <a:lumMod val="100000"/>
                  </a:srgbClr>
                </a:solidFill>
                <a:latin typeface="Calibri" panose="020F0502020204030204" pitchFamily="34" charset="0"/>
                <a:sym typeface=""/>
              </a:rPr>
              <a:t>2</a:t>
            </a:r>
          </a:p>
        </p:txBody>
      </p:sp>
      <p:cxnSp>
        <p:nvCxnSpPr>
          <p:cNvPr id="99" name="Straight Connector 98">
            <a:extLst>
              <a:ext uri="{FF2B5EF4-FFF2-40B4-BE49-F238E27FC236}">
                <a16:creationId xmlns:a16="http://schemas.microsoft.com/office/drawing/2014/main" id="{2EC92847-C96A-3642-8FA8-8329C81B144D}"/>
              </a:ext>
            </a:extLst>
          </p:cNvPr>
          <p:cNvCxnSpPr/>
          <p:nvPr/>
        </p:nvCxnSpPr>
        <p:spPr>
          <a:xfrm>
            <a:off x="7591456" y="1948494"/>
            <a:ext cx="0" cy="2724948"/>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107C73AE-C1C6-8C4B-B220-2C6C0F67318A}"/>
              </a:ext>
            </a:extLst>
          </p:cNvPr>
          <p:cNvCxnSpPr>
            <a:cxnSpLocks/>
          </p:cNvCxnSpPr>
          <p:nvPr/>
        </p:nvCxnSpPr>
        <p:spPr>
          <a:xfrm flipH="1">
            <a:off x="7591456" y="4670636"/>
            <a:ext cx="3427727" cy="0"/>
          </a:xfrm>
          <a:prstGeom prst="line">
            <a:avLst/>
          </a:prstGeom>
        </p:spPr>
        <p:style>
          <a:lnRef idx="1">
            <a:schemeClr val="dk1"/>
          </a:lnRef>
          <a:fillRef idx="0">
            <a:schemeClr val="dk1"/>
          </a:fillRef>
          <a:effectRef idx="0">
            <a:schemeClr val="dk1"/>
          </a:effectRef>
          <a:fontRef idx="minor">
            <a:schemeClr val="tx1"/>
          </a:fontRef>
        </p:style>
      </p:cxnSp>
      <p:pic>
        <p:nvPicPr>
          <p:cNvPr id="82" name="Graphic 81" descr="Home with solid fill">
            <a:hlinkClick r:id="rId3" action="ppaction://hlinksldjump"/>
            <a:extLst>
              <a:ext uri="{FF2B5EF4-FFF2-40B4-BE49-F238E27FC236}">
                <a16:creationId xmlns:a16="http://schemas.microsoft.com/office/drawing/2014/main" id="{ABBE291C-E90C-8E4B-B09B-9911334933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89346911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OPTIMAL: 어려움</a:t>
            </a:r>
          </a:p>
        </p:txBody>
      </p:sp>
      <p:grpSp>
        <p:nvGrpSpPr>
          <p:cNvPr id="13" name="Group 12">
            <a:extLst>
              <a:ext uri="{FF2B5EF4-FFF2-40B4-BE49-F238E27FC236}">
                <a16:creationId xmlns:a16="http://schemas.microsoft.com/office/drawing/2014/main" id="{00F19D34-A362-2942-82EB-F381D5337720}"/>
              </a:ext>
            </a:extLst>
          </p:cNvPr>
          <p:cNvGrpSpPr/>
          <p:nvPr/>
        </p:nvGrpSpPr>
        <p:grpSpPr>
          <a:xfrm>
            <a:off x="2032039" y="1256267"/>
            <a:ext cx="8127920" cy="4931615"/>
            <a:chOff x="2032039" y="963192"/>
            <a:chExt cx="8127920" cy="4931615"/>
          </a:xfrm>
        </p:grpSpPr>
        <p:sp>
          <p:nvSpPr>
            <p:cNvPr id="8" name="Freeform 7">
              <a:extLst>
                <a:ext uri="{FF2B5EF4-FFF2-40B4-BE49-F238E27FC236}">
                  <a16:creationId xmlns:a16="http://schemas.microsoft.com/office/drawing/2014/main" id="{841471A2-D03B-5E47-808C-FD41AF205B4E}"/>
                </a:ext>
              </a:extLst>
            </p:cNvPr>
            <p:cNvSpPr/>
            <p:nvPr/>
          </p:nvSpPr>
          <p:spPr>
            <a:xfrm>
              <a:off x="2032039" y="963192"/>
              <a:ext cx="3798093" cy="1182132"/>
            </a:xfrm>
            <a:custGeom>
              <a:avLst/>
              <a:gdLst>
                <a:gd name="connsiteX0" fmla="*/ 0 w 3798093"/>
                <a:gd name="connsiteY0" fmla="*/ 0 h 1519237"/>
                <a:gd name="connsiteX1" fmla="*/ 3798093 w 3798093"/>
                <a:gd name="connsiteY1" fmla="*/ 0 h 1519237"/>
                <a:gd name="connsiteX2" fmla="*/ 3798093 w 3798093"/>
                <a:gd name="connsiteY2" fmla="*/ 1519237 h 1519237"/>
                <a:gd name="connsiteX3" fmla="*/ 0 w 3798093"/>
                <a:gd name="connsiteY3" fmla="*/ 1519237 h 1519237"/>
                <a:gd name="connsiteX4" fmla="*/ 0 w 3798093"/>
                <a:gd name="connsiteY4" fmla="*/ 0 h 151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093" h="1519237">
                  <a:moveTo>
                    <a:pt x="0" y="0"/>
                  </a:moveTo>
                  <a:lnTo>
                    <a:pt x="3798093" y="0"/>
                  </a:lnTo>
                  <a:lnTo>
                    <a:pt x="3798093" y="1519237"/>
                  </a:lnTo>
                  <a:lnTo>
                    <a:pt x="0" y="1519237"/>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ko-KR" sz="1800" b="1" kern="1200">
                  <a:latin typeface="Candara" panose="020E0502030303020204" pitchFamily="34" charset="0"/>
                  <a:ea typeface="Malgun Gothic"/>
                </a:rPr>
                <a:t>환자 수준의 어려움</a:t>
              </a:r>
              <a:br>
                <a:rPr lang="ko-KR" sz="1800" b="1" kern="1200" dirty="0">
                  <a:latin typeface="Candara" panose="020E0502030303020204" pitchFamily="34" charset="0"/>
                  <a:ea typeface="Malgun Gothic"/>
                </a:rPr>
              </a:br>
              <a:r>
                <a:rPr lang="ko-KR" sz="1800" b="1" kern="1200">
                  <a:latin typeface="Candara" panose="020E0502030303020204" pitchFamily="34" charset="0"/>
                  <a:ea typeface="Malgun Gothic"/>
                </a:rPr>
                <a:t>(프로그램 불이행 사유)</a:t>
              </a:r>
            </a:p>
          </p:txBody>
        </p:sp>
        <p:sp>
          <p:nvSpPr>
            <p:cNvPr id="10" name="Freeform 9">
              <a:extLst>
                <a:ext uri="{FF2B5EF4-FFF2-40B4-BE49-F238E27FC236}">
                  <a16:creationId xmlns:a16="http://schemas.microsoft.com/office/drawing/2014/main" id="{2E94AF41-56B8-AD4E-AB97-A78AA009A37D}"/>
                </a:ext>
              </a:extLst>
            </p:cNvPr>
            <p:cNvSpPr/>
            <p:nvPr/>
          </p:nvSpPr>
          <p:spPr>
            <a:xfrm>
              <a:off x="2032039" y="2145324"/>
              <a:ext cx="3798093" cy="3749483"/>
            </a:xfrm>
            <a:custGeom>
              <a:avLst/>
              <a:gdLst>
                <a:gd name="connsiteX0" fmla="*/ 0 w 3798093"/>
                <a:gd name="connsiteY0" fmla="*/ 0 h 3412378"/>
                <a:gd name="connsiteX1" fmla="*/ 3798093 w 3798093"/>
                <a:gd name="connsiteY1" fmla="*/ 0 h 3412378"/>
                <a:gd name="connsiteX2" fmla="*/ 3798093 w 3798093"/>
                <a:gd name="connsiteY2" fmla="*/ 3412378 h 3412378"/>
                <a:gd name="connsiteX3" fmla="*/ 0 w 3798093"/>
                <a:gd name="connsiteY3" fmla="*/ 3412378 h 3412378"/>
                <a:gd name="connsiteX4" fmla="*/ 0 w 3798093"/>
                <a:gd name="connsiteY4" fmla="*/ 0 h 3412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093" h="3412378">
                  <a:moveTo>
                    <a:pt x="0" y="0"/>
                  </a:moveTo>
                  <a:lnTo>
                    <a:pt x="3798093" y="0"/>
                  </a:lnTo>
                  <a:lnTo>
                    <a:pt x="3798093" y="3412378"/>
                  </a:lnTo>
                  <a:lnTo>
                    <a:pt x="0" y="3412378"/>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spcBef>
                  <a:spcPct val="0"/>
                </a:spcBef>
                <a:spcAft>
                  <a:spcPts val="600"/>
                </a:spcAft>
                <a:buChar char="•"/>
              </a:pPr>
              <a:r>
                <a:rPr lang="ko-KR" sz="1800" b="1" kern="1200">
                  <a:latin typeface="Candara" panose="020E0502030303020204" pitchFamily="34" charset="0"/>
                  <a:ea typeface="Malgun Gothic"/>
                </a:rPr>
                <a:t>시간이 너무 많이 소요됨/ 후속 방문을 위해 데려올 사람이 없음</a:t>
              </a:r>
            </a:p>
            <a:p>
              <a:pPr marL="171450" lvl="1" indent="-171450" algn="l" defTabSz="800100">
                <a:spcBef>
                  <a:spcPct val="0"/>
                </a:spcBef>
                <a:spcAft>
                  <a:spcPts val="600"/>
                </a:spcAft>
                <a:buChar char="•"/>
              </a:pPr>
              <a:r>
                <a:rPr lang="ko-KR" sz="1800" b="1" kern="1200">
                  <a:latin typeface="Candara" panose="020E0502030303020204" pitchFamily="34" charset="0"/>
                  <a:ea typeface="Malgun Gothic"/>
                </a:rPr>
                <a:t>부작용에 대한 두려움</a:t>
              </a:r>
            </a:p>
            <a:p>
              <a:pPr marL="171450" lvl="1" indent="-171450" algn="l" defTabSz="800100">
                <a:spcBef>
                  <a:spcPct val="0"/>
                </a:spcBef>
                <a:spcAft>
                  <a:spcPts val="600"/>
                </a:spcAft>
                <a:buChar char="•"/>
              </a:pPr>
              <a:r>
                <a:rPr lang="ko-KR" sz="1800" b="1" kern="1200">
                  <a:latin typeface="Candara" panose="020E0502030303020204" pitchFamily="34" charset="0"/>
                  <a:ea typeface="Malgun Gothic"/>
                </a:rPr>
                <a:t>약물 치료를 견디지 못함</a:t>
              </a:r>
            </a:p>
            <a:p>
              <a:pPr marL="171450" lvl="1" indent="-171450" algn="l" defTabSz="800100">
                <a:spcBef>
                  <a:spcPct val="0"/>
                </a:spcBef>
                <a:spcAft>
                  <a:spcPts val="600"/>
                </a:spcAft>
                <a:buChar char="•"/>
              </a:pPr>
              <a:r>
                <a:rPr lang="ko-KR" sz="1800" b="1" kern="1200">
                  <a:latin typeface="Candara" panose="020E0502030303020204" pitchFamily="34" charset="0"/>
                  <a:ea typeface="Malgun Gothic"/>
                </a:rPr>
                <a:t>약물은 중요하지 않음</a:t>
              </a:r>
            </a:p>
            <a:p>
              <a:pPr marL="171450" lvl="1" indent="-171450" algn="l" defTabSz="800100">
                <a:spcBef>
                  <a:spcPct val="0"/>
                </a:spcBef>
                <a:spcAft>
                  <a:spcPts val="600"/>
                </a:spcAft>
                <a:buChar char="•"/>
              </a:pPr>
              <a:r>
                <a:rPr lang="ko-KR" sz="1800" b="1" kern="1200">
                  <a:latin typeface="Candara" panose="020E0502030303020204" pitchFamily="34" charset="0"/>
                  <a:ea typeface="Malgun Gothic"/>
                </a:rPr>
                <a:t>골다공증은 중요하지 않음</a:t>
              </a:r>
            </a:p>
            <a:p>
              <a:pPr marL="171450" lvl="1" indent="-171450" algn="l" defTabSz="800100">
                <a:spcBef>
                  <a:spcPct val="0"/>
                </a:spcBef>
                <a:spcAft>
                  <a:spcPts val="600"/>
                </a:spcAft>
                <a:buChar char="•"/>
              </a:pPr>
              <a:r>
                <a:rPr lang="ko-KR" sz="1800" b="1" kern="1200">
                  <a:latin typeface="Candara" panose="020E0502030303020204" pitchFamily="34" charset="0"/>
                  <a:ea typeface="Malgun Gothic"/>
                </a:rPr>
                <a:t>노쇼 / 이유 불분명</a:t>
              </a:r>
            </a:p>
            <a:p>
              <a:pPr marL="171450" lvl="1" indent="-171450" algn="l" defTabSz="800100">
                <a:spcBef>
                  <a:spcPct val="0"/>
                </a:spcBef>
                <a:spcAft>
                  <a:spcPts val="600"/>
                </a:spcAft>
                <a:buChar char="•"/>
              </a:pPr>
              <a:r>
                <a:rPr lang="ko-KR" sz="1800" b="1" kern="1200">
                  <a:latin typeface="Candara" panose="020E0502030303020204" pitchFamily="34" charset="0"/>
                  <a:ea typeface="Malgun Gothic"/>
                </a:rPr>
                <a:t>기타 이유(예: 예약을 잊어버림, 해외 환자 등)</a:t>
              </a:r>
            </a:p>
          </p:txBody>
        </p:sp>
        <p:sp>
          <p:nvSpPr>
            <p:cNvPr id="11" name="Freeform 10">
              <a:extLst>
                <a:ext uri="{FF2B5EF4-FFF2-40B4-BE49-F238E27FC236}">
                  <a16:creationId xmlns:a16="http://schemas.microsoft.com/office/drawing/2014/main" id="{9B5259D0-CCDD-EB4E-AB5B-4753F42FE986}"/>
                </a:ext>
              </a:extLst>
            </p:cNvPr>
            <p:cNvSpPr/>
            <p:nvPr/>
          </p:nvSpPr>
          <p:spPr>
            <a:xfrm>
              <a:off x="6361866" y="963192"/>
              <a:ext cx="3798093" cy="1182132"/>
            </a:xfrm>
            <a:custGeom>
              <a:avLst/>
              <a:gdLst>
                <a:gd name="connsiteX0" fmla="*/ 0 w 3798093"/>
                <a:gd name="connsiteY0" fmla="*/ 0 h 1519237"/>
                <a:gd name="connsiteX1" fmla="*/ 3798093 w 3798093"/>
                <a:gd name="connsiteY1" fmla="*/ 0 h 1519237"/>
                <a:gd name="connsiteX2" fmla="*/ 3798093 w 3798093"/>
                <a:gd name="connsiteY2" fmla="*/ 1519237 h 1519237"/>
                <a:gd name="connsiteX3" fmla="*/ 0 w 3798093"/>
                <a:gd name="connsiteY3" fmla="*/ 1519237 h 1519237"/>
                <a:gd name="connsiteX4" fmla="*/ 0 w 3798093"/>
                <a:gd name="connsiteY4" fmla="*/ 0 h 151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093" h="1519237">
                  <a:moveTo>
                    <a:pt x="0" y="0"/>
                  </a:moveTo>
                  <a:lnTo>
                    <a:pt x="3798093" y="0"/>
                  </a:lnTo>
                  <a:lnTo>
                    <a:pt x="3798093" y="1519237"/>
                  </a:lnTo>
                  <a:lnTo>
                    <a:pt x="0" y="1519237"/>
                  </a:lnTo>
                  <a:lnTo>
                    <a:pt x="0" y="0"/>
                  </a:lnTo>
                  <a:close/>
                </a:path>
              </a:pathLst>
            </a:custGeom>
            <a:solidFill>
              <a:srgbClr val="3CAE49"/>
            </a:solidFill>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ko-KR" sz="1800" b="1" kern="1200">
                  <a:latin typeface="Candara" panose="020E0502030303020204" pitchFamily="34" charset="0"/>
                  <a:ea typeface="Malgun Gothic"/>
                </a:rPr>
                <a:t>시스템 수준의 어려움</a:t>
              </a:r>
            </a:p>
          </p:txBody>
        </p:sp>
        <p:sp>
          <p:nvSpPr>
            <p:cNvPr id="12" name="Freeform 11">
              <a:extLst>
                <a:ext uri="{FF2B5EF4-FFF2-40B4-BE49-F238E27FC236}">
                  <a16:creationId xmlns:a16="http://schemas.microsoft.com/office/drawing/2014/main" id="{5EE01679-7C82-F044-B8B1-2AD498A8B0D9}"/>
                </a:ext>
              </a:extLst>
            </p:cNvPr>
            <p:cNvSpPr/>
            <p:nvPr/>
          </p:nvSpPr>
          <p:spPr>
            <a:xfrm>
              <a:off x="6361866" y="2145324"/>
              <a:ext cx="3798093" cy="3749483"/>
            </a:xfrm>
            <a:custGeom>
              <a:avLst/>
              <a:gdLst>
                <a:gd name="connsiteX0" fmla="*/ 0 w 3798093"/>
                <a:gd name="connsiteY0" fmla="*/ 0 h 3412378"/>
                <a:gd name="connsiteX1" fmla="*/ 3798093 w 3798093"/>
                <a:gd name="connsiteY1" fmla="*/ 0 h 3412378"/>
                <a:gd name="connsiteX2" fmla="*/ 3798093 w 3798093"/>
                <a:gd name="connsiteY2" fmla="*/ 3412378 h 3412378"/>
                <a:gd name="connsiteX3" fmla="*/ 0 w 3798093"/>
                <a:gd name="connsiteY3" fmla="*/ 3412378 h 3412378"/>
                <a:gd name="connsiteX4" fmla="*/ 0 w 3798093"/>
                <a:gd name="connsiteY4" fmla="*/ 0 h 3412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093" h="3412378">
                  <a:moveTo>
                    <a:pt x="0" y="0"/>
                  </a:moveTo>
                  <a:lnTo>
                    <a:pt x="3798093" y="0"/>
                  </a:lnTo>
                  <a:lnTo>
                    <a:pt x="3798093" y="3412378"/>
                  </a:lnTo>
                  <a:lnTo>
                    <a:pt x="0" y="3412378"/>
                  </a:lnTo>
                  <a:lnTo>
                    <a:pt x="0" y="0"/>
                  </a:lnTo>
                  <a:close/>
                </a:path>
              </a:pathLst>
            </a:cu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ko-KR" sz="1800" b="1" kern="1200">
                  <a:latin typeface="Candara" panose="020E0502030303020204" pitchFamily="34" charset="0"/>
                  <a:ea typeface="Malgun Gothic"/>
                </a:rPr>
                <a:t>발생한 모든 골절을 병원에서 확인하지 못함</a:t>
              </a:r>
            </a:p>
            <a:p>
              <a:pPr marL="171450" lvl="1" indent="-171450" algn="l" defTabSz="800100">
                <a:lnSpc>
                  <a:spcPct val="100000"/>
                </a:lnSpc>
                <a:spcBef>
                  <a:spcPct val="0"/>
                </a:spcBef>
                <a:spcAft>
                  <a:spcPts val="600"/>
                </a:spcAft>
                <a:buChar char="•"/>
              </a:pPr>
              <a:r>
                <a:rPr lang="ko-KR" sz="1800" b="1" kern="1200">
                  <a:latin typeface="Candara" panose="020E0502030303020204" pitchFamily="34" charset="0"/>
                  <a:ea typeface="Malgun Gothic"/>
                </a:rPr>
                <a:t>포착된 척추 골절의 숫자가 불충분함</a:t>
              </a:r>
            </a:p>
            <a:p>
              <a:pPr marL="171450" lvl="1" indent="-171450" algn="l" defTabSz="800100">
                <a:lnSpc>
                  <a:spcPct val="100000"/>
                </a:lnSpc>
                <a:spcBef>
                  <a:spcPct val="0"/>
                </a:spcBef>
                <a:spcAft>
                  <a:spcPts val="600"/>
                </a:spcAft>
                <a:buChar char="•"/>
              </a:pPr>
              <a:r>
                <a:rPr lang="ko-KR" sz="1800" b="1" kern="1200">
                  <a:latin typeface="Candara" panose="020E0502030303020204" pitchFamily="34" charset="0"/>
                  <a:ea typeface="Malgun Gothic"/>
                </a:rPr>
                <a:t>평가된 모든 환자를 등록시키는 데 실패</a:t>
              </a:r>
            </a:p>
            <a:p>
              <a:pPr marL="171450" lvl="1" indent="-171450" algn="l" defTabSz="800100">
                <a:lnSpc>
                  <a:spcPct val="100000"/>
                </a:lnSpc>
                <a:spcBef>
                  <a:spcPct val="0"/>
                </a:spcBef>
                <a:spcAft>
                  <a:spcPts val="600"/>
                </a:spcAft>
                <a:buChar char="•"/>
              </a:pPr>
              <a:r>
                <a:rPr lang="ko-KR" sz="1800" b="1" kern="1200">
                  <a:latin typeface="Candara" panose="020E0502030303020204" pitchFamily="34" charset="0"/>
                  <a:ea typeface="Malgun Gothic"/>
                </a:rPr>
                <a:t>느린 퇴원</a:t>
              </a:r>
            </a:p>
            <a:p>
              <a:pPr marL="171450" lvl="1" indent="-171450" algn="l" defTabSz="800100">
                <a:lnSpc>
                  <a:spcPct val="100000"/>
                </a:lnSpc>
                <a:spcBef>
                  <a:spcPct val="0"/>
                </a:spcBef>
                <a:spcAft>
                  <a:spcPts val="600"/>
                </a:spcAft>
                <a:buChar char="•"/>
              </a:pPr>
              <a:r>
                <a:rPr lang="ko-KR" sz="1800" b="1" kern="1200">
                  <a:latin typeface="Candara" panose="020E0502030303020204" pitchFamily="34" charset="0"/>
                  <a:ea typeface="Malgun Gothic"/>
                </a:rPr>
                <a:t>폴리클리닉 1차 모집이 예상보다 적음</a:t>
              </a:r>
            </a:p>
            <a:p>
              <a:pPr marL="171450" lvl="1" indent="-171450" algn="l" defTabSz="800100">
                <a:lnSpc>
                  <a:spcPct val="100000"/>
                </a:lnSpc>
                <a:spcBef>
                  <a:spcPct val="0"/>
                </a:spcBef>
                <a:spcAft>
                  <a:spcPts val="600"/>
                </a:spcAft>
                <a:buChar char="•"/>
              </a:pPr>
              <a:r>
                <a:rPr lang="ko-KR" sz="1800" b="1" kern="1200">
                  <a:latin typeface="Candara" panose="020E0502030303020204" pitchFamily="34" charset="0"/>
                  <a:ea typeface="Malgun Gothic"/>
                </a:rPr>
                <a:t>인력 문제</a:t>
              </a:r>
            </a:p>
          </p:txBody>
        </p:sp>
      </p:grpSp>
      <p:sp>
        <p:nvSpPr>
          <p:cNvPr id="6" name="TextBox 5">
            <a:extLst>
              <a:ext uri="{FF2B5EF4-FFF2-40B4-BE49-F238E27FC236}">
                <a16:creationId xmlns:a16="http://schemas.microsoft.com/office/drawing/2014/main" id="{A862A1A9-6010-F845-B1D8-B04CDECF1EE5}"/>
              </a:ext>
            </a:extLst>
          </p:cNvPr>
          <p:cNvSpPr txBox="1"/>
          <p:nvPr/>
        </p:nvSpPr>
        <p:spPr>
          <a:xfrm>
            <a:off x="327556" y="6459009"/>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Chandran M, et al. </a:t>
            </a:r>
            <a:r>
              <a:rPr lang="ko-KR" sz="900" b="1" i="1" kern="0">
                <a:solidFill>
                  <a:schemeClr val="tx1">
                    <a:lumMod val="100000"/>
                  </a:schemeClr>
                </a:solidFill>
                <a:latin typeface="Calibri" panose="020F0502020204030204" pitchFamily="34" charset="0"/>
                <a:sym typeface=""/>
              </a:rPr>
              <a:t>J Clin Densitom </a:t>
            </a:r>
            <a:r>
              <a:rPr lang="ko-KR" sz="900" b="1" kern="0">
                <a:solidFill>
                  <a:schemeClr val="tx1">
                    <a:lumMod val="100000"/>
                  </a:schemeClr>
                </a:solidFill>
                <a:latin typeface="Calibri" panose="020F0502020204030204" pitchFamily="34" charset="0"/>
                <a:sym typeface=""/>
              </a:rPr>
              <a:t>2016;19:117–24.</a:t>
            </a:r>
          </a:p>
        </p:txBody>
      </p:sp>
      <p:pic>
        <p:nvPicPr>
          <p:cNvPr id="15" name="Graphic 14" descr="Home with solid fill">
            <a:hlinkClick r:id="rId3" action="ppaction://hlinksldjump"/>
            <a:extLst>
              <a:ext uri="{FF2B5EF4-FFF2-40B4-BE49-F238E27FC236}">
                <a16:creationId xmlns:a16="http://schemas.microsoft.com/office/drawing/2014/main" id="{321CA6AF-14F9-954B-B84F-0804CED18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8919022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34D7E1-F1A8-7B48-ADAB-428DB1F563DC}"/>
              </a:ext>
            </a:extLst>
          </p:cNvPr>
          <p:cNvSpPr txBox="1"/>
          <p:nvPr/>
        </p:nvSpPr>
        <p:spPr>
          <a:xfrm>
            <a:off x="386858" y="2644170"/>
            <a:ext cx="11418283" cy="1569660"/>
          </a:xfrm>
          <a:prstGeom prst="rect">
            <a:avLst/>
          </a:prstGeom>
          <a:noFill/>
        </p:spPr>
        <p:txBody>
          <a:bodyPr wrap="square" rtlCol="0">
            <a:spAutoFit/>
          </a:bodyPr>
          <a:lstStyle/>
          <a:p>
            <a:r>
              <a:rPr lang="ko-KR" altLang="en-US" sz="3200" b="1" dirty="0">
                <a:solidFill>
                  <a:srgbClr val="6BBBAD"/>
                </a:solidFill>
                <a:latin typeface="Candara" panose="020E0502030303020204" pitchFamily="34" charset="0"/>
                <a:sym typeface=""/>
              </a:rPr>
              <a:t>부각되는</a:t>
            </a:r>
            <a:r>
              <a:rPr lang="ko-KR" altLang="es-ES" sz="3200" b="1" dirty="0">
                <a:solidFill>
                  <a:srgbClr val="6BBBAD"/>
                </a:solidFill>
                <a:latin typeface="Candara" panose="020E0502030303020204" pitchFamily="34" charset="0"/>
                <a:sym typeface=""/>
              </a:rPr>
              <a:t> </a:t>
            </a:r>
            <a:r>
              <a:rPr lang="ko-KR" sz="3200" b="1" dirty="0">
                <a:solidFill>
                  <a:srgbClr val="6BBBAD"/>
                </a:solidFill>
                <a:latin typeface="Candara" panose="020E0502030303020204" pitchFamily="34" charset="0"/>
                <a:sym typeface=""/>
              </a:rPr>
              <a:t>주제: </a:t>
            </a:r>
          </a:p>
          <a:p>
            <a:r>
              <a:rPr lang="ko-KR" sz="3200" b="1" kern="0" dirty="0">
                <a:solidFill>
                  <a:schemeClr val="tx1">
                    <a:lumMod val="100000"/>
                  </a:schemeClr>
                </a:solidFill>
                <a:latin typeface="Candara" panose="020E0502030303020204" pitchFamily="34" charset="0"/>
                <a:sym typeface=""/>
              </a:rPr>
              <a:t>개인별 골절 위험도 계층화</a:t>
            </a:r>
            <a:endParaRPr lang="ko-KR" sz="3200" b="1" kern="0" dirty="0">
              <a:solidFill>
                <a:schemeClr val="tx1">
                  <a:lumMod val="100000"/>
                </a:schemeClr>
              </a:solidFill>
              <a:highlight>
                <a:srgbClr val="FFFF00"/>
              </a:highlight>
              <a:latin typeface="Candara" panose="020E0502030303020204" pitchFamily="34" charset="0"/>
              <a:sym typeface=""/>
            </a:endParaRPr>
          </a:p>
          <a:p>
            <a:endParaRPr lang="ko-KR" sz="3200" b="1" dirty="0">
              <a:solidFill>
                <a:srgbClr val="6BBBAD"/>
              </a:solidFill>
              <a:latin typeface="Candara" panose="020E0502030303020204" pitchFamily="34" charset="0"/>
              <a:ea typeface="Malgun Gothic"/>
            </a:endParaRPr>
          </a:p>
        </p:txBody>
      </p:sp>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pic>
        <p:nvPicPr>
          <p:cNvPr id="6" name="Graphic 5" descr="Home with solid fill">
            <a:hlinkClick r:id="rId4" action="ppaction://hlinksldjump"/>
            <a:extLst>
              <a:ext uri="{FF2B5EF4-FFF2-40B4-BE49-F238E27FC236}">
                <a16:creationId xmlns:a16="http://schemas.microsoft.com/office/drawing/2014/main" id="{74AE485A-1BA3-0841-B6F0-5E9D401505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7189720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3">
            <a:extLst>
              <a:ext uri="{FF2B5EF4-FFF2-40B4-BE49-F238E27FC236}">
                <a16:creationId xmlns:a16="http://schemas.microsoft.com/office/drawing/2014/main" id="{D076C6DA-0FC8-2E44-BD9E-94B37BBF5446}"/>
              </a:ext>
            </a:extLst>
          </p:cNvPr>
          <p:cNvGraphicFramePr>
            <a:graphicFrameLocks noGrp="1"/>
          </p:cNvGraphicFramePr>
          <p:nvPr>
            <p:extLst>
              <p:ext uri="{D42A27DB-BD31-4B8C-83A1-F6EECF244321}">
                <p14:modId xmlns:p14="http://schemas.microsoft.com/office/powerpoint/2010/main" val="2179556001"/>
              </p:ext>
            </p:extLst>
          </p:nvPr>
        </p:nvGraphicFramePr>
        <p:xfrm>
          <a:off x="6296169" y="1487126"/>
          <a:ext cx="5286233" cy="3030282"/>
        </p:xfrm>
        <a:graphic>
          <a:graphicData uri="http://schemas.openxmlformats.org/drawingml/2006/table">
            <a:tbl>
              <a:tblPr firstRow="1" bandRow="1">
                <a:tableStyleId>{5C22544A-7EE6-4342-B048-85BDC9FD1C3A}</a:tableStyleId>
              </a:tblPr>
              <a:tblGrid>
                <a:gridCol w="5286233">
                  <a:extLst>
                    <a:ext uri="{9D8B030D-6E8A-4147-A177-3AD203B41FA5}">
                      <a16:colId xmlns:a16="http://schemas.microsoft.com/office/drawing/2014/main" val="1635543922"/>
                    </a:ext>
                  </a:extLst>
                </a:gridCol>
              </a:tblGrid>
              <a:tr h="482655">
                <a:tc>
                  <a:txBody>
                    <a:bodyPr/>
                    <a:lstStyle/>
                    <a:p>
                      <a:r>
                        <a:rPr lang="ko-KR" spc="0">
                          <a:latin typeface="Candara" panose="020E0502030303020204" pitchFamily="34" charset="0"/>
                          <a:ea typeface="Malgun Gothic"/>
                          <a:cs typeface="+mn-cs"/>
                          <a:sym typeface=""/>
                        </a:rPr>
                        <a:t>GARVAN</a:t>
                      </a:r>
                    </a:p>
                  </a:txBody>
                  <a:tcP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rgbClr val="8E3CCC"/>
                      </a:solidFill>
                      <a:prstDash val="solid"/>
                      <a:round/>
                      <a:headEnd type="none" w="med" len="med"/>
                      <a:tailEnd type="none" w="med" len="med"/>
                    </a:lnB>
                    <a:solidFill>
                      <a:srgbClr val="8E3CCC"/>
                    </a:solidFill>
                  </a:tcPr>
                </a:tc>
                <a:extLst>
                  <a:ext uri="{0D108BD9-81ED-4DB2-BD59-A6C34878D82A}">
                    <a16:rowId xmlns:a16="http://schemas.microsoft.com/office/drawing/2014/main" val="4061501575"/>
                  </a:ext>
                </a:extLst>
              </a:tr>
              <a:tr h="2547627">
                <a:tc>
                  <a:txBody>
                    <a:bodyPr/>
                    <a:lstStyle/>
                    <a:p>
                      <a:pPr marL="285750" indent="-285750">
                        <a:spcAft>
                          <a:spcPts val="600"/>
                        </a:spcAft>
                        <a:buFont typeface="Arial" panose="020B0604020202020204" pitchFamily="34" charset="0"/>
                        <a:buChar char="•"/>
                      </a:pPr>
                      <a:r>
                        <a:rPr lang="ko-KR" b="1" kern="0" spc="0">
                          <a:solidFill>
                            <a:schemeClr val="dk1">
                              <a:lumMod val="100000"/>
                            </a:schemeClr>
                          </a:solidFill>
                          <a:latin typeface="Candara" panose="020E0502030303020204" pitchFamily="34" charset="0"/>
                          <a:ea typeface="Malgun Gothic"/>
                          <a:cs typeface="+mn-cs"/>
                          <a:sym typeface=""/>
                        </a:rPr>
                        <a:t>Garvan 골절 위험도 계산기는 연령, 골밀도, 체중, 50세 이후 골절 이력, 지난 12개월 동안 낙상 등 5가지 요소를 기반으로 함</a:t>
                      </a:r>
                      <a:r>
                        <a:rPr lang="ko-KR" b="1" kern="0" spc="0" baseline="30000">
                          <a:solidFill>
                            <a:schemeClr val="dk1">
                              <a:lumMod val="100000"/>
                            </a:schemeClr>
                          </a:solidFill>
                          <a:latin typeface="Candara" panose="020E0502030303020204" pitchFamily="34" charset="0"/>
                          <a:ea typeface="Malgun Gothic"/>
                          <a:cs typeface="+mn-cs"/>
                          <a:sym typeface=""/>
                        </a:rPr>
                        <a:t>5</a:t>
                      </a:r>
                    </a:p>
                    <a:p>
                      <a:pPr marL="285750" indent="-285750">
                        <a:buFont typeface="Arial" panose="020B0604020202020204" pitchFamily="34" charset="0"/>
                        <a:buChar char="•"/>
                      </a:pPr>
                      <a:r>
                        <a:rPr lang="ko-KR" b="1" kern="0" spc="0">
                          <a:solidFill>
                            <a:schemeClr val="dk1">
                              <a:lumMod val="100000"/>
                            </a:schemeClr>
                          </a:solidFill>
                          <a:latin typeface="Candara" panose="020E0502030303020204" pitchFamily="34" charset="0"/>
                          <a:ea typeface="Malgun Gothic"/>
                          <a:cs typeface="+mn-cs"/>
                          <a:sym typeface=""/>
                        </a:rPr>
                        <a:t>Garvan 골절 위험 계산기는 평생 위험보다 관리하기 쉬운 5년 및 10년 위험을 사용</a:t>
                      </a:r>
                      <a:r>
                        <a:rPr lang="ko-KR" b="1" kern="0" spc="0" baseline="30000">
                          <a:solidFill>
                            <a:schemeClr val="dk1">
                              <a:lumMod val="100000"/>
                            </a:schemeClr>
                          </a:solidFill>
                          <a:latin typeface="Candara" panose="020E0502030303020204" pitchFamily="34" charset="0"/>
                          <a:ea typeface="Malgun Gothic"/>
                          <a:cs typeface="+mn-cs"/>
                          <a:sym typeface=""/>
                        </a:rPr>
                        <a:t>5 </a:t>
                      </a:r>
                    </a:p>
                  </a:txBody>
                  <a:tcP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rgbClr val="8E3CCC"/>
                      </a:solidFill>
                      <a:prstDash val="solid"/>
                      <a:round/>
                      <a:headEnd type="none" w="med" len="med"/>
                      <a:tailEnd type="none" w="med" len="med"/>
                    </a:lnB>
                    <a:noFill/>
                  </a:tcPr>
                </a:tc>
                <a:extLst>
                  <a:ext uri="{0D108BD9-81ED-4DB2-BD59-A6C34878D82A}">
                    <a16:rowId xmlns:a16="http://schemas.microsoft.com/office/drawing/2014/main" val="4194982710"/>
                  </a:ext>
                </a:extLst>
              </a:tr>
            </a:tbl>
          </a:graphicData>
        </a:graphic>
      </p:graphicFrame>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현재 국제 지침은 골절 위험 평가를 권장함</a:t>
            </a:r>
            <a:r>
              <a:rPr lang="ko-KR" sz="3600" b="1" kern="0" baseline="30000" dirty="0">
                <a:solidFill>
                  <a:srgbClr val="6BBBAD">
                    <a:lumMod val="100000"/>
                  </a:srgbClr>
                </a:solidFill>
                <a:latin typeface="Candara" panose="020E0502030303020204" pitchFamily="34" charset="0"/>
                <a:sym typeface=""/>
              </a:rPr>
              <a:t>1,2</a:t>
            </a:r>
          </a:p>
        </p:txBody>
      </p:sp>
      <p:sp>
        <p:nvSpPr>
          <p:cNvPr id="8" name="TextBox 7">
            <a:extLst>
              <a:ext uri="{FF2B5EF4-FFF2-40B4-BE49-F238E27FC236}">
                <a16:creationId xmlns:a16="http://schemas.microsoft.com/office/drawing/2014/main" id="{B1270175-8013-CF4C-9259-854A2AC54EDB}"/>
              </a:ext>
            </a:extLst>
          </p:cNvPr>
          <p:cNvSpPr txBox="1"/>
          <p:nvPr/>
        </p:nvSpPr>
        <p:spPr>
          <a:xfrm>
            <a:off x="336619" y="6398048"/>
            <a:ext cx="11043143" cy="3693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dk1">
                    <a:lumMod val="100000"/>
                  </a:schemeClr>
                </a:solidFill>
                <a:effectLst/>
                <a:uLnTx/>
                <a:uFillTx/>
                <a:latin typeface="Calibri" panose="020F0502020204030204" pitchFamily="34" charset="0"/>
                <a:sym typeface=""/>
              </a:rPr>
              <a:t>1. </a:t>
            </a:r>
            <a:r>
              <a:rPr lang="ko-KR" sz="900" b="1" kern="0">
                <a:solidFill>
                  <a:schemeClr val="dk1">
                    <a:lumMod val="100000"/>
                  </a:schemeClr>
                </a:solidFill>
                <a:latin typeface="Calibri" panose="020F0502020204030204" pitchFamily="34" charset="0"/>
                <a:sym typeface=""/>
              </a:rPr>
              <a:t>Kanis JA, et al. </a:t>
            </a:r>
            <a:r>
              <a:rPr lang="ko-KR" sz="900" b="1" i="1" kern="0">
                <a:solidFill>
                  <a:schemeClr val="dk1">
                    <a:lumMod val="100000"/>
                  </a:schemeClr>
                </a:solidFill>
                <a:latin typeface="Calibri" panose="020F0502020204030204" pitchFamily="34" charset="0"/>
                <a:sym typeface=""/>
              </a:rPr>
              <a:t>Osteoporos Int </a:t>
            </a:r>
            <a:r>
              <a:rPr lang="ko-KR" sz="900" b="1" kern="0">
                <a:solidFill>
                  <a:schemeClr val="dk1">
                    <a:lumMod val="100000"/>
                  </a:schemeClr>
                </a:solidFill>
                <a:latin typeface="Calibri" panose="020F0502020204030204" pitchFamily="34" charset="0"/>
                <a:sym typeface=""/>
              </a:rPr>
              <a:t>2020;31:1–12; 2. Camacho PM, et al. </a:t>
            </a:r>
            <a:r>
              <a:rPr lang="ko-KR" sz="900" b="1" i="1" kern="0">
                <a:solidFill>
                  <a:schemeClr val="dk1">
                    <a:lumMod val="100000"/>
                  </a:schemeClr>
                </a:solidFill>
                <a:latin typeface="Calibri" panose="020F0502020204030204" pitchFamily="34" charset="0"/>
                <a:sym typeface=""/>
              </a:rPr>
              <a:t>Endocr Pract</a:t>
            </a:r>
            <a:r>
              <a:rPr lang="ko-KR" sz="900" b="1" kern="0">
                <a:solidFill>
                  <a:schemeClr val="dk1">
                    <a:lumMod val="100000"/>
                  </a:schemeClr>
                </a:solidFill>
                <a:latin typeface="Calibri" panose="020F0502020204030204" pitchFamily="34" charset="0"/>
                <a:sym typeface=""/>
              </a:rPr>
              <a:t>. 2020;26 (Suppl 1):1-46; 3. Shoback D, et al. </a:t>
            </a:r>
            <a:r>
              <a:rPr lang="ko-KR" sz="900" b="1" i="1" kern="0">
                <a:solidFill>
                  <a:schemeClr val="dk1">
                    <a:lumMod val="100000"/>
                  </a:schemeClr>
                </a:solidFill>
                <a:latin typeface="Calibri" panose="020F0502020204030204" pitchFamily="34" charset="0"/>
                <a:sym typeface=""/>
              </a:rPr>
              <a:t>J Clin Endocrinol Metab </a:t>
            </a:r>
            <a:r>
              <a:rPr lang="ko-KR" sz="900" b="1" kern="0">
                <a:solidFill>
                  <a:schemeClr val="dk1">
                    <a:lumMod val="100000"/>
                  </a:schemeClr>
                </a:solidFill>
                <a:latin typeface="Calibri" panose="020F0502020204030204" pitchFamily="34" charset="0"/>
                <a:sym typeface=""/>
              </a:rPr>
              <a:t>2020;105:1–8; 4. van Geel TA, et al. </a:t>
            </a:r>
            <a:r>
              <a:rPr lang="ko-KR" sz="900" b="1" i="1" kern="0">
                <a:solidFill>
                  <a:schemeClr val="dk1">
                    <a:lumMod val="100000"/>
                  </a:schemeClr>
                </a:solidFill>
                <a:latin typeface="Calibri" panose="020F0502020204030204" pitchFamily="34" charset="0"/>
                <a:sym typeface=""/>
              </a:rPr>
              <a:t>Ann Rheum Dis </a:t>
            </a:r>
            <a:r>
              <a:rPr lang="ko-KR" sz="900" b="1" kern="0">
                <a:solidFill>
                  <a:schemeClr val="dk1">
                    <a:lumMod val="100000"/>
                  </a:schemeClr>
                </a:solidFill>
                <a:latin typeface="Calibri" panose="020F0502020204030204" pitchFamily="34" charset="0"/>
                <a:sym typeface=""/>
              </a:rPr>
              <a:t>2009;68:99–102; 5. Garvan Fracture Risk Calculator. https://www.garvan.org.au/promotions/bone-fracture-risk/calculator 에서 이용 가능</a:t>
            </a:r>
          </a:p>
        </p:txBody>
      </p:sp>
      <p:sp>
        <p:nvSpPr>
          <p:cNvPr id="14" name="TextBox 13">
            <a:extLst>
              <a:ext uri="{FF2B5EF4-FFF2-40B4-BE49-F238E27FC236}">
                <a16:creationId xmlns:a16="http://schemas.microsoft.com/office/drawing/2014/main" id="{5E44F107-59BB-C343-A63B-09ED508C39D2}"/>
              </a:ext>
            </a:extLst>
          </p:cNvPr>
          <p:cNvSpPr txBox="1"/>
          <p:nvPr/>
        </p:nvSpPr>
        <p:spPr>
          <a:xfrm>
            <a:off x="609600" y="5919761"/>
            <a:ext cx="6477000" cy="276999"/>
          </a:xfrm>
          <a:prstGeom prst="rect">
            <a:avLst/>
          </a:prstGeom>
          <a:noFill/>
        </p:spPr>
        <p:txBody>
          <a:bodyPr wrap="square" rtlCol="0">
            <a:spAutoFit/>
          </a:bodyPr>
          <a:lstStyle/>
          <a:p>
            <a:r>
              <a:rPr lang="ko-KR" sz="1200">
                <a:solidFill>
                  <a:schemeClr val="dk1">
                    <a:lumMod val="100000"/>
                  </a:schemeClr>
                </a:solidFill>
                <a:latin typeface="Candara" panose="020E0502030303020204" pitchFamily="34" charset="0"/>
                <a:sym typeface=""/>
              </a:rPr>
              <a:t>* 주요 골다공증 골절 = 임상 척추, 고관절, 전완 또는 상완골 골절</a:t>
            </a:r>
          </a:p>
        </p:txBody>
      </p:sp>
      <p:sp>
        <p:nvSpPr>
          <p:cNvPr id="7" name="Rounded Rectangle 6">
            <a:extLst>
              <a:ext uri="{FF2B5EF4-FFF2-40B4-BE49-F238E27FC236}">
                <a16:creationId xmlns:a16="http://schemas.microsoft.com/office/drawing/2014/main" id="{12DD6A07-DC6E-FA40-907D-02EB6B2EBAFF}"/>
              </a:ext>
            </a:extLst>
          </p:cNvPr>
          <p:cNvSpPr/>
          <p:nvPr/>
        </p:nvSpPr>
        <p:spPr>
          <a:xfrm>
            <a:off x="6615006" y="4649213"/>
            <a:ext cx="4821010" cy="1386551"/>
          </a:xfrm>
          <a:prstGeom prst="roundRect">
            <a:avLst/>
          </a:prstGeom>
          <a:noFill/>
          <a:ln>
            <a:solidFill>
              <a:srgbClr val="42A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0" name="TextBox 9">
            <a:extLst>
              <a:ext uri="{FF2B5EF4-FFF2-40B4-BE49-F238E27FC236}">
                <a16:creationId xmlns:a16="http://schemas.microsoft.com/office/drawing/2014/main" id="{9DA8B01C-FD9B-8E4D-AAF1-4F90E85759A7}"/>
              </a:ext>
            </a:extLst>
          </p:cNvPr>
          <p:cNvSpPr txBox="1"/>
          <p:nvPr/>
        </p:nvSpPr>
        <p:spPr>
          <a:xfrm>
            <a:off x="6940216" y="4712326"/>
            <a:ext cx="4364969" cy="1323439"/>
          </a:xfrm>
          <a:prstGeom prst="rect">
            <a:avLst/>
          </a:prstGeom>
          <a:noFill/>
        </p:spPr>
        <p:txBody>
          <a:bodyPr wrap="square" rtlCol="0">
            <a:spAutoFit/>
          </a:bodyPr>
          <a:lstStyle>
            <a:defPPr>
              <a:defRPr lang="ko-KR">
                <a:ea typeface="Malgun Gothic"/>
              </a:defRPr>
            </a:defPPr>
          </a:lstStyle>
          <a:p>
            <a:r>
              <a:rPr lang="ko-KR" sz="1600" b="1" kern="0">
                <a:solidFill>
                  <a:srgbClr val="2F9588">
                    <a:lumMod val="100000"/>
                  </a:srgbClr>
                </a:solidFill>
                <a:latin typeface="Candara" panose="020E0502030303020204" pitchFamily="34" charset="0"/>
                <a:sym typeface=""/>
              </a:rPr>
              <a:t>이전에 취약성 골절이 있었던</a:t>
            </a:r>
            <a:r>
              <a:rPr lang="ko-KR" sz="1600" b="1" kern="0">
                <a:solidFill>
                  <a:schemeClr val="dk1">
                    <a:lumMod val="100000"/>
                  </a:schemeClr>
                </a:solidFill>
                <a:latin typeface="Candara" panose="020E0502030303020204" pitchFamily="34" charset="0"/>
                <a:sym typeface=""/>
              </a:rPr>
              <a:t> 환자는 고위험 또는 매우 고위험으로 간주되며(FRAX® 확률에 따라) 약물 요법으로 치료하는 것이 권장됨</a:t>
            </a:r>
            <a:r>
              <a:rPr lang="ko-KR" sz="1600" b="1" kern="0" baseline="30000">
                <a:solidFill>
                  <a:schemeClr val="dk1">
                    <a:lumMod val="100000"/>
                  </a:schemeClr>
                </a:solidFill>
                <a:latin typeface="Candara" panose="020E0502030303020204" pitchFamily="34" charset="0"/>
                <a:sym typeface=""/>
              </a:rPr>
              <a:t>1,3,4</a:t>
            </a:r>
          </a:p>
        </p:txBody>
      </p:sp>
      <p:sp>
        <p:nvSpPr>
          <p:cNvPr id="2" name="Oval 1">
            <a:extLst>
              <a:ext uri="{FF2B5EF4-FFF2-40B4-BE49-F238E27FC236}">
                <a16:creationId xmlns:a16="http://schemas.microsoft.com/office/drawing/2014/main" id="{E109A87E-8361-A544-BBEB-0FCB7E0B888C}"/>
              </a:ext>
            </a:extLst>
          </p:cNvPr>
          <p:cNvSpPr/>
          <p:nvPr/>
        </p:nvSpPr>
        <p:spPr>
          <a:xfrm>
            <a:off x="6309568" y="4792654"/>
            <a:ext cx="602650" cy="581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3200" b="1">
                <a:solidFill>
                  <a:schemeClr val="lt1">
                    <a:lumMod val="100000"/>
                  </a:schemeClr>
                </a:solidFill>
                <a:latin typeface="Calibri" panose="020F0502020204030204" pitchFamily="34" charset="0"/>
                <a:sym typeface=""/>
              </a:rPr>
              <a:t>!</a:t>
            </a:r>
          </a:p>
        </p:txBody>
      </p:sp>
      <p:graphicFrame>
        <p:nvGraphicFramePr>
          <p:cNvPr id="3" name="Table 3">
            <a:extLst>
              <a:ext uri="{FF2B5EF4-FFF2-40B4-BE49-F238E27FC236}">
                <a16:creationId xmlns:a16="http://schemas.microsoft.com/office/drawing/2014/main" id="{2608A9FA-0BCB-104B-BC40-4EE731268F3E}"/>
              </a:ext>
            </a:extLst>
          </p:cNvPr>
          <p:cNvGraphicFramePr>
            <a:graphicFrameLocks noGrp="1"/>
          </p:cNvGraphicFramePr>
          <p:nvPr>
            <p:extLst>
              <p:ext uri="{D42A27DB-BD31-4B8C-83A1-F6EECF244321}">
                <p14:modId xmlns:p14="http://schemas.microsoft.com/office/powerpoint/2010/main" val="35046922"/>
              </p:ext>
            </p:extLst>
          </p:nvPr>
        </p:nvGraphicFramePr>
        <p:xfrm>
          <a:off x="609600" y="1482621"/>
          <a:ext cx="5286233" cy="4331324"/>
        </p:xfrm>
        <a:graphic>
          <a:graphicData uri="http://schemas.openxmlformats.org/drawingml/2006/table">
            <a:tbl>
              <a:tblPr firstRow="1" bandRow="1">
                <a:tableStyleId>{5C22544A-7EE6-4342-B048-85BDC9FD1C3A}</a:tableStyleId>
              </a:tblPr>
              <a:tblGrid>
                <a:gridCol w="5286233">
                  <a:extLst>
                    <a:ext uri="{9D8B030D-6E8A-4147-A177-3AD203B41FA5}">
                      <a16:colId xmlns:a16="http://schemas.microsoft.com/office/drawing/2014/main" val="1635543922"/>
                    </a:ext>
                  </a:extLst>
                </a:gridCol>
              </a:tblGrid>
              <a:tr h="469007">
                <a:tc>
                  <a:txBody>
                    <a:bodyPr/>
                    <a:lstStyle/>
                    <a:p>
                      <a:r>
                        <a:rPr lang="ko-KR" spc="0">
                          <a:latin typeface="Candara" panose="020E0502030303020204" pitchFamily="34" charset="0"/>
                          <a:ea typeface="Malgun Gothic"/>
                          <a:cs typeface="+mn-cs"/>
                          <a:sym typeface=""/>
                        </a:rPr>
                        <a:t>FRAX®</a:t>
                      </a:r>
                    </a:p>
                  </a:txBody>
                  <a:tcP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rgbClr val="E50002"/>
                      </a:solidFill>
                      <a:prstDash val="solid"/>
                      <a:round/>
                      <a:headEnd type="none" w="med" len="med"/>
                      <a:tailEnd type="none" w="med" len="med"/>
                    </a:lnB>
                    <a:solidFill>
                      <a:srgbClr val="E50002"/>
                    </a:solidFill>
                  </a:tcPr>
                </a:tc>
                <a:extLst>
                  <a:ext uri="{0D108BD9-81ED-4DB2-BD59-A6C34878D82A}">
                    <a16:rowId xmlns:a16="http://schemas.microsoft.com/office/drawing/2014/main" val="4061501575"/>
                  </a:ext>
                </a:extLst>
              </a:tr>
              <a:tr h="3862317">
                <a:tc>
                  <a:txBody>
                    <a:bodyPr/>
                    <a:lstStyle/>
                    <a:p>
                      <a:pPr marL="285750" indent="-285750">
                        <a:spcAft>
                          <a:spcPts val="600"/>
                        </a:spcAft>
                        <a:buFont typeface="Arial" panose="020B0604020202020204" pitchFamily="34" charset="0"/>
                        <a:buChar char="•"/>
                      </a:pPr>
                      <a:r>
                        <a:rPr lang="ko-KR" b="1" spc="0" dirty="0">
                          <a:latin typeface="Candara" panose="020E0502030303020204" pitchFamily="34" charset="0"/>
                          <a:ea typeface="Malgun Gothic"/>
                          <a:cs typeface="+mn-cs"/>
                          <a:sym typeface=""/>
                        </a:rPr>
                        <a:t>FRAX® 위험 평가 도구는 </a:t>
                      </a:r>
                      <a:r>
                        <a:rPr lang="ko-KR" b="1" spc="0" dirty="0" err="1">
                          <a:latin typeface="Candara" panose="020E0502030303020204" pitchFamily="34" charset="0"/>
                          <a:ea typeface="Malgun Gothic"/>
                          <a:cs typeface="+mn-cs"/>
                          <a:sym typeface=""/>
                        </a:rPr>
                        <a:t>고관절</a:t>
                      </a:r>
                      <a:r>
                        <a:rPr lang="ko-KR" b="1" spc="0" dirty="0">
                          <a:latin typeface="Candara" panose="020E0502030303020204" pitchFamily="34" charset="0"/>
                          <a:ea typeface="Malgun Gothic"/>
                          <a:cs typeface="+mn-cs"/>
                          <a:sym typeface=""/>
                        </a:rPr>
                        <a:t> 골절 또는 주요 골다공증 골절*의 10년 확률을 평가하는 데 사용할 수 있음  </a:t>
                      </a:r>
                    </a:p>
                    <a:p>
                      <a:pPr marL="285750" indent="-285750">
                        <a:spcAft>
                          <a:spcPts val="600"/>
                        </a:spcAft>
                        <a:buFont typeface="Arial" panose="020B0604020202020204" pitchFamily="34" charset="0"/>
                        <a:buChar char="•"/>
                      </a:pPr>
                      <a:r>
                        <a:rPr lang="ko-KR" b="1" kern="0" spc="0" dirty="0" err="1">
                          <a:solidFill>
                            <a:schemeClr val="dk1">
                              <a:lumMod val="100000"/>
                            </a:schemeClr>
                          </a:solidFill>
                          <a:latin typeface="Candara" panose="020E0502030303020204" pitchFamily="34" charset="0"/>
                          <a:ea typeface="Malgun Gothic"/>
                          <a:cs typeface="+mn-cs"/>
                          <a:sym typeface=""/>
                        </a:rPr>
                        <a:t>센티넬</a:t>
                      </a:r>
                      <a:r>
                        <a:rPr lang="ko-KR" b="1" kern="0" spc="0" dirty="0">
                          <a:solidFill>
                            <a:schemeClr val="dk1">
                              <a:lumMod val="100000"/>
                            </a:schemeClr>
                          </a:solidFill>
                          <a:latin typeface="Candara" panose="020E0502030303020204" pitchFamily="34" charset="0"/>
                          <a:ea typeface="Malgun Gothic"/>
                          <a:cs typeface="+mn-cs"/>
                          <a:sym typeface=""/>
                        </a:rPr>
                        <a:t> 골절의 </a:t>
                      </a:r>
                      <a:r>
                        <a:rPr lang="ko-KR" b="1" kern="0" spc="0" dirty="0" err="1">
                          <a:solidFill>
                            <a:schemeClr val="dk1">
                              <a:lumMod val="100000"/>
                            </a:schemeClr>
                          </a:solidFill>
                          <a:latin typeface="Candara" panose="020E0502030303020204" pitchFamily="34" charset="0"/>
                          <a:ea typeface="Malgun Gothic"/>
                          <a:cs typeface="+mn-cs"/>
                          <a:sym typeface=""/>
                        </a:rPr>
                        <a:t>최근성에</a:t>
                      </a:r>
                      <a:r>
                        <a:rPr lang="ko-KR" b="1" kern="0" spc="0" dirty="0">
                          <a:solidFill>
                            <a:schemeClr val="dk1">
                              <a:lumMod val="100000"/>
                            </a:schemeClr>
                          </a:solidFill>
                          <a:latin typeface="Candara" panose="020E0502030303020204" pitchFamily="34" charset="0"/>
                          <a:ea typeface="Malgun Gothic"/>
                          <a:cs typeface="+mn-cs"/>
                          <a:sym typeface=""/>
                        </a:rPr>
                        <a:t> 대한 값을 구하려면, 기존 FRAX® 추정치에 조정 비율을 적용한 위험 추정치를 곱함</a:t>
                      </a:r>
                      <a:r>
                        <a:rPr lang="ko-KR" b="1" kern="0" spc="0" baseline="30000" dirty="0">
                          <a:solidFill>
                            <a:schemeClr val="dk1">
                              <a:lumMod val="100000"/>
                            </a:schemeClr>
                          </a:solidFill>
                          <a:latin typeface="Candara" panose="020E0502030303020204" pitchFamily="34" charset="0"/>
                          <a:ea typeface="Malgun Gothic"/>
                          <a:cs typeface="+mn-cs"/>
                          <a:sym typeface=""/>
                        </a:rPr>
                        <a:t>1</a:t>
                      </a:r>
                    </a:p>
                    <a:p>
                      <a:pPr marL="285750" indent="-285750">
                        <a:buFont typeface="Arial" panose="020B0604020202020204" pitchFamily="34" charset="0"/>
                        <a:buChar char="•"/>
                      </a:pPr>
                      <a:r>
                        <a:rPr lang="ko-KR" b="1" kern="0" spc="0" dirty="0">
                          <a:solidFill>
                            <a:schemeClr val="dk1">
                              <a:lumMod val="100000"/>
                            </a:schemeClr>
                          </a:solidFill>
                          <a:latin typeface="Candara" panose="020E0502030303020204" pitchFamily="34" charset="0"/>
                          <a:ea typeface="Malgun Gothic"/>
                          <a:cs typeface="+mn-cs"/>
                          <a:sym typeface=""/>
                        </a:rPr>
                        <a:t>여러 위험 요인의 동시 존재(예: 골절의 가족력, </a:t>
                      </a:r>
                      <a:r>
                        <a:rPr lang="ko-KR" b="1" kern="0" spc="0" dirty="0" err="1">
                          <a:solidFill>
                            <a:schemeClr val="dk1">
                              <a:lumMod val="100000"/>
                            </a:schemeClr>
                          </a:solidFill>
                          <a:latin typeface="Candara" panose="020E0502030303020204" pitchFamily="34" charset="0"/>
                          <a:ea typeface="Malgun Gothic"/>
                          <a:cs typeface="+mn-cs"/>
                          <a:sym typeface=""/>
                        </a:rPr>
                        <a:t>글루코코르티코이드</a:t>
                      </a:r>
                      <a:r>
                        <a:rPr lang="ko-KR" b="1" kern="0" spc="0" dirty="0">
                          <a:solidFill>
                            <a:schemeClr val="dk1">
                              <a:lumMod val="100000"/>
                            </a:schemeClr>
                          </a:solidFill>
                          <a:latin typeface="Candara" panose="020E0502030303020204" pitchFamily="34" charset="0"/>
                          <a:ea typeface="Malgun Gothic"/>
                          <a:cs typeface="+mn-cs"/>
                          <a:sym typeface=""/>
                        </a:rPr>
                        <a:t> 사용)</a:t>
                      </a:r>
                      <a:br>
                        <a:rPr lang="ko-KR" b="1" kern="0" spc="0" dirty="0">
                          <a:solidFill>
                            <a:schemeClr val="dk1">
                              <a:lumMod val="100000"/>
                            </a:schemeClr>
                          </a:solidFill>
                          <a:latin typeface="Candara" panose="020E0502030303020204" pitchFamily="34" charset="0"/>
                          <a:ea typeface="Malgun Gothic"/>
                          <a:cs typeface="+mn-cs"/>
                          <a:sym typeface=""/>
                        </a:rPr>
                      </a:br>
                      <a:r>
                        <a:rPr lang="ko-KR" b="1" kern="0" spc="0" dirty="0">
                          <a:solidFill>
                            <a:schemeClr val="dk1">
                              <a:lumMod val="100000"/>
                            </a:schemeClr>
                          </a:solidFill>
                          <a:latin typeface="Candara" panose="020E0502030303020204" pitchFamily="34" charset="0"/>
                          <a:ea typeface="Malgun Gothic"/>
                          <a:cs typeface="+mn-cs"/>
                          <a:sym typeface="Wingdings" pitchFamily="2" charset="2"/>
                        </a:rPr>
                        <a:t></a:t>
                      </a:r>
                      <a:r>
                        <a:rPr lang="ko-KR" b="1" kern="0" spc="0" dirty="0">
                          <a:solidFill>
                            <a:schemeClr val="dk1">
                              <a:lumMod val="100000"/>
                            </a:schemeClr>
                          </a:solidFill>
                          <a:latin typeface="Candara" panose="020E0502030303020204" pitchFamily="34" charset="0"/>
                          <a:ea typeface="Malgun Gothic"/>
                          <a:cs typeface="+mn-cs"/>
                          <a:sym typeface=""/>
                        </a:rPr>
                        <a:t>골절 확률에 추가로 영향</a:t>
                      </a:r>
                      <a:br>
                        <a:rPr lang="ko-KR" b="1" kern="0" spc="0" dirty="0">
                          <a:solidFill>
                            <a:schemeClr val="dk1">
                              <a:lumMod val="100000"/>
                            </a:schemeClr>
                          </a:solidFill>
                          <a:latin typeface="Candara" panose="020E0502030303020204" pitchFamily="34" charset="0"/>
                          <a:ea typeface="Malgun Gothic"/>
                          <a:cs typeface="+mn-cs"/>
                          <a:sym typeface=""/>
                        </a:rPr>
                      </a:br>
                      <a:r>
                        <a:rPr lang="ko-KR" b="1" kern="0" spc="0" dirty="0">
                          <a:solidFill>
                            <a:schemeClr val="dk1">
                              <a:lumMod val="100000"/>
                            </a:schemeClr>
                          </a:solidFill>
                          <a:latin typeface="Candara" panose="020E0502030303020204" pitchFamily="34" charset="0"/>
                          <a:ea typeface="Malgun Gothic"/>
                          <a:cs typeface="+mn-cs"/>
                          <a:sym typeface="Wingdings" pitchFamily="2" charset="2"/>
                        </a:rPr>
                        <a:t></a:t>
                      </a:r>
                      <a:r>
                        <a:rPr lang="ko-KR" b="1" kern="0" spc="0" dirty="0">
                          <a:solidFill>
                            <a:schemeClr val="dk1">
                              <a:lumMod val="100000"/>
                            </a:schemeClr>
                          </a:solidFill>
                          <a:latin typeface="Candara" panose="020E0502030303020204" pitchFamily="34" charset="0"/>
                          <a:ea typeface="Malgun Gothic"/>
                          <a:cs typeface="+mn-cs"/>
                          <a:sym typeface=""/>
                        </a:rPr>
                        <a:t>골절 위험 범주를 더 높은 위험 계층으로 끌어올림</a:t>
                      </a:r>
                      <a:r>
                        <a:rPr lang="ko-KR" b="1" kern="0" spc="0" baseline="30000" dirty="0">
                          <a:solidFill>
                            <a:schemeClr val="dk1">
                              <a:lumMod val="100000"/>
                            </a:schemeClr>
                          </a:solidFill>
                          <a:latin typeface="Candara" panose="020E0502030303020204" pitchFamily="34" charset="0"/>
                          <a:ea typeface="Malgun Gothic"/>
                          <a:cs typeface="+mn-cs"/>
                          <a:sym typeface=""/>
                        </a:rPr>
                        <a:t>1</a:t>
                      </a:r>
                    </a:p>
                    <a:p>
                      <a:endParaRPr lang="ko-KR" dirty="0">
                        <a:latin typeface="Candara" panose="020E0502030303020204" pitchFamily="34" charset="0"/>
                        <a:ea typeface="Malgun Gothic"/>
                      </a:endParaRPr>
                    </a:p>
                  </a:txBody>
                  <a:tcP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rgbClr val="E50002"/>
                      </a:solidFill>
                      <a:prstDash val="solid"/>
                      <a:round/>
                      <a:headEnd type="none" w="med" len="med"/>
                      <a:tailEnd type="none" w="med" len="med"/>
                    </a:lnB>
                    <a:noFill/>
                  </a:tcPr>
                </a:tc>
                <a:extLst>
                  <a:ext uri="{0D108BD9-81ED-4DB2-BD59-A6C34878D82A}">
                    <a16:rowId xmlns:a16="http://schemas.microsoft.com/office/drawing/2014/main" val="4194982710"/>
                  </a:ext>
                </a:extLst>
              </a:tr>
            </a:tbl>
          </a:graphicData>
        </a:graphic>
      </p:graphicFrame>
      <p:pic>
        <p:nvPicPr>
          <p:cNvPr id="11" name="Graphic 10" descr="Home with solid fill">
            <a:hlinkClick r:id="rId3" action="ppaction://hlinksldjump"/>
            <a:extLst>
              <a:ext uri="{FF2B5EF4-FFF2-40B4-BE49-F238E27FC236}">
                <a16:creationId xmlns:a16="http://schemas.microsoft.com/office/drawing/2014/main" id="{54F9D857-9162-664B-A3A5-E658F062B64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5393630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defPPr>
              <a:defRPr lang="ko-KR">
                <a:ea typeface="Malgun Gothic"/>
              </a:defRPr>
            </a:defPPr>
            <a:lvl1pPr>
              <a:defRPr lang="ko-KR" sz="3600" b="1">
                <a:solidFill>
                  <a:srgbClr val="6BBBAD"/>
                </a:solidFill>
                <a:latin typeface="Candara" panose="020E0502030303020204" pitchFamily="34" charset="0"/>
                <a:ea typeface="Malgun Gothic"/>
              </a:defRPr>
            </a:lvl1pPr>
          </a:lstStyle>
          <a:p>
            <a:r>
              <a:rPr lang="ko-KR" kern="0" dirty="0">
                <a:solidFill>
                  <a:srgbClr val="6BBBAD">
                    <a:lumMod val="100000"/>
                  </a:srgbClr>
                </a:solidFill>
                <a:sym typeface=""/>
              </a:rPr>
              <a:t>골절 위험의 계층화를 </a:t>
            </a:r>
            <a:r>
              <a:rPr lang="ko-KR" altLang="es-ES" kern="0" dirty="0">
                <a:solidFill>
                  <a:srgbClr val="6BBBAD">
                    <a:lumMod val="100000"/>
                  </a:srgbClr>
                </a:solidFill>
                <a:sym typeface=""/>
              </a:rPr>
              <a:t>기반으로 </a:t>
            </a:r>
            <a:r>
              <a:rPr lang="ko-KR" altLang="en-US" kern="0" dirty="0">
                <a:solidFill>
                  <a:srgbClr val="6BBBAD">
                    <a:lumMod val="100000"/>
                  </a:srgbClr>
                </a:solidFill>
                <a:sym typeface=""/>
              </a:rPr>
              <a:t>치료 경로를 설정</a:t>
            </a:r>
            <a:r>
              <a:rPr lang="ko-KR" altLang="es-ES" kern="0" dirty="0">
                <a:solidFill>
                  <a:srgbClr val="6BBBAD">
                    <a:lumMod val="100000"/>
                  </a:srgbClr>
                </a:solidFill>
                <a:sym typeface=""/>
              </a:rPr>
              <a:t>해야 </a:t>
            </a:r>
            <a:r>
              <a:rPr lang="ko-KR" kern="0" dirty="0">
                <a:solidFill>
                  <a:srgbClr val="6BBBAD">
                    <a:lumMod val="100000"/>
                  </a:srgbClr>
                </a:solidFill>
                <a:sym typeface=""/>
              </a:rPr>
              <a:t>함</a:t>
            </a:r>
            <a:r>
              <a:rPr lang="ko-KR" kern="0" baseline="30000" dirty="0">
                <a:solidFill>
                  <a:srgbClr val="6BBBAD">
                    <a:lumMod val="100000"/>
                  </a:srgbClr>
                </a:solidFill>
                <a:sym typeface=""/>
              </a:rPr>
              <a:t>1</a:t>
            </a:r>
          </a:p>
        </p:txBody>
      </p:sp>
      <p:sp>
        <p:nvSpPr>
          <p:cNvPr id="8" name="TextBox 7">
            <a:extLst>
              <a:ext uri="{FF2B5EF4-FFF2-40B4-BE49-F238E27FC236}">
                <a16:creationId xmlns:a16="http://schemas.microsoft.com/office/drawing/2014/main" id="{B1270175-8013-CF4C-9259-854A2AC54EDB}"/>
              </a:ext>
            </a:extLst>
          </p:cNvPr>
          <p:cNvSpPr txBox="1"/>
          <p:nvPr/>
        </p:nvSpPr>
        <p:spPr>
          <a:xfrm>
            <a:off x="386856" y="6459394"/>
            <a:ext cx="11536887" cy="3693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a:t>
            </a:r>
          </a:p>
          <a:p>
            <a:pPr>
              <a:defRPr lang="ko-KR">
                <a:ea typeface="Malgun Gothic"/>
              </a:defRPr>
            </a:pPr>
            <a:endParaRPr kumimoji="0" lang="ko-KR" sz="900" b="1" i="0" u="none" strike="noStrike" kern="1200" cap="none" spc="0" normalizeH="0" baseline="0">
              <a:ln>
                <a:noFill/>
              </a:ln>
              <a:effectLst/>
              <a:uLnTx/>
              <a:uFillTx/>
              <a:ea typeface="Malgun Gothic"/>
              <a:cs typeface="+mn-cs"/>
            </a:endParaRPr>
          </a:p>
        </p:txBody>
      </p:sp>
      <p:graphicFrame>
        <p:nvGraphicFramePr>
          <p:cNvPr id="20" name="Diagram 19">
            <a:extLst>
              <a:ext uri="{FF2B5EF4-FFF2-40B4-BE49-F238E27FC236}">
                <a16:creationId xmlns:a16="http://schemas.microsoft.com/office/drawing/2014/main" id="{99BAFA8E-414E-D54E-9E84-7FC350FFB3FE}"/>
              </a:ext>
            </a:extLst>
          </p:cNvPr>
          <p:cNvGraphicFramePr/>
          <p:nvPr>
            <p:extLst>
              <p:ext uri="{D42A27DB-BD31-4B8C-83A1-F6EECF244321}">
                <p14:modId xmlns:p14="http://schemas.microsoft.com/office/powerpoint/2010/main" val="72473112"/>
              </p:ext>
            </p:extLst>
          </p:nvPr>
        </p:nvGraphicFramePr>
        <p:xfrm>
          <a:off x="-180072" y="1922485"/>
          <a:ext cx="6502400" cy="347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BDE44C24-DDCB-0C44-AB01-57230E823D36}"/>
              </a:ext>
            </a:extLst>
          </p:cNvPr>
          <p:cNvSpPr txBox="1"/>
          <p:nvPr/>
        </p:nvSpPr>
        <p:spPr>
          <a:xfrm>
            <a:off x="1066800" y="4495800"/>
            <a:ext cx="1371600" cy="307777"/>
          </a:xfrm>
          <a:prstGeom prst="rect">
            <a:avLst/>
          </a:prstGeom>
          <a:solidFill>
            <a:schemeClr val="bg1"/>
          </a:solidFill>
        </p:spPr>
        <p:txBody>
          <a:bodyPr wrap="square" rtlCol="0">
            <a:spAutoFit/>
          </a:bodyPr>
          <a:lstStyle/>
          <a:p>
            <a:r>
              <a:rPr lang="ko-KR" sz="1400" b="1">
                <a:latin typeface="Candara" panose="020E0502030303020204" pitchFamily="34" charset="0"/>
                <a:sym typeface=""/>
              </a:rPr>
              <a:t>골절 위험</a:t>
            </a:r>
          </a:p>
        </p:txBody>
      </p:sp>
      <p:sp>
        <p:nvSpPr>
          <p:cNvPr id="25" name="Rounded Rectangle 24">
            <a:extLst>
              <a:ext uri="{FF2B5EF4-FFF2-40B4-BE49-F238E27FC236}">
                <a16:creationId xmlns:a16="http://schemas.microsoft.com/office/drawing/2014/main" id="{1A7E6933-ECC2-6B41-96DB-E646F7B52E99}"/>
              </a:ext>
            </a:extLst>
          </p:cNvPr>
          <p:cNvSpPr/>
          <p:nvPr/>
        </p:nvSpPr>
        <p:spPr>
          <a:xfrm>
            <a:off x="4267200" y="1930615"/>
            <a:ext cx="1994133"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26" name="Rounded Rectangle 25">
            <a:extLst>
              <a:ext uri="{FF2B5EF4-FFF2-40B4-BE49-F238E27FC236}">
                <a16:creationId xmlns:a16="http://schemas.microsoft.com/office/drawing/2014/main" id="{D1ECCEF4-6A6F-3C4B-BA32-0B27D0D50BCB}"/>
              </a:ext>
            </a:extLst>
          </p:cNvPr>
          <p:cNvSpPr/>
          <p:nvPr/>
        </p:nvSpPr>
        <p:spPr>
          <a:xfrm>
            <a:off x="4276726" y="3185881"/>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27" name="Rounded Rectangle 26">
            <a:extLst>
              <a:ext uri="{FF2B5EF4-FFF2-40B4-BE49-F238E27FC236}">
                <a16:creationId xmlns:a16="http://schemas.microsoft.com/office/drawing/2014/main" id="{90B469FD-FAB0-ED46-80F7-16375FC2CA96}"/>
              </a:ext>
            </a:extLst>
          </p:cNvPr>
          <p:cNvSpPr/>
          <p:nvPr/>
        </p:nvSpPr>
        <p:spPr>
          <a:xfrm>
            <a:off x="4276726" y="4495800"/>
            <a:ext cx="1984608" cy="896915"/>
          </a:xfrm>
          <a:prstGeom prst="roundRect">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칼슘 및 비타민 D 상태 최적화</a:t>
            </a:r>
          </a:p>
        </p:txBody>
      </p:sp>
      <p:sp>
        <p:nvSpPr>
          <p:cNvPr id="28" name="Rounded Rectangle 27">
            <a:extLst>
              <a:ext uri="{FF2B5EF4-FFF2-40B4-BE49-F238E27FC236}">
                <a16:creationId xmlns:a16="http://schemas.microsoft.com/office/drawing/2014/main" id="{03FBE9CF-A61E-A24A-99EE-0128141EE7CF}"/>
              </a:ext>
            </a:extLst>
          </p:cNvPr>
          <p:cNvSpPr/>
          <p:nvPr/>
        </p:nvSpPr>
        <p:spPr>
          <a:xfrm>
            <a:off x="6572133" y="1930615"/>
            <a:ext cx="1994133"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p:txBody>
      </p:sp>
      <p:sp>
        <p:nvSpPr>
          <p:cNvPr id="29" name="Rounded Rectangle 28">
            <a:extLst>
              <a:ext uri="{FF2B5EF4-FFF2-40B4-BE49-F238E27FC236}">
                <a16:creationId xmlns:a16="http://schemas.microsoft.com/office/drawing/2014/main" id="{92DD82CE-DED0-6A4B-8F3D-64C993177E1D}"/>
              </a:ext>
            </a:extLst>
          </p:cNvPr>
          <p:cNvSpPr/>
          <p:nvPr/>
        </p:nvSpPr>
        <p:spPr>
          <a:xfrm>
            <a:off x="6581659" y="3185881"/>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30" name="Rounded Rectangle 29">
            <a:extLst>
              <a:ext uri="{FF2B5EF4-FFF2-40B4-BE49-F238E27FC236}">
                <a16:creationId xmlns:a16="http://schemas.microsoft.com/office/drawing/2014/main" id="{660F738C-C68C-1449-AADA-58173AA47AAF}"/>
              </a:ext>
            </a:extLst>
          </p:cNvPr>
          <p:cNvSpPr/>
          <p:nvPr/>
        </p:nvSpPr>
        <p:spPr>
          <a:xfrm>
            <a:off x="6581659" y="4495800"/>
            <a:ext cx="1984608" cy="896915"/>
          </a:xfrm>
          <a:prstGeom prst="roundRect">
            <a:avLst/>
          </a:prstGeom>
          <a:solidFill>
            <a:srgbClr val="0063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a:latin typeface="Calibri" panose="020F0502020204030204" pitchFamily="34" charset="0"/>
                <a:sym typeface=""/>
              </a:rPr>
              <a:t>위험에 맞는 운동</a:t>
            </a:r>
          </a:p>
          <a:p>
            <a:pPr algn="ctr"/>
            <a:r>
              <a:rPr lang="ko-KR" sz="1600" b="1">
                <a:latin typeface="Calibri" panose="020F0502020204030204" pitchFamily="34" charset="0"/>
                <a:sym typeface=""/>
              </a:rPr>
              <a:t>및 낙상 방지</a:t>
            </a:r>
          </a:p>
        </p:txBody>
      </p:sp>
      <p:sp>
        <p:nvSpPr>
          <p:cNvPr id="31" name="Rounded Rectangle 30">
            <a:extLst>
              <a:ext uri="{FF2B5EF4-FFF2-40B4-BE49-F238E27FC236}">
                <a16:creationId xmlns:a16="http://schemas.microsoft.com/office/drawing/2014/main" id="{112FECBA-069F-224B-8E01-E36E5355FE3B}"/>
              </a:ext>
            </a:extLst>
          </p:cNvPr>
          <p:cNvSpPr/>
          <p:nvPr/>
        </p:nvSpPr>
        <p:spPr>
          <a:xfrm>
            <a:off x="8991600" y="1922485"/>
            <a:ext cx="2398743" cy="896915"/>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dirty="0">
                <a:latin typeface="Calibri" panose="020F0502020204030204" pitchFamily="34" charset="0"/>
                <a:sym typeface=""/>
              </a:rPr>
              <a:t>안심시키기, 생활습관에 대한 조언. HRT 및 SERM 고려</a:t>
            </a:r>
          </a:p>
        </p:txBody>
      </p:sp>
      <p:sp>
        <p:nvSpPr>
          <p:cNvPr id="32" name="Rounded Rectangle 31">
            <a:extLst>
              <a:ext uri="{FF2B5EF4-FFF2-40B4-BE49-F238E27FC236}">
                <a16:creationId xmlns:a16="http://schemas.microsoft.com/office/drawing/2014/main" id="{4E7C4EED-0EEA-F248-92EE-20562ECD8131}"/>
              </a:ext>
            </a:extLst>
          </p:cNvPr>
          <p:cNvSpPr/>
          <p:nvPr/>
        </p:nvSpPr>
        <p:spPr>
          <a:xfrm>
            <a:off x="9001125" y="3177751"/>
            <a:ext cx="2387285" cy="896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1600" b="1" dirty="0" err="1">
                <a:latin typeface="Calibri" panose="020F0502020204030204" pitchFamily="34" charset="0"/>
                <a:sym typeface=""/>
              </a:rPr>
              <a:t>골흡수</a:t>
            </a:r>
            <a:r>
              <a:rPr lang="ko-KR" sz="1600" b="1" dirty="0">
                <a:latin typeface="Calibri" panose="020F0502020204030204" pitchFamily="34" charset="0"/>
                <a:sym typeface=""/>
              </a:rPr>
              <a:t> </a:t>
            </a:r>
            <a:r>
              <a:rPr lang="ko-KR" altLang="es-ES" sz="1600" b="1" dirty="0" err="1">
                <a:latin typeface="Calibri" panose="020F0502020204030204" pitchFamily="34" charset="0"/>
                <a:sym typeface=""/>
              </a:rPr>
              <a:t>억제</a:t>
            </a:r>
            <a:r>
              <a:rPr lang="ko-KR" altLang="en-US" sz="1600" b="1" dirty="0" err="1">
                <a:latin typeface="Calibri" panose="020F0502020204030204" pitchFamily="34" charset="0"/>
                <a:sym typeface=""/>
              </a:rPr>
              <a:t>제</a:t>
            </a:r>
            <a:r>
              <a:rPr lang="ko-KR" altLang="es-ES" sz="1600" b="1" dirty="0">
                <a:latin typeface="Calibri" panose="020F0502020204030204" pitchFamily="34" charset="0"/>
                <a:sym typeface=""/>
              </a:rPr>
              <a:t> 고려</a:t>
            </a:r>
          </a:p>
        </p:txBody>
      </p:sp>
      <p:sp>
        <p:nvSpPr>
          <p:cNvPr id="33" name="Rounded Rectangle 32">
            <a:extLst>
              <a:ext uri="{FF2B5EF4-FFF2-40B4-BE49-F238E27FC236}">
                <a16:creationId xmlns:a16="http://schemas.microsoft.com/office/drawing/2014/main" id="{C867CA2A-9670-5542-BD8C-B5BEAB54E95B}"/>
              </a:ext>
            </a:extLst>
          </p:cNvPr>
          <p:cNvSpPr/>
          <p:nvPr/>
        </p:nvSpPr>
        <p:spPr>
          <a:xfrm>
            <a:off x="9001125" y="4487670"/>
            <a:ext cx="2505075" cy="9050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b="1" dirty="0">
                <a:latin typeface="Calibri" panose="020F0502020204030204" pitchFamily="34" charset="0"/>
                <a:sym typeface=""/>
              </a:rPr>
              <a:t>골형성촉진</a:t>
            </a:r>
            <a:r>
              <a:rPr lang="ko-KR" altLang="es-ES" sz="1600" b="1" dirty="0">
                <a:latin typeface="Calibri" panose="020F0502020204030204" pitchFamily="34" charset="0"/>
                <a:sym typeface=""/>
              </a:rPr>
              <a:t>제</a:t>
            </a:r>
            <a:r>
              <a:rPr lang="ko-KR" sz="1600" b="1" dirty="0">
                <a:latin typeface="Calibri" panose="020F0502020204030204" pitchFamily="34" charset="0"/>
                <a:sym typeface=""/>
              </a:rPr>
              <a:t>에 이어 </a:t>
            </a:r>
            <a:r>
              <a:rPr lang="ko-KR" sz="1600" b="1" dirty="0" err="1">
                <a:latin typeface="Calibri" panose="020F0502020204030204" pitchFamily="34" charset="0"/>
                <a:sym typeface=""/>
              </a:rPr>
              <a:t>골흡수</a:t>
            </a:r>
            <a:r>
              <a:rPr lang="ko-KR" sz="1600" b="1" dirty="0">
                <a:latin typeface="Calibri" panose="020F0502020204030204" pitchFamily="34" charset="0"/>
                <a:sym typeface=""/>
              </a:rPr>
              <a:t> 억제 요법을 고려. LOEP를 고려</a:t>
            </a:r>
          </a:p>
        </p:txBody>
      </p:sp>
      <p:cxnSp>
        <p:nvCxnSpPr>
          <p:cNvPr id="39" name="Straight Arrow Connector 38">
            <a:extLst>
              <a:ext uri="{FF2B5EF4-FFF2-40B4-BE49-F238E27FC236}">
                <a16:creationId xmlns:a16="http://schemas.microsoft.com/office/drawing/2014/main" id="{1FCBE3C6-6F42-B54D-9382-5185A4E5DE1B}"/>
              </a:ext>
            </a:extLst>
          </p:cNvPr>
          <p:cNvCxnSpPr>
            <a:cxnSpLocks/>
          </p:cNvCxnSpPr>
          <p:nvPr/>
        </p:nvCxnSpPr>
        <p:spPr>
          <a:xfrm>
            <a:off x="3505200" y="23622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02124FB-5835-044C-9A82-8D0C3EC1CDAA}"/>
              </a:ext>
            </a:extLst>
          </p:cNvPr>
          <p:cNvCxnSpPr>
            <a:cxnSpLocks/>
          </p:cNvCxnSpPr>
          <p:nvPr/>
        </p:nvCxnSpPr>
        <p:spPr>
          <a:xfrm>
            <a:off x="6322328" y="23622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EE97D40-6E9F-3049-8C63-864DF3698C1B}"/>
              </a:ext>
            </a:extLst>
          </p:cNvPr>
          <p:cNvCxnSpPr>
            <a:stCxn id="28" idx="3"/>
            <a:endCxn id="31" idx="1"/>
          </p:cNvCxnSpPr>
          <p:nvPr/>
        </p:nvCxnSpPr>
        <p:spPr>
          <a:xfrm flipV="1">
            <a:off x="8566266" y="2370943"/>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4E06F51-095A-9847-907C-9BE63857FA4F}"/>
              </a:ext>
            </a:extLst>
          </p:cNvPr>
          <p:cNvCxnSpPr>
            <a:cxnSpLocks/>
          </p:cNvCxnSpPr>
          <p:nvPr/>
        </p:nvCxnSpPr>
        <p:spPr>
          <a:xfrm>
            <a:off x="3810000" y="35814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1F95677-71D9-AE4E-9F6F-B9AD1F038F4F}"/>
              </a:ext>
            </a:extLst>
          </p:cNvPr>
          <p:cNvCxnSpPr>
            <a:cxnSpLocks/>
          </p:cNvCxnSpPr>
          <p:nvPr/>
        </p:nvCxnSpPr>
        <p:spPr>
          <a:xfrm>
            <a:off x="6324600" y="35814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5D545EC-1B53-BA49-B437-E9F3E28FAAEB}"/>
              </a:ext>
            </a:extLst>
          </p:cNvPr>
          <p:cNvCxnSpPr>
            <a:cxnSpLocks/>
          </p:cNvCxnSpPr>
          <p:nvPr/>
        </p:nvCxnSpPr>
        <p:spPr>
          <a:xfrm flipV="1">
            <a:off x="8566266" y="35814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A6CD6F2-D627-B444-8170-3CC25B365736}"/>
              </a:ext>
            </a:extLst>
          </p:cNvPr>
          <p:cNvCxnSpPr>
            <a:cxnSpLocks/>
          </p:cNvCxnSpPr>
          <p:nvPr/>
        </p:nvCxnSpPr>
        <p:spPr>
          <a:xfrm flipV="1">
            <a:off x="8534400" y="4876800"/>
            <a:ext cx="425334" cy="8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222FF46-548A-DE42-AD09-434DCA0491AE}"/>
              </a:ext>
            </a:extLst>
          </p:cNvPr>
          <p:cNvCxnSpPr>
            <a:cxnSpLocks/>
          </p:cNvCxnSpPr>
          <p:nvPr/>
        </p:nvCxnSpPr>
        <p:spPr>
          <a:xfrm>
            <a:off x="6324600" y="4876800"/>
            <a:ext cx="249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D64BC9-08E5-DA4E-A00E-2991A0ADBC28}"/>
              </a:ext>
            </a:extLst>
          </p:cNvPr>
          <p:cNvCxnSpPr>
            <a:cxnSpLocks/>
          </p:cNvCxnSpPr>
          <p:nvPr/>
        </p:nvCxnSpPr>
        <p:spPr>
          <a:xfrm>
            <a:off x="3514726" y="488493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1292E3C-4DA1-0A4A-9C14-3FFC996B1FD3}"/>
              </a:ext>
            </a:extLst>
          </p:cNvPr>
          <p:cNvSpPr txBox="1"/>
          <p:nvPr/>
        </p:nvSpPr>
        <p:spPr>
          <a:xfrm>
            <a:off x="8126411" y="5905064"/>
            <a:ext cx="35265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Kanis JA, et al. </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Osteoporos Int </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2020에서 인용</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.1 </a:t>
            </a:r>
          </a:p>
        </p:txBody>
      </p:sp>
      <p:sp>
        <p:nvSpPr>
          <p:cNvPr id="53" name="TextBox 52">
            <a:extLst>
              <a:ext uri="{FF2B5EF4-FFF2-40B4-BE49-F238E27FC236}">
                <a16:creationId xmlns:a16="http://schemas.microsoft.com/office/drawing/2014/main" id="{BEDCF534-C4A7-A448-9FDC-0FE86F7E9DA7}"/>
              </a:ext>
            </a:extLst>
          </p:cNvPr>
          <p:cNvSpPr txBox="1"/>
          <p:nvPr/>
        </p:nvSpPr>
        <p:spPr>
          <a:xfrm>
            <a:off x="386855" y="6182229"/>
            <a:ext cx="64078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1200" cap="none" normalizeH="0" baseline="0" dirty="0">
                <a:ln>
                  <a:noFill/>
                </a:ln>
                <a:effectLst/>
                <a:uLnTx/>
                <a:uFillTx/>
                <a:latin typeface="Calibri" panose="020F0502020204030204" pitchFamily="34" charset="0"/>
                <a:sym typeface=""/>
              </a:rPr>
              <a:t>HRT: 호르몬 </a:t>
            </a:r>
            <a:r>
              <a:rPr kumimoji="0" lang="ko-KR" altLang="en-US" sz="900" b="1" i="0" u="none" strike="noStrike" kern="1200" cap="none" normalizeH="0" baseline="0" dirty="0">
                <a:ln>
                  <a:noFill/>
                </a:ln>
                <a:effectLst/>
                <a:uLnTx/>
                <a:uFillTx/>
                <a:latin typeface="Calibri" panose="020F0502020204030204" pitchFamily="34" charset="0"/>
                <a:sym typeface=""/>
              </a:rPr>
              <a:t>치료</a:t>
            </a:r>
            <a:r>
              <a:rPr kumimoji="0" lang="ko-KR" sz="900" b="1" i="0" u="none" strike="noStrike" kern="1200" cap="none" normalizeH="0" baseline="0" dirty="0">
                <a:ln>
                  <a:noFill/>
                </a:ln>
                <a:effectLst/>
                <a:uLnTx/>
                <a:uFillTx/>
                <a:latin typeface="Calibri" panose="020F0502020204030204" pitchFamily="34" charset="0"/>
                <a:sym typeface=""/>
              </a:rPr>
              <a:t> 요법; LOEP: </a:t>
            </a:r>
            <a:r>
              <a:rPr kumimoji="0" lang="en-US" altLang="ko-KR" sz="900" b="1" i="0" u="none" strike="noStrike" kern="1200" cap="none" normalizeH="0" baseline="0" dirty="0">
                <a:ln>
                  <a:noFill/>
                </a:ln>
                <a:effectLst/>
                <a:uLnTx/>
                <a:uFillTx/>
                <a:latin typeface="Calibri" panose="020F0502020204030204" pitchFamily="34" charset="0"/>
                <a:sym typeface=""/>
              </a:rPr>
              <a:t>local </a:t>
            </a:r>
            <a:r>
              <a:rPr kumimoji="0" lang="en-US" altLang="ko-KR" sz="900" b="1" i="0" u="none" strike="noStrike" kern="1200" cap="none" normalizeH="0" baseline="0" dirty="0" err="1">
                <a:ln>
                  <a:noFill/>
                </a:ln>
                <a:effectLst/>
                <a:uLnTx/>
                <a:uFillTx/>
                <a:latin typeface="Calibri" panose="020F0502020204030204" pitchFamily="34" charset="0"/>
                <a:sym typeface=""/>
              </a:rPr>
              <a:t>osteo</a:t>
            </a:r>
            <a:r>
              <a:rPr kumimoji="0" lang="en-US" altLang="ko-KR" sz="900" b="1" i="0" u="none" strike="noStrike" kern="1200" cap="none" normalizeH="0" baseline="0" dirty="0">
                <a:ln>
                  <a:noFill/>
                </a:ln>
                <a:effectLst/>
                <a:uLnTx/>
                <a:uFillTx/>
                <a:latin typeface="Calibri" panose="020F0502020204030204" pitchFamily="34" charset="0"/>
                <a:sym typeface=""/>
              </a:rPr>
              <a:t>-enhancement procedure </a:t>
            </a:r>
            <a:r>
              <a:rPr kumimoji="0" lang="ko-KR" sz="900" b="1" i="0" u="none" strike="noStrike" kern="1200" cap="none" normalizeH="0" baseline="0" dirty="0">
                <a:ln>
                  <a:noFill/>
                </a:ln>
                <a:effectLst/>
                <a:uLnTx/>
                <a:uFillTx/>
                <a:latin typeface="Calibri" panose="020F0502020204030204" pitchFamily="34" charset="0"/>
                <a:sym typeface=""/>
              </a:rPr>
              <a:t>국소 골 강화 </a:t>
            </a:r>
            <a:r>
              <a:rPr lang="ko-KR" altLang="en-US" sz="900" b="1" dirty="0">
                <a:latin typeface="Calibri" panose="020F0502020204030204" pitchFamily="34" charset="0"/>
                <a:sym typeface=""/>
              </a:rPr>
              <a:t>시술</a:t>
            </a:r>
            <a:r>
              <a:rPr kumimoji="0" lang="ko-KR" sz="900" b="1" i="0" u="none" strike="noStrike" kern="1200" cap="none" normalizeH="0" baseline="0" dirty="0">
                <a:ln>
                  <a:noFill/>
                </a:ln>
                <a:effectLst/>
                <a:uLnTx/>
                <a:uFillTx/>
                <a:latin typeface="Calibri" panose="020F0502020204030204" pitchFamily="34" charset="0"/>
                <a:sym typeface=""/>
              </a:rPr>
              <a:t>; SERM: 선택적 에스트로겐 수용체 </a:t>
            </a:r>
            <a:r>
              <a:rPr kumimoji="0" lang="ko-KR" sz="900" b="1" i="0" u="none" strike="noStrike" kern="1200" cap="none" normalizeH="0" baseline="0" dirty="0" err="1">
                <a:ln>
                  <a:noFill/>
                </a:ln>
                <a:effectLst/>
                <a:uLnTx/>
                <a:uFillTx/>
                <a:latin typeface="Calibri" panose="020F0502020204030204" pitchFamily="34" charset="0"/>
                <a:sym typeface=""/>
              </a:rPr>
              <a:t>조절제</a:t>
            </a:r>
            <a:r>
              <a:rPr kumimoji="0" lang="ko-KR" sz="900" b="1" i="0" u="none" strike="noStrike" kern="1200" cap="none" normalizeH="0" baseline="0" dirty="0">
                <a:ln>
                  <a:noFill/>
                </a:ln>
                <a:effectLst/>
                <a:uLnTx/>
                <a:uFillTx/>
                <a:latin typeface="Calibri" panose="020F0502020204030204" pitchFamily="34" charset="0"/>
                <a:sym typeface=""/>
              </a:rPr>
              <a:t>.</a:t>
            </a:r>
          </a:p>
        </p:txBody>
      </p:sp>
      <p:pic>
        <p:nvPicPr>
          <p:cNvPr id="34" name="Graphic 33" descr="Home with solid fill">
            <a:hlinkClick r:id="rId8" action="ppaction://hlinksldjump"/>
            <a:extLst>
              <a:ext uri="{FF2B5EF4-FFF2-40B4-BE49-F238E27FC236}">
                <a16:creationId xmlns:a16="http://schemas.microsoft.com/office/drawing/2014/main" id="{D6389258-5BF9-0E44-B6B8-BFBA757889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900570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골절 위험이 매우 높은 환자에게는 즉각적 </a:t>
            </a:r>
            <a:r>
              <a:rPr lang="ko-KR" altLang="en-US" sz="3600" b="1" kern="0" dirty="0">
                <a:solidFill>
                  <a:srgbClr val="6BBBAD">
                    <a:lumMod val="100000"/>
                  </a:srgbClr>
                </a:solidFill>
                <a:latin typeface="Candara" panose="020E0502030303020204" pitchFamily="34" charset="0"/>
                <a:sym typeface=""/>
              </a:rPr>
              <a:t>골형성촉진제 치료가 </a:t>
            </a:r>
            <a:r>
              <a:rPr lang="ko-KR" sz="3600" b="1" kern="0" dirty="0">
                <a:solidFill>
                  <a:srgbClr val="6BBBAD">
                    <a:lumMod val="100000"/>
                  </a:srgbClr>
                </a:solidFill>
                <a:latin typeface="Candara" panose="020E0502030303020204" pitchFamily="34" charset="0"/>
                <a:sym typeface=""/>
              </a:rPr>
              <a:t>유용할 수 있음</a:t>
            </a:r>
            <a:r>
              <a:rPr lang="ko-KR" sz="3600" b="1" kern="0" baseline="30000" dirty="0">
                <a:solidFill>
                  <a:srgbClr val="6BBBAD">
                    <a:lumMod val="100000"/>
                  </a:srgbClr>
                </a:solidFill>
                <a:latin typeface="Candara" panose="020E0502030303020204" pitchFamily="34" charset="0"/>
                <a:sym typeface=""/>
              </a:rPr>
              <a:t>1,2</a:t>
            </a:r>
          </a:p>
        </p:txBody>
      </p:sp>
      <p:sp>
        <p:nvSpPr>
          <p:cNvPr id="16" name="TextBox 15">
            <a:extLst>
              <a:ext uri="{FF2B5EF4-FFF2-40B4-BE49-F238E27FC236}">
                <a16:creationId xmlns:a16="http://schemas.microsoft.com/office/drawing/2014/main" id="{88DC958A-88A0-B647-946F-F78BDAD51A39}"/>
              </a:ext>
            </a:extLst>
          </p:cNvPr>
          <p:cNvSpPr txBox="1"/>
          <p:nvPr/>
        </p:nvSpPr>
        <p:spPr>
          <a:xfrm>
            <a:off x="386857" y="6481014"/>
            <a:ext cx="5641171"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Camacho PM, et al. </a:t>
            </a:r>
            <a:r>
              <a:rPr lang="ko-KR" sz="900" b="1" i="1" kern="0">
                <a:solidFill>
                  <a:schemeClr val="tx1">
                    <a:lumMod val="100000"/>
                  </a:schemeClr>
                </a:solidFill>
                <a:latin typeface="Calibri" panose="020F0502020204030204" pitchFamily="34" charset="0"/>
                <a:sym typeface=""/>
              </a:rPr>
              <a:t>Endocr Pract</a:t>
            </a:r>
            <a:r>
              <a:rPr lang="ko-KR" sz="900" b="1" kern="0">
                <a:solidFill>
                  <a:schemeClr val="tx1">
                    <a:lumMod val="100000"/>
                  </a:schemeClr>
                </a:solidFill>
                <a:latin typeface="Calibri" panose="020F0502020204030204" pitchFamily="34" charset="0"/>
                <a:sym typeface=""/>
              </a:rPr>
              <a:t> 2020;26:564-70; 2. Kanis J,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 3.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2021;32:1249–75.</a:t>
            </a:r>
          </a:p>
        </p:txBody>
      </p:sp>
      <p:sp>
        <p:nvSpPr>
          <p:cNvPr id="18" name="Rectangle 17">
            <a:extLst>
              <a:ext uri="{FF2B5EF4-FFF2-40B4-BE49-F238E27FC236}">
                <a16:creationId xmlns:a16="http://schemas.microsoft.com/office/drawing/2014/main" id="{48668498-E847-6441-BA75-308A679ECD7A}"/>
              </a:ext>
            </a:extLst>
          </p:cNvPr>
          <p:cNvSpPr/>
          <p:nvPr/>
        </p:nvSpPr>
        <p:spPr>
          <a:xfrm>
            <a:off x="858957" y="1425918"/>
            <a:ext cx="5039360" cy="369332"/>
          </a:xfrm>
          <a:prstGeom prst="rect">
            <a:avLst/>
          </a:prstGeom>
        </p:spPr>
        <p:txBody>
          <a:bodyPr wrap="square">
            <a:spAutoFit/>
          </a:bodyPr>
          <a:lstStyle/>
          <a:p>
            <a:r>
              <a:rPr lang="ko-KR" b="1" kern="0">
                <a:solidFill>
                  <a:srgbClr val="2F9588">
                    <a:lumMod val="100000"/>
                  </a:srgbClr>
                </a:solidFill>
                <a:latin typeface="Candara" panose="020E0502030303020204" pitchFamily="34" charset="0"/>
                <a:sym typeface=""/>
              </a:rPr>
              <a:t>AACE/ACE 지침: </a:t>
            </a:r>
          </a:p>
        </p:txBody>
      </p:sp>
      <p:sp>
        <p:nvSpPr>
          <p:cNvPr id="2" name="Rectangle 1">
            <a:extLst>
              <a:ext uri="{FF2B5EF4-FFF2-40B4-BE49-F238E27FC236}">
                <a16:creationId xmlns:a16="http://schemas.microsoft.com/office/drawing/2014/main" id="{A9B1C175-D541-F144-82AC-5AAAE41F27B4}"/>
              </a:ext>
            </a:extLst>
          </p:cNvPr>
          <p:cNvSpPr/>
          <p:nvPr/>
        </p:nvSpPr>
        <p:spPr>
          <a:xfrm>
            <a:off x="858957" y="1809766"/>
            <a:ext cx="4477486" cy="3600986"/>
          </a:xfrm>
          <a:prstGeom prst="rect">
            <a:avLst/>
          </a:prstGeom>
        </p:spPr>
        <p:txBody>
          <a:bodyPr wrap="square">
            <a:spAutoFit/>
          </a:bodyPr>
          <a:lstStyle/>
          <a:p>
            <a:r>
              <a:rPr lang="ko-KR" b="1" kern="0">
                <a:solidFill>
                  <a:schemeClr val="tx1">
                    <a:lumMod val="100000"/>
                  </a:schemeClr>
                </a:solidFill>
                <a:latin typeface="Candara" panose="020E0502030303020204" pitchFamily="34" charset="0"/>
                <a:sym typeface=""/>
              </a:rPr>
              <a:t>다음과 같은 경우 환자는 매우 높은 위험으로 분류될 수 있음</a:t>
            </a:r>
            <a:r>
              <a:rPr lang="ko-KR" b="1" kern="0" baseline="30000">
                <a:solidFill>
                  <a:schemeClr val="tx1">
                    <a:lumMod val="100000"/>
                  </a:schemeClr>
                </a:solidFill>
                <a:latin typeface="Candara" panose="020E0502030303020204" pitchFamily="34" charset="0"/>
                <a:sym typeface=""/>
              </a:rPr>
              <a:t>1</a:t>
            </a:r>
          </a:p>
          <a:p>
            <a:pPr marL="285750" indent="-285750">
              <a:buFont typeface="Arial" panose="020B0604020202020204" pitchFamily="34" charset="0"/>
              <a:buChar char="•"/>
            </a:pPr>
            <a:r>
              <a:rPr lang="ko-KR" sz="1600" b="1">
                <a:latin typeface="Candara" panose="020E0502030303020204" pitchFamily="34" charset="0"/>
                <a:sym typeface=""/>
              </a:rPr>
              <a:t>승인된 골다공증 치료 중 골절</a:t>
            </a:r>
          </a:p>
          <a:p>
            <a:pPr marL="285750" indent="-285750">
              <a:buFont typeface="Arial" panose="020B0604020202020204" pitchFamily="34" charset="0"/>
              <a:buChar char="•"/>
            </a:pPr>
            <a:r>
              <a:rPr lang="ko-KR" sz="1600" b="1">
                <a:latin typeface="Candara" panose="020E0502030303020204" pitchFamily="34" charset="0"/>
                <a:sym typeface=""/>
              </a:rPr>
              <a:t>다발성 골절 또는 </a:t>
            </a:r>
          </a:p>
          <a:p>
            <a:pPr marL="285750" indent="-285750">
              <a:buFont typeface="Arial" panose="020B0604020202020204" pitchFamily="34" charset="0"/>
              <a:buChar char="•"/>
            </a:pPr>
            <a:r>
              <a:rPr lang="ko-KR" sz="1600" b="1">
                <a:latin typeface="Candara" panose="020E0502030303020204" pitchFamily="34" charset="0"/>
                <a:sym typeface=""/>
              </a:rPr>
              <a:t>글루코코르티코이드와 같은 골격 손상을 유발하는 약물 복용 중 골절(예: 장기간 글루코코르티코이드 사용)</a:t>
            </a:r>
          </a:p>
          <a:p>
            <a:pPr marL="285750" indent="-285750">
              <a:buFont typeface="Arial" panose="020B0604020202020204" pitchFamily="34" charset="0"/>
              <a:buChar char="•"/>
            </a:pPr>
            <a:r>
              <a:rPr lang="ko-KR" sz="1600" b="1">
                <a:latin typeface="Candara" panose="020E0502030303020204" pitchFamily="34" charset="0"/>
                <a:sym typeface=""/>
              </a:rPr>
              <a:t>T-점수가 매우 낮음(예: &lt; - 3.0)</a:t>
            </a:r>
          </a:p>
          <a:p>
            <a:pPr marL="285750" indent="-285750">
              <a:buFont typeface="Arial" panose="020B0604020202020204" pitchFamily="34" charset="0"/>
              <a:buChar char="•"/>
            </a:pPr>
            <a:r>
              <a:rPr lang="ko-KR" sz="1600" b="1">
                <a:latin typeface="Candara" panose="020E0502030303020204" pitchFamily="34" charset="0"/>
                <a:sym typeface=""/>
              </a:rPr>
              <a:t>낙상의 위험이 높거나 낙상 병력이 있는 경우</a:t>
            </a:r>
          </a:p>
          <a:p>
            <a:pPr marL="285750" indent="-285750">
              <a:buFont typeface="Arial" panose="020B0604020202020204" pitchFamily="34" charset="0"/>
              <a:buChar char="•"/>
            </a:pPr>
            <a:r>
              <a:rPr lang="ko-KR" sz="1600" b="1">
                <a:latin typeface="Candara" panose="020E0502030303020204" pitchFamily="34" charset="0"/>
                <a:sym typeface=""/>
              </a:rPr>
              <a:t>주요 골다공증 골절에 대한 FRAX® 10년 확률 &gt;30%, </a:t>
            </a:r>
          </a:p>
          <a:p>
            <a:pPr marL="285750" indent="-285750">
              <a:buFont typeface="Arial" panose="020B0604020202020204" pitchFamily="34" charset="0"/>
              <a:buChar char="•"/>
            </a:pPr>
            <a:r>
              <a:rPr lang="ko-KR" sz="1600" b="1">
                <a:latin typeface="Candara" panose="020E0502030303020204" pitchFamily="34" charset="0"/>
                <a:sym typeface=""/>
              </a:rPr>
              <a:t>FRAX® 10년 고관절 골절 확률 &gt; 4.5%</a:t>
            </a:r>
          </a:p>
        </p:txBody>
      </p:sp>
      <p:sp>
        <p:nvSpPr>
          <p:cNvPr id="7" name="TextBox 6">
            <a:extLst>
              <a:ext uri="{FF2B5EF4-FFF2-40B4-BE49-F238E27FC236}">
                <a16:creationId xmlns:a16="http://schemas.microsoft.com/office/drawing/2014/main" id="{CB66FB3C-25C7-B842-97F4-25B0EAF4BDFF}"/>
              </a:ext>
            </a:extLst>
          </p:cNvPr>
          <p:cNvSpPr txBox="1"/>
          <p:nvPr/>
        </p:nvSpPr>
        <p:spPr>
          <a:xfrm>
            <a:off x="1080143" y="5543589"/>
            <a:ext cx="4213546" cy="369332"/>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현지 </a:t>
            </a:r>
            <a:r>
              <a:rPr lang="ko-KR" altLang="es-ES" b="1" kern="0" dirty="0">
                <a:solidFill>
                  <a:srgbClr val="0063A6">
                    <a:lumMod val="100000"/>
                  </a:srgbClr>
                </a:solidFill>
                <a:latin typeface="Candara" panose="020E0502030303020204" pitchFamily="34" charset="0"/>
                <a:sym typeface=""/>
              </a:rPr>
              <a:t>관행 및 </a:t>
            </a:r>
            <a:r>
              <a:rPr lang="ko-KR" altLang="en-US" b="1" kern="0" dirty="0">
                <a:solidFill>
                  <a:srgbClr val="0063A6">
                    <a:lumMod val="100000"/>
                  </a:srgbClr>
                </a:solidFill>
                <a:latin typeface="Candara" panose="020E0502030303020204" pitchFamily="34" charset="0"/>
                <a:sym typeface=""/>
              </a:rPr>
              <a:t>보험</a:t>
            </a:r>
            <a:r>
              <a:rPr lang="ko-KR" altLang="es-ES" b="1" kern="0" dirty="0">
                <a:solidFill>
                  <a:srgbClr val="0063A6">
                    <a:lumMod val="100000"/>
                  </a:srgbClr>
                </a:solidFill>
                <a:latin typeface="Candara" panose="020E0502030303020204" pitchFamily="34" charset="0"/>
                <a:sym typeface=""/>
              </a:rPr>
              <a:t> 기준과의 </a:t>
            </a:r>
            <a:r>
              <a:rPr lang="ko-KR" b="1" kern="0" dirty="0">
                <a:solidFill>
                  <a:srgbClr val="0063A6">
                    <a:lumMod val="100000"/>
                  </a:srgbClr>
                </a:solidFill>
                <a:latin typeface="Candara" panose="020E0502030303020204" pitchFamily="34" charset="0"/>
                <a:sym typeface=""/>
              </a:rPr>
              <a:t>관련성 고려</a:t>
            </a:r>
            <a:r>
              <a:rPr lang="ko-KR" b="1" kern="0" baseline="30000" dirty="0">
                <a:solidFill>
                  <a:srgbClr val="0063A6">
                    <a:lumMod val="100000"/>
                  </a:srgbClr>
                </a:solidFill>
                <a:latin typeface="Candara" panose="020E0502030303020204" pitchFamily="34" charset="0"/>
                <a:sym typeface=""/>
              </a:rPr>
              <a:t>3</a:t>
            </a:r>
          </a:p>
        </p:txBody>
      </p:sp>
      <p:sp>
        <p:nvSpPr>
          <p:cNvPr id="8" name="Rounded Rectangle 7">
            <a:extLst>
              <a:ext uri="{FF2B5EF4-FFF2-40B4-BE49-F238E27FC236}">
                <a16:creationId xmlns:a16="http://schemas.microsoft.com/office/drawing/2014/main" id="{F61E3C0C-284F-DD46-9513-D443C9AD47BC}"/>
              </a:ext>
            </a:extLst>
          </p:cNvPr>
          <p:cNvSpPr/>
          <p:nvPr/>
        </p:nvSpPr>
        <p:spPr>
          <a:xfrm>
            <a:off x="1017513" y="5450320"/>
            <a:ext cx="4318930" cy="462601"/>
          </a:xfrm>
          <a:prstGeom prst="roundRect">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11" name="Graphic 10">
            <a:extLst>
              <a:ext uri="{FF2B5EF4-FFF2-40B4-BE49-F238E27FC236}">
                <a16:creationId xmlns:a16="http://schemas.microsoft.com/office/drawing/2014/main" id="{5D1E4CAF-DA62-BE4F-B324-9E8ED29D8285}"/>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30633"/>
          <a:stretch/>
        </p:blipFill>
        <p:spPr>
          <a:xfrm>
            <a:off x="5965091" y="1356573"/>
            <a:ext cx="5367952" cy="5170607"/>
          </a:xfrm>
          <a:prstGeom prst="rect">
            <a:avLst/>
          </a:prstGeom>
        </p:spPr>
      </p:pic>
      <p:pic>
        <p:nvPicPr>
          <p:cNvPr id="12" name="Graphic 11" descr="Home with solid fill">
            <a:hlinkClick r:id="rId5" action="ppaction://hlinksldjump"/>
            <a:extLst>
              <a:ext uri="{FF2B5EF4-FFF2-40B4-BE49-F238E27FC236}">
                <a16:creationId xmlns:a16="http://schemas.microsoft.com/office/drawing/2014/main" id="{33AFAD28-B39C-DF48-AFB2-ACD31E6E49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3" name="CuadroTexto 12">
            <a:extLst>
              <a:ext uri="{FF2B5EF4-FFF2-40B4-BE49-F238E27FC236}">
                <a16:creationId xmlns:a16="http://schemas.microsoft.com/office/drawing/2014/main" id="{6F5469AF-E36A-4A7D-8172-F7D8FA171673}"/>
              </a:ext>
            </a:extLst>
          </p:cNvPr>
          <p:cNvSpPr txBox="1"/>
          <p:nvPr/>
        </p:nvSpPr>
        <p:spPr>
          <a:xfrm>
            <a:off x="6545321" y="1376553"/>
            <a:ext cx="4361355" cy="307777"/>
          </a:xfrm>
          <a:prstGeom prst="rect">
            <a:avLst/>
          </a:prstGeom>
          <a:solidFill>
            <a:srgbClr val="0264A7"/>
          </a:solidFill>
        </p:spPr>
        <p:txBody>
          <a:bodyPr wrap="square" rtlCol="0">
            <a:spAutoFit/>
          </a:bodyPr>
          <a:lstStyle/>
          <a:p>
            <a:pPr algn="ctr"/>
            <a:r>
              <a:rPr lang="ko-KR" sz="1400" b="1" kern="0">
                <a:solidFill>
                  <a:schemeClr val="bg1">
                    <a:lumMod val="100000"/>
                  </a:schemeClr>
                </a:solidFill>
                <a:latin typeface="Candara" panose="020E0502030303020204" pitchFamily="34" charset="0"/>
                <a:sym typeface=""/>
              </a:rPr>
              <a:t>매우 높은 위험/이전 골절</a:t>
            </a:r>
            <a:r>
              <a:rPr lang="ko-KR" sz="1400" b="1" kern="0" baseline="30000">
                <a:solidFill>
                  <a:schemeClr val="bg1">
                    <a:lumMod val="100000"/>
                  </a:schemeClr>
                </a:solidFill>
                <a:latin typeface="Candara" panose="020E0502030303020204" pitchFamily="34" charset="0"/>
                <a:sym typeface=""/>
              </a:rPr>
              <a:t>†</a:t>
            </a:r>
          </a:p>
        </p:txBody>
      </p:sp>
      <p:sp>
        <p:nvSpPr>
          <p:cNvPr id="14" name="CuadroTexto 13">
            <a:extLst>
              <a:ext uri="{FF2B5EF4-FFF2-40B4-BE49-F238E27FC236}">
                <a16:creationId xmlns:a16="http://schemas.microsoft.com/office/drawing/2014/main" id="{1907C315-C60E-48BD-9157-F8A424F9F45B}"/>
              </a:ext>
            </a:extLst>
          </p:cNvPr>
          <p:cNvSpPr txBox="1"/>
          <p:nvPr/>
        </p:nvSpPr>
        <p:spPr>
          <a:xfrm>
            <a:off x="5999419" y="5735419"/>
            <a:ext cx="5183658" cy="923330"/>
          </a:xfrm>
          <a:prstGeom prst="rect">
            <a:avLst/>
          </a:prstGeom>
          <a:solidFill>
            <a:schemeClr val="bg1"/>
          </a:solidFill>
        </p:spPr>
        <p:txBody>
          <a:bodyPr wrap="square" rtlCol="0">
            <a:spAutoFit/>
          </a:bodyPr>
          <a:lstStyle/>
          <a:p>
            <a:pPr marL="88900" indent="-88900"/>
            <a:r>
              <a:rPr lang="ko-KR" sz="900" dirty="0">
                <a:latin typeface="Candara" panose="020E0502030303020204" pitchFamily="34" charset="0"/>
                <a:sym typeface=""/>
              </a:rPr>
              <a:t>† </a:t>
            </a:r>
            <a:r>
              <a:rPr lang="ko-KR" sz="900" dirty="0" err="1">
                <a:latin typeface="Candara" panose="020E0502030303020204" pitchFamily="34" charset="0"/>
                <a:sym typeface=""/>
              </a:rPr>
              <a:t>골밀도가</a:t>
            </a:r>
            <a:r>
              <a:rPr lang="ko-KR" sz="900" dirty="0">
                <a:latin typeface="Candara" panose="020E0502030303020204" pitchFamily="34" charset="0"/>
                <a:sym typeface=""/>
              </a:rPr>
              <a:t> 낮은 환자에서 높은 골절 위험을 의미하는 지표에는 고령, 허약, </a:t>
            </a:r>
            <a:r>
              <a:rPr lang="ko-KR" sz="900" dirty="0" err="1">
                <a:latin typeface="Candara" panose="020E0502030303020204" pitchFamily="34" charset="0"/>
                <a:sym typeface=""/>
              </a:rPr>
              <a:t>글루코코르티코이드</a:t>
            </a:r>
            <a:r>
              <a:rPr lang="ko-KR" sz="900" dirty="0">
                <a:latin typeface="Candara" panose="020E0502030303020204" pitchFamily="34" charset="0"/>
                <a:sym typeface=""/>
              </a:rPr>
              <a:t>, 매우 낮은 T-점수 또는 높은 낙상 위험이 포함됩니다.</a:t>
            </a:r>
          </a:p>
          <a:p>
            <a:pPr marL="88900" indent="-88900"/>
            <a:r>
              <a:rPr lang="ko-KR" sz="900" dirty="0">
                <a:latin typeface="Candara" panose="020E0502030303020204" pitchFamily="34" charset="0"/>
                <a:sym typeface=""/>
              </a:rPr>
              <a:t>‡ 약물은 알파벳순으로 나열되었습니다.</a:t>
            </a:r>
          </a:p>
          <a:p>
            <a:pPr marL="88900" indent="-88900"/>
            <a:r>
              <a:rPr lang="ko-KR" sz="900" dirty="0">
                <a:latin typeface="Candara" panose="020E0502030303020204" pitchFamily="34" charset="0"/>
                <a:sym typeface=""/>
              </a:rPr>
              <a:t>§ 6년 간의 </a:t>
            </a:r>
            <a:r>
              <a:rPr lang="ko-KR" sz="900" dirty="0" err="1">
                <a:latin typeface="Candara" panose="020E0502030303020204" pitchFamily="34" charset="0"/>
                <a:sym typeface=""/>
              </a:rPr>
              <a:t>졸레드로네이트</a:t>
            </a:r>
            <a:r>
              <a:rPr lang="ko-KR" sz="900" dirty="0">
                <a:latin typeface="Candara" panose="020E0502030303020204" pitchFamily="34" charset="0"/>
                <a:sym typeface=""/>
              </a:rPr>
              <a:t> 정맥주사 후 </a:t>
            </a:r>
            <a:r>
              <a:rPr lang="ko-KR" sz="900" dirty="0" err="1">
                <a:latin typeface="Candara" panose="020E0502030303020204" pitchFamily="34" charset="0"/>
                <a:sym typeface=""/>
              </a:rPr>
              <a:t>휴약기를</a:t>
            </a:r>
            <a:r>
              <a:rPr lang="ko-KR" sz="900" dirty="0">
                <a:latin typeface="Candara" panose="020E0502030303020204" pitchFamily="34" charset="0"/>
                <a:sym typeface=""/>
              </a:rPr>
              <a:t> 고려하십시오.</a:t>
            </a:r>
            <a:br>
              <a:rPr lang="ko-KR" sz="900" dirty="0">
                <a:latin typeface="Candara" panose="020E0502030303020204" pitchFamily="34" charset="0"/>
                <a:sym typeface=""/>
              </a:rPr>
            </a:br>
            <a:r>
              <a:rPr lang="ko-KR" sz="900" dirty="0" err="1">
                <a:latin typeface="Candara" panose="020E0502030303020204" pitchFamily="34" charset="0"/>
                <a:sym typeface=""/>
              </a:rPr>
              <a:t>휴약기</a:t>
            </a:r>
            <a:r>
              <a:rPr lang="ko-KR" sz="900" dirty="0">
                <a:latin typeface="Candara" panose="020E0502030303020204" pitchFamily="34" charset="0"/>
                <a:sym typeface=""/>
              </a:rPr>
              <a:t> 동안에는 </a:t>
            </a:r>
            <a:r>
              <a:rPr lang="ko-KR" altLang="en-US" sz="900" dirty="0" err="1">
                <a:latin typeface="Candara" panose="020E0502030303020204" pitchFamily="34" charset="0"/>
                <a:sym typeface=""/>
              </a:rPr>
              <a:t>골형성</a:t>
            </a:r>
            <a:r>
              <a:rPr lang="ko-KR" sz="900" dirty="0">
                <a:latin typeface="Candara" panose="020E0502030303020204" pitchFamily="34" charset="0"/>
                <a:sym typeface=""/>
              </a:rPr>
              <a:t> 촉진제나 </a:t>
            </a:r>
            <a:r>
              <a:rPr lang="ko-KR" sz="900" dirty="0" err="1">
                <a:latin typeface="Candara" panose="020E0502030303020204" pitchFamily="34" charset="0"/>
                <a:sym typeface=""/>
              </a:rPr>
              <a:t>랄록시펜과</a:t>
            </a:r>
            <a:r>
              <a:rPr lang="ko-KR" sz="900" dirty="0">
                <a:latin typeface="Candara" panose="020E0502030303020204" pitchFamily="34" charset="0"/>
                <a:sym typeface=""/>
              </a:rPr>
              <a:t> 같은 약한 </a:t>
            </a:r>
            <a:r>
              <a:rPr lang="ko-KR" altLang="en-US" sz="900" dirty="0">
                <a:latin typeface="Candara" panose="020E0502030303020204" pitchFamily="34" charset="0"/>
                <a:sym typeface=""/>
              </a:rPr>
              <a:t>골</a:t>
            </a:r>
            <a:r>
              <a:rPr lang="ko-KR" sz="900" dirty="0">
                <a:latin typeface="Candara" panose="020E0502030303020204" pitchFamily="34" charset="0"/>
                <a:sym typeface=""/>
              </a:rPr>
              <a:t>흡수억제제를 사용할 수 있습니다.</a:t>
            </a:r>
            <a:endParaRPr lang="es-ES" altLang="ko-KR" sz="900" dirty="0">
              <a:latin typeface="Candara" panose="020E0502030303020204" pitchFamily="34" charset="0"/>
              <a:sym typeface=""/>
            </a:endParaRPr>
          </a:p>
          <a:p>
            <a:pPr marL="88900" indent="-88900"/>
            <a:endParaRPr lang="ko-KR" sz="900" dirty="0">
              <a:latin typeface="Candara" panose="020E0502030303020204" pitchFamily="34" charset="0"/>
              <a:sym typeface=""/>
            </a:endParaRPr>
          </a:p>
        </p:txBody>
      </p:sp>
      <p:sp>
        <p:nvSpPr>
          <p:cNvPr id="17" name="CuadroTexto 16">
            <a:extLst>
              <a:ext uri="{FF2B5EF4-FFF2-40B4-BE49-F238E27FC236}">
                <a16:creationId xmlns:a16="http://schemas.microsoft.com/office/drawing/2014/main" id="{2227CC4E-9B19-414A-8AA8-C5BB19211D19}"/>
              </a:ext>
            </a:extLst>
          </p:cNvPr>
          <p:cNvSpPr txBox="1"/>
          <p:nvPr/>
        </p:nvSpPr>
        <p:spPr>
          <a:xfrm>
            <a:off x="6028028" y="1905176"/>
            <a:ext cx="5126441" cy="461665"/>
          </a:xfrm>
          <a:prstGeom prst="rect">
            <a:avLst/>
          </a:prstGeom>
          <a:solidFill>
            <a:srgbClr val="48B8A9"/>
          </a:solidFill>
        </p:spPr>
        <p:txBody>
          <a:bodyPr wrap="square" rtlCol="0">
            <a:spAutoFit/>
          </a:bodyPr>
          <a:lstStyle/>
          <a:p>
            <a:pPr marL="171450" indent="-171450">
              <a:buFont typeface="Symbol" panose="05050102010706020507" pitchFamily="18" charset="2"/>
              <a:buChar char="·"/>
            </a:pPr>
            <a:r>
              <a:rPr lang="ko-KR" sz="1200" kern="0" dirty="0" err="1">
                <a:solidFill>
                  <a:schemeClr val="bg1">
                    <a:lumMod val="100000"/>
                  </a:schemeClr>
                </a:solidFill>
                <a:latin typeface="Candara" panose="020E0502030303020204" pitchFamily="34" charset="0"/>
                <a:sym typeface=""/>
              </a:rPr>
              <a:t>아발로파라티드</a:t>
            </a:r>
            <a:r>
              <a:rPr lang="ko-KR" sz="1200" kern="0" dirty="0">
                <a:solidFill>
                  <a:schemeClr val="bg1">
                    <a:lumMod val="100000"/>
                  </a:schemeClr>
                </a:solidFill>
                <a:latin typeface="Candara" panose="020E0502030303020204" pitchFamily="34" charset="0"/>
                <a:sym typeface=""/>
              </a:rPr>
              <a:t>, </a:t>
            </a:r>
            <a:r>
              <a:rPr lang="ko-KR" sz="1200" kern="0" dirty="0" err="1">
                <a:solidFill>
                  <a:schemeClr val="bg1">
                    <a:lumMod val="100000"/>
                  </a:schemeClr>
                </a:solidFill>
                <a:latin typeface="Candara" panose="020E0502030303020204" pitchFamily="34" charset="0"/>
                <a:sym typeface=""/>
              </a:rPr>
              <a:t>데노수맙</a:t>
            </a:r>
            <a:r>
              <a:rPr lang="ko-KR" sz="1200" kern="0" dirty="0">
                <a:solidFill>
                  <a:schemeClr val="bg1">
                    <a:lumMod val="100000"/>
                  </a:schemeClr>
                </a:solidFill>
                <a:latin typeface="Candara" panose="020E0502030303020204" pitchFamily="34" charset="0"/>
                <a:sym typeface=""/>
              </a:rPr>
              <a:t>, </a:t>
            </a:r>
            <a:r>
              <a:rPr lang="ko-KR" sz="1200" kern="0" dirty="0" err="1">
                <a:solidFill>
                  <a:schemeClr val="bg1">
                    <a:lumMod val="100000"/>
                  </a:schemeClr>
                </a:solidFill>
                <a:latin typeface="Candara" panose="020E0502030303020204" pitchFamily="34" charset="0"/>
                <a:sym typeface=""/>
              </a:rPr>
              <a:t>로모소주맙</a:t>
            </a:r>
            <a:r>
              <a:rPr lang="ko-KR" sz="1200" kern="0" dirty="0">
                <a:solidFill>
                  <a:schemeClr val="bg1">
                    <a:lumMod val="100000"/>
                  </a:schemeClr>
                </a:solidFill>
                <a:latin typeface="Candara" panose="020E0502030303020204" pitchFamily="34" charset="0"/>
                <a:sym typeface=""/>
              </a:rPr>
              <a:t>, </a:t>
            </a:r>
            <a:r>
              <a:rPr lang="ko-KR" sz="1200" kern="0" dirty="0" err="1">
                <a:solidFill>
                  <a:schemeClr val="bg1">
                    <a:lumMod val="100000"/>
                  </a:schemeClr>
                </a:solidFill>
                <a:latin typeface="Candara" panose="020E0502030303020204" pitchFamily="34" charset="0"/>
                <a:sym typeface=""/>
              </a:rPr>
              <a:t>테리파라티드</a:t>
            </a:r>
            <a:r>
              <a:rPr lang="ko-KR" sz="1200" kern="0" dirty="0">
                <a:solidFill>
                  <a:schemeClr val="bg1">
                    <a:lumMod val="100000"/>
                  </a:schemeClr>
                </a:solidFill>
                <a:latin typeface="Candara" panose="020E0502030303020204" pitchFamily="34" charset="0"/>
                <a:sym typeface=""/>
              </a:rPr>
              <a:t>, 졸레드로네이트 </a:t>
            </a:r>
            <a:r>
              <a:rPr lang="ko-KR" sz="1200" kern="0" baseline="30000" dirty="0">
                <a:solidFill>
                  <a:schemeClr val="bg1">
                    <a:lumMod val="100000"/>
                  </a:schemeClr>
                </a:solidFill>
                <a:latin typeface="Candara" panose="020E0502030303020204" pitchFamily="34" charset="0"/>
                <a:sym typeface=""/>
              </a:rPr>
              <a:t>‡</a:t>
            </a:r>
          </a:p>
          <a:p>
            <a:pPr marL="171450" indent="-171450">
              <a:buFont typeface="Symbol" panose="05050102010706020507" pitchFamily="18" charset="2"/>
              <a:buChar char="·"/>
            </a:pPr>
            <a:r>
              <a:rPr lang="ko-KR" sz="1200" dirty="0">
                <a:solidFill>
                  <a:schemeClr val="bg1"/>
                </a:solidFill>
                <a:latin typeface="Candara" panose="020E0502030303020204" pitchFamily="34" charset="0"/>
                <a:sym typeface=""/>
              </a:rPr>
              <a:t>대체 요법: </a:t>
            </a:r>
            <a:r>
              <a:rPr lang="ko-KR" sz="1200" dirty="0" err="1">
                <a:solidFill>
                  <a:schemeClr val="bg1"/>
                </a:solidFill>
                <a:latin typeface="Candara" panose="020E0502030303020204" pitchFamily="34" charset="0"/>
                <a:sym typeface=""/>
              </a:rPr>
              <a:t>알렌드로네이트</a:t>
            </a:r>
            <a:r>
              <a:rPr lang="ko-KR" sz="1200" dirty="0">
                <a:solidFill>
                  <a:schemeClr val="bg1"/>
                </a:solidFill>
                <a:latin typeface="Candara" panose="020E0502030303020204" pitchFamily="34" charset="0"/>
                <a:sym typeface=""/>
              </a:rPr>
              <a:t>, </a:t>
            </a:r>
            <a:r>
              <a:rPr lang="ko-KR" sz="1200" dirty="0" err="1">
                <a:solidFill>
                  <a:schemeClr val="bg1"/>
                </a:solidFill>
                <a:latin typeface="Candara" panose="020E0502030303020204" pitchFamily="34" charset="0"/>
                <a:sym typeface=""/>
              </a:rPr>
              <a:t>리세드로네이트</a:t>
            </a:r>
            <a:endParaRPr lang="ko-KR" sz="1200" baseline="30000" dirty="0">
              <a:solidFill>
                <a:schemeClr val="bg1"/>
              </a:solidFill>
              <a:latin typeface="Candara" panose="020E0502030303020204" pitchFamily="34" charset="0"/>
              <a:sym typeface=""/>
            </a:endParaRPr>
          </a:p>
        </p:txBody>
      </p:sp>
      <p:sp>
        <p:nvSpPr>
          <p:cNvPr id="19" name="CuadroTexto 18">
            <a:extLst>
              <a:ext uri="{FF2B5EF4-FFF2-40B4-BE49-F238E27FC236}">
                <a16:creationId xmlns:a16="http://schemas.microsoft.com/office/drawing/2014/main" id="{E2924DBA-22E3-4F83-B3E4-00E972A2AAA4}"/>
              </a:ext>
            </a:extLst>
          </p:cNvPr>
          <p:cNvSpPr txBox="1"/>
          <p:nvPr/>
        </p:nvSpPr>
        <p:spPr>
          <a:xfrm>
            <a:off x="6085846" y="2675997"/>
            <a:ext cx="5126441" cy="276999"/>
          </a:xfrm>
          <a:prstGeom prst="rect">
            <a:avLst/>
          </a:prstGeom>
          <a:solidFill>
            <a:srgbClr val="8ECDC1"/>
          </a:solidFill>
        </p:spPr>
        <p:txBody>
          <a:bodyPr wrap="square" rtlCol="0">
            <a:spAutoFit/>
          </a:bodyPr>
          <a:lstStyle/>
          <a:p>
            <a:pPr algn="ctr"/>
            <a:r>
              <a:rPr lang="ko-KR" sz="1200">
                <a:solidFill>
                  <a:schemeClr val="bg1"/>
                </a:solidFill>
                <a:latin typeface="Candara" panose="020E0502030303020204" pitchFamily="34" charset="0"/>
                <a:sym typeface=""/>
              </a:rPr>
              <a:t>치료에 대한 반응과 골절 위험에 대해 매년 재평가</a:t>
            </a:r>
            <a:endParaRPr lang="ko-KR" sz="1200" baseline="30000">
              <a:solidFill>
                <a:schemeClr val="bg1"/>
              </a:solidFill>
              <a:latin typeface="Candara" panose="020E0502030303020204" pitchFamily="34" charset="0"/>
              <a:sym typeface=""/>
            </a:endParaRPr>
          </a:p>
        </p:txBody>
      </p:sp>
      <p:sp>
        <p:nvSpPr>
          <p:cNvPr id="20" name="CuadroTexto 19">
            <a:extLst>
              <a:ext uri="{FF2B5EF4-FFF2-40B4-BE49-F238E27FC236}">
                <a16:creationId xmlns:a16="http://schemas.microsoft.com/office/drawing/2014/main" id="{FEE6AE83-5D20-46CF-A702-0E34DF78D6A5}"/>
              </a:ext>
            </a:extLst>
          </p:cNvPr>
          <p:cNvSpPr txBox="1"/>
          <p:nvPr/>
        </p:nvSpPr>
        <p:spPr>
          <a:xfrm>
            <a:off x="6028028" y="3442375"/>
            <a:ext cx="1133489" cy="261610"/>
          </a:xfrm>
          <a:prstGeom prst="rect">
            <a:avLst/>
          </a:prstGeom>
          <a:solidFill>
            <a:srgbClr val="41AC4A"/>
          </a:solidFill>
        </p:spPr>
        <p:txBody>
          <a:bodyPr wrap="square" rtlCol="0">
            <a:spAutoFit/>
          </a:bodyPr>
          <a:lstStyle/>
          <a:p>
            <a:pPr algn="ctr"/>
            <a:r>
              <a:rPr lang="ko-KR" sz="1100" b="1">
                <a:solidFill>
                  <a:schemeClr val="bg1"/>
                </a:solidFill>
                <a:latin typeface="Candara" panose="020E0502030303020204" pitchFamily="34" charset="0"/>
                <a:sym typeface=""/>
              </a:rPr>
              <a:t>데노수맙</a:t>
            </a:r>
            <a:endParaRPr lang="ko-KR" sz="1100" b="1" baseline="30000">
              <a:solidFill>
                <a:schemeClr val="bg1"/>
              </a:solidFill>
              <a:latin typeface="Candara" panose="020E0502030303020204" pitchFamily="34" charset="0"/>
              <a:sym typeface=""/>
            </a:endParaRPr>
          </a:p>
        </p:txBody>
      </p:sp>
      <p:sp>
        <p:nvSpPr>
          <p:cNvPr id="21" name="CuadroTexto 20">
            <a:extLst>
              <a:ext uri="{FF2B5EF4-FFF2-40B4-BE49-F238E27FC236}">
                <a16:creationId xmlns:a16="http://schemas.microsoft.com/office/drawing/2014/main" id="{5A6272CF-B9BA-46DB-82A7-ACC46993C18F}"/>
              </a:ext>
            </a:extLst>
          </p:cNvPr>
          <p:cNvSpPr txBox="1"/>
          <p:nvPr/>
        </p:nvSpPr>
        <p:spPr>
          <a:xfrm>
            <a:off x="7359384" y="3394815"/>
            <a:ext cx="1133489" cy="430887"/>
          </a:xfrm>
          <a:prstGeom prst="rect">
            <a:avLst/>
          </a:prstGeom>
          <a:solidFill>
            <a:srgbClr val="41AC4A"/>
          </a:solidFill>
        </p:spPr>
        <p:txBody>
          <a:bodyPr wrap="square" rtlCol="0">
            <a:spAutoFit/>
          </a:bodyPr>
          <a:lstStyle/>
          <a:p>
            <a:pPr algn="ctr"/>
            <a:r>
              <a:rPr lang="ko-KR" sz="1100" b="1">
                <a:solidFill>
                  <a:schemeClr val="bg1"/>
                </a:solidFill>
                <a:latin typeface="Candara" panose="020E0502030303020204" pitchFamily="34" charset="0"/>
                <a:sym typeface=""/>
              </a:rPr>
              <a:t>1년 동안 로모소주맙</a:t>
            </a:r>
            <a:endParaRPr lang="ko-KR" sz="1100" b="1" baseline="30000">
              <a:solidFill>
                <a:schemeClr val="bg1"/>
              </a:solidFill>
              <a:latin typeface="Candara" panose="020E0502030303020204" pitchFamily="34" charset="0"/>
              <a:sym typeface=""/>
            </a:endParaRPr>
          </a:p>
        </p:txBody>
      </p:sp>
      <p:sp>
        <p:nvSpPr>
          <p:cNvPr id="22" name="CuadroTexto 21">
            <a:extLst>
              <a:ext uri="{FF2B5EF4-FFF2-40B4-BE49-F238E27FC236}">
                <a16:creationId xmlns:a16="http://schemas.microsoft.com/office/drawing/2014/main" id="{0B0F8185-570E-4CEE-AA89-B4CC0F0B9404}"/>
              </a:ext>
            </a:extLst>
          </p:cNvPr>
          <p:cNvSpPr txBox="1"/>
          <p:nvPr/>
        </p:nvSpPr>
        <p:spPr>
          <a:xfrm>
            <a:off x="8705933" y="3234626"/>
            <a:ext cx="1181233" cy="600164"/>
          </a:xfrm>
          <a:prstGeom prst="rect">
            <a:avLst/>
          </a:prstGeom>
          <a:solidFill>
            <a:srgbClr val="41AC4A"/>
          </a:solidFill>
        </p:spPr>
        <p:txBody>
          <a:bodyPr wrap="square" rtlCol="0">
            <a:spAutoFit/>
          </a:bodyPr>
          <a:lstStyle/>
          <a:p>
            <a:pPr algn="ctr"/>
            <a:r>
              <a:rPr lang="ko-KR" sz="1100" b="1">
                <a:solidFill>
                  <a:schemeClr val="bg1"/>
                </a:solidFill>
                <a:latin typeface="Candara" panose="020E0502030303020204" pitchFamily="34" charset="0"/>
                <a:sym typeface=""/>
              </a:rPr>
              <a:t>최대 2년 동안 아발로파라타이드 또는 테리파라타이드</a:t>
            </a:r>
            <a:endParaRPr lang="ko-KR" sz="1100" b="1" baseline="30000">
              <a:solidFill>
                <a:schemeClr val="bg1"/>
              </a:solidFill>
              <a:latin typeface="Candara" panose="020E0502030303020204" pitchFamily="34" charset="0"/>
              <a:sym typeface=""/>
            </a:endParaRPr>
          </a:p>
        </p:txBody>
      </p:sp>
      <p:sp>
        <p:nvSpPr>
          <p:cNvPr id="23" name="CuadroTexto 22">
            <a:extLst>
              <a:ext uri="{FF2B5EF4-FFF2-40B4-BE49-F238E27FC236}">
                <a16:creationId xmlns:a16="http://schemas.microsoft.com/office/drawing/2014/main" id="{EA274E8D-B062-419B-9304-B8A7316D8F18}"/>
              </a:ext>
            </a:extLst>
          </p:cNvPr>
          <p:cNvSpPr txBox="1"/>
          <p:nvPr/>
        </p:nvSpPr>
        <p:spPr>
          <a:xfrm>
            <a:off x="10065919" y="3403903"/>
            <a:ext cx="1181233" cy="261610"/>
          </a:xfrm>
          <a:prstGeom prst="rect">
            <a:avLst/>
          </a:prstGeom>
          <a:solidFill>
            <a:srgbClr val="41AC4A"/>
          </a:solidFill>
        </p:spPr>
        <p:txBody>
          <a:bodyPr wrap="square" rtlCol="0">
            <a:spAutoFit/>
          </a:bodyPr>
          <a:lstStyle/>
          <a:p>
            <a:pPr algn="ctr"/>
            <a:r>
              <a:rPr lang="ko-KR" sz="1100" b="1">
                <a:solidFill>
                  <a:schemeClr val="bg1"/>
                </a:solidFill>
                <a:latin typeface="Candara" panose="020E0502030303020204" pitchFamily="34" charset="0"/>
                <a:sym typeface=""/>
              </a:rPr>
              <a:t>졸레드로네이트</a:t>
            </a:r>
            <a:endParaRPr lang="ko-KR" sz="1100" b="1" baseline="30000">
              <a:solidFill>
                <a:schemeClr val="bg1"/>
              </a:solidFill>
              <a:latin typeface="Candara" panose="020E0502030303020204" pitchFamily="34" charset="0"/>
              <a:sym typeface=""/>
            </a:endParaRPr>
          </a:p>
        </p:txBody>
      </p:sp>
      <p:sp>
        <p:nvSpPr>
          <p:cNvPr id="24" name="CuadroTexto 23">
            <a:extLst>
              <a:ext uri="{FF2B5EF4-FFF2-40B4-BE49-F238E27FC236}">
                <a16:creationId xmlns:a16="http://schemas.microsoft.com/office/drawing/2014/main" id="{7FC39142-ED97-4CCA-874B-0E070798E866}"/>
              </a:ext>
            </a:extLst>
          </p:cNvPr>
          <p:cNvSpPr txBox="1"/>
          <p:nvPr/>
        </p:nvSpPr>
        <p:spPr>
          <a:xfrm>
            <a:off x="5983784" y="4220150"/>
            <a:ext cx="1133489" cy="1323439"/>
          </a:xfrm>
          <a:prstGeom prst="rect">
            <a:avLst/>
          </a:prstGeom>
          <a:solidFill>
            <a:srgbClr val="89C37B"/>
          </a:solidFill>
        </p:spPr>
        <p:txBody>
          <a:bodyPr wrap="square" rtlCol="0">
            <a:spAutoFit/>
          </a:bodyPr>
          <a:lstStyle/>
          <a:p>
            <a:r>
              <a:rPr lang="ko-KR" sz="1000">
                <a:solidFill>
                  <a:schemeClr val="bg1"/>
                </a:solidFill>
                <a:latin typeface="Candara" panose="020E0502030303020204" pitchFamily="34" charset="0"/>
                <a:sym typeface=""/>
              </a:rPr>
              <a:t>환자가 더 이상 고위험군이 아닐 때까지 치료를 계속하고 다른 골흡수억제제로 전환해야 함</a:t>
            </a:r>
            <a:endParaRPr lang="ko-KR" sz="1000" baseline="30000">
              <a:solidFill>
                <a:schemeClr val="bg1"/>
              </a:solidFill>
              <a:latin typeface="Candara" panose="020E0502030303020204" pitchFamily="34" charset="0"/>
              <a:sym typeface=""/>
            </a:endParaRPr>
          </a:p>
        </p:txBody>
      </p:sp>
      <p:sp>
        <p:nvSpPr>
          <p:cNvPr id="25" name="CuadroTexto 24">
            <a:extLst>
              <a:ext uri="{FF2B5EF4-FFF2-40B4-BE49-F238E27FC236}">
                <a16:creationId xmlns:a16="http://schemas.microsoft.com/office/drawing/2014/main" id="{292AACFA-A317-438F-9298-1BB45498799B}"/>
              </a:ext>
            </a:extLst>
          </p:cNvPr>
          <p:cNvSpPr txBox="1"/>
          <p:nvPr/>
        </p:nvSpPr>
        <p:spPr>
          <a:xfrm>
            <a:off x="7321513" y="4243978"/>
            <a:ext cx="1209229" cy="861774"/>
          </a:xfrm>
          <a:prstGeom prst="rect">
            <a:avLst/>
          </a:prstGeom>
          <a:solidFill>
            <a:srgbClr val="89C37B"/>
          </a:solidFill>
        </p:spPr>
        <p:txBody>
          <a:bodyPr wrap="square" rtlCol="0">
            <a:spAutoFit/>
          </a:bodyPr>
          <a:lstStyle/>
          <a:p>
            <a:r>
              <a:rPr lang="ko-KR" sz="1000">
                <a:solidFill>
                  <a:schemeClr val="bg1"/>
                </a:solidFill>
                <a:latin typeface="Candara" panose="020E0502030303020204" pitchFamily="34" charset="0"/>
                <a:sym typeface=""/>
              </a:rPr>
              <a:t>경구 또는 주사 가능한 골흡수억제제를 사용한 순차적 치료</a:t>
            </a:r>
            <a:endParaRPr lang="ko-KR" sz="1000" baseline="30000">
              <a:solidFill>
                <a:schemeClr val="bg1"/>
              </a:solidFill>
              <a:latin typeface="Candara" panose="020E0502030303020204" pitchFamily="34" charset="0"/>
              <a:sym typeface=""/>
            </a:endParaRPr>
          </a:p>
        </p:txBody>
      </p:sp>
      <p:sp>
        <p:nvSpPr>
          <p:cNvPr id="26" name="CuadroTexto 25">
            <a:extLst>
              <a:ext uri="{FF2B5EF4-FFF2-40B4-BE49-F238E27FC236}">
                <a16:creationId xmlns:a16="http://schemas.microsoft.com/office/drawing/2014/main" id="{A24BCCA1-AB03-49D4-B47A-F49D6203CF10}"/>
              </a:ext>
            </a:extLst>
          </p:cNvPr>
          <p:cNvSpPr txBox="1"/>
          <p:nvPr/>
        </p:nvSpPr>
        <p:spPr>
          <a:xfrm>
            <a:off x="8701577" y="4226461"/>
            <a:ext cx="1209229" cy="861774"/>
          </a:xfrm>
          <a:prstGeom prst="rect">
            <a:avLst/>
          </a:prstGeom>
          <a:solidFill>
            <a:srgbClr val="89C37B"/>
          </a:solidFill>
        </p:spPr>
        <p:txBody>
          <a:bodyPr wrap="square" rtlCol="0">
            <a:spAutoFit/>
          </a:bodyPr>
          <a:lstStyle/>
          <a:p>
            <a:r>
              <a:rPr lang="ko-KR" sz="1000">
                <a:solidFill>
                  <a:schemeClr val="bg1"/>
                </a:solidFill>
                <a:latin typeface="Candara" panose="020E0502030303020204" pitchFamily="34" charset="0"/>
                <a:sym typeface=""/>
              </a:rPr>
              <a:t>경구 또는 주사 가능한 골흡수억제제를 사용한 순차적 치료</a:t>
            </a:r>
            <a:endParaRPr lang="ko-KR" sz="1000" baseline="30000">
              <a:solidFill>
                <a:schemeClr val="bg1"/>
              </a:solidFill>
              <a:latin typeface="Candara" panose="020E0502030303020204" pitchFamily="34" charset="0"/>
              <a:sym typeface=""/>
            </a:endParaRPr>
          </a:p>
        </p:txBody>
      </p:sp>
      <p:sp>
        <p:nvSpPr>
          <p:cNvPr id="27" name="CuadroTexto 26">
            <a:extLst>
              <a:ext uri="{FF2B5EF4-FFF2-40B4-BE49-F238E27FC236}">
                <a16:creationId xmlns:a16="http://schemas.microsoft.com/office/drawing/2014/main" id="{B2287932-48CE-4DA4-A585-607079D82E06}"/>
              </a:ext>
            </a:extLst>
          </p:cNvPr>
          <p:cNvSpPr txBox="1"/>
          <p:nvPr/>
        </p:nvSpPr>
        <p:spPr>
          <a:xfrm>
            <a:off x="10065919" y="4220150"/>
            <a:ext cx="1177545" cy="1477328"/>
          </a:xfrm>
          <a:prstGeom prst="rect">
            <a:avLst/>
          </a:prstGeom>
          <a:solidFill>
            <a:srgbClr val="89C37B"/>
          </a:solidFill>
        </p:spPr>
        <p:txBody>
          <a:bodyPr wrap="square" lIns="36000" rIns="0" rtlCol="0">
            <a:spAutoFit/>
          </a:bodyPr>
          <a:lstStyle/>
          <a:p>
            <a:pPr marL="88900" indent="-88900">
              <a:buFont typeface="Arial" panose="020B0604020202020204" pitchFamily="34" charset="0"/>
              <a:buChar char="•"/>
            </a:pPr>
            <a:r>
              <a:rPr lang="ko-KR" sz="1000" kern="0" dirty="0">
                <a:solidFill>
                  <a:schemeClr val="bg1">
                    <a:lumMod val="100000"/>
                  </a:schemeClr>
                </a:solidFill>
                <a:latin typeface="Candara" panose="020E0502030303020204" pitchFamily="34" charset="0"/>
                <a:sym typeface=""/>
              </a:rPr>
              <a:t>안정기에 접어들면 6년간 치료 계속</a:t>
            </a:r>
            <a:r>
              <a:rPr lang="ko-KR" sz="1000" kern="0" baseline="30000" dirty="0">
                <a:solidFill>
                  <a:schemeClr val="bg1">
                    <a:lumMod val="100000"/>
                  </a:schemeClr>
                </a:solidFill>
                <a:latin typeface="Candara" panose="020E0502030303020204" pitchFamily="34" charset="0"/>
                <a:sym typeface=""/>
              </a:rPr>
              <a:t>§</a:t>
            </a:r>
          </a:p>
          <a:p>
            <a:pPr marL="88900" indent="-88900">
              <a:buFont typeface="Arial" panose="020B0604020202020204" pitchFamily="34" charset="0"/>
              <a:buChar char="•"/>
            </a:pPr>
            <a:r>
              <a:rPr lang="ko-KR" sz="1000" spc="-50" dirty="0">
                <a:solidFill>
                  <a:schemeClr val="bg1"/>
                </a:solidFill>
                <a:latin typeface="Candara" panose="020E0502030303020204" pitchFamily="34" charset="0"/>
                <a:sym typeface=""/>
              </a:rPr>
              <a:t>골 소실이 진행되거나 골절이 재발하는 경우 </a:t>
            </a:r>
            <a:r>
              <a:rPr lang="ko-KR" sz="1000" spc="-50" dirty="0" err="1">
                <a:solidFill>
                  <a:schemeClr val="bg1"/>
                </a:solidFill>
                <a:latin typeface="Candara" panose="020E0502030303020204" pitchFamily="34" charset="0"/>
                <a:sym typeface=""/>
              </a:rPr>
              <a:t>아발로파라타이드</a:t>
            </a:r>
            <a:r>
              <a:rPr lang="ko-KR" sz="1000" spc="-50" dirty="0">
                <a:solidFill>
                  <a:schemeClr val="bg1"/>
                </a:solidFill>
                <a:latin typeface="Candara" panose="020E0502030303020204" pitchFamily="34" charset="0"/>
                <a:sym typeface=""/>
              </a:rPr>
              <a:t>, </a:t>
            </a:r>
            <a:r>
              <a:rPr lang="ko-KR" sz="1000" spc="-50" dirty="0" err="1">
                <a:solidFill>
                  <a:schemeClr val="bg1"/>
                </a:solidFill>
                <a:latin typeface="Candara" panose="020E0502030303020204" pitchFamily="34" charset="0"/>
                <a:sym typeface=""/>
              </a:rPr>
              <a:t>테리파라타이드</a:t>
            </a:r>
            <a:r>
              <a:rPr lang="ko-KR" sz="1000" spc="-50" dirty="0">
                <a:solidFill>
                  <a:schemeClr val="bg1"/>
                </a:solidFill>
                <a:latin typeface="Candara" panose="020E0502030303020204" pitchFamily="34" charset="0"/>
                <a:sym typeface=""/>
              </a:rPr>
              <a:t> </a:t>
            </a:r>
            <a:r>
              <a:rPr lang="ko-KR" sz="1000" spc="-50" dirty="0" err="1">
                <a:solidFill>
                  <a:schemeClr val="bg1"/>
                </a:solidFill>
                <a:latin typeface="Candara" panose="020E0502030303020204" pitchFamily="34" charset="0"/>
                <a:sym typeface=""/>
              </a:rPr>
              <a:t>또는로모소주맙으로</a:t>
            </a:r>
            <a:r>
              <a:rPr lang="ko-KR" sz="1000" spc="-50" dirty="0">
                <a:solidFill>
                  <a:schemeClr val="bg1"/>
                </a:solidFill>
                <a:latin typeface="Candara" panose="020E0502030303020204" pitchFamily="34" charset="0"/>
                <a:sym typeface=""/>
              </a:rPr>
              <a:t> 전환을 고려</a:t>
            </a:r>
          </a:p>
        </p:txBody>
      </p:sp>
      <p:sp>
        <p:nvSpPr>
          <p:cNvPr id="4" name="TextBox 3">
            <a:extLst>
              <a:ext uri="{FF2B5EF4-FFF2-40B4-BE49-F238E27FC236}">
                <a16:creationId xmlns:a16="http://schemas.microsoft.com/office/drawing/2014/main" id="{A3607B49-F423-3846-B89E-6ADFD34D28A5}"/>
              </a:ext>
            </a:extLst>
          </p:cNvPr>
          <p:cNvSpPr txBox="1"/>
          <p:nvPr/>
        </p:nvSpPr>
        <p:spPr>
          <a:xfrm>
            <a:off x="6028028" y="6573347"/>
            <a:ext cx="3199146" cy="276999"/>
          </a:xfrm>
          <a:prstGeom prst="rect">
            <a:avLst/>
          </a:prstGeom>
          <a:noFill/>
        </p:spPr>
        <p:txBody>
          <a:bodyPr wrap="none" rtlCol="0">
            <a:spAutoFit/>
          </a:bodyPr>
          <a:lstStyle/>
          <a:p>
            <a:r>
              <a:rPr lang="ko-KR" sz="1200" b="1" kern="0" dirty="0">
                <a:solidFill>
                  <a:schemeClr val="tx1">
                    <a:lumMod val="100000"/>
                  </a:schemeClr>
                </a:solidFill>
                <a:latin typeface="Calibri" panose="020F0502020204030204" pitchFamily="34" charset="0"/>
                <a:sym typeface=""/>
              </a:rPr>
              <a:t>출처: </a:t>
            </a:r>
            <a:r>
              <a:rPr lang="ko-KR" sz="1200" b="1" kern="0" dirty="0" err="1">
                <a:solidFill>
                  <a:schemeClr val="tx1">
                    <a:lumMod val="100000"/>
                  </a:schemeClr>
                </a:solidFill>
                <a:latin typeface="Calibri" panose="020F0502020204030204" pitchFamily="34" charset="0"/>
                <a:sym typeface=""/>
              </a:rPr>
              <a:t>Camacho</a:t>
            </a:r>
            <a:r>
              <a:rPr lang="ko-KR" sz="1200" b="1" kern="0" dirty="0">
                <a:solidFill>
                  <a:schemeClr val="tx1">
                    <a:lumMod val="100000"/>
                  </a:schemeClr>
                </a:solidFill>
                <a:latin typeface="Calibri" panose="020F0502020204030204" pitchFamily="34" charset="0"/>
                <a:sym typeface=""/>
              </a:rPr>
              <a:t> PM, </a:t>
            </a:r>
            <a:r>
              <a:rPr lang="ko-KR" sz="1200" b="1" kern="0" dirty="0" err="1">
                <a:solidFill>
                  <a:schemeClr val="tx1">
                    <a:lumMod val="100000"/>
                  </a:schemeClr>
                </a:solidFill>
                <a:latin typeface="Calibri" panose="020F0502020204030204" pitchFamily="34" charset="0"/>
                <a:sym typeface=""/>
              </a:rPr>
              <a:t>et</a:t>
            </a:r>
            <a:r>
              <a:rPr lang="ko-KR" sz="1200" b="1" kern="0" dirty="0">
                <a:solidFill>
                  <a:schemeClr val="tx1">
                    <a:lumMod val="100000"/>
                  </a:schemeClr>
                </a:solidFill>
                <a:latin typeface="Calibri" panose="020F0502020204030204" pitchFamily="34" charset="0"/>
                <a:sym typeface=""/>
              </a:rPr>
              <a:t> </a:t>
            </a:r>
            <a:r>
              <a:rPr lang="ko-KR" sz="1200" b="1" kern="0" dirty="0" err="1">
                <a:solidFill>
                  <a:schemeClr val="tx1">
                    <a:lumMod val="100000"/>
                  </a:schemeClr>
                </a:solidFill>
                <a:latin typeface="Calibri" panose="020F0502020204030204" pitchFamily="34" charset="0"/>
                <a:sym typeface=""/>
              </a:rPr>
              <a:t>al</a:t>
            </a:r>
            <a:r>
              <a:rPr lang="ko-KR" sz="1200" b="1" kern="0" dirty="0">
                <a:solidFill>
                  <a:schemeClr val="tx1">
                    <a:lumMod val="100000"/>
                  </a:schemeClr>
                </a:solidFill>
                <a:latin typeface="Calibri" panose="020F0502020204030204" pitchFamily="34" charset="0"/>
                <a:sym typeface=""/>
              </a:rPr>
              <a:t>. </a:t>
            </a:r>
            <a:r>
              <a:rPr lang="ko-KR" sz="1200" b="1" i="1" kern="0" dirty="0" err="1">
                <a:solidFill>
                  <a:schemeClr val="tx1">
                    <a:lumMod val="100000"/>
                  </a:schemeClr>
                </a:solidFill>
                <a:latin typeface="Calibri" panose="020F0502020204030204" pitchFamily="34" charset="0"/>
                <a:sym typeface=""/>
              </a:rPr>
              <a:t>Endocr</a:t>
            </a:r>
            <a:r>
              <a:rPr lang="ko-KR" sz="1200" b="1" i="1" kern="0" dirty="0">
                <a:solidFill>
                  <a:schemeClr val="tx1">
                    <a:lumMod val="100000"/>
                  </a:schemeClr>
                </a:solidFill>
                <a:latin typeface="Calibri" panose="020F0502020204030204" pitchFamily="34" charset="0"/>
                <a:sym typeface=""/>
              </a:rPr>
              <a:t> </a:t>
            </a:r>
            <a:r>
              <a:rPr lang="ko-KR" sz="1200" b="1" i="1" kern="0" dirty="0" err="1">
                <a:solidFill>
                  <a:schemeClr val="tx1">
                    <a:lumMod val="100000"/>
                  </a:schemeClr>
                </a:solidFill>
                <a:latin typeface="Calibri" panose="020F0502020204030204" pitchFamily="34" charset="0"/>
                <a:sym typeface=""/>
              </a:rPr>
              <a:t>Pract</a:t>
            </a:r>
            <a:r>
              <a:rPr lang="ko-KR" sz="1200" b="1" kern="0" dirty="0">
                <a:solidFill>
                  <a:schemeClr val="tx1">
                    <a:lumMod val="100000"/>
                  </a:schemeClr>
                </a:solidFill>
                <a:latin typeface="Calibri" panose="020F0502020204030204" pitchFamily="34" charset="0"/>
                <a:sym typeface=""/>
              </a:rPr>
              <a:t> 2020. </a:t>
            </a:r>
          </a:p>
        </p:txBody>
      </p:sp>
    </p:spTree>
    <p:extLst>
      <p:ext uri="{BB962C8B-B14F-4D97-AF65-F5344CB8AC3E}">
        <p14:creationId xmlns:p14="http://schemas.microsoft.com/office/powerpoint/2010/main" val="14545937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6" name="TextBox 5">
            <a:extLst>
              <a:ext uri="{FF2B5EF4-FFF2-40B4-BE49-F238E27FC236}">
                <a16:creationId xmlns:a16="http://schemas.microsoft.com/office/drawing/2014/main" id="{3E0CAAE8-D4DA-804E-B0FE-9E0F5BA22129}"/>
              </a:ext>
            </a:extLst>
          </p:cNvPr>
          <p:cNvSpPr txBox="1"/>
          <p:nvPr/>
        </p:nvSpPr>
        <p:spPr>
          <a:xfrm>
            <a:off x="386858" y="2644170"/>
            <a:ext cx="11418283" cy="1077218"/>
          </a:xfrm>
          <a:prstGeom prst="rect">
            <a:avLst/>
          </a:prstGeom>
          <a:noFill/>
        </p:spPr>
        <p:txBody>
          <a:bodyPr wrap="square" rtlCol="0">
            <a:spAutoFit/>
          </a:bodyPr>
          <a:lstStyle/>
          <a:p>
            <a:r>
              <a:rPr lang="ko-KR" altLang="en-US" sz="3200" b="1" dirty="0">
                <a:solidFill>
                  <a:srgbClr val="6BBBAD"/>
                </a:solidFill>
                <a:latin typeface="Candara" panose="020E0502030303020204" pitchFamily="34" charset="0"/>
                <a:sym typeface=""/>
              </a:rPr>
              <a:t>부각되는</a:t>
            </a:r>
            <a:r>
              <a:rPr lang="ko-KR" altLang="es-ES" sz="3200" b="1" dirty="0">
                <a:solidFill>
                  <a:srgbClr val="6BBBAD"/>
                </a:solidFill>
                <a:latin typeface="Candara" panose="020E0502030303020204" pitchFamily="34" charset="0"/>
                <a:sym typeface=""/>
              </a:rPr>
              <a:t> </a:t>
            </a:r>
            <a:r>
              <a:rPr lang="ko-KR" sz="3200" b="1" dirty="0">
                <a:solidFill>
                  <a:srgbClr val="6BBBAD"/>
                </a:solidFill>
                <a:latin typeface="Candara" panose="020E0502030303020204" pitchFamily="34" charset="0"/>
                <a:sym typeface=""/>
              </a:rPr>
              <a:t>주제: </a:t>
            </a:r>
          </a:p>
          <a:p>
            <a:pPr>
              <a:spcAft>
                <a:spcPts val="1200"/>
              </a:spcAft>
              <a:buClr>
                <a:srgbClr val="6BBBAD"/>
              </a:buClr>
            </a:pPr>
            <a:r>
              <a:rPr lang="ko-KR" sz="3200" b="1" dirty="0">
                <a:latin typeface="Candara" panose="020E0502030303020204" pitchFamily="34" charset="0"/>
                <a:sym typeface=""/>
              </a:rPr>
              <a:t>순차 치료의 역할</a:t>
            </a:r>
            <a:endParaRPr lang="ko-KR" sz="3200" b="1" dirty="0">
              <a:solidFill>
                <a:srgbClr val="6BBBAD"/>
              </a:solidFill>
              <a:latin typeface="Candara" panose="020E0502030303020204" pitchFamily="34" charset="0"/>
              <a:sym typeface=""/>
            </a:endParaRPr>
          </a:p>
        </p:txBody>
      </p:sp>
      <p:pic>
        <p:nvPicPr>
          <p:cNvPr id="5" name="Graphic 4" descr="Home with solid fill">
            <a:hlinkClick r:id="rId4" action="ppaction://hlinksldjump"/>
            <a:extLst>
              <a:ext uri="{FF2B5EF4-FFF2-40B4-BE49-F238E27FC236}">
                <a16:creationId xmlns:a16="http://schemas.microsoft.com/office/drawing/2014/main" id="{4D7B6487-ECDE-A446-BC31-418ACEE1C9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6672633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평생 개별 치료가 필요한 만성 질환 </a:t>
            </a:r>
          </a:p>
        </p:txBody>
      </p:sp>
      <p:sp>
        <p:nvSpPr>
          <p:cNvPr id="4" name="TextBox 3">
            <a:extLst>
              <a:ext uri="{FF2B5EF4-FFF2-40B4-BE49-F238E27FC236}">
                <a16:creationId xmlns:a16="http://schemas.microsoft.com/office/drawing/2014/main" id="{13BFEFBA-E4F2-43DC-959B-3FD2F3792E12}"/>
              </a:ext>
            </a:extLst>
          </p:cNvPr>
          <p:cNvSpPr txBox="1"/>
          <p:nvPr/>
        </p:nvSpPr>
        <p:spPr>
          <a:xfrm>
            <a:off x="650241" y="1368488"/>
            <a:ext cx="10659443" cy="2308324"/>
          </a:xfrm>
          <a:prstGeom prst="rect">
            <a:avLst/>
          </a:prstGeom>
          <a:noFill/>
        </p:spPr>
        <p:txBody>
          <a:bodyPr wrap="square" rtlCol="0">
            <a:spAutoFit/>
          </a:bodyPr>
          <a:lstStyle/>
          <a:p>
            <a:endParaRPr lang="ko-KR" b="1" dirty="0">
              <a:latin typeface="Candara" panose="020E0502030303020204" pitchFamily="34" charset="0"/>
              <a:ea typeface="Malgun Gothic" panose="020F050202020403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골다공증은 </a:t>
            </a:r>
            <a:r>
              <a:rPr lang="ko-KR" b="1" kern="0" dirty="0">
                <a:solidFill>
                  <a:srgbClr val="2F9588">
                    <a:lumMod val="100000"/>
                  </a:srgbClr>
                </a:solidFill>
                <a:latin typeface="Candara" panose="020E0502030303020204" pitchFamily="34" charset="0"/>
                <a:sym typeface=""/>
              </a:rPr>
              <a:t>만성 질환</a:t>
            </a:r>
            <a:r>
              <a:rPr lang="ko-KR" b="1" kern="0" dirty="0">
                <a:solidFill>
                  <a:schemeClr val="tx1">
                    <a:lumMod val="100000"/>
                  </a:schemeClr>
                </a:solidFill>
                <a:latin typeface="Candara" panose="020E0502030303020204" pitchFamily="34" charset="0"/>
                <a:sym typeface=""/>
              </a:rPr>
              <a:t>으로, 다른 만성 질환과 마찬가지로</a:t>
            </a:r>
            <a:r>
              <a:rPr lang="ko-KR" b="1" kern="0" dirty="0">
                <a:solidFill>
                  <a:srgbClr val="2F9588">
                    <a:lumMod val="100000"/>
                  </a:srgbClr>
                </a:solidFill>
                <a:latin typeface="Candara" panose="020E0502030303020204" pitchFamily="34" charset="0"/>
                <a:sym typeface=""/>
              </a:rPr>
              <a:t> 대부분의 경우 일생에 걸친 장기치료</a:t>
            </a:r>
            <a:r>
              <a:rPr lang="ko-KR" b="1" kern="0" dirty="0">
                <a:solidFill>
                  <a:schemeClr val="tx1">
                    <a:lumMod val="100000"/>
                  </a:schemeClr>
                </a:solidFill>
                <a:latin typeface="Candara" panose="020E0502030303020204" pitchFamily="34" charset="0"/>
                <a:sym typeface=""/>
              </a:rPr>
              <a:t>가 필요</a:t>
            </a:r>
            <a:r>
              <a:rPr lang="ko-KR" b="1" kern="0" baseline="30000" dirty="0">
                <a:solidFill>
                  <a:schemeClr val="tx1">
                    <a:lumMod val="100000"/>
                  </a:schemeClr>
                </a:solidFill>
                <a:latin typeface="Candara" panose="020E0502030303020204" pitchFamily="34" charset="0"/>
                <a:sym typeface=""/>
              </a:rPr>
              <a:t>1 </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rgbClr val="131413">
                    <a:lumMod val="100000"/>
                  </a:srgbClr>
                </a:solidFill>
                <a:latin typeface="Candara" panose="020E0502030303020204" pitchFamily="34" charset="0"/>
                <a:sym typeface=""/>
              </a:rPr>
              <a:t>환자에게는 장기적, 맞춤형 관리 계획이 필요함</a:t>
            </a:r>
            <a:r>
              <a:rPr lang="ko-KR" b="1" kern="0" baseline="30000" dirty="0">
                <a:solidFill>
                  <a:srgbClr val="131413">
                    <a:lumMod val="100000"/>
                  </a:srgbClr>
                </a:solidFill>
                <a:latin typeface="Candara" panose="020E0502030303020204" pitchFamily="34" charset="0"/>
                <a:sym typeface=""/>
              </a:rPr>
              <a:t>2</a:t>
            </a:r>
          </a:p>
          <a:p>
            <a:pPr marL="742950" lvl="1" indent="-285750">
              <a:buFont typeface="Courier New" panose="02070309020205020404" pitchFamily="49" charset="0"/>
              <a:buChar char="o"/>
            </a:pPr>
            <a:r>
              <a:rPr lang="ko-KR" b="1" kern="0" dirty="0">
                <a:solidFill>
                  <a:srgbClr val="131413">
                    <a:lumMod val="100000"/>
                  </a:srgbClr>
                </a:solidFill>
                <a:latin typeface="Candara" panose="020E0502030303020204" pitchFamily="34" charset="0"/>
                <a:sym typeface=""/>
              </a:rPr>
              <a:t>많은 환자들이 일생 동안 여러 가지 골다공증 치료제를 필요로 함</a:t>
            </a:r>
            <a:r>
              <a:rPr lang="ko-KR" b="1" kern="0" baseline="30000" dirty="0">
                <a:solidFill>
                  <a:schemeClr val="tx1">
                    <a:lumMod val="100000"/>
                  </a:schemeClr>
                </a:solidFill>
                <a:latin typeface="Candara" panose="020E0502030303020204" pitchFamily="34" charset="0"/>
                <a:sym typeface=""/>
              </a:rPr>
              <a:t>2</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골절 위험을 높은 위험과 매우 높은 위험으로 </a:t>
            </a:r>
            <a:r>
              <a:rPr lang="ko-KR" altLang="es-ES" b="1" kern="0" dirty="0">
                <a:solidFill>
                  <a:schemeClr val="tx1">
                    <a:lumMod val="100000"/>
                  </a:schemeClr>
                </a:solidFill>
                <a:latin typeface="Candara" panose="020E0502030303020204" pitchFamily="34" charset="0"/>
                <a:sym typeface=""/>
              </a:rPr>
              <a:t>분류하면 </a:t>
            </a:r>
            <a:r>
              <a:rPr lang="ko-KR" altLang="en-US" b="1" kern="0" dirty="0">
                <a:solidFill>
                  <a:schemeClr val="tx1">
                    <a:lumMod val="100000"/>
                  </a:schemeClr>
                </a:solidFill>
                <a:latin typeface="Candara" panose="020E0502030303020204" pitchFamily="34" charset="0"/>
                <a:sym typeface=""/>
              </a:rPr>
              <a:t>골형성촉진제 </a:t>
            </a:r>
            <a:r>
              <a:rPr lang="es-ES" altLang="ko-KR" b="1" kern="0" dirty="0">
                <a:solidFill>
                  <a:schemeClr val="tx1">
                    <a:lumMod val="100000"/>
                  </a:schemeClr>
                </a:solidFill>
                <a:latin typeface="Candara" panose="020E0502030303020204" pitchFamily="34" charset="0"/>
                <a:sym typeface=""/>
              </a:rPr>
              <a:t>vs </a:t>
            </a:r>
            <a:r>
              <a:rPr lang="ko-KR" altLang="en-US" b="1" kern="0" dirty="0">
                <a:solidFill>
                  <a:schemeClr val="tx1">
                    <a:lumMod val="100000"/>
                  </a:schemeClr>
                </a:solidFill>
                <a:latin typeface="Candara" panose="020E0502030303020204" pitchFamily="34" charset="0"/>
                <a:sym typeface=""/>
              </a:rPr>
              <a:t>골</a:t>
            </a:r>
            <a:r>
              <a:rPr lang="ko-KR" altLang="es-ES" b="1" kern="0" dirty="0">
                <a:solidFill>
                  <a:schemeClr val="tx1">
                    <a:lumMod val="100000"/>
                  </a:schemeClr>
                </a:solidFill>
                <a:latin typeface="Candara" panose="020E0502030303020204" pitchFamily="34" charset="0"/>
                <a:sym typeface=""/>
              </a:rPr>
              <a:t>흡수</a:t>
            </a:r>
            <a:r>
              <a:rPr lang="ko-KR" altLang="en-US" b="1" kern="0" dirty="0">
                <a:solidFill>
                  <a:schemeClr val="tx1">
                    <a:lumMod val="100000"/>
                  </a:schemeClr>
                </a:solidFill>
                <a:latin typeface="Candara" panose="020E0502030303020204" pitchFamily="34" charset="0"/>
                <a:sym typeface=""/>
              </a:rPr>
              <a:t>억제제</a:t>
            </a:r>
            <a:r>
              <a:rPr lang="ko-KR" altLang="es-ES" b="1" kern="0" dirty="0">
                <a:solidFill>
                  <a:schemeClr val="tx1">
                    <a:lumMod val="100000"/>
                  </a:schemeClr>
                </a:solidFill>
                <a:latin typeface="Candara" panose="020E0502030303020204" pitchFamily="34" charset="0"/>
                <a:sym typeface=""/>
              </a:rPr>
              <a:t> </a:t>
            </a:r>
            <a:r>
              <a:rPr lang="ko-KR" b="1" kern="0" dirty="0">
                <a:solidFill>
                  <a:schemeClr val="tx1">
                    <a:lumMod val="100000"/>
                  </a:schemeClr>
                </a:solidFill>
                <a:latin typeface="Candara" panose="020E0502030303020204" pitchFamily="34" charset="0"/>
                <a:sym typeface=""/>
              </a:rPr>
              <a:t>요법의 치료 접근 방식을 선택할 수 있음</a:t>
            </a:r>
            <a:r>
              <a:rPr lang="ko-KR" b="1" kern="0" baseline="30000" dirty="0">
                <a:solidFill>
                  <a:schemeClr val="tx1">
                    <a:lumMod val="100000"/>
                  </a:schemeClr>
                </a:solidFill>
                <a:latin typeface="Candara" panose="020E0502030303020204" pitchFamily="34" charset="0"/>
                <a:sym typeface=""/>
              </a:rPr>
              <a:t>3</a:t>
            </a:r>
            <a:endParaRPr lang="ko-KR" b="1" kern="0" dirty="0">
              <a:solidFill>
                <a:schemeClr val="tx1">
                  <a:lumMod val="100000"/>
                </a:schemeClr>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4981BA30-313C-AD49-835C-4889F70DB4D3}"/>
              </a:ext>
            </a:extLst>
          </p:cNvPr>
          <p:cNvSpPr txBox="1"/>
          <p:nvPr/>
        </p:nvSpPr>
        <p:spPr>
          <a:xfrm>
            <a:off x="386857" y="6440941"/>
            <a:ext cx="11018964" cy="376718"/>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Osteoporosis Australia. Position Statement on the Management of Osteoporosis 2020. 출처: </a:t>
            </a:r>
            <a:r>
              <a:rPr lang="ko-KR" sz="900" b="1" u="sng" kern="0">
                <a:solidFill>
                  <a:schemeClr val="tx1">
                    <a:lumMod val="100000"/>
                  </a:schemeClr>
                </a:solidFill>
                <a:latin typeface="Calibri" panose="020F0502020204030204" pitchFamily="34" charset="0"/>
                <a:sym typeface=""/>
                <a:hlinkClick r:id="rId3">
                  <a:extLst>
                    <a:ext uri="{A12FA001-AC4F-418D-AE19-62706E023703}">
                      <ahyp:hlinkClr xmlns:ahyp="http://schemas.microsoft.com/office/drawing/2018/hyperlinkcolor" val="tx"/>
                    </a:ext>
                  </a:extLst>
                </a:hlinkClick>
              </a:rPr>
              <a:t>https://healthybonesaustralia.org.au/wp-content/uploads/2020/11/Position-Statement-on-Osteoporosis-2020_FINAL_ONLINE-low-res.pdf</a:t>
            </a:r>
            <a:r>
              <a:rPr lang="ko-KR" sz="900" b="1" kern="0">
                <a:solidFill>
                  <a:schemeClr val="tx1">
                    <a:lumMod val="100000"/>
                  </a:schemeClr>
                </a:solidFill>
                <a:latin typeface="Calibri" panose="020F0502020204030204" pitchFamily="34" charset="0"/>
                <a:sym typeface=""/>
              </a:rPr>
              <a:t>.</a:t>
            </a:r>
            <a:r>
              <a:rPr lang="ko-KR" sz="900" b="1" u="sng"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액세스: 8 April 2021; 2.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2021;32:1249–75; 3. Kanis J,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a:t>
            </a:r>
          </a:p>
        </p:txBody>
      </p:sp>
      <p:pic>
        <p:nvPicPr>
          <p:cNvPr id="6" name="Graphic 5" descr="Home with solid fill">
            <a:hlinkClick r:id="rId4" action="ppaction://hlinksldjump"/>
            <a:extLst>
              <a:ext uri="{FF2B5EF4-FFF2-40B4-BE49-F238E27FC236}">
                <a16:creationId xmlns:a16="http://schemas.microsoft.com/office/drawing/2014/main" id="{92B0B995-E299-5C47-AB8E-858C891087C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821701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골절 위험이 매우 높은 환자에게는 즉각적 </a:t>
            </a:r>
            <a:r>
              <a:rPr lang="ko-KR" altLang="en-US" sz="3600" b="1" kern="0" dirty="0">
                <a:solidFill>
                  <a:srgbClr val="6BBBAD">
                    <a:lumMod val="100000"/>
                  </a:srgbClr>
                </a:solidFill>
                <a:latin typeface="Candara" panose="020E0502030303020204" pitchFamily="34" charset="0"/>
                <a:sym typeface=""/>
              </a:rPr>
              <a:t>골형성촉진제 치료가 </a:t>
            </a:r>
            <a:r>
              <a:rPr lang="ko-KR" altLang="es-ES" sz="3600" b="1" kern="0" dirty="0">
                <a:solidFill>
                  <a:srgbClr val="6BBBAD">
                    <a:lumMod val="100000"/>
                  </a:srgbClr>
                </a:solidFill>
                <a:latin typeface="Candara" panose="020E0502030303020204" pitchFamily="34" charset="0"/>
                <a:sym typeface=""/>
              </a:rPr>
              <a:t>유용할 </a:t>
            </a:r>
            <a:r>
              <a:rPr lang="ko-KR" sz="3600" b="1" kern="0" dirty="0">
                <a:solidFill>
                  <a:srgbClr val="6BBBAD">
                    <a:lumMod val="100000"/>
                  </a:srgbClr>
                </a:solidFill>
                <a:latin typeface="Candara" panose="020E0502030303020204" pitchFamily="34" charset="0"/>
                <a:sym typeface=""/>
              </a:rPr>
              <a:t>수 있음</a:t>
            </a:r>
            <a:r>
              <a:rPr lang="ko-KR" sz="3600" b="1" kern="0" baseline="30000" dirty="0">
                <a:solidFill>
                  <a:srgbClr val="6BBBAD">
                    <a:lumMod val="100000"/>
                  </a:srgbClr>
                </a:solidFill>
                <a:latin typeface="Candara" panose="020E0502030303020204" pitchFamily="34" charset="0"/>
                <a:sym typeface=""/>
              </a:rPr>
              <a:t>1,2</a:t>
            </a:r>
          </a:p>
        </p:txBody>
      </p:sp>
      <p:sp>
        <p:nvSpPr>
          <p:cNvPr id="4" name="TextBox 3">
            <a:extLst>
              <a:ext uri="{FF2B5EF4-FFF2-40B4-BE49-F238E27FC236}">
                <a16:creationId xmlns:a16="http://schemas.microsoft.com/office/drawing/2014/main" id="{13BFEFBA-E4F2-43DC-959B-3FD2F3792E12}"/>
              </a:ext>
            </a:extLst>
          </p:cNvPr>
          <p:cNvSpPr txBox="1"/>
          <p:nvPr/>
        </p:nvSpPr>
        <p:spPr>
          <a:xfrm>
            <a:off x="6056176" y="1622984"/>
            <a:ext cx="5039360" cy="369332"/>
          </a:xfrm>
          <a:prstGeom prst="rect">
            <a:avLst/>
          </a:prstGeom>
          <a:noFill/>
        </p:spPr>
        <p:txBody>
          <a:bodyPr wrap="square" rtlCol="0">
            <a:spAutoFit/>
          </a:bodyPr>
          <a:lstStyle/>
          <a:p>
            <a:r>
              <a:rPr lang="ko-KR" b="1" kern="0">
                <a:solidFill>
                  <a:schemeClr val="tx1">
                    <a:lumMod val="65000"/>
                    <a:lumOff val="35000"/>
                  </a:schemeClr>
                </a:solidFill>
                <a:effectLst/>
                <a:latin typeface="Candara" panose="020E0502030303020204" pitchFamily="34" charset="0"/>
                <a:ea typeface="Malgun Gothic" panose="020F0502020204030204" pitchFamily="34" charset="0"/>
                <a:sym typeface=""/>
              </a:rPr>
              <a:t>Review by Cosman et al. 2020</a:t>
            </a:r>
            <a:r>
              <a:rPr lang="ko-KR" b="1" kern="0">
                <a:solidFill>
                  <a:schemeClr val="tx1">
                    <a:lumMod val="65000"/>
                    <a:lumOff val="35000"/>
                  </a:schemeClr>
                </a:solidFill>
                <a:latin typeface="Candara" panose="020E0502030303020204" pitchFamily="34" charset="0"/>
                <a:sym typeface=""/>
              </a:rPr>
              <a:t>:</a:t>
            </a:r>
            <a:r>
              <a:rPr lang="ko-KR" b="1" kern="0" baseline="30000">
                <a:solidFill>
                  <a:schemeClr val="tx1">
                    <a:lumMod val="65000"/>
                    <a:lumOff val="35000"/>
                  </a:schemeClr>
                </a:solidFill>
                <a:latin typeface="Candara" panose="020E0502030303020204" pitchFamily="34" charset="0"/>
                <a:sym typeface=""/>
              </a:rPr>
              <a:t>2</a:t>
            </a:r>
          </a:p>
        </p:txBody>
      </p:sp>
      <p:sp>
        <p:nvSpPr>
          <p:cNvPr id="11" name="Rounded Rectangle 10">
            <a:extLst>
              <a:ext uri="{FF2B5EF4-FFF2-40B4-BE49-F238E27FC236}">
                <a16:creationId xmlns:a16="http://schemas.microsoft.com/office/drawing/2014/main" id="{B5672A2A-D4F2-8C42-9E08-E0842DB11AF6}"/>
              </a:ext>
            </a:extLst>
          </p:cNvPr>
          <p:cNvSpPr/>
          <p:nvPr/>
        </p:nvSpPr>
        <p:spPr>
          <a:xfrm>
            <a:off x="858957" y="2246812"/>
            <a:ext cx="4170401" cy="1941730"/>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12" name="TextBox 11">
            <a:extLst>
              <a:ext uri="{FF2B5EF4-FFF2-40B4-BE49-F238E27FC236}">
                <a16:creationId xmlns:a16="http://schemas.microsoft.com/office/drawing/2014/main" id="{9D29C6C1-C61B-C14B-802F-D9F97BF8CD3B}"/>
              </a:ext>
            </a:extLst>
          </p:cNvPr>
          <p:cNvSpPr txBox="1"/>
          <p:nvPr/>
        </p:nvSpPr>
        <p:spPr>
          <a:xfrm>
            <a:off x="993561" y="2487294"/>
            <a:ext cx="3901191" cy="1200329"/>
          </a:xfrm>
          <a:prstGeom prst="rect">
            <a:avLst/>
          </a:prstGeom>
          <a:noFill/>
        </p:spPr>
        <p:txBody>
          <a:bodyPr wrap="square" rtlCol="0">
            <a:spAutoFit/>
          </a:bodyPr>
          <a:lstStyle/>
          <a:p>
            <a:r>
              <a:rPr lang="ko-KR" b="1" kern="0" dirty="0">
                <a:solidFill>
                  <a:schemeClr val="tx1">
                    <a:lumMod val="100000"/>
                  </a:schemeClr>
                </a:solidFill>
                <a:latin typeface="Candara" panose="020E0502030303020204" pitchFamily="34" charset="0"/>
                <a:sym typeface=""/>
              </a:rPr>
              <a:t>"매우 골절 위험이 높은 환자들에게는 골절 위험을 즉시 줄이기 </a:t>
            </a:r>
            <a:r>
              <a:rPr lang="ko-KR" altLang="es-ES" b="1" kern="0" dirty="0">
                <a:solidFill>
                  <a:schemeClr val="tx1">
                    <a:lumMod val="100000"/>
                  </a:schemeClr>
                </a:solidFill>
                <a:latin typeface="Candara" panose="020E0502030303020204" pitchFamily="34" charset="0"/>
                <a:sym typeface=""/>
              </a:rPr>
              <a:t>위해 </a:t>
            </a:r>
            <a:r>
              <a:rPr lang="ko-KR" altLang="en-US" b="1" kern="0" dirty="0">
                <a:solidFill>
                  <a:schemeClr val="tx1">
                    <a:lumMod val="100000"/>
                  </a:schemeClr>
                </a:solidFill>
                <a:latin typeface="Candara" panose="020E0502030303020204" pitchFamily="34" charset="0"/>
                <a:sym typeface=""/>
              </a:rPr>
              <a:t>골형성</a:t>
            </a:r>
            <a:r>
              <a:rPr lang="ko-KR" altLang="es-ES" b="1" kern="0" dirty="0">
                <a:solidFill>
                  <a:schemeClr val="tx1">
                    <a:lumMod val="100000"/>
                  </a:schemeClr>
                </a:solidFill>
                <a:latin typeface="Candara" panose="020E0502030303020204" pitchFamily="34" charset="0"/>
                <a:sym typeface=""/>
              </a:rPr>
              <a:t>촉진제로 </a:t>
            </a:r>
            <a:r>
              <a:rPr lang="ko-KR" b="1" kern="0" dirty="0">
                <a:solidFill>
                  <a:schemeClr val="tx1">
                    <a:lumMod val="100000"/>
                  </a:schemeClr>
                </a:solidFill>
                <a:latin typeface="Candara" panose="020E0502030303020204" pitchFamily="34" charset="0"/>
                <a:sym typeface=""/>
              </a:rPr>
              <a:t>치료를 시작하는 것이 가장 적절해 보임"</a:t>
            </a:r>
            <a:r>
              <a:rPr lang="ko-KR" b="1" kern="0" baseline="30000" dirty="0">
                <a:solidFill>
                  <a:schemeClr val="tx1">
                    <a:lumMod val="100000"/>
                  </a:schemeClr>
                </a:solidFill>
                <a:latin typeface="Candara" panose="020E0502030303020204" pitchFamily="34" charset="0"/>
                <a:sym typeface=""/>
              </a:rPr>
              <a:t>1</a:t>
            </a:r>
          </a:p>
        </p:txBody>
      </p:sp>
      <p:sp>
        <p:nvSpPr>
          <p:cNvPr id="16" name="TextBox 15">
            <a:extLst>
              <a:ext uri="{FF2B5EF4-FFF2-40B4-BE49-F238E27FC236}">
                <a16:creationId xmlns:a16="http://schemas.microsoft.com/office/drawing/2014/main" id="{88DC958A-88A0-B647-946F-F78BDAD51A39}"/>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Kanis J,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 2. Cosman et al. </a:t>
            </a:r>
            <a:r>
              <a:rPr lang="ko-KR" sz="900" b="1" i="1" kern="0">
                <a:solidFill>
                  <a:schemeClr val="tx1">
                    <a:lumMod val="100000"/>
                  </a:schemeClr>
                </a:solidFill>
                <a:latin typeface="Calibri" panose="020F0502020204030204" pitchFamily="34" charset="0"/>
                <a:sym typeface=""/>
              </a:rPr>
              <a:t>Endocr </a:t>
            </a:r>
            <a:r>
              <a:rPr lang="ko-KR" sz="900" b="1" i="1" kern="0" err="1">
                <a:solidFill>
                  <a:schemeClr val="tx1">
                    <a:lumMod val="100000"/>
                  </a:schemeClr>
                </a:solidFill>
                <a:latin typeface="Calibri" panose="020F0502020204030204" pitchFamily="34" charset="0"/>
                <a:sym typeface=""/>
              </a:rPr>
              <a:t>Pract</a:t>
            </a:r>
            <a:r>
              <a:rPr lang="ko-KR" sz="900" b="1" i="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2020;26:777-86.</a:t>
            </a:r>
          </a:p>
        </p:txBody>
      </p:sp>
      <p:sp>
        <p:nvSpPr>
          <p:cNvPr id="18" name="Rectangle 17">
            <a:extLst>
              <a:ext uri="{FF2B5EF4-FFF2-40B4-BE49-F238E27FC236}">
                <a16:creationId xmlns:a16="http://schemas.microsoft.com/office/drawing/2014/main" id="{48668498-E847-6441-BA75-308A679ECD7A}"/>
              </a:ext>
            </a:extLst>
          </p:cNvPr>
          <p:cNvSpPr/>
          <p:nvPr/>
        </p:nvSpPr>
        <p:spPr>
          <a:xfrm>
            <a:off x="858957" y="1622984"/>
            <a:ext cx="5039360" cy="369332"/>
          </a:xfrm>
          <a:prstGeom prst="rect">
            <a:avLst/>
          </a:prstGeom>
        </p:spPr>
        <p:txBody>
          <a:bodyPr wrap="square">
            <a:spAutoFit/>
          </a:bodyPr>
          <a:lstStyle/>
          <a:p>
            <a:r>
              <a:rPr lang="ko-KR" b="1">
                <a:solidFill>
                  <a:srgbClr val="2F9588"/>
                </a:solidFill>
                <a:latin typeface="Candara" panose="020E0502030303020204" pitchFamily="34" charset="0"/>
                <a:sym typeface=""/>
              </a:rPr>
              <a:t>IOF/ESCEO 지침: </a:t>
            </a:r>
          </a:p>
        </p:txBody>
      </p:sp>
      <p:sp>
        <p:nvSpPr>
          <p:cNvPr id="20" name="Rounded Rectangle 19">
            <a:extLst>
              <a:ext uri="{FF2B5EF4-FFF2-40B4-BE49-F238E27FC236}">
                <a16:creationId xmlns:a16="http://schemas.microsoft.com/office/drawing/2014/main" id="{20B2FBD0-D433-5545-A59E-EC6CB65059C4}"/>
              </a:ext>
            </a:extLst>
          </p:cNvPr>
          <p:cNvSpPr/>
          <p:nvPr/>
        </p:nvSpPr>
        <p:spPr>
          <a:xfrm>
            <a:off x="6015108" y="2223647"/>
            <a:ext cx="5390712" cy="2300227"/>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atin typeface="Candara" panose="020E0502030303020204" pitchFamily="34" charset="0"/>
              <a:ea typeface="Malgun Gothic"/>
            </a:endParaRPr>
          </a:p>
        </p:txBody>
      </p:sp>
      <p:sp>
        <p:nvSpPr>
          <p:cNvPr id="21" name="TextBox 20">
            <a:extLst>
              <a:ext uri="{FF2B5EF4-FFF2-40B4-BE49-F238E27FC236}">
                <a16:creationId xmlns:a16="http://schemas.microsoft.com/office/drawing/2014/main" id="{06F84DBA-D489-8448-A635-504BD2C7CC84}"/>
              </a:ext>
            </a:extLst>
          </p:cNvPr>
          <p:cNvSpPr txBox="1"/>
          <p:nvPr/>
        </p:nvSpPr>
        <p:spPr>
          <a:xfrm>
            <a:off x="6241083" y="2452058"/>
            <a:ext cx="5164737" cy="19082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ko-KR" altLang="es-ES" b="1" dirty="0">
                <a:latin typeface="Candara" panose="020E0502030303020204" pitchFamily="34" charset="0"/>
                <a:sym typeface=""/>
              </a:rPr>
              <a:t>환자에게 먼저 </a:t>
            </a:r>
            <a:r>
              <a:rPr lang="ko-KR" altLang="en-US" b="1" dirty="0" err="1">
                <a:latin typeface="Candara" panose="020E0502030303020204" pitchFamily="34" charset="0"/>
                <a:sym typeface=""/>
              </a:rPr>
              <a:t>골형성</a:t>
            </a:r>
            <a:r>
              <a:rPr lang="ko-KR" altLang="es-ES" b="1" dirty="0">
                <a:latin typeface="Candara" panose="020E0502030303020204" pitchFamily="34" charset="0"/>
                <a:sym typeface=""/>
              </a:rPr>
              <a:t> 촉진제를 </a:t>
            </a:r>
            <a:r>
              <a:rPr lang="ko-KR" b="1" dirty="0">
                <a:latin typeface="Candara" panose="020E0502030303020204" pitchFamily="34" charset="0"/>
                <a:sym typeface=""/>
              </a:rPr>
              <a:t>투여한 후 강력한 </a:t>
            </a:r>
            <a:r>
              <a:rPr lang="ko-KR" b="1" dirty="0" err="1">
                <a:latin typeface="Candara" panose="020E0502030303020204" pitchFamily="34" charset="0"/>
                <a:sym typeface=""/>
              </a:rPr>
              <a:t>골흡수억제</a:t>
            </a:r>
            <a:r>
              <a:rPr lang="ko-KR" b="1" dirty="0">
                <a:latin typeface="Candara" panose="020E0502030303020204" pitchFamily="34" charset="0"/>
                <a:sym typeface=""/>
              </a:rPr>
              <a:t> 요법을 시행할 때 </a:t>
            </a:r>
            <a:r>
              <a:rPr lang="ko-KR" b="1" dirty="0" err="1">
                <a:latin typeface="Candara" panose="020E0502030303020204" pitchFamily="34" charset="0"/>
                <a:sym typeface=""/>
              </a:rPr>
              <a:t>골밀도</a:t>
            </a:r>
            <a:r>
              <a:rPr lang="ko-KR" b="1" dirty="0">
                <a:latin typeface="Candara" panose="020E0502030303020204" pitchFamily="34" charset="0"/>
                <a:sym typeface=""/>
              </a:rPr>
              <a:t> 증가가 최대화 </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Wingdings" panose="05000000000000000000" pitchFamily="2" charset="2"/>
              </a:rPr>
              <a:t>요추 </a:t>
            </a:r>
            <a:r>
              <a:rPr lang="ko-KR" b="1" kern="0" dirty="0" err="1">
                <a:solidFill>
                  <a:schemeClr val="tx1">
                    <a:lumMod val="100000"/>
                  </a:schemeClr>
                </a:solidFill>
                <a:latin typeface="Candara" panose="020E0502030303020204" pitchFamily="34" charset="0"/>
                <a:sym typeface="Wingdings" panose="05000000000000000000" pitchFamily="2" charset="2"/>
              </a:rPr>
              <a:t>골밀도에</a:t>
            </a:r>
            <a:r>
              <a:rPr lang="ko-KR" b="1" kern="0" dirty="0">
                <a:solidFill>
                  <a:schemeClr val="tx1">
                    <a:lumMod val="100000"/>
                  </a:schemeClr>
                </a:solidFill>
                <a:latin typeface="Candara" panose="020E0502030303020204" pitchFamily="34" charset="0"/>
                <a:sym typeface="Wingdings" panose="05000000000000000000" pitchFamily="2" charset="2"/>
              </a:rPr>
              <a:t> 대한 상당한</a:t>
            </a:r>
            <a:r>
              <a:rPr lang="ko-KR" altLang="es-ES" b="1" dirty="0">
                <a:latin typeface="Candara" panose="020E0502030303020204" pitchFamily="34" charset="0"/>
                <a:sym typeface="Wingdings" panose="05000000000000000000" pitchFamily="2" charset="2"/>
              </a:rPr>
              <a:t> </a:t>
            </a:r>
            <a:r>
              <a:rPr lang="ko-KR" altLang="en-US" b="1" dirty="0">
                <a:latin typeface="Candara" panose="020E0502030303020204" pitchFamily="34" charset="0"/>
                <a:sym typeface="Wingdings" panose="05000000000000000000" pitchFamily="2" charset="2"/>
              </a:rPr>
              <a:t>추</a:t>
            </a:r>
            <a:r>
              <a:rPr lang="ko-KR" altLang="es-ES" b="1" dirty="0">
                <a:latin typeface="Candara" panose="020E0502030303020204" pitchFamily="34" charset="0"/>
                <a:sym typeface="Wingdings" panose="05000000000000000000" pitchFamily="2" charset="2"/>
              </a:rPr>
              <a:t>가 </a:t>
            </a:r>
            <a:r>
              <a:rPr lang="ko-KR" b="1" kern="0" dirty="0">
                <a:solidFill>
                  <a:schemeClr val="tx1">
                    <a:lumMod val="100000"/>
                  </a:schemeClr>
                </a:solidFill>
                <a:latin typeface="Candara" panose="020E0502030303020204" pitchFamily="34" charset="0"/>
                <a:sym typeface="Wingdings" panose="05000000000000000000" pitchFamily="2" charset="2"/>
              </a:rPr>
              <a:t>효과(</a:t>
            </a:r>
            <a:r>
              <a:rPr lang="ko-KR" b="1" i="1" kern="0" dirty="0">
                <a:solidFill>
                  <a:schemeClr val="tx1">
                    <a:lumMod val="100000"/>
                  </a:schemeClr>
                </a:solidFill>
                <a:latin typeface="Candara" panose="020E0502030303020204" pitchFamily="34" charset="0"/>
                <a:sym typeface="Wingdings" panose="05000000000000000000" pitchFamily="2" charset="2"/>
              </a:rPr>
              <a:t>P</a:t>
            </a:r>
            <a:r>
              <a:rPr lang="ko-KR" b="1" kern="0" dirty="0">
                <a:solidFill>
                  <a:schemeClr val="tx1">
                    <a:lumMod val="100000"/>
                  </a:schemeClr>
                </a:solidFill>
                <a:latin typeface="Candara" panose="020E0502030303020204" pitchFamily="34" charset="0"/>
                <a:sym typeface="Wingdings" panose="05000000000000000000" pitchFamily="2" charset="2"/>
              </a:rPr>
              <a:t> =</a:t>
            </a:r>
            <a:r>
              <a:rPr lang="ko-KR" b="1" kern="0" dirty="0">
                <a:solidFill>
                  <a:schemeClr val="tx1">
                    <a:lumMod val="100000"/>
                  </a:schemeClr>
                </a:solidFill>
                <a:latin typeface="Candara" panose="020E0502030303020204" pitchFamily="34" charset="0"/>
                <a:sym typeface=""/>
              </a:rPr>
              <a:t>0.011</a:t>
            </a:r>
            <a:r>
              <a:rPr lang="ko-KR" b="1" kern="0" dirty="0">
                <a:solidFill>
                  <a:schemeClr val="tx1">
                    <a:lumMod val="100000"/>
                  </a:schemeClr>
                </a:solidFill>
                <a:latin typeface="Candara" panose="020E0502030303020204" pitchFamily="34" charset="0"/>
                <a:sym typeface="Wingdings" panose="05000000000000000000" pitchFamily="2" charset="2"/>
              </a:rPr>
              <a:t>)</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대퇴 경부 </a:t>
            </a:r>
            <a:r>
              <a:rPr lang="ko-KR" b="1" kern="0" dirty="0" err="1">
                <a:solidFill>
                  <a:schemeClr val="tx1">
                    <a:lumMod val="100000"/>
                  </a:schemeClr>
                </a:solidFill>
                <a:latin typeface="Candara" panose="020E0502030303020204" pitchFamily="34" charset="0"/>
                <a:sym typeface=""/>
              </a:rPr>
              <a:t>골밀도에</a:t>
            </a:r>
            <a:r>
              <a:rPr lang="ko-KR" b="1" kern="0" dirty="0">
                <a:solidFill>
                  <a:schemeClr val="tx1">
                    <a:lumMod val="100000"/>
                  </a:schemeClr>
                </a:solidFill>
                <a:latin typeface="Candara" panose="020E0502030303020204" pitchFamily="34" charset="0"/>
                <a:sym typeface=""/>
              </a:rPr>
              <a:t> </a:t>
            </a:r>
            <a:r>
              <a:rPr lang="ko-KR" altLang="es-ES" b="1" dirty="0">
                <a:latin typeface="Candara" panose="020E0502030303020204" pitchFamily="34" charset="0"/>
                <a:sym typeface=""/>
              </a:rPr>
              <a:t>대한 </a:t>
            </a:r>
            <a:r>
              <a:rPr lang="ko-KR" altLang="en-US" b="1" dirty="0">
                <a:latin typeface="Candara" panose="020E0502030303020204" pitchFamily="34" charset="0"/>
                <a:sym typeface=""/>
              </a:rPr>
              <a:t>유의하지</a:t>
            </a:r>
            <a:r>
              <a:rPr lang="ko-KR" altLang="es-ES" b="1" dirty="0">
                <a:latin typeface="Candara" panose="020E0502030303020204" pitchFamily="34" charset="0"/>
                <a:sym typeface=""/>
              </a:rPr>
              <a:t> 않은 </a:t>
            </a:r>
            <a:r>
              <a:rPr lang="ko-KR" b="1" kern="0" dirty="0">
                <a:solidFill>
                  <a:schemeClr val="tx1">
                    <a:lumMod val="100000"/>
                  </a:schemeClr>
                </a:solidFill>
                <a:latin typeface="Candara" panose="020E0502030303020204" pitchFamily="34" charset="0"/>
                <a:sym typeface=""/>
              </a:rPr>
              <a:t>긍정적 효과(</a:t>
            </a:r>
            <a:r>
              <a:rPr lang="ko-KR" b="1" i="1" kern="0" dirty="0">
                <a:solidFill>
                  <a:schemeClr val="tx1">
                    <a:lumMod val="100000"/>
                  </a:schemeClr>
                </a:solidFill>
                <a:latin typeface="Candara" panose="020E0502030303020204" pitchFamily="34" charset="0"/>
                <a:sym typeface=""/>
              </a:rPr>
              <a:t>P</a:t>
            </a:r>
            <a:r>
              <a:rPr lang="ko-KR" b="1" kern="0" dirty="0">
                <a:solidFill>
                  <a:schemeClr val="tx1">
                    <a:lumMod val="100000"/>
                  </a:schemeClr>
                </a:solidFill>
                <a:latin typeface="Candara" panose="020E0502030303020204" pitchFamily="34" charset="0"/>
                <a:sym typeface=""/>
              </a:rPr>
              <a:t> = 0.251)</a:t>
            </a:r>
          </a:p>
        </p:txBody>
      </p:sp>
      <p:pic>
        <p:nvPicPr>
          <p:cNvPr id="13" name="Graphic 12" descr="Home with solid fill">
            <a:hlinkClick r:id="rId3" action="ppaction://hlinksldjump"/>
            <a:extLst>
              <a:ext uri="{FF2B5EF4-FFF2-40B4-BE49-F238E27FC236}">
                <a16:creationId xmlns:a16="http://schemas.microsoft.com/office/drawing/2014/main" id="{2D36D6EA-CD54-E549-8399-617EF6FBEB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9019243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077218"/>
          </a:xfrm>
          <a:prstGeom prst="rect">
            <a:avLst/>
          </a:prstGeom>
          <a:noFill/>
        </p:spPr>
        <p:txBody>
          <a:bodyPr wrap="square" rtlCol="0">
            <a:spAutoFit/>
          </a:bodyPr>
          <a:lstStyle/>
          <a:p>
            <a:r>
              <a:rPr lang="ko-KR" sz="3200" b="1" kern="0" dirty="0">
                <a:solidFill>
                  <a:srgbClr val="6BBBAD">
                    <a:lumMod val="100000"/>
                  </a:srgbClr>
                </a:solidFill>
                <a:latin typeface="Candara" panose="020E0502030303020204" pitchFamily="34" charset="0"/>
                <a:sym typeface=""/>
              </a:rPr>
              <a:t>순차 요법: </a:t>
            </a:r>
            <a:r>
              <a:rPr lang="ko-KR" altLang="en-US" sz="3200" b="1" kern="0" dirty="0">
                <a:solidFill>
                  <a:srgbClr val="6BBBAD">
                    <a:lumMod val="100000"/>
                  </a:srgbClr>
                </a:solidFill>
                <a:latin typeface="Candara" panose="020E0502030303020204" pitchFamily="34" charset="0"/>
                <a:sym typeface=""/>
              </a:rPr>
              <a:t>골형성</a:t>
            </a:r>
            <a:r>
              <a:rPr lang="ko-KR" sz="3200" b="1" kern="0" dirty="0">
                <a:solidFill>
                  <a:srgbClr val="6BBBAD">
                    <a:lumMod val="100000"/>
                  </a:srgbClr>
                </a:solidFill>
                <a:latin typeface="Candara" panose="020E0502030303020204" pitchFamily="34" charset="0"/>
                <a:sym typeface=""/>
              </a:rPr>
              <a:t>촉진제에 이어 </a:t>
            </a:r>
            <a:r>
              <a:rPr lang="ko-KR" sz="3200" b="1" kern="0" dirty="0" err="1">
                <a:solidFill>
                  <a:srgbClr val="6BBBAD">
                    <a:lumMod val="100000"/>
                  </a:srgbClr>
                </a:solidFill>
                <a:latin typeface="Candara" panose="020E0502030303020204" pitchFamily="34" charset="0"/>
                <a:sym typeface=""/>
              </a:rPr>
              <a:t>골흡수</a:t>
            </a:r>
            <a:r>
              <a:rPr lang="ko-KR" sz="3200" b="1" kern="0" dirty="0">
                <a:solidFill>
                  <a:srgbClr val="6BBBAD">
                    <a:lumMod val="100000"/>
                  </a:srgbClr>
                </a:solidFill>
                <a:latin typeface="Candara" panose="020E0502030303020204" pitchFamily="34" charset="0"/>
                <a:sym typeface=""/>
              </a:rPr>
              <a:t> 억제제가 사용되면 </a:t>
            </a:r>
            <a:r>
              <a:rPr lang="ko-KR" sz="3200" b="1" kern="0" dirty="0" err="1">
                <a:solidFill>
                  <a:srgbClr val="6BBBAD">
                    <a:lumMod val="100000"/>
                  </a:srgbClr>
                </a:solidFill>
                <a:latin typeface="Candara" panose="020E0502030303020204" pitchFamily="34" charset="0"/>
                <a:sym typeface=""/>
              </a:rPr>
              <a:t>BMD</a:t>
            </a:r>
            <a:r>
              <a:rPr lang="ko-KR" altLang="en-US" sz="3200" b="1" kern="0" dirty="0" err="1">
                <a:solidFill>
                  <a:srgbClr val="6BBBAD">
                    <a:lumMod val="100000"/>
                  </a:srgbClr>
                </a:solidFill>
                <a:latin typeface="Candara" panose="020E0502030303020204" pitchFamily="34" charset="0"/>
                <a:sym typeface=""/>
              </a:rPr>
              <a:t>가</a:t>
            </a:r>
            <a:r>
              <a:rPr lang="ko-KR" altLang="es-ES" sz="3200" b="1" kern="0" dirty="0">
                <a:solidFill>
                  <a:srgbClr val="6BBBAD">
                    <a:lumMod val="100000"/>
                  </a:srgbClr>
                </a:solidFill>
                <a:latin typeface="Candara" panose="020E0502030303020204" pitchFamily="34" charset="0"/>
                <a:sym typeface=""/>
              </a:rPr>
              <a:t> </a:t>
            </a:r>
            <a:r>
              <a:rPr lang="ko-KR" sz="3200" b="1" kern="0" dirty="0">
                <a:solidFill>
                  <a:srgbClr val="6BBBAD">
                    <a:lumMod val="100000"/>
                  </a:srgbClr>
                </a:solidFill>
                <a:latin typeface="Candara" panose="020E0502030303020204" pitchFamily="34" charset="0"/>
                <a:sym typeface=""/>
              </a:rPr>
              <a:t>유지되거나 지속적으로 증가</a:t>
            </a:r>
            <a:r>
              <a:rPr lang="ko-KR" sz="3200" b="1" kern="0" baseline="30000" dirty="0">
                <a:solidFill>
                  <a:srgbClr val="6BBBAD">
                    <a:lumMod val="100000"/>
                  </a:srgbClr>
                </a:solidFill>
                <a:latin typeface="Candara" panose="020E0502030303020204" pitchFamily="34" charset="0"/>
                <a:sym typeface=""/>
              </a:rPr>
              <a:t> 1</a:t>
            </a:r>
          </a:p>
        </p:txBody>
      </p:sp>
      <p:sp>
        <p:nvSpPr>
          <p:cNvPr id="16" name="TextBox 15">
            <a:extLst>
              <a:ext uri="{FF2B5EF4-FFF2-40B4-BE49-F238E27FC236}">
                <a16:creationId xmlns:a16="http://schemas.microsoft.com/office/drawing/2014/main" id="{88DC958A-88A0-B647-946F-F78BDAD51A39}"/>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발췌: 1. Cosman F, et al</a:t>
            </a:r>
            <a:r>
              <a:rPr lang="ko-KR" sz="900" b="1" i="1" kern="0">
                <a:solidFill>
                  <a:schemeClr val="tx1">
                    <a:lumMod val="100000"/>
                  </a:schemeClr>
                </a:solidFill>
                <a:latin typeface="Calibri" panose="020F0502020204030204" pitchFamily="34" charset="0"/>
                <a:sym typeface=""/>
              </a:rPr>
              <a:t>. J Bone Miner Res </a:t>
            </a:r>
            <a:r>
              <a:rPr lang="ko-KR" sz="900" b="1" kern="0">
                <a:solidFill>
                  <a:schemeClr val="tx1">
                    <a:lumMod val="100000"/>
                  </a:schemeClr>
                </a:solidFill>
                <a:latin typeface="Calibri" panose="020F0502020204030204" pitchFamily="34" charset="0"/>
                <a:sym typeface=""/>
              </a:rPr>
              <a:t>2018;33:1219–26.</a:t>
            </a:r>
          </a:p>
        </p:txBody>
      </p:sp>
      <p:sp>
        <p:nvSpPr>
          <p:cNvPr id="5" name="Rectangle 4">
            <a:extLst>
              <a:ext uri="{FF2B5EF4-FFF2-40B4-BE49-F238E27FC236}">
                <a16:creationId xmlns:a16="http://schemas.microsoft.com/office/drawing/2014/main" id="{61E9627B-9FF3-8D4B-A2A1-8ADB6E274DAF}"/>
              </a:ext>
            </a:extLst>
          </p:cNvPr>
          <p:cNvSpPr/>
          <p:nvPr/>
        </p:nvSpPr>
        <p:spPr>
          <a:xfrm>
            <a:off x="1837504" y="1879282"/>
            <a:ext cx="492337" cy="3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4" name="Graphic 3">
            <a:extLst>
              <a:ext uri="{FF2B5EF4-FFF2-40B4-BE49-F238E27FC236}">
                <a16:creationId xmlns:a16="http://schemas.microsoft.com/office/drawing/2014/main" id="{A051EF84-E8BD-2E40-83B3-1AB0DC38B07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3031" y="1977908"/>
            <a:ext cx="7632174" cy="4263016"/>
          </a:xfrm>
          <a:prstGeom prst="rect">
            <a:avLst/>
          </a:prstGeom>
        </p:spPr>
      </p:pic>
      <p:pic>
        <p:nvPicPr>
          <p:cNvPr id="7" name="Graphic 6" descr="Home with solid fill">
            <a:hlinkClick r:id="rId5" action="ppaction://hlinksldjump"/>
            <a:extLst>
              <a:ext uri="{FF2B5EF4-FFF2-40B4-BE49-F238E27FC236}">
                <a16:creationId xmlns:a16="http://schemas.microsoft.com/office/drawing/2014/main" id="{2266B5D4-2ADE-8D47-9C77-132DFF06BC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8" name="CuadroTexto 7">
            <a:extLst>
              <a:ext uri="{FF2B5EF4-FFF2-40B4-BE49-F238E27FC236}">
                <a16:creationId xmlns:a16="http://schemas.microsoft.com/office/drawing/2014/main" id="{CBCAF579-7655-4A37-8712-BAE2461D47B5}"/>
              </a:ext>
            </a:extLst>
          </p:cNvPr>
          <p:cNvSpPr txBox="1"/>
          <p:nvPr/>
        </p:nvSpPr>
        <p:spPr>
          <a:xfrm>
            <a:off x="5207820" y="5691395"/>
            <a:ext cx="2311432" cy="307777"/>
          </a:xfrm>
          <a:prstGeom prst="rect">
            <a:avLst/>
          </a:prstGeom>
          <a:solidFill>
            <a:schemeClr val="bg1"/>
          </a:solidFill>
        </p:spPr>
        <p:txBody>
          <a:bodyPr wrap="square" rtlCol="0">
            <a:spAutoFit/>
          </a:bodyPr>
          <a:lstStyle/>
          <a:p>
            <a:r>
              <a:rPr lang="ko-KR" sz="1400" b="1" dirty="0">
                <a:latin typeface="Candara" panose="020E0502030303020204" pitchFamily="34" charset="0"/>
                <a:sym typeface=""/>
              </a:rPr>
              <a:t>연구 년도</a:t>
            </a:r>
          </a:p>
        </p:txBody>
      </p:sp>
      <p:sp>
        <p:nvSpPr>
          <p:cNvPr id="10" name="CuadroTexto 9">
            <a:extLst>
              <a:ext uri="{FF2B5EF4-FFF2-40B4-BE49-F238E27FC236}">
                <a16:creationId xmlns:a16="http://schemas.microsoft.com/office/drawing/2014/main" id="{8A62EB19-5742-4F3D-810D-042B75A6BA42}"/>
              </a:ext>
            </a:extLst>
          </p:cNvPr>
          <p:cNvSpPr txBox="1"/>
          <p:nvPr/>
        </p:nvSpPr>
        <p:spPr>
          <a:xfrm rot="16200000">
            <a:off x="816735" y="3587719"/>
            <a:ext cx="2428568" cy="523220"/>
          </a:xfrm>
          <a:prstGeom prst="rect">
            <a:avLst/>
          </a:prstGeom>
          <a:solidFill>
            <a:schemeClr val="bg1"/>
          </a:solidFill>
        </p:spPr>
        <p:txBody>
          <a:bodyPr wrap="square" rtlCol="0">
            <a:spAutoFit/>
          </a:bodyPr>
          <a:lstStyle/>
          <a:p>
            <a:pPr algn="ctr"/>
            <a:r>
              <a:rPr lang="ko-KR" sz="1400" b="1" dirty="0" err="1">
                <a:latin typeface="Candara" panose="020E0502030303020204" pitchFamily="34" charset="0"/>
                <a:sym typeface=""/>
              </a:rPr>
              <a:t>기</a:t>
            </a:r>
            <a:r>
              <a:rPr lang="ko-KR" altLang="en-US" sz="1400" b="1" dirty="0" err="1">
                <a:latin typeface="Candara" panose="020E0502030303020204" pitchFamily="34" charset="0"/>
                <a:sym typeface=""/>
              </a:rPr>
              <a:t>저치</a:t>
            </a:r>
            <a:r>
              <a:rPr lang="ko-KR" sz="1400" b="1" dirty="0" err="1">
                <a:latin typeface="Candara" panose="020E0502030303020204" pitchFamily="34" charset="0"/>
                <a:sym typeface=""/>
              </a:rPr>
              <a:t>에서</a:t>
            </a:r>
            <a:r>
              <a:rPr lang="ko-KR" sz="1400" b="1" dirty="0">
                <a:latin typeface="Candara" panose="020E0502030303020204" pitchFamily="34" charset="0"/>
                <a:sym typeface=""/>
              </a:rPr>
              <a:t> 평균 T-점수 변화</a:t>
            </a:r>
            <a:endParaRPr lang="es-ES" altLang="ko-KR" sz="1400" b="1" dirty="0">
              <a:latin typeface="Candara" panose="020E0502030303020204" pitchFamily="34" charset="0"/>
              <a:sym typeface=""/>
            </a:endParaRPr>
          </a:p>
          <a:p>
            <a:pPr algn="ctr"/>
            <a:endParaRPr lang="ko-KR" sz="1400" b="1" dirty="0">
              <a:latin typeface="Candara" panose="020E0502030303020204" pitchFamily="34" charset="0"/>
              <a:sym typeface=""/>
            </a:endParaRPr>
          </a:p>
        </p:txBody>
      </p:sp>
      <p:sp>
        <p:nvSpPr>
          <p:cNvPr id="11" name="CuadroTexto 10">
            <a:extLst>
              <a:ext uri="{FF2B5EF4-FFF2-40B4-BE49-F238E27FC236}">
                <a16:creationId xmlns:a16="http://schemas.microsoft.com/office/drawing/2014/main" id="{0E803B7C-4BE0-42F7-BB54-0E4A00841667}"/>
              </a:ext>
            </a:extLst>
          </p:cNvPr>
          <p:cNvSpPr txBox="1"/>
          <p:nvPr/>
        </p:nvSpPr>
        <p:spPr>
          <a:xfrm>
            <a:off x="7519252" y="4089752"/>
            <a:ext cx="2643667" cy="487313"/>
          </a:xfrm>
          <a:prstGeom prst="rect">
            <a:avLst/>
          </a:prstGeom>
          <a:solidFill>
            <a:schemeClr val="bg1"/>
          </a:solidFill>
        </p:spPr>
        <p:txBody>
          <a:bodyPr wrap="square" rtlCol="0">
            <a:spAutoFit/>
          </a:bodyPr>
          <a:lstStyle/>
          <a:p>
            <a:pPr>
              <a:spcAft>
                <a:spcPts val="200"/>
              </a:spcAft>
            </a:pPr>
            <a:r>
              <a:rPr lang="ko-KR" sz="1200">
                <a:latin typeface="Candara" panose="020E0502030303020204" pitchFamily="34" charset="0"/>
                <a:sym typeface=""/>
              </a:rPr>
              <a:t>로모소주맙(N=3170)</a:t>
            </a:r>
          </a:p>
          <a:p>
            <a:r>
              <a:rPr lang="ko-KR" sz="1200">
                <a:latin typeface="Candara" panose="020E0502030303020204" pitchFamily="34" charset="0"/>
                <a:sym typeface=""/>
              </a:rPr>
              <a:t>데노수맙(N=3261)</a:t>
            </a:r>
          </a:p>
        </p:txBody>
      </p:sp>
      <p:sp>
        <p:nvSpPr>
          <p:cNvPr id="12" name="CuadroTexto 11">
            <a:extLst>
              <a:ext uri="{FF2B5EF4-FFF2-40B4-BE49-F238E27FC236}">
                <a16:creationId xmlns:a16="http://schemas.microsoft.com/office/drawing/2014/main" id="{92440D66-E620-4CBB-AB4D-6AE7CD200A85}"/>
              </a:ext>
            </a:extLst>
          </p:cNvPr>
          <p:cNvSpPr txBox="1"/>
          <p:nvPr/>
        </p:nvSpPr>
        <p:spPr>
          <a:xfrm>
            <a:off x="4758156" y="1879282"/>
            <a:ext cx="2277271" cy="400110"/>
          </a:xfrm>
          <a:prstGeom prst="rect">
            <a:avLst/>
          </a:prstGeom>
          <a:solidFill>
            <a:schemeClr val="bg1"/>
          </a:solidFill>
        </p:spPr>
        <p:txBody>
          <a:bodyPr wrap="square" rtlCol="0">
            <a:spAutoFit/>
          </a:bodyPr>
          <a:lstStyle/>
          <a:p>
            <a:pPr algn="ctr"/>
            <a:r>
              <a:rPr lang="ko-KR" sz="2000" b="1">
                <a:solidFill>
                  <a:srgbClr val="0264A7"/>
                </a:solidFill>
                <a:latin typeface="Candara" panose="020E0502030303020204" pitchFamily="34" charset="0"/>
                <a:sym typeface=""/>
              </a:rPr>
              <a:t>요추</a:t>
            </a:r>
          </a:p>
        </p:txBody>
      </p:sp>
      <p:sp>
        <p:nvSpPr>
          <p:cNvPr id="13" name="CuadroTexto 12">
            <a:extLst>
              <a:ext uri="{FF2B5EF4-FFF2-40B4-BE49-F238E27FC236}">
                <a16:creationId xmlns:a16="http://schemas.microsoft.com/office/drawing/2014/main" id="{82232E2B-4071-4FDE-B505-B38B4C8FDF5E}"/>
              </a:ext>
            </a:extLst>
          </p:cNvPr>
          <p:cNvSpPr txBox="1"/>
          <p:nvPr/>
        </p:nvSpPr>
        <p:spPr>
          <a:xfrm>
            <a:off x="5740565" y="2334744"/>
            <a:ext cx="2277271" cy="307777"/>
          </a:xfrm>
          <a:prstGeom prst="rect">
            <a:avLst/>
          </a:prstGeom>
          <a:solidFill>
            <a:schemeClr val="bg1"/>
          </a:solidFill>
        </p:spPr>
        <p:txBody>
          <a:bodyPr wrap="square" rtlCol="0">
            <a:spAutoFit/>
          </a:bodyPr>
          <a:lstStyle/>
          <a:p>
            <a:pPr algn="ctr"/>
            <a:r>
              <a:rPr lang="ko-KR" sz="1400" b="1">
                <a:solidFill>
                  <a:schemeClr val="bg2">
                    <a:lumMod val="50000"/>
                  </a:schemeClr>
                </a:solidFill>
                <a:latin typeface="Candara" panose="020E0502030303020204" pitchFamily="34" charset="0"/>
                <a:sym typeface=""/>
              </a:rPr>
              <a:t>EXTENSION</a:t>
            </a:r>
          </a:p>
        </p:txBody>
      </p:sp>
      <p:sp>
        <p:nvSpPr>
          <p:cNvPr id="14" name="CuadroTexto 13">
            <a:extLst>
              <a:ext uri="{FF2B5EF4-FFF2-40B4-BE49-F238E27FC236}">
                <a16:creationId xmlns:a16="http://schemas.microsoft.com/office/drawing/2014/main" id="{FA7CEC1C-0D4C-4767-85A2-7CBCED8C87DC}"/>
              </a:ext>
            </a:extLst>
          </p:cNvPr>
          <p:cNvSpPr txBox="1"/>
          <p:nvPr/>
        </p:nvSpPr>
        <p:spPr>
          <a:xfrm>
            <a:off x="2796207" y="2354408"/>
            <a:ext cx="1348493" cy="307777"/>
          </a:xfrm>
          <a:prstGeom prst="rect">
            <a:avLst/>
          </a:prstGeom>
          <a:solidFill>
            <a:srgbClr val="D7DCEF"/>
          </a:solidFill>
        </p:spPr>
        <p:txBody>
          <a:bodyPr wrap="square" rtlCol="0">
            <a:spAutoFit/>
          </a:bodyPr>
          <a:lstStyle/>
          <a:p>
            <a:r>
              <a:rPr lang="ko-KR" sz="1400" b="1">
                <a:solidFill>
                  <a:schemeClr val="bg2">
                    <a:lumMod val="50000"/>
                  </a:schemeClr>
                </a:solidFill>
                <a:latin typeface="Candara" panose="020E0502030303020204" pitchFamily="34" charset="0"/>
                <a:sym typeface=""/>
              </a:rPr>
              <a:t>FREEDOM</a:t>
            </a:r>
          </a:p>
        </p:txBody>
      </p:sp>
      <p:sp>
        <p:nvSpPr>
          <p:cNvPr id="15" name="CuadroTexto 14">
            <a:extLst>
              <a:ext uri="{FF2B5EF4-FFF2-40B4-BE49-F238E27FC236}">
                <a16:creationId xmlns:a16="http://schemas.microsoft.com/office/drawing/2014/main" id="{E093B4AE-7550-44E1-AC28-D986AF953D6D}"/>
              </a:ext>
            </a:extLst>
          </p:cNvPr>
          <p:cNvSpPr txBox="1"/>
          <p:nvPr/>
        </p:nvSpPr>
        <p:spPr>
          <a:xfrm>
            <a:off x="2796207" y="2728044"/>
            <a:ext cx="999046" cy="307777"/>
          </a:xfrm>
          <a:prstGeom prst="rect">
            <a:avLst/>
          </a:prstGeom>
          <a:solidFill>
            <a:srgbClr val="EBEEF7"/>
          </a:solidFill>
        </p:spPr>
        <p:txBody>
          <a:bodyPr wrap="square" rtlCol="0">
            <a:spAutoFit/>
          </a:bodyPr>
          <a:lstStyle/>
          <a:p>
            <a:r>
              <a:rPr lang="ko-KR" sz="1400" b="1">
                <a:solidFill>
                  <a:schemeClr val="bg2">
                    <a:lumMod val="50000"/>
                  </a:schemeClr>
                </a:solidFill>
                <a:latin typeface="Candara" panose="020E0502030303020204" pitchFamily="34" charset="0"/>
                <a:sym typeface=""/>
              </a:rPr>
              <a:t>FRAME</a:t>
            </a:r>
          </a:p>
        </p:txBody>
      </p:sp>
      <p:sp>
        <p:nvSpPr>
          <p:cNvPr id="17" name="CuadroTexto 16">
            <a:extLst>
              <a:ext uri="{FF2B5EF4-FFF2-40B4-BE49-F238E27FC236}">
                <a16:creationId xmlns:a16="http://schemas.microsoft.com/office/drawing/2014/main" id="{6EEF6A0D-955E-4875-BDE4-4AB813CA48BA}"/>
              </a:ext>
            </a:extLst>
          </p:cNvPr>
          <p:cNvSpPr txBox="1"/>
          <p:nvPr/>
        </p:nvSpPr>
        <p:spPr>
          <a:xfrm>
            <a:off x="250399" y="5756033"/>
            <a:ext cx="2096950" cy="551433"/>
          </a:xfrm>
          <a:prstGeom prst="rect">
            <a:avLst/>
          </a:prstGeom>
          <a:solidFill>
            <a:schemeClr val="bg1"/>
          </a:solidFill>
        </p:spPr>
        <p:txBody>
          <a:bodyPr wrap="square" rtlCol="0">
            <a:spAutoFit/>
          </a:bodyPr>
          <a:lstStyle/>
          <a:p>
            <a:pPr algn="r">
              <a:spcAft>
                <a:spcPts val="200"/>
              </a:spcAft>
            </a:pPr>
            <a:r>
              <a:rPr lang="ko-KR" sz="1200">
                <a:latin typeface="Candara" panose="020E0502030303020204" pitchFamily="34" charset="0"/>
                <a:sym typeface=""/>
              </a:rPr>
              <a:t>FRAME n </a:t>
            </a:r>
          </a:p>
          <a:p>
            <a:pPr algn="r">
              <a:spcBef>
                <a:spcPts val="500"/>
              </a:spcBef>
            </a:pPr>
            <a:r>
              <a:rPr lang="ko-KR" sz="1200">
                <a:latin typeface="Candara" panose="020E0502030303020204" pitchFamily="34" charset="0"/>
                <a:sym typeface=""/>
              </a:rPr>
              <a:t>FREEDOM n</a:t>
            </a:r>
          </a:p>
        </p:txBody>
      </p:sp>
    </p:spTree>
    <p:extLst>
      <p:ext uri="{BB962C8B-B14F-4D97-AF65-F5344CB8AC3E}">
        <p14:creationId xmlns:p14="http://schemas.microsoft.com/office/powerpoint/2010/main" val="296964541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754326"/>
          </a:xfrm>
          <a:prstGeom prst="rect">
            <a:avLst/>
          </a:prstGeom>
          <a:noFill/>
        </p:spPr>
        <p:txBody>
          <a:bodyPr wrap="square" rtlCol="0">
            <a:spAutoFit/>
          </a:bodyPr>
          <a:lstStyle/>
          <a:p>
            <a:r>
              <a:rPr lang="ko-KR" altLang="en-US" sz="3600" b="1" kern="0" dirty="0" err="1">
                <a:solidFill>
                  <a:srgbClr val="6BBBAD">
                    <a:lumMod val="100000"/>
                  </a:srgbClr>
                </a:solidFill>
                <a:latin typeface="Candara" panose="020E0502030303020204" pitchFamily="34" charset="0"/>
                <a:sym typeface=""/>
              </a:rPr>
              <a:t>골</a:t>
            </a:r>
            <a:r>
              <a:rPr lang="ko-KR" sz="3600" b="1" kern="0" dirty="0" err="1">
                <a:solidFill>
                  <a:srgbClr val="6BBBAD">
                    <a:lumMod val="100000"/>
                  </a:srgbClr>
                </a:solidFill>
                <a:latin typeface="Candara" panose="020E0502030303020204" pitchFamily="34" charset="0"/>
                <a:sym typeface=""/>
              </a:rPr>
              <a:t>흡수</a:t>
            </a:r>
            <a:r>
              <a:rPr lang="ko-KR" sz="3600" b="1" kern="0" dirty="0">
                <a:solidFill>
                  <a:srgbClr val="6BBBAD">
                    <a:lumMod val="100000"/>
                  </a:srgbClr>
                </a:solidFill>
                <a:latin typeface="Candara" panose="020E0502030303020204" pitchFamily="34" charset="0"/>
                <a:sym typeface=""/>
              </a:rPr>
              <a:t> </a:t>
            </a:r>
            <a:r>
              <a:rPr lang="ko-KR" sz="3600" b="1" kern="0" dirty="0" err="1">
                <a:solidFill>
                  <a:srgbClr val="6BBBAD">
                    <a:lumMod val="100000"/>
                  </a:srgbClr>
                </a:solidFill>
                <a:latin typeface="Candara" panose="020E0502030303020204" pitchFamily="34" charset="0"/>
                <a:sym typeface=""/>
              </a:rPr>
              <a:t>억제제에서</a:t>
            </a:r>
            <a:r>
              <a:rPr lang="ko-KR" sz="3600" b="1" kern="0" dirty="0">
                <a:solidFill>
                  <a:srgbClr val="6BBBAD">
                    <a:lumMod val="100000"/>
                  </a:srgbClr>
                </a:solidFill>
                <a:latin typeface="Candara" panose="020E0502030303020204" pitchFamily="34" charset="0"/>
                <a:sym typeface=""/>
              </a:rPr>
              <a:t> </a:t>
            </a:r>
            <a:r>
              <a:rPr lang="ko-KR" sz="3600" b="1" kern="0" dirty="0" err="1">
                <a:solidFill>
                  <a:srgbClr val="6BBBAD">
                    <a:lumMod val="100000"/>
                  </a:srgbClr>
                </a:solidFill>
                <a:latin typeface="Candara" panose="020E0502030303020204" pitchFamily="34" charset="0"/>
                <a:sym typeface=""/>
              </a:rPr>
              <a:t>테리파라타이드로</a:t>
            </a:r>
            <a:r>
              <a:rPr lang="ko-KR" sz="3600" b="1" kern="0" dirty="0">
                <a:solidFill>
                  <a:srgbClr val="6BBBAD">
                    <a:lumMod val="100000"/>
                  </a:srgbClr>
                </a:solidFill>
                <a:latin typeface="Candara" panose="020E0502030303020204" pitchFamily="34" charset="0"/>
                <a:sym typeface=""/>
              </a:rPr>
              <a:t> 전환하면 </a:t>
            </a:r>
            <a:r>
              <a:rPr lang="ko-KR" sz="3600" b="1" kern="0" dirty="0" err="1">
                <a:solidFill>
                  <a:srgbClr val="6BBBAD">
                    <a:lumMod val="100000"/>
                  </a:srgbClr>
                </a:solidFill>
                <a:latin typeface="Candara" panose="020E0502030303020204" pitchFamily="34" charset="0"/>
                <a:sym typeface=""/>
              </a:rPr>
              <a:t>골밀도에</a:t>
            </a:r>
            <a:r>
              <a:rPr lang="ko-KR" sz="3600" b="1" kern="0" dirty="0">
                <a:solidFill>
                  <a:srgbClr val="6BBBAD">
                    <a:lumMod val="100000"/>
                  </a:srgbClr>
                </a:solidFill>
                <a:latin typeface="Candara" panose="020E0502030303020204" pitchFamily="34" charset="0"/>
                <a:sym typeface=""/>
              </a:rPr>
              <a:t> 해로울 수 있음</a:t>
            </a:r>
          </a:p>
          <a:p>
            <a:endParaRPr lang="ko-KR" sz="3600" b="1" dirty="0">
              <a:solidFill>
                <a:srgbClr val="6BBBAD"/>
              </a:solidFill>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8D5BA43E-C31A-A143-ABC9-0FC7FA630CF5}"/>
              </a:ext>
            </a:extLst>
          </p:cNvPr>
          <p:cNvSpPr txBox="1"/>
          <p:nvPr/>
        </p:nvSpPr>
        <p:spPr>
          <a:xfrm>
            <a:off x="369859" y="6320509"/>
            <a:ext cx="10728202"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Cosman F, et al. </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2017;32:198–202; 2. Ettinger B, et al. </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2004;19:745-51; 3. Boonen S,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2008;93:852-60; 4. Miller PD,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2008;93:3785-93; 5. Cosman F,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2009;94:3772-80 6. Leder BZ,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2014;99:1694-700.</a:t>
            </a:r>
          </a:p>
        </p:txBody>
      </p:sp>
      <p:sp>
        <p:nvSpPr>
          <p:cNvPr id="3" name="TextBox 2">
            <a:extLst>
              <a:ext uri="{FF2B5EF4-FFF2-40B4-BE49-F238E27FC236}">
                <a16:creationId xmlns:a16="http://schemas.microsoft.com/office/drawing/2014/main" id="{A4D43FCF-A5FE-094D-A81D-9869038978B6}"/>
              </a:ext>
            </a:extLst>
          </p:cNvPr>
          <p:cNvSpPr txBox="1"/>
          <p:nvPr/>
        </p:nvSpPr>
        <p:spPr>
          <a:xfrm>
            <a:off x="8273231" y="5159190"/>
            <a:ext cx="3132589" cy="246221"/>
          </a:xfrm>
          <a:prstGeom prst="rect">
            <a:avLst/>
          </a:prstGeom>
          <a:noFill/>
        </p:spPr>
        <p:txBody>
          <a:bodyPr wrap="none" rtlCol="0">
            <a:spAutoFit/>
          </a:bodyPr>
          <a:lstStyle/>
          <a:p>
            <a:r>
              <a:rPr lang="ko-KR" sz="1000" b="1" kern="0" dirty="0" err="1">
                <a:solidFill>
                  <a:schemeClr val="tx1">
                    <a:lumMod val="100000"/>
                  </a:schemeClr>
                </a:solidFill>
                <a:latin typeface="Calibri" panose="020F0502020204030204" pitchFamily="34" charset="0"/>
                <a:sym typeface=""/>
              </a:rPr>
              <a:t>Adapted</a:t>
            </a:r>
            <a:r>
              <a:rPr lang="ko-KR" sz="1000" b="1" kern="0" dirty="0">
                <a:solidFill>
                  <a:schemeClr val="tx1">
                    <a:lumMod val="100000"/>
                  </a:schemeClr>
                </a:solidFill>
                <a:latin typeface="Calibri" panose="020F0502020204030204" pitchFamily="34" charset="0"/>
                <a:sym typeface=""/>
              </a:rPr>
              <a:t> </a:t>
            </a:r>
            <a:r>
              <a:rPr lang="ko-KR" sz="1000" b="1" kern="0" dirty="0" err="1">
                <a:solidFill>
                  <a:schemeClr val="tx1">
                    <a:lumMod val="100000"/>
                  </a:schemeClr>
                </a:solidFill>
                <a:latin typeface="Calibri" panose="020F0502020204030204" pitchFamily="34" charset="0"/>
                <a:sym typeface=""/>
              </a:rPr>
              <a:t>from</a:t>
            </a:r>
            <a:r>
              <a:rPr lang="ko-KR" sz="1000" b="1" kern="0" dirty="0">
                <a:solidFill>
                  <a:schemeClr val="tx1">
                    <a:lumMod val="100000"/>
                  </a:schemeClr>
                </a:solidFill>
                <a:latin typeface="Calibri" panose="020F0502020204030204" pitchFamily="34" charset="0"/>
                <a:sym typeface=""/>
              </a:rPr>
              <a:t>: </a:t>
            </a:r>
            <a:r>
              <a:rPr lang="ko-KR" sz="1000" b="1" kern="0" dirty="0" err="1">
                <a:solidFill>
                  <a:schemeClr val="tx1">
                    <a:lumMod val="100000"/>
                  </a:schemeClr>
                </a:solidFill>
                <a:latin typeface="Calibri" panose="020F0502020204030204" pitchFamily="34" charset="0"/>
                <a:sym typeface=""/>
              </a:rPr>
              <a:t>Cosman</a:t>
            </a:r>
            <a:r>
              <a:rPr lang="ko-KR" sz="1000" b="1" kern="0" dirty="0">
                <a:solidFill>
                  <a:schemeClr val="tx1">
                    <a:lumMod val="100000"/>
                  </a:schemeClr>
                </a:solidFill>
                <a:latin typeface="Calibri" panose="020F0502020204030204" pitchFamily="34" charset="0"/>
                <a:sym typeface=""/>
              </a:rPr>
              <a:t> </a:t>
            </a:r>
            <a:r>
              <a:rPr lang="ko-KR" sz="1000" b="1" kern="0" dirty="0" err="1">
                <a:solidFill>
                  <a:schemeClr val="tx1">
                    <a:lumMod val="100000"/>
                  </a:schemeClr>
                </a:solidFill>
                <a:latin typeface="Calibri" panose="020F0502020204030204" pitchFamily="34" charset="0"/>
                <a:sym typeface=""/>
              </a:rPr>
              <a:t>F</a:t>
            </a:r>
            <a:r>
              <a:rPr lang="ko-KR" sz="1000" b="1" kern="0" dirty="0">
                <a:solidFill>
                  <a:schemeClr val="tx1">
                    <a:lumMod val="100000"/>
                  </a:schemeClr>
                </a:solidFill>
                <a:latin typeface="Calibri" panose="020F0502020204030204" pitchFamily="34" charset="0"/>
                <a:sym typeface=""/>
              </a:rPr>
              <a:t>, </a:t>
            </a:r>
            <a:r>
              <a:rPr lang="ko-KR" sz="1000" b="1" kern="0" dirty="0" err="1">
                <a:solidFill>
                  <a:schemeClr val="tx1">
                    <a:lumMod val="100000"/>
                  </a:schemeClr>
                </a:solidFill>
                <a:latin typeface="Calibri" panose="020F0502020204030204" pitchFamily="34" charset="0"/>
                <a:sym typeface=""/>
              </a:rPr>
              <a:t>et</a:t>
            </a:r>
            <a:r>
              <a:rPr lang="ko-KR" sz="1000" b="1" kern="0" dirty="0">
                <a:solidFill>
                  <a:schemeClr val="tx1">
                    <a:lumMod val="100000"/>
                  </a:schemeClr>
                </a:solidFill>
                <a:latin typeface="Calibri" panose="020F0502020204030204" pitchFamily="34" charset="0"/>
                <a:sym typeface=""/>
              </a:rPr>
              <a:t> </a:t>
            </a:r>
            <a:r>
              <a:rPr lang="ko-KR" sz="1000" b="1" kern="0" dirty="0" err="1">
                <a:solidFill>
                  <a:schemeClr val="tx1">
                    <a:lumMod val="100000"/>
                  </a:schemeClr>
                </a:solidFill>
                <a:latin typeface="Calibri" panose="020F0502020204030204" pitchFamily="34" charset="0"/>
                <a:sym typeface=""/>
              </a:rPr>
              <a:t>al</a:t>
            </a:r>
            <a:r>
              <a:rPr lang="ko-KR" sz="1000" b="1" kern="0" dirty="0">
                <a:solidFill>
                  <a:schemeClr val="tx1">
                    <a:lumMod val="100000"/>
                  </a:schemeClr>
                </a:solidFill>
                <a:latin typeface="Calibri" panose="020F0502020204030204" pitchFamily="34" charset="0"/>
                <a:sym typeface=""/>
              </a:rPr>
              <a:t>. </a:t>
            </a:r>
            <a:r>
              <a:rPr lang="ko-KR" sz="1000" b="1" i="1" kern="0" dirty="0" err="1">
                <a:solidFill>
                  <a:schemeClr val="tx1">
                    <a:lumMod val="100000"/>
                  </a:schemeClr>
                </a:solidFill>
                <a:latin typeface="Calibri" panose="020F0502020204030204" pitchFamily="34" charset="0"/>
                <a:sym typeface=""/>
              </a:rPr>
              <a:t>J</a:t>
            </a:r>
            <a:r>
              <a:rPr lang="ko-KR" sz="1000" b="1" i="1" kern="0" dirty="0">
                <a:solidFill>
                  <a:schemeClr val="tx1">
                    <a:lumMod val="100000"/>
                  </a:schemeClr>
                </a:solidFill>
                <a:latin typeface="Calibri" panose="020F0502020204030204" pitchFamily="34" charset="0"/>
                <a:sym typeface=""/>
              </a:rPr>
              <a:t> </a:t>
            </a:r>
            <a:r>
              <a:rPr lang="ko-KR" sz="1000" b="1" i="1" kern="0" dirty="0" err="1">
                <a:solidFill>
                  <a:schemeClr val="tx1">
                    <a:lumMod val="100000"/>
                  </a:schemeClr>
                </a:solidFill>
                <a:latin typeface="Calibri" panose="020F0502020204030204" pitchFamily="34" charset="0"/>
                <a:sym typeface=""/>
              </a:rPr>
              <a:t>Bone</a:t>
            </a:r>
            <a:r>
              <a:rPr lang="ko-KR" sz="1000" b="1" i="1" kern="0" dirty="0">
                <a:solidFill>
                  <a:schemeClr val="tx1">
                    <a:lumMod val="100000"/>
                  </a:schemeClr>
                </a:solidFill>
                <a:latin typeface="Calibri" panose="020F0502020204030204" pitchFamily="34" charset="0"/>
                <a:sym typeface=""/>
              </a:rPr>
              <a:t> </a:t>
            </a:r>
            <a:r>
              <a:rPr lang="ko-KR" sz="1000" b="1" i="1" kern="0" dirty="0" err="1">
                <a:solidFill>
                  <a:schemeClr val="tx1">
                    <a:lumMod val="100000"/>
                  </a:schemeClr>
                </a:solidFill>
                <a:latin typeface="Calibri" panose="020F0502020204030204" pitchFamily="34" charset="0"/>
                <a:sym typeface=""/>
              </a:rPr>
              <a:t>Miner</a:t>
            </a:r>
            <a:r>
              <a:rPr lang="ko-KR" sz="1000" b="1" i="1" kern="0" dirty="0">
                <a:solidFill>
                  <a:schemeClr val="tx1">
                    <a:lumMod val="100000"/>
                  </a:schemeClr>
                </a:solidFill>
                <a:latin typeface="Calibri" panose="020F0502020204030204" pitchFamily="34" charset="0"/>
                <a:sym typeface=""/>
              </a:rPr>
              <a:t> </a:t>
            </a:r>
            <a:r>
              <a:rPr lang="ko-KR" sz="1000" b="1" i="1" kern="0" dirty="0" err="1">
                <a:solidFill>
                  <a:schemeClr val="tx1">
                    <a:lumMod val="100000"/>
                  </a:schemeClr>
                </a:solidFill>
                <a:latin typeface="Calibri" panose="020F0502020204030204" pitchFamily="34" charset="0"/>
                <a:sym typeface=""/>
              </a:rPr>
              <a:t>Res</a:t>
            </a:r>
            <a:r>
              <a:rPr lang="ko-KR" sz="1000" b="1" i="1" kern="0" dirty="0">
                <a:solidFill>
                  <a:schemeClr val="tx1">
                    <a:lumMod val="100000"/>
                  </a:schemeClr>
                </a:solidFill>
                <a:latin typeface="Calibri" panose="020F0502020204030204" pitchFamily="34" charset="0"/>
                <a:sym typeface=""/>
              </a:rPr>
              <a:t> </a:t>
            </a:r>
            <a:r>
              <a:rPr lang="ko-KR" sz="1000" b="1" kern="0" dirty="0">
                <a:solidFill>
                  <a:schemeClr val="tx1">
                    <a:lumMod val="100000"/>
                  </a:schemeClr>
                </a:solidFill>
                <a:latin typeface="Calibri" panose="020F0502020204030204" pitchFamily="34" charset="0"/>
                <a:sym typeface=""/>
              </a:rPr>
              <a:t>2017.</a:t>
            </a:r>
            <a:r>
              <a:rPr lang="ko-KR" sz="1000" b="1" kern="0" baseline="30000" dirty="0">
                <a:solidFill>
                  <a:schemeClr val="tx1">
                    <a:lumMod val="100000"/>
                  </a:schemeClr>
                </a:solidFill>
                <a:latin typeface="Calibri" panose="020F0502020204030204" pitchFamily="34" charset="0"/>
                <a:sym typeface=""/>
              </a:rPr>
              <a:t>1</a:t>
            </a:r>
          </a:p>
        </p:txBody>
      </p:sp>
      <p:graphicFrame>
        <p:nvGraphicFramePr>
          <p:cNvPr id="8" name="Table 6">
            <a:extLst>
              <a:ext uri="{FF2B5EF4-FFF2-40B4-BE49-F238E27FC236}">
                <a16:creationId xmlns:a16="http://schemas.microsoft.com/office/drawing/2014/main" id="{253B032F-42CD-4C4F-8D66-212DC3315AC4}"/>
              </a:ext>
            </a:extLst>
          </p:cNvPr>
          <p:cNvGraphicFramePr>
            <a:graphicFrameLocks noGrp="1"/>
          </p:cNvGraphicFramePr>
          <p:nvPr>
            <p:extLst>
              <p:ext uri="{D42A27DB-BD31-4B8C-83A1-F6EECF244321}">
                <p14:modId xmlns:p14="http://schemas.microsoft.com/office/powerpoint/2010/main" val="483293959"/>
              </p:ext>
            </p:extLst>
          </p:nvPr>
        </p:nvGraphicFramePr>
        <p:xfrm>
          <a:off x="1427747" y="1474248"/>
          <a:ext cx="9962148" cy="3623005"/>
        </p:xfrm>
        <a:graphic>
          <a:graphicData uri="http://schemas.openxmlformats.org/drawingml/2006/table">
            <a:tbl>
              <a:tblPr firstRow="1" bandRow="1">
                <a:tableStyleId>{FABFCF23-3B69-468F-B69F-88F6DE6A72F2}</a:tableStyleId>
              </a:tblPr>
              <a:tblGrid>
                <a:gridCol w="1876927">
                  <a:extLst>
                    <a:ext uri="{9D8B030D-6E8A-4147-A177-3AD203B41FA5}">
                      <a16:colId xmlns:a16="http://schemas.microsoft.com/office/drawing/2014/main" val="697772784"/>
                    </a:ext>
                  </a:extLst>
                </a:gridCol>
                <a:gridCol w="994610">
                  <a:extLst>
                    <a:ext uri="{9D8B030D-6E8A-4147-A177-3AD203B41FA5}">
                      <a16:colId xmlns:a16="http://schemas.microsoft.com/office/drawing/2014/main" val="2082869159"/>
                    </a:ext>
                  </a:extLst>
                </a:gridCol>
                <a:gridCol w="2855495">
                  <a:extLst>
                    <a:ext uri="{9D8B030D-6E8A-4147-A177-3AD203B41FA5}">
                      <a16:colId xmlns:a16="http://schemas.microsoft.com/office/drawing/2014/main" val="231362307"/>
                    </a:ext>
                  </a:extLst>
                </a:gridCol>
                <a:gridCol w="694306">
                  <a:extLst>
                    <a:ext uri="{9D8B030D-6E8A-4147-A177-3AD203B41FA5}">
                      <a16:colId xmlns:a16="http://schemas.microsoft.com/office/drawing/2014/main" val="4140326102"/>
                    </a:ext>
                  </a:extLst>
                </a:gridCol>
                <a:gridCol w="986886">
                  <a:extLst>
                    <a:ext uri="{9D8B030D-6E8A-4147-A177-3AD203B41FA5}">
                      <a16:colId xmlns:a16="http://schemas.microsoft.com/office/drawing/2014/main" val="3178769346"/>
                    </a:ext>
                  </a:extLst>
                </a:gridCol>
                <a:gridCol w="986886">
                  <a:extLst>
                    <a:ext uri="{9D8B030D-6E8A-4147-A177-3AD203B41FA5}">
                      <a16:colId xmlns:a16="http://schemas.microsoft.com/office/drawing/2014/main" val="1949841995"/>
                    </a:ext>
                  </a:extLst>
                </a:gridCol>
                <a:gridCol w="1567038">
                  <a:extLst>
                    <a:ext uri="{9D8B030D-6E8A-4147-A177-3AD203B41FA5}">
                      <a16:colId xmlns:a16="http://schemas.microsoft.com/office/drawing/2014/main" val="4274320932"/>
                    </a:ext>
                  </a:extLst>
                </a:gridCol>
              </a:tblGrid>
              <a:tr h="366829">
                <a:tc>
                  <a:txBody>
                    <a:bodyPr/>
                    <a:lstStyle/>
                    <a:p>
                      <a:r>
                        <a:rPr lang="ko-KR" sz="1400" b="1" spc="0" dirty="0">
                          <a:latin typeface="Candara" panose="020E0502030303020204" pitchFamily="34" charset="0"/>
                          <a:ea typeface="Malgun Gothic"/>
                          <a:cs typeface="+mn-cs"/>
                          <a:sym typeface=""/>
                        </a:rPr>
                        <a:t>연구</a:t>
                      </a:r>
                    </a:p>
                  </a:txBody>
                  <a:tcPr/>
                </a:tc>
                <a:tc>
                  <a:txBody>
                    <a:bodyPr/>
                    <a:lstStyle/>
                    <a:p>
                      <a:pPr algn="ctr"/>
                      <a:r>
                        <a:rPr lang="ko-KR" sz="1400" b="1" spc="0" dirty="0">
                          <a:latin typeface="Candara" panose="020E0502030303020204" pitchFamily="34" charset="0"/>
                          <a:ea typeface="Malgun Gothic"/>
                          <a:cs typeface="+mn-cs"/>
                          <a:sym typeface=""/>
                        </a:rPr>
                        <a:t>표본 크기</a:t>
                      </a:r>
                    </a:p>
                  </a:txBody>
                  <a:tcPr/>
                </a:tc>
                <a:tc>
                  <a:txBody>
                    <a:bodyPr/>
                    <a:lstStyle/>
                    <a:p>
                      <a:r>
                        <a:rPr lang="ko-KR" sz="1400" b="1" spc="0">
                          <a:latin typeface="Candara" panose="020E0502030303020204" pitchFamily="34" charset="0"/>
                          <a:ea typeface="Malgun Gothic"/>
                          <a:cs typeface="+mn-cs"/>
                          <a:sym typeface=""/>
                        </a:rPr>
                        <a:t>치료 패러다임</a:t>
                      </a:r>
                    </a:p>
                  </a:txBody>
                  <a:tcPr/>
                </a:tc>
                <a:tc gridSpan="4">
                  <a:txBody>
                    <a:bodyPr/>
                    <a:lstStyle/>
                    <a:p>
                      <a:pPr algn="ctr"/>
                      <a:r>
                        <a:rPr lang="ko-KR" altLang="en-US" sz="1400" b="1" kern="1200" spc="0" dirty="0" err="1">
                          <a:solidFill>
                            <a:schemeClr val="lt1"/>
                          </a:solidFill>
                          <a:latin typeface="Candara" panose="020E0502030303020204" pitchFamily="34" charset="0"/>
                          <a:ea typeface="Malgun Gothic"/>
                          <a:cs typeface="+mn-cs"/>
                          <a:sym typeface=""/>
                        </a:rPr>
                        <a:t>골형성촉진제</a:t>
                      </a:r>
                      <a:r>
                        <a:rPr lang="ko-KR" altLang="es-ES" sz="1400" b="1" kern="1200" spc="0" dirty="0">
                          <a:solidFill>
                            <a:schemeClr val="lt1"/>
                          </a:solidFill>
                          <a:latin typeface="Candara" panose="020E0502030303020204" pitchFamily="34" charset="0"/>
                          <a:ea typeface="Malgun Gothic"/>
                          <a:cs typeface="+mn-cs"/>
                          <a:sym typeface=""/>
                        </a:rPr>
                        <a:t> </a:t>
                      </a:r>
                      <a:r>
                        <a:rPr lang="ko-KR" sz="1400" b="1" spc="0" dirty="0">
                          <a:latin typeface="Candara" panose="020E0502030303020204" pitchFamily="34" charset="0"/>
                          <a:ea typeface="Malgun Gothic"/>
                          <a:cs typeface="+mn-cs"/>
                          <a:sym typeface=""/>
                        </a:rPr>
                        <a:t>치료 중 </a:t>
                      </a:r>
                      <a:r>
                        <a:rPr lang="ko-KR" altLang="es-ES" sz="1400" b="1" kern="1200" spc="0" dirty="0" err="1">
                          <a:solidFill>
                            <a:schemeClr val="lt1"/>
                          </a:solidFill>
                          <a:latin typeface="Candara" panose="020E0502030303020204" pitchFamily="34" charset="0"/>
                          <a:ea typeface="Malgun Gothic"/>
                          <a:cs typeface="+mn-cs"/>
                          <a:sym typeface=""/>
                        </a:rPr>
                        <a:t>고관절</a:t>
                      </a:r>
                      <a:r>
                        <a:rPr lang="ko-KR" altLang="en-US" sz="1400" b="1" kern="1200" spc="0" dirty="0" err="1">
                          <a:solidFill>
                            <a:schemeClr val="lt1"/>
                          </a:solidFill>
                          <a:latin typeface="Candara" panose="020E0502030303020204" pitchFamily="34" charset="0"/>
                          <a:ea typeface="Malgun Gothic"/>
                          <a:cs typeface="+mn-cs"/>
                          <a:sym typeface=""/>
                        </a:rPr>
                        <a:t>전체</a:t>
                      </a:r>
                      <a:r>
                        <a:rPr lang="ko-KR" sz="1400" b="1" spc="0" dirty="0">
                          <a:latin typeface="Candara" panose="020E0502030303020204" pitchFamily="34" charset="0"/>
                          <a:ea typeface="Malgun Gothic"/>
                          <a:cs typeface="+mn-cs"/>
                          <a:sym typeface=""/>
                        </a:rPr>
                        <a:t> BMD의 % 변화</a:t>
                      </a:r>
                    </a:p>
                  </a:txBody>
                  <a:tcPr/>
                </a:tc>
                <a:tc hMerge="1">
                  <a:txBody>
                    <a:bodyPr/>
                    <a:lstStyle/>
                    <a:p>
                      <a:endParaRPr lang="ko-KR" sz="1400">
                        <a:ea typeface="Malgun Gothic"/>
                      </a:endParaRPr>
                    </a:p>
                  </a:txBody>
                  <a:tcPr/>
                </a:tc>
                <a:tc hMerge="1">
                  <a:txBody>
                    <a:bodyPr/>
                    <a:lstStyle/>
                    <a:p>
                      <a:endParaRPr lang="ko-KR" sz="1400">
                        <a:ea typeface="Malgun Gothic"/>
                      </a:endParaRPr>
                    </a:p>
                  </a:txBody>
                  <a:tcPr/>
                </a:tc>
                <a:tc hMerge="1">
                  <a:txBody>
                    <a:bodyPr/>
                    <a:lstStyle/>
                    <a:p>
                      <a:endParaRPr lang="ko-KR" sz="1400">
                        <a:ea typeface="Malgun Gothic"/>
                      </a:endParaRPr>
                    </a:p>
                  </a:txBody>
                  <a:tcPr/>
                </a:tc>
                <a:extLst>
                  <a:ext uri="{0D108BD9-81ED-4DB2-BD59-A6C34878D82A}">
                    <a16:rowId xmlns:a16="http://schemas.microsoft.com/office/drawing/2014/main" val="689156454"/>
                  </a:ext>
                </a:extLst>
              </a:tr>
              <a:tr h="407022">
                <a:tc>
                  <a:txBody>
                    <a:bodyPr/>
                    <a:lstStyle/>
                    <a:p>
                      <a:endParaRPr lang="ko-KR" sz="1400" b="1">
                        <a:latin typeface="Candara" panose="020E0502030303020204" pitchFamily="34" charset="0"/>
                        <a:ea typeface="Malgun Gothic"/>
                      </a:endParaRPr>
                    </a:p>
                  </a:txBody>
                  <a:tcPr/>
                </a:tc>
                <a:tc>
                  <a:txBody>
                    <a:bodyPr/>
                    <a:lstStyle/>
                    <a:p>
                      <a:pPr algn="ctr"/>
                      <a:endParaRPr lang="ko-KR" sz="1400" b="1">
                        <a:latin typeface="Candara" panose="020E0502030303020204" pitchFamily="34" charset="0"/>
                        <a:ea typeface="Malgun Gothic"/>
                      </a:endParaRPr>
                    </a:p>
                  </a:txBody>
                  <a:tcPr/>
                </a:tc>
                <a:tc>
                  <a:txBody>
                    <a:bodyPr/>
                    <a:lstStyle/>
                    <a:p>
                      <a:endParaRPr lang="ko-KR" sz="1400" b="1">
                        <a:latin typeface="Candara" panose="020E0502030303020204" pitchFamily="34" charset="0"/>
                        <a:ea typeface="Malgun Gothic"/>
                      </a:endParaRP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6개월</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12개월</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18개월</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24개월</a:t>
                      </a:r>
                    </a:p>
                  </a:txBody>
                  <a:tcPr/>
                </a:tc>
                <a:extLst>
                  <a:ext uri="{0D108BD9-81ED-4DB2-BD59-A6C34878D82A}">
                    <a16:rowId xmlns:a16="http://schemas.microsoft.com/office/drawing/2014/main" val="259654105"/>
                  </a:ext>
                </a:extLst>
              </a:tr>
              <a:tr h="407022">
                <a:tc>
                  <a:txBody>
                    <a:bodyPr/>
                    <a:lstStyle/>
                    <a:p>
                      <a:r>
                        <a:rPr lang="ko-KR" sz="1400" b="1" kern="0" spc="0" dirty="0" err="1">
                          <a:solidFill>
                            <a:schemeClr val="tx1">
                              <a:lumMod val="100000"/>
                            </a:schemeClr>
                          </a:solidFill>
                          <a:latin typeface="Candara" panose="020E0502030303020204" pitchFamily="34" charset="0"/>
                          <a:ea typeface="Malgun Gothic"/>
                          <a:cs typeface="+mn-cs"/>
                          <a:sym typeface=""/>
                        </a:rPr>
                        <a:t>Ettingeret</a:t>
                      </a:r>
                      <a:r>
                        <a:rPr lang="ko-KR" sz="1400" b="1" kern="0" spc="0" dirty="0">
                          <a:solidFill>
                            <a:schemeClr val="tx1">
                              <a:lumMod val="100000"/>
                            </a:schemeClr>
                          </a:solidFill>
                          <a:latin typeface="Candara" panose="020E0502030303020204" pitchFamily="34" charset="0"/>
                          <a:ea typeface="Malgun Gothic"/>
                          <a:cs typeface="+mn-cs"/>
                          <a:sym typeface=""/>
                        </a:rPr>
                        <a:t> </a:t>
                      </a:r>
                      <a:r>
                        <a:rPr lang="ko-KR" sz="1400" b="1" kern="0" spc="0" dirty="0" err="1">
                          <a:solidFill>
                            <a:schemeClr val="tx1">
                              <a:lumMod val="100000"/>
                            </a:schemeClr>
                          </a:solidFill>
                          <a:latin typeface="Candara" panose="020E0502030303020204" pitchFamily="34" charset="0"/>
                          <a:ea typeface="Malgun Gothic"/>
                          <a:cs typeface="+mn-cs"/>
                          <a:sym typeface=""/>
                        </a:rPr>
                        <a:t>al</a:t>
                      </a:r>
                      <a:r>
                        <a:rPr lang="ko-KR" sz="1400" b="1" kern="0" spc="0" dirty="0">
                          <a:solidFill>
                            <a:schemeClr val="tx1">
                              <a:lumMod val="100000"/>
                            </a:schemeClr>
                          </a:solidFill>
                          <a:latin typeface="Candara" panose="020E0502030303020204" pitchFamily="34" charset="0"/>
                          <a:ea typeface="Malgun Gothic"/>
                          <a:cs typeface="+mn-cs"/>
                          <a:sym typeface=""/>
                        </a:rPr>
                        <a:t>. 2004년</a:t>
                      </a:r>
                      <a:r>
                        <a:rPr lang="ko-KR" sz="1400" b="1" kern="0" spc="0" baseline="30000" dirty="0">
                          <a:solidFill>
                            <a:schemeClr val="tx1">
                              <a:lumMod val="100000"/>
                            </a:schemeClr>
                          </a:solidFill>
                          <a:latin typeface="Candara" panose="020E0502030303020204" pitchFamily="34" charset="0"/>
                          <a:ea typeface="Malgun Gothic"/>
                          <a:cs typeface="+mn-cs"/>
                          <a:sym typeface=""/>
                        </a:rPr>
                        <a:t>2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33</a:t>
                      </a:r>
                    </a:p>
                  </a:txBody>
                  <a:tcPr/>
                </a:tc>
                <a:tc>
                  <a:txBody>
                    <a:bodyPr/>
                    <a:lstStyle/>
                    <a:p>
                      <a:pPr marL="0" indent="0">
                        <a:tabLst>
                          <a:tab pos="2444750" algn="l"/>
                        </a:tabLst>
                      </a:pPr>
                      <a:r>
                        <a:rPr lang="ko-KR" sz="1400" b="1" kern="0" spc="-50" baseline="0" dirty="0" err="1">
                          <a:solidFill>
                            <a:schemeClr val="tx1">
                              <a:lumMod val="100000"/>
                            </a:schemeClr>
                          </a:solidFill>
                          <a:latin typeface="Candara" panose="020E0502030303020204" pitchFamily="34" charset="0"/>
                          <a:ea typeface="Malgun Gothic"/>
                          <a:cs typeface="+mn-cs"/>
                          <a:sym typeface=""/>
                        </a:rPr>
                        <a:t>알렌드로네이트</a:t>
                      </a:r>
                      <a:r>
                        <a:rPr lang="ko-KR" sz="1400" b="1" kern="0" spc="-50" baseline="0" dirty="0">
                          <a:solidFill>
                            <a:schemeClr val="tx1">
                              <a:lumMod val="100000"/>
                            </a:schemeClr>
                          </a:solidFill>
                          <a:latin typeface="Candara" panose="020E0502030303020204" pitchFamily="34" charset="0"/>
                          <a:ea typeface="Malgun Gothic"/>
                          <a:cs typeface="+mn-cs"/>
                          <a:sym typeface=""/>
                        </a:rPr>
                        <a:t> </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r>
                        <a:rPr lang="ko-KR" sz="1400" b="1" kern="0" spc="-50" baseline="0" dirty="0" err="1">
                          <a:solidFill>
                            <a:schemeClr val="tx1">
                              <a:lumMod val="100000"/>
                            </a:schemeClr>
                          </a:solidFill>
                          <a:latin typeface="Candara" panose="020E0502030303020204" pitchFamily="34" charset="0"/>
                          <a:ea typeface="Malgun Gothic"/>
                          <a:cs typeface="+mn-cs"/>
                          <a:sym typeface="Wingdings" pitchFamily="2" charset="2"/>
                        </a:rPr>
                        <a:t>테리파라타이드</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–1.8</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-1.0</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+0.3</a:t>
                      </a:r>
                    </a:p>
                  </a:txBody>
                  <a:tcPr/>
                </a:tc>
                <a:tc>
                  <a:txBody>
                    <a:bodyPr/>
                    <a:lstStyle/>
                    <a:p>
                      <a:pPr algn="ctr"/>
                      <a:r>
                        <a:rPr lang="ko-KR" sz="1400" b="1" spc="0" dirty="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3014146541"/>
                  </a:ext>
                </a:extLst>
              </a:tr>
              <a:tr h="407022">
                <a:tc>
                  <a:txBody>
                    <a:bodyPr/>
                    <a:lstStyle/>
                    <a:p>
                      <a:r>
                        <a:rPr lang="ko-KR" sz="1400" b="1" kern="0" spc="0">
                          <a:solidFill>
                            <a:schemeClr val="tx1">
                              <a:lumMod val="100000"/>
                            </a:schemeClr>
                          </a:solidFill>
                          <a:latin typeface="Candara" panose="020E0502030303020204" pitchFamily="34" charset="0"/>
                          <a:ea typeface="Malgun Gothic"/>
                          <a:cs typeface="+mn-cs"/>
                          <a:sym typeface=""/>
                        </a:rPr>
                        <a:t>Boonen et al. 2008</a:t>
                      </a:r>
                      <a:r>
                        <a:rPr lang="ko-KR" sz="1400" b="1" kern="0" spc="0" baseline="30000">
                          <a:solidFill>
                            <a:schemeClr val="tx1">
                              <a:lumMod val="100000"/>
                            </a:schemeClr>
                          </a:solidFill>
                          <a:latin typeface="Candara" panose="020E0502030303020204" pitchFamily="34" charset="0"/>
                          <a:ea typeface="Malgun Gothic"/>
                          <a:cs typeface="+mn-cs"/>
                          <a:sym typeface=""/>
                        </a:rPr>
                        <a:t>3</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107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50" baseline="0" dirty="0" err="1">
                          <a:solidFill>
                            <a:schemeClr val="tx1">
                              <a:lumMod val="100000"/>
                            </a:schemeClr>
                          </a:solidFill>
                          <a:latin typeface="Candara" panose="020E0502030303020204" pitchFamily="34" charset="0"/>
                          <a:ea typeface="Malgun Gothic"/>
                          <a:cs typeface="+mn-cs"/>
                          <a:sym typeface=""/>
                        </a:rPr>
                        <a:t>알렌드로네이트</a:t>
                      </a:r>
                      <a:r>
                        <a:rPr lang="ko-KR" sz="1400" b="1" kern="0" spc="-50" baseline="0" dirty="0">
                          <a:solidFill>
                            <a:schemeClr val="tx1">
                              <a:lumMod val="100000"/>
                            </a:schemeClr>
                          </a:solidFill>
                          <a:latin typeface="Candara" panose="020E0502030303020204" pitchFamily="34" charset="0"/>
                          <a:ea typeface="Malgun Gothic"/>
                          <a:cs typeface="+mn-cs"/>
                          <a:sym typeface=""/>
                        </a:rPr>
                        <a:t> </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r>
                        <a:rPr lang="ko-KR" sz="1400" b="1" kern="0" spc="-50" baseline="0" dirty="0" err="1">
                          <a:solidFill>
                            <a:schemeClr val="tx1">
                              <a:lumMod val="100000"/>
                            </a:schemeClr>
                          </a:solidFill>
                          <a:latin typeface="Candara" panose="020E0502030303020204" pitchFamily="34" charset="0"/>
                          <a:ea typeface="Malgun Gothic"/>
                          <a:cs typeface="+mn-cs"/>
                          <a:sym typeface="Wingdings" pitchFamily="2" charset="2"/>
                        </a:rPr>
                        <a:t>테리파라타이드</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+0.6</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+0.6</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+2.1</a:t>
                      </a:r>
                    </a:p>
                  </a:txBody>
                  <a:tcPr/>
                </a:tc>
                <a:extLst>
                  <a:ext uri="{0D108BD9-81ED-4DB2-BD59-A6C34878D82A}">
                    <a16:rowId xmlns:a16="http://schemas.microsoft.com/office/drawing/2014/main" val="3165935377"/>
                  </a:ext>
                </a:extLst>
              </a:tr>
              <a:tr h="407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Boonen et al. 2008</a:t>
                      </a:r>
                      <a:r>
                        <a:rPr lang="ko-KR" sz="1400" b="1" kern="0" spc="0" baseline="30000">
                          <a:solidFill>
                            <a:schemeClr val="tx1">
                              <a:lumMod val="100000"/>
                            </a:schemeClr>
                          </a:solidFill>
                          <a:latin typeface="Candara" panose="020E0502030303020204" pitchFamily="34" charset="0"/>
                          <a:ea typeface="Malgun Gothic"/>
                          <a:cs typeface="+mn-cs"/>
                          <a:sym typeface=""/>
                        </a:rPr>
                        <a:t>3</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59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50" baseline="0" dirty="0" err="1">
                          <a:solidFill>
                            <a:schemeClr val="tx1">
                              <a:lumMod val="100000"/>
                            </a:schemeClr>
                          </a:solidFill>
                          <a:latin typeface="Candara" panose="020E0502030303020204" pitchFamily="34" charset="0"/>
                          <a:ea typeface="Malgun Gothic"/>
                          <a:cs typeface="+mn-cs"/>
                          <a:sym typeface=""/>
                        </a:rPr>
                        <a:t>리세드로네이트</a:t>
                      </a:r>
                      <a:r>
                        <a:rPr lang="ko-KR" sz="1400" b="1" kern="0" spc="-50" baseline="0" dirty="0">
                          <a:solidFill>
                            <a:schemeClr val="tx1">
                              <a:lumMod val="100000"/>
                            </a:schemeClr>
                          </a:solidFill>
                          <a:latin typeface="Candara" panose="020E0502030303020204" pitchFamily="34" charset="0"/>
                          <a:ea typeface="Malgun Gothic"/>
                          <a:cs typeface="+mn-cs"/>
                          <a:sym typeface=""/>
                        </a:rPr>
                        <a:t> </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r>
                        <a:rPr lang="ko-KR" sz="1400" b="1" kern="0" spc="-50" baseline="0" dirty="0" err="1">
                          <a:solidFill>
                            <a:schemeClr val="tx1">
                              <a:lumMod val="100000"/>
                            </a:schemeClr>
                          </a:solidFill>
                          <a:latin typeface="Candara" panose="020E0502030303020204" pitchFamily="34" charset="0"/>
                          <a:ea typeface="Malgun Gothic"/>
                          <a:cs typeface="+mn-cs"/>
                          <a:sym typeface="Wingdings" pitchFamily="2" charset="2"/>
                        </a:rPr>
                        <a:t>테리파라타이드</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-1.6</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0.4</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+0.9</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+2.9</a:t>
                      </a:r>
                    </a:p>
                  </a:txBody>
                  <a:tcPr/>
                </a:tc>
                <a:extLst>
                  <a:ext uri="{0D108BD9-81ED-4DB2-BD59-A6C34878D82A}">
                    <a16:rowId xmlns:a16="http://schemas.microsoft.com/office/drawing/2014/main" val="524829814"/>
                  </a:ext>
                </a:extLst>
              </a:tr>
              <a:tr h="407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Miller et al. 2008</a:t>
                      </a:r>
                      <a:r>
                        <a:rPr lang="ko-KR" sz="1400" b="1" kern="0" spc="0" baseline="30000">
                          <a:solidFill>
                            <a:schemeClr val="tx1">
                              <a:lumMod val="100000"/>
                            </a:schemeClr>
                          </a:solidFill>
                          <a:latin typeface="Candara" panose="020E0502030303020204" pitchFamily="34" charset="0"/>
                          <a:ea typeface="Malgun Gothic"/>
                          <a:cs typeface="+mn-cs"/>
                          <a:sym typeface=""/>
                        </a:rPr>
                        <a:t>4</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158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50" baseline="0" dirty="0" err="1">
                          <a:solidFill>
                            <a:schemeClr val="tx1">
                              <a:lumMod val="100000"/>
                            </a:schemeClr>
                          </a:solidFill>
                          <a:latin typeface="Candara" panose="020E0502030303020204" pitchFamily="34" charset="0"/>
                          <a:ea typeface="Malgun Gothic"/>
                          <a:cs typeface="+mn-cs"/>
                          <a:sym typeface=""/>
                        </a:rPr>
                        <a:t>리세드로네이트</a:t>
                      </a:r>
                      <a:r>
                        <a:rPr lang="ko-KR" sz="1400" b="1" kern="0" spc="-50" baseline="0" dirty="0">
                          <a:solidFill>
                            <a:schemeClr val="tx1">
                              <a:lumMod val="100000"/>
                            </a:schemeClr>
                          </a:solidFill>
                          <a:latin typeface="Candara" panose="020E0502030303020204" pitchFamily="34" charset="0"/>
                          <a:ea typeface="Malgun Gothic"/>
                          <a:cs typeface="+mn-cs"/>
                          <a:sym typeface=""/>
                        </a:rPr>
                        <a:t> </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r>
                        <a:rPr lang="ko-KR" sz="1400" b="1" kern="0" spc="-50" baseline="0" dirty="0" err="1">
                          <a:solidFill>
                            <a:schemeClr val="tx1">
                              <a:lumMod val="100000"/>
                            </a:schemeClr>
                          </a:solidFill>
                          <a:latin typeface="Candara" panose="020E0502030303020204" pitchFamily="34" charset="0"/>
                          <a:ea typeface="Malgun Gothic"/>
                          <a:cs typeface="+mn-cs"/>
                          <a:sym typeface="Wingdings" pitchFamily="2" charset="2"/>
                        </a:rPr>
                        <a:t>테리파라타이드</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2898620434"/>
                  </a:ext>
                </a:extLst>
              </a:tr>
              <a:tr h="407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tx1">
                              <a:lumMod val="100000"/>
                            </a:schemeClr>
                          </a:solidFill>
                          <a:latin typeface="Candara" panose="020E0502030303020204" pitchFamily="34" charset="0"/>
                          <a:ea typeface="Malgun Gothic"/>
                          <a:cs typeface="+mn-cs"/>
                          <a:sym typeface=""/>
                        </a:rPr>
                        <a:t>Miller et al. 2008</a:t>
                      </a:r>
                      <a:r>
                        <a:rPr lang="ko-KR" sz="1400" b="1" kern="0" spc="0" baseline="30000">
                          <a:solidFill>
                            <a:schemeClr val="tx1">
                              <a:lumMod val="100000"/>
                            </a:schemeClr>
                          </a:solidFill>
                          <a:latin typeface="Candara" panose="020E0502030303020204" pitchFamily="34" charset="0"/>
                          <a:ea typeface="Malgun Gothic"/>
                          <a:cs typeface="+mn-cs"/>
                          <a:sym typeface=""/>
                        </a:rPr>
                        <a:t>4</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166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50" baseline="0" dirty="0" err="1">
                          <a:solidFill>
                            <a:schemeClr val="tx1">
                              <a:lumMod val="100000"/>
                            </a:schemeClr>
                          </a:solidFill>
                          <a:latin typeface="Candara" panose="020E0502030303020204" pitchFamily="34" charset="0"/>
                          <a:ea typeface="Malgun Gothic"/>
                          <a:cs typeface="+mn-cs"/>
                          <a:sym typeface=""/>
                        </a:rPr>
                        <a:t>알렌드로네이트</a:t>
                      </a:r>
                      <a:r>
                        <a:rPr lang="ko-KR" sz="1400" b="1" kern="0" spc="-50" baseline="0" dirty="0">
                          <a:solidFill>
                            <a:schemeClr val="tx1">
                              <a:lumMod val="100000"/>
                            </a:schemeClr>
                          </a:solidFill>
                          <a:latin typeface="Candara" panose="020E0502030303020204" pitchFamily="34" charset="0"/>
                          <a:ea typeface="Malgun Gothic"/>
                          <a:cs typeface="+mn-cs"/>
                          <a:sym typeface=""/>
                        </a:rPr>
                        <a:t> </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r>
                        <a:rPr lang="ko-KR" sz="1400" b="1" kern="0" spc="-50" baseline="0" dirty="0" err="1">
                          <a:solidFill>
                            <a:schemeClr val="tx1">
                              <a:lumMod val="100000"/>
                            </a:schemeClr>
                          </a:solidFill>
                          <a:latin typeface="Candara" panose="020E0502030303020204" pitchFamily="34" charset="0"/>
                          <a:ea typeface="Malgun Gothic"/>
                          <a:cs typeface="+mn-cs"/>
                          <a:sym typeface="Wingdings" pitchFamily="2" charset="2"/>
                        </a:rPr>
                        <a:t>테리파라타이드</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-1.9</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spc="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3447571823"/>
                  </a:ext>
                </a:extLst>
              </a:tr>
              <a:tr h="407022">
                <a:tc>
                  <a:txBody>
                    <a:bodyPr/>
                    <a:lstStyle/>
                    <a:p>
                      <a:r>
                        <a:rPr lang="ko-KR" sz="1400" b="1" kern="0" spc="0">
                          <a:solidFill>
                            <a:schemeClr val="tx1">
                              <a:lumMod val="100000"/>
                            </a:schemeClr>
                          </a:solidFill>
                          <a:latin typeface="Candara" panose="020E0502030303020204" pitchFamily="34" charset="0"/>
                          <a:ea typeface="Malgun Gothic"/>
                          <a:cs typeface="+mn-cs"/>
                          <a:sym typeface=""/>
                        </a:rPr>
                        <a:t>Cosman et al. 2009</a:t>
                      </a:r>
                      <a:r>
                        <a:rPr lang="ko-KR" sz="1400" b="1" kern="0" spc="0" baseline="30000">
                          <a:solidFill>
                            <a:schemeClr val="tx1">
                              <a:lumMod val="100000"/>
                            </a:schemeClr>
                          </a:solidFill>
                          <a:latin typeface="Candara" panose="020E0502030303020204" pitchFamily="34" charset="0"/>
                          <a:ea typeface="Malgun Gothic"/>
                          <a:cs typeface="+mn-cs"/>
                          <a:sym typeface=""/>
                        </a:rPr>
                        <a:t>5</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50" baseline="0" dirty="0" err="1">
                          <a:solidFill>
                            <a:schemeClr val="tx1">
                              <a:lumMod val="100000"/>
                            </a:schemeClr>
                          </a:solidFill>
                          <a:latin typeface="Candara" panose="020E0502030303020204" pitchFamily="34" charset="0"/>
                          <a:ea typeface="Malgun Gothic"/>
                          <a:cs typeface="+mn-cs"/>
                          <a:sym typeface=""/>
                        </a:rPr>
                        <a:t>알렌드로네이트</a:t>
                      </a:r>
                      <a:r>
                        <a:rPr lang="ko-KR" sz="1400" b="1" kern="0" spc="-50" baseline="0" dirty="0">
                          <a:solidFill>
                            <a:schemeClr val="tx1">
                              <a:lumMod val="100000"/>
                            </a:schemeClr>
                          </a:solidFill>
                          <a:latin typeface="Candara" panose="020E0502030303020204" pitchFamily="34" charset="0"/>
                          <a:ea typeface="Malgun Gothic"/>
                          <a:cs typeface="+mn-cs"/>
                          <a:sym typeface=""/>
                        </a:rPr>
                        <a:t> </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r>
                        <a:rPr lang="ko-KR" sz="1400" b="1" kern="0" spc="-50" baseline="0" dirty="0" err="1">
                          <a:solidFill>
                            <a:schemeClr val="tx1">
                              <a:lumMod val="100000"/>
                            </a:schemeClr>
                          </a:solidFill>
                          <a:latin typeface="Candara" panose="020E0502030303020204" pitchFamily="34" charset="0"/>
                          <a:ea typeface="Malgun Gothic"/>
                          <a:cs typeface="+mn-cs"/>
                          <a:sym typeface="Wingdings" pitchFamily="2" charset="2"/>
                        </a:rPr>
                        <a:t>테리파라타이드</a:t>
                      </a:r>
                      <a:r>
                        <a:rPr lang="ko-KR" sz="1400" b="1" kern="0" spc="-50" baseline="0" dirty="0">
                          <a:solidFill>
                            <a:schemeClr val="tx1">
                              <a:lumMod val="100000"/>
                            </a:schemeClr>
                          </a:solidFill>
                          <a:latin typeface="Candara" panose="020E0502030303020204" pitchFamily="34" charset="0"/>
                          <a:ea typeface="Malgun Gothic"/>
                          <a:cs typeface="+mn-cs"/>
                          <a:sym typeface="Wingdings" pitchFamily="2" charset="2"/>
                        </a:rPr>
                        <a:t> </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-0.8</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a:t>
                      </a:r>
                    </a:p>
                  </a:txBody>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+0.9</a:t>
                      </a:r>
                    </a:p>
                  </a:txBody>
                  <a:tcPr/>
                </a:tc>
                <a:tc>
                  <a:txBody>
                    <a:bodyPr/>
                    <a:lstStyle/>
                    <a:p>
                      <a:pPr algn="ctr"/>
                      <a:r>
                        <a:rPr lang="ko-KR" sz="1400" b="1" spc="0" dirty="0">
                          <a:solidFill>
                            <a:schemeClr val="tx1">
                              <a:lumMod val="100000"/>
                            </a:schemeClr>
                          </a:solidFill>
                          <a:latin typeface="Candara" panose="020E0502030303020204" pitchFamily="34" charset="0"/>
                          <a:ea typeface="Malgun Gothic"/>
                          <a:cs typeface="+mn-cs"/>
                          <a:sym typeface=""/>
                        </a:rPr>
                        <a:t>–</a:t>
                      </a:r>
                    </a:p>
                  </a:txBody>
                  <a:tcPr/>
                </a:tc>
                <a:extLst>
                  <a:ext uri="{0D108BD9-81ED-4DB2-BD59-A6C34878D82A}">
                    <a16:rowId xmlns:a16="http://schemas.microsoft.com/office/drawing/2014/main" val="3925833802"/>
                  </a:ext>
                </a:extLst>
              </a:tr>
              <a:tr h="407022">
                <a:tc>
                  <a:txBody>
                    <a:bodyPr/>
                    <a:lstStyle/>
                    <a:p>
                      <a:r>
                        <a:rPr lang="ko-KR" sz="1400" b="1" kern="0" spc="0">
                          <a:solidFill>
                            <a:srgbClr val="2F9588">
                              <a:lumMod val="100000"/>
                            </a:srgbClr>
                          </a:solidFill>
                          <a:latin typeface="Candara" panose="020E0502030303020204" pitchFamily="34" charset="0"/>
                          <a:ea typeface="Malgun Gothic"/>
                          <a:cs typeface="+mn-cs"/>
                          <a:sym typeface=""/>
                        </a:rPr>
                        <a:t>Leder et al. 2014</a:t>
                      </a:r>
                      <a:r>
                        <a:rPr lang="ko-KR" sz="1400" b="1" kern="0" spc="0" baseline="30000">
                          <a:solidFill>
                            <a:srgbClr val="2F9588">
                              <a:lumMod val="100000"/>
                            </a:srgbClr>
                          </a:solidFill>
                          <a:latin typeface="Candara" panose="020E0502030303020204" pitchFamily="34" charset="0"/>
                          <a:ea typeface="Malgun Gothic"/>
                          <a:cs typeface="+mn-cs"/>
                          <a:sym typeface=""/>
                        </a:rPr>
                        <a:t>6</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rgbClr val="2F9588">
                              <a:lumMod val="100000"/>
                            </a:srgbClr>
                          </a:solidFill>
                          <a:latin typeface="Candara" panose="020E0502030303020204" pitchFamily="34" charset="0"/>
                          <a:ea typeface="Malgun Gothic"/>
                          <a:cs typeface="+mn-cs"/>
                          <a:sym typeface=""/>
                        </a:rPr>
                        <a:t>데노수맙 </a:t>
                      </a:r>
                      <a:r>
                        <a:rPr lang="ko-KR" sz="1400" b="1" kern="0" spc="0">
                          <a:solidFill>
                            <a:srgbClr val="2F9588">
                              <a:lumMod val="100000"/>
                            </a:srgbClr>
                          </a:solidFill>
                          <a:latin typeface="Candara" panose="020E0502030303020204" pitchFamily="34" charset="0"/>
                          <a:ea typeface="Malgun Gothic"/>
                          <a:cs typeface="+mn-cs"/>
                          <a:sym typeface="Wingdings" pitchFamily="2" charset="2"/>
                        </a:rPr>
                        <a:t> 테리파라타이드 </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–1.7</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–2.7</a:t>
                      </a:r>
                    </a:p>
                  </a:txBody>
                  <a:tcPr/>
                </a:tc>
                <a:tc>
                  <a:txBody>
                    <a:bodyPr/>
                    <a:lstStyle/>
                    <a:p>
                      <a:pPr algn="ctr"/>
                      <a:r>
                        <a:rPr lang="ko-KR" sz="1400" b="1" spc="0">
                          <a:solidFill>
                            <a:srgbClr val="2F9588"/>
                          </a:solidFill>
                          <a:latin typeface="Candara" panose="020E0502030303020204" pitchFamily="34" charset="0"/>
                          <a:ea typeface="Malgun Gothic"/>
                          <a:cs typeface="+mn-cs"/>
                          <a:sym typeface=""/>
                        </a:rPr>
                        <a:t>–1.7</a:t>
                      </a:r>
                    </a:p>
                  </a:txBody>
                  <a:tcPr/>
                </a:tc>
                <a:tc>
                  <a:txBody>
                    <a:bodyPr/>
                    <a:lstStyle/>
                    <a:p>
                      <a:pPr algn="ctr"/>
                      <a:r>
                        <a:rPr lang="ko-KR" sz="1400" b="1" spc="0" dirty="0">
                          <a:solidFill>
                            <a:srgbClr val="2F9588"/>
                          </a:solidFill>
                          <a:latin typeface="Candara" panose="020E0502030303020204" pitchFamily="34" charset="0"/>
                          <a:ea typeface="Malgun Gothic"/>
                          <a:cs typeface="+mn-cs"/>
                          <a:sym typeface=""/>
                        </a:rPr>
                        <a:t>-0.7</a:t>
                      </a:r>
                    </a:p>
                  </a:txBody>
                  <a:tcPr/>
                </a:tc>
                <a:extLst>
                  <a:ext uri="{0D108BD9-81ED-4DB2-BD59-A6C34878D82A}">
                    <a16:rowId xmlns:a16="http://schemas.microsoft.com/office/drawing/2014/main" val="1298409517"/>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22401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BFEFBA-E4F2-43DC-959B-3FD2F3792E12}"/>
              </a:ext>
            </a:extLst>
          </p:cNvPr>
          <p:cNvSpPr txBox="1"/>
          <p:nvPr/>
        </p:nvSpPr>
        <p:spPr>
          <a:xfrm>
            <a:off x="7444558" y="2932815"/>
            <a:ext cx="4198803" cy="1292662"/>
          </a:xfrm>
          <a:prstGeom prst="rect">
            <a:avLst/>
          </a:prstGeom>
          <a:noFill/>
        </p:spPr>
        <p:txBody>
          <a:bodyPr wrap="square" rtlCol="0">
            <a:spAutoFit/>
          </a:bodyPr>
          <a:lstStyle/>
          <a:p>
            <a:r>
              <a:rPr lang="ko-KR" altLang="es-ES" b="1" kern="0" dirty="0" err="1">
                <a:solidFill>
                  <a:srgbClr val="0063A6">
                    <a:lumMod val="100000"/>
                  </a:srgbClr>
                </a:solidFill>
                <a:latin typeface="Candara" panose="020E0502030303020204" pitchFamily="34" charset="0"/>
                <a:sym typeface=""/>
              </a:rPr>
              <a:t>골밀도</a:t>
            </a:r>
            <a:r>
              <a:rPr lang="ko-KR" altLang="es-ES" b="1" kern="0" dirty="0">
                <a:solidFill>
                  <a:srgbClr val="0063A6">
                    <a:lumMod val="100000"/>
                  </a:srgbClr>
                </a:solidFill>
                <a:latin typeface="Candara" panose="020E0502030303020204" pitchFamily="34" charset="0"/>
                <a:sym typeface=""/>
              </a:rPr>
              <a:t> 수치</a:t>
            </a:r>
            <a:r>
              <a:rPr lang="ko-KR" altLang="en-US" b="1" kern="0" dirty="0">
                <a:solidFill>
                  <a:srgbClr val="0063A6">
                    <a:lumMod val="100000"/>
                  </a:srgbClr>
                </a:solidFill>
                <a:latin typeface="Candara" panose="020E0502030303020204" pitchFamily="34" charset="0"/>
                <a:sym typeface=""/>
              </a:rPr>
              <a:t>가 같은 경우</a:t>
            </a:r>
            <a:r>
              <a:rPr lang="en-US" altLang="ko-KR" b="1" kern="0" dirty="0">
                <a:solidFill>
                  <a:srgbClr val="0063A6">
                    <a:lumMod val="100000"/>
                  </a:srgbClr>
                </a:solidFill>
                <a:latin typeface="Candara" panose="020E0502030303020204" pitchFamily="34" charset="0"/>
                <a:sym typeface=""/>
              </a:rPr>
              <a:t>,</a:t>
            </a:r>
            <a:r>
              <a:rPr lang="ko-KR" altLang="es-ES" b="1" kern="0" dirty="0">
                <a:solidFill>
                  <a:srgbClr val="0063A6">
                    <a:lumMod val="100000"/>
                  </a:srgbClr>
                </a:solidFill>
                <a:latin typeface="Candara" panose="020E0502030303020204" pitchFamily="34" charset="0"/>
                <a:sym typeface=""/>
              </a:rPr>
              <a:t> 고관절 </a:t>
            </a:r>
            <a:r>
              <a:rPr lang="ko-KR" b="1" kern="0" dirty="0">
                <a:solidFill>
                  <a:srgbClr val="0063A6">
                    <a:lumMod val="100000"/>
                  </a:srgbClr>
                </a:solidFill>
                <a:latin typeface="Candara" panose="020E0502030303020204" pitchFamily="34" charset="0"/>
                <a:sym typeface=""/>
              </a:rPr>
              <a:t>골절의 발병률은 위험 요인의 숫자에 따라 기하급수적으로 증가함*</a:t>
            </a:r>
            <a:r>
              <a:rPr lang="ko-KR" b="1" kern="0" baseline="30000" dirty="0">
                <a:solidFill>
                  <a:srgbClr val="0063A6">
                    <a:lumMod val="100000"/>
                  </a:srgbClr>
                </a:solidFill>
                <a:latin typeface="Candara" panose="020E0502030303020204" pitchFamily="34" charset="0"/>
                <a:sym typeface=""/>
              </a:rPr>
              <a:t>1</a:t>
            </a:r>
          </a:p>
          <a:p>
            <a:endParaRPr lang="ko-KR" sz="1200" b="1" dirty="0">
              <a:latin typeface="Candara" panose="020E0502030303020204" pitchFamily="34" charset="0"/>
              <a:sym typeface=""/>
            </a:endParaRPr>
          </a:p>
          <a:p>
            <a:endParaRPr lang="ko-KR" sz="1200" b="1" dirty="0">
              <a:latin typeface="Candara" panose="020E0502030303020204" pitchFamily="34" charset="0"/>
              <a:ea typeface="Malgun Gothic"/>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위험 요인은 골절 위험에 누적되어 영향을 미침</a:t>
            </a:r>
          </a:p>
        </p:txBody>
      </p:sp>
      <p:sp>
        <p:nvSpPr>
          <p:cNvPr id="5" name="TextBox 4">
            <a:extLst>
              <a:ext uri="{FF2B5EF4-FFF2-40B4-BE49-F238E27FC236}">
                <a16:creationId xmlns:a16="http://schemas.microsoft.com/office/drawing/2014/main" id="{41656769-5552-A143-BD4B-92E6C7F6078D}"/>
              </a:ext>
            </a:extLst>
          </p:cNvPr>
          <p:cNvSpPr txBox="1"/>
          <p:nvPr/>
        </p:nvSpPr>
        <p:spPr>
          <a:xfrm>
            <a:off x="386856" y="6465202"/>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Adapted from Nguyen ND, et al. </a:t>
            </a:r>
            <a:r>
              <a:rPr lang="ko-KR" sz="900" b="1" i="1" kern="0">
                <a:solidFill>
                  <a:schemeClr val="tx1">
                    <a:lumMod val="100000"/>
                  </a:schemeClr>
                </a:solidFill>
                <a:latin typeface="Calibri" panose="020F0502020204030204" pitchFamily="34" charset="0"/>
                <a:sym typeface=""/>
              </a:rPr>
              <a:t>J Bone Miner Res </a:t>
            </a:r>
            <a:r>
              <a:rPr lang="ko-KR" sz="900" b="1" kern="0">
                <a:solidFill>
                  <a:schemeClr val="tx1">
                    <a:lumMod val="100000"/>
                  </a:schemeClr>
                </a:solidFill>
                <a:latin typeface="Calibri" panose="020F0502020204030204" pitchFamily="34" charset="0"/>
                <a:sym typeface=""/>
              </a:rPr>
              <a:t>2005; 20:1921–28.</a:t>
            </a:r>
          </a:p>
        </p:txBody>
      </p:sp>
      <p:sp>
        <p:nvSpPr>
          <p:cNvPr id="3" name="Rectangle 2">
            <a:extLst>
              <a:ext uri="{FF2B5EF4-FFF2-40B4-BE49-F238E27FC236}">
                <a16:creationId xmlns:a16="http://schemas.microsoft.com/office/drawing/2014/main" id="{315498D2-FB8E-AD46-B128-B435E5803AC8}"/>
              </a:ext>
            </a:extLst>
          </p:cNvPr>
          <p:cNvSpPr/>
          <p:nvPr/>
        </p:nvSpPr>
        <p:spPr>
          <a:xfrm>
            <a:off x="7444558" y="4301423"/>
            <a:ext cx="4016698" cy="646331"/>
          </a:xfrm>
          <a:prstGeom prst="rect">
            <a:avLst/>
          </a:prstGeom>
        </p:spPr>
        <p:txBody>
          <a:bodyPr wrap="square">
            <a:spAutoFit/>
          </a:bodyPr>
          <a:lstStyle/>
          <a:p>
            <a:r>
              <a:rPr lang="ko-KR" sz="1200" b="1" dirty="0">
                <a:solidFill>
                  <a:schemeClr val="tx1">
                    <a:lumMod val="50000"/>
                    <a:lumOff val="50000"/>
                  </a:schemeClr>
                </a:solidFill>
                <a:latin typeface="Candara" panose="020E0502030303020204" pitchFamily="34" charset="0"/>
                <a:sym typeface=""/>
              </a:rPr>
              <a:t>*위험 요소: 연령, 체중, 자세 동요, </a:t>
            </a:r>
            <a:r>
              <a:rPr lang="ko-KR" altLang="es-ES" sz="1200" b="1" dirty="0">
                <a:solidFill>
                  <a:schemeClr val="tx1">
                    <a:lumMod val="50000"/>
                    <a:lumOff val="50000"/>
                  </a:schemeClr>
                </a:solidFill>
                <a:latin typeface="Candara" panose="020E0502030303020204" pitchFamily="34" charset="0"/>
                <a:sym typeface=""/>
              </a:rPr>
              <a:t>대퇴사두근 </a:t>
            </a:r>
            <a:r>
              <a:rPr lang="ko-KR" altLang="en-US" sz="1200" b="1" dirty="0">
                <a:solidFill>
                  <a:schemeClr val="tx1">
                    <a:lumMod val="50000"/>
                    <a:lumOff val="50000"/>
                  </a:schemeClr>
                </a:solidFill>
                <a:latin typeface="Candara" panose="020E0502030303020204" pitchFamily="34" charset="0"/>
                <a:sym typeface=""/>
              </a:rPr>
              <a:t>근력</a:t>
            </a:r>
            <a:r>
              <a:rPr lang="es-ES" altLang="ko-KR" sz="1200" b="1" dirty="0">
                <a:solidFill>
                  <a:schemeClr val="tx1">
                    <a:lumMod val="50000"/>
                    <a:lumOff val="50000"/>
                  </a:schemeClr>
                </a:solidFill>
                <a:latin typeface="Candara" panose="020E0502030303020204" pitchFamily="34" charset="0"/>
                <a:sym typeface=""/>
              </a:rPr>
              <a:t>, </a:t>
            </a:r>
            <a:r>
              <a:rPr lang="ko-KR" altLang="es-ES" sz="1200" b="1" dirty="0">
                <a:solidFill>
                  <a:schemeClr val="tx1">
                    <a:lumMod val="50000"/>
                    <a:lumOff val="50000"/>
                  </a:schemeClr>
                </a:solidFill>
                <a:latin typeface="Candara" panose="020E0502030303020204" pitchFamily="34" charset="0"/>
                <a:sym typeface=""/>
              </a:rPr>
              <a:t>이전 </a:t>
            </a:r>
            <a:r>
              <a:rPr lang="ko-KR" sz="1200" b="1" dirty="0">
                <a:solidFill>
                  <a:schemeClr val="tx1">
                    <a:lumMod val="50000"/>
                    <a:lumOff val="50000"/>
                  </a:schemeClr>
                </a:solidFill>
                <a:latin typeface="Candara" panose="020E0502030303020204" pitchFamily="34" charset="0"/>
                <a:sym typeface=""/>
              </a:rPr>
              <a:t>골절 및 낙상.</a:t>
            </a:r>
          </a:p>
          <a:p>
            <a:r>
              <a:rPr lang="ko-KR" sz="1200" b="1" dirty="0">
                <a:solidFill>
                  <a:schemeClr val="tx1">
                    <a:lumMod val="50000"/>
                    <a:lumOff val="50000"/>
                  </a:schemeClr>
                </a:solidFill>
                <a:effectLst/>
                <a:latin typeface="Candara" panose="020E0502030303020204" pitchFamily="34" charset="0"/>
                <a:sym typeface=""/>
              </a:rPr>
              <a:t>FNBMD: 대퇴 경부 </a:t>
            </a:r>
            <a:r>
              <a:rPr lang="ko-KR" sz="1200" b="1" dirty="0" err="1">
                <a:solidFill>
                  <a:schemeClr val="tx1">
                    <a:lumMod val="50000"/>
                    <a:lumOff val="50000"/>
                  </a:schemeClr>
                </a:solidFill>
                <a:effectLst/>
                <a:latin typeface="Candara" panose="020E0502030303020204" pitchFamily="34" charset="0"/>
                <a:sym typeface=""/>
              </a:rPr>
              <a:t>골밀도</a:t>
            </a:r>
            <a:endParaRPr lang="ko-KR" sz="1200" b="1" dirty="0">
              <a:solidFill>
                <a:schemeClr val="tx1">
                  <a:lumMod val="50000"/>
                  <a:lumOff val="50000"/>
                </a:schemeClr>
              </a:solidFill>
              <a:effectLst/>
              <a:latin typeface="Candara" panose="020E0502030303020204" pitchFamily="34" charset="0"/>
              <a:sym typeface=""/>
            </a:endParaRPr>
          </a:p>
        </p:txBody>
      </p:sp>
      <p:pic>
        <p:nvPicPr>
          <p:cNvPr id="13" name="Graphic 12">
            <a:extLst>
              <a:ext uri="{FF2B5EF4-FFF2-40B4-BE49-F238E27FC236}">
                <a16:creationId xmlns:a16="http://schemas.microsoft.com/office/drawing/2014/main" id="{627C43BA-0484-6544-840F-913A3770E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73756" y="932232"/>
            <a:ext cx="4888697" cy="5395184"/>
          </a:xfrm>
          <a:prstGeom prst="rect">
            <a:avLst/>
          </a:prstGeom>
        </p:spPr>
      </p:pic>
      <p:pic>
        <p:nvPicPr>
          <p:cNvPr id="15" name="Graphic 14" descr="Home with solid fill">
            <a:hlinkClick r:id="rId5" action="ppaction://hlinksldjump"/>
            <a:extLst>
              <a:ext uri="{FF2B5EF4-FFF2-40B4-BE49-F238E27FC236}">
                <a16:creationId xmlns:a16="http://schemas.microsoft.com/office/drawing/2014/main" id="{A31A4E59-79F4-094F-83CD-17D1C41193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8" name="CuadroTexto 7">
            <a:extLst>
              <a:ext uri="{FF2B5EF4-FFF2-40B4-BE49-F238E27FC236}">
                <a16:creationId xmlns:a16="http://schemas.microsoft.com/office/drawing/2014/main" id="{F6F974EA-5B60-4D8B-8718-6E01E631FDAD}"/>
              </a:ext>
            </a:extLst>
          </p:cNvPr>
          <p:cNvSpPr txBox="1"/>
          <p:nvPr/>
        </p:nvSpPr>
        <p:spPr>
          <a:xfrm rot="16200000">
            <a:off x="998035" y="2996688"/>
            <a:ext cx="3191069" cy="584775"/>
          </a:xfrm>
          <a:prstGeom prst="rect">
            <a:avLst/>
          </a:prstGeom>
          <a:solidFill>
            <a:schemeClr val="bg1"/>
          </a:solidFill>
        </p:spPr>
        <p:txBody>
          <a:bodyPr wrap="square" rtlCol="0">
            <a:spAutoFit/>
          </a:bodyPr>
          <a:lstStyle/>
          <a:p>
            <a:pPr algn="ctr"/>
            <a:r>
              <a:rPr lang="ko-KR" sz="1600" b="1" dirty="0">
                <a:solidFill>
                  <a:schemeClr val="accent3">
                    <a:lumMod val="50000"/>
                  </a:schemeClr>
                </a:solidFill>
                <a:latin typeface="Candara" panose="020E0502030303020204" pitchFamily="34" charset="0"/>
                <a:sym typeface=""/>
              </a:rPr>
              <a:t>고관절 골절 위험</a:t>
            </a:r>
            <a:br>
              <a:rPr lang="ko-KR" sz="1600" b="1" dirty="0">
                <a:solidFill>
                  <a:schemeClr val="accent3">
                    <a:lumMod val="50000"/>
                  </a:schemeClr>
                </a:solidFill>
                <a:latin typeface="Candara" panose="020E0502030303020204" pitchFamily="34" charset="0"/>
                <a:sym typeface=""/>
              </a:rPr>
            </a:br>
            <a:r>
              <a:rPr lang="ko-KR" sz="1600" b="1" dirty="0">
                <a:solidFill>
                  <a:schemeClr val="accent3">
                    <a:lumMod val="50000"/>
                  </a:schemeClr>
                </a:solidFill>
                <a:latin typeface="Candara" panose="020E0502030303020204" pitchFamily="34" charset="0"/>
                <a:sym typeface=""/>
              </a:rPr>
              <a:t>(1000인</a:t>
            </a:r>
            <a:r>
              <a:rPr lang="en-US" altLang="ko-KR" sz="1600" b="1" dirty="0">
                <a:solidFill>
                  <a:schemeClr val="accent3">
                    <a:lumMod val="50000"/>
                  </a:schemeClr>
                </a:solidFill>
                <a:latin typeface="Candara" panose="020E0502030303020204" pitchFamily="34" charset="0"/>
                <a:sym typeface=""/>
              </a:rPr>
              <a:t>-</a:t>
            </a:r>
            <a:r>
              <a:rPr lang="ko-KR" altLang="es-ES" sz="1600" b="1" dirty="0">
                <a:solidFill>
                  <a:schemeClr val="accent3">
                    <a:lumMod val="50000"/>
                  </a:schemeClr>
                </a:solidFill>
                <a:latin typeface="Candara" panose="020E0502030303020204" pitchFamily="34" charset="0"/>
                <a:sym typeface=""/>
              </a:rPr>
              <a:t>년당</a:t>
            </a:r>
            <a:r>
              <a:rPr lang="ko-KR" sz="1600" b="1" dirty="0">
                <a:solidFill>
                  <a:schemeClr val="accent3">
                    <a:lumMod val="50000"/>
                  </a:schemeClr>
                </a:solidFill>
                <a:latin typeface="Candara" panose="020E0502030303020204" pitchFamily="34" charset="0"/>
                <a:sym typeface=""/>
              </a:rPr>
              <a:t>)</a:t>
            </a:r>
          </a:p>
        </p:txBody>
      </p:sp>
      <p:sp>
        <p:nvSpPr>
          <p:cNvPr id="10" name="CuadroTexto 9">
            <a:extLst>
              <a:ext uri="{FF2B5EF4-FFF2-40B4-BE49-F238E27FC236}">
                <a16:creationId xmlns:a16="http://schemas.microsoft.com/office/drawing/2014/main" id="{3B8C93A4-72B3-432E-9CAD-8B2DF6EFF318}"/>
              </a:ext>
            </a:extLst>
          </p:cNvPr>
          <p:cNvSpPr txBox="1"/>
          <p:nvPr/>
        </p:nvSpPr>
        <p:spPr>
          <a:xfrm rot="1965958">
            <a:off x="2014541" y="5643515"/>
            <a:ext cx="2311432" cy="338554"/>
          </a:xfrm>
          <a:prstGeom prst="rect">
            <a:avLst/>
          </a:prstGeom>
          <a:solidFill>
            <a:schemeClr val="bg1"/>
          </a:solidFill>
        </p:spPr>
        <p:txBody>
          <a:bodyPr wrap="square" rtlCol="0">
            <a:spAutoFit/>
          </a:bodyPr>
          <a:lstStyle/>
          <a:p>
            <a:pPr algn="ctr"/>
            <a:r>
              <a:rPr lang="ko-KR" sz="1600" b="1">
                <a:solidFill>
                  <a:schemeClr val="accent3">
                    <a:lumMod val="50000"/>
                  </a:schemeClr>
                </a:solidFill>
                <a:latin typeface="Candara" panose="020E0502030303020204" pitchFamily="34" charset="0"/>
                <a:sym typeface=""/>
              </a:rPr>
              <a:t>FNBMD(T-점수)</a:t>
            </a:r>
          </a:p>
        </p:txBody>
      </p:sp>
      <p:sp>
        <p:nvSpPr>
          <p:cNvPr id="11" name="CuadroTexto 10">
            <a:extLst>
              <a:ext uri="{FF2B5EF4-FFF2-40B4-BE49-F238E27FC236}">
                <a16:creationId xmlns:a16="http://schemas.microsoft.com/office/drawing/2014/main" id="{A3EC61E5-605B-4621-9CDD-D57BFDDD68D4}"/>
              </a:ext>
            </a:extLst>
          </p:cNvPr>
          <p:cNvSpPr txBox="1"/>
          <p:nvPr/>
        </p:nvSpPr>
        <p:spPr>
          <a:xfrm rot="19978301">
            <a:off x="5149666" y="5551050"/>
            <a:ext cx="2311432" cy="338554"/>
          </a:xfrm>
          <a:prstGeom prst="rect">
            <a:avLst/>
          </a:prstGeom>
          <a:solidFill>
            <a:schemeClr val="bg1"/>
          </a:solidFill>
        </p:spPr>
        <p:txBody>
          <a:bodyPr wrap="square" rtlCol="0">
            <a:spAutoFit/>
          </a:bodyPr>
          <a:lstStyle/>
          <a:p>
            <a:pPr algn="ctr"/>
            <a:r>
              <a:rPr lang="ko-KR" sz="1600" b="1">
                <a:solidFill>
                  <a:schemeClr val="accent3">
                    <a:lumMod val="50000"/>
                  </a:schemeClr>
                </a:solidFill>
                <a:latin typeface="Candara" panose="020E0502030303020204" pitchFamily="34" charset="0"/>
                <a:sym typeface=""/>
              </a:rPr>
              <a:t>위험 요소의 수</a:t>
            </a:r>
          </a:p>
        </p:txBody>
      </p:sp>
    </p:spTree>
    <p:extLst>
      <p:ext uri="{BB962C8B-B14F-4D97-AF65-F5344CB8AC3E}">
        <p14:creationId xmlns:p14="http://schemas.microsoft.com/office/powerpoint/2010/main" val="410193191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6" name="TextBox 5">
            <a:extLst>
              <a:ext uri="{FF2B5EF4-FFF2-40B4-BE49-F238E27FC236}">
                <a16:creationId xmlns:a16="http://schemas.microsoft.com/office/drawing/2014/main" id="{8D22963B-BE3D-4048-8173-51B61E9BC7D2}"/>
              </a:ext>
            </a:extLst>
          </p:cNvPr>
          <p:cNvSpPr txBox="1"/>
          <p:nvPr/>
        </p:nvSpPr>
        <p:spPr>
          <a:xfrm>
            <a:off x="386858" y="2644170"/>
            <a:ext cx="11418283" cy="1569660"/>
          </a:xfrm>
          <a:prstGeom prst="rect">
            <a:avLst/>
          </a:prstGeom>
          <a:noFill/>
        </p:spPr>
        <p:txBody>
          <a:bodyPr wrap="square" rtlCol="0">
            <a:spAutoFit/>
          </a:bodyPr>
          <a:lstStyle/>
          <a:p>
            <a:r>
              <a:rPr lang="ko-KR" altLang="en-US" sz="3200" b="1" dirty="0">
                <a:solidFill>
                  <a:srgbClr val="6BBBAD"/>
                </a:solidFill>
                <a:latin typeface="Candara" panose="020E0502030303020204" pitchFamily="34" charset="0"/>
                <a:sym typeface=""/>
              </a:rPr>
              <a:t>부각되는</a:t>
            </a:r>
            <a:r>
              <a:rPr lang="ko-KR" altLang="es-ES" sz="3200" b="1" dirty="0">
                <a:solidFill>
                  <a:srgbClr val="6BBBAD"/>
                </a:solidFill>
                <a:latin typeface="Candara" panose="020E0502030303020204" pitchFamily="34" charset="0"/>
                <a:sym typeface=""/>
              </a:rPr>
              <a:t> 주제</a:t>
            </a:r>
            <a:r>
              <a:rPr lang="ko-KR" sz="3200" b="1" dirty="0">
                <a:solidFill>
                  <a:srgbClr val="6BBBAD"/>
                </a:solidFill>
                <a:latin typeface="Candara" panose="020E0502030303020204" pitchFamily="34" charset="0"/>
                <a:sym typeface=""/>
              </a:rPr>
              <a:t>: </a:t>
            </a:r>
          </a:p>
          <a:p>
            <a:pPr>
              <a:spcAft>
                <a:spcPts val="1200"/>
              </a:spcAft>
              <a:buClr>
                <a:srgbClr val="6BBBAD"/>
              </a:buClr>
            </a:pPr>
            <a:r>
              <a:rPr lang="ko-KR" sz="3200" b="1" dirty="0">
                <a:latin typeface="Candara" panose="020E0502030303020204" pitchFamily="34" charset="0"/>
                <a:sym typeface=""/>
              </a:rPr>
              <a:t>특정 종류의 골다공증 치료에 대한 개입 기준점과 시사점을 알리기 위한 건강 경제학의 사용</a:t>
            </a:r>
          </a:p>
        </p:txBody>
      </p:sp>
      <p:pic>
        <p:nvPicPr>
          <p:cNvPr id="5" name="Graphic 4" descr="Home with solid fill">
            <a:hlinkClick r:id="rId4" action="ppaction://hlinksldjump"/>
            <a:extLst>
              <a:ext uri="{FF2B5EF4-FFF2-40B4-BE49-F238E27FC236}">
                <a16:creationId xmlns:a16="http://schemas.microsoft.com/office/drawing/2014/main" id="{5B2E15A9-6DB4-1B4E-91C4-FFF1235977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6082486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골다공증 치료에 대한 개입 기준점에 영향을 미치는 요인</a:t>
            </a:r>
          </a:p>
        </p:txBody>
      </p:sp>
      <p:sp>
        <p:nvSpPr>
          <p:cNvPr id="2" name="TextBox 1">
            <a:extLst>
              <a:ext uri="{FF2B5EF4-FFF2-40B4-BE49-F238E27FC236}">
                <a16:creationId xmlns:a16="http://schemas.microsoft.com/office/drawing/2014/main" id="{C2E2E076-2E5B-E74D-A517-EFFDF65F6F09}"/>
              </a:ext>
            </a:extLst>
          </p:cNvPr>
          <p:cNvSpPr txBox="1"/>
          <p:nvPr/>
        </p:nvSpPr>
        <p:spPr>
          <a:xfrm>
            <a:off x="789140" y="1490597"/>
            <a:ext cx="5770066" cy="646331"/>
          </a:xfrm>
          <a:prstGeom prst="rect">
            <a:avLst/>
          </a:prstGeom>
          <a:noFill/>
        </p:spPr>
        <p:txBody>
          <a:bodyPr wrap="square" rtlCol="0">
            <a:spAutoFit/>
          </a:bodyPr>
          <a:lstStyle/>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골절 확률을 기반으로 하는 개입의 비용 효율성</a:t>
            </a:r>
            <a:r>
              <a:rPr lang="ko-KR" b="1" kern="0" baseline="30000" dirty="0">
                <a:solidFill>
                  <a:schemeClr val="tx1">
                    <a:lumMod val="100000"/>
                  </a:schemeClr>
                </a:solidFill>
                <a:latin typeface="Candara" panose="020E0502030303020204" pitchFamily="34" charset="0"/>
                <a:sym typeface=""/>
              </a:rPr>
              <a:t>1,2 </a:t>
            </a:r>
          </a:p>
          <a:p>
            <a:pPr marL="285750" indent="-285750">
              <a:buFont typeface="Arial" panose="020B0604020202020204" pitchFamily="34" charset="0"/>
              <a:buChar char="•"/>
            </a:pPr>
            <a:endParaRPr lang="ko-KR" b="1" dirty="0">
              <a:latin typeface="Candara" panose="020E0502030303020204" pitchFamily="34" charset="0"/>
              <a:ea typeface="Malgun Gothic"/>
            </a:endParaRPr>
          </a:p>
        </p:txBody>
      </p:sp>
      <p:pic>
        <p:nvPicPr>
          <p:cNvPr id="3" name="Picture 2">
            <a:extLst>
              <a:ext uri="{FF2B5EF4-FFF2-40B4-BE49-F238E27FC236}">
                <a16:creationId xmlns:a16="http://schemas.microsoft.com/office/drawing/2014/main" id="{EC0A9A2A-4219-474F-A319-E9C0D3CA948F}"/>
              </a:ext>
            </a:extLst>
          </p:cNvPr>
          <p:cNvPicPr>
            <a:picLocks noChangeAspect="1"/>
          </p:cNvPicPr>
          <p:nvPr/>
        </p:nvPicPr>
        <p:blipFill>
          <a:blip r:embed="rId3"/>
          <a:stretch>
            <a:fillRect/>
          </a:stretch>
        </p:blipFill>
        <p:spPr>
          <a:xfrm>
            <a:off x="1078413" y="2184440"/>
            <a:ext cx="4544600" cy="3906761"/>
          </a:xfrm>
          <a:prstGeom prst="rect">
            <a:avLst/>
          </a:prstGeom>
        </p:spPr>
      </p:pic>
      <p:sp>
        <p:nvSpPr>
          <p:cNvPr id="5" name="Rectangle 4">
            <a:extLst>
              <a:ext uri="{FF2B5EF4-FFF2-40B4-BE49-F238E27FC236}">
                <a16:creationId xmlns:a16="http://schemas.microsoft.com/office/drawing/2014/main" id="{60410420-553C-374D-A6B5-6F91D3564A6A}"/>
              </a:ext>
            </a:extLst>
          </p:cNvPr>
          <p:cNvSpPr/>
          <p:nvPr/>
        </p:nvSpPr>
        <p:spPr>
          <a:xfrm>
            <a:off x="398036" y="5983158"/>
            <a:ext cx="6161170" cy="507831"/>
          </a:xfrm>
          <a:prstGeom prst="rect">
            <a:avLst/>
          </a:prstGeom>
        </p:spPr>
        <p:txBody>
          <a:bodyPr wrap="square">
            <a:spAutoFit/>
          </a:bodyPr>
          <a:lstStyle/>
          <a:p>
            <a:r>
              <a:rPr lang="ko-KR" sz="900" b="1">
                <a:latin typeface="Calibri" panose="020F0502020204030204" pitchFamily="34" charset="0"/>
                <a:sym typeface=""/>
              </a:rPr>
              <a:t>LAT: 더 낮은 평가 한계값; UAT: 더 높은 평가 한계값</a:t>
            </a:r>
          </a:p>
          <a:p>
            <a:r>
              <a:rPr lang="ko-KR" sz="900" kern="0">
                <a:solidFill>
                  <a:schemeClr val="tx1">
                    <a:lumMod val="100000"/>
                  </a:schemeClr>
                </a:solidFill>
                <a:latin typeface="Calibri" panose="020F0502020204030204" pitchFamily="34" charset="0"/>
                <a:sym typeface=""/>
              </a:rPr>
              <a:t>출처: Kanis JA, et al.</a:t>
            </a:r>
            <a:r>
              <a:rPr lang="ko-KR" sz="900" i="1" kern="0">
                <a:solidFill>
                  <a:schemeClr val="tx1">
                    <a:lumMod val="100000"/>
                  </a:schemeClr>
                </a:solidFill>
                <a:latin typeface="Calibri" panose="020F0502020204030204" pitchFamily="34" charset="0"/>
                <a:sym typeface=""/>
              </a:rPr>
              <a:t>Osteoporos Int</a:t>
            </a:r>
            <a:r>
              <a:rPr lang="ko-KR" sz="900" kern="0">
                <a:solidFill>
                  <a:schemeClr val="tx1">
                    <a:lumMod val="100000"/>
                  </a:schemeClr>
                </a:solidFill>
                <a:latin typeface="Calibri" panose="020F0502020204030204" pitchFamily="34" charset="0"/>
                <a:sym typeface=""/>
              </a:rPr>
              <a:t> 2020.</a:t>
            </a:r>
            <a:r>
              <a:rPr lang="ko-KR" sz="900" kern="0" baseline="30000">
                <a:solidFill>
                  <a:schemeClr val="tx1">
                    <a:lumMod val="100000"/>
                  </a:schemeClr>
                </a:solidFill>
                <a:latin typeface="Calibri" panose="020F0502020204030204" pitchFamily="34" charset="0"/>
                <a:sym typeface=""/>
              </a:rPr>
              <a:t>2</a:t>
            </a:r>
            <a:r>
              <a:rPr lang="ko-KR" sz="900" kern="0">
                <a:solidFill>
                  <a:schemeClr val="tx1">
                    <a:lumMod val="100000"/>
                  </a:schemeClr>
                </a:solidFill>
                <a:latin typeface="Calibri" panose="020F0502020204030204" pitchFamily="34" charset="0"/>
                <a:sym typeface=""/>
              </a:rPr>
              <a:t> 크리에이티브 커먼즈 저작자표시 4.0 국제 라이선스에 따라 사용되었습니다. (https://creativecommons.org/licenses/by-nc/4.0/legalcode)</a:t>
            </a:r>
            <a:endParaRPr lang="ko-KR" sz="900" kern="0" baseline="30000">
              <a:solidFill>
                <a:schemeClr val="tx1">
                  <a:lumMod val="100000"/>
                </a:schemeClr>
              </a:solidFill>
              <a:effectLst/>
              <a:latin typeface="Calibri" panose="020F0502020204030204" pitchFamily="34" charset="0"/>
              <a:sym typeface=""/>
            </a:endParaRPr>
          </a:p>
        </p:txBody>
      </p:sp>
      <p:sp>
        <p:nvSpPr>
          <p:cNvPr id="7" name="TextBox 6">
            <a:extLst>
              <a:ext uri="{FF2B5EF4-FFF2-40B4-BE49-F238E27FC236}">
                <a16:creationId xmlns:a16="http://schemas.microsoft.com/office/drawing/2014/main" id="{AA7B038D-5FC3-A248-9207-3D1EC4B249F2}"/>
              </a:ext>
            </a:extLst>
          </p:cNvPr>
          <p:cNvSpPr txBox="1"/>
          <p:nvPr/>
        </p:nvSpPr>
        <p:spPr>
          <a:xfrm>
            <a:off x="6688830" y="1483849"/>
            <a:ext cx="5252771" cy="4154984"/>
          </a:xfrm>
          <a:prstGeom prst="rect">
            <a:avLst/>
          </a:prstGeom>
          <a:noFill/>
        </p:spPr>
        <p:txBody>
          <a:bodyPr wrap="square" rtlCol="0">
            <a:spAutoFit/>
          </a:bodyPr>
          <a:lstStyle/>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지역마다 개입 </a:t>
            </a:r>
            <a:r>
              <a:rPr lang="ko-KR" b="1" kern="0" dirty="0" err="1">
                <a:solidFill>
                  <a:schemeClr val="tx1">
                    <a:lumMod val="100000"/>
                  </a:schemeClr>
                </a:solidFill>
                <a:latin typeface="Candara" panose="020E0502030303020204" pitchFamily="34" charset="0"/>
                <a:sym typeface=""/>
              </a:rPr>
              <a:t>기준값은</a:t>
            </a:r>
            <a:r>
              <a:rPr lang="ko-KR" b="1" kern="0" dirty="0">
                <a:solidFill>
                  <a:schemeClr val="tx1">
                    <a:lumMod val="100000"/>
                  </a:schemeClr>
                </a:solidFill>
                <a:latin typeface="Candara" panose="020E0502030303020204" pitchFamily="34" charset="0"/>
                <a:sym typeface=""/>
              </a:rPr>
              <a:t> 다음에 따라 달라짐</a:t>
            </a:r>
            <a:r>
              <a:rPr lang="ko-KR" b="1" kern="0" baseline="30000" dirty="0">
                <a:solidFill>
                  <a:schemeClr val="tx1">
                    <a:lumMod val="100000"/>
                  </a:schemeClr>
                </a:solidFill>
                <a:latin typeface="Candara" panose="020E0502030303020204" pitchFamily="34" charset="0"/>
                <a:sym typeface=""/>
              </a:rPr>
              <a:t>2</a:t>
            </a:r>
          </a:p>
          <a:p>
            <a:pPr marL="742950" lvl="1" indent="-285750">
              <a:buFont typeface="Courier New" panose="02070309020205020404" pitchFamily="49" charset="0"/>
              <a:buChar char="o"/>
            </a:pPr>
            <a:r>
              <a:rPr lang="ko-KR" altLang="en-US" b="1" dirty="0">
                <a:latin typeface="Candara" panose="020E0502030303020204" pitchFamily="34" charset="0"/>
                <a:sym typeface=""/>
              </a:rPr>
              <a:t>보험</a:t>
            </a:r>
            <a:r>
              <a:rPr lang="ko-KR" b="1" dirty="0">
                <a:latin typeface="Candara" panose="020E0502030303020204" pitchFamily="34" charset="0"/>
                <a:sym typeface=""/>
              </a:rPr>
              <a:t> 문제</a:t>
            </a:r>
          </a:p>
          <a:p>
            <a:pPr marL="742950" lvl="1" indent="-285750">
              <a:buFont typeface="Courier New" panose="02070309020205020404" pitchFamily="49" charset="0"/>
              <a:buChar char="o"/>
            </a:pPr>
            <a:r>
              <a:rPr lang="ko-KR" b="1" dirty="0">
                <a:latin typeface="Candara" panose="020E0502030303020204" pitchFamily="34" charset="0"/>
                <a:sym typeface=""/>
              </a:rPr>
              <a:t>건강 경제 평가</a:t>
            </a:r>
          </a:p>
          <a:p>
            <a:pPr marL="742950" lvl="1" indent="-285750">
              <a:buFont typeface="Courier New" panose="02070309020205020404" pitchFamily="49" charset="0"/>
              <a:buChar char="o"/>
            </a:pPr>
            <a:r>
              <a:rPr lang="ko-KR" b="1" dirty="0">
                <a:latin typeface="Candara" panose="020E0502030303020204" pitchFamily="34" charset="0"/>
                <a:sym typeface=""/>
              </a:rPr>
              <a:t> 의료비를 지불할 의향</a:t>
            </a:r>
          </a:p>
          <a:p>
            <a:pPr marL="742950" lvl="1" indent="-285750">
              <a:buFont typeface="Courier New" panose="02070309020205020404" pitchFamily="49" charset="0"/>
              <a:buChar char="o"/>
            </a:pPr>
            <a:r>
              <a:rPr lang="ko-KR" b="1" kern="0" dirty="0">
                <a:solidFill>
                  <a:schemeClr val="tx1">
                    <a:lumMod val="100000"/>
                  </a:schemeClr>
                </a:solidFill>
                <a:latin typeface="Candara" panose="020E0502030303020204" pitchFamily="34" charset="0"/>
                <a:sym typeface=""/>
              </a:rPr>
              <a:t>DXA 스캔에 대한 </a:t>
            </a:r>
            <a:r>
              <a:rPr lang="ko-KR" b="1" kern="0" dirty="0" err="1">
                <a:solidFill>
                  <a:schemeClr val="tx1">
                    <a:lumMod val="100000"/>
                  </a:schemeClr>
                </a:solidFill>
                <a:latin typeface="Candara" panose="020E0502030303020204" pitchFamily="34" charset="0"/>
                <a:sym typeface=""/>
              </a:rPr>
              <a:t>접근성</a:t>
            </a:r>
            <a:endParaRPr lang="ko-KR" b="1" kern="0" dirty="0">
              <a:solidFill>
                <a:schemeClr val="tx1">
                  <a:lumMod val="100000"/>
                </a:schemeClr>
              </a:solidFill>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주요 골다공증 골절에 기반한 개입 기준 범위는 </a:t>
            </a:r>
            <a:r>
              <a:rPr lang="ko-KR" sz="3200" b="1" kern="0" dirty="0">
                <a:solidFill>
                  <a:srgbClr val="6BBBAD">
                    <a:lumMod val="100000"/>
                  </a:srgbClr>
                </a:solidFill>
                <a:latin typeface="Candara" panose="020E0502030303020204" pitchFamily="34" charset="0"/>
                <a:sym typeface=""/>
              </a:rPr>
              <a:t>골절 위험이 7-15%</a:t>
            </a:r>
            <a:r>
              <a:rPr lang="ko-KR" b="1" kern="0" dirty="0">
                <a:solidFill>
                  <a:schemeClr val="tx1">
                    <a:lumMod val="100000"/>
                  </a:schemeClr>
                </a:solidFill>
                <a:latin typeface="Candara" panose="020E0502030303020204" pitchFamily="34" charset="0"/>
                <a:sym typeface=""/>
              </a:rPr>
              <a:t>일 때 </a:t>
            </a:r>
            <a:r>
              <a:rPr lang="ko-KR" sz="2400" b="1" kern="0" dirty="0">
                <a:solidFill>
                  <a:srgbClr val="6BBBAD">
                    <a:lumMod val="100000"/>
                  </a:srgbClr>
                </a:solidFill>
                <a:latin typeface="Candara" panose="020E0502030303020204" pitchFamily="34" charset="0"/>
                <a:sym typeface=""/>
              </a:rPr>
              <a:t>비용 효</a:t>
            </a:r>
            <a:r>
              <a:rPr lang="ko-KR" altLang="en-US" sz="2400" b="1" kern="0" dirty="0">
                <a:solidFill>
                  <a:srgbClr val="6BBBAD">
                    <a:lumMod val="100000"/>
                  </a:srgbClr>
                </a:solidFill>
                <a:latin typeface="Candara" panose="020E0502030303020204" pitchFamily="34" charset="0"/>
                <a:sym typeface=""/>
              </a:rPr>
              <a:t>과</a:t>
            </a:r>
            <a:r>
              <a:rPr lang="ko-KR" sz="2400" b="1" kern="0" dirty="0">
                <a:solidFill>
                  <a:srgbClr val="6BBBAD">
                    <a:lumMod val="100000"/>
                  </a:srgbClr>
                </a:solidFill>
                <a:latin typeface="Candara" panose="020E0502030303020204" pitchFamily="34" charset="0"/>
                <a:sym typeface=""/>
              </a:rPr>
              <a:t>적으로 간주</a:t>
            </a:r>
            <a:r>
              <a:rPr lang="ko-KR" sz="2400" b="1" kern="0" baseline="30000" dirty="0">
                <a:solidFill>
                  <a:schemeClr val="tx1">
                    <a:lumMod val="100000"/>
                  </a:schemeClr>
                </a:solidFill>
                <a:latin typeface="Candara" panose="020E0502030303020204" pitchFamily="34" charset="0"/>
                <a:sym typeface=""/>
              </a:rPr>
              <a:t>3,4</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개입의 비용 효</a:t>
            </a:r>
            <a:r>
              <a:rPr lang="ko-KR" altLang="en-US" b="1" kern="0" dirty="0">
                <a:latin typeface="Candara" panose="020E0502030303020204" pitchFamily="34" charset="0"/>
                <a:sym typeface=""/>
              </a:rPr>
              <a:t>과</a:t>
            </a:r>
            <a:r>
              <a:rPr lang="ko-KR" b="1" kern="0" dirty="0">
                <a:latin typeface="Candara" panose="020E0502030303020204" pitchFamily="34" charset="0"/>
                <a:sym typeface=""/>
              </a:rPr>
              <a:t>성</a:t>
            </a:r>
            <a:r>
              <a:rPr lang="ko-KR" b="1" kern="0" dirty="0">
                <a:solidFill>
                  <a:schemeClr val="tx1">
                    <a:lumMod val="100000"/>
                  </a:schemeClr>
                </a:solidFill>
                <a:latin typeface="Candara" panose="020E0502030303020204" pitchFamily="34" charset="0"/>
                <a:sym typeface=""/>
              </a:rPr>
              <a:t>은 남성과 여성에서 대체로 비슷</a:t>
            </a:r>
            <a:r>
              <a:rPr lang="ko-KR" b="1" kern="0" baseline="30000" dirty="0">
                <a:solidFill>
                  <a:schemeClr val="tx1">
                    <a:lumMod val="100000"/>
                  </a:schemeClr>
                </a:solidFill>
                <a:latin typeface="Candara" panose="020E0502030303020204" pitchFamily="34" charset="0"/>
                <a:sym typeface=""/>
              </a:rPr>
              <a:t>2</a:t>
            </a:r>
          </a:p>
          <a:p>
            <a:endParaRPr lang="ko-KR" sz="2800" b="1" dirty="0">
              <a:latin typeface="Candara" panose="020E0502030303020204" pitchFamily="34" charset="0"/>
              <a:ea typeface="Malgun Gothic"/>
            </a:endParaRPr>
          </a:p>
        </p:txBody>
      </p:sp>
      <p:sp>
        <p:nvSpPr>
          <p:cNvPr id="8" name="TextBox 7">
            <a:extLst>
              <a:ext uri="{FF2B5EF4-FFF2-40B4-BE49-F238E27FC236}">
                <a16:creationId xmlns:a16="http://schemas.microsoft.com/office/drawing/2014/main" id="{9A71BCE0-5C5B-0740-A451-6255DBD83A85}"/>
              </a:ext>
            </a:extLst>
          </p:cNvPr>
          <p:cNvSpPr txBox="1"/>
          <p:nvPr/>
        </p:nvSpPr>
        <p:spPr>
          <a:xfrm>
            <a:off x="386857" y="6459394"/>
            <a:ext cx="11018964"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2021;32:1249–75; 2. 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2020;31:1–12; 3. Kanis JA,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2008;19:1395–1408; 4. Lippuner K, et al. </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23:2579–89.</a:t>
            </a:r>
          </a:p>
        </p:txBody>
      </p:sp>
      <p:pic>
        <p:nvPicPr>
          <p:cNvPr id="11" name="Graphic 10" descr="Home with solid fill">
            <a:hlinkClick r:id="rId4" action="ppaction://hlinksldjump"/>
            <a:extLst>
              <a:ext uri="{FF2B5EF4-FFF2-40B4-BE49-F238E27FC236}">
                <a16:creationId xmlns:a16="http://schemas.microsoft.com/office/drawing/2014/main" id="{7D6CDACE-C374-3E41-8BAB-FCD27A7B91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15" name="CuadroTexto 14">
            <a:extLst>
              <a:ext uri="{FF2B5EF4-FFF2-40B4-BE49-F238E27FC236}">
                <a16:creationId xmlns:a16="http://schemas.microsoft.com/office/drawing/2014/main" id="{9F25F4E8-4BE9-4EC8-A3F5-171F0F748B2D}"/>
              </a:ext>
            </a:extLst>
          </p:cNvPr>
          <p:cNvSpPr txBox="1"/>
          <p:nvPr/>
        </p:nvSpPr>
        <p:spPr>
          <a:xfrm>
            <a:off x="1073442" y="2229261"/>
            <a:ext cx="2277271" cy="184666"/>
          </a:xfrm>
          <a:prstGeom prst="rect">
            <a:avLst/>
          </a:prstGeom>
          <a:solidFill>
            <a:schemeClr val="bg1"/>
          </a:solidFill>
        </p:spPr>
        <p:txBody>
          <a:bodyPr wrap="square" lIns="0" tIns="0" rIns="0" bIns="0" rtlCol="0">
            <a:spAutoFit/>
          </a:bodyPr>
          <a:lstStyle/>
          <a:p>
            <a:r>
              <a:rPr lang="ko-KR" sz="1200">
                <a:latin typeface="Arial" panose="020B0604020202020204" pitchFamily="34" charset="0"/>
                <a:sym typeface=""/>
              </a:rPr>
              <a:t>10년 확률(%)</a:t>
            </a:r>
          </a:p>
        </p:txBody>
      </p:sp>
      <p:sp>
        <p:nvSpPr>
          <p:cNvPr id="16" name="CuadroTexto 15">
            <a:extLst>
              <a:ext uri="{FF2B5EF4-FFF2-40B4-BE49-F238E27FC236}">
                <a16:creationId xmlns:a16="http://schemas.microsoft.com/office/drawing/2014/main" id="{144F2B0E-66F9-4F84-9C65-87389AE8419E}"/>
              </a:ext>
            </a:extLst>
          </p:cNvPr>
          <p:cNvSpPr txBox="1"/>
          <p:nvPr/>
        </p:nvSpPr>
        <p:spPr>
          <a:xfrm>
            <a:off x="5321917" y="2628232"/>
            <a:ext cx="981473" cy="153888"/>
          </a:xfrm>
          <a:prstGeom prst="rect">
            <a:avLst/>
          </a:prstGeom>
          <a:solidFill>
            <a:schemeClr val="bg1"/>
          </a:solidFill>
        </p:spPr>
        <p:txBody>
          <a:bodyPr wrap="square" lIns="0" tIns="0" rIns="0" bIns="0" rtlCol="0">
            <a:spAutoFit/>
          </a:bodyPr>
          <a:lstStyle/>
          <a:p>
            <a:r>
              <a:rPr lang="ko-KR" sz="1000">
                <a:latin typeface="Arial" panose="020B0604020202020204" pitchFamily="34" charset="0"/>
                <a:sym typeface=""/>
              </a:rPr>
              <a:t>UAT</a:t>
            </a:r>
          </a:p>
        </p:txBody>
      </p:sp>
      <p:sp>
        <p:nvSpPr>
          <p:cNvPr id="17" name="CuadroTexto 16">
            <a:extLst>
              <a:ext uri="{FF2B5EF4-FFF2-40B4-BE49-F238E27FC236}">
                <a16:creationId xmlns:a16="http://schemas.microsoft.com/office/drawing/2014/main" id="{873A4C1D-DA1D-4A4D-B277-5CFAD2536ACE}"/>
              </a:ext>
            </a:extLst>
          </p:cNvPr>
          <p:cNvSpPr txBox="1"/>
          <p:nvPr/>
        </p:nvSpPr>
        <p:spPr>
          <a:xfrm>
            <a:off x="5341581" y="3937502"/>
            <a:ext cx="981473" cy="153888"/>
          </a:xfrm>
          <a:prstGeom prst="rect">
            <a:avLst/>
          </a:prstGeom>
          <a:solidFill>
            <a:schemeClr val="bg1"/>
          </a:solidFill>
        </p:spPr>
        <p:txBody>
          <a:bodyPr wrap="square" lIns="0" tIns="0" rIns="0" bIns="0" rtlCol="0">
            <a:spAutoFit/>
          </a:bodyPr>
          <a:lstStyle/>
          <a:p>
            <a:r>
              <a:rPr lang="ko-KR" sz="1000">
                <a:latin typeface="Arial" panose="020B0604020202020204" pitchFamily="34" charset="0"/>
                <a:sym typeface=""/>
              </a:rPr>
              <a:t>LAT</a:t>
            </a:r>
          </a:p>
        </p:txBody>
      </p:sp>
      <p:sp>
        <p:nvSpPr>
          <p:cNvPr id="18" name="CuadroTexto 17">
            <a:extLst>
              <a:ext uri="{FF2B5EF4-FFF2-40B4-BE49-F238E27FC236}">
                <a16:creationId xmlns:a16="http://schemas.microsoft.com/office/drawing/2014/main" id="{CAFE3029-0AEA-4EC9-9AB6-8DACE0D1022C}"/>
              </a:ext>
            </a:extLst>
          </p:cNvPr>
          <p:cNvSpPr txBox="1"/>
          <p:nvPr/>
        </p:nvSpPr>
        <p:spPr>
          <a:xfrm>
            <a:off x="1887511" y="3930673"/>
            <a:ext cx="1463202" cy="153888"/>
          </a:xfrm>
          <a:prstGeom prst="rect">
            <a:avLst/>
          </a:prstGeom>
          <a:solidFill>
            <a:srgbClr val="FE0315"/>
          </a:solidFill>
        </p:spPr>
        <p:txBody>
          <a:bodyPr wrap="square" lIns="0" tIns="0" rIns="0" bIns="0" rtlCol="0">
            <a:spAutoFit/>
          </a:bodyPr>
          <a:lstStyle/>
          <a:p>
            <a:r>
              <a:rPr lang="ko-KR" sz="1000" b="1">
                <a:latin typeface="Arial" panose="020B0604020202020204" pitchFamily="34" charset="0"/>
                <a:sym typeface=""/>
              </a:rPr>
              <a:t>치료 고려</a:t>
            </a:r>
          </a:p>
        </p:txBody>
      </p:sp>
      <p:sp>
        <p:nvSpPr>
          <p:cNvPr id="19" name="CuadroTexto 18">
            <a:extLst>
              <a:ext uri="{FF2B5EF4-FFF2-40B4-BE49-F238E27FC236}">
                <a16:creationId xmlns:a16="http://schemas.microsoft.com/office/drawing/2014/main" id="{D32A670D-FA7C-4854-9EB5-8209CB0DA045}"/>
              </a:ext>
            </a:extLst>
          </p:cNvPr>
          <p:cNvSpPr txBox="1"/>
          <p:nvPr/>
        </p:nvSpPr>
        <p:spPr>
          <a:xfrm>
            <a:off x="3768190" y="5096750"/>
            <a:ext cx="1463202" cy="153888"/>
          </a:xfrm>
          <a:prstGeom prst="rect">
            <a:avLst/>
          </a:prstGeom>
          <a:solidFill>
            <a:srgbClr val="15FF11"/>
          </a:solidFill>
        </p:spPr>
        <p:txBody>
          <a:bodyPr wrap="square" lIns="0" tIns="0" rIns="0" bIns="0" rtlCol="0">
            <a:spAutoFit/>
          </a:bodyPr>
          <a:lstStyle/>
          <a:p>
            <a:pPr algn="ctr"/>
            <a:r>
              <a:rPr lang="ko-KR" sz="1000" b="1">
                <a:latin typeface="Arial" panose="020B0604020202020204" pitchFamily="34" charset="0"/>
                <a:sym typeface=""/>
              </a:rPr>
              <a:t>치료 필요하지 않음</a:t>
            </a:r>
          </a:p>
        </p:txBody>
      </p:sp>
      <p:sp>
        <p:nvSpPr>
          <p:cNvPr id="20" name="CuadroTexto 19">
            <a:extLst>
              <a:ext uri="{FF2B5EF4-FFF2-40B4-BE49-F238E27FC236}">
                <a16:creationId xmlns:a16="http://schemas.microsoft.com/office/drawing/2014/main" id="{3EE728BC-2658-4C92-A173-F3D9AD26EB90}"/>
              </a:ext>
            </a:extLst>
          </p:cNvPr>
          <p:cNvSpPr txBox="1"/>
          <p:nvPr/>
        </p:nvSpPr>
        <p:spPr>
          <a:xfrm>
            <a:off x="2834124" y="3450407"/>
            <a:ext cx="1664876" cy="226591"/>
          </a:xfrm>
          <a:prstGeom prst="rect">
            <a:avLst/>
          </a:prstGeom>
          <a:solidFill>
            <a:srgbClr val="D0CDCD"/>
          </a:solidFill>
        </p:spPr>
        <p:txBody>
          <a:bodyPr wrap="square" lIns="0" tIns="36000" rIns="0" bIns="36000" rtlCol="0">
            <a:spAutoFit/>
          </a:bodyPr>
          <a:lstStyle/>
          <a:p>
            <a:pPr algn="ctr"/>
            <a:r>
              <a:rPr lang="ko-KR" sz="1000" b="1">
                <a:latin typeface="Arial" panose="020B0604020202020204" pitchFamily="34" charset="0"/>
                <a:sym typeface=""/>
              </a:rPr>
              <a:t>개입 기준값</a:t>
            </a:r>
          </a:p>
        </p:txBody>
      </p:sp>
      <p:sp>
        <p:nvSpPr>
          <p:cNvPr id="21" name="CuadroTexto 20">
            <a:extLst>
              <a:ext uri="{FF2B5EF4-FFF2-40B4-BE49-F238E27FC236}">
                <a16:creationId xmlns:a16="http://schemas.microsoft.com/office/drawing/2014/main" id="{2ADDA559-695D-4688-8D5E-40E1DBE9D78F}"/>
              </a:ext>
            </a:extLst>
          </p:cNvPr>
          <p:cNvSpPr txBox="1"/>
          <p:nvPr/>
        </p:nvSpPr>
        <p:spPr>
          <a:xfrm rot="18908969">
            <a:off x="3741274" y="3960389"/>
            <a:ext cx="1463202" cy="153888"/>
          </a:xfrm>
          <a:prstGeom prst="rect">
            <a:avLst/>
          </a:prstGeom>
          <a:solidFill>
            <a:srgbClr val="FF9911"/>
          </a:solidFill>
        </p:spPr>
        <p:txBody>
          <a:bodyPr wrap="square" lIns="0" tIns="0" rIns="0" bIns="0" rtlCol="0">
            <a:spAutoFit/>
          </a:bodyPr>
          <a:lstStyle/>
          <a:p>
            <a:pPr algn="ctr"/>
            <a:r>
              <a:rPr lang="ko-KR" sz="1000" b="1">
                <a:latin typeface="Arial" panose="020B0604020202020204" pitchFamily="34" charset="0"/>
                <a:sym typeface=""/>
              </a:rPr>
              <a:t>골밀도 측정</a:t>
            </a:r>
          </a:p>
        </p:txBody>
      </p:sp>
      <p:sp>
        <p:nvSpPr>
          <p:cNvPr id="22" name="CuadroTexto 21">
            <a:extLst>
              <a:ext uri="{FF2B5EF4-FFF2-40B4-BE49-F238E27FC236}">
                <a16:creationId xmlns:a16="http://schemas.microsoft.com/office/drawing/2014/main" id="{A2143BFF-9487-4A6F-9500-EDDD0CDFA3D6}"/>
              </a:ext>
            </a:extLst>
          </p:cNvPr>
          <p:cNvSpPr txBox="1"/>
          <p:nvPr/>
        </p:nvSpPr>
        <p:spPr>
          <a:xfrm>
            <a:off x="1986255" y="5850094"/>
            <a:ext cx="2277271" cy="184666"/>
          </a:xfrm>
          <a:prstGeom prst="rect">
            <a:avLst/>
          </a:prstGeom>
          <a:solidFill>
            <a:schemeClr val="bg1"/>
          </a:solidFill>
        </p:spPr>
        <p:txBody>
          <a:bodyPr wrap="square" lIns="0" tIns="0" rIns="0" bIns="0" rtlCol="0">
            <a:spAutoFit/>
          </a:bodyPr>
          <a:lstStyle/>
          <a:p>
            <a:pPr algn="ctr"/>
            <a:r>
              <a:rPr lang="ko-KR" sz="1200">
                <a:latin typeface="Arial" panose="020B0604020202020204" pitchFamily="34" charset="0"/>
                <a:sym typeface=""/>
              </a:rPr>
              <a:t>나이(년)</a:t>
            </a:r>
          </a:p>
        </p:txBody>
      </p:sp>
    </p:spTree>
    <p:extLst>
      <p:ext uri="{BB962C8B-B14F-4D97-AF65-F5344CB8AC3E}">
        <p14:creationId xmlns:p14="http://schemas.microsoft.com/office/powerpoint/2010/main" val="129696079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골다공증 치료는 일반적으로 골절 위험이 높은 여성에게 비용 효</a:t>
            </a:r>
            <a:r>
              <a:rPr lang="ko-KR" altLang="en-US" sz="3600" b="1" kern="0" dirty="0">
                <a:solidFill>
                  <a:srgbClr val="6BBBAD">
                    <a:lumMod val="100000"/>
                  </a:srgbClr>
                </a:solidFill>
                <a:latin typeface="Candara" panose="020E0502030303020204" pitchFamily="34" charset="0"/>
                <a:sym typeface=""/>
              </a:rPr>
              <a:t>과</a:t>
            </a:r>
            <a:r>
              <a:rPr lang="ko-KR" sz="3600" b="1" kern="0" dirty="0">
                <a:solidFill>
                  <a:srgbClr val="6BBBAD">
                    <a:lumMod val="100000"/>
                  </a:srgbClr>
                </a:solidFill>
                <a:latin typeface="Candara" panose="020E0502030303020204" pitchFamily="34" charset="0"/>
                <a:sym typeface=""/>
              </a:rPr>
              <a:t>적임</a:t>
            </a:r>
            <a:r>
              <a:rPr lang="ko-KR" sz="3600" b="1" kern="0" baseline="30000" dirty="0">
                <a:solidFill>
                  <a:srgbClr val="6BBBAD">
                    <a:lumMod val="100000"/>
                  </a:srgbClr>
                </a:solidFill>
                <a:latin typeface="Candara" panose="020E0502030303020204" pitchFamily="34" charset="0"/>
                <a:sym typeface=""/>
              </a:rPr>
              <a:t>1</a:t>
            </a:r>
          </a:p>
        </p:txBody>
      </p:sp>
      <p:sp>
        <p:nvSpPr>
          <p:cNvPr id="6" name="TextBox 5">
            <a:extLst>
              <a:ext uri="{FF2B5EF4-FFF2-40B4-BE49-F238E27FC236}">
                <a16:creationId xmlns:a16="http://schemas.microsoft.com/office/drawing/2014/main" id="{0BED5E06-2B0D-D247-BAA2-6852B57B86CC}"/>
              </a:ext>
            </a:extLst>
          </p:cNvPr>
          <p:cNvSpPr txBox="1"/>
          <p:nvPr/>
        </p:nvSpPr>
        <p:spPr>
          <a:xfrm>
            <a:off x="386857" y="6459394"/>
            <a:ext cx="11018964" cy="507831"/>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a:t>
            </a:r>
            <a:r>
              <a:rPr lang="ko-KR" sz="900" b="1" kern="0" dirty="0" err="1">
                <a:solidFill>
                  <a:schemeClr val="tx1">
                    <a:lumMod val="100000"/>
                  </a:schemeClr>
                </a:solidFill>
                <a:latin typeface="Calibri" panose="020F0502020204030204" pitchFamily="34" charset="0"/>
                <a:sym typeface=""/>
              </a:rPr>
              <a:t>Chandran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M</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2021;32:1249–75. </a:t>
            </a:r>
            <a:r>
              <a:rPr lang="ko-KR" sz="900" b="1" kern="0" dirty="0" err="1">
                <a:solidFill>
                  <a:schemeClr val="tx1">
                    <a:lumMod val="100000"/>
                  </a:schemeClr>
                </a:solidFill>
                <a:latin typeface="Calibri" panose="020F0502020204030204" pitchFamily="34" charset="0"/>
                <a:sym typeface=""/>
              </a:rPr>
              <a:t>Chandran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M</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2021;32(1):133–144; 3. </a:t>
            </a:r>
            <a:r>
              <a:rPr lang="ko-KR" sz="900" b="1" kern="0" dirty="0" err="1">
                <a:solidFill>
                  <a:schemeClr val="tx1">
                    <a:lumMod val="100000"/>
                  </a:schemeClr>
                </a:solidFill>
                <a:latin typeface="Calibri" panose="020F0502020204030204" pitchFamily="34" charset="0"/>
                <a:sym typeface=""/>
              </a:rPr>
              <a:t>Li</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Menopause</a:t>
            </a:r>
            <a:r>
              <a:rPr lang="ko-KR" sz="900" b="1" kern="0" dirty="0">
                <a:solidFill>
                  <a:schemeClr val="tx1">
                    <a:lumMod val="100000"/>
                  </a:schemeClr>
                </a:solidFill>
                <a:latin typeface="Calibri" panose="020F0502020204030204" pitchFamily="34" charset="0"/>
                <a:sym typeface=""/>
              </a:rPr>
              <a:t> 2019;26(8):906–14; 4. </a:t>
            </a:r>
            <a:r>
              <a:rPr lang="ko-KR" sz="900" b="1" kern="0" dirty="0" err="1">
                <a:solidFill>
                  <a:schemeClr val="tx1">
                    <a:lumMod val="100000"/>
                  </a:schemeClr>
                </a:solidFill>
                <a:latin typeface="Calibri" panose="020F0502020204030204" pitchFamily="34" charset="0"/>
                <a:sym typeface=""/>
              </a:rPr>
              <a:t>Cui</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L</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kern="0" dirty="0">
                <a:solidFill>
                  <a:schemeClr val="tx1">
                    <a:lumMod val="100000"/>
                  </a:schemeClr>
                </a:solidFill>
                <a:latin typeface="Calibri" panose="020F0502020204030204" pitchFamily="34" charset="0"/>
                <a:sym typeface=""/>
              </a:rPr>
              <a:t>. 2020;31(2):307–16; 5. </a:t>
            </a:r>
            <a:r>
              <a:rPr lang="ko-KR" sz="900" b="1" kern="0" dirty="0" err="1">
                <a:solidFill>
                  <a:schemeClr val="tx1">
                    <a:lumMod val="100000"/>
                  </a:schemeClr>
                </a:solidFill>
                <a:latin typeface="Calibri" panose="020F0502020204030204" pitchFamily="34" charset="0"/>
                <a:sym typeface=""/>
              </a:rPr>
              <a:t>Kung</a:t>
            </a:r>
            <a:r>
              <a:rPr lang="ko-KR" sz="900" b="1" kern="0" dirty="0">
                <a:solidFill>
                  <a:schemeClr val="tx1">
                    <a:lumMod val="100000"/>
                  </a:schemeClr>
                </a:solidFill>
                <a:latin typeface="Calibri" panose="020F0502020204030204" pitchFamily="34" charset="0"/>
                <a:sym typeface=""/>
              </a:rPr>
              <a:t> AWC,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J</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Hong</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Kong</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Med</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2015;21 </a:t>
            </a:r>
            <a:r>
              <a:rPr lang="ko-KR" sz="900" b="1" kern="0" dirty="0" err="1">
                <a:solidFill>
                  <a:schemeClr val="tx1">
                    <a:lumMod val="100000"/>
                  </a:schemeClr>
                </a:solidFill>
                <a:latin typeface="Calibri" panose="020F0502020204030204" pitchFamily="34" charset="0"/>
                <a:sym typeface=""/>
              </a:rPr>
              <a:t>Suppl</a:t>
            </a:r>
            <a:r>
              <a:rPr lang="ko-KR" sz="900" b="1" kern="0" dirty="0">
                <a:solidFill>
                  <a:schemeClr val="tx1">
                    <a:lumMod val="100000"/>
                  </a:schemeClr>
                </a:solidFill>
                <a:latin typeface="Calibri" panose="020F0502020204030204" pitchFamily="34" charset="0"/>
                <a:sym typeface=""/>
              </a:rPr>
              <a:t> 6:13–6. </a:t>
            </a:r>
          </a:p>
          <a:p>
            <a:endParaRPr kumimoji="0" lang="ko-KR" sz="900" b="1" i="0" u="none" strike="noStrike" kern="1200" cap="none" spc="0" normalizeH="0" baseline="0" dirty="0">
              <a:ln>
                <a:noFill/>
              </a:ln>
              <a:effectLst/>
              <a:uLnTx/>
              <a:uFillTx/>
              <a:latin typeface="Candara" panose="020E0502030303020204" pitchFamily="34" charset="0"/>
              <a:ea typeface="Malgun Gothic"/>
              <a:cs typeface="+mn-cs"/>
            </a:endParaRPr>
          </a:p>
        </p:txBody>
      </p:sp>
      <p:graphicFrame>
        <p:nvGraphicFramePr>
          <p:cNvPr id="2" name="Table 1">
            <a:extLst>
              <a:ext uri="{FF2B5EF4-FFF2-40B4-BE49-F238E27FC236}">
                <a16:creationId xmlns:a16="http://schemas.microsoft.com/office/drawing/2014/main" id="{936AFE0B-861E-EE4F-B697-74946EC5B2B6}"/>
              </a:ext>
            </a:extLst>
          </p:cNvPr>
          <p:cNvGraphicFramePr>
            <a:graphicFrameLocks noGrp="1"/>
          </p:cNvGraphicFramePr>
          <p:nvPr>
            <p:extLst>
              <p:ext uri="{D42A27DB-BD31-4B8C-83A1-F6EECF244321}">
                <p14:modId xmlns:p14="http://schemas.microsoft.com/office/powerpoint/2010/main" val="3515498612"/>
              </p:ext>
            </p:extLst>
          </p:nvPr>
        </p:nvGraphicFramePr>
        <p:xfrm>
          <a:off x="637032" y="1990079"/>
          <a:ext cx="10869167" cy="3698240"/>
        </p:xfrm>
        <a:graphic>
          <a:graphicData uri="http://schemas.openxmlformats.org/drawingml/2006/table">
            <a:tbl>
              <a:tblPr firstRow="1" bandRow="1">
                <a:tableStyleId>{7DF18680-E054-41AD-8BC1-D1AEF772440D}</a:tableStyleId>
              </a:tblPr>
              <a:tblGrid>
                <a:gridCol w="1468806">
                  <a:extLst>
                    <a:ext uri="{9D8B030D-6E8A-4147-A177-3AD203B41FA5}">
                      <a16:colId xmlns:a16="http://schemas.microsoft.com/office/drawing/2014/main" val="2741947051"/>
                    </a:ext>
                  </a:extLst>
                </a:gridCol>
                <a:gridCol w="7659485">
                  <a:extLst>
                    <a:ext uri="{9D8B030D-6E8A-4147-A177-3AD203B41FA5}">
                      <a16:colId xmlns:a16="http://schemas.microsoft.com/office/drawing/2014/main" val="3485239366"/>
                    </a:ext>
                  </a:extLst>
                </a:gridCol>
                <a:gridCol w="1740876">
                  <a:extLst>
                    <a:ext uri="{9D8B030D-6E8A-4147-A177-3AD203B41FA5}">
                      <a16:colId xmlns:a16="http://schemas.microsoft.com/office/drawing/2014/main" val="3587425335"/>
                    </a:ext>
                  </a:extLst>
                </a:gridCol>
              </a:tblGrid>
              <a:tr h="370840">
                <a:tc>
                  <a:txBody>
                    <a:bodyPr/>
                    <a:lstStyle/>
                    <a:p>
                      <a:r>
                        <a:rPr lang="ko-KR" sz="1600" b="1" spc="0" dirty="0">
                          <a:solidFill>
                            <a:schemeClr val="bg1"/>
                          </a:solidFill>
                          <a:latin typeface="Calibri" panose="020F0502020204030204" pitchFamily="34" charset="0"/>
                          <a:ea typeface="Malgun Gothic"/>
                          <a:cs typeface="+mn-cs"/>
                          <a:sym typeface=""/>
                        </a:rPr>
                        <a:t>국가</a:t>
                      </a:r>
                    </a:p>
                  </a:txBody>
                  <a:tcPr/>
                </a:tc>
                <a:tc>
                  <a:txBody>
                    <a:bodyPr/>
                    <a:lstStyle/>
                    <a:p>
                      <a:r>
                        <a:rPr lang="ko-KR" sz="1600" b="1" kern="1200" spc="0">
                          <a:solidFill>
                            <a:schemeClr val="bg1"/>
                          </a:solidFill>
                          <a:latin typeface="Calibri" panose="020F0502020204030204" pitchFamily="34" charset="0"/>
                          <a:ea typeface="Malgun Gothic"/>
                          <a:cs typeface="+mn-cs"/>
                          <a:sym typeface=""/>
                        </a:rPr>
                        <a:t>결과</a:t>
                      </a:r>
                    </a:p>
                  </a:txBody>
                  <a:tcPr/>
                </a:tc>
                <a:tc>
                  <a:txBody>
                    <a:bodyPr/>
                    <a:lstStyle/>
                    <a:p>
                      <a:r>
                        <a:rPr lang="ko-KR" sz="1600" b="1" kern="1200" spc="0">
                          <a:solidFill>
                            <a:schemeClr val="bg1"/>
                          </a:solidFill>
                          <a:latin typeface="Calibri" panose="020F0502020204030204" pitchFamily="34" charset="0"/>
                          <a:ea typeface="Malgun Gothic"/>
                          <a:cs typeface="+mn-cs"/>
                          <a:sym typeface=""/>
                        </a:rPr>
                        <a:t>연구</a:t>
                      </a:r>
                    </a:p>
                  </a:txBody>
                  <a:tcPr/>
                </a:tc>
                <a:extLst>
                  <a:ext uri="{0D108BD9-81ED-4DB2-BD59-A6C34878D82A}">
                    <a16:rowId xmlns:a16="http://schemas.microsoft.com/office/drawing/2014/main" val="2767289402"/>
                  </a:ext>
                </a:extLst>
              </a:tr>
              <a:tr h="370840">
                <a:tc>
                  <a:txBody>
                    <a:bodyPr/>
                    <a:lstStyle/>
                    <a:p>
                      <a:r>
                        <a:rPr lang="ko-KR" sz="1600" b="1" spc="0">
                          <a:solidFill>
                            <a:schemeClr val="tx1">
                              <a:lumMod val="100000"/>
                            </a:schemeClr>
                          </a:solidFill>
                          <a:latin typeface="Calibri" panose="020F0502020204030204" pitchFamily="34" charset="0"/>
                          <a:ea typeface="Malgun Gothic"/>
                          <a:cs typeface="+mn-cs"/>
                          <a:sym typeface=""/>
                        </a:rPr>
                        <a:t>싱가포르</a:t>
                      </a:r>
                    </a:p>
                  </a:txBody>
                  <a:tcPr/>
                </a:tc>
                <a:tc>
                  <a:txBody>
                    <a:bodyPr/>
                    <a:lstStyle/>
                    <a:p>
                      <a:pPr marL="285750" indent="-285750">
                        <a:buFont typeface="Arial" panose="020B0604020202020204" pitchFamily="34" charset="0"/>
                        <a:buChar char="•"/>
                      </a:pPr>
                      <a:r>
                        <a:rPr lang="ko-KR" altLang="en-US" sz="1600" b="1" kern="0" spc="0" dirty="0">
                          <a:solidFill>
                            <a:schemeClr val="tx1"/>
                          </a:solidFill>
                          <a:latin typeface="Calibri" panose="020F0502020204030204" pitchFamily="34" charset="0"/>
                          <a:ea typeface="Malgun Gothic"/>
                          <a:cs typeface="+mn-cs"/>
                          <a:sym typeface=""/>
                        </a:rPr>
                        <a:t>복제</a:t>
                      </a:r>
                      <a:r>
                        <a:rPr lang="ko-KR" sz="1600" b="1" kern="0" spc="0" dirty="0">
                          <a:solidFill>
                            <a:schemeClr val="tx1"/>
                          </a:solidFill>
                          <a:latin typeface="Calibri" panose="020F0502020204030204" pitchFamily="34" charset="0"/>
                          <a:ea typeface="Malgun Gothic"/>
                          <a:cs typeface="+mn-cs"/>
                          <a:sym typeface=""/>
                        </a:rPr>
                        <a:t> </a:t>
                      </a:r>
                      <a:r>
                        <a:rPr lang="ko-KR" sz="1600" b="1" kern="0" spc="0" dirty="0" err="1">
                          <a:solidFill>
                            <a:schemeClr val="tx1"/>
                          </a:solidFill>
                          <a:latin typeface="Calibri" panose="020F0502020204030204" pitchFamily="34" charset="0"/>
                          <a:ea typeface="Malgun Gothic"/>
                          <a:cs typeface="+mn-cs"/>
                          <a:sym typeface=""/>
                        </a:rPr>
                        <a:t>알렌드로네이트</a:t>
                      </a:r>
                      <a:r>
                        <a:rPr lang="ko-KR" sz="1600" b="1" kern="0" spc="0" dirty="0">
                          <a:solidFill>
                            <a:schemeClr val="tx1"/>
                          </a:solidFill>
                          <a:latin typeface="Calibri" panose="020F0502020204030204" pitchFamily="34" charset="0"/>
                          <a:ea typeface="Malgun Gothic"/>
                          <a:cs typeface="+mn-cs"/>
                          <a:sym typeface=""/>
                        </a:rPr>
                        <a:t> </a:t>
                      </a:r>
                      <a:r>
                        <a:rPr lang="ko-KR" sz="1600" b="1" kern="0" spc="0" dirty="0">
                          <a:solidFill>
                            <a:schemeClr val="tx1">
                              <a:lumMod val="100000"/>
                            </a:schemeClr>
                          </a:solidFill>
                          <a:latin typeface="Calibri" panose="020F0502020204030204" pitchFamily="34" charset="0"/>
                          <a:ea typeface="Malgun Gothic"/>
                          <a:cs typeface="+mn-cs"/>
                          <a:sym typeface=""/>
                        </a:rPr>
                        <a:t>치료는 연령에 따른 FRAX</a:t>
                      </a:r>
                      <a:r>
                        <a:rPr lang="ko-KR" sz="1600" b="1" kern="0" spc="0" baseline="30000" dirty="0">
                          <a:solidFill>
                            <a:schemeClr val="tx1">
                              <a:lumMod val="100000"/>
                            </a:schemeClr>
                          </a:solidFill>
                          <a:latin typeface="Calibri" panose="020F0502020204030204" pitchFamily="34" charset="0"/>
                          <a:ea typeface="Malgun Gothic"/>
                          <a:cs typeface="+mn-cs"/>
                          <a:sym typeface=""/>
                        </a:rPr>
                        <a:t>®</a:t>
                      </a:r>
                      <a:r>
                        <a:rPr lang="ko-KR" sz="1600" b="1" kern="0" spc="0" dirty="0">
                          <a:solidFill>
                            <a:schemeClr val="tx1">
                              <a:lumMod val="100000"/>
                            </a:schemeClr>
                          </a:solidFill>
                          <a:latin typeface="Calibri" panose="020F0502020204030204" pitchFamily="34" charset="0"/>
                          <a:ea typeface="Malgun Gothic"/>
                          <a:cs typeface="+mn-cs"/>
                          <a:sym typeface=""/>
                        </a:rPr>
                        <a:t>개입 기준(IT)에 있는 65세 이상의 여성에서 치료를 받지 않은 여성들에 비해 비용 효과적이었음</a:t>
                      </a:r>
                      <a:endParaRPr lang="ko-KR" sz="1600" b="1" kern="0" spc="0" baseline="30000" dirty="0">
                        <a:solidFill>
                          <a:schemeClr val="tx1">
                            <a:lumMod val="100000"/>
                          </a:schemeClr>
                        </a:solidFill>
                        <a:latin typeface="Calibri" panose="020F0502020204030204" pitchFamily="34" charset="0"/>
                        <a:ea typeface="Malgun Gothic"/>
                        <a:cs typeface="+mn-cs"/>
                        <a:sym typeface=""/>
                      </a:endParaRPr>
                    </a:p>
                  </a:txBody>
                  <a:tcPr/>
                </a:tc>
                <a:tc>
                  <a:txBody>
                    <a:bodyPr/>
                    <a:lstStyle/>
                    <a:p>
                      <a:pPr marL="0" indent="0">
                        <a:buFont typeface="Arial" panose="020B0604020202020204" pitchFamily="34" charset="0"/>
                        <a:buNone/>
                      </a:pPr>
                      <a:r>
                        <a:rPr lang="ko-KR" sz="1600" b="1" kern="0" spc="0" baseline="0" dirty="0">
                          <a:solidFill>
                            <a:schemeClr val="tx1">
                              <a:lumMod val="100000"/>
                            </a:schemeClr>
                          </a:solidFill>
                          <a:latin typeface="Calibri" panose="020F0502020204030204" pitchFamily="34" charset="0"/>
                          <a:ea typeface="Malgun Gothic"/>
                          <a:cs typeface="+mn-cs"/>
                          <a:sym typeface=""/>
                        </a:rPr>
                        <a:t>Chandran et al. 2021</a:t>
                      </a:r>
                      <a:r>
                        <a:rPr lang="ko-KR" sz="1600" b="1" kern="0" spc="0" baseline="30000" dirty="0">
                          <a:solidFill>
                            <a:schemeClr val="tx1">
                              <a:lumMod val="100000"/>
                            </a:schemeClr>
                          </a:solidFill>
                          <a:latin typeface="Calibri" panose="020F0502020204030204" pitchFamily="34" charset="0"/>
                          <a:ea typeface="Malgun Gothic"/>
                          <a:cs typeface="+mn-cs"/>
                          <a:sym typeface=""/>
                        </a:rPr>
                        <a:t>2</a:t>
                      </a:r>
                      <a:endParaRPr lang="ko-KR" sz="1600" b="1" kern="0" spc="0" baseline="0" dirty="0">
                        <a:solidFill>
                          <a:schemeClr val="tx1">
                            <a:lumMod val="100000"/>
                          </a:schemeClr>
                        </a:solidFill>
                        <a:latin typeface="Calibri" panose="020F0502020204030204" pitchFamily="34" charset="0"/>
                        <a:ea typeface="Malgun Gothic"/>
                        <a:cs typeface="+mn-cs"/>
                        <a:sym typeface=""/>
                      </a:endParaRPr>
                    </a:p>
                  </a:txBody>
                  <a:tcPr/>
                </a:tc>
                <a:extLst>
                  <a:ext uri="{0D108BD9-81ED-4DB2-BD59-A6C34878D82A}">
                    <a16:rowId xmlns:a16="http://schemas.microsoft.com/office/drawing/2014/main" val="3532791335"/>
                  </a:ext>
                </a:extLst>
              </a:tr>
              <a:tr h="370840">
                <a:tc>
                  <a:txBody>
                    <a:bodyPr/>
                    <a:lstStyle/>
                    <a:p>
                      <a:r>
                        <a:rPr lang="ko-KR" sz="1600" b="1" spc="0">
                          <a:solidFill>
                            <a:schemeClr val="tx1">
                              <a:lumMod val="100000"/>
                            </a:schemeClr>
                          </a:solidFill>
                          <a:latin typeface="Calibri" panose="020F0502020204030204" pitchFamily="34" charset="0"/>
                          <a:ea typeface="Malgun Gothic"/>
                          <a:cs typeface="+mn-cs"/>
                          <a:sym typeface=""/>
                        </a:rPr>
                        <a:t>중국</a:t>
                      </a:r>
                    </a:p>
                  </a:txBody>
                  <a:tcPr/>
                </a:tc>
                <a:tc>
                  <a:txBody>
                    <a:bodyPr/>
                    <a:lstStyle/>
                    <a:p>
                      <a:pPr marL="285750" indent="-285750">
                        <a:buFont typeface="Arial" panose="020B0604020202020204" pitchFamily="34" charset="0"/>
                        <a:buChar char="•"/>
                      </a:pPr>
                      <a:r>
                        <a:rPr lang="ko-KR" sz="1600" b="1" kern="0" spc="0" dirty="0">
                          <a:solidFill>
                            <a:schemeClr val="tx1"/>
                          </a:solidFill>
                          <a:latin typeface="Calibri" panose="020F0502020204030204" pitchFamily="34" charset="0"/>
                          <a:ea typeface="Malgun Gothic"/>
                          <a:cs typeface="+mn-cs"/>
                          <a:sym typeface=""/>
                        </a:rPr>
                        <a:t>요추 또는 대퇴경부 BMD T-score가 2.5 이하이고 골절이 없는 경우 60세 이상의 여성에서 </a:t>
                      </a:r>
                      <a:r>
                        <a:rPr lang="ko-KR" sz="1600" b="1" kern="0" spc="0" dirty="0" err="1">
                          <a:solidFill>
                            <a:schemeClr val="tx1"/>
                          </a:solidFill>
                          <a:latin typeface="Calibri" panose="020F0502020204030204" pitchFamily="34" charset="0"/>
                          <a:ea typeface="Malgun Gothic"/>
                          <a:cs typeface="+mn-cs"/>
                          <a:sym typeface=""/>
                        </a:rPr>
                        <a:t>졸레드론산이</a:t>
                      </a:r>
                      <a:r>
                        <a:rPr lang="ko-KR" sz="1600" b="1" kern="0" spc="0" dirty="0">
                          <a:solidFill>
                            <a:schemeClr val="tx1"/>
                          </a:solidFill>
                          <a:latin typeface="Calibri" panose="020F0502020204030204" pitchFamily="34" charset="0"/>
                          <a:ea typeface="Malgun Gothic"/>
                          <a:cs typeface="+mn-cs"/>
                          <a:sym typeface=""/>
                        </a:rPr>
                        <a:t> 칼슘/비타민 D에 비해 </a:t>
                      </a:r>
                      <a:r>
                        <a:rPr lang="ko-KR" sz="1600" b="1" kern="0" spc="0" dirty="0" err="1">
                          <a:solidFill>
                            <a:schemeClr val="tx1"/>
                          </a:solidFill>
                          <a:latin typeface="Calibri" panose="020F0502020204030204" pitchFamily="34" charset="0"/>
                          <a:ea typeface="Malgun Gothic"/>
                          <a:cs typeface="+mn-cs"/>
                          <a:sym typeface=""/>
                        </a:rPr>
                        <a:t>비용면에서</a:t>
                      </a:r>
                      <a:r>
                        <a:rPr lang="ko-KR" sz="1600" b="1" kern="0" spc="0" dirty="0">
                          <a:solidFill>
                            <a:schemeClr val="tx1"/>
                          </a:solidFill>
                          <a:latin typeface="Calibri" panose="020F0502020204030204" pitchFamily="34" charset="0"/>
                          <a:ea typeface="Malgun Gothic"/>
                          <a:cs typeface="+mn-cs"/>
                          <a:sym typeface=""/>
                        </a:rPr>
                        <a:t> 효과적이었음</a:t>
                      </a:r>
                      <a:r>
                        <a:rPr lang="ko-KR" sz="1600" b="1" kern="0" spc="0" baseline="30000" dirty="0">
                          <a:solidFill>
                            <a:schemeClr val="tx1"/>
                          </a:solidFill>
                          <a:latin typeface="Calibri" panose="020F0502020204030204" pitchFamily="34" charset="0"/>
                          <a:ea typeface="Malgun Gothic"/>
                          <a:cs typeface="+mn-cs"/>
                          <a:sym typeface=""/>
                        </a:rPr>
                        <a:t>3</a:t>
                      </a:r>
                    </a:p>
                    <a:p>
                      <a:pPr marL="285750" indent="-285750">
                        <a:buFont typeface="Arial" panose="020B0604020202020204" pitchFamily="34" charset="0"/>
                        <a:buChar char="•"/>
                      </a:pPr>
                      <a:endParaRPr lang="ko-KR" sz="1600" b="1" kern="1200" spc="0" dirty="0">
                        <a:solidFill>
                          <a:schemeClr val="tx1"/>
                        </a:solidFill>
                        <a:latin typeface="Calibri" panose="020F0502020204030204" pitchFamily="34" charset="0"/>
                        <a:ea typeface="Malgun Gothic"/>
                        <a:cs typeface="+mn-cs"/>
                        <a:sym typeface=""/>
                      </a:endParaRPr>
                    </a:p>
                    <a:p>
                      <a:pPr marL="285750" indent="-285750">
                        <a:buFont typeface="Arial" panose="020B0604020202020204" pitchFamily="34" charset="0"/>
                        <a:buChar char="•"/>
                      </a:pPr>
                      <a:r>
                        <a:rPr lang="ko-KR" sz="1600" b="1" kern="0" spc="0" dirty="0" err="1">
                          <a:solidFill>
                            <a:schemeClr val="tx1"/>
                          </a:solidFill>
                          <a:latin typeface="Calibri" panose="020F0502020204030204" pitchFamily="34" charset="0"/>
                          <a:ea typeface="Malgun Gothic"/>
                          <a:cs typeface="+mn-cs"/>
                          <a:sym typeface=""/>
                        </a:rPr>
                        <a:t>졸레드론산은</a:t>
                      </a:r>
                      <a:r>
                        <a:rPr lang="ko-KR" sz="1600" b="1" kern="0" spc="0" dirty="0">
                          <a:solidFill>
                            <a:schemeClr val="tx1"/>
                          </a:solidFill>
                          <a:latin typeface="Calibri" panose="020F0502020204030204" pitchFamily="34" charset="0"/>
                          <a:ea typeface="Malgun Gothic"/>
                          <a:cs typeface="+mn-cs"/>
                          <a:sym typeface=""/>
                        </a:rPr>
                        <a:t> FRAX</a:t>
                      </a:r>
                      <a:r>
                        <a:rPr lang="ko-KR" sz="1600" b="1" kern="0" spc="0" baseline="30000" dirty="0">
                          <a:solidFill>
                            <a:schemeClr val="tx1"/>
                          </a:solidFill>
                          <a:latin typeface="Calibri" panose="020F0502020204030204" pitchFamily="34" charset="0"/>
                          <a:ea typeface="Malgun Gothic"/>
                          <a:cs typeface="+mn-cs"/>
                          <a:sym typeface=""/>
                        </a:rPr>
                        <a:t>®</a:t>
                      </a:r>
                      <a:r>
                        <a:rPr lang="ko-KR" sz="1600" b="1" kern="0" spc="0" dirty="0">
                          <a:solidFill>
                            <a:schemeClr val="tx1"/>
                          </a:solidFill>
                          <a:latin typeface="Calibri" panose="020F0502020204030204" pitchFamily="34" charset="0"/>
                          <a:ea typeface="Malgun Gothic"/>
                          <a:cs typeface="+mn-cs"/>
                          <a:sym typeface=""/>
                        </a:rPr>
                        <a:t> (MOF의 10년 확률) IT가 7% 초과할 때 치료를 받지 않은 경우와 대비해 비용 효</a:t>
                      </a:r>
                      <a:r>
                        <a:rPr lang="ko-KR" altLang="en-US" sz="1600" b="1" kern="0" spc="0" dirty="0">
                          <a:solidFill>
                            <a:schemeClr val="tx1"/>
                          </a:solidFill>
                          <a:latin typeface="Calibri" panose="020F0502020204030204" pitchFamily="34" charset="0"/>
                          <a:ea typeface="Malgun Gothic"/>
                          <a:cs typeface="+mn-cs"/>
                          <a:sym typeface=""/>
                        </a:rPr>
                        <a:t>과</a:t>
                      </a:r>
                      <a:r>
                        <a:rPr lang="ko-KR" sz="1600" b="1" kern="0" spc="0" dirty="0">
                          <a:solidFill>
                            <a:schemeClr val="tx1"/>
                          </a:solidFill>
                          <a:latin typeface="Calibri" panose="020F0502020204030204" pitchFamily="34" charset="0"/>
                          <a:ea typeface="Malgun Gothic"/>
                          <a:cs typeface="+mn-cs"/>
                          <a:sym typeface=""/>
                        </a:rPr>
                        <a:t>적이었음</a:t>
                      </a:r>
                      <a:r>
                        <a:rPr lang="ko-KR" sz="1600" b="1" kern="0" spc="0" baseline="30000" dirty="0">
                          <a:solidFill>
                            <a:schemeClr val="tx1"/>
                          </a:solidFill>
                          <a:latin typeface="Calibri" panose="020F0502020204030204" pitchFamily="34" charset="0"/>
                          <a:ea typeface="Malgun Gothic"/>
                          <a:cs typeface="+mn-cs"/>
                          <a:sym typeface=""/>
                        </a:rPr>
                        <a:t>4</a:t>
                      </a:r>
                    </a:p>
                  </a:txBody>
                  <a:tcPr/>
                </a:tc>
                <a:tc>
                  <a:txBody>
                    <a:bodyPr/>
                    <a:lstStyle/>
                    <a:p>
                      <a:pPr marL="0" indent="0">
                        <a:buFont typeface="Arial" panose="020B0604020202020204" pitchFamily="34" charset="0"/>
                        <a:buNone/>
                      </a:pPr>
                      <a:r>
                        <a:rPr lang="ko-KR" sz="1600" b="1" kern="0" spc="0" baseline="0">
                          <a:solidFill>
                            <a:schemeClr val="tx1">
                              <a:lumMod val="100000"/>
                            </a:schemeClr>
                          </a:solidFill>
                          <a:latin typeface="Calibri" panose="020F0502020204030204" pitchFamily="34" charset="0"/>
                          <a:ea typeface="Malgun Gothic"/>
                          <a:cs typeface="+mn-cs"/>
                          <a:sym typeface=""/>
                        </a:rPr>
                        <a:t>Li et al. 2019</a:t>
                      </a:r>
                      <a:r>
                        <a:rPr lang="ko-KR" sz="1600" b="1" kern="0" spc="0" baseline="30000">
                          <a:solidFill>
                            <a:schemeClr val="tx1">
                              <a:lumMod val="100000"/>
                            </a:schemeClr>
                          </a:solidFill>
                          <a:latin typeface="Calibri" panose="020F0502020204030204" pitchFamily="34" charset="0"/>
                          <a:ea typeface="Malgun Gothic"/>
                          <a:cs typeface="+mn-cs"/>
                          <a:sym typeface=""/>
                        </a:rPr>
                        <a:t>3</a:t>
                      </a:r>
                    </a:p>
                    <a:p>
                      <a:pPr marL="0" indent="0">
                        <a:buFont typeface="Arial" panose="020B0604020202020204" pitchFamily="34" charset="0"/>
                        <a:buNone/>
                      </a:pPr>
                      <a:endParaRPr lang="ko-KR" sz="1600" b="1" kern="1200" spc="0" baseline="30000">
                        <a:solidFill>
                          <a:schemeClr val="tx1">
                            <a:lumMod val="100000"/>
                          </a:schemeClr>
                        </a:solidFill>
                        <a:latin typeface="Calibri" panose="020F0502020204030204" pitchFamily="34" charset="0"/>
                        <a:ea typeface="Malgun Gothic"/>
                        <a:cs typeface="+mn-cs"/>
                        <a:sym typeface=""/>
                      </a:endParaRPr>
                    </a:p>
                    <a:p>
                      <a:pPr marL="0" indent="0">
                        <a:buFont typeface="Arial" panose="020B0604020202020204" pitchFamily="34" charset="0"/>
                        <a:buNone/>
                      </a:pPr>
                      <a:endParaRPr lang="ko-KR" sz="1600" b="1" kern="1200" spc="0" baseline="30000">
                        <a:solidFill>
                          <a:schemeClr val="tx1">
                            <a:lumMod val="100000"/>
                          </a:schemeClr>
                        </a:solidFill>
                        <a:latin typeface="Calibri" panose="020F0502020204030204" pitchFamily="34" charset="0"/>
                        <a:ea typeface="Malgun Gothic"/>
                        <a:cs typeface="+mn-cs"/>
                        <a:sym typeface=""/>
                      </a:endParaRPr>
                    </a:p>
                    <a:p>
                      <a:pPr marL="0" indent="0">
                        <a:buFont typeface="Arial" panose="020B0604020202020204" pitchFamily="34" charset="0"/>
                        <a:buNone/>
                      </a:pPr>
                      <a:endParaRPr lang="ko-KR" sz="1600" b="1" kern="1200" spc="0" baseline="30000">
                        <a:solidFill>
                          <a:schemeClr val="tx1">
                            <a:lumMod val="100000"/>
                          </a:schemeClr>
                        </a:solidFill>
                        <a:latin typeface="Calibri" panose="020F0502020204030204" pitchFamily="34" charset="0"/>
                        <a:ea typeface="Malgun Gothic"/>
                        <a:cs typeface="+mn-cs"/>
                        <a:sym typeface=""/>
                      </a:endParaRPr>
                    </a:p>
                    <a:p>
                      <a:pPr marL="0" indent="0">
                        <a:buFont typeface="Arial" panose="020B0604020202020204" pitchFamily="34" charset="0"/>
                        <a:buNone/>
                      </a:pPr>
                      <a:r>
                        <a:rPr lang="ko-KR" sz="1600" b="1" kern="0" spc="0" baseline="0">
                          <a:solidFill>
                            <a:schemeClr val="tx1">
                              <a:lumMod val="100000"/>
                            </a:schemeClr>
                          </a:solidFill>
                          <a:latin typeface="Calibri" panose="020F0502020204030204" pitchFamily="34" charset="0"/>
                          <a:ea typeface="Malgun Gothic"/>
                          <a:cs typeface="+mn-cs"/>
                          <a:sym typeface=""/>
                        </a:rPr>
                        <a:t>Cui et al. 2020</a:t>
                      </a:r>
                      <a:r>
                        <a:rPr lang="ko-KR" sz="1600" b="1" kern="0" spc="0" baseline="30000">
                          <a:solidFill>
                            <a:schemeClr val="tx1">
                              <a:lumMod val="100000"/>
                            </a:schemeClr>
                          </a:solidFill>
                          <a:latin typeface="Calibri" panose="020F0502020204030204" pitchFamily="34" charset="0"/>
                          <a:ea typeface="Malgun Gothic"/>
                          <a:cs typeface="+mn-cs"/>
                          <a:sym typeface=""/>
                        </a:rPr>
                        <a:t>4</a:t>
                      </a:r>
                    </a:p>
                  </a:txBody>
                  <a:tcPr/>
                </a:tc>
                <a:extLst>
                  <a:ext uri="{0D108BD9-81ED-4DB2-BD59-A6C34878D82A}">
                    <a16:rowId xmlns:a16="http://schemas.microsoft.com/office/drawing/2014/main" val="1377457371"/>
                  </a:ext>
                </a:extLst>
              </a:tr>
              <a:tr h="370840">
                <a:tc>
                  <a:txBody>
                    <a:bodyPr/>
                    <a:lstStyle/>
                    <a:p>
                      <a:r>
                        <a:rPr lang="ko-KR" sz="1600" b="1" spc="0">
                          <a:solidFill>
                            <a:schemeClr val="tx1">
                              <a:lumMod val="100000"/>
                            </a:schemeClr>
                          </a:solidFill>
                          <a:latin typeface="Calibri" panose="020F0502020204030204" pitchFamily="34" charset="0"/>
                          <a:ea typeface="Malgun Gothic"/>
                          <a:cs typeface="+mn-cs"/>
                          <a:sym typeface=""/>
                        </a:rPr>
                        <a:t>홍콩</a:t>
                      </a:r>
                    </a:p>
                  </a:txBody>
                  <a:tcPr/>
                </a:tc>
                <a:tc>
                  <a:txBody>
                    <a:bodyPr/>
                    <a:lstStyle/>
                    <a:p>
                      <a:pPr marL="285750" indent="-285750">
                        <a:buFont typeface="Arial" panose="020B0604020202020204" pitchFamily="34" charset="0"/>
                        <a:buChar char="•"/>
                      </a:pPr>
                      <a:r>
                        <a:rPr lang="ko-KR" sz="1600" b="1" kern="0" spc="0">
                          <a:solidFill>
                            <a:schemeClr val="tx1"/>
                          </a:solidFill>
                          <a:latin typeface="Calibri" panose="020F0502020204030204" pitchFamily="34" charset="0"/>
                          <a:ea typeface="Malgun Gothic"/>
                          <a:cs typeface="+mn-cs"/>
                          <a:sym typeface=""/>
                        </a:rPr>
                        <a:t>골다공증 치료는 치료를 받지 않은 경우와 비교하여 70세 이상의 여성에서 비용 효과적일 가능성이 75%였음</a:t>
                      </a:r>
                      <a:r>
                        <a:rPr lang="ko-KR" sz="1600" b="1" kern="0" spc="0" baseline="30000">
                          <a:solidFill>
                            <a:schemeClr val="tx1"/>
                          </a:solidFill>
                          <a:latin typeface="Calibri" panose="020F0502020204030204" pitchFamily="34" charset="0"/>
                          <a:ea typeface="Malgun Gothic"/>
                          <a:cs typeface="+mn-cs"/>
                          <a:sym typeface=""/>
                        </a:rPr>
                        <a:t>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0" spc="0">
                          <a:solidFill>
                            <a:schemeClr val="tx1"/>
                          </a:solidFill>
                          <a:latin typeface="Calibri" panose="020F0502020204030204" pitchFamily="34" charset="0"/>
                          <a:ea typeface="Malgun Gothic"/>
                          <a:cs typeface="+mn-cs"/>
                          <a:sym typeface=""/>
                        </a:rPr>
                        <a:t>골다공증 치료는 10년 동안 고관절 골절의 절대 위험이 3.7% 이상인 65세 여성에서 비용 효과적이었음</a:t>
                      </a:r>
                      <a:r>
                        <a:rPr lang="ko-KR" sz="1600" b="1" kern="0" spc="0" baseline="30000">
                          <a:solidFill>
                            <a:schemeClr val="tx1"/>
                          </a:solidFill>
                          <a:latin typeface="Calibri" panose="020F0502020204030204" pitchFamily="34" charset="0"/>
                          <a:ea typeface="Malgun Gothic"/>
                          <a:cs typeface="+mn-cs"/>
                          <a:sym typeface=""/>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0" spc="0" baseline="0">
                          <a:solidFill>
                            <a:schemeClr val="tx1">
                              <a:lumMod val="100000"/>
                            </a:schemeClr>
                          </a:solidFill>
                          <a:latin typeface="Calibri" panose="020F0502020204030204" pitchFamily="34" charset="0"/>
                          <a:ea typeface="Malgun Gothic"/>
                          <a:cs typeface="+mn-cs"/>
                          <a:sym typeface=""/>
                        </a:rPr>
                        <a:t>Kung et al. 2015</a:t>
                      </a:r>
                      <a:r>
                        <a:rPr lang="ko-KR" sz="1600" b="1" kern="0" spc="0" baseline="30000">
                          <a:solidFill>
                            <a:schemeClr val="tx1">
                              <a:lumMod val="100000"/>
                            </a:schemeClr>
                          </a:solidFill>
                          <a:latin typeface="Calibri" panose="020F0502020204030204" pitchFamily="34" charset="0"/>
                          <a:ea typeface="Malgun Gothic"/>
                          <a:cs typeface="+mn-cs"/>
                          <a:sym typeface=""/>
                        </a:rPr>
                        <a:t>5</a:t>
                      </a:r>
                    </a:p>
                  </a:txBody>
                  <a:tcPr/>
                </a:tc>
                <a:extLst>
                  <a:ext uri="{0D108BD9-81ED-4DB2-BD59-A6C34878D82A}">
                    <a16:rowId xmlns:a16="http://schemas.microsoft.com/office/drawing/2014/main" val="2784587193"/>
                  </a:ext>
                </a:extLst>
              </a:tr>
              <a:tr h="370840">
                <a:tc>
                  <a:txBody>
                    <a:bodyPr/>
                    <a:lstStyle/>
                    <a:p>
                      <a:endParaRPr lang="ko-KR" sz="1600" b="1">
                        <a:latin typeface="Candara" panose="020E0502030303020204" pitchFamily="34" charset="0"/>
                        <a:ea typeface="Malgun Gothic"/>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baseline="0" dirty="0">
                          <a:solidFill>
                            <a:schemeClr val="tx1"/>
                          </a:solidFill>
                          <a:latin typeface="Calibri" panose="020F0502020204030204" pitchFamily="34" charset="0"/>
                          <a:ea typeface="Malgun Gothic"/>
                          <a:cs typeface="+mn-cs"/>
                          <a:sym typeface=""/>
                        </a:rPr>
                        <a:t>&lt;가능한 경우 발표자가 지역별 자료를 추가&gt;</a:t>
                      </a:r>
                      <a:endParaRPr lang="ko-KR" sz="1600" b="1" i="1" kern="1200" spc="0" baseline="0" dirty="0">
                        <a:solidFill>
                          <a:schemeClr val="tx1"/>
                        </a:solidFill>
                        <a:latin typeface="Calibri" panose="020F0502020204030204" pitchFamily="34" charset="0"/>
                        <a:ea typeface="Malgun Gothic"/>
                        <a:cs typeface="+mn-cs"/>
                        <a:sym typeface=""/>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endParaRPr lang="ko-KR" sz="1600" b="1" kern="1200" baseline="30000" dirty="0">
                        <a:solidFill>
                          <a:schemeClr val="dk1"/>
                        </a:solidFill>
                        <a:latin typeface="Candara" panose="020E0502030303020204" pitchFamily="34" charset="0"/>
                        <a:ea typeface="Malgun Gothic"/>
                        <a:cs typeface="+mn-cs"/>
                      </a:endParaRPr>
                    </a:p>
                  </a:txBody>
                  <a:tcPr/>
                </a:tc>
                <a:extLst>
                  <a:ext uri="{0D108BD9-81ED-4DB2-BD59-A6C34878D82A}">
                    <a16:rowId xmlns:a16="http://schemas.microsoft.com/office/drawing/2014/main" val="1262711132"/>
                  </a:ext>
                </a:extLst>
              </a:tr>
            </a:tbl>
          </a:graphicData>
        </a:graphic>
      </p:graphicFrame>
      <p:sp>
        <p:nvSpPr>
          <p:cNvPr id="12" name="TextBox 11">
            <a:extLst>
              <a:ext uri="{FF2B5EF4-FFF2-40B4-BE49-F238E27FC236}">
                <a16:creationId xmlns:a16="http://schemas.microsoft.com/office/drawing/2014/main" id="{A13D6F2F-4353-0844-8BFC-0B592DD5EB93}"/>
              </a:ext>
            </a:extLst>
          </p:cNvPr>
          <p:cNvSpPr txBox="1"/>
          <p:nvPr/>
        </p:nvSpPr>
        <p:spPr>
          <a:xfrm>
            <a:off x="386855" y="6246168"/>
            <a:ext cx="732413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900" b="1" dirty="0">
                <a:latin typeface="Calibri" panose="020F0502020204030204" pitchFamily="34" charset="0"/>
                <a:sym typeface=""/>
              </a:rPr>
              <a:t>ICER: </a:t>
            </a:r>
            <a:r>
              <a:rPr lang="ko-KR" sz="900" b="1" dirty="0" err="1">
                <a:latin typeface="Calibri" panose="020F0502020204030204" pitchFamily="34" charset="0"/>
                <a:sym typeface=""/>
              </a:rPr>
              <a:t>증분</a:t>
            </a:r>
            <a:r>
              <a:rPr lang="ko-KR" sz="900" b="1" dirty="0">
                <a:latin typeface="Calibri" panose="020F0502020204030204" pitchFamily="34" charset="0"/>
                <a:sym typeface=""/>
              </a:rPr>
              <a:t> 비용 효율성 비율; IT: 개입 </a:t>
            </a:r>
            <a:r>
              <a:rPr lang="ko-KR" sz="900" b="1" dirty="0" err="1">
                <a:latin typeface="Calibri" panose="020F0502020204030204" pitchFamily="34" charset="0"/>
                <a:sym typeface=""/>
              </a:rPr>
              <a:t>기준값</a:t>
            </a:r>
            <a:r>
              <a:rPr lang="ko-KR" sz="900" b="1" dirty="0">
                <a:latin typeface="Calibri" panose="020F0502020204030204" pitchFamily="34" charset="0"/>
                <a:sym typeface=""/>
              </a:rPr>
              <a:t>; MOF: 주요 골다공증 골절; QALY: 품질 조정 수명 연도.</a:t>
            </a:r>
            <a:endParaRPr kumimoji="0" lang="ko-KR" sz="900" b="1" i="0" u="none" strike="noStrike" kern="1200" cap="none" normalizeH="0" baseline="0" dirty="0">
              <a:ln>
                <a:noFill/>
              </a:ln>
              <a:effectLst/>
              <a:uLnTx/>
              <a:uFillTx/>
              <a:latin typeface="Calibri" panose="020F0502020204030204" pitchFamily="34" charset="0"/>
              <a:sym typeface=""/>
            </a:endParaRPr>
          </a:p>
        </p:txBody>
      </p:sp>
      <p:sp>
        <p:nvSpPr>
          <p:cNvPr id="13" name="TextBox 12">
            <a:extLst>
              <a:ext uri="{FF2B5EF4-FFF2-40B4-BE49-F238E27FC236}">
                <a16:creationId xmlns:a16="http://schemas.microsoft.com/office/drawing/2014/main" id="{F5FF6A5B-E3F2-E042-A1CB-A98BEC7E1BDA}"/>
              </a:ext>
            </a:extLst>
          </p:cNvPr>
          <p:cNvSpPr txBox="1"/>
          <p:nvPr/>
        </p:nvSpPr>
        <p:spPr>
          <a:xfrm>
            <a:off x="386855" y="6036672"/>
            <a:ext cx="64078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1200" cap="none" normalizeH="0" baseline="0">
                <a:ln>
                  <a:noFill/>
                </a:ln>
                <a:effectLst/>
                <a:uLnTx/>
                <a:uFillTx/>
                <a:latin typeface="Calibri" panose="020F0502020204030204" pitchFamily="34" charset="0"/>
                <a:sym typeface=""/>
              </a:rPr>
              <a:t>참고: 모델링 전략 및 지불 의향 한계값은 국가마다 다릅니다.</a:t>
            </a:r>
          </a:p>
        </p:txBody>
      </p:sp>
      <p:sp>
        <p:nvSpPr>
          <p:cNvPr id="14" name="TextBox 13">
            <a:extLst>
              <a:ext uri="{FF2B5EF4-FFF2-40B4-BE49-F238E27FC236}">
                <a16:creationId xmlns:a16="http://schemas.microsoft.com/office/drawing/2014/main" id="{2B2FFB69-DD7C-8D41-B40B-B2ADFE57E60A}"/>
              </a:ext>
            </a:extLst>
          </p:cNvPr>
          <p:cNvSpPr txBox="1"/>
          <p:nvPr/>
        </p:nvSpPr>
        <p:spPr>
          <a:xfrm>
            <a:off x="609600" y="1563773"/>
            <a:ext cx="6858000" cy="368049"/>
          </a:xfrm>
          <a:prstGeom prst="rect">
            <a:avLst/>
          </a:prstGeom>
          <a:noFill/>
        </p:spPr>
        <p:txBody>
          <a:bodyPr wrap="square" rtlCol="0">
            <a:spAutoFit/>
          </a:bodyPr>
          <a:lstStyle>
            <a:defPPr>
              <a:defRPr lang="ko-KR">
                <a:ea typeface="Malgun Gothic"/>
              </a:defRPr>
            </a:defPPr>
          </a:lstStyle>
          <a:p>
            <a:pPr>
              <a:lnSpc>
                <a:spcPct val="120000"/>
              </a:lnSpc>
              <a:spcAft>
                <a:spcPts val="600"/>
              </a:spcAft>
            </a:pPr>
            <a:r>
              <a:rPr lang="ko-KR" sz="1600" b="1">
                <a:latin typeface="Candara" panose="020E0502030303020204" pitchFamily="34" charset="0"/>
                <a:sym typeface=""/>
              </a:rPr>
              <a:t>아시아 태평양의 골다공증에 대해 선별된 건강 경제학 연구</a:t>
            </a:r>
          </a:p>
        </p:txBody>
      </p:sp>
      <p:pic>
        <p:nvPicPr>
          <p:cNvPr id="10" name="Graphic 9" descr="Home with solid fill">
            <a:hlinkClick r:id="rId3" action="ppaction://hlinksldjump"/>
            <a:extLst>
              <a:ext uri="{FF2B5EF4-FFF2-40B4-BE49-F238E27FC236}">
                <a16:creationId xmlns:a16="http://schemas.microsoft.com/office/drawing/2014/main" id="{656593FE-25E3-BF48-B636-7E9CC4C85E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45057632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836340443"/>
              </p:ext>
            </p:extLst>
          </p:nvPr>
        </p:nvGraphicFramePr>
        <p:xfrm>
          <a:off x="1523996" y="1033614"/>
          <a:ext cx="8768861" cy="519176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기준 1 – 골절 </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골절은 </a:t>
                      </a:r>
                      <a:r>
                        <a:rPr lang="ko-KR" sz="1200" spc="0" dirty="0">
                          <a:solidFill>
                            <a:schemeClr val="tx1"/>
                          </a:solidFill>
                          <a:latin typeface="Candara" panose="020E0502030303020204" pitchFamily="34" charset="0"/>
                          <a:ea typeface="Malgun Gothic"/>
                          <a:cs typeface="+mn-cs"/>
                          <a:sym typeface=""/>
                        </a:rPr>
                        <a:t>골절을 </a:t>
                      </a:r>
                      <a:r>
                        <a:rPr lang="ko-KR" altLang="en-US" sz="1200" spc="0" dirty="0">
                          <a:solidFill>
                            <a:schemeClr val="tx1"/>
                          </a:solidFill>
                          <a:latin typeface="Candara" panose="020E0502030303020204" pitchFamily="34" charset="0"/>
                          <a:ea typeface="Malgun Gothic"/>
                          <a:cs typeface="+mn-cs"/>
                          <a:sym typeface=""/>
                        </a:rPr>
                        <a:t>불러온</a:t>
                      </a:r>
                      <a:r>
                        <a:rPr lang="ko-KR" sz="1200" spc="0" dirty="0">
                          <a:solidFill>
                            <a:schemeClr val="tx1"/>
                          </a:solidFill>
                          <a:latin typeface="Candara" panose="020E0502030303020204" pitchFamily="34" charset="0"/>
                          <a:ea typeface="Malgun Gothic"/>
                          <a:cs typeface="+mn-cs"/>
                          <a:sym typeface=""/>
                        </a:rPr>
                        <a:t>다</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모든 골절은 사망 위험을 증가시킴</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고관절 골절은 치명적일 수 있음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고관절 골절 - 특히 아시아 태평양 지역에서 증가하는 부담</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아시아 태평양 지역의 고관절 골절 치료 격차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토론 주제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척추 골절은 흔하지만 치료를 받는 일은 드묾</a:t>
                      </a:r>
                      <a:endParaRPr lang="ko-KR" sz="120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10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척추 골절이 환자의 삶의 질과 독립성에 미치는 영향</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11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척추 골절에는 장기적 영향이 따름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12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척추 골절의 기회 진단 증가</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13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고관절 또는 척추 골절 환자에서 골다공증 진단을 위해 골밀도가 필요하지 않음</a:t>
                      </a:r>
                      <a:r>
                        <a:rPr 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14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r h="370840">
                <a:tc>
                  <a:txBody>
                    <a:bodyPr/>
                    <a:lstStyle/>
                    <a:p>
                      <a:r>
                        <a:rPr lang="en-US" altLang="ko-KR" sz="1200" spc="0" dirty="0">
                          <a:solidFill>
                            <a:schemeClr val="tx1">
                              <a:lumMod val="100000"/>
                            </a:schemeClr>
                          </a:solidFill>
                          <a:latin typeface="Candara" panose="020E0502030303020204" pitchFamily="34" charset="0"/>
                          <a:ea typeface="Malgun Gothic"/>
                          <a:cs typeface="+mn-cs"/>
                          <a:sym typeface=""/>
                        </a:rPr>
                        <a:t>FLS: </a:t>
                      </a:r>
                      <a:r>
                        <a:rPr lang="ko-KR" altLang="en-US" sz="1200" spc="0" dirty="0">
                          <a:solidFill>
                            <a:schemeClr val="tx1">
                              <a:lumMod val="100000"/>
                            </a:schemeClr>
                          </a:solidFill>
                          <a:latin typeface="Candara" panose="020E0502030303020204" pitchFamily="34" charset="0"/>
                          <a:ea typeface="Malgun Gothic"/>
                          <a:cs typeface="+mn-cs"/>
                          <a:sym typeface=""/>
                        </a:rPr>
                        <a:t>골절 예후를 개선하는 비용 효과적인 방법</a:t>
                      </a:r>
                      <a:r>
                        <a:rPr lang="en-US" altLang="ko-KR" sz="1200" spc="0" dirty="0">
                          <a:solidFill>
                            <a:schemeClr val="tx1">
                              <a:lumMod val="100000"/>
                            </a:schemeClr>
                          </a:solidFill>
                          <a:latin typeface="Candara" panose="020E0502030303020204" pitchFamily="34" charset="0"/>
                          <a:ea typeface="Malgun Gothic"/>
                          <a:cs typeface="+mn-cs"/>
                          <a:sym typeface=""/>
                        </a:rPr>
                        <a:t>1–3</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7" action="ppaction://hlinksldjump">
                            <a:extLst>
                              <a:ext uri="{A12FA001-AC4F-418D-AE19-62706E023703}">
                                <ahyp:hlinkClr xmlns:ahyp="http://schemas.microsoft.com/office/drawing/2018/hyperlinkcolor" val="tx"/>
                              </a:ext>
                            </a:extLst>
                          </a:hlinkClick>
                        </a:rPr>
                        <a:t>15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8493587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아시아 태평양 지역의 성공적인 FLS 사례</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8" action="ppaction://hlinksldjump">
                            <a:extLst>
                              <a:ext uri="{A12FA001-AC4F-418D-AE19-62706E023703}">
                                <ahyp:hlinkClr xmlns:ahyp="http://schemas.microsoft.com/office/drawing/2018/hyperlinkcolor" val="tx"/>
                              </a:ext>
                            </a:extLst>
                          </a:hlinkClick>
                        </a:rPr>
                        <a:t>16</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20908046"/>
                  </a:ext>
                </a:extLst>
              </a:tr>
            </a:tbl>
          </a:graphicData>
        </a:graphic>
      </p:graphicFrame>
    </p:spTree>
    <p:extLst>
      <p:ext uri="{BB962C8B-B14F-4D97-AF65-F5344CB8AC3E}">
        <p14:creationId xmlns:p14="http://schemas.microsoft.com/office/powerpoint/2010/main" val="779087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598747004"/>
              </p:ext>
            </p:extLst>
          </p:nvPr>
        </p:nvGraphicFramePr>
        <p:xfrm>
          <a:off x="1523996" y="1033614"/>
          <a:ext cx="8768861" cy="148336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2 – 골다공증의 일반적인 위험 요소</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골다공증의 일반적인 위험 요소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위험 요인은 골절 위험에 누적되어 영향을 미침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20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 또는 골절 위험이 있는 환자의 뼈 건강 평가</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21</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bl>
          </a:graphicData>
        </a:graphic>
      </p:graphicFrame>
    </p:spTree>
    <p:extLst>
      <p:ext uri="{BB962C8B-B14F-4D97-AF65-F5344CB8AC3E}">
        <p14:creationId xmlns:p14="http://schemas.microsoft.com/office/powerpoint/2010/main" val="337503341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445689379"/>
              </p:ext>
            </p:extLst>
          </p:nvPr>
        </p:nvGraphicFramePr>
        <p:xfrm>
          <a:off x="1523996" y="1033614"/>
          <a:ext cx="8768861" cy="5642316"/>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13462">
                <a:tc>
                  <a:txBody>
                    <a:bodyPr/>
                    <a:lstStyle/>
                    <a:p>
                      <a:r>
                        <a:rPr lang="ko-KR" sz="1200" spc="0" dirty="0">
                          <a:latin typeface="Candara" panose="020E0502030303020204" pitchFamily="34" charset="0"/>
                          <a:ea typeface="Malgun Gothic"/>
                          <a:cs typeface="+mn-cs"/>
                          <a:sym typeface=""/>
                        </a:rPr>
                        <a:t>임상 표준 3 – 약물로 인한 뼈 손실/골절 위험</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뼈 손실 및/또는 골절 위험 증가와 관련된 의약품</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24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글루코코르티코이드</a:t>
                      </a:r>
                      <a:r>
                        <a:rPr lang="en-GB" altLang="ko-KR" sz="1200" spc="0" dirty="0">
                          <a:solidFill>
                            <a:schemeClr val="tx1">
                              <a:lumMod val="100000"/>
                            </a:schemeClr>
                          </a:solidFill>
                          <a:latin typeface="Candara" panose="020E0502030303020204" pitchFamily="34" charset="0"/>
                          <a:ea typeface="Malgun Gothic"/>
                          <a:cs typeface="+mn-cs"/>
                          <a:sym typeface=""/>
                        </a:rPr>
                        <a:t> (GC)</a:t>
                      </a:r>
                      <a:endParaRPr lang="ko-KR" sz="120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25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전신 글루코코르티코이드 사용은 골절 위험을 증가시킴</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26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글루코코르티코이드 사용자는 뼈 건강 평가를 받아야 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27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13462">
                <a:tc>
                  <a:txBody>
                    <a:bodyPr/>
                    <a:lstStyle/>
                    <a:p>
                      <a:r>
                        <a:rPr lang="en-US" altLang="ko-KR" sz="1200" spc="0" dirty="0">
                          <a:solidFill>
                            <a:schemeClr val="tx1">
                              <a:lumMod val="100000"/>
                            </a:schemeClr>
                          </a:solidFill>
                          <a:latin typeface="Candara" panose="020E0502030303020204" pitchFamily="34" charset="0"/>
                          <a:ea typeface="Malgun Gothic"/>
                          <a:cs typeface="+mn-cs"/>
                          <a:sym typeface=""/>
                        </a:rPr>
                        <a:t>FRAX® - </a:t>
                      </a:r>
                      <a:r>
                        <a:rPr lang="ko-KR" altLang="en-US" sz="1200" spc="0" dirty="0">
                          <a:solidFill>
                            <a:schemeClr val="tx1">
                              <a:lumMod val="100000"/>
                            </a:schemeClr>
                          </a:solidFill>
                          <a:latin typeface="Candara" panose="020E0502030303020204" pitchFamily="34" charset="0"/>
                          <a:ea typeface="Malgun Gothic"/>
                          <a:cs typeface="+mn-cs"/>
                          <a:sym typeface=""/>
                        </a:rPr>
                        <a:t>글루코코르티코이드 사용자에게 조정이 필요함</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28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양성자 펌프 억제제(PPI)</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29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r h="313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200" spc="0" dirty="0">
                          <a:solidFill>
                            <a:schemeClr val="tx1">
                              <a:lumMod val="100000"/>
                            </a:schemeClr>
                          </a:solidFill>
                          <a:latin typeface="Candara" panose="020E0502030303020204" pitchFamily="34" charset="0"/>
                          <a:ea typeface="Malgun Gothic"/>
                          <a:cs typeface="+mn-cs"/>
                          <a:sym typeface=""/>
                        </a:rPr>
                        <a:t>양성자 펌프 억제제(PPI) – </a:t>
                      </a:r>
                      <a:r>
                        <a:rPr lang="ko-KR" altLang="en-US" sz="1200" spc="0" dirty="0">
                          <a:solidFill>
                            <a:schemeClr val="tx1">
                              <a:lumMod val="100000"/>
                            </a:schemeClr>
                          </a:solidFill>
                          <a:latin typeface="Candara" panose="020E0502030303020204" pitchFamily="34" charset="0"/>
                          <a:ea typeface="Malgun Gothic"/>
                          <a:cs typeface="+mn-cs"/>
                          <a:sym typeface=""/>
                        </a:rPr>
                        <a:t>계속</a:t>
                      </a:r>
                      <a:endParaRPr lang="ko-KR" sz="120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30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84935871"/>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항경련제/항간질제(AED)</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31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20908046"/>
                  </a:ext>
                </a:extLst>
              </a:tr>
              <a:tr h="313462">
                <a:tc>
                  <a:txBody>
                    <a:bodyPr/>
                    <a:lstStyle/>
                    <a:p>
                      <a:r>
                        <a:rPr lang="ko-KR" altLang="en-US" sz="1200" spc="0" dirty="0" err="1">
                          <a:solidFill>
                            <a:schemeClr val="tx1"/>
                          </a:solidFill>
                          <a:latin typeface="Candara" panose="020E0502030303020204" pitchFamily="34" charset="0"/>
                          <a:ea typeface="Malgun Gothic"/>
                          <a:cs typeface="+mn-cs"/>
                          <a:sym typeface=""/>
                        </a:rPr>
                        <a:t>데포</a:t>
                      </a:r>
                      <a:r>
                        <a:rPr lang="ko-KR" altLang="en-US" sz="1200" spc="0" dirty="0">
                          <a:solidFill>
                            <a:schemeClr val="tx1"/>
                          </a:solidFill>
                          <a:latin typeface="Candara" panose="020E0502030303020204" pitchFamily="34" charset="0"/>
                          <a:ea typeface="Malgun Gothic"/>
                          <a:cs typeface="+mn-cs"/>
                          <a:sym typeface=""/>
                        </a:rPr>
                        <a:t> </a:t>
                      </a:r>
                      <a:r>
                        <a:rPr lang="ko-KR" sz="1200" spc="0" dirty="0" err="1">
                          <a:solidFill>
                            <a:schemeClr val="tx1"/>
                          </a:solidFill>
                          <a:latin typeface="Candara" panose="020E0502030303020204" pitchFamily="34" charset="0"/>
                          <a:ea typeface="Malgun Gothic"/>
                          <a:cs typeface="+mn-cs"/>
                          <a:sym typeface=""/>
                        </a:rPr>
                        <a:t>메드록시프로게스테론</a:t>
                      </a:r>
                      <a:r>
                        <a:rPr lang="ko-KR" sz="1200" spc="0" dirty="0">
                          <a:solidFill>
                            <a:schemeClr val="tx1"/>
                          </a:solidFill>
                          <a:latin typeface="Candara" panose="020E0502030303020204" pitchFamily="34" charset="0"/>
                          <a:ea typeface="Malgun Gothic"/>
                          <a:cs typeface="+mn-cs"/>
                          <a:sym typeface=""/>
                        </a:rPr>
                        <a:t> </a:t>
                      </a:r>
                      <a:r>
                        <a:rPr lang="ko-KR" sz="1200" spc="0" dirty="0">
                          <a:solidFill>
                            <a:schemeClr val="tx1">
                              <a:lumMod val="100000"/>
                            </a:schemeClr>
                          </a:solidFill>
                          <a:latin typeface="Candara" panose="020E0502030303020204" pitchFamily="34" charset="0"/>
                          <a:ea typeface="Malgun Gothic"/>
                          <a:cs typeface="+mn-cs"/>
                          <a:sym typeface=""/>
                        </a:rPr>
                        <a:t>아세테이트</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32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024766835"/>
                  </a:ext>
                </a:extLst>
              </a:tr>
              <a:tr h="313462">
                <a:tc>
                  <a:txBody>
                    <a:bodyPr/>
                    <a:lstStyle/>
                    <a:p>
                      <a:r>
                        <a:rPr lang="ko-KR" sz="1200" spc="0" dirty="0" err="1">
                          <a:solidFill>
                            <a:schemeClr val="tx1">
                              <a:lumMod val="100000"/>
                            </a:schemeClr>
                          </a:solidFill>
                          <a:latin typeface="Candara" panose="020E0502030303020204" pitchFamily="34" charset="0"/>
                          <a:ea typeface="Malgun Gothic"/>
                          <a:cs typeface="+mn-cs"/>
                          <a:sym typeface=""/>
                        </a:rPr>
                        <a:t>아로마타제</a:t>
                      </a:r>
                      <a:r>
                        <a:rPr lang="ko-KR" sz="1200" spc="0" dirty="0">
                          <a:solidFill>
                            <a:schemeClr val="tx1">
                              <a:lumMod val="100000"/>
                            </a:schemeClr>
                          </a:solidFill>
                          <a:latin typeface="Candara" panose="020E0502030303020204" pitchFamily="34" charset="0"/>
                          <a:ea typeface="Malgun Gothic"/>
                          <a:cs typeface="+mn-cs"/>
                          <a:sym typeface=""/>
                        </a:rPr>
                        <a:t> </a:t>
                      </a:r>
                      <a:r>
                        <a:rPr lang="ko-KR" sz="1200" spc="0" dirty="0" err="1">
                          <a:solidFill>
                            <a:schemeClr val="tx1">
                              <a:lumMod val="100000"/>
                            </a:schemeClr>
                          </a:solidFill>
                          <a:latin typeface="Candara" panose="020E0502030303020204" pitchFamily="34" charset="0"/>
                          <a:ea typeface="Malgun Gothic"/>
                          <a:cs typeface="+mn-cs"/>
                          <a:sym typeface=""/>
                        </a:rPr>
                        <a:t>억제제</a:t>
                      </a:r>
                      <a:r>
                        <a:rPr lang="ko-KR" sz="1200" spc="0" dirty="0">
                          <a:solidFill>
                            <a:schemeClr val="tx1">
                              <a:lumMod val="100000"/>
                            </a:schemeClr>
                          </a:solidFill>
                          <a:latin typeface="Candara" panose="020E0502030303020204" pitchFamily="34" charset="0"/>
                          <a:ea typeface="Malgun Gothic"/>
                          <a:cs typeface="+mn-cs"/>
                          <a:sym typeface=""/>
                        </a:rPr>
                        <a:t>(AI)</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33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87165530"/>
                  </a:ext>
                </a:extLst>
              </a:tr>
              <a:tr h="313462">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안드로겐 차단 요법 </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34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93714229"/>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선택적 세로토닌 재흡수 억제제(SSRI)</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7" action="ppaction://hlinksldjump">
                            <a:extLst>
                              <a:ext uri="{A12FA001-AC4F-418D-AE19-62706E023703}">
                                <ahyp:hlinkClr xmlns:ahyp="http://schemas.microsoft.com/office/drawing/2018/hyperlinkcolor" val="tx"/>
                              </a:ext>
                            </a:extLst>
                          </a:hlinkClick>
                        </a:rPr>
                        <a:t>35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858754677"/>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티아졸리딘디온(TZD)</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8" action="ppaction://hlinksldjump">
                            <a:extLst>
                              <a:ext uri="{A12FA001-AC4F-418D-AE19-62706E023703}">
                                <ahyp:hlinkClr xmlns:ahyp="http://schemas.microsoft.com/office/drawing/2018/hyperlinkcolor" val="tx"/>
                              </a:ext>
                            </a:extLst>
                          </a:hlinkClick>
                        </a:rPr>
                        <a:t>36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250500837"/>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칼시뉴린 억제제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9" action="ppaction://hlinksldjump">
                            <a:extLst>
                              <a:ext uri="{A12FA001-AC4F-418D-AE19-62706E023703}">
                                <ahyp:hlinkClr xmlns:ahyp="http://schemas.microsoft.com/office/drawing/2018/hyperlinkcolor" val="tx"/>
                              </a:ext>
                            </a:extLst>
                          </a:hlinkClick>
                        </a:rPr>
                        <a:t>37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4662800"/>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항응고제(헤파린, 와파린)</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20" action="ppaction://hlinksldjump">
                            <a:extLst>
                              <a:ext uri="{A12FA001-AC4F-418D-AE19-62706E023703}">
                                <ahyp:hlinkClr xmlns:ahyp="http://schemas.microsoft.com/office/drawing/2018/hyperlinkcolor" val="tx"/>
                              </a:ext>
                            </a:extLst>
                          </a:hlinkClick>
                        </a:rPr>
                        <a:t>38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25669670"/>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뼈 손실 및/또는 골절 위험 증가로 이어지는 의약품 선별에 대한 권장 사항</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21" action="ppaction://hlinksldjump">
                            <a:extLst>
                              <a:ext uri="{A12FA001-AC4F-418D-AE19-62706E023703}">
                                <ahyp:hlinkClr xmlns:ahyp="http://schemas.microsoft.com/office/drawing/2018/hyperlinkcolor" val="tx"/>
                              </a:ext>
                            </a:extLst>
                          </a:hlinkClick>
                        </a:rPr>
                        <a:t>39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54638751"/>
                  </a:ext>
                </a:extLst>
              </a:tr>
              <a:tr h="313462">
                <a:tc>
                  <a:txBody>
                    <a:bodyPr/>
                    <a:lstStyle/>
                    <a:p>
                      <a:r>
                        <a:rPr lang="ko-KR" sz="1200" spc="0" dirty="0">
                          <a:solidFill>
                            <a:schemeClr val="tx1">
                              <a:lumMod val="100000"/>
                            </a:schemeClr>
                          </a:solidFill>
                          <a:latin typeface="Candara" panose="020E0502030303020204" pitchFamily="34" charset="0"/>
                          <a:ea typeface="Malgun Gothic"/>
                          <a:cs typeface="+mn-cs"/>
                          <a:sym typeface=""/>
                        </a:rPr>
                        <a:t>약물로 인한 뼈 손실 또는 골절 위험이 있는 환자의 뼈 건강 평가 시행</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22" action="ppaction://hlinksldjump">
                            <a:extLst>
                              <a:ext uri="{A12FA001-AC4F-418D-AE19-62706E023703}">
                                <ahyp:hlinkClr xmlns:ahyp="http://schemas.microsoft.com/office/drawing/2018/hyperlinkcolor" val="tx"/>
                              </a:ext>
                            </a:extLst>
                          </a:hlinkClick>
                        </a:rPr>
                        <a:t>41</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260354607"/>
                  </a:ext>
                </a:extLst>
              </a:tr>
            </a:tbl>
          </a:graphicData>
        </a:graphic>
      </p:graphicFrame>
    </p:spTree>
    <p:extLst>
      <p:ext uri="{BB962C8B-B14F-4D97-AF65-F5344CB8AC3E}">
        <p14:creationId xmlns:p14="http://schemas.microsoft.com/office/powerpoint/2010/main" val="24258347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1743188431"/>
              </p:ext>
            </p:extLst>
          </p:nvPr>
        </p:nvGraphicFramePr>
        <p:xfrm>
          <a:off x="1523996" y="1033615"/>
          <a:ext cx="8768861" cy="4571014"/>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26501">
                <a:tc>
                  <a:txBody>
                    <a:bodyPr/>
                    <a:lstStyle/>
                    <a:p>
                      <a:r>
                        <a:rPr lang="ko-KR" sz="1200" spc="0" dirty="0">
                          <a:latin typeface="Candara" panose="020E0502030303020204" pitchFamily="34" charset="0"/>
                          <a:ea typeface="Malgun Gothic"/>
                          <a:cs typeface="+mn-cs"/>
                          <a:sym typeface=""/>
                        </a:rPr>
                        <a:t>임상 표준 4 – 골 손실/골절 위험과 관련된 질환</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26501">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뼈 손실 및</a:t>
                      </a:r>
                      <a:r>
                        <a:rPr lang="en-US" altLang="ko-KR" sz="1200" spc="0" dirty="0">
                          <a:solidFill>
                            <a:schemeClr val="tx1">
                              <a:lumMod val="100000"/>
                            </a:schemeClr>
                          </a:solidFill>
                          <a:latin typeface="Candara" panose="020E0502030303020204" pitchFamily="34" charset="0"/>
                          <a:ea typeface="Malgun Gothic"/>
                          <a:cs typeface="+mn-cs"/>
                          <a:sym typeface=""/>
                        </a:rPr>
                        <a:t>/</a:t>
                      </a:r>
                      <a:r>
                        <a:rPr lang="ko-KR" altLang="en-US" sz="1200" spc="0" dirty="0">
                          <a:solidFill>
                            <a:schemeClr val="tx1">
                              <a:lumMod val="100000"/>
                            </a:schemeClr>
                          </a:solidFill>
                          <a:latin typeface="Candara" panose="020E0502030303020204" pitchFamily="34" charset="0"/>
                          <a:ea typeface="Malgun Gothic"/>
                          <a:cs typeface="+mn-cs"/>
                          <a:sym typeface=""/>
                        </a:rPr>
                        <a:t>또는 골절 위험 증가와 관련된 질환</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44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류마티스 관절염(RA)과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45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26501">
                <a:tc>
                  <a:txBody>
                    <a:bodyPr/>
                    <a:lstStyle/>
                    <a:p>
                      <a:r>
                        <a:rPr lang="en-US" altLang="ko-KR" sz="1200" spc="0" dirty="0">
                          <a:solidFill>
                            <a:schemeClr val="tx1">
                              <a:lumMod val="100000"/>
                            </a:schemeClr>
                          </a:solidFill>
                          <a:latin typeface="Candara" panose="020E0502030303020204" pitchFamily="34" charset="0"/>
                          <a:ea typeface="Malgun Gothic"/>
                          <a:cs typeface="+mn-cs"/>
                          <a:sym typeface=""/>
                        </a:rPr>
                        <a:t>RA</a:t>
                      </a:r>
                      <a:r>
                        <a:rPr lang="ko-KR" altLang="en-US" sz="1200" spc="0" dirty="0">
                          <a:solidFill>
                            <a:schemeClr val="tx1">
                              <a:lumMod val="100000"/>
                            </a:schemeClr>
                          </a:solidFill>
                          <a:latin typeface="Candara" panose="020E0502030303020204" pitchFamily="34" charset="0"/>
                          <a:ea typeface="Malgun Gothic"/>
                          <a:cs typeface="+mn-cs"/>
                          <a:sym typeface=""/>
                        </a:rPr>
                        <a:t>가 골절 위험과 관련이 있지만 치료 격차는 여전함</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46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RA에서 뼈 손실의 기전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47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흡수 장애 및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48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이전에 골절이 </a:t>
                      </a:r>
                      <a:r>
                        <a:rPr lang="ko-KR" sz="1200" spc="0" dirty="0">
                          <a:solidFill>
                            <a:schemeClr val="tx1"/>
                          </a:solidFill>
                          <a:latin typeface="Candara" panose="020E0502030303020204" pitchFamily="34" charset="0"/>
                          <a:ea typeface="Malgun Gothic"/>
                          <a:cs typeface="+mn-cs"/>
                          <a:sym typeface=""/>
                        </a:rPr>
                        <a:t>없었던 </a:t>
                      </a:r>
                      <a:r>
                        <a:rPr lang="ko-KR" altLang="en-US" sz="1200" spc="0" dirty="0" err="1">
                          <a:solidFill>
                            <a:schemeClr val="tx1"/>
                          </a:solidFill>
                          <a:latin typeface="Candara" panose="020E0502030303020204" pitchFamily="34" charset="0"/>
                          <a:ea typeface="Malgun Gothic"/>
                          <a:cs typeface="+mn-cs"/>
                          <a:sym typeface=""/>
                        </a:rPr>
                        <a:t>셀리악병</a:t>
                      </a:r>
                      <a:r>
                        <a:rPr lang="ko-KR" sz="1200" spc="0" dirty="0">
                          <a:solidFill>
                            <a:schemeClr val="tx1"/>
                          </a:solidFill>
                          <a:latin typeface="Candara" panose="020E0502030303020204" pitchFamily="34" charset="0"/>
                          <a:ea typeface="Malgun Gothic"/>
                          <a:cs typeface="+mn-cs"/>
                          <a:sym typeface=""/>
                        </a:rPr>
                        <a:t> 환자에 </a:t>
                      </a:r>
                      <a:r>
                        <a:rPr lang="ko-KR" sz="1200" spc="0" dirty="0">
                          <a:solidFill>
                            <a:schemeClr val="tx1">
                              <a:lumMod val="100000"/>
                            </a:schemeClr>
                          </a:solidFill>
                          <a:latin typeface="Candara" panose="020E0502030303020204" pitchFamily="34" charset="0"/>
                          <a:ea typeface="Malgun Gothic"/>
                          <a:cs typeface="+mn-cs"/>
                          <a:sym typeface=""/>
                        </a:rPr>
                        <a:t>대한 진단적 접근</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49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갑상선 기능 항진증 및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50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당뇨병과 골절 위험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51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당뇨와 골다공증의 쓰나미</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52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당뇨병에서 뼈 손실 기전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53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26501">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당뇨병에서 골절의 다른 원인</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54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다발성 골수종 및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7" action="ppaction://hlinksldjump">
                            <a:extLst>
                              <a:ext uri="{A12FA001-AC4F-418D-AE19-62706E023703}">
                                <ahyp:hlinkClr xmlns:ahyp="http://schemas.microsoft.com/office/drawing/2018/hyperlinkcolor" val="tx"/>
                              </a:ext>
                            </a:extLst>
                          </a:hlinkClick>
                        </a:rPr>
                        <a:t>55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84935871"/>
                  </a:ext>
                </a:extLst>
              </a:tr>
              <a:tr h="326501">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다발성 골수종에 영향을 받는 뼈와 진단 영상 </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8" action="ppaction://hlinksldjump">
                            <a:extLst>
                              <a:ext uri="{A12FA001-AC4F-418D-AE19-62706E023703}">
                                <ahyp:hlinkClr xmlns:ahyp="http://schemas.microsoft.com/office/drawing/2018/hyperlinkcolor" val="tx"/>
                              </a:ext>
                            </a:extLst>
                          </a:hlinkClick>
                        </a:rPr>
                        <a:t>56</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20908046"/>
                  </a:ext>
                </a:extLst>
              </a:tr>
            </a:tbl>
          </a:graphicData>
        </a:graphic>
      </p:graphicFrame>
    </p:spTree>
    <p:extLst>
      <p:ext uri="{BB962C8B-B14F-4D97-AF65-F5344CB8AC3E}">
        <p14:creationId xmlns:p14="http://schemas.microsoft.com/office/powerpoint/2010/main" val="31928759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3422938991"/>
              </p:ext>
            </p:extLst>
          </p:nvPr>
        </p:nvGraphicFramePr>
        <p:xfrm>
          <a:off x="1523996" y="1033615"/>
          <a:ext cx="8768861" cy="3918012"/>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26501">
                <a:tc>
                  <a:txBody>
                    <a:bodyPr/>
                    <a:lstStyle/>
                    <a:p>
                      <a:r>
                        <a:rPr lang="ko-KR" sz="1200" spc="0" dirty="0">
                          <a:latin typeface="Candara" panose="020E0502030303020204" pitchFamily="34" charset="0"/>
                          <a:ea typeface="Malgun Gothic"/>
                          <a:cs typeface="+mn-cs"/>
                          <a:sym typeface=""/>
                        </a:rPr>
                        <a:t>임상 표준 4 - 뼈 손실/골절 위험과 관련된 질환(이어서)</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만성 폐쇄성 폐질환(COPD) 및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57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262048640"/>
                  </a:ext>
                </a:extLst>
              </a:tr>
              <a:tr h="326501">
                <a:tc>
                  <a:txBody>
                    <a:bodyPr/>
                    <a:lstStyle/>
                    <a:p>
                      <a:r>
                        <a:rPr lang="en-US" altLang="ko-KR" sz="1200" spc="0" dirty="0">
                          <a:solidFill>
                            <a:schemeClr val="tx1">
                              <a:lumMod val="100000"/>
                            </a:schemeClr>
                          </a:solidFill>
                          <a:latin typeface="Candara" panose="020E0502030303020204" pitchFamily="34" charset="0"/>
                          <a:ea typeface="Malgun Gothic"/>
                          <a:cs typeface="+mn-cs"/>
                          <a:sym typeface=""/>
                        </a:rPr>
                        <a:t>COPD</a:t>
                      </a:r>
                      <a:r>
                        <a:rPr lang="ko-KR" altLang="en-US" sz="1200" spc="0" dirty="0">
                          <a:solidFill>
                            <a:schemeClr val="tx1">
                              <a:lumMod val="100000"/>
                            </a:schemeClr>
                          </a:solidFill>
                          <a:latin typeface="Candara" panose="020E0502030303020204" pitchFamily="34" charset="0"/>
                          <a:ea typeface="Malgun Gothic"/>
                          <a:cs typeface="+mn-cs"/>
                          <a:sym typeface=""/>
                        </a:rPr>
                        <a:t>에서 골다공증 위험 인자와 뼈의 변화</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58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420998757"/>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COPD에서 뼈 손실의 기전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59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577334023"/>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인간 면역결핍 바이러스(HIV) 및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60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55937299"/>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HIV에서 뼈 손실의 기전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61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379377029"/>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치매와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62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288854739"/>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치매와 골다공증의 발병기전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63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4062608327"/>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신경성 식욕부진 및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64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37587540"/>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신경성 식욕 부진의 골 손실 기전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65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747804953"/>
                  </a:ext>
                </a:extLst>
              </a:tr>
              <a:tr h="326501">
                <a:tc>
                  <a:txBody>
                    <a:bodyPr/>
                    <a:lstStyle/>
                    <a:p>
                      <a:r>
                        <a:rPr lang="ko-KR" sz="1200" spc="0" dirty="0">
                          <a:solidFill>
                            <a:schemeClr val="tx1">
                              <a:lumMod val="100000"/>
                            </a:schemeClr>
                          </a:solidFill>
                          <a:latin typeface="Candara" panose="020E0502030303020204" pitchFamily="34" charset="0"/>
                          <a:ea typeface="Malgun Gothic"/>
                          <a:cs typeface="+mn-cs"/>
                          <a:sym typeface=""/>
                        </a:rPr>
                        <a:t>조기 폐경과 골다공증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66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855835262"/>
                  </a:ext>
                </a:extLst>
              </a:tr>
              <a:tr h="326501">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조기 폐경과 뼈 손실 기전</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67</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558566228"/>
                  </a:ext>
                </a:extLst>
              </a:tr>
            </a:tbl>
          </a:graphicData>
        </a:graphic>
      </p:graphicFrame>
    </p:spTree>
    <p:extLst>
      <p:ext uri="{BB962C8B-B14F-4D97-AF65-F5344CB8AC3E}">
        <p14:creationId xmlns:p14="http://schemas.microsoft.com/office/powerpoint/2010/main" val="6595712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4047589037"/>
              </p:ext>
            </p:extLst>
          </p:nvPr>
        </p:nvGraphicFramePr>
        <p:xfrm>
          <a:off x="1523996" y="1033614"/>
          <a:ext cx="8768861" cy="370840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5 – 위험 평가 도구</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kern="0" spc="0" dirty="0">
                          <a:solidFill>
                            <a:schemeClr val="tx1">
                              <a:lumMod val="100000"/>
                            </a:schemeClr>
                          </a:solidFill>
                          <a:latin typeface="Candara" panose="020E0502030303020204" pitchFamily="34" charset="0"/>
                          <a:ea typeface="Malgun Gothic"/>
                          <a:cs typeface="+mn-cs"/>
                          <a:sym typeface=""/>
                        </a:rPr>
                        <a:t>FRAX</a:t>
                      </a:r>
                      <a:r>
                        <a:rPr lang="ko-KR" sz="1200" kern="0" spc="0" baseline="30000" dirty="0">
                          <a:solidFill>
                            <a:schemeClr val="tx1">
                              <a:lumMod val="100000"/>
                            </a:schemeClr>
                          </a:solidFill>
                          <a:latin typeface="Candara" panose="020E0502030303020204" pitchFamily="34" charset="0"/>
                          <a:ea typeface="Malgun Gothic"/>
                          <a:cs typeface="+mn-cs"/>
                          <a:sym typeface=""/>
                        </a:rPr>
                        <a:t>®</a:t>
                      </a:r>
                      <a:r>
                        <a:rPr lang="ko-KR" sz="1200" kern="0" spc="0" dirty="0">
                          <a:solidFill>
                            <a:schemeClr val="tx1">
                              <a:lumMod val="100000"/>
                            </a:schemeClr>
                          </a:solidFill>
                          <a:latin typeface="Candara" panose="020E0502030303020204" pitchFamily="34" charset="0"/>
                          <a:ea typeface="Malgun Gothic"/>
                          <a:cs typeface="+mn-cs"/>
                          <a:sym typeface=""/>
                        </a:rPr>
                        <a:t>: 아시아 태평양의 많은 국가를 위한 국가별 골절 위험 평가 도구</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69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kern="0" spc="0" dirty="0">
                          <a:solidFill>
                            <a:schemeClr val="tx1">
                              <a:lumMod val="100000"/>
                            </a:schemeClr>
                          </a:solidFill>
                          <a:latin typeface="Candara" panose="020E0502030303020204" pitchFamily="34" charset="0"/>
                          <a:ea typeface="Malgun Gothic"/>
                          <a:cs typeface="+mn-cs"/>
                          <a:sym typeface=""/>
                        </a:rPr>
                        <a:t>FRAX</a:t>
                      </a:r>
                      <a:r>
                        <a:rPr lang="ko-KR" sz="1200" kern="0" spc="0" baseline="30000" dirty="0">
                          <a:solidFill>
                            <a:schemeClr val="tx1">
                              <a:lumMod val="100000"/>
                            </a:schemeClr>
                          </a:solidFill>
                          <a:latin typeface="Candara" panose="020E0502030303020204" pitchFamily="34" charset="0"/>
                          <a:ea typeface="Malgun Gothic"/>
                          <a:cs typeface="+mn-cs"/>
                          <a:sym typeface=""/>
                        </a:rPr>
                        <a:t>®</a:t>
                      </a:r>
                      <a:r>
                        <a:rPr lang="ko-KR" sz="1200" kern="0" spc="0" dirty="0">
                          <a:solidFill>
                            <a:schemeClr val="tx1">
                              <a:lumMod val="100000"/>
                            </a:schemeClr>
                          </a:solidFill>
                          <a:latin typeface="Candara" panose="020E0502030303020204" pitchFamily="34" charset="0"/>
                          <a:ea typeface="Malgun Gothic"/>
                          <a:cs typeface="+mn-cs"/>
                          <a:sym typeface=""/>
                        </a:rPr>
                        <a:t> 입력 자료 및 결과</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70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kern="0" spc="0" dirty="0">
                          <a:solidFill>
                            <a:schemeClr val="tx1">
                              <a:lumMod val="100000"/>
                            </a:schemeClr>
                          </a:solidFill>
                          <a:latin typeface="Candara" panose="020E0502030303020204" pitchFamily="34" charset="0"/>
                          <a:ea typeface="Malgun Gothic"/>
                          <a:cs typeface="+mn-cs"/>
                          <a:sym typeface=""/>
                        </a:rPr>
                        <a:t>T-점수가 같을 때 연령 및 이전 골절이 위험 예측에 영향을 미침(FRAX</a:t>
                      </a:r>
                      <a:r>
                        <a:rPr lang="ko-KR" sz="1200" kern="0" spc="0" baseline="30000" dirty="0">
                          <a:solidFill>
                            <a:schemeClr val="tx1">
                              <a:lumMod val="100000"/>
                            </a:schemeClr>
                          </a:solidFill>
                          <a:latin typeface="Candara" panose="020E0502030303020204" pitchFamily="34" charset="0"/>
                          <a:ea typeface="Malgun Gothic"/>
                          <a:cs typeface="+mn-cs"/>
                          <a:sym typeface=""/>
                        </a:rPr>
                        <a:t>®</a:t>
                      </a:r>
                      <a:r>
                        <a:rPr lang="ko-KR" sz="1200" kern="0" spc="0" dirty="0">
                          <a:solidFill>
                            <a:schemeClr val="tx1">
                              <a:lumMod val="100000"/>
                            </a:schemeClr>
                          </a:solidFill>
                          <a:latin typeface="Candara" panose="020E0502030303020204" pitchFamily="34" charset="0"/>
                          <a:ea typeface="Malgun Gothic"/>
                          <a:cs typeface="+mn-cs"/>
                          <a:sym typeface=""/>
                        </a:rPr>
                        <a:t> 기반)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71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Garvan 골절 위험 계산기 – 낙상을 설명하는 간단한 도구</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72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kern="0" spc="0" dirty="0">
                          <a:solidFill>
                            <a:schemeClr val="tx1">
                              <a:lumMod val="100000"/>
                            </a:schemeClr>
                          </a:solidFill>
                          <a:latin typeface="Candara" panose="020E0502030303020204" pitchFamily="34" charset="0"/>
                          <a:ea typeface="Malgun Gothic"/>
                          <a:cs typeface="+mn-cs"/>
                          <a:sym typeface=""/>
                        </a:rPr>
                        <a:t>FRAX</a:t>
                      </a:r>
                      <a:r>
                        <a:rPr lang="ko-KR" sz="1200" kern="0" spc="0" baseline="30000" dirty="0">
                          <a:solidFill>
                            <a:schemeClr val="tx1">
                              <a:lumMod val="100000"/>
                            </a:schemeClr>
                          </a:solidFill>
                          <a:latin typeface="Candara" panose="020E0502030303020204" pitchFamily="34" charset="0"/>
                          <a:ea typeface="Malgun Gothic"/>
                          <a:cs typeface="+mn-cs"/>
                          <a:sym typeface=""/>
                        </a:rPr>
                        <a:t>®</a:t>
                      </a:r>
                      <a:r>
                        <a:rPr lang="ko-KR" sz="1200" kern="0" spc="0" dirty="0">
                          <a:solidFill>
                            <a:schemeClr val="tx1">
                              <a:lumMod val="100000"/>
                            </a:schemeClr>
                          </a:solidFill>
                          <a:latin typeface="Candara" panose="020E0502030303020204" pitchFamily="34" charset="0"/>
                          <a:ea typeface="Malgun Gothic"/>
                          <a:cs typeface="+mn-cs"/>
                          <a:sym typeface=""/>
                        </a:rPr>
                        <a:t>과 Garvan 골절 위험 계산기의 차이점</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73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위험 예측 도구의 예측 정확도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74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예측된 위험과 임상적 결정의 일치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75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아시아인을 위한 골다공증 자가 진단 도구(OSTA)</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76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취약한 환자의 골다공증</a:t>
                      </a:r>
                      <a:r>
                        <a:rPr lang="en-US" altLang="ko-KR" sz="1200" spc="0" dirty="0">
                          <a:solidFill>
                            <a:schemeClr val="tx1">
                              <a:lumMod val="100000"/>
                            </a:schemeClr>
                          </a:solidFill>
                          <a:latin typeface="Candara" panose="020E0502030303020204" pitchFamily="34" charset="0"/>
                          <a:ea typeface="Malgun Gothic"/>
                          <a:cs typeface="+mn-cs"/>
                          <a:sym typeface=""/>
                        </a:rPr>
                        <a:t>/</a:t>
                      </a:r>
                      <a:r>
                        <a:rPr lang="ko-KR" altLang="en-US" sz="1200" spc="0" dirty="0">
                          <a:solidFill>
                            <a:schemeClr val="tx1">
                              <a:lumMod val="100000"/>
                            </a:schemeClr>
                          </a:solidFill>
                          <a:latin typeface="Candara" panose="020E0502030303020204" pitchFamily="34" charset="0"/>
                          <a:ea typeface="Malgun Gothic"/>
                          <a:cs typeface="+mn-cs"/>
                          <a:sym typeface=""/>
                        </a:rPr>
                        <a:t>골절 위험에 대해 정기적으로 평가</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77</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bl>
          </a:graphicData>
        </a:graphic>
      </p:graphicFrame>
    </p:spTree>
    <p:extLst>
      <p:ext uri="{BB962C8B-B14F-4D97-AF65-F5344CB8AC3E}">
        <p14:creationId xmlns:p14="http://schemas.microsoft.com/office/powerpoint/2010/main" val="149158034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683539298"/>
              </p:ext>
            </p:extLst>
          </p:nvPr>
        </p:nvGraphicFramePr>
        <p:xfrm>
          <a:off x="1523996" y="1033614"/>
          <a:ext cx="8768861" cy="556260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6 – 척추 골절</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척추 골절의 위험은 나이가 들수록 기하급수적으로 증가</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80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척추 골절은 심각한 통증과 삶의 질 저하로 이어질 수 있음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81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골절은 상당한 의료 비용을 초래함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82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척추 골절은 종종 일상적인 흉부 엑스레이에서 놓칠 수 있음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83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b="0" kern="0" spc="0" dirty="0">
                          <a:solidFill>
                            <a:schemeClr val="tx1">
                              <a:lumMod val="100000"/>
                            </a:schemeClr>
                          </a:solidFill>
                          <a:latin typeface="Candara" panose="020E0502030303020204" pitchFamily="34" charset="0"/>
                          <a:ea typeface="Malgun Gothic"/>
                          <a:cs typeface="+mn-cs"/>
                          <a:sym typeface=""/>
                        </a:rPr>
                        <a:t>간단히 척추 골절의 사례 찾기 방법: 방사선 보고서의 텍스트 검색</a:t>
                      </a:r>
                      <a:r>
                        <a:rPr lang="ko-KR" sz="1200" b="0" kern="0" spc="0" baseline="30000" dirty="0">
                          <a:solidFill>
                            <a:schemeClr val="tx1">
                              <a:lumMod val="100000"/>
                            </a:schemeClr>
                          </a:solidFill>
                          <a:latin typeface="Candara" panose="020E0502030303020204" pitchFamily="34" charset="0"/>
                          <a:ea typeface="Malgun Gothic"/>
                          <a:cs typeface="+mn-cs"/>
                          <a:sym typeface=""/>
                        </a:rPr>
                        <a:t>1</a:t>
                      </a:r>
                      <a:endParaRPr lang="ko-KR" sz="1200" b="0" kern="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84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44063195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척추 골절의 장기적 영향</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85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척추 골절 평가는 기존의 척추 골절을 감지하는 데 사용할 수 있음</a:t>
                      </a:r>
                      <a:r>
                        <a:rPr lang="en-US" altLang="ko-KR" sz="1200" spc="0" dirty="0">
                          <a:solidFill>
                            <a:schemeClr val="tx1">
                              <a:lumMod val="100000"/>
                            </a:schemeClr>
                          </a:solidFill>
                          <a:latin typeface="Candara" panose="020E0502030303020204" pitchFamily="34" charset="0"/>
                          <a:ea typeface="Malgun Gothic"/>
                          <a:cs typeface="+mn-cs"/>
                          <a:sym typeface=""/>
                        </a:rPr>
                        <a:t>1 </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86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r>
                        <a:rPr lang="en-US" altLang="ko-KR" sz="1200" spc="0" dirty="0">
                          <a:solidFill>
                            <a:schemeClr val="tx1">
                              <a:lumMod val="100000"/>
                            </a:schemeClr>
                          </a:solidFill>
                          <a:latin typeface="Candara" panose="020E0502030303020204" pitchFamily="34" charset="0"/>
                          <a:ea typeface="Malgun Gothic"/>
                          <a:cs typeface="+mn-cs"/>
                          <a:sym typeface=""/>
                        </a:rPr>
                        <a:t>VFA</a:t>
                      </a:r>
                      <a:r>
                        <a:rPr lang="ko-KR" altLang="en-US" sz="1200" spc="0" dirty="0">
                          <a:solidFill>
                            <a:schemeClr val="tx1">
                              <a:lumMod val="100000"/>
                            </a:schemeClr>
                          </a:solidFill>
                          <a:latin typeface="Candara" panose="020E0502030303020204" pitchFamily="34" charset="0"/>
                          <a:ea typeface="Malgun Gothic"/>
                          <a:cs typeface="+mn-cs"/>
                          <a:sym typeface=""/>
                        </a:rPr>
                        <a:t>는 척추 모양을 정상 범위와 비교해 변화를 감지함</a:t>
                      </a:r>
                      <a:r>
                        <a:rPr lang="en-US" altLang="ko-KR" sz="1200" spc="0" dirty="0">
                          <a:solidFill>
                            <a:schemeClr val="tx1">
                              <a:lumMod val="100000"/>
                            </a:schemeClr>
                          </a:solidFill>
                          <a:latin typeface="Candara" panose="020E0502030303020204" pitchFamily="34" charset="0"/>
                          <a:ea typeface="Malgun Gothic"/>
                          <a:cs typeface="+mn-cs"/>
                          <a:sym typeface=""/>
                        </a:rPr>
                        <a:t>1 </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87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ISCD, IOF-ESCEO 및 NOF의 DXA를 사용한 VFA의 의미</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88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VFA는 언제 필요합니까?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89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MRI 또는 CT 영상을 사용하여 척추 골절을 감지하는 새로운 접근 방식</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90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척추 골절 </a:t>
                      </a:r>
                      <a:r>
                        <a:rPr lang="en-US" altLang="ko-KR" sz="1200" spc="0" dirty="0">
                          <a:solidFill>
                            <a:schemeClr val="tx1">
                              <a:lumMod val="100000"/>
                            </a:schemeClr>
                          </a:solidFill>
                          <a:latin typeface="Candara" panose="020E0502030303020204" pitchFamily="34" charset="0"/>
                          <a:ea typeface="Malgun Gothic"/>
                          <a:cs typeface="+mn-cs"/>
                          <a:sym typeface=""/>
                        </a:rPr>
                        <a:t>vs </a:t>
                      </a:r>
                      <a:r>
                        <a:rPr lang="ko-KR" altLang="en-US" sz="1200" spc="0" dirty="0">
                          <a:solidFill>
                            <a:schemeClr val="tx1">
                              <a:lumMod val="100000"/>
                            </a:schemeClr>
                          </a:solidFill>
                          <a:latin typeface="Candara" panose="020E0502030303020204" pitchFamily="34" charset="0"/>
                          <a:ea typeface="Malgun Gothic"/>
                          <a:cs typeface="+mn-cs"/>
                          <a:sym typeface=""/>
                        </a:rPr>
                        <a:t>변형</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구분하는 것이 중요 </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7" action="ppaction://hlinksldjump">
                            <a:extLst>
                              <a:ext uri="{A12FA001-AC4F-418D-AE19-62706E023703}">
                                <ahyp:hlinkClr xmlns:ahyp="http://schemas.microsoft.com/office/drawing/2018/hyperlinkcolor" val="tx"/>
                              </a:ext>
                            </a:extLst>
                          </a:hlinkClick>
                        </a:rPr>
                        <a:t>91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척추 골절 보고를 위한 중요한 팁</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8" action="ppaction://hlinksldjump">
                            <a:extLst>
                              <a:ext uri="{A12FA001-AC4F-418D-AE19-62706E023703}">
                                <ahyp:hlinkClr xmlns:ahyp="http://schemas.microsoft.com/office/drawing/2018/hyperlinkcolor" val="tx"/>
                              </a:ext>
                            </a:extLst>
                          </a:hlinkClick>
                        </a:rPr>
                        <a:t>92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84935871"/>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골다공증 검사 중 척추 영상을 사용하여 기존의 척추 골절을 기본적으로 평가</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9" action="ppaction://hlinksldjump">
                            <a:extLst>
                              <a:ext uri="{A12FA001-AC4F-418D-AE19-62706E023703}">
                                <ahyp:hlinkClr xmlns:ahyp="http://schemas.microsoft.com/office/drawing/2018/hyperlinkcolor" val="tx"/>
                              </a:ext>
                            </a:extLst>
                          </a:hlinkClick>
                        </a:rPr>
                        <a:t>93</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20908046"/>
                  </a:ext>
                </a:extLst>
              </a:tr>
            </a:tbl>
          </a:graphicData>
        </a:graphic>
      </p:graphicFrame>
    </p:spTree>
    <p:extLst>
      <p:ext uri="{BB962C8B-B14F-4D97-AF65-F5344CB8AC3E}">
        <p14:creationId xmlns:p14="http://schemas.microsoft.com/office/powerpoint/2010/main" val="3778318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824606" y="573781"/>
            <a:ext cx="8310176" cy="1077218"/>
          </a:xfrm>
          <a:prstGeom prst="rect">
            <a:avLst/>
          </a:prstGeom>
          <a:noFill/>
        </p:spPr>
        <p:txBody>
          <a:bodyPr wrap="square" rtlCol="0">
            <a:spAutoFit/>
          </a:bodyPr>
          <a:lstStyle/>
          <a:p>
            <a:r>
              <a:rPr lang="ko-KR" sz="3200" b="1" dirty="0">
                <a:solidFill>
                  <a:srgbClr val="3CAE49"/>
                </a:solidFill>
                <a:latin typeface="Candara" panose="020E0502030303020204" pitchFamily="34" charset="0"/>
                <a:sym typeface=""/>
              </a:rPr>
              <a:t>골다공증 또는 골절 위험이 있는 환자의 뼈 건강 평가</a:t>
            </a:r>
            <a:endParaRPr lang="ko-KR" sz="3600" b="1" dirty="0">
              <a:solidFill>
                <a:srgbClr val="3CAE49"/>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5AA30259-CD8A-6B4F-9D8B-F2344CD22082}"/>
              </a:ext>
            </a:extLst>
          </p:cNvPr>
          <p:cNvSpPr txBox="1"/>
          <p:nvPr/>
        </p:nvSpPr>
        <p:spPr>
          <a:xfrm>
            <a:off x="327556" y="6015625"/>
            <a:ext cx="11078264" cy="784830"/>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a:t>
            </a:r>
            <a:r>
              <a:rPr lang="ko-KR" sz="900" b="1" kern="0" dirty="0" err="1">
                <a:solidFill>
                  <a:schemeClr val="tx1">
                    <a:lumMod val="100000"/>
                  </a:schemeClr>
                </a:solidFill>
                <a:latin typeface="Calibri" panose="020F0502020204030204" pitchFamily="34" charset="0"/>
                <a:sym typeface=""/>
              </a:rPr>
              <a:t>Royal</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Australian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College</a:t>
            </a:r>
            <a:r>
              <a:rPr lang="ko-KR" sz="900" b="1" kern="0" dirty="0">
                <a:solidFill>
                  <a:schemeClr val="tx1">
                    <a:lumMod val="100000"/>
                  </a:schemeClr>
                </a:solidFill>
                <a:latin typeface="Calibri" panose="020F0502020204030204" pitchFamily="34" charset="0"/>
                <a:sym typeface=""/>
              </a:rPr>
              <a:t> of General </a:t>
            </a:r>
            <a:r>
              <a:rPr lang="ko-KR" sz="900" b="1" kern="0" dirty="0" err="1">
                <a:solidFill>
                  <a:schemeClr val="tx1">
                    <a:lumMod val="100000"/>
                  </a:schemeClr>
                </a:solidFill>
                <a:latin typeface="Calibri" panose="020F0502020204030204" pitchFamily="34" charset="0"/>
                <a:sym typeface=""/>
              </a:rPr>
              <a:t>Practitioners</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Osteoporosis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prevention</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diagnosis</a:t>
            </a:r>
            <a:r>
              <a:rPr lang="ko-KR" sz="900" b="1" i="1" kern="0" dirty="0">
                <a:solidFill>
                  <a:schemeClr val="tx1">
                    <a:lumMod val="100000"/>
                  </a:schemeClr>
                </a:solidFill>
                <a:latin typeface="Calibri" panose="020F0502020204030204" pitchFamily="34" charset="0"/>
                <a:sym typeface=""/>
              </a:rPr>
              <a:t> and </a:t>
            </a:r>
            <a:r>
              <a:rPr lang="ko-KR" sz="900" b="1" i="1" kern="0" dirty="0" err="1">
                <a:solidFill>
                  <a:schemeClr val="tx1">
                    <a:lumMod val="100000"/>
                  </a:schemeClr>
                </a:solidFill>
                <a:latin typeface="Calibri" panose="020F0502020204030204" pitchFamily="34" charset="0"/>
                <a:sym typeface=""/>
              </a:rPr>
              <a:t>management</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postmenopausal</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women</a:t>
            </a:r>
            <a:r>
              <a:rPr lang="ko-KR" sz="900" b="1" i="1" kern="0" dirty="0">
                <a:solidFill>
                  <a:schemeClr val="tx1">
                    <a:lumMod val="100000"/>
                  </a:schemeClr>
                </a:solidFill>
                <a:latin typeface="Calibri" panose="020F0502020204030204" pitchFamily="34" charset="0"/>
                <a:sym typeface=""/>
              </a:rPr>
              <a:t> and </a:t>
            </a:r>
            <a:r>
              <a:rPr lang="ko-KR" sz="900" b="1" i="1" kern="0" dirty="0" err="1">
                <a:solidFill>
                  <a:schemeClr val="tx1">
                    <a:lumMod val="100000"/>
                  </a:schemeClr>
                </a:solidFill>
                <a:latin typeface="Calibri" panose="020F0502020204030204" pitchFamily="34" charset="0"/>
                <a:sym typeface=""/>
              </a:rPr>
              <a:t>men</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over</a:t>
            </a:r>
            <a:r>
              <a:rPr lang="ko-KR" sz="900" b="1" i="1" kern="0" dirty="0">
                <a:solidFill>
                  <a:schemeClr val="tx1">
                    <a:lumMod val="100000"/>
                  </a:schemeClr>
                </a:solidFill>
                <a:latin typeface="Calibri" panose="020F0502020204030204" pitchFamily="34" charset="0"/>
                <a:sym typeface=""/>
              </a:rPr>
              <a:t> 50 </a:t>
            </a:r>
            <a:r>
              <a:rPr lang="ko-KR" sz="900" b="1" i="1" kern="0" dirty="0" err="1">
                <a:solidFill>
                  <a:schemeClr val="tx1">
                    <a:lumMod val="100000"/>
                  </a:schemeClr>
                </a:solidFill>
                <a:latin typeface="Calibri" panose="020F0502020204030204" pitchFamily="34" charset="0"/>
                <a:sym typeface=""/>
              </a:rPr>
              <a:t>years</a:t>
            </a:r>
            <a:r>
              <a:rPr lang="ko-KR" sz="900" b="1" i="1" kern="0" dirty="0">
                <a:solidFill>
                  <a:schemeClr val="tx1">
                    <a:lumMod val="100000"/>
                  </a:schemeClr>
                </a:solidFill>
                <a:latin typeface="Calibri" panose="020F0502020204030204" pitchFamily="34" charset="0"/>
                <a:sym typeface=""/>
              </a:rPr>
              <a:t> of </a:t>
            </a:r>
            <a:r>
              <a:rPr lang="ko-KR" sz="900" b="1" i="1" kern="0" dirty="0" err="1">
                <a:solidFill>
                  <a:schemeClr val="tx1">
                    <a:lumMod val="100000"/>
                  </a:schemeClr>
                </a:solidFill>
                <a:latin typeface="Calibri" panose="020F0502020204030204" pitchFamily="34" charset="0"/>
                <a:sym typeface=""/>
              </a:rPr>
              <a:t>age</a:t>
            </a:r>
            <a:r>
              <a:rPr lang="ko-KR" sz="900" b="1" i="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East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Melbourne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Vic</a:t>
            </a:r>
            <a:r>
              <a:rPr lang="ko-KR" sz="900" b="1" kern="0" dirty="0">
                <a:solidFill>
                  <a:schemeClr val="tx1">
                    <a:lumMod val="100000"/>
                  </a:schemeClr>
                </a:solidFill>
                <a:latin typeface="Calibri" panose="020F0502020204030204" pitchFamily="34" charset="0"/>
                <a:sym typeface=""/>
              </a:rPr>
              <a:t>: RACGP;2017; 5. </a:t>
            </a:r>
            <a:r>
              <a:rPr lang="ko-KR" sz="900" b="1" kern="0" dirty="0" err="1">
                <a:solidFill>
                  <a:schemeClr val="tx1">
                    <a:lumMod val="100000"/>
                  </a:schemeClr>
                </a:solidFill>
                <a:latin typeface="Calibri" panose="020F0502020204030204" pitchFamily="34" charset="0"/>
                <a:sym typeface=""/>
              </a:rPr>
              <a:t>Nguyen</a:t>
            </a:r>
            <a:r>
              <a:rPr lang="ko-KR" sz="900" b="1" kern="0" dirty="0">
                <a:solidFill>
                  <a:schemeClr val="tx1">
                    <a:lumMod val="100000"/>
                  </a:schemeClr>
                </a:solidFill>
                <a:latin typeface="Calibri" panose="020F0502020204030204" pitchFamily="34" charset="0"/>
                <a:sym typeface=""/>
              </a:rPr>
              <a:t> ND,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J</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Bone</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Miner</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Res</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2005; 20:1921–28; 2. FRAX® </a:t>
            </a:r>
            <a:r>
              <a:rPr lang="ko-KR" sz="900" b="1" kern="0" dirty="0" err="1">
                <a:solidFill>
                  <a:schemeClr val="tx1">
                    <a:lumMod val="100000"/>
                  </a:schemeClr>
                </a:solidFill>
                <a:latin typeface="Calibri" panose="020F0502020204030204" pitchFamily="34" charset="0"/>
                <a:sym typeface=""/>
              </a:rPr>
              <a:t>Fracture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Risk</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Assessment</a:t>
            </a:r>
            <a:r>
              <a:rPr lang="ko-KR" sz="900" b="1" kern="0" dirty="0">
                <a:solidFill>
                  <a:schemeClr val="tx1">
                    <a:lumMod val="100000"/>
                  </a:schemeClr>
                </a:solidFill>
                <a:latin typeface="Calibri" panose="020F0502020204030204" pitchFamily="34" charset="0"/>
                <a:sym typeface=""/>
              </a:rPr>
              <a:t> Tool.  </a:t>
            </a:r>
            <a:r>
              <a:rPr lang="ko-KR" sz="900" b="1" kern="0" dirty="0" err="1">
                <a:solidFill>
                  <a:schemeClr val="tx1">
                    <a:lumMod val="100000"/>
                  </a:schemeClr>
                </a:solidFill>
                <a:latin typeface="Calibri" panose="020F0502020204030204" pitchFamily="34" charset="0"/>
                <a:sym typeface=""/>
              </a:rPr>
              <a:t>http</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www.shef.ac.uk</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FRAX에서</a:t>
            </a:r>
            <a:r>
              <a:rPr lang="ko-KR" sz="900" b="1" kern="0" dirty="0">
                <a:solidFill>
                  <a:schemeClr val="tx1">
                    <a:lumMod val="100000"/>
                  </a:schemeClr>
                </a:solidFill>
                <a:latin typeface="Calibri" panose="020F0502020204030204" pitchFamily="34" charset="0"/>
                <a:sym typeface=""/>
              </a:rPr>
              <a:t> 이용 가능; 3. </a:t>
            </a:r>
            <a:r>
              <a:rPr lang="ko-KR" sz="900" b="1" kern="0" dirty="0" err="1">
                <a:solidFill>
                  <a:schemeClr val="tx1">
                    <a:lumMod val="100000"/>
                  </a:schemeClr>
                </a:solidFill>
                <a:latin typeface="Calibri" panose="020F0502020204030204" pitchFamily="34" charset="0"/>
                <a:sym typeface=""/>
              </a:rPr>
              <a:t>Garvan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Fracture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Risk</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Calculator</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https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www.garvan.org.au</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promotions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bone-fracture-risk</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calculator</a:t>
            </a:r>
            <a:r>
              <a:rPr lang="ko-KR" sz="900" b="1" kern="0" dirty="0">
                <a:solidFill>
                  <a:schemeClr val="tx1">
                    <a:lumMod val="100000"/>
                  </a:schemeClr>
                </a:solidFill>
                <a:latin typeface="Calibri" panose="020F0502020204030204" pitchFamily="34" charset="0"/>
                <a:sym typeface=""/>
              </a:rPr>
              <a:t>/</a:t>
            </a:r>
            <a:r>
              <a:rPr lang="ko-KR" sz="900" b="1" kern="0" dirty="0">
                <a:solidFill>
                  <a:schemeClr val="tx1">
                    <a:lumMod val="100000"/>
                  </a:schemeClr>
                </a:solidFill>
                <a:latin typeface="Calibri" panose="020F0502020204030204" pitchFamily="34" charset="0"/>
                <a:sym typeface=""/>
                <a:hlinkClick r:id="rId3">
                  <a:extLst>
                    <a:ext uri="{A12FA001-AC4F-418D-AE19-62706E023703}">
                      <ahyp:hlinkClr xmlns:ahyp="http://schemas.microsoft.com/office/drawing/2018/hyperlinkcolor" val="tx"/>
                    </a:ext>
                  </a:extLst>
                </a:hlinkClick>
              </a:rPr>
              <a:t>에서 이용 가능</a:t>
            </a:r>
            <a:r>
              <a:rPr lang="ko-KR" sz="900" b="1" kern="0" dirty="0">
                <a:solidFill>
                  <a:schemeClr val="tx1">
                    <a:lumMod val="100000"/>
                  </a:schemeClr>
                </a:solidFill>
                <a:latin typeface="Calibri" panose="020F0502020204030204" pitchFamily="34" charset="0"/>
                <a:sym typeface=""/>
              </a:rPr>
              <a:t>; 4. </a:t>
            </a:r>
            <a:r>
              <a:rPr lang="ko-KR" sz="900" b="1" kern="0" dirty="0" err="1">
                <a:solidFill>
                  <a:schemeClr val="tx1">
                    <a:lumMod val="100000"/>
                  </a:schemeClr>
                </a:solidFill>
                <a:latin typeface="Calibri" panose="020F0502020204030204" pitchFamily="34" charset="0"/>
                <a:sym typeface=""/>
              </a:rPr>
              <a:t>Chandran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M</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2021;32:1249–75; 5. </a:t>
            </a:r>
            <a:r>
              <a:rPr lang="ko-KR" sz="900" b="1" kern="0" dirty="0" err="1">
                <a:solidFill>
                  <a:schemeClr val="tx1">
                    <a:lumMod val="100000"/>
                  </a:schemeClr>
                </a:solidFill>
                <a:latin typeface="Calibri" panose="020F0502020204030204" pitchFamily="34" charset="0"/>
                <a:sym typeface=""/>
              </a:rPr>
              <a:t>Nguyen</a:t>
            </a:r>
            <a:r>
              <a:rPr lang="ko-KR" sz="900" b="1" kern="0" dirty="0">
                <a:solidFill>
                  <a:schemeClr val="tx1">
                    <a:lumMod val="100000"/>
                  </a:schemeClr>
                </a:solidFill>
                <a:latin typeface="Calibri" panose="020F0502020204030204" pitchFamily="34" charset="0"/>
                <a:sym typeface=""/>
              </a:rPr>
              <a:t> ND,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J</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Bone</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Miner</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Res</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2005; 20:1921–28; 6. International </a:t>
            </a:r>
            <a:r>
              <a:rPr lang="ko-KR" sz="900" b="1" kern="0" dirty="0" err="1">
                <a:solidFill>
                  <a:schemeClr val="tx1">
                    <a:lumMod val="100000"/>
                  </a:schemeClr>
                </a:solidFill>
                <a:latin typeface="Calibri" panose="020F0502020204030204" pitchFamily="34" charset="0"/>
                <a:sym typeface=""/>
              </a:rPr>
              <a:t>Osteoporosis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Foundation</a:t>
            </a:r>
            <a:r>
              <a:rPr lang="ko-KR" sz="900" b="1" kern="0" dirty="0">
                <a:solidFill>
                  <a:schemeClr val="tx1">
                    <a:lumMod val="100000"/>
                  </a:schemeClr>
                </a:solidFill>
                <a:latin typeface="Calibri" panose="020F0502020204030204" pitchFamily="34" charset="0"/>
                <a:sym typeface=""/>
              </a:rPr>
              <a:t>. 골다공증 위험 확인. </a:t>
            </a:r>
            <a:r>
              <a:rPr lang="ko-KR" sz="900" b="1" kern="0" dirty="0" err="1">
                <a:solidFill>
                  <a:schemeClr val="tx1">
                    <a:lumMod val="100000"/>
                  </a:schemeClr>
                </a:solidFill>
                <a:latin typeface="Calibri" panose="020F0502020204030204" pitchFamily="34" charset="0"/>
                <a:sym typeface=""/>
              </a:rPr>
              <a:t>https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riskcheck.osteoporosis.foundation</a:t>
            </a:r>
            <a:r>
              <a:rPr lang="ko-KR" sz="900" b="1" kern="0" dirty="0">
                <a:solidFill>
                  <a:schemeClr val="tx1">
                    <a:lumMod val="100000"/>
                  </a:schemeClr>
                </a:solidFill>
                <a:latin typeface="Calibri" panose="020F0502020204030204" pitchFamily="34" charset="0"/>
                <a:sym typeface=""/>
              </a:rPr>
              <a:t>/</a:t>
            </a:r>
            <a:r>
              <a:rPr lang="ko-KR" sz="900" b="1" kern="0" dirty="0">
                <a:solidFill>
                  <a:schemeClr val="tx1">
                    <a:lumMod val="100000"/>
                  </a:schemeClr>
                </a:solidFill>
                <a:latin typeface="Calibri" panose="020F0502020204030204" pitchFamily="34" charset="0"/>
                <a:sym typeface=""/>
                <a:hlinkClick r:id="rId4">
                  <a:extLst>
                    <a:ext uri="{A12FA001-AC4F-418D-AE19-62706E023703}">
                      <ahyp:hlinkClr xmlns:ahyp="http://schemas.microsoft.com/office/drawing/2018/hyperlinkcolor" val="tx"/>
                    </a:ext>
                  </a:extLst>
                </a:hlinkClick>
              </a:rPr>
              <a:t>에서 이용 가능</a:t>
            </a:r>
            <a:r>
              <a:rPr lang="ko-KR" sz="900" b="1" kern="0" dirty="0">
                <a:solidFill>
                  <a:schemeClr val="tx1">
                    <a:lumMod val="100000"/>
                  </a:schemeClr>
                </a:solidFill>
                <a:latin typeface="Calibri" panose="020F0502020204030204" pitchFamily="34" charset="0"/>
                <a:sym typeface=""/>
              </a:rPr>
              <a:t>; 7. </a:t>
            </a:r>
            <a:r>
              <a:rPr lang="ko-KR" sz="900" b="1" kern="0" dirty="0" err="1">
                <a:solidFill>
                  <a:schemeClr val="tx1">
                    <a:lumMod val="100000"/>
                  </a:schemeClr>
                </a:solidFill>
                <a:latin typeface="Calibri" panose="020F0502020204030204" pitchFamily="34" charset="0"/>
                <a:sym typeface=""/>
              </a:rPr>
              <a:t>Osteoporosis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Self-Assessment</a:t>
            </a:r>
            <a:r>
              <a:rPr lang="ko-KR" sz="900" b="1" kern="0" dirty="0">
                <a:solidFill>
                  <a:schemeClr val="tx1">
                    <a:lumMod val="100000"/>
                  </a:schemeClr>
                </a:solidFill>
                <a:latin typeface="Calibri" panose="020F0502020204030204" pitchFamily="34" charset="0"/>
                <a:sym typeface=""/>
              </a:rPr>
              <a:t> Tool </a:t>
            </a:r>
            <a:r>
              <a:rPr lang="ko-KR" sz="900" b="1" kern="0" dirty="0" err="1">
                <a:solidFill>
                  <a:schemeClr val="tx1">
                    <a:lumMod val="100000"/>
                  </a:schemeClr>
                </a:solidFill>
                <a:latin typeface="Calibri" panose="020F0502020204030204" pitchFamily="34" charset="0"/>
                <a:sym typeface=""/>
              </a:rPr>
              <a:t>for</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Women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https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qxmd.com</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calculate</a:t>
            </a:r>
            <a:r>
              <a:rPr lang="ko-KR" sz="900" b="1" kern="0" dirty="0">
                <a:solidFill>
                  <a:schemeClr val="tx1">
                    <a:lumMod val="100000"/>
                  </a:schemeClr>
                </a:solidFill>
                <a:latin typeface="Calibri" panose="020F0502020204030204" pitchFamily="34" charset="0"/>
                <a:sym typeface=""/>
              </a:rPr>
              <a:t>/calculator_708/</a:t>
            </a:r>
            <a:r>
              <a:rPr lang="ko-KR" sz="900" b="1" kern="0" dirty="0" err="1">
                <a:solidFill>
                  <a:schemeClr val="tx1">
                    <a:lumMod val="100000"/>
                  </a:schemeClr>
                </a:solidFill>
                <a:latin typeface="Calibri" panose="020F0502020204030204" pitchFamily="34" charset="0"/>
                <a:sym typeface=""/>
              </a:rPr>
              <a:t>osteoporosis-self-assessment-tool-for-women</a:t>
            </a:r>
            <a:r>
              <a:rPr lang="ko-KR" sz="900" b="1" kern="0" dirty="0" err="1">
                <a:solidFill>
                  <a:schemeClr val="tx1">
                    <a:lumMod val="100000"/>
                  </a:schemeClr>
                </a:solidFill>
                <a:latin typeface="Calibri" panose="020F0502020204030204" pitchFamily="34" charset="0"/>
                <a:sym typeface=""/>
                <a:hlinkClick r:id="rId5">
                  <a:extLst>
                    <a:ext uri="{A12FA001-AC4F-418D-AE19-62706E023703}">
                      <ahyp:hlinkClr xmlns:ahyp="http://schemas.microsoft.com/office/drawing/2018/hyperlinkcolor" val="tx"/>
                    </a:ext>
                  </a:extLst>
                </a:hlinkClick>
              </a:rPr>
              <a:t>에서</a:t>
            </a:r>
            <a:r>
              <a:rPr lang="ko-KR" sz="900" b="1" kern="0" dirty="0">
                <a:solidFill>
                  <a:schemeClr val="tx1">
                    <a:lumMod val="100000"/>
                  </a:schemeClr>
                </a:solidFill>
                <a:latin typeface="Calibri" panose="020F0502020204030204" pitchFamily="34" charset="0"/>
                <a:sym typeface=""/>
                <a:hlinkClick r:id="rId5">
                  <a:extLst>
                    <a:ext uri="{A12FA001-AC4F-418D-AE19-62706E023703}">
                      <ahyp:hlinkClr xmlns:ahyp="http://schemas.microsoft.com/office/drawing/2018/hyperlinkcolor" val="tx"/>
                    </a:ext>
                  </a:extLst>
                </a:hlinkClick>
              </a:rPr>
              <a:t> 이용 가능</a:t>
            </a:r>
            <a:r>
              <a:rPr lang="ko-KR" sz="900" b="1" kern="0" dirty="0">
                <a:solidFill>
                  <a:schemeClr val="tx1">
                    <a:lumMod val="100000"/>
                  </a:schemeClr>
                </a:solidFill>
                <a:latin typeface="Calibri" panose="020F0502020204030204" pitchFamily="34" charset="0"/>
                <a:sym typeface=""/>
              </a:rPr>
              <a:t>; 8. </a:t>
            </a:r>
            <a:r>
              <a:rPr lang="ko-KR" sz="900" b="1" kern="0" dirty="0" err="1">
                <a:solidFill>
                  <a:schemeClr val="tx1">
                    <a:lumMod val="100000"/>
                  </a:schemeClr>
                </a:solidFill>
                <a:latin typeface="Calibri" panose="020F0502020204030204" pitchFamily="34" charset="0"/>
                <a:sym typeface=""/>
              </a:rPr>
              <a:t>Osteoporosis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Self-Assessment</a:t>
            </a:r>
            <a:r>
              <a:rPr lang="ko-KR" sz="900" b="1" kern="0" dirty="0">
                <a:solidFill>
                  <a:schemeClr val="tx1">
                    <a:lumMod val="100000"/>
                  </a:schemeClr>
                </a:solidFill>
                <a:latin typeface="Calibri" panose="020F0502020204030204" pitchFamily="34" charset="0"/>
                <a:sym typeface=""/>
              </a:rPr>
              <a:t> Tool </a:t>
            </a:r>
            <a:r>
              <a:rPr lang="ko-KR" sz="900" b="1" kern="0" dirty="0" err="1">
                <a:solidFill>
                  <a:schemeClr val="tx1">
                    <a:lumMod val="100000"/>
                  </a:schemeClr>
                </a:solidFill>
                <a:latin typeface="Calibri" panose="020F0502020204030204" pitchFamily="34" charset="0"/>
                <a:sym typeface=""/>
              </a:rPr>
              <a:t>for</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Men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https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qxmd.com</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calculate</a:t>
            </a:r>
            <a:r>
              <a:rPr lang="ko-KR" sz="900" b="1" kern="0" dirty="0">
                <a:solidFill>
                  <a:schemeClr val="tx1">
                    <a:lumMod val="100000"/>
                  </a:schemeClr>
                </a:solidFill>
                <a:latin typeface="Calibri" panose="020F0502020204030204" pitchFamily="34" charset="0"/>
                <a:sym typeface=""/>
              </a:rPr>
              <a:t>/calculator_698/</a:t>
            </a:r>
            <a:r>
              <a:rPr lang="ko-KR" sz="900" b="1" kern="0" dirty="0" err="1">
                <a:solidFill>
                  <a:schemeClr val="tx1">
                    <a:lumMod val="100000"/>
                  </a:schemeClr>
                </a:solidFill>
                <a:latin typeface="Calibri" panose="020F0502020204030204" pitchFamily="34" charset="0"/>
                <a:sym typeface=""/>
              </a:rPr>
              <a:t>osteoporosis-self-assessment-tool-for-men</a:t>
            </a:r>
            <a:r>
              <a:rPr lang="ko-KR" sz="900" b="1" kern="0" dirty="0" err="1">
                <a:solidFill>
                  <a:schemeClr val="tx1">
                    <a:lumMod val="100000"/>
                  </a:schemeClr>
                </a:solidFill>
                <a:latin typeface="Calibri" panose="020F0502020204030204" pitchFamily="34" charset="0"/>
                <a:sym typeface=""/>
                <a:hlinkClick r:id="rId6">
                  <a:extLst>
                    <a:ext uri="{A12FA001-AC4F-418D-AE19-62706E023703}">
                      <ahyp:hlinkClr xmlns:ahyp="http://schemas.microsoft.com/office/drawing/2018/hyperlinkcolor" val="tx"/>
                    </a:ext>
                  </a:extLst>
                </a:hlinkClick>
              </a:rPr>
              <a:t>에서</a:t>
            </a:r>
            <a:r>
              <a:rPr lang="ko-KR" sz="900" b="1" kern="0" dirty="0">
                <a:solidFill>
                  <a:schemeClr val="tx1">
                    <a:lumMod val="100000"/>
                  </a:schemeClr>
                </a:solidFill>
                <a:latin typeface="Calibri" panose="020F0502020204030204" pitchFamily="34" charset="0"/>
                <a:sym typeface=""/>
                <a:hlinkClick r:id="rId6">
                  <a:extLst>
                    <a:ext uri="{A12FA001-AC4F-418D-AE19-62706E023703}">
                      <ahyp:hlinkClr xmlns:ahyp="http://schemas.microsoft.com/office/drawing/2018/hyperlinkcolor" val="tx"/>
                    </a:ext>
                  </a:extLst>
                </a:hlinkClick>
              </a:rPr>
              <a:t> 이용 가능</a:t>
            </a:r>
            <a:r>
              <a:rPr lang="ko-KR" sz="900" b="1" kern="0" dirty="0">
                <a:solidFill>
                  <a:schemeClr val="tx1">
                    <a:lumMod val="100000"/>
                  </a:schemeClr>
                </a:solidFill>
                <a:latin typeface="Calibri" panose="020F0502020204030204" pitchFamily="34" charset="0"/>
                <a:sym typeface=""/>
              </a:rPr>
              <a:t> ; 9. </a:t>
            </a:r>
            <a:r>
              <a:rPr lang="ko-KR" sz="900" b="1" kern="0" dirty="0" err="1">
                <a:solidFill>
                  <a:schemeClr val="tx1">
                    <a:lumMod val="100000"/>
                  </a:schemeClr>
                </a:solidFill>
                <a:latin typeface="Calibri" panose="020F0502020204030204" pitchFamily="34" charset="0"/>
                <a:sym typeface=""/>
              </a:rPr>
              <a:t>Cass</a:t>
            </a:r>
            <a:r>
              <a:rPr lang="ko-KR" sz="900" b="1" kern="0" dirty="0">
                <a:solidFill>
                  <a:schemeClr val="tx1">
                    <a:lumMod val="100000"/>
                  </a:schemeClr>
                </a:solidFill>
                <a:latin typeface="Calibri" panose="020F0502020204030204" pitchFamily="34" charset="0"/>
                <a:sym typeface=""/>
              </a:rPr>
              <a:t> AR,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Ann</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Fam</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Med</a:t>
            </a:r>
            <a:r>
              <a:rPr lang="ko-KR" sz="900" b="1" kern="0" dirty="0">
                <a:solidFill>
                  <a:schemeClr val="tx1">
                    <a:lumMod val="100000"/>
                  </a:schemeClr>
                </a:solidFill>
                <a:latin typeface="Calibri" panose="020F0502020204030204" pitchFamily="34" charset="0"/>
                <a:sym typeface=""/>
              </a:rPr>
              <a:t>. 2016;14:365–69.</a:t>
            </a:r>
          </a:p>
        </p:txBody>
      </p:sp>
      <p:graphicFrame>
        <p:nvGraphicFramePr>
          <p:cNvPr id="10" name="Table 10">
            <a:extLst>
              <a:ext uri="{FF2B5EF4-FFF2-40B4-BE49-F238E27FC236}">
                <a16:creationId xmlns:a16="http://schemas.microsoft.com/office/drawing/2014/main" id="{13BA61A4-330A-254B-A525-3C91F3B6A7AB}"/>
              </a:ext>
            </a:extLst>
          </p:cNvPr>
          <p:cNvGraphicFramePr>
            <a:graphicFrameLocks noGrp="1"/>
          </p:cNvGraphicFramePr>
          <p:nvPr>
            <p:extLst>
              <p:ext uri="{D42A27DB-BD31-4B8C-83A1-F6EECF244321}">
                <p14:modId xmlns:p14="http://schemas.microsoft.com/office/powerpoint/2010/main" val="2279397760"/>
              </p:ext>
            </p:extLst>
          </p:nvPr>
        </p:nvGraphicFramePr>
        <p:xfrm>
          <a:off x="1927849" y="1847240"/>
          <a:ext cx="8579729" cy="2966720"/>
        </p:xfrm>
        <a:graphic>
          <a:graphicData uri="http://schemas.openxmlformats.org/drawingml/2006/table">
            <a:tbl>
              <a:tblPr firstRow="1" bandRow="1">
                <a:tableStyleId>{B301B821-A1FF-4177-AEE7-76D212191A09}</a:tableStyleId>
              </a:tblPr>
              <a:tblGrid>
                <a:gridCol w="8579729">
                  <a:extLst>
                    <a:ext uri="{9D8B030D-6E8A-4147-A177-3AD203B41FA5}">
                      <a16:colId xmlns:a16="http://schemas.microsoft.com/office/drawing/2014/main" val="3666094635"/>
                    </a:ext>
                  </a:extLst>
                </a:gridCol>
              </a:tblGrid>
              <a:tr h="370840">
                <a:tc>
                  <a:txBody>
                    <a:bodyPr/>
                    <a:lstStyle/>
                    <a:p>
                      <a:pPr marL="0" indent="0">
                        <a:buFont typeface="Arial" panose="020B0604020202020204" pitchFamily="34" charset="0"/>
                        <a:buNone/>
                      </a:pPr>
                      <a:r>
                        <a:rPr lang="ko-KR" b="1" spc="0" dirty="0">
                          <a:latin typeface="Candara" panose="020E0502030303020204" pitchFamily="34" charset="0"/>
                          <a:ea typeface="Malgun Gothic"/>
                          <a:cs typeface="+mn-cs"/>
                          <a:sym typeface=""/>
                        </a:rPr>
                        <a:t>폐경기 </a:t>
                      </a:r>
                      <a:r>
                        <a:rPr lang="ko-KR" altLang="es-ES" sz="1800" b="1" kern="1200" spc="0" dirty="0">
                          <a:solidFill>
                            <a:schemeClr val="lt1"/>
                          </a:solidFill>
                          <a:latin typeface="Candara" panose="020E0502030303020204" pitchFamily="34" charset="0"/>
                          <a:ea typeface="Malgun Gothic"/>
                          <a:cs typeface="+mn-cs"/>
                          <a:sym typeface=""/>
                        </a:rPr>
                        <a:t>여성과 위험</a:t>
                      </a:r>
                      <a:r>
                        <a:rPr lang="ko-KR" altLang="en-US" sz="1800" b="1" kern="1200" spc="0" dirty="0">
                          <a:solidFill>
                            <a:schemeClr val="lt1"/>
                          </a:solidFill>
                          <a:latin typeface="Candara" panose="020E0502030303020204" pitchFamily="34" charset="0"/>
                          <a:ea typeface="Malgun Gothic"/>
                          <a:cs typeface="+mn-cs"/>
                          <a:sym typeface=""/>
                        </a:rPr>
                        <a:t>인자가 있는</a:t>
                      </a:r>
                      <a:r>
                        <a:rPr lang="ko-KR" altLang="es-ES" sz="1800" b="1" kern="1200" spc="0" dirty="0">
                          <a:solidFill>
                            <a:schemeClr val="lt1"/>
                          </a:solidFill>
                          <a:latin typeface="Candara" panose="020E0502030303020204" pitchFamily="34" charset="0"/>
                          <a:ea typeface="Malgun Gothic"/>
                          <a:cs typeface="+mn-cs"/>
                          <a:sym typeface=""/>
                        </a:rPr>
                        <a:t> 노인</a:t>
                      </a:r>
                      <a:r>
                        <a:rPr lang="ko-KR" altLang="en-US" sz="1800" b="1" kern="1200" spc="0" dirty="0">
                          <a:solidFill>
                            <a:schemeClr val="lt1"/>
                          </a:solidFill>
                          <a:latin typeface="Candara" panose="020E0502030303020204" pitchFamily="34" charset="0"/>
                          <a:ea typeface="Malgun Gothic"/>
                          <a:cs typeface="+mn-cs"/>
                          <a:sym typeface=""/>
                        </a:rPr>
                        <a:t>남성에</a:t>
                      </a:r>
                      <a:r>
                        <a:rPr lang="ko-KR" altLang="es-ES" sz="1800" b="1" kern="1200" spc="0" dirty="0">
                          <a:solidFill>
                            <a:schemeClr val="lt1"/>
                          </a:solidFill>
                          <a:latin typeface="Candara" panose="020E0502030303020204" pitchFamily="34" charset="0"/>
                          <a:ea typeface="Malgun Gothic"/>
                          <a:cs typeface="+mn-cs"/>
                          <a:sym typeface=""/>
                        </a:rPr>
                        <a:t>게 주의를 </a:t>
                      </a:r>
                      <a:r>
                        <a:rPr lang="ko-KR" b="1" spc="0" dirty="0">
                          <a:latin typeface="Candara" panose="020E0502030303020204" pitchFamily="34" charset="0"/>
                          <a:ea typeface="Malgun Gothic"/>
                          <a:cs typeface="+mn-cs"/>
                          <a:sym typeface=""/>
                        </a:rPr>
                        <a:t>기울이세요. </a:t>
                      </a:r>
                    </a:p>
                  </a:txBody>
                  <a:tcPr>
                    <a:solidFill>
                      <a:srgbClr val="0063A6"/>
                    </a:solidFill>
                  </a:tcPr>
                </a:tc>
                <a:extLst>
                  <a:ext uri="{0D108BD9-81ED-4DB2-BD59-A6C34878D82A}">
                    <a16:rowId xmlns:a16="http://schemas.microsoft.com/office/drawing/2014/main" val="2011538633"/>
                  </a:ext>
                </a:extLst>
              </a:tr>
              <a:tr h="370840">
                <a:tc>
                  <a:txBody>
                    <a:bodyPr/>
                    <a:lstStyle/>
                    <a:p>
                      <a:pPr marL="285750" indent="-285750">
                        <a:buFont typeface="Arial" panose="020B0604020202020204" pitchFamily="34" charset="0"/>
                        <a:buChar char="•"/>
                      </a:pPr>
                      <a:r>
                        <a:rPr lang="ko-KR" b="1" kern="0" spc="0" baseline="0">
                          <a:solidFill>
                            <a:schemeClr val="tx1">
                              <a:lumMod val="100000"/>
                            </a:schemeClr>
                          </a:solidFill>
                          <a:latin typeface="Candara" panose="020E0502030303020204" pitchFamily="34" charset="0"/>
                          <a:ea typeface="Malgun Gothic"/>
                          <a:cs typeface="+mn-cs"/>
                          <a:sym typeface=""/>
                        </a:rPr>
                        <a:t>이전에 골절이 있었던 사람</a:t>
                      </a:r>
                      <a:r>
                        <a:rPr lang="ko-KR" b="1" kern="0" spc="0" baseline="30000">
                          <a:solidFill>
                            <a:schemeClr val="tx1">
                              <a:lumMod val="100000"/>
                            </a:schemeClr>
                          </a:solidFill>
                          <a:latin typeface="Candara" panose="020E0502030303020204" pitchFamily="34" charset="0"/>
                          <a:ea typeface="Malgun Gothic"/>
                          <a:cs typeface="+mn-cs"/>
                          <a:sym typeface=""/>
                        </a:rPr>
                        <a:t>1–3</a:t>
                      </a:r>
                    </a:p>
                  </a:txBody>
                  <a:tcPr>
                    <a:solidFill>
                      <a:schemeClr val="accent1">
                        <a:lumMod val="20000"/>
                        <a:lumOff val="80000"/>
                      </a:schemeClr>
                    </a:solidFill>
                  </a:tcPr>
                </a:tc>
                <a:extLst>
                  <a:ext uri="{0D108BD9-81ED-4DB2-BD59-A6C34878D82A}">
                    <a16:rowId xmlns:a16="http://schemas.microsoft.com/office/drawing/2014/main" val="3883125110"/>
                  </a:ext>
                </a:extLst>
              </a:tr>
              <a:tr h="370840">
                <a:tc>
                  <a:txBody>
                    <a:bodyPr/>
                    <a:lstStyle/>
                    <a:p>
                      <a:pPr marL="285750" indent="-285750">
                        <a:buFont typeface="Arial" panose="020B0604020202020204" pitchFamily="34" charset="0"/>
                        <a:buChar char="•"/>
                      </a:pPr>
                      <a:r>
                        <a:rPr lang="ko-KR" b="1" kern="0" spc="0" dirty="0">
                          <a:solidFill>
                            <a:schemeClr val="tx1">
                              <a:lumMod val="100000"/>
                            </a:schemeClr>
                          </a:solidFill>
                          <a:latin typeface="Candara" panose="020E0502030303020204" pitchFamily="34" charset="0"/>
                          <a:ea typeface="Malgun Gothic"/>
                          <a:cs typeface="+mn-cs"/>
                          <a:sym typeface=""/>
                        </a:rPr>
                        <a:t>키가 3cm 이상</a:t>
                      </a:r>
                      <a:r>
                        <a:rPr lang="ko-KR" b="1" kern="0" spc="0" baseline="30000" dirty="0">
                          <a:solidFill>
                            <a:schemeClr val="tx1">
                              <a:lumMod val="100000"/>
                            </a:schemeClr>
                          </a:solidFill>
                          <a:latin typeface="Candara" panose="020E0502030303020204" pitchFamily="34" charset="0"/>
                          <a:ea typeface="Malgun Gothic"/>
                          <a:cs typeface="+mn-cs"/>
                          <a:sym typeface=""/>
                        </a:rPr>
                        <a:t>1</a:t>
                      </a:r>
                      <a:r>
                        <a:rPr lang="ko-KR" b="1" kern="0" spc="0" dirty="0">
                          <a:solidFill>
                            <a:schemeClr val="tx1">
                              <a:lumMod val="100000"/>
                            </a:schemeClr>
                          </a:solidFill>
                          <a:latin typeface="Candara" panose="020E0502030303020204" pitchFamily="34" charset="0"/>
                          <a:ea typeface="Malgun Gothic"/>
                          <a:cs typeface="+mn-cs"/>
                          <a:sym typeface=""/>
                        </a:rPr>
                        <a:t>, </a:t>
                      </a:r>
                      <a:r>
                        <a:rPr lang="ko-KR" b="1" kern="0" spc="0" dirty="0">
                          <a:solidFill>
                            <a:schemeClr val="tx1"/>
                          </a:solidFill>
                          <a:latin typeface="Candara" panose="020E0502030303020204" pitchFamily="34" charset="0"/>
                          <a:ea typeface="Malgun Gothic"/>
                          <a:cs typeface="+mn-cs"/>
                          <a:sym typeface=""/>
                        </a:rPr>
                        <a:t>또는 본인의 </a:t>
                      </a:r>
                      <a:r>
                        <a:rPr lang="ko-KR" b="1" kern="0" spc="0" dirty="0">
                          <a:solidFill>
                            <a:schemeClr val="tx1">
                              <a:lumMod val="100000"/>
                            </a:schemeClr>
                          </a:solidFill>
                          <a:latin typeface="Candara" panose="020E0502030303020204" pitchFamily="34" charset="0"/>
                          <a:ea typeface="Malgun Gothic"/>
                          <a:cs typeface="+mn-cs"/>
                          <a:sym typeface=""/>
                        </a:rPr>
                        <a:t>최고 신장과 비교하여 4cm이상 감소한 사람</a:t>
                      </a:r>
                      <a:r>
                        <a:rPr lang="ko-KR" b="1" kern="0" spc="0" baseline="30000" dirty="0">
                          <a:solidFill>
                            <a:schemeClr val="tx1">
                              <a:lumMod val="100000"/>
                            </a:schemeClr>
                          </a:solidFill>
                          <a:latin typeface="Candara" panose="020E0502030303020204" pitchFamily="34" charset="0"/>
                          <a:ea typeface="Malgun Gothic"/>
                          <a:cs typeface="+mn-cs"/>
                          <a:sym typeface=""/>
                        </a:rPr>
                        <a:t>4</a:t>
                      </a:r>
                    </a:p>
                  </a:txBody>
                  <a:tcPr>
                    <a:noFill/>
                  </a:tcPr>
                </a:tc>
                <a:extLst>
                  <a:ext uri="{0D108BD9-81ED-4DB2-BD59-A6C34878D82A}">
                    <a16:rowId xmlns:a16="http://schemas.microsoft.com/office/drawing/2014/main" val="1564116209"/>
                  </a:ext>
                </a:extLst>
              </a:tr>
              <a:tr h="370840">
                <a:tc>
                  <a:txBody>
                    <a:bodyPr/>
                    <a:lstStyle/>
                    <a:p>
                      <a:pPr marL="285750" indent="-285750">
                        <a:buFont typeface="Arial" panose="020B0604020202020204" pitchFamily="34" charset="0"/>
                        <a:buChar char="•"/>
                      </a:pPr>
                      <a:r>
                        <a:rPr lang="ko-KR" b="1" kern="0" spc="0" dirty="0">
                          <a:solidFill>
                            <a:schemeClr val="tx1">
                              <a:lumMod val="100000"/>
                            </a:schemeClr>
                          </a:solidFill>
                          <a:latin typeface="Candara" panose="020E0502030303020204" pitchFamily="34" charset="0"/>
                          <a:ea typeface="Malgun Gothic"/>
                          <a:cs typeface="+mn-cs"/>
                          <a:sym typeface=""/>
                        </a:rPr>
                        <a:t>술을 많이 마시는 사람(≥3 단위/일) 및 흡연자</a:t>
                      </a:r>
                      <a:r>
                        <a:rPr lang="ko-KR" b="1" kern="0" spc="0" baseline="30000" dirty="0">
                          <a:solidFill>
                            <a:schemeClr val="tx1">
                              <a:lumMod val="100000"/>
                            </a:schemeClr>
                          </a:solidFill>
                          <a:latin typeface="Candara" panose="020E0502030303020204" pitchFamily="34" charset="0"/>
                          <a:ea typeface="Malgun Gothic"/>
                          <a:cs typeface="+mn-cs"/>
                          <a:sym typeface=""/>
                        </a:rPr>
                        <a:t>1,2</a:t>
                      </a:r>
                    </a:p>
                  </a:txBody>
                  <a:tcPr>
                    <a:solidFill>
                      <a:schemeClr val="accent1">
                        <a:lumMod val="20000"/>
                        <a:lumOff val="80000"/>
                      </a:schemeClr>
                    </a:solidFill>
                  </a:tcPr>
                </a:tc>
                <a:extLst>
                  <a:ext uri="{0D108BD9-81ED-4DB2-BD59-A6C34878D82A}">
                    <a16:rowId xmlns:a16="http://schemas.microsoft.com/office/drawing/2014/main" val="778469972"/>
                  </a:ext>
                </a:extLst>
              </a:tr>
              <a:tr h="370840">
                <a:tc>
                  <a:txBody>
                    <a:bodyPr/>
                    <a:lstStyle/>
                    <a:p>
                      <a:pPr marL="285750" indent="-285750">
                        <a:buFont typeface="Arial" panose="020B0604020202020204" pitchFamily="34" charset="0"/>
                        <a:buChar char="•"/>
                      </a:pPr>
                      <a:r>
                        <a:rPr lang="ko-KR" b="1" kern="0" spc="0">
                          <a:solidFill>
                            <a:schemeClr val="tx1">
                              <a:lumMod val="100000"/>
                            </a:schemeClr>
                          </a:solidFill>
                          <a:latin typeface="Candara" panose="020E0502030303020204" pitchFamily="34" charset="0"/>
                          <a:ea typeface="Malgun Gothic"/>
                          <a:cs typeface="+mn-cs"/>
                          <a:sym typeface=""/>
                        </a:rPr>
                        <a:t>노인 골절 환자의 자녀</a:t>
                      </a:r>
                      <a:r>
                        <a:rPr lang="ko-KR" b="1" kern="0" spc="0" baseline="30000">
                          <a:solidFill>
                            <a:schemeClr val="tx1">
                              <a:lumMod val="100000"/>
                            </a:schemeClr>
                          </a:solidFill>
                          <a:latin typeface="Candara" panose="020E0502030303020204" pitchFamily="34" charset="0"/>
                          <a:ea typeface="Malgun Gothic"/>
                          <a:cs typeface="+mn-cs"/>
                          <a:sym typeface=""/>
                        </a:rPr>
                        <a:t>1,2</a:t>
                      </a:r>
                    </a:p>
                  </a:txBody>
                  <a:tcPr>
                    <a:noFill/>
                  </a:tcPr>
                </a:tc>
                <a:extLst>
                  <a:ext uri="{0D108BD9-81ED-4DB2-BD59-A6C34878D82A}">
                    <a16:rowId xmlns:a16="http://schemas.microsoft.com/office/drawing/2014/main" val="1995279467"/>
                  </a:ext>
                </a:extLst>
              </a:tr>
              <a:tr h="370840">
                <a:tc>
                  <a:txBody>
                    <a:bodyPr/>
                    <a:lstStyle/>
                    <a:p>
                      <a:pPr marL="285750" indent="-285750">
                        <a:buFont typeface="Arial" panose="020B0604020202020204" pitchFamily="34" charset="0"/>
                        <a:buChar char="•"/>
                      </a:pPr>
                      <a:r>
                        <a:rPr lang="ko-KR" b="1" kern="0" spc="0">
                          <a:solidFill>
                            <a:schemeClr val="tx1">
                              <a:lumMod val="100000"/>
                            </a:schemeClr>
                          </a:solidFill>
                          <a:latin typeface="Candara" panose="020E0502030303020204" pitchFamily="34" charset="0"/>
                          <a:ea typeface="Malgun Gothic"/>
                          <a:cs typeface="+mn-cs"/>
                          <a:sym typeface=""/>
                        </a:rPr>
                        <a:t>낙상 이력이 있는 사람</a:t>
                      </a:r>
                      <a:r>
                        <a:rPr lang="ko-KR" b="1" kern="0" spc="0" baseline="30000">
                          <a:solidFill>
                            <a:schemeClr val="tx1">
                              <a:lumMod val="100000"/>
                            </a:schemeClr>
                          </a:solidFill>
                          <a:latin typeface="Candara" panose="020E0502030303020204" pitchFamily="34" charset="0"/>
                          <a:ea typeface="Malgun Gothic"/>
                          <a:cs typeface="+mn-cs"/>
                          <a:sym typeface=""/>
                        </a:rPr>
                        <a:t>3,5</a:t>
                      </a:r>
                    </a:p>
                  </a:txBody>
                  <a:tcPr>
                    <a:solidFill>
                      <a:schemeClr val="accent1">
                        <a:lumMod val="20000"/>
                        <a:lumOff val="80000"/>
                      </a:schemeClr>
                    </a:solidFill>
                  </a:tcPr>
                </a:tc>
                <a:extLst>
                  <a:ext uri="{0D108BD9-81ED-4DB2-BD59-A6C34878D82A}">
                    <a16:rowId xmlns:a16="http://schemas.microsoft.com/office/drawing/2014/main" val="2253722681"/>
                  </a:ext>
                </a:extLst>
              </a:tr>
              <a:tr h="370840">
                <a:tc>
                  <a:txBody>
                    <a:bodyPr/>
                    <a:lstStyle/>
                    <a:p>
                      <a:pPr marL="285750" indent="-285750">
                        <a:buFont typeface="Arial" panose="020B0604020202020204" pitchFamily="34" charset="0"/>
                        <a:buChar char="•"/>
                      </a:pPr>
                      <a:r>
                        <a:rPr lang="ko-KR" b="1" kern="0" spc="0" dirty="0" err="1">
                          <a:solidFill>
                            <a:schemeClr val="tx1">
                              <a:lumMod val="100000"/>
                            </a:schemeClr>
                          </a:solidFill>
                          <a:latin typeface="Candara" panose="020E0502030303020204" pitchFamily="34" charset="0"/>
                          <a:ea typeface="Malgun Gothic"/>
                          <a:cs typeface="+mn-cs"/>
                          <a:sym typeface=""/>
                        </a:rPr>
                        <a:t>글루코코르티코이드를</a:t>
                      </a:r>
                      <a:r>
                        <a:rPr lang="ko-KR" b="1" kern="0" spc="0" dirty="0">
                          <a:solidFill>
                            <a:schemeClr val="tx1">
                              <a:lumMod val="100000"/>
                            </a:schemeClr>
                          </a:solidFill>
                          <a:latin typeface="Candara" panose="020E0502030303020204" pitchFamily="34" charset="0"/>
                          <a:ea typeface="Malgun Gothic"/>
                          <a:cs typeface="+mn-cs"/>
                          <a:sym typeface=""/>
                        </a:rPr>
                        <a:t> 장기간 </a:t>
                      </a:r>
                      <a:r>
                        <a:rPr lang="ko-KR" altLang="es-ES" sz="1800" b="1" kern="0" spc="0" dirty="0">
                          <a:solidFill>
                            <a:schemeClr val="tx1">
                              <a:lumMod val="100000"/>
                            </a:schemeClr>
                          </a:solidFill>
                          <a:latin typeface="Candara" panose="020E0502030303020204" pitchFamily="34" charset="0"/>
                          <a:ea typeface="Malgun Gothic"/>
                          <a:cs typeface="+mn-cs"/>
                          <a:sym typeface=""/>
                        </a:rPr>
                        <a:t>사용</a:t>
                      </a:r>
                      <a:r>
                        <a:rPr lang="ko-KR" altLang="en-US" sz="1800" b="1" kern="0" spc="0" dirty="0">
                          <a:solidFill>
                            <a:schemeClr val="tx1">
                              <a:lumMod val="100000"/>
                            </a:schemeClr>
                          </a:solidFill>
                          <a:latin typeface="Candara" panose="020E0502030303020204" pitchFamily="34" charset="0"/>
                          <a:ea typeface="Malgun Gothic"/>
                          <a:cs typeface="+mn-cs"/>
                          <a:sym typeface=""/>
                        </a:rPr>
                        <a:t>한 사람</a:t>
                      </a:r>
                      <a:r>
                        <a:rPr lang="ko-KR" b="1" kern="0" spc="0" baseline="30000" dirty="0">
                          <a:solidFill>
                            <a:schemeClr val="tx1">
                              <a:lumMod val="100000"/>
                            </a:schemeClr>
                          </a:solidFill>
                          <a:latin typeface="Candara" panose="020E0502030303020204" pitchFamily="34" charset="0"/>
                          <a:ea typeface="Malgun Gothic"/>
                          <a:cs typeface="+mn-cs"/>
                          <a:sym typeface=""/>
                        </a:rPr>
                        <a:t>4 </a:t>
                      </a:r>
                    </a:p>
                  </a:txBody>
                  <a:tcPr>
                    <a:solidFill>
                      <a:schemeClr val="accent1">
                        <a:lumMod val="20000"/>
                        <a:lumOff val="80000"/>
                      </a:schemeClr>
                    </a:solidFill>
                  </a:tcPr>
                </a:tc>
                <a:extLst>
                  <a:ext uri="{0D108BD9-81ED-4DB2-BD59-A6C34878D82A}">
                    <a16:rowId xmlns:a16="http://schemas.microsoft.com/office/drawing/2014/main" val="3681752366"/>
                  </a:ext>
                </a:extLst>
              </a:tr>
              <a:tr h="370840">
                <a:tc>
                  <a:txBody>
                    <a:bodyPr/>
                    <a:lstStyle/>
                    <a:p>
                      <a:pPr marL="285750" indent="-285750">
                        <a:buFont typeface="Arial" panose="020B0604020202020204" pitchFamily="34" charset="0"/>
                        <a:buChar char="•"/>
                      </a:pPr>
                      <a:r>
                        <a:rPr lang="ko-KR" b="1" kern="0" spc="0" dirty="0">
                          <a:solidFill>
                            <a:schemeClr val="tx1">
                              <a:lumMod val="100000"/>
                            </a:schemeClr>
                          </a:solidFill>
                          <a:latin typeface="Candara" panose="020E0502030303020204" pitchFamily="34" charset="0"/>
                          <a:ea typeface="Malgun Gothic"/>
                          <a:cs typeface="+mn-cs"/>
                          <a:sym typeface=""/>
                        </a:rPr>
                        <a:t>IOF </a:t>
                      </a:r>
                      <a:r>
                        <a:rPr lang="ko-KR" b="1" kern="0" spc="0" dirty="0" err="1">
                          <a:solidFill>
                            <a:schemeClr val="tx1">
                              <a:lumMod val="100000"/>
                            </a:schemeClr>
                          </a:solidFill>
                          <a:latin typeface="Candara" panose="020E0502030303020204" pitchFamily="34" charset="0"/>
                          <a:ea typeface="Malgun Gothic"/>
                          <a:cs typeface="+mn-cs"/>
                          <a:sym typeface=""/>
                        </a:rPr>
                        <a:t>Quick</a:t>
                      </a:r>
                      <a:r>
                        <a:rPr lang="ko-KR" b="1" kern="0" spc="0" dirty="0">
                          <a:solidFill>
                            <a:schemeClr val="tx1">
                              <a:lumMod val="100000"/>
                            </a:schemeClr>
                          </a:solidFill>
                          <a:latin typeface="Candara" panose="020E0502030303020204" pitchFamily="34" charset="0"/>
                          <a:ea typeface="Malgun Gothic"/>
                          <a:cs typeface="+mn-cs"/>
                          <a:sym typeface=""/>
                        </a:rPr>
                        <a:t> </a:t>
                      </a:r>
                      <a:r>
                        <a:rPr lang="ko-KR" b="1" kern="0" spc="0" dirty="0" err="1">
                          <a:solidFill>
                            <a:schemeClr val="tx1">
                              <a:lumMod val="100000"/>
                            </a:schemeClr>
                          </a:solidFill>
                          <a:latin typeface="Candara" panose="020E0502030303020204" pitchFamily="34" charset="0"/>
                          <a:ea typeface="Malgun Gothic"/>
                          <a:cs typeface="+mn-cs"/>
                          <a:sym typeface=""/>
                        </a:rPr>
                        <a:t>Risk</a:t>
                      </a:r>
                      <a:r>
                        <a:rPr lang="ko-KR" b="1" kern="0" spc="0" dirty="0">
                          <a:solidFill>
                            <a:schemeClr val="tx1">
                              <a:lumMod val="100000"/>
                            </a:schemeClr>
                          </a:solidFill>
                          <a:latin typeface="Candara" panose="020E0502030303020204" pitchFamily="34" charset="0"/>
                          <a:ea typeface="Malgun Gothic"/>
                          <a:cs typeface="+mn-cs"/>
                          <a:sym typeface=""/>
                        </a:rPr>
                        <a:t> Check</a:t>
                      </a:r>
                      <a:r>
                        <a:rPr lang="ko-KR" b="1" kern="0" spc="0" baseline="30000" dirty="0">
                          <a:solidFill>
                            <a:schemeClr val="tx1">
                              <a:lumMod val="100000"/>
                            </a:schemeClr>
                          </a:solidFill>
                          <a:latin typeface="Candara" panose="020E0502030303020204" pitchFamily="34" charset="0"/>
                          <a:ea typeface="Malgun Gothic"/>
                          <a:cs typeface="+mn-cs"/>
                          <a:sym typeface=""/>
                        </a:rPr>
                        <a:t>6</a:t>
                      </a:r>
                      <a:r>
                        <a:rPr lang="ko-KR" b="1" kern="0" spc="0" dirty="0">
                          <a:solidFill>
                            <a:schemeClr val="tx1">
                              <a:lumMod val="100000"/>
                            </a:schemeClr>
                          </a:solidFill>
                          <a:latin typeface="Candara" panose="020E0502030303020204" pitchFamily="34" charset="0"/>
                          <a:ea typeface="Malgun Gothic"/>
                          <a:cs typeface="+mn-cs"/>
                          <a:sym typeface=""/>
                        </a:rPr>
                        <a:t>, OST</a:t>
                      </a:r>
                      <a:r>
                        <a:rPr lang="ko-KR" b="1" kern="0" spc="0" baseline="30000" dirty="0">
                          <a:solidFill>
                            <a:schemeClr val="tx1">
                              <a:lumMod val="100000"/>
                            </a:schemeClr>
                          </a:solidFill>
                          <a:latin typeface="Candara" panose="020E0502030303020204" pitchFamily="34" charset="0"/>
                          <a:ea typeface="Malgun Gothic"/>
                          <a:cs typeface="+mn-cs"/>
                          <a:sym typeface=""/>
                        </a:rPr>
                        <a:t>7,8</a:t>
                      </a:r>
                      <a:r>
                        <a:rPr lang="ko-KR" b="1" kern="0" spc="0" dirty="0">
                          <a:solidFill>
                            <a:schemeClr val="tx1">
                              <a:lumMod val="100000"/>
                            </a:schemeClr>
                          </a:solidFill>
                          <a:latin typeface="Candara" panose="020E0502030303020204" pitchFamily="34" charset="0"/>
                          <a:ea typeface="Malgun Gothic"/>
                          <a:cs typeface="+mn-cs"/>
                          <a:sym typeface=""/>
                        </a:rPr>
                        <a:t>, </a:t>
                      </a:r>
                      <a:r>
                        <a:rPr lang="ko-KR" b="1" kern="0" spc="0" dirty="0" err="1">
                          <a:solidFill>
                            <a:schemeClr val="tx1">
                              <a:lumMod val="100000"/>
                            </a:schemeClr>
                          </a:solidFill>
                          <a:latin typeface="Candara" panose="020E0502030303020204" pitchFamily="34" charset="0"/>
                          <a:ea typeface="Malgun Gothic"/>
                          <a:cs typeface="+mn-cs"/>
                          <a:sym typeface=""/>
                        </a:rPr>
                        <a:t>MORES와</a:t>
                      </a:r>
                      <a:r>
                        <a:rPr lang="ko-KR" b="1" kern="0" spc="0" dirty="0">
                          <a:solidFill>
                            <a:schemeClr val="tx1">
                              <a:lumMod val="100000"/>
                            </a:schemeClr>
                          </a:solidFill>
                          <a:latin typeface="Candara" panose="020E0502030303020204" pitchFamily="34" charset="0"/>
                          <a:ea typeface="Malgun Gothic"/>
                          <a:cs typeface="+mn-cs"/>
                          <a:sym typeface=""/>
                        </a:rPr>
                        <a:t> 같은 위험 평가 도구를 사용</a:t>
                      </a:r>
                      <a:r>
                        <a:rPr lang="ko-KR" b="1" kern="0" spc="0" baseline="30000" dirty="0">
                          <a:solidFill>
                            <a:schemeClr val="tx1">
                              <a:lumMod val="100000"/>
                            </a:schemeClr>
                          </a:solidFill>
                          <a:latin typeface="Candara" panose="020E0502030303020204" pitchFamily="34" charset="0"/>
                          <a:ea typeface="Malgun Gothic"/>
                          <a:cs typeface="+mn-cs"/>
                          <a:sym typeface=""/>
                        </a:rPr>
                        <a:t>9</a:t>
                      </a:r>
                    </a:p>
                  </a:txBody>
                  <a:tcPr>
                    <a:solidFill>
                      <a:schemeClr val="accent1">
                        <a:lumMod val="20000"/>
                        <a:lumOff val="80000"/>
                      </a:schemeClr>
                    </a:solidFill>
                  </a:tcPr>
                </a:tc>
                <a:extLst>
                  <a:ext uri="{0D108BD9-81ED-4DB2-BD59-A6C34878D82A}">
                    <a16:rowId xmlns:a16="http://schemas.microsoft.com/office/drawing/2014/main" val="3602369572"/>
                  </a:ext>
                </a:extLst>
              </a:tr>
            </a:tbl>
          </a:graphicData>
        </a:graphic>
      </p:graphicFrame>
      <p:sp>
        <p:nvSpPr>
          <p:cNvPr id="2" name="Rectangle 1">
            <a:extLst>
              <a:ext uri="{FF2B5EF4-FFF2-40B4-BE49-F238E27FC236}">
                <a16:creationId xmlns:a16="http://schemas.microsoft.com/office/drawing/2014/main" id="{4368B367-2E20-ED44-A686-0185C9142482}"/>
              </a:ext>
            </a:extLst>
          </p:cNvPr>
          <p:cNvSpPr/>
          <p:nvPr/>
        </p:nvSpPr>
        <p:spPr>
          <a:xfrm>
            <a:off x="1187189" y="5279442"/>
            <a:ext cx="9817767" cy="646331"/>
          </a:xfrm>
          <a:prstGeom prst="rect">
            <a:avLst/>
          </a:prstGeom>
        </p:spPr>
        <p:txBody>
          <a:bodyPr wrap="square">
            <a:spAutoFit/>
          </a:bodyPr>
          <a:lstStyle/>
          <a:p>
            <a:r>
              <a:rPr lang="ko-KR" b="1" kern="0" dirty="0">
                <a:solidFill>
                  <a:srgbClr val="3CAE49">
                    <a:lumMod val="100000"/>
                  </a:srgbClr>
                </a:solidFill>
                <a:latin typeface="Calibri" panose="020F0502020204030204" pitchFamily="34" charset="0"/>
                <a:sym typeface=""/>
              </a:rPr>
              <a:t>평가를 </a:t>
            </a:r>
            <a:r>
              <a:rPr lang="ko-KR" altLang="es-ES" b="1" kern="0" dirty="0">
                <a:solidFill>
                  <a:srgbClr val="3CAE49">
                    <a:lumMod val="100000"/>
                  </a:srgbClr>
                </a:solidFill>
                <a:latin typeface="Calibri" panose="020F0502020204030204" pitchFamily="34" charset="0"/>
                <a:sym typeface=""/>
              </a:rPr>
              <a:t>위한 </a:t>
            </a:r>
            <a:r>
              <a:rPr lang="ko-KR" altLang="en-US" b="1" kern="0" dirty="0">
                <a:solidFill>
                  <a:srgbClr val="3CAE49">
                    <a:lumMod val="100000"/>
                  </a:srgbClr>
                </a:solidFill>
                <a:latin typeface="Calibri" panose="020F0502020204030204" pitchFamily="34" charset="0"/>
                <a:sym typeface=""/>
              </a:rPr>
              <a:t>각 </a:t>
            </a:r>
            <a:r>
              <a:rPr lang="ko-KR" altLang="es-ES" b="1" kern="0" dirty="0">
                <a:solidFill>
                  <a:srgbClr val="3CAE49">
                    <a:lumMod val="100000"/>
                  </a:srgbClr>
                </a:solidFill>
                <a:latin typeface="Calibri" panose="020F0502020204030204" pitchFamily="34" charset="0"/>
                <a:sym typeface=""/>
              </a:rPr>
              <a:t>성별</a:t>
            </a:r>
            <a:r>
              <a:rPr lang="ko-KR" altLang="en-US" b="1" kern="0" dirty="0">
                <a:solidFill>
                  <a:srgbClr val="3CAE49">
                    <a:lumMod val="100000"/>
                  </a:srgbClr>
                </a:solidFill>
                <a:latin typeface="Calibri" panose="020F0502020204030204" pitchFamily="34" charset="0"/>
                <a:sym typeface=""/>
              </a:rPr>
              <a:t>의</a:t>
            </a:r>
            <a:r>
              <a:rPr lang="ko-KR" altLang="es-ES" b="1" kern="0" dirty="0">
                <a:solidFill>
                  <a:srgbClr val="3CAE49">
                    <a:lumMod val="100000"/>
                  </a:srgbClr>
                </a:solidFill>
                <a:latin typeface="Calibri" panose="020F0502020204030204" pitchFamily="34" charset="0"/>
                <a:sym typeface=""/>
              </a:rPr>
              <a:t> 연령</a:t>
            </a:r>
            <a:r>
              <a:rPr lang="en-US" altLang="ko-KR" b="1" kern="0" dirty="0">
                <a:solidFill>
                  <a:srgbClr val="3CAE49">
                    <a:lumMod val="100000"/>
                  </a:srgbClr>
                </a:solidFill>
                <a:latin typeface="Calibri" panose="020F0502020204030204" pitchFamily="34" charset="0"/>
                <a:sym typeface=""/>
              </a:rPr>
              <a:t> </a:t>
            </a:r>
            <a:r>
              <a:rPr lang="ko-KR" altLang="en-US" b="1" kern="0" dirty="0">
                <a:solidFill>
                  <a:srgbClr val="3CAE49">
                    <a:lumMod val="100000"/>
                  </a:srgbClr>
                </a:solidFill>
                <a:latin typeface="Calibri" panose="020F0502020204030204" pitchFamily="34" charset="0"/>
                <a:sym typeface=""/>
              </a:rPr>
              <a:t>하</a:t>
            </a:r>
            <a:r>
              <a:rPr lang="ko-KR" altLang="es-ES" b="1" kern="0" dirty="0">
                <a:solidFill>
                  <a:srgbClr val="3CAE49">
                    <a:lumMod val="100000"/>
                  </a:srgbClr>
                </a:solidFill>
                <a:latin typeface="Calibri" panose="020F0502020204030204" pitchFamily="34" charset="0"/>
                <a:sym typeface=""/>
              </a:rPr>
              <a:t>한은 국가 </a:t>
            </a:r>
            <a:r>
              <a:rPr lang="ko-KR" b="1" kern="0" dirty="0">
                <a:solidFill>
                  <a:srgbClr val="3CAE49">
                    <a:lumMod val="100000"/>
                  </a:srgbClr>
                </a:solidFill>
                <a:latin typeface="Calibri" panose="020F0502020204030204" pitchFamily="34" charset="0"/>
                <a:sym typeface=""/>
              </a:rPr>
              <a:t>또는 지역별로 결정되어야 하며, 신규 또는 개정된 골다공증 임상 가이드라인에 포함되어야 함</a:t>
            </a:r>
            <a:r>
              <a:rPr lang="ko-KR" b="1" kern="0" baseline="30000" dirty="0">
                <a:solidFill>
                  <a:srgbClr val="3CAE49">
                    <a:lumMod val="100000"/>
                  </a:srgbClr>
                </a:solidFill>
                <a:latin typeface="Calibri" panose="020F0502020204030204" pitchFamily="34" charset="0"/>
                <a:sym typeface=""/>
              </a:rPr>
              <a:t>4</a:t>
            </a:r>
          </a:p>
        </p:txBody>
      </p:sp>
      <p:pic>
        <p:nvPicPr>
          <p:cNvPr id="4" name="Picture 3" descr="A picture containing icon&#10;&#10;Description automatically generated">
            <a:extLst>
              <a:ext uri="{FF2B5EF4-FFF2-40B4-BE49-F238E27FC236}">
                <a16:creationId xmlns:a16="http://schemas.microsoft.com/office/drawing/2014/main" id="{64072FB2-721F-9E48-A3DA-CD8E8942B8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1033" y="442112"/>
            <a:ext cx="1340556" cy="1340556"/>
          </a:xfrm>
          <a:prstGeom prst="rect">
            <a:avLst/>
          </a:prstGeom>
        </p:spPr>
      </p:pic>
      <p:pic>
        <p:nvPicPr>
          <p:cNvPr id="7" name="Graphic 6" descr="Home with solid fill">
            <a:hlinkClick r:id="rId8" action="ppaction://hlinksldjump"/>
            <a:extLst>
              <a:ext uri="{FF2B5EF4-FFF2-40B4-BE49-F238E27FC236}">
                <a16:creationId xmlns:a16="http://schemas.microsoft.com/office/drawing/2014/main" id="{082A18EC-F10E-7749-8EBD-16B56FF72A5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30567201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4161010208"/>
              </p:ext>
            </p:extLst>
          </p:nvPr>
        </p:nvGraphicFramePr>
        <p:xfrm>
          <a:off x="1523996" y="1033614"/>
          <a:ext cx="8768861" cy="222504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7 – 낙상 위험 평가</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낙상 병력은 골절의 주요 위험 요소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95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낙상을 보고했거나 낙상의 위험이 있는 고령자에 대해 여러 요인 평가</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96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환자의 집을 '낙상으로부터 안전'하게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97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낙상 예방을 위한 운동 처방</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98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골절 위험을 다룰 때 낙상 위험 평가 수행</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99</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bl>
          </a:graphicData>
        </a:graphic>
      </p:graphicFrame>
    </p:spTree>
    <p:extLst>
      <p:ext uri="{BB962C8B-B14F-4D97-AF65-F5344CB8AC3E}">
        <p14:creationId xmlns:p14="http://schemas.microsoft.com/office/powerpoint/2010/main" val="41446334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180698213"/>
              </p:ext>
            </p:extLst>
          </p:nvPr>
        </p:nvGraphicFramePr>
        <p:xfrm>
          <a:off x="1523996" y="1033614"/>
          <a:ext cx="8768861" cy="222504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8 – 환자용 정보</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많은 사람들이 골다공증과 골절 위험에 관계가 있다고 생각하지 않음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101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양질의 환자 정보 사용</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102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 교육을 위한 비디오 기반 학습</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103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온라인에서 리소스를 찾을 수 있는 곳</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104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자가 관리 및 골다공증과 골절 위험 간의 관계에 대해 교육</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105</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bl>
          </a:graphicData>
        </a:graphic>
      </p:graphicFrame>
    </p:spTree>
    <p:extLst>
      <p:ext uri="{BB962C8B-B14F-4D97-AF65-F5344CB8AC3E}">
        <p14:creationId xmlns:p14="http://schemas.microsoft.com/office/powerpoint/2010/main" val="12310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715220771"/>
              </p:ext>
            </p:extLst>
          </p:nvPr>
        </p:nvGraphicFramePr>
        <p:xfrm>
          <a:off x="1523996" y="1033614"/>
          <a:ext cx="8768861" cy="519176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9 – 개입 기준값</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 치료의 이점</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107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많은 국제 가이드라인은 </a:t>
                      </a:r>
                      <a:r>
                        <a:rPr lang="en-US" altLang="ko-KR" sz="1200" spc="0" dirty="0">
                          <a:solidFill>
                            <a:schemeClr val="tx1">
                              <a:lumMod val="100000"/>
                            </a:schemeClr>
                          </a:solidFill>
                          <a:latin typeface="Candara" panose="020E0502030303020204" pitchFamily="34" charset="0"/>
                          <a:ea typeface="Malgun Gothic"/>
                          <a:cs typeface="+mn-cs"/>
                          <a:sym typeface=""/>
                        </a:rPr>
                        <a:t>BMD </a:t>
                      </a:r>
                      <a:r>
                        <a:rPr lang="ko-KR" altLang="en-US" sz="1200" spc="0" dirty="0">
                          <a:solidFill>
                            <a:schemeClr val="tx1">
                              <a:lumMod val="100000"/>
                            </a:schemeClr>
                          </a:solidFill>
                          <a:latin typeface="Candara" panose="020E0502030303020204" pitchFamily="34" charset="0"/>
                          <a:ea typeface="Malgun Gothic"/>
                          <a:cs typeface="+mn-cs"/>
                          <a:sym typeface=""/>
                        </a:rPr>
                        <a:t>정보가 없는 경우 골절이 있었던 사람들에게 치료를 권장함</a:t>
                      </a:r>
                      <a:r>
                        <a:rPr lang="en-US" altLang="ko-KR" sz="1200" spc="0" dirty="0">
                          <a:solidFill>
                            <a:schemeClr val="tx1">
                              <a:lumMod val="100000"/>
                            </a:schemeClr>
                          </a:solidFill>
                          <a:latin typeface="Candara" panose="020E0502030303020204" pitchFamily="34" charset="0"/>
                          <a:ea typeface="Malgun Gothic"/>
                          <a:cs typeface="+mn-cs"/>
                          <a:sym typeface=""/>
                        </a:rPr>
                        <a:t>1–3 </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108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현재 국제 지침은 골절 위험 평가를 권장</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109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골절 위험의 계층화를 기반으로 치료 경로를 설정해야 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110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골다공증 치료는 일반적으로 골절 위험이 높은 여성에게 비용 효과적임</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111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글루코코르티코이드에 의한 골다공증은 인지도가 낮을 수 있으나 치료는 비용 효과적일 가능성이 높음</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112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골절 위험에 대한 칼슘과 비타민 D의 영향은 일관적이지 않음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113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사례 연구</a:t>
                      </a:r>
                      <a:r>
                        <a:rPr lang="en-US" altLang="ko-KR" sz="1200" spc="0" dirty="0">
                          <a:solidFill>
                            <a:schemeClr val="tx1">
                              <a:lumMod val="100000"/>
                            </a:schemeClr>
                          </a:solidFill>
                          <a:latin typeface="Candara" panose="020E0502030303020204" pitchFamily="34" charset="0"/>
                          <a:ea typeface="Malgun Gothic"/>
                          <a:cs typeface="+mn-cs"/>
                          <a:sym typeface=""/>
                        </a:rPr>
                        <a:t>: </a:t>
                      </a:r>
                      <a:r>
                        <a:rPr lang="en-GB" altLang="ko-KR" sz="1200" spc="0" dirty="0">
                          <a:solidFill>
                            <a:schemeClr val="tx1">
                              <a:lumMod val="100000"/>
                            </a:schemeClr>
                          </a:solidFill>
                          <a:latin typeface="Candara" panose="020E0502030303020204" pitchFamily="34" charset="0"/>
                          <a:ea typeface="Malgun Gothic"/>
                          <a:cs typeface="+mn-cs"/>
                          <a:sym typeface=""/>
                        </a:rPr>
                        <a:t>C</a:t>
                      </a:r>
                      <a:r>
                        <a:rPr lang="ko-KR" altLang="en-US" sz="1200" spc="0" dirty="0">
                          <a:solidFill>
                            <a:schemeClr val="tx1">
                              <a:lumMod val="100000"/>
                            </a:schemeClr>
                          </a:solidFill>
                          <a:latin typeface="Candara" panose="020E0502030303020204" pitchFamily="34" charset="0"/>
                          <a:ea typeface="Malgun Gothic"/>
                          <a:cs typeface="+mn-cs"/>
                          <a:sym typeface=""/>
                        </a:rPr>
                        <a:t>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114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IOF-ESCEO의 치료 권장 사항</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115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200" spc="0" dirty="0">
                          <a:solidFill>
                            <a:schemeClr val="tx1">
                              <a:lumMod val="100000"/>
                            </a:schemeClr>
                          </a:solidFill>
                          <a:latin typeface="Candara" panose="020E0502030303020204" pitchFamily="34" charset="0"/>
                          <a:ea typeface="Malgun Gothic"/>
                          <a:cs typeface="+mn-cs"/>
                          <a:sym typeface=""/>
                        </a:rPr>
                        <a:t>사례 연구: C씨와 고용량 글루코코르티코이드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116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200" spc="0" dirty="0">
                          <a:solidFill>
                            <a:schemeClr val="tx1">
                              <a:lumMod val="100000"/>
                            </a:schemeClr>
                          </a:solidFill>
                          <a:latin typeface="Candara" panose="020E0502030303020204" pitchFamily="34" charset="0"/>
                          <a:ea typeface="Malgun Gothic"/>
                          <a:cs typeface="+mn-cs"/>
                          <a:sym typeface=""/>
                        </a:rPr>
                        <a:t>사례 연구: 나이가 든 C씨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117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200" spc="0" dirty="0">
                          <a:solidFill>
                            <a:schemeClr val="tx1">
                              <a:lumMod val="100000"/>
                            </a:schemeClr>
                          </a:solidFill>
                          <a:latin typeface="Candara" panose="020E0502030303020204" pitchFamily="34" charset="0"/>
                          <a:ea typeface="Malgun Gothic"/>
                          <a:cs typeface="+mn-cs"/>
                          <a:sym typeface=""/>
                        </a:rPr>
                        <a:t>IOF-ESCEO의 치료 권장 사항</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7" action="ppaction://hlinksldjump">
                            <a:extLst>
                              <a:ext uri="{A12FA001-AC4F-418D-AE19-62706E023703}">
                                <ahyp:hlinkClr xmlns:ahyp="http://schemas.microsoft.com/office/drawing/2018/hyperlinkcolor" val="tx"/>
                              </a:ext>
                            </a:extLst>
                          </a:hlinkClick>
                        </a:rPr>
                        <a:t>118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849358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200" spc="0" dirty="0">
                          <a:solidFill>
                            <a:schemeClr val="tx1">
                              <a:lumMod val="100000"/>
                            </a:schemeClr>
                          </a:solidFill>
                          <a:latin typeface="Candara" panose="020E0502030303020204" pitchFamily="34" charset="0"/>
                          <a:ea typeface="Malgun Gothic"/>
                          <a:cs typeface="+mn-cs"/>
                          <a:sym typeface=""/>
                        </a:rPr>
                        <a:t>골다공증 치료를 시작하거나 방법을 변경할 시기는 명확해야 함</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8" action="ppaction://hlinksldjump">
                            <a:extLst>
                              <a:ext uri="{A12FA001-AC4F-418D-AE19-62706E023703}">
                                <ahyp:hlinkClr xmlns:ahyp="http://schemas.microsoft.com/office/drawing/2018/hyperlinkcolor" val="tx"/>
                              </a:ext>
                            </a:extLst>
                          </a:hlinkClick>
                        </a:rPr>
                        <a:t>119</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20908046"/>
                  </a:ext>
                </a:extLst>
              </a:tr>
            </a:tbl>
          </a:graphicData>
        </a:graphic>
      </p:graphicFrame>
    </p:spTree>
    <p:extLst>
      <p:ext uri="{BB962C8B-B14F-4D97-AF65-F5344CB8AC3E}">
        <p14:creationId xmlns:p14="http://schemas.microsoft.com/office/powerpoint/2010/main" val="364588825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836421808"/>
              </p:ext>
            </p:extLst>
          </p:nvPr>
        </p:nvGraphicFramePr>
        <p:xfrm>
          <a:off x="1523996" y="1033614"/>
          <a:ext cx="8768861" cy="407924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10 – 일반적인 부작용</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비스포스포네이트</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부작용</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금기 및 경고</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121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200" spc="0" dirty="0">
                          <a:solidFill>
                            <a:schemeClr val="tx1">
                              <a:lumMod val="100000"/>
                            </a:schemeClr>
                          </a:solidFill>
                          <a:latin typeface="Candara" panose="020E0502030303020204" pitchFamily="34" charset="0"/>
                          <a:ea typeface="Malgun Gothic"/>
                          <a:cs typeface="+mn-cs"/>
                          <a:sym typeface=""/>
                        </a:rPr>
                        <a:t>데노수맙</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이상 반응</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금기 및 경고</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122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골다공증에 대한 골흡수억제제로 인한 턱뼈 골괴사 위험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123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골다공증에 대한 골흡수억제제 치료으로 인한 비전형 대퇴골 골절의 위험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124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200" spc="0" dirty="0">
                          <a:solidFill>
                            <a:schemeClr val="tx1">
                              <a:lumMod val="100000"/>
                            </a:schemeClr>
                          </a:solidFill>
                          <a:latin typeface="Candara" panose="020E0502030303020204" pitchFamily="34" charset="0"/>
                          <a:ea typeface="Malgun Gothic"/>
                          <a:cs typeface="+mn-cs"/>
                          <a:sym typeface=""/>
                        </a:rPr>
                        <a:t>에스트로겐</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이상 반응</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금기 및 경고</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125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en-US" altLang="ko-KR" sz="1200" spc="0" dirty="0">
                          <a:solidFill>
                            <a:schemeClr val="tx1">
                              <a:lumMod val="100000"/>
                            </a:schemeClr>
                          </a:solidFill>
                          <a:latin typeface="Candara" panose="020E0502030303020204" pitchFamily="34" charset="0"/>
                          <a:ea typeface="Malgun Gothic"/>
                          <a:cs typeface="+mn-cs"/>
                          <a:sym typeface=""/>
                        </a:rPr>
                        <a:t>SERMs: </a:t>
                      </a:r>
                      <a:r>
                        <a:rPr lang="ko-KR" altLang="en-US" sz="1200" spc="0" dirty="0">
                          <a:solidFill>
                            <a:schemeClr val="tx1">
                              <a:lumMod val="100000"/>
                            </a:schemeClr>
                          </a:solidFill>
                          <a:latin typeface="Candara" panose="020E0502030303020204" pitchFamily="34" charset="0"/>
                          <a:ea typeface="Malgun Gothic"/>
                          <a:cs typeface="+mn-cs"/>
                          <a:sym typeface=""/>
                        </a:rPr>
                        <a:t>이상 반응</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금기 및 경고</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126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200" spc="0" dirty="0">
                          <a:solidFill>
                            <a:schemeClr val="tx1">
                              <a:lumMod val="100000"/>
                            </a:schemeClr>
                          </a:solidFill>
                          <a:latin typeface="Candara" panose="020E0502030303020204" pitchFamily="34" charset="0"/>
                          <a:ea typeface="Malgun Gothic"/>
                          <a:cs typeface="+mn-cs"/>
                          <a:sym typeface=""/>
                        </a:rPr>
                        <a:t>부갑상선 호르몬 수용체 작용제</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이상 반응</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금기 및 경고</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127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200" spc="0" dirty="0">
                          <a:solidFill>
                            <a:schemeClr val="tx1">
                              <a:lumMod val="100000"/>
                            </a:schemeClr>
                          </a:solidFill>
                          <a:latin typeface="Candara" panose="020E0502030303020204" pitchFamily="34" charset="0"/>
                          <a:ea typeface="Malgun Gothic"/>
                          <a:cs typeface="+mn-cs"/>
                          <a:sym typeface=""/>
                        </a:rPr>
                        <a:t>로모소주맙</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이상 반응</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금기 및 경고 </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128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토론</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부작용의 위험을 환자에게 어떻게 전달하겠습니까</a:t>
                      </a:r>
                      <a:r>
                        <a:rPr lang="en-US" altLang="ko-KR" sz="1200" spc="0" dirty="0">
                          <a:solidFill>
                            <a:schemeClr val="tx1">
                              <a:lumMod val="100000"/>
                            </a:schemeClr>
                          </a:solidFill>
                          <a:latin typeface="Candara" panose="020E0502030303020204" pitchFamily="34" charset="0"/>
                          <a:ea typeface="Malgun Gothic"/>
                          <a:cs typeface="+mn-cs"/>
                          <a:sym typeface=""/>
                        </a:rPr>
                        <a:t>?</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129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70840">
                <a:tc>
                  <a:txBody>
                    <a:bodyPr/>
                    <a:lstStyle/>
                    <a:p>
                      <a:r>
                        <a:rPr lang="ko-KR" altLang="en-US" sz="1200" kern="1200" spc="0" dirty="0">
                          <a:solidFill>
                            <a:schemeClr val="tx1">
                              <a:lumMod val="100000"/>
                            </a:schemeClr>
                          </a:solidFill>
                          <a:latin typeface="Candara" panose="020E0502030303020204" pitchFamily="34" charset="0"/>
                          <a:ea typeface="Malgun Gothic"/>
                          <a:cs typeface="+mn-cs"/>
                          <a:sym typeface=""/>
                        </a:rPr>
                        <a:t>치료 이점과 위험의 비교를 포함한 골다공증 치료 교육</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130</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bl>
          </a:graphicData>
        </a:graphic>
      </p:graphicFrame>
    </p:spTree>
    <p:extLst>
      <p:ext uri="{BB962C8B-B14F-4D97-AF65-F5344CB8AC3E}">
        <p14:creationId xmlns:p14="http://schemas.microsoft.com/office/powerpoint/2010/main" val="113524990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1575663238"/>
              </p:ext>
            </p:extLst>
          </p:nvPr>
        </p:nvGraphicFramePr>
        <p:xfrm>
          <a:off x="1523996" y="1033614"/>
          <a:ext cx="8768861" cy="194056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11 – 약리학적 치료 모니터링</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en-US" altLang="ko-KR" sz="1200" spc="0" dirty="0">
                          <a:solidFill>
                            <a:schemeClr val="tx1">
                              <a:lumMod val="100000"/>
                            </a:schemeClr>
                          </a:solidFill>
                          <a:latin typeface="Candara" panose="020E0502030303020204" pitchFamily="34" charset="0"/>
                          <a:ea typeface="Malgun Gothic"/>
                          <a:cs typeface="+mn-cs"/>
                          <a:sym typeface=""/>
                        </a:rPr>
                        <a:t>[</a:t>
                      </a:r>
                      <a:r>
                        <a:rPr lang="ko-KR" altLang="en-US" sz="1200" spc="0" dirty="0">
                          <a:solidFill>
                            <a:schemeClr val="tx1">
                              <a:lumMod val="100000"/>
                            </a:schemeClr>
                          </a:solidFill>
                          <a:latin typeface="Candara" panose="020E0502030303020204" pitchFamily="34" charset="0"/>
                          <a:ea typeface="Malgun Gothic"/>
                          <a:cs typeface="+mn-cs"/>
                          <a:sym typeface=""/>
                        </a:rPr>
                        <a:t>골다공증</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많은 일반적인 만성 질환과 마찬가지로 치료 순응도</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효능 및 안전성을 모니터하기 위해서는 정기적인 검토를 통한 평생 관리가 필요합니다</a:t>
                      </a:r>
                      <a:r>
                        <a:rPr lang="en-US" altLang="ko-KR" sz="1200" spc="0" dirty="0">
                          <a:solidFill>
                            <a:schemeClr val="tx1">
                              <a:lumMod val="100000"/>
                            </a:schemeClr>
                          </a:solidFill>
                          <a:latin typeface="Candara" panose="020E0502030303020204" pitchFamily="34" charset="0"/>
                          <a:ea typeface="Malgun Gothic"/>
                          <a:cs typeface="+mn-cs"/>
                          <a:sym typeface=""/>
                        </a:rPr>
                        <a:t>"</a:t>
                      </a:r>
                      <a:endParaRPr lang="ko-KR" sz="120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132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골밀도</a:t>
                      </a:r>
                      <a:r>
                        <a:rPr lang="en-US" altLang="ko-KR" sz="1200" spc="0" dirty="0">
                          <a:solidFill>
                            <a:schemeClr val="tx1">
                              <a:lumMod val="100000"/>
                            </a:schemeClr>
                          </a:solidFill>
                          <a:latin typeface="Candara" panose="020E0502030303020204" pitchFamily="34" charset="0"/>
                          <a:ea typeface="Malgun Gothic"/>
                          <a:cs typeface="+mn-cs"/>
                          <a:sym typeface=""/>
                        </a:rPr>
                        <a:t>(BMD) </a:t>
                      </a:r>
                      <a:r>
                        <a:rPr lang="ko-KR" altLang="en-US" sz="1200" spc="0" dirty="0">
                          <a:solidFill>
                            <a:schemeClr val="tx1">
                              <a:lumMod val="100000"/>
                            </a:schemeClr>
                          </a:solidFill>
                          <a:latin typeface="Candara" panose="020E0502030303020204" pitchFamily="34" charset="0"/>
                          <a:ea typeface="Malgun Gothic"/>
                          <a:cs typeface="+mn-cs"/>
                          <a:sym typeface=""/>
                        </a:rPr>
                        <a:t>측정</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임상적 유용성</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사용 권장 및 사용에 대한 제한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133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en-US" altLang="ko-KR" sz="1200" spc="0" dirty="0">
                          <a:solidFill>
                            <a:schemeClr val="tx1">
                              <a:lumMod val="100000"/>
                            </a:schemeClr>
                          </a:solidFill>
                          <a:latin typeface="Candara" panose="020E0502030303020204" pitchFamily="34" charset="0"/>
                          <a:ea typeface="Malgun Gothic"/>
                          <a:cs typeface="+mn-cs"/>
                          <a:sym typeface=""/>
                        </a:rPr>
                        <a:t>BTM(</a:t>
                      </a:r>
                      <a:r>
                        <a:rPr lang="ko-KR" altLang="en-US" sz="1200" spc="0" dirty="0">
                          <a:solidFill>
                            <a:schemeClr val="tx1">
                              <a:lumMod val="100000"/>
                            </a:schemeClr>
                          </a:solidFill>
                          <a:latin typeface="Candara" panose="020E0502030303020204" pitchFamily="34" charset="0"/>
                          <a:ea typeface="Malgun Gothic"/>
                          <a:cs typeface="+mn-cs"/>
                          <a:sym typeface=""/>
                        </a:rPr>
                        <a:t>골교체율 표지자</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임상적 유용성</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사용 권장 및 제한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134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약물치료 효과의 모니터링 </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135</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bl>
          </a:graphicData>
        </a:graphic>
      </p:graphicFrame>
    </p:spTree>
    <p:extLst>
      <p:ext uri="{BB962C8B-B14F-4D97-AF65-F5344CB8AC3E}">
        <p14:creationId xmlns:p14="http://schemas.microsoft.com/office/powerpoint/2010/main" val="91777323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518226776"/>
              </p:ext>
            </p:extLst>
          </p:nvPr>
        </p:nvGraphicFramePr>
        <p:xfrm>
          <a:off x="1523996" y="1033614"/>
          <a:ext cx="8768861" cy="482092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12 – 치료 기간</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 평생 개별 치료가 필요한 만성 질환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137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 치료 기간?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140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치료 순서의 중요성</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141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altLang="en-US" sz="1200" spc="0" dirty="0" err="1">
                          <a:solidFill>
                            <a:schemeClr val="tx1"/>
                          </a:solidFill>
                          <a:latin typeface="Candara" panose="020E0502030303020204" pitchFamily="34" charset="0"/>
                          <a:ea typeface="Malgun Gothic"/>
                          <a:cs typeface="+mn-cs"/>
                          <a:sym typeface=""/>
                        </a:rPr>
                        <a:t>골</a:t>
                      </a:r>
                      <a:r>
                        <a:rPr lang="ko-KR" sz="1200" spc="0" dirty="0" err="1">
                          <a:solidFill>
                            <a:schemeClr val="tx1"/>
                          </a:solidFill>
                          <a:latin typeface="Candara" panose="020E0502030303020204" pitchFamily="34" charset="0"/>
                          <a:ea typeface="Malgun Gothic"/>
                          <a:cs typeface="+mn-cs"/>
                          <a:sym typeface=""/>
                        </a:rPr>
                        <a:t>흡수</a:t>
                      </a:r>
                      <a:r>
                        <a:rPr lang="ko-KR" sz="1200" spc="0" dirty="0">
                          <a:solidFill>
                            <a:schemeClr val="tx1"/>
                          </a:solidFill>
                          <a:latin typeface="Candara" panose="020E0502030303020204" pitchFamily="34" charset="0"/>
                          <a:ea typeface="Malgun Gothic"/>
                          <a:cs typeface="+mn-cs"/>
                          <a:sym typeface=""/>
                        </a:rPr>
                        <a:t> </a:t>
                      </a:r>
                      <a:r>
                        <a:rPr lang="ko-KR" sz="1200" spc="0" dirty="0" err="1">
                          <a:solidFill>
                            <a:schemeClr val="tx1"/>
                          </a:solidFill>
                          <a:latin typeface="Candara" panose="020E0502030303020204" pitchFamily="34" charset="0"/>
                          <a:ea typeface="Malgun Gothic"/>
                          <a:cs typeface="+mn-cs"/>
                          <a:sym typeface=""/>
                        </a:rPr>
                        <a:t>억제제에서</a:t>
                      </a:r>
                      <a:r>
                        <a:rPr lang="ko-KR" sz="1200" spc="0" dirty="0">
                          <a:solidFill>
                            <a:schemeClr val="tx1"/>
                          </a:solidFill>
                          <a:latin typeface="Candara" panose="020E0502030303020204" pitchFamily="34" charset="0"/>
                          <a:ea typeface="Malgun Gothic"/>
                          <a:cs typeface="+mn-cs"/>
                          <a:sym typeface=""/>
                        </a:rPr>
                        <a:t> </a:t>
                      </a:r>
                      <a:r>
                        <a:rPr lang="ko-KR" sz="1200" spc="0" dirty="0" err="1">
                          <a:solidFill>
                            <a:schemeClr val="tx1"/>
                          </a:solidFill>
                          <a:latin typeface="Candara" panose="020E0502030303020204" pitchFamily="34" charset="0"/>
                          <a:ea typeface="Malgun Gothic"/>
                          <a:cs typeface="+mn-cs"/>
                          <a:sym typeface=""/>
                        </a:rPr>
                        <a:t>테리파라타이드로</a:t>
                      </a:r>
                      <a:r>
                        <a:rPr lang="ko-KR" sz="1200" spc="0" dirty="0">
                          <a:solidFill>
                            <a:schemeClr val="tx1"/>
                          </a:solidFill>
                          <a:latin typeface="Candara" panose="020E0502030303020204" pitchFamily="34" charset="0"/>
                          <a:ea typeface="Malgun Gothic"/>
                          <a:cs typeface="+mn-cs"/>
                          <a:sym typeface=""/>
                        </a:rPr>
                        <a:t> 전환하면 </a:t>
                      </a:r>
                      <a:r>
                        <a:rPr lang="ko-KR" sz="1200" spc="0" dirty="0" err="1">
                          <a:solidFill>
                            <a:schemeClr val="tx1"/>
                          </a:solidFill>
                          <a:latin typeface="Candara" panose="020E0502030303020204" pitchFamily="34" charset="0"/>
                          <a:ea typeface="Malgun Gothic"/>
                          <a:cs typeface="+mn-cs"/>
                          <a:sym typeface=""/>
                        </a:rPr>
                        <a:t>골밀도에</a:t>
                      </a:r>
                      <a:r>
                        <a:rPr lang="ko-KR" sz="1200" spc="0" dirty="0">
                          <a:solidFill>
                            <a:schemeClr val="tx1"/>
                          </a:solidFill>
                          <a:latin typeface="Candara" panose="020E0502030303020204" pitchFamily="34" charset="0"/>
                          <a:ea typeface="Malgun Gothic"/>
                          <a:cs typeface="+mn-cs"/>
                          <a:sym typeface=""/>
                        </a:rPr>
                        <a:t> 해로울 수 있음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142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altLang="en-US" sz="1200" spc="0" dirty="0">
                          <a:solidFill>
                            <a:schemeClr val="tx1"/>
                          </a:solidFill>
                          <a:latin typeface="Candara" panose="020E0502030303020204" pitchFamily="34" charset="0"/>
                          <a:ea typeface="Malgun Gothic"/>
                          <a:cs typeface="+mn-cs"/>
                          <a:sym typeface=""/>
                        </a:rPr>
                        <a:t>골절 위험이 매우 높은 환자에게는 즉각적 골형성촉진제 치료가 유용할 수 있음</a:t>
                      </a:r>
                      <a:r>
                        <a:rPr lang="en-US" altLang="ko-KR" sz="1200" spc="0" dirty="0">
                          <a:solidFill>
                            <a:schemeClr val="tx1"/>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143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골흡수 억제제의 치료 중단 효과: 리세드로네이트 투여 중단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144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200" spc="0" dirty="0">
                          <a:solidFill>
                            <a:schemeClr val="tx1">
                              <a:lumMod val="100000"/>
                            </a:schemeClr>
                          </a:solidFill>
                          <a:latin typeface="Candara" panose="020E0502030303020204" pitchFamily="34" charset="0"/>
                          <a:ea typeface="Malgun Gothic"/>
                          <a:cs typeface="+mn-cs"/>
                          <a:sym typeface=""/>
                        </a:rPr>
                        <a:t>골흡수 억제제의 치료 중단 효과: 데노수맙 중단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145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비스포스포네이트 요법의 일시 중지: 골절 위험에 기반한 권장 사항</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146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대체 요법 없는 데노수맙 중단은 권장되지 않음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147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휴지기 후 치료를 다시 시작해야 할 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148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토론 주제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149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팁</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약물 치료의 기간</a:t>
                      </a:r>
                      <a:r>
                        <a:rPr lang="en-US" altLang="ko-KR" sz="1200" spc="0" dirty="0">
                          <a:solidFill>
                            <a:schemeClr val="tx1">
                              <a:lumMod val="100000"/>
                            </a:schemeClr>
                          </a:solidFill>
                          <a:latin typeface="Candara" panose="020E0502030303020204" pitchFamily="34" charset="0"/>
                          <a:ea typeface="Malgun Gothic"/>
                          <a:cs typeface="+mn-cs"/>
                          <a:sym typeface=""/>
                        </a:rPr>
                        <a:t>/</a:t>
                      </a:r>
                      <a:r>
                        <a:rPr lang="ko-KR" altLang="en-US" sz="1200" spc="0" dirty="0">
                          <a:solidFill>
                            <a:schemeClr val="tx1">
                              <a:lumMod val="100000"/>
                            </a:schemeClr>
                          </a:solidFill>
                          <a:latin typeface="Candara" panose="020E0502030303020204" pitchFamily="34" charset="0"/>
                          <a:ea typeface="Malgun Gothic"/>
                          <a:cs typeface="+mn-cs"/>
                          <a:sym typeface=""/>
                        </a:rPr>
                        <a:t>순서</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7" action="ppaction://hlinksldjump">
                            <a:extLst>
                              <a:ext uri="{A12FA001-AC4F-418D-AE19-62706E023703}">
                                <ahyp:hlinkClr xmlns:ahyp="http://schemas.microsoft.com/office/drawing/2018/hyperlinkcolor" val="tx"/>
                              </a:ext>
                            </a:extLst>
                          </a:hlinkClick>
                        </a:rPr>
                        <a:t>150</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84935871"/>
                  </a:ext>
                </a:extLst>
              </a:tr>
            </a:tbl>
          </a:graphicData>
        </a:graphic>
      </p:graphicFrame>
    </p:spTree>
    <p:extLst>
      <p:ext uri="{BB962C8B-B14F-4D97-AF65-F5344CB8AC3E}">
        <p14:creationId xmlns:p14="http://schemas.microsoft.com/office/powerpoint/2010/main" val="288439363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3917343152"/>
              </p:ext>
            </p:extLst>
          </p:nvPr>
        </p:nvGraphicFramePr>
        <p:xfrm>
          <a:off x="1523996" y="1033614"/>
          <a:ext cx="8768861" cy="333756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13 – 치료 순응</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en-GB" altLang="ko-KR" sz="1200" spc="0" dirty="0">
                          <a:solidFill>
                            <a:schemeClr val="tx1">
                              <a:lumMod val="100000"/>
                            </a:schemeClr>
                          </a:solidFill>
                          <a:latin typeface="Candara" panose="020E0502030303020204" pitchFamily="34" charset="0"/>
                          <a:ea typeface="Malgun Gothic"/>
                          <a:cs typeface="+mn-cs"/>
                          <a:sym typeface=""/>
                        </a:rPr>
                        <a:t>“</a:t>
                      </a:r>
                      <a:r>
                        <a:rPr lang="ko-KR" altLang="en-US" sz="1200" spc="0" dirty="0">
                          <a:solidFill>
                            <a:schemeClr val="tx1">
                              <a:lumMod val="100000"/>
                            </a:schemeClr>
                          </a:solidFill>
                          <a:latin typeface="Candara" panose="020E0502030303020204" pitchFamily="34" charset="0"/>
                          <a:ea typeface="Malgun Gothic"/>
                          <a:cs typeface="+mn-cs"/>
                          <a:sym typeface=""/>
                        </a:rPr>
                        <a:t>약은 먹지 않는 환자에게는 효과가 없다</a:t>
                      </a:r>
                      <a:r>
                        <a:rPr lang="en-GB" altLang="ko-KR" sz="1200" spc="0" dirty="0">
                          <a:solidFill>
                            <a:schemeClr val="tx1">
                              <a:lumMod val="100000"/>
                            </a:schemeClr>
                          </a:solidFill>
                          <a:latin typeface="Candara" panose="020E0502030303020204" pitchFamily="34" charset="0"/>
                          <a:ea typeface="Malgun Gothic"/>
                          <a:cs typeface="+mn-cs"/>
                          <a:sym typeface=""/>
                        </a:rPr>
                        <a:t>”</a:t>
                      </a:r>
                      <a:endParaRPr lang="ko-KR" sz="1200" spc="0" dirty="0">
                        <a:solidFill>
                          <a:schemeClr val="tx1">
                            <a:lumMod val="100000"/>
                          </a:schemeClr>
                        </a:solidFill>
                        <a:latin typeface="Candara" panose="020E0502030303020204" pitchFamily="34" charset="0"/>
                        <a:ea typeface="Malgun Gothic"/>
                        <a:cs typeface="+mn-cs"/>
                        <a:sym typeface=""/>
                      </a:endParaRP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152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치료 순응도는 골절 위험 감소에 중요</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153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아시아 태평양 지역 비스포스포네이트의 지속율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154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비경구 요법의 지속성</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155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HRT/SERM에 대한 지속성</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156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모니터링은 순응도 개선에 도움이 될 수 있음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157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치료 순응도가 중요하며 모니터링이 도움이 될 수 있음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158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워크숍 – 골다공증 환자의 치료 순응도/지속성을 증가시키는 방법</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159</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bl>
          </a:graphicData>
        </a:graphic>
      </p:graphicFrame>
    </p:spTree>
    <p:extLst>
      <p:ext uri="{BB962C8B-B14F-4D97-AF65-F5344CB8AC3E}">
        <p14:creationId xmlns:p14="http://schemas.microsoft.com/office/powerpoint/2010/main" val="18714855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933671251"/>
              </p:ext>
            </p:extLst>
          </p:nvPr>
        </p:nvGraphicFramePr>
        <p:xfrm>
          <a:off x="1523996" y="1033614"/>
          <a:ext cx="8768861" cy="222504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14 – 비약물적 개입</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운동은 골흡수억제 요법의 유무에 관계없이 </a:t>
                      </a:r>
                      <a:r>
                        <a:rPr lang="en-US" altLang="ko-KR" sz="1200" spc="0" dirty="0">
                          <a:solidFill>
                            <a:schemeClr val="tx1">
                              <a:lumMod val="100000"/>
                            </a:schemeClr>
                          </a:solidFill>
                          <a:latin typeface="Candara" panose="020E0502030303020204" pitchFamily="34" charset="0"/>
                          <a:ea typeface="Malgun Gothic"/>
                          <a:cs typeface="+mn-cs"/>
                          <a:sym typeface=""/>
                        </a:rPr>
                        <a:t>BMD</a:t>
                      </a:r>
                      <a:r>
                        <a:rPr lang="ko-KR" altLang="en-US" sz="1200" spc="0" dirty="0">
                          <a:solidFill>
                            <a:schemeClr val="tx1">
                              <a:lumMod val="100000"/>
                            </a:schemeClr>
                          </a:solidFill>
                          <a:latin typeface="Candara" panose="020E0502030303020204" pitchFamily="34" charset="0"/>
                          <a:ea typeface="Malgun Gothic"/>
                          <a:cs typeface="+mn-cs"/>
                          <a:sym typeface=""/>
                        </a:rPr>
                        <a:t>를 일부 개선할 수 있음</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161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운동은 지역사회에서 노인의 낙상 횟수를 줄이는 데 도움을 줌</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162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낙상 예방을 위한 운동 처방</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163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뼈 건강을 위한 운동에 대해 환자를 교육하기 위한 온라인 자료 </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164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칼슘 및 비타민 D 권장 사항</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165</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bl>
          </a:graphicData>
        </a:graphic>
      </p:graphicFrame>
    </p:spTree>
    <p:extLst>
      <p:ext uri="{BB962C8B-B14F-4D97-AF65-F5344CB8AC3E}">
        <p14:creationId xmlns:p14="http://schemas.microsoft.com/office/powerpoint/2010/main" val="14218433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4152605372"/>
              </p:ext>
            </p:extLst>
          </p:nvPr>
        </p:nvGraphicFramePr>
        <p:xfrm>
          <a:off x="1523996" y="1033614"/>
          <a:ext cx="8768861" cy="185420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15 – 장기 관리</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장기 관리 계획의 부족 = 지속적인 치료 공백</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167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altLang="en-US" sz="1200" kern="0" spc="0" dirty="0">
                          <a:solidFill>
                            <a:schemeClr val="tx1">
                              <a:lumMod val="100000"/>
                            </a:schemeClr>
                          </a:solidFill>
                          <a:latin typeface="Candara" panose="020E0502030303020204" pitchFamily="34" charset="0"/>
                          <a:ea typeface="Malgun Gothic"/>
                          <a:cs typeface="+mn-cs"/>
                          <a:sym typeface=""/>
                        </a:rPr>
                        <a:t>장기 관리 </a:t>
                      </a:r>
                      <a:r>
                        <a:rPr lang="en-US" altLang="ko-KR" sz="1200" kern="0" spc="0" dirty="0">
                          <a:solidFill>
                            <a:schemeClr val="tx1">
                              <a:lumMod val="100000"/>
                            </a:schemeClr>
                          </a:solidFill>
                          <a:latin typeface="Candara" panose="020E0502030303020204" pitchFamily="34" charset="0"/>
                          <a:ea typeface="Malgun Gothic"/>
                          <a:cs typeface="+mn-cs"/>
                          <a:sym typeface=""/>
                        </a:rPr>
                        <a:t>- Capture the Fracture® </a:t>
                      </a:r>
                      <a:r>
                        <a:rPr lang="ko-KR" altLang="en-US" sz="1200" kern="0" spc="0" dirty="0">
                          <a:solidFill>
                            <a:schemeClr val="tx1">
                              <a:lumMod val="100000"/>
                            </a:schemeClr>
                          </a:solidFill>
                          <a:latin typeface="Candara" panose="020E0502030303020204" pitchFamily="34" charset="0"/>
                          <a:ea typeface="Malgun Gothic"/>
                          <a:cs typeface="+mn-cs"/>
                          <a:sym typeface=""/>
                        </a:rPr>
                        <a:t>프로그램이 </a:t>
                      </a:r>
                      <a:r>
                        <a:rPr lang="en-US" altLang="ko-KR" sz="1200" kern="0" spc="0" dirty="0">
                          <a:solidFill>
                            <a:schemeClr val="tx1">
                              <a:lumMod val="100000"/>
                            </a:schemeClr>
                          </a:solidFill>
                          <a:latin typeface="Candara" panose="020E0502030303020204" pitchFamily="34" charset="0"/>
                          <a:ea typeface="Malgun Gothic"/>
                          <a:cs typeface="+mn-cs"/>
                          <a:sym typeface=""/>
                        </a:rPr>
                        <a:t>FLS</a:t>
                      </a:r>
                      <a:r>
                        <a:rPr lang="ko-KR" altLang="en-US" sz="1200" kern="0" spc="0" dirty="0">
                          <a:solidFill>
                            <a:schemeClr val="tx1">
                              <a:lumMod val="100000"/>
                            </a:schemeClr>
                          </a:solidFill>
                          <a:latin typeface="Candara" panose="020E0502030303020204" pitchFamily="34" charset="0"/>
                          <a:ea typeface="Malgun Gothic"/>
                          <a:cs typeface="+mn-cs"/>
                          <a:sym typeface=""/>
                        </a:rPr>
                        <a:t>를 위한 모범 사례 프레임워크 표준</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169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장기 관리 계획을 위한 뉴질랜드의 </a:t>
                      </a:r>
                      <a:r>
                        <a:rPr lang="en-US" altLang="ko-KR" sz="1200" spc="0" dirty="0">
                          <a:solidFill>
                            <a:schemeClr val="tx1">
                              <a:lumMod val="100000"/>
                            </a:schemeClr>
                          </a:solidFill>
                          <a:latin typeface="Candara" panose="020E0502030303020204" pitchFamily="34" charset="0"/>
                          <a:ea typeface="Malgun Gothic"/>
                          <a:cs typeface="+mn-cs"/>
                          <a:sym typeface=""/>
                        </a:rPr>
                        <a:t>FLS </a:t>
                      </a:r>
                      <a:r>
                        <a:rPr lang="ko-KR" altLang="en-US" sz="1200" spc="0" dirty="0">
                          <a:solidFill>
                            <a:schemeClr val="tx1">
                              <a:lumMod val="100000"/>
                            </a:schemeClr>
                          </a:solidFill>
                          <a:latin typeface="Candara" panose="020E0502030303020204" pitchFamily="34" charset="0"/>
                          <a:ea typeface="Malgun Gothic"/>
                          <a:cs typeface="+mn-cs"/>
                          <a:sym typeface=""/>
                        </a:rPr>
                        <a:t>성과 측정</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170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워크숍 – 장기 관리 계획</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171</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bl>
          </a:graphicData>
        </a:graphic>
      </p:graphicFrame>
    </p:spTree>
    <p:extLst>
      <p:ext uri="{BB962C8B-B14F-4D97-AF65-F5344CB8AC3E}">
        <p14:creationId xmlns:p14="http://schemas.microsoft.com/office/powerpoint/2010/main" val="21838192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78410264"/>
              </p:ext>
            </p:extLst>
          </p:nvPr>
        </p:nvGraphicFramePr>
        <p:xfrm>
          <a:off x="1523996" y="1033614"/>
          <a:ext cx="8768861" cy="453644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임상 표준 16 – 품질 지표</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품질 개선에 영향: 등록부서에 대한 가이드라인</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174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8개 호주 공립 병원의 '패스파인더' 감사에서 얻은 교훈</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175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8개의 호주 공립 병원에서 '패스파인더' 감사</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176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병원 감사 및 평가의 목적</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177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감사를 받은 8개 병원의 입원 및 외래 환자 식별 및 평가 프로세스 개요</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178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매년 응급실에 내원한 MTF 환자 수 및 재골절 예방 클리닉에서 평가된 환자 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179</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패스파인더 감사: 주요 격차 및 주제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180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활동 – APCO 프레임워크에 대한 벤치마킹</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181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지역 </a:t>
                      </a:r>
                      <a:r>
                        <a:rPr lang="en-US" altLang="ko-KR" sz="1200" spc="0" dirty="0">
                          <a:solidFill>
                            <a:schemeClr val="tx1">
                              <a:lumMod val="100000"/>
                            </a:schemeClr>
                          </a:solidFill>
                          <a:latin typeface="Candara" panose="020E0502030303020204" pitchFamily="34" charset="0"/>
                          <a:ea typeface="Malgun Gothic"/>
                          <a:cs typeface="+mn-cs"/>
                          <a:sym typeface=""/>
                        </a:rPr>
                        <a:t>1</a:t>
                      </a:r>
                      <a:r>
                        <a:rPr lang="ko-KR" altLang="en-US" sz="1200" spc="0" dirty="0">
                          <a:solidFill>
                            <a:schemeClr val="tx1">
                              <a:lumMod val="100000"/>
                            </a:schemeClr>
                          </a:solidFill>
                          <a:latin typeface="Candara" panose="020E0502030303020204" pitchFamily="34" charset="0"/>
                          <a:ea typeface="Malgun Gothic"/>
                          <a:cs typeface="+mn-cs"/>
                          <a:sym typeface=""/>
                        </a:rPr>
                        <a:t>차 의료 서비스 제공자</a:t>
                      </a:r>
                      <a:r>
                        <a:rPr lang="en-US" altLang="ko-KR" sz="1200" spc="0" dirty="0">
                          <a:solidFill>
                            <a:schemeClr val="tx1">
                              <a:lumMod val="100000"/>
                            </a:schemeClr>
                          </a:solidFill>
                          <a:latin typeface="Candara" panose="020E0502030303020204" pitchFamily="34" charset="0"/>
                          <a:ea typeface="Malgun Gothic"/>
                          <a:cs typeface="+mn-cs"/>
                          <a:sym typeface=""/>
                        </a:rPr>
                        <a:t>, </a:t>
                      </a:r>
                      <a:r>
                        <a:rPr lang="ko-KR" altLang="en-US" sz="1200" spc="0" dirty="0">
                          <a:solidFill>
                            <a:schemeClr val="tx1">
                              <a:lumMod val="100000"/>
                            </a:schemeClr>
                          </a:solidFill>
                          <a:latin typeface="Candara" panose="020E0502030303020204" pitchFamily="34" charset="0"/>
                          <a:ea typeface="Malgun Gothic"/>
                          <a:cs typeface="+mn-cs"/>
                          <a:sym typeface=""/>
                        </a:rPr>
                        <a:t>또는 병원에서 현지 </a:t>
                      </a:r>
                      <a:r>
                        <a:rPr lang="en-US" altLang="ko-KR" sz="1200" spc="0" dirty="0">
                          <a:solidFill>
                            <a:schemeClr val="tx1">
                              <a:lumMod val="100000"/>
                            </a:schemeClr>
                          </a:solidFill>
                          <a:latin typeface="Candara" panose="020E0502030303020204" pitchFamily="34" charset="0"/>
                          <a:ea typeface="Malgun Gothic"/>
                          <a:cs typeface="+mn-cs"/>
                          <a:sym typeface=""/>
                        </a:rPr>
                        <a:t>'</a:t>
                      </a:r>
                      <a:r>
                        <a:rPr lang="ko-KR" altLang="en-US" sz="1200" spc="0" dirty="0">
                          <a:solidFill>
                            <a:schemeClr val="tx1">
                              <a:lumMod val="100000"/>
                            </a:schemeClr>
                          </a:solidFill>
                          <a:latin typeface="Candara" panose="020E0502030303020204" pitchFamily="34" charset="0"/>
                          <a:ea typeface="Malgun Gothic"/>
                          <a:cs typeface="+mn-cs"/>
                          <a:sym typeface=""/>
                        </a:rPr>
                        <a:t>패스파인더 감사</a:t>
                      </a:r>
                      <a:r>
                        <a:rPr lang="en-US" altLang="ko-KR" sz="1200" spc="0" dirty="0">
                          <a:solidFill>
                            <a:schemeClr val="tx1">
                              <a:lumMod val="100000"/>
                            </a:schemeClr>
                          </a:solidFill>
                          <a:latin typeface="Candara" panose="020E0502030303020204" pitchFamily="34" charset="0"/>
                          <a:ea typeface="Malgun Gothic"/>
                          <a:cs typeface="+mn-cs"/>
                          <a:sym typeface=""/>
                        </a:rPr>
                        <a:t>'</a:t>
                      </a:r>
                      <a:r>
                        <a:rPr lang="ko-KR" altLang="en-US" sz="1200" spc="0" dirty="0">
                          <a:solidFill>
                            <a:schemeClr val="tx1">
                              <a:lumMod val="100000"/>
                            </a:schemeClr>
                          </a:solidFill>
                          <a:latin typeface="Candara" panose="020E0502030303020204" pitchFamily="34" charset="0"/>
                          <a:ea typeface="Malgun Gothic"/>
                          <a:cs typeface="+mn-cs"/>
                          <a:sym typeface=""/>
                        </a:rPr>
                        <a:t>를 실시해 아시아태평양 골다공증 컨소시엄 프레임워크 </a:t>
                      </a:r>
                      <a:r>
                        <a:rPr lang="en-US" altLang="ko-KR" sz="1200" spc="0" dirty="0">
                          <a:solidFill>
                            <a:schemeClr val="tx1">
                              <a:lumMod val="100000"/>
                            </a:schemeClr>
                          </a:solidFill>
                          <a:latin typeface="Candara" panose="020E0502030303020204" pitchFamily="34" charset="0"/>
                          <a:ea typeface="Malgun Gothic"/>
                          <a:cs typeface="+mn-cs"/>
                          <a:sym typeface=""/>
                        </a:rPr>
                        <a:t>(APCO) </a:t>
                      </a:r>
                      <a:r>
                        <a:rPr lang="ko-KR" altLang="en-US" sz="1200" spc="0" dirty="0">
                          <a:solidFill>
                            <a:schemeClr val="tx1">
                              <a:lumMod val="100000"/>
                            </a:schemeClr>
                          </a:solidFill>
                          <a:latin typeface="Candara" panose="020E0502030303020204" pitchFamily="34" charset="0"/>
                          <a:ea typeface="Malgun Gothic"/>
                          <a:cs typeface="+mn-cs"/>
                          <a:sym typeface=""/>
                        </a:rPr>
                        <a:t>임상 기준 </a:t>
                      </a:r>
                      <a:r>
                        <a:rPr lang="en-US" altLang="ko-KR" sz="1200" spc="0" dirty="0">
                          <a:solidFill>
                            <a:schemeClr val="tx1">
                              <a:lumMod val="100000"/>
                            </a:schemeClr>
                          </a:solidFill>
                          <a:latin typeface="Candara" panose="020E0502030303020204" pitchFamily="34" charset="0"/>
                          <a:ea typeface="Malgun Gothic"/>
                          <a:cs typeface="+mn-cs"/>
                          <a:sym typeface=""/>
                        </a:rPr>
                        <a:t>1–9, 13 </a:t>
                      </a:r>
                      <a:r>
                        <a:rPr lang="ko-KR" altLang="en-US" sz="1200" spc="0" dirty="0">
                          <a:solidFill>
                            <a:schemeClr val="tx1">
                              <a:lumMod val="100000"/>
                            </a:schemeClr>
                          </a:solidFill>
                          <a:latin typeface="Candara" panose="020E0502030303020204" pitchFamily="34" charset="0"/>
                          <a:ea typeface="Malgun Gothic"/>
                          <a:cs typeface="+mn-cs"/>
                          <a:sym typeface=""/>
                        </a:rPr>
                        <a:t>및 </a:t>
                      </a:r>
                      <a:r>
                        <a:rPr lang="en-US" altLang="ko-KR" sz="1200" spc="0" dirty="0">
                          <a:solidFill>
                            <a:schemeClr val="tx1">
                              <a:lumMod val="100000"/>
                            </a:schemeClr>
                          </a:solidFill>
                          <a:latin typeface="Candara" panose="020E0502030303020204" pitchFamily="34" charset="0"/>
                          <a:ea typeface="Malgun Gothic"/>
                          <a:cs typeface="+mn-cs"/>
                          <a:sym typeface=""/>
                        </a:rPr>
                        <a:t>15 </a:t>
                      </a:r>
                      <a:r>
                        <a:rPr lang="ko-KR" altLang="en-US" sz="1200" spc="0" dirty="0">
                          <a:solidFill>
                            <a:schemeClr val="tx1">
                              <a:lumMod val="100000"/>
                            </a:schemeClr>
                          </a:solidFill>
                          <a:latin typeface="Candara" panose="020E0502030303020204" pitchFamily="34" charset="0"/>
                          <a:ea typeface="Malgun Gothic"/>
                          <a:cs typeface="+mn-cs"/>
                          <a:sym typeface=""/>
                        </a:rPr>
                        <a:t>준수 여부를 평가</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182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단순한 감사: 말레이시아의 예</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183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임상 치료 표준</a:t>
                      </a:r>
                      <a:r>
                        <a:rPr lang="en-US" altLang="ko-KR" sz="1200" spc="0" dirty="0">
                          <a:solidFill>
                            <a:schemeClr val="tx1">
                              <a:lumMod val="100000"/>
                            </a:schemeClr>
                          </a:solidFill>
                          <a:latin typeface="Candara" panose="020E0502030303020204" pitchFamily="34" charset="0"/>
                          <a:ea typeface="Malgun Gothic"/>
                          <a:cs typeface="+mn-cs"/>
                          <a:sym typeface=""/>
                        </a:rPr>
                        <a:t>: ANZHFR </a:t>
                      </a:r>
                      <a:r>
                        <a:rPr lang="ko-KR" altLang="en-US" sz="1200" spc="0" dirty="0">
                          <a:solidFill>
                            <a:schemeClr val="tx1">
                              <a:lumMod val="100000"/>
                            </a:schemeClr>
                          </a:solidFill>
                          <a:latin typeface="Candara" panose="020E0502030303020204" pitchFamily="34" charset="0"/>
                          <a:ea typeface="Malgun Gothic"/>
                          <a:cs typeface="+mn-cs"/>
                          <a:sym typeface=""/>
                        </a:rPr>
                        <a:t>예</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184</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bl>
          </a:graphicData>
        </a:graphic>
      </p:graphicFrame>
    </p:spTree>
    <p:extLst>
      <p:ext uri="{BB962C8B-B14F-4D97-AF65-F5344CB8AC3E}">
        <p14:creationId xmlns:p14="http://schemas.microsoft.com/office/powerpoint/2010/main" val="3559106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362269" y="820002"/>
            <a:ext cx="7009119" cy="1077218"/>
          </a:xfrm>
          <a:prstGeom prst="rect">
            <a:avLst/>
          </a:prstGeom>
          <a:noFill/>
        </p:spPr>
        <p:txBody>
          <a:bodyPr wrap="square" rtlCol="0">
            <a:spAutoFit/>
          </a:bodyPr>
          <a:lstStyle/>
          <a:p>
            <a:r>
              <a:rPr lang="ko-KR" altLang="en-US" sz="3200" b="1" kern="0" dirty="0">
                <a:solidFill>
                  <a:srgbClr val="3CAE49">
                    <a:lumMod val="100000"/>
                  </a:srgbClr>
                </a:solidFill>
                <a:latin typeface="Candara" panose="020E0502030303020204" pitchFamily="34" charset="0"/>
                <a:sym typeface=""/>
              </a:rPr>
              <a:t>필요</a:t>
            </a:r>
            <a:r>
              <a:rPr lang="ko-KR" altLang="es-ES" sz="3200" b="1" kern="0" dirty="0">
                <a:solidFill>
                  <a:srgbClr val="3CAE49">
                    <a:lumMod val="100000"/>
                  </a:srgbClr>
                </a:solidFill>
                <a:latin typeface="Candara" panose="020E0502030303020204" pitchFamily="34" charset="0"/>
                <a:sym typeface=""/>
              </a:rPr>
              <a:t>한</a:t>
            </a:r>
            <a:r>
              <a:rPr lang="ko-KR" sz="3200" b="1" kern="0" dirty="0">
                <a:solidFill>
                  <a:srgbClr val="3CAE49">
                    <a:lumMod val="100000"/>
                  </a:srgbClr>
                </a:solidFill>
                <a:latin typeface="Candara" panose="020E0502030303020204" pitchFamily="34" charset="0"/>
                <a:sym typeface=""/>
              </a:rPr>
              <a:t> 경우 낙상 위험 평가 시행 – 참조: </a:t>
            </a:r>
            <a:r>
              <a:rPr lang="ko-KR" sz="3200" b="1" kern="0" dirty="0">
                <a:solidFill>
                  <a:srgbClr val="0264A7"/>
                </a:solidFill>
                <a:latin typeface="Candara" panose="020E0502030303020204" pitchFamily="34" charset="0"/>
                <a:sym typeface=""/>
                <a:hlinkClick r:id="rId3" action="ppaction://hlinksldjump">
                  <a:extLst>
                    <a:ext uri="{A12FA001-AC4F-418D-AE19-62706E023703}">
                      <ahyp:hlinkClr xmlns:ahyp="http://schemas.microsoft.com/office/drawing/2018/hyperlinkcolor" val="tx"/>
                    </a:ext>
                  </a:extLst>
                </a:hlinkClick>
              </a:rPr>
              <a:t>임상 표준 7</a:t>
            </a:r>
            <a:endParaRPr lang="ko-KR" sz="3600" b="1" kern="0" dirty="0">
              <a:solidFill>
                <a:srgbClr val="0264A7"/>
              </a:solidFill>
              <a:latin typeface="Candara" panose="020E0502030303020204" pitchFamily="34" charset="0"/>
              <a:sym typeface=""/>
            </a:endParaRPr>
          </a:p>
        </p:txBody>
      </p:sp>
      <p:pic>
        <p:nvPicPr>
          <p:cNvPr id="4" name="Picture 3" descr="A picture containing icon&#10;&#10;Description automatically generated">
            <a:extLst>
              <a:ext uri="{FF2B5EF4-FFF2-40B4-BE49-F238E27FC236}">
                <a16:creationId xmlns:a16="http://schemas.microsoft.com/office/drawing/2014/main" id="{64072FB2-721F-9E48-A3DA-CD8E8942B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1033" y="442112"/>
            <a:ext cx="1340556" cy="1340556"/>
          </a:xfrm>
          <a:prstGeom prst="rect">
            <a:avLst/>
          </a:prstGeom>
        </p:spPr>
      </p:pic>
      <p:pic>
        <p:nvPicPr>
          <p:cNvPr id="5" name="Picture 4">
            <a:extLst>
              <a:ext uri="{FF2B5EF4-FFF2-40B4-BE49-F238E27FC236}">
                <a16:creationId xmlns:a16="http://schemas.microsoft.com/office/drawing/2014/main" id="{EF75B01C-CA18-4940-83A2-6A3D23F07710}"/>
              </a:ext>
            </a:extLst>
          </p:cNvPr>
          <p:cNvPicPr>
            <a:picLocks noChangeAspect="1"/>
          </p:cNvPicPr>
          <p:nvPr/>
        </p:nvPicPr>
        <p:blipFill>
          <a:blip r:embed="rId5"/>
          <a:stretch>
            <a:fillRect/>
          </a:stretch>
        </p:blipFill>
        <p:spPr>
          <a:xfrm>
            <a:off x="3202488" y="2138330"/>
            <a:ext cx="5168900" cy="4145889"/>
          </a:xfrm>
          <a:prstGeom prst="rect">
            <a:avLst/>
          </a:prstGeom>
        </p:spPr>
      </p:pic>
      <p:pic>
        <p:nvPicPr>
          <p:cNvPr id="6" name="Graphic 5" descr="Home with solid fill">
            <a:hlinkClick r:id="rId6" action="ppaction://hlinksldjump"/>
            <a:extLst>
              <a:ext uri="{FF2B5EF4-FFF2-40B4-BE49-F238E27FC236}">
                <a16:creationId xmlns:a16="http://schemas.microsoft.com/office/drawing/2014/main" id="{6F22F5B3-130F-B342-AB86-41FA70E970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58097512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61528863"/>
              </p:ext>
            </p:extLst>
          </p:nvPr>
        </p:nvGraphicFramePr>
        <p:xfrm>
          <a:off x="1523996" y="1033614"/>
          <a:ext cx="8768861" cy="445008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떠오르는 주제: 2차 골절 예방 서비스</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골절은 골절을 불러온다</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186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2차 골절 예방 서비스</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187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아시아 태평양 지역의 FLS에 대한 모범 사례 표준에 대한 합의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191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모범 사례 지도에서 아시아 태평양</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192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아시아 태평양 지역의 성공적인 FLS 사례</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0" action="ppaction://hlinksldjump">
                            <a:extLst>
                              <a:ext uri="{A12FA001-AC4F-418D-AE19-62706E023703}">
                                <ahyp:hlinkClr xmlns:ahyp="http://schemas.microsoft.com/office/drawing/2018/hyperlinkcolor" val="tx"/>
                              </a:ext>
                            </a:extLst>
                          </a:hlinkClick>
                        </a:rPr>
                        <a:t>193</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4418530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FLS 사례 연구: 싱가포르(OPTIMAL 1.0)</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1" action="ppaction://hlinksldjump">
                            <a:extLst>
                              <a:ext uri="{A12FA001-AC4F-418D-AE19-62706E023703}">
                                <ahyp:hlinkClr xmlns:ahyp="http://schemas.microsoft.com/office/drawing/2018/hyperlinkcolor" val="tx"/>
                              </a:ext>
                            </a:extLst>
                          </a:hlinkClick>
                        </a:rPr>
                        <a:t>194</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17216909"/>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OPTIMAL: FLS와 관련된 여러 부서</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2" action="ppaction://hlinksldjump">
                            <a:extLst>
                              <a:ext uri="{A12FA001-AC4F-418D-AE19-62706E023703}">
                                <ahyp:hlinkClr xmlns:ahyp="http://schemas.microsoft.com/office/drawing/2018/hyperlinkcolor" val="tx"/>
                              </a:ext>
                            </a:extLst>
                          </a:hlinkClick>
                        </a:rPr>
                        <a:t>195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017836501"/>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OPTIMAL 업무흐름</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3" action="ppaction://hlinksldjump">
                            <a:extLst>
                              <a:ext uri="{A12FA001-AC4F-418D-AE19-62706E023703}">
                                <ahyp:hlinkClr xmlns:ahyp="http://schemas.microsoft.com/office/drawing/2018/hyperlinkcolor" val="tx"/>
                              </a:ext>
                            </a:extLst>
                          </a:hlinkClick>
                        </a:rPr>
                        <a:t>196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84074418"/>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OPTIMAL: 결과</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4" action="ppaction://hlinksldjump">
                            <a:extLst>
                              <a:ext uri="{A12FA001-AC4F-418D-AE19-62706E023703}">
                                <ahyp:hlinkClr xmlns:ahyp="http://schemas.microsoft.com/office/drawing/2018/hyperlinkcolor" val="tx"/>
                              </a:ext>
                            </a:extLst>
                          </a:hlinkClick>
                        </a:rPr>
                        <a:t>197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53747529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OPTIMAL: 비용</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15" action="ppaction://hlinksldjump">
                            <a:extLst>
                              <a:ext uri="{A12FA001-AC4F-418D-AE19-62706E023703}">
                                <ahyp:hlinkClr xmlns:ahyp="http://schemas.microsoft.com/office/drawing/2018/hyperlinkcolor" val="tx"/>
                              </a:ext>
                            </a:extLst>
                          </a:hlinkClick>
                        </a:rPr>
                        <a:t>198</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3538288413"/>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OPTIMAL: 어려움</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16" action="ppaction://hlinksldjump">
                            <a:extLst>
                              <a:ext uri="{A12FA001-AC4F-418D-AE19-62706E023703}">
                                <ahyp:hlinkClr xmlns:ahyp="http://schemas.microsoft.com/office/drawing/2018/hyperlinkcolor" val="tx"/>
                              </a:ext>
                            </a:extLst>
                          </a:hlinkClick>
                        </a:rPr>
                        <a:t>199</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732164966"/>
                  </a:ext>
                </a:extLst>
              </a:tr>
            </a:tbl>
          </a:graphicData>
        </a:graphic>
      </p:graphicFrame>
    </p:spTree>
    <p:extLst>
      <p:ext uri="{BB962C8B-B14F-4D97-AF65-F5344CB8AC3E}">
        <p14:creationId xmlns:p14="http://schemas.microsoft.com/office/powerpoint/2010/main" val="54274974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2969635645"/>
              </p:ext>
            </p:extLst>
          </p:nvPr>
        </p:nvGraphicFramePr>
        <p:xfrm>
          <a:off x="1523996" y="1033614"/>
          <a:ext cx="8768861" cy="148336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떠오르는 주제: 개별 골절 위험의 계층화</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현재 국제 지침은 골절 위험 평가를 권장함</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201</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골절 위험의 계층화를 기반으로 치료 경로를 설정해야 함</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202</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골절 위험이 매우 높은 환자에게는 즉각적 골형성촉진제 치료가 유용할 수 있음</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203</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bl>
          </a:graphicData>
        </a:graphic>
      </p:graphicFrame>
    </p:spTree>
    <p:extLst>
      <p:ext uri="{BB962C8B-B14F-4D97-AF65-F5344CB8AC3E}">
        <p14:creationId xmlns:p14="http://schemas.microsoft.com/office/powerpoint/2010/main" val="283704454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3993919953"/>
              </p:ext>
            </p:extLst>
          </p:nvPr>
        </p:nvGraphicFramePr>
        <p:xfrm>
          <a:off x="1523996" y="1033614"/>
          <a:ext cx="8768861" cy="185420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떠오르는 주제: 순차 치료</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 평생 개별 치료가 필요한 만성 질환</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205</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골절 위험이 매우 높은 환자에게는 즉각적 골형성촉진제 치료가 유용할 수 있음</a:t>
                      </a:r>
                      <a:r>
                        <a:rPr lang="en-US" altLang="ko-KR" sz="1200" spc="0" dirty="0">
                          <a:solidFill>
                            <a:schemeClr val="tx1">
                              <a:lumMod val="100000"/>
                            </a:schemeClr>
                          </a:solidFill>
                          <a:latin typeface="Candara" panose="020E0502030303020204" pitchFamily="34" charset="0"/>
                          <a:ea typeface="Malgun Gothic"/>
                          <a:cs typeface="+mn-cs"/>
                          <a:sym typeface=""/>
                        </a:rPr>
                        <a:t>1,2</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206</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r h="370840">
                <a:tc>
                  <a:txBody>
                    <a:bodyPr/>
                    <a:lstStyle/>
                    <a:p>
                      <a:r>
                        <a:rPr lang="ko-KR" altLang="en-US" sz="1200" spc="0" dirty="0">
                          <a:solidFill>
                            <a:schemeClr val="tx1"/>
                          </a:solidFill>
                          <a:latin typeface="Candara" panose="020E0502030303020204" pitchFamily="34" charset="0"/>
                          <a:ea typeface="Malgun Gothic"/>
                          <a:cs typeface="+mn-cs"/>
                          <a:sym typeface=""/>
                        </a:rPr>
                        <a:t>순차 요법</a:t>
                      </a:r>
                      <a:r>
                        <a:rPr lang="en-US" altLang="ko-KR" sz="1200" spc="0" dirty="0">
                          <a:solidFill>
                            <a:schemeClr val="tx1"/>
                          </a:solidFill>
                          <a:latin typeface="Candara" panose="020E0502030303020204" pitchFamily="34" charset="0"/>
                          <a:ea typeface="Malgun Gothic"/>
                          <a:cs typeface="+mn-cs"/>
                          <a:sym typeface=""/>
                        </a:rPr>
                        <a:t>: </a:t>
                      </a:r>
                      <a:r>
                        <a:rPr lang="ko-KR" altLang="en-US" sz="1200" spc="0" dirty="0">
                          <a:solidFill>
                            <a:schemeClr val="tx1"/>
                          </a:solidFill>
                          <a:latin typeface="Candara" panose="020E0502030303020204" pitchFamily="34" charset="0"/>
                          <a:ea typeface="Malgun Gothic"/>
                          <a:cs typeface="+mn-cs"/>
                          <a:sym typeface=""/>
                        </a:rPr>
                        <a:t>골형성촉진제에 이어 골흡수 억제제가 사용되면 </a:t>
                      </a:r>
                      <a:r>
                        <a:rPr lang="en-US" altLang="ko-KR" sz="1200" spc="0" dirty="0">
                          <a:solidFill>
                            <a:schemeClr val="tx1"/>
                          </a:solidFill>
                          <a:latin typeface="Candara" panose="020E0502030303020204" pitchFamily="34" charset="0"/>
                          <a:ea typeface="Malgun Gothic"/>
                          <a:cs typeface="+mn-cs"/>
                          <a:sym typeface=""/>
                        </a:rPr>
                        <a:t>BMD</a:t>
                      </a:r>
                      <a:r>
                        <a:rPr lang="ko-KR" altLang="en-US" sz="1200" spc="0" dirty="0">
                          <a:solidFill>
                            <a:schemeClr val="tx1"/>
                          </a:solidFill>
                          <a:latin typeface="Candara" panose="020E0502030303020204" pitchFamily="34" charset="0"/>
                          <a:ea typeface="Malgun Gothic"/>
                          <a:cs typeface="+mn-cs"/>
                          <a:sym typeface=""/>
                        </a:rPr>
                        <a:t>가 유지되거나 지속적으로 증가 </a:t>
                      </a:r>
                      <a:r>
                        <a:rPr lang="en-US" altLang="ko-KR" sz="1200" spc="0" dirty="0">
                          <a:solidFill>
                            <a:schemeClr val="tx1"/>
                          </a:solidFill>
                          <a:latin typeface="Candara" panose="020E0502030303020204" pitchFamily="34" charset="0"/>
                          <a:ea typeface="Malgun Gothic"/>
                          <a:cs typeface="+mn-cs"/>
                          <a:sym typeface=""/>
                        </a:rPr>
                        <a:t>1</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8" action="ppaction://hlinksldjump">
                            <a:extLst>
                              <a:ext uri="{A12FA001-AC4F-418D-AE19-62706E023703}">
                                <ahyp:hlinkClr xmlns:ahyp="http://schemas.microsoft.com/office/drawing/2018/hyperlinkcolor" val="tx"/>
                              </a:ext>
                            </a:extLst>
                          </a:hlinkClick>
                        </a:rPr>
                        <a:t>207</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674289328"/>
                  </a:ext>
                </a:extLst>
              </a:tr>
              <a:tr h="370840">
                <a:tc>
                  <a:txBody>
                    <a:bodyPr/>
                    <a:lstStyle/>
                    <a:p>
                      <a:r>
                        <a:rPr lang="ko-KR" altLang="en-US" sz="1200" spc="0" dirty="0" err="1">
                          <a:solidFill>
                            <a:schemeClr val="tx1"/>
                          </a:solidFill>
                          <a:latin typeface="Candara" panose="020E0502030303020204" pitchFamily="34" charset="0"/>
                          <a:ea typeface="Malgun Gothic"/>
                          <a:cs typeface="+mn-cs"/>
                          <a:sym typeface=""/>
                        </a:rPr>
                        <a:t>골</a:t>
                      </a:r>
                      <a:r>
                        <a:rPr lang="ko-KR" sz="1200" spc="0" dirty="0" err="1">
                          <a:solidFill>
                            <a:schemeClr val="tx1"/>
                          </a:solidFill>
                          <a:latin typeface="Candara" panose="020E0502030303020204" pitchFamily="34" charset="0"/>
                          <a:ea typeface="Malgun Gothic"/>
                          <a:cs typeface="+mn-cs"/>
                          <a:sym typeface=""/>
                        </a:rPr>
                        <a:t>흡수</a:t>
                      </a:r>
                      <a:r>
                        <a:rPr lang="ko-KR" sz="1200" spc="0" dirty="0">
                          <a:solidFill>
                            <a:schemeClr val="tx1"/>
                          </a:solidFill>
                          <a:latin typeface="Candara" panose="020E0502030303020204" pitchFamily="34" charset="0"/>
                          <a:ea typeface="Malgun Gothic"/>
                          <a:cs typeface="+mn-cs"/>
                          <a:sym typeface=""/>
                        </a:rPr>
                        <a:t> </a:t>
                      </a:r>
                      <a:r>
                        <a:rPr lang="ko-KR" sz="1200" spc="0" dirty="0" err="1">
                          <a:solidFill>
                            <a:schemeClr val="tx1"/>
                          </a:solidFill>
                          <a:latin typeface="Candara" panose="020E0502030303020204" pitchFamily="34" charset="0"/>
                          <a:ea typeface="Malgun Gothic"/>
                          <a:cs typeface="+mn-cs"/>
                          <a:sym typeface=""/>
                        </a:rPr>
                        <a:t>억제제에서</a:t>
                      </a:r>
                      <a:r>
                        <a:rPr lang="ko-KR" sz="1200" spc="0" dirty="0">
                          <a:solidFill>
                            <a:schemeClr val="tx1"/>
                          </a:solidFill>
                          <a:latin typeface="Candara" panose="020E0502030303020204" pitchFamily="34" charset="0"/>
                          <a:ea typeface="Malgun Gothic"/>
                          <a:cs typeface="+mn-cs"/>
                          <a:sym typeface=""/>
                        </a:rPr>
                        <a:t> </a:t>
                      </a:r>
                      <a:r>
                        <a:rPr lang="ko-KR" sz="1200" spc="0" dirty="0" err="1">
                          <a:solidFill>
                            <a:schemeClr val="tx1"/>
                          </a:solidFill>
                          <a:latin typeface="Candara" panose="020E0502030303020204" pitchFamily="34" charset="0"/>
                          <a:ea typeface="Malgun Gothic"/>
                          <a:cs typeface="+mn-cs"/>
                          <a:sym typeface=""/>
                        </a:rPr>
                        <a:t>테리파라타이드로</a:t>
                      </a:r>
                      <a:r>
                        <a:rPr lang="ko-KR" sz="1200" spc="0" dirty="0">
                          <a:solidFill>
                            <a:schemeClr val="tx1"/>
                          </a:solidFill>
                          <a:latin typeface="Candara" panose="020E0502030303020204" pitchFamily="34" charset="0"/>
                          <a:ea typeface="Malgun Gothic"/>
                          <a:cs typeface="+mn-cs"/>
                          <a:sym typeface=""/>
                        </a:rPr>
                        <a:t> 전환하면 </a:t>
                      </a:r>
                      <a:r>
                        <a:rPr lang="ko-KR" sz="1200" spc="0" dirty="0" err="1">
                          <a:solidFill>
                            <a:schemeClr val="tx1"/>
                          </a:solidFill>
                          <a:latin typeface="Candara" panose="020E0502030303020204" pitchFamily="34" charset="0"/>
                          <a:ea typeface="Malgun Gothic"/>
                          <a:cs typeface="+mn-cs"/>
                          <a:sym typeface=""/>
                        </a:rPr>
                        <a:t>골밀도에</a:t>
                      </a:r>
                      <a:r>
                        <a:rPr lang="ko-KR" sz="1200" spc="0" dirty="0">
                          <a:solidFill>
                            <a:schemeClr val="tx1"/>
                          </a:solidFill>
                          <a:latin typeface="Candara" panose="020E0502030303020204" pitchFamily="34" charset="0"/>
                          <a:ea typeface="Malgun Gothic"/>
                          <a:cs typeface="+mn-cs"/>
                          <a:sym typeface=""/>
                        </a:rPr>
                        <a:t> 해로울 수 있음</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9" action="ppaction://hlinksldjump">
                            <a:extLst>
                              <a:ext uri="{A12FA001-AC4F-418D-AE19-62706E023703}">
                                <ahyp:hlinkClr xmlns:ahyp="http://schemas.microsoft.com/office/drawing/2018/hyperlinkcolor" val="tx"/>
                              </a:ext>
                            </a:extLst>
                          </a:hlinkClick>
                        </a:rPr>
                        <a:t>208</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609488253"/>
                  </a:ext>
                </a:extLst>
              </a:tr>
            </a:tbl>
          </a:graphicData>
        </a:graphic>
      </p:graphicFrame>
    </p:spTree>
    <p:extLst>
      <p:ext uri="{BB962C8B-B14F-4D97-AF65-F5344CB8AC3E}">
        <p14:creationId xmlns:p14="http://schemas.microsoft.com/office/powerpoint/2010/main" val="322747777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172445"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상세 목차(슬라이드 제목별)</a:t>
            </a:r>
          </a:p>
          <a:p>
            <a:endParaRPr lang="ko-KR" sz="3600" b="1">
              <a:solidFill>
                <a:srgbClr val="6BBBAD"/>
              </a:solidFill>
              <a:latin typeface="Candara" panose="020E0502030303020204" pitchFamily="34" charset="0"/>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3156CBA0-6BF5-6F4E-AE45-3772F1F12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graphicFrame>
        <p:nvGraphicFramePr>
          <p:cNvPr id="2" name="Table 3">
            <a:extLst>
              <a:ext uri="{FF2B5EF4-FFF2-40B4-BE49-F238E27FC236}">
                <a16:creationId xmlns:a16="http://schemas.microsoft.com/office/drawing/2014/main" id="{E54227CE-FF4B-7A47-9FC6-C9C0C4AB73E1}"/>
              </a:ext>
            </a:extLst>
          </p:cNvPr>
          <p:cNvGraphicFramePr>
            <a:graphicFrameLocks noGrp="1"/>
          </p:cNvGraphicFramePr>
          <p:nvPr>
            <p:extLst>
              <p:ext uri="{D42A27DB-BD31-4B8C-83A1-F6EECF244321}">
                <p14:modId xmlns:p14="http://schemas.microsoft.com/office/powerpoint/2010/main" val="4218547823"/>
              </p:ext>
            </p:extLst>
          </p:nvPr>
        </p:nvGraphicFramePr>
        <p:xfrm>
          <a:off x="1523996" y="1033614"/>
          <a:ext cx="8768861" cy="1112520"/>
        </p:xfrm>
        <a:graphic>
          <a:graphicData uri="http://schemas.openxmlformats.org/drawingml/2006/table">
            <a:tbl>
              <a:tblPr firstRow="1" bandRow="1">
                <a:tableStyleId>{7DF18680-E054-41AD-8BC1-D1AEF772440D}</a:tableStyleId>
              </a:tblPr>
              <a:tblGrid>
                <a:gridCol w="7305725">
                  <a:extLst>
                    <a:ext uri="{9D8B030D-6E8A-4147-A177-3AD203B41FA5}">
                      <a16:colId xmlns:a16="http://schemas.microsoft.com/office/drawing/2014/main" val="3951532190"/>
                    </a:ext>
                  </a:extLst>
                </a:gridCol>
                <a:gridCol w="1463136">
                  <a:extLst>
                    <a:ext uri="{9D8B030D-6E8A-4147-A177-3AD203B41FA5}">
                      <a16:colId xmlns:a16="http://schemas.microsoft.com/office/drawing/2014/main" val="2537127993"/>
                    </a:ext>
                  </a:extLst>
                </a:gridCol>
              </a:tblGrid>
              <a:tr h="370840">
                <a:tc>
                  <a:txBody>
                    <a:bodyPr/>
                    <a:lstStyle/>
                    <a:p>
                      <a:r>
                        <a:rPr lang="ko-KR" sz="1200" spc="0" dirty="0">
                          <a:latin typeface="Candara" panose="020E0502030303020204" pitchFamily="34" charset="0"/>
                          <a:ea typeface="Malgun Gothic"/>
                          <a:cs typeface="+mn-cs"/>
                          <a:sym typeface=""/>
                        </a:rPr>
                        <a:t>떠오르는 주제: 치료 결정에 영향을 주는 건강 경제학</a:t>
                      </a:r>
                    </a:p>
                  </a:txBody>
                  <a:tcPr/>
                </a:tc>
                <a:tc>
                  <a:txBody>
                    <a:bodyPr/>
                    <a:lstStyle/>
                    <a:p>
                      <a:pPr algn="ctr"/>
                      <a:r>
                        <a:rPr lang="ko-KR" sz="1200" spc="0">
                          <a:latin typeface="Candara" panose="020E0502030303020204" pitchFamily="34" charset="0"/>
                          <a:ea typeface="Malgun Gothic"/>
                          <a:cs typeface="+mn-cs"/>
                          <a:sym typeface=""/>
                        </a:rPr>
                        <a:t>슬라이드 번호</a:t>
                      </a:r>
                    </a:p>
                  </a:txBody>
                  <a:tcPr/>
                </a:tc>
                <a:extLst>
                  <a:ext uri="{0D108BD9-81ED-4DB2-BD59-A6C34878D82A}">
                    <a16:rowId xmlns:a16="http://schemas.microsoft.com/office/drawing/2014/main" val="3343417382"/>
                  </a:ext>
                </a:extLst>
              </a:tr>
              <a:tr h="370840">
                <a:tc>
                  <a:txBody>
                    <a:bodyPr/>
                    <a:lstStyle/>
                    <a:p>
                      <a:r>
                        <a:rPr lang="ko-KR" sz="1200" spc="0" dirty="0">
                          <a:solidFill>
                            <a:schemeClr val="tx1">
                              <a:lumMod val="100000"/>
                            </a:schemeClr>
                          </a:solidFill>
                          <a:latin typeface="Candara" panose="020E0502030303020204" pitchFamily="34" charset="0"/>
                          <a:ea typeface="Malgun Gothic"/>
                          <a:cs typeface="+mn-cs"/>
                          <a:sym typeface=""/>
                        </a:rPr>
                        <a:t>골다공증 치료에 대한 개입 기준점에 영향을 미치는 요인</a:t>
                      </a:r>
                    </a:p>
                  </a:txBody>
                  <a:tcPr/>
                </a:tc>
                <a:tc>
                  <a:txBody>
                    <a:bodyPr/>
                    <a:lstStyle/>
                    <a:p>
                      <a:pPr algn="ctr"/>
                      <a:r>
                        <a:rPr lang="ko-KR" sz="1200" spc="0">
                          <a:solidFill>
                            <a:schemeClr val="tx1">
                              <a:lumMod val="100000"/>
                            </a:schemeClr>
                          </a:solidFill>
                          <a:latin typeface="Candara" panose="020E0502030303020204" pitchFamily="34" charset="0"/>
                          <a:ea typeface="Malgun Gothic"/>
                          <a:cs typeface="+mn-cs"/>
                          <a:sym typeface=""/>
                          <a:hlinkClick r:id="rId6" action="ppaction://hlinksldjump">
                            <a:extLst>
                              <a:ext uri="{A12FA001-AC4F-418D-AE19-62706E023703}">
                                <ahyp:hlinkClr xmlns:ahyp="http://schemas.microsoft.com/office/drawing/2018/hyperlinkcolor" val="tx"/>
                              </a:ext>
                            </a:extLst>
                          </a:hlinkClick>
                        </a:rPr>
                        <a:t>210</a:t>
                      </a:r>
                      <a:endParaRPr lang="ko-KR" sz="1200" spc="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777853730"/>
                  </a:ext>
                </a:extLst>
              </a:tr>
              <a:tr h="370840">
                <a:tc>
                  <a:txBody>
                    <a:bodyPr/>
                    <a:lstStyle/>
                    <a:p>
                      <a:r>
                        <a:rPr lang="ko-KR" altLang="en-US" sz="1200" spc="0" dirty="0">
                          <a:solidFill>
                            <a:schemeClr val="tx1">
                              <a:lumMod val="100000"/>
                            </a:schemeClr>
                          </a:solidFill>
                          <a:latin typeface="Candara" panose="020E0502030303020204" pitchFamily="34" charset="0"/>
                          <a:ea typeface="Malgun Gothic"/>
                          <a:cs typeface="+mn-cs"/>
                          <a:sym typeface=""/>
                        </a:rPr>
                        <a:t>골다공증 치료는 일반적으로 골절 위험이 높은 여성에게 비용 효과적임</a:t>
                      </a:r>
                      <a:r>
                        <a:rPr lang="en-US" altLang="ko-KR" sz="1200" spc="0" dirty="0">
                          <a:solidFill>
                            <a:schemeClr val="tx1">
                              <a:lumMod val="100000"/>
                            </a:schemeClr>
                          </a:solidFill>
                          <a:latin typeface="Candara" panose="020E0502030303020204" pitchFamily="34" charset="0"/>
                          <a:ea typeface="Malgun Gothic"/>
                          <a:cs typeface="+mn-cs"/>
                          <a:sym typeface=""/>
                        </a:rPr>
                        <a:t>1</a:t>
                      </a:r>
                    </a:p>
                  </a:txBody>
                  <a:tcPr/>
                </a:tc>
                <a:tc>
                  <a:txBody>
                    <a:bodyPr/>
                    <a:lstStyle/>
                    <a:p>
                      <a:pPr algn="ctr"/>
                      <a:r>
                        <a:rPr lang="ko-KR" sz="1200" spc="0" dirty="0">
                          <a:solidFill>
                            <a:schemeClr val="tx1">
                              <a:lumMod val="100000"/>
                            </a:schemeClr>
                          </a:solidFill>
                          <a:latin typeface="Candara" panose="020E0502030303020204" pitchFamily="34" charset="0"/>
                          <a:ea typeface="Malgun Gothic"/>
                          <a:cs typeface="+mn-cs"/>
                          <a:sym typeface=""/>
                          <a:hlinkClick r:id="rId7" action="ppaction://hlinksldjump">
                            <a:extLst>
                              <a:ext uri="{A12FA001-AC4F-418D-AE19-62706E023703}">
                                <ahyp:hlinkClr xmlns:ahyp="http://schemas.microsoft.com/office/drawing/2018/hyperlinkcolor" val="tx"/>
                              </a:ext>
                            </a:extLst>
                          </a:hlinkClick>
                        </a:rPr>
                        <a:t>211</a:t>
                      </a:r>
                      <a:endParaRPr lang="ko-KR" sz="1200" spc="0" dirty="0">
                        <a:solidFill>
                          <a:schemeClr val="tx1">
                            <a:lumMod val="100000"/>
                          </a:schemeClr>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2156616066"/>
                  </a:ext>
                </a:extLst>
              </a:tr>
            </a:tbl>
          </a:graphicData>
        </a:graphic>
      </p:graphicFrame>
    </p:spTree>
    <p:extLst>
      <p:ext uri="{BB962C8B-B14F-4D97-AF65-F5344CB8AC3E}">
        <p14:creationId xmlns:p14="http://schemas.microsoft.com/office/powerpoint/2010/main" val="3996515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13" name="TextBox 12">
            <a:extLst>
              <a:ext uri="{FF2B5EF4-FFF2-40B4-BE49-F238E27FC236}">
                <a16:creationId xmlns:a16="http://schemas.microsoft.com/office/drawing/2014/main" id="{1DB33C67-DAEB-FC4B-9607-CDD9C5F71012}"/>
              </a:ext>
            </a:extLst>
          </p:cNvPr>
          <p:cNvSpPr txBox="1"/>
          <p:nvPr/>
        </p:nvSpPr>
        <p:spPr>
          <a:xfrm>
            <a:off x="386857" y="2013745"/>
            <a:ext cx="10146593" cy="1477328"/>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뼈 손실 및/또는 골절 위험 증가와 관련되어 </a:t>
            </a:r>
            <a:r>
              <a:rPr lang="ko-KR" b="1" kern="0" dirty="0">
                <a:solidFill>
                  <a:srgbClr val="3FBEAC">
                    <a:lumMod val="100000"/>
                  </a:srgbClr>
                </a:solidFill>
                <a:latin typeface="Candara" panose="020E0502030303020204" pitchFamily="34" charset="0"/>
                <a:sym typeface=""/>
              </a:rPr>
              <a:t>약</a:t>
            </a:r>
            <a:r>
              <a:rPr lang="ko-KR" b="1" kern="0" dirty="0">
                <a:solidFill>
                  <a:srgbClr val="0063A6">
                    <a:lumMod val="100000"/>
                  </a:srgbClr>
                </a:solidFill>
                <a:latin typeface="Candara" panose="020E0502030303020204" pitchFamily="34" charset="0"/>
                <a:sym typeface=""/>
              </a:rPr>
              <a:t>을 복용하는 남녀는 사전에 </a:t>
            </a:r>
            <a:r>
              <a:rPr lang="ko-KR" altLang="es-ES" b="1" kern="0" dirty="0">
                <a:solidFill>
                  <a:srgbClr val="0063A6">
                    <a:lumMod val="100000"/>
                  </a:srgbClr>
                </a:solidFill>
                <a:latin typeface="Candara" panose="020E0502030303020204" pitchFamily="34" charset="0"/>
                <a:sym typeface=""/>
              </a:rPr>
              <a:t>확인</a:t>
            </a:r>
            <a:r>
              <a:rPr lang="ko-KR" altLang="en-US" b="1" kern="0" dirty="0">
                <a:solidFill>
                  <a:srgbClr val="0063A6">
                    <a:lumMod val="100000"/>
                  </a:srgbClr>
                </a:solidFill>
                <a:latin typeface="Candara" panose="020E0502030303020204" pitchFamily="34" charset="0"/>
                <a:sym typeface=""/>
              </a:rPr>
              <a:t>하고</a:t>
            </a:r>
            <a:r>
              <a:rPr lang="ko-KR" altLang="es-ES" b="1" kern="0" dirty="0">
                <a:solidFill>
                  <a:srgbClr val="0063A6">
                    <a:lumMod val="100000"/>
                  </a:srgbClr>
                </a:solidFill>
                <a:latin typeface="Candara" panose="020E0502030303020204" pitchFamily="34" charset="0"/>
                <a:sym typeface=""/>
              </a:rPr>
              <a:t> 뼈 </a:t>
            </a:r>
            <a:r>
              <a:rPr lang="ko-KR" b="1" kern="0" dirty="0">
                <a:solidFill>
                  <a:srgbClr val="0063A6">
                    <a:lumMod val="100000"/>
                  </a:srgbClr>
                </a:solidFill>
                <a:latin typeface="Candara" panose="020E0502030303020204" pitchFamily="34" charset="0"/>
                <a:sym typeface=""/>
              </a:rPr>
              <a:t>건강 평가를 받아야 </a:t>
            </a:r>
            <a:r>
              <a:rPr lang="ko-KR" altLang="es-ES" b="1" kern="0" dirty="0">
                <a:solidFill>
                  <a:srgbClr val="0063A6">
                    <a:lumMod val="100000"/>
                  </a:srgbClr>
                </a:solidFill>
                <a:latin typeface="Candara" panose="020E0502030303020204" pitchFamily="34" charset="0"/>
                <a:sym typeface=""/>
              </a:rPr>
              <a:t>하며</a:t>
            </a:r>
            <a:r>
              <a:rPr lang="es-ES" altLang="ko-KR" b="1" kern="0" dirty="0">
                <a:solidFill>
                  <a:srgbClr val="0063A6">
                    <a:lumMod val="100000"/>
                  </a:srgbClr>
                </a:solidFill>
                <a:latin typeface="Candara" panose="020E0502030303020204" pitchFamily="34" charset="0"/>
                <a:sym typeface=""/>
              </a:rPr>
              <a:t>, </a:t>
            </a:r>
            <a:r>
              <a:rPr lang="ko-KR" altLang="en-US" b="1" kern="0" dirty="0">
                <a:solidFill>
                  <a:srgbClr val="0063A6">
                    <a:lumMod val="100000"/>
                  </a:srgbClr>
                </a:solidFill>
                <a:latin typeface="Candara" panose="020E0502030303020204" pitchFamily="34" charset="0"/>
                <a:sym typeface=""/>
              </a:rPr>
              <a:t>필요</a:t>
            </a:r>
            <a:r>
              <a:rPr lang="ko-KR" altLang="es-ES" b="1" kern="0" dirty="0">
                <a:solidFill>
                  <a:srgbClr val="0063A6">
                    <a:lumMod val="100000"/>
                  </a:srgbClr>
                </a:solidFill>
                <a:latin typeface="Candara" panose="020E0502030303020204" pitchFamily="34" charset="0"/>
                <a:sym typeface=""/>
              </a:rPr>
              <a:t>한 </a:t>
            </a:r>
            <a:r>
              <a:rPr lang="ko-KR" b="1" kern="0" dirty="0">
                <a:solidFill>
                  <a:srgbClr val="0063A6">
                    <a:lumMod val="100000"/>
                  </a:srgbClr>
                </a:solidFill>
                <a:latin typeface="Candara" panose="020E0502030303020204" pitchFamily="34" charset="0"/>
                <a:sym typeface=""/>
              </a:rPr>
              <a:t>경우 낙상 위험 평가도 받아야 합니다. </a:t>
            </a:r>
          </a:p>
          <a:p>
            <a:endParaRPr lang="ko-KR" b="1" dirty="0">
              <a:solidFill>
                <a:srgbClr val="0063A6"/>
              </a:solidFill>
              <a:latin typeface="Candara" panose="020E0502030303020204" pitchFamily="34" charset="0"/>
              <a:sym typeface=""/>
            </a:endParaRPr>
          </a:p>
          <a:p>
            <a:r>
              <a:rPr lang="ko-KR" b="1" dirty="0">
                <a:solidFill>
                  <a:srgbClr val="0063A6"/>
                </a:solidFill>
                <a:latin typeface="Candara" panose="020E0502030303020204" pitchFamily="34" charset="0"/>
                <a:sym typeface=""/>
              </a:rPr>
              <a:t>새로운 또는 개정된 골다공증 임상 </a:t>
            </a:r>
            <a:r>
              <a:rPr lang="ko-KR" altLang="es-ES" b="1" dirty="0">
                <a:solidFill>
                  <a:srgbClr val="0063A6"/>
                </a:solidFill>
                <a:latin typeface="Candara" panose="020E0502030303020204" pitchFamily="34" charset="0"/>
                <a:sym typeface=""/>
              </a:rPr>
              <a:t>지침에 추가 설명을 포함하여</a:t>
            </a:r>
            <a:r>
              <a:rPr lang="es-ES" altLang="ko-KR" b="1" dirty="0">
                <a:solidFill>
                  <a:srgbClr val="0063A6"/>
                </a:solidFill>
                <a:latin typeface="Candara" panose="020E0502030303020204" pitchFamily="34" charset="0"/>
                <a:sym typeface=""/>
              </a:rPr>
              <a:t>, </a:t>
            </a:r>
            <a:r>
              <a:rPr lang="ko-KR" altLang="es-ES" b="1" dirty="0">
                <a:solidFill>
                  <a:srgbClr val="0063A6"/>
                </a:solidFill>
                <a:latin typeface="Candara" panose="020E0502030303020204" pitchFamily="34" charset="0"/>
                <a:sym typeface=""/>
              </a:rPr>
              <a:t>뼈 손실 및</a:t>
            </a:r>
            <a:r>
              <a:rPr lang="es-ES" altLang="ko-KR" b="1" dirty="0">
                <a:solidFill>
                  <a:srgbClr val="0063A6"/>
                </a:solidFill>
                <a:latin typeface="Candara" panose="020E0502030303020204" pitchFamily="34" charset="0"/>
                <a:sym typeface=""/>
              </a:rPr>
              <a:t>/</a:t>
            </a:r>
            <a:r>
              <a:rPr lang="ko-KR" altLang="es-ES" b="1" dirty="0">
                <a:solidFill>
                  <a:srgbClr val="0063A6"/>
                </a:solidFill>
                <a:latin typeface="Candara" panose="020E0502030303020204" pitchFamily="34" charset="0"/>
                <a:sym typeface=""/>
              </a:rPr>
              <a:t>또는 골절 위험 증가와 관련하여 </a:t>
            </a:r>
            <a:r>
              <a:rPr lang="ko-KR" altLang="en-US" b="1" dirty="0">
                <a:solidFill>
                  <a:srgbClr val="0063A6"/>
                </a:solidFill>
                <a:latin typeface="Candara" panose="020E0502030303020204" pitchFamily="34" charset="0"/>
                <a:sym typeface=""/>
              </a:rPr>
              <a:t>흔히</a:t>
            </a:r>
            <a:r>
              <a:rPr lang="ko-KR" altLang="es-ES" b="1" dirty="0">
                <a:solidFill>
                  <a:srgbClr val="0063A6"/>
                </a:solidFill>
                <a:latin typeface="Candara" panose="020E0502030303020204" pitchFamily="34" charset="0"/>
                <a:sym typeface=""/>
              </a:rPr>
              <a:t> 사용되는 의약품을 </a:t>
            </a:r>
            <a:r>
              <a:rPr lang="ko-KR" altLang="en-US" b="1" dirty="0">
                <a:solidFill>
                  <a:srgbClr val="0063A6"/>
                </a:solidFill>
                <a:latin typeface="Candara" panose="020E0502030303020204" pitchFamily="34" charset="0"/>
                <a:sym typeface=""/>
              </a:rPr>
              <a:t>점검</a:t>
            </a:r>
            <a:r>
              <a:rPr lang="ko-KR" altLang="es-ES" b="1" dirty="0">
                <a:solidFill>
                  <a:srgbClr val="0063A6"/>
                </a:solidFill>
                <a:latin typeface="Candara" panose="020E0502030303020204" pitchFamily="34" charset="0"/>
                <a:sym typeface=""/>
              </a:rPr>
              <a:t>해야 </a:t>
            </a:r>
            <a:r>
              <a:rPr lang="ko-KR" b="1" dirty="0">
                <a:solidFill>
                  <a:srgbClr val="0063A6"/>
                </a:solidFill>
                <a:latin typeface="Candara" panose="020E0502030303020204" pitchFamily="34" charset="0"/>
                <a:sym typeface=""/>
              </a:rPr>
              <a:t>합니다.</a:t>
            </a:r>
          </a:p>
        </p:txBody>
      </p:sp>
      <p:pic>
        <p:nvPicPr>
          <p:cNvPr id="3" name="Picture 2" descr="A picture containing table, sitting, counter, ball&#10;&#10;Description automatically generated">
            <a:extLst>
              <a:ext uri="{FF2B5EF4-FFF2-40B4-BE49-F238E27FC236}">
                <a16:creationId xmlns:a16="http://schemas.microsoft.com/office/drawing/2014/main" id="{F82B8826-159E-BB42-8576-E4DA72C10DE2}"/>
              </a:ext>
            </a:extLst>
          </p:cNvPr>
          <p:cNvPicPr>
            <a:picLocks noChangeAspect="1"/>
          </p:cNvPicPr>
          <p:nvPr/>
        </p:nvPicPr>
        <p:blipFill>
          <a:blip r:embed="rId4"/>
          <a:stretch>
            <a:fillRect/>
          </a:stretch>
        </p:blipFill>
        <p:spPr>
          <a:xfrm>
            <a:off x="6253550" y="3740496"/>
            <a:ext cx="4279900" cy="1905435"/>
          </a:xfrm>
          <a:prstGeom prst="rect">
            <a:avLst/>
          </a:prstGeom>
        </p:spPr>
      </p:pic>
      <p:sp>
        <p:nvSpPr>
          <p:cNvPr id="10" name="TextBox 9">
            <a:extLst>
              <a:ext uri="{FF2B5EF4-FFF2-40B4-BE49-F238E27FC236}">
                <a16:creationId xmlns:a16="http://schemas.microsoft.com/office/drawing/2014/main" id="{6C443A24-69B9-3F47-B864-205D4236AC68}"/>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sp>
        <p:nvSpPr>
          <p:cNvPr id="14" name="TextBox 13">
            <a:extLst>
              <a:ext uri="{FF2B5EF4-FFF2-40B4-BE49-F238E27FC236}">
                <a16:creationId xmlns:a16="http://schemas.microsoft.com/office/drawing/2014/main" id="{2722A490-A862-2140-91B2-BB6C2BA6CED1}"/>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3</a:t>
            </a:r>
          </a:p>
        </p:txBody>
      </p:sp>
      <p:pic>
        <p:nvPicPr>
          <p:cNvPr id="8" name="Graphic 7" descr="Home with solid fill">
            <a:hlinkClick r:id="rId5" action="ppaction://hlinksldjump"/>
            <a:extLst>
              <a:ext uri="{FF2B5EF4-FFF2-40B4-BE49-F238E27FC236}">
                <a16:creationId xmlns:a16="http://schemas.microsoft.com/office/drawing/2014/main" id="{AFB844E9-A60A-D847-B461-990BD6AC66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822591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뼈 손실 및/또는 골절 위험 증가와 관련된 의약품:</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636360"/>
            <a:ext cx="10993120" cy="3231654"/>
          </a:xfrm>
          <a:prstGeom prst="rect">
            <a:avLst/>
          </a:prstGeom>
          <a:noFill/>
        </p:spPr>
        <p:txBody>
          <a:bodyPr wrap="square" rtlCol="0">
            <a:spAutoFit/>
          </a:bodyPr>
          <a:lstStyle/>
          <a:p>
            <a:pPr marL="285750" lvl="0" indent="-285750">
              <a:buFont typeface="Arial" panose="020B0604020202020204" pitchFamily="34" charset="0"/>
              <a:buChar char="•"/>
            </a:pPr>
            <a:r>
              <a:rPr lang="ko-KR" b="1" dirty="0" err="1">
                <a:latin typeface="Candara" panose="020E0502030303020204" pitchFamily="34" charset="0"/>
                <a:sym typeface=""/>
              </a:rPr>
              <a:t>글루코코르티코이드</a:t>
            </a:r>
            <a:endParaRPr lang="ko-KR" b="1" dirty="0">
              <a:latin typeface="Candara" panose="020E0502030303020204" pitchFamily="34" charset="0"/>
              <a:sym typeface=""/>
            </a:endParaRPr>
          </a:p>
          <a:p>
            <a:pPr marL="285750" indent="-285750">
              <a:buFont typeface="Arial" panose="020B0604020202020204" pitchFamily="34" charset="0"/>
              <a:buChar char="•"/>
            </a:pPr>
            <a:r>
              <a:rPr lang="ko-KR" b="1" dirty="0">
                <a:latin typeface="Candara" panose="020E0502030303020204" pitchFamily="34" charset="0"/>
                <a:sym typeface=""/>
              </a:rPr>
              <a:t>양성자 펌프 </a:t>
            </a:r>
            <a:r>
              <a:rPr lang="ko-KR" b="1" dirty="0" err="1">
                <a:latin typeface="Candara" panose="020E0502030303020204" pitchFamily="34" charset="0"/>
                <a:sym typeface=""/>
              </a:rPr>
              <a:t>억제제</a:t>
            </a:r>
            <a:endParaRPr lang="ko-KR" b="1" dirty="0">
              <a:latin typeface="Candara" panose="020E0502030303020204" pitchFamily="34" charset="0"/>
              <a:sym typeface=""/>
            </a:endParaRPr>
          </a:p>
          <a:p>
            <a:pPr marL="285750" indent="-285750">
              <a:buFont typeface="Arial" panose="020B0604020202020204" pitchFamily="34" charset="0"/>
              <a:buChar char="•"/>
            </a:pPr>
            <a:r>
              <a:rPr lang="ko-KR" b="1" dirty="0" err="1">
                <a:latin typeface="Candara" panose="020E0502030303020204" pitchFamily="34" charset="0"/>
                <a:sym typeface=""/>
              </a:rPr>
              <a:t>항경련제</a:t>
            </a: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err="1">
                <a:solidFill>
                  <a:schemeClr val="tx1">
                    <a:lumMod val="100000"/>
                  </a:schemeClr>
                </a:solidFill>
                <a:latin typeface="Candara" panose="020E0502030303020204" pitchFamily="34" charset="0"/>
                <a:sym typeface=""/>
              </a:rPr>
              <a:t>메드록시프로게스테론</a:t>
            </a:r>
            <a:r>
              <a:rPr lang="ko-KR" b="1" kern="0" dirty="0">
                <a:solidFill>
                  <a:schemeClr val="tx1">
                    <a:lumMod val="100000"/>
                  </a:schemeClr>
                </a:solidFill>
                <a:latin typeface="Candara" panose="020E0502030303020204" pitchFamily="34" charset="0"/>
                <a:sym typeface=""/>
              </a:rPr>
              <a:t> 아세테이트  </a:t>
            </a:r>
          </a:p>
          <a:p>
            <a:pPr marL="285750" indent="-285750">
              <a:buFont typeface="Arial" panose="020B0604020202020204" pitchFamily="34" charset="0"/>
              <a:buChar char="•"/>
            </a:pPr>
            <a:r>
              <a:rPr lang="ko-KR" b="1" dirty="0" err="1">
                <a:latin typeface="Candara" panose="020E0502030303020204" pitchFamily="34" charset="0"/>
                <a:sym typeface=""/>
              </a:rPr>
              <a:t>아로마타제</a:t>
            </a:r>
            <a:r>
              <a:rPr lang="ko-KR" b="1" dirty="0">
                <a:latin typeface="Candara" panose="020E0502030303020204" pitchFamily="34" charset="0"/>
                <a:sym typeface=""/>
              </a:rPr>
              <a:t> </a:t>
            </a:r>
            <a:r>
              <a:rPr lang="ko-KR" b="1" dirty="0" err="1">
                <a:latin typeface="Candara" panose="020E0502030303020204" pitchFamily="34" charset="0"/>
                <a:sym typeface=""/>
              </a:rPr>
              <a:t>억제제</a:t>
            </a:r>
            <a:endParaRPr lang="ko-KR" b="1" dirty="0">
              <a:latin typeface="Candara" panose="020E0502030303020204" pitchFamily="34" charset="0"/>
              <a:sym typeface=""/>
            </a:endParaRPr>
          </a:p>
          <a:p>
            <a:pPr marL="285750" lvl="0" indent="-285750">
              <a:buFont typeface="Arial" panose="020B0604020202020204" pitchFamily="34" charset="0"/>
              <a:buChar char="•"/>
            </a:pPr>
            <a:r>
              <a:rPr lang="ko-KR" b="1" dirty="0" err="1">
                <a:latin typeface="Candara" panose="020E0502030303020204" pitchFamily="34" charset="0"/>
                <a:sym typeface=""/>
              </a:rPr>
              <a:t>안드로겐</a:t>
            </a:r>
            <a:r>
              <a:rPr lang="ko-KR" b="1" dirty="0">
                <a:latin typeface="Candara" panose="020E0502030303020204" pitchFamily="34" charset="0"/>
                <a:sym typeface=""/>
              </a:rPr>
              <a:t> 박탈 요법</a:t>
            </a:r>
          </a:p>
          <a:p>
            <a:pPr marL="285750" indent="-285750">
              <a:buFont typeface="Arial" panose="020B0604020202020204" pitchFamily="34" charset="0"/>
              <a:buChar char="•"/>
            </a:pPr>
            <a:r>
              <a:rPr lang="ko-KR" b="1" dirty="0">
                <a:latin typeface="Candara" panose="020E0502030303020204" pitchFamily="34" charset="0"/>
                <a:sym typeface=""/>
              </a:rPr>
              <a:t>선택적 </a:t>
            </a:r>
            <a:r>
              <a:rPr lang="ko-KR" b="1" dirty="0" err="1">
                <a:latin typeface="Candara" panose="020E0502030303020204" pitchFamily="34" charset="0"/>
                <a:sym typeface=""/>
              </a:rPr>
              <a:t>세로토닌</a:t>
            </a:r>
            <a:r>
              <a:rPr lang="ko-KR" b="1" dirty="0">
                <a:latin typeface="Candara" panose="020E0502030303020204" pitchFamily="34" charset="0"/>
                <a:sym typeface=""/>
              </a:rPr>
              <a:t> 재흡수 </a:t>
            </a:r>
            <a:r>
              <a:rPr lang="ko-KR" b="1" dirty="0" err="1">
                <a:latin typeface="Candara" panose="020E0502030303020204" pitchFamily="34" charset="0"/>
                <a:sym typeface=""/>
              </a:rPr>
              <a:t>억제제</a:t>
            </a:r>
            <a:endParaRPr lang="ko-KR" b="1" dirty="0">
              <a:latin typeface="Candara" panose="020E0502030303020204" pitchFamily="34" charset="0"/>
              <a:sym typeface=""/>
            </a:endParaRPr>
          </a:p>
          <a:p>
            <a:pPr marL="285750" indent="-285750">
              <a:buFont typeface="Arial" panose="020B0604020202020204" pitchFamily="34" charset="0"/>
              <a:buChar char="•"/>
            </a:pPr>
            <a:r>
              <a:rPr lang="ko-KR" b="1" dirty="0" err="1">
                <a:latin typeface="Candara" panose="020E0502030303020204" pitchFamily="34" charset="0"/>
                <a:sym typeface=""/>
              </a:rPr>
              <a:t>티아졸리딘디온</a:t>
            </a:r>
            <a:endParaRPr lang="ko-KR" b="1" dirty="0">
              <a:latin typeface="Candara" panose="020E0502030303020204" pitchFamily="34" charset="0"/>
              <a:sym typeface=""/>
            </a:endParaRPr>
          </a:p>
          <a:p>
            <a:pPr marL="285750" indent="-285750">
              <a:buFont typeface="Arial" panose="020B0604020202020204" pitchFamily="34" charset="0"/>
              <a:buChar char="•"/>
            </a:pPr>
            <a:r>
              <a:rPr lang="ko-KR" b="1" dirty="0" err="1">
                <a:latin typeface="Candara" panose="020E0502030303020204" pitchFamily="34" charset="0"/>
                <a:sym typeface=""/>
              </a:rPr>
              <a:t>칼시뉴린</a:t>
            </a:r>
            <a:r>
              <a:rPr lang="ko-KR" b="1" dirty="0">
                <a:latin typeface="Candara" panose="020E0502030303020204" pitchFamily="34" charset="0"/>
                <a:sym typeface=""/>
              </a:rPr>
              <a:t> </a:t>
            </a:r>
            <a:r>
              <a:rPr lang="ko-KR" b="1" dirty="0" err="1">
                <a:latin typeface="Candara" panose="020E0502030303020204" pitchFamily="34" charset="0"/>
                <a:sym typeface=""/>
              </a:rPr>
              <a:t>억제제</a:t>
            </a:r>
            <a:endParaRPr lang="ko-KR" b="1" dirty="0">
              <a:latin typeface="Candara" panose="020E0502030303020204" pitchFamily="34" charset="0"/>
              <a:sym typeface=""/>
            </a:endParaRPr>
          </a:p>
          <a:p>
            <a:pPr marL="285750" lvl="0" indent="-285750">
              <a:buFont typeface="Arial" panose="020B0604020202020204" pitchFamily="34" charset="0"/>
              <a:buChar char="•"/>
            </a:pPr>
            <a:r>
              <a:rPr lang="ko-KR" b="1" dirty="0" err="1">
                <a:latin typeface="Candara" panose="020E0502030303020204" pitchFamily="34" charset="0"/>
                <a:sym typeface=""/>
              </a:rPr>
              <a:t>헤파린</a:t>
            </a:r>
            <a:r>
              <a:rPr lang="ko-KR" b="1" dirty="0">
                <a:latin typeface="Candara" panose="020E0502030303020204" pitchFamily="34" charset="0"/>
                <a:sym typeface=""/>
              </a:rPr>
              <a:t>, </a:t>
            </a:r>
            <a:r>
              <a:rPr lang="ko-KR" b="1" dirty="0" err="1">
                <a:latin typeface="Candara" panose="020E0502030303020204" pitchFamily="34" charset="0"/>
                <a:sym typeface=""/>
              </a:rPr>
              <a:t>와파린</a:t>
            </a:r>
            <a:endParaRPr lang="ko-KR" b="1" dirty="0">
              <a:latin typeface="Candara" panose="020E0502030303020204" pitchFamily="34" charset="0"/>
              <a:sym typeface=""/>
            </a:endParaRPr>
          </a:p>
          <a:p>
            <a:endParaRPr lang="ko-KR" sz="1200" b="1" dirty="0">
              <a:latin typeface="Candra Regular "/>
              <a:sym typeface=""/>
            </a:endParaRPr>
          </a:p>
          <a:p>
            <a:endParaRPr lang="ko-KR" sz="1200" b="1" dirty="0">
              <a:latin typeface="Candra Regular "/>
              <a:ea typeface="Malgun Gothic"/>
            </a:endParaRPr>
          </a:p>
        </p:txBody>
      </p:sp>
      <p:sp>
        <p:nvSpPr>
          <p:cNvPr id="5" name="TextBox 4">
            <a:extLst>
              <a:ext uri="{FF2B5EF4-FFF2-40B4-BE49-F238E27FC236}">
                <a16:creationId xmlns:a16="http://schemas.microsoft.com/office/drawing/2014/main" id="{FBA00FB0-3695-0447-B4CE-DBE28D07069F}"/>
              </a:ext>
            </a:extLst>
          </p:cNvPr>
          <p:cNvSpPr txBox="1"/>
          <p:nvPr/>
        </p:nvSpPr>
        <p:spPr>
          <a:xfrm>
            <a:off x="386856" y="6343182"/>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a:t>
            </a:r>
          </a:p>
        </p:txBody>
      </p:sp>
      <p:pic>
        <p:nvPicPr>
          <p:cNvPr id="3" name="Picture 2">
            <a:extLst>
              <a:ext uri="{FF2B5EF4-FFF2-40B4-BE49-F238E27FC236}">
                <a16:creationId xmlns:a16="http://schemas.microsoft.com/office/drawing/2014/main" id="{AB42D5BF-CD2A-6840-B2C2-C69CDA964715}"/>
              </a:ext>
            </a:extLst>
          </p:cNvPr>
          <p:cNvPicPr>
            <a:picLocks noChangeAspect="1"/>
          </p:cNvPicPr>
          <p:nvPr/>
        </p:nvPicPr>
        <p:blipFill>
          <a:blip r:embed="rId3"/>
          <a:stretch>
            <a:fillRect/>
          </a:stretch>
        </p:blipFill>
        <p:spPr>
          <a:xfrm>
            <a:off x="5231612" y="1636360"/>
            <a:ext cx="6360948" cy="3576932"/>
          </a:xfrm>
          <a:prstGeom prst="rect">
            <a:avLst/>
          </a:prstGeom>
        </p:spPr>
      </p:pic>
      <p:pic>
        <p:nvPicPr>
          <p:cNvPr id="7" name="Graphic 6" descr="Home with solid fill">
            <a:hlinkClick r:id="rId4" action="ppaction://hlinksldjump"/>
            <a:extLst>
              <a:ext uri="{FF2B5EF4-FFF2-40B4-BE49-F238E27FC236}">
                <a16:creationId xmlns:a16="http://schemas.microsoft.com/office/drawing/2014/main" id="{8BB59036-D1B2-9546-B18A-050B78242D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51707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글루코코르티코이드(GC)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2317075802"/>
              </p:ext>
            </p:extLst>
          </p:nvPr>
        </p:nvGraphicFramePr>
        <p:xfrm>
          <a:off x="441064" y="1168972"/>
          <a:ext cx="5443370" cy="4773175"/>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15583">
                <a:tc>
                  <a:txBody>
                    <a:bodyPr/>
                    <a:lstStyle/>
                    <a:p>
                      <a:r>
                        <a:rPr lang="ko-KR" sz="1600" b="1" kern="0" spc="0" dirty="0">
                          <a:solidFill>
                            <a:schemeClr val="bg1">
                              <a:lumMod val="100000"/>
                            </a:schemeClr>
                          </a:solidFill>
                          <a:latin typeface="Candara" panose="020E0502030303020204" pitchFamily="34" charset="0"/>
                          <a:ea typeface="Malgun Gothic"/>
                          <a:cs typeface="+mn-cs"/>
                          <a:sym typeface=""/>
                        </a:rPr>
                        <a:t>용법:</a:t>
                      </a:r>
                      <a:r>
                        <a:rPr lang="ko-KR" sz="1600" b="1" kern="0" spc="0" baseline="30000" dirty="0">
                          <a:solidFill>
                            <a:schemeClr val="bg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1776168">
                <a:tc>
                  <a:txBody>
                    <a:bodyPr/>
                    <a:lstStyle/>
                    <a:p>
                      <a:r>
                        <a:rPr lang="ko-KR" sz="1800" b="1" kern="1200" spc="0">
                          <a:solidFill>
                            <a:schemeClr val="tx1"/>
                          </a:solidFill>
                          <a:effectLst/>
                          <a:latin typeface="Candara" panose="020E0502030303020204" pitchFamily="34" charset="0"/>
                          <a:ea typeface="Malgun Gothic"/>
                          <a:cs typeface="+mn-cs"/>
                          <a:sym typeface=""/>
                        </a:rPr>
                        <a:t>다음과 같은 다양한 질병을 치료하는 데 사용됨 </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자가면역</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염증성</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피부과</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호흡기</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악성 </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고형 장기 이식</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286448">
                <a:tc>
                  <a:txBody>
                    <a:bodyPr/>
                    <a:lstStyle/>
                    <a:p>
                      <a:r>
                        <a:rPr lang="ko-KR" sz="1600" b="1" spc="0">
                          <a:solidFill>
                            <a:schemeClr val="bg1"/>
                          </a:solidFill>
                          <a:latin typeface="Candara" panose="020E0502030303020204" pitchFamily="34" charset="0"/>
                          <a:ea typeface="Malgun Gothic"/>
                          <a:cs typeface="+mn-cs"/>
                          <a:sym typeface=""/>
                        </a:rPr>
                        <a:t>사용 시 골절 위험: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355234">
                <a:tc>
                  <a:txBody>
                    <a:bodyPr/>
                    <a:lstStyle/>
                    <a:p>
                      <a:pPr marL="285750" indent="-285750">
                        <a:buFont typeface="Arial" panose="020B0604020202020204" pitchFamily="34" charset="0"/>
                        <a:buChar char="•"/>
                      </a:pPr>
                      <a:r>
                        <a:rPr lang="ko-KR" b="1" kern="0" spc="0">
                          <a:solidFill>
                            <a:schemeClr val="tx1">
                              <a:lumMod val="100000"/>
                            </a:schemeClr>
                          </a:solidFill>
                          <a:latin typeface="Candara" panose="020E0502030303020204" pitchFamily="34" charset="0"/>
                          <a:ea typeface="Malgun Gothic"/>
                          <a:cs typeface="+mn-cs"/>
                          <a:sym typeface=""/>
                        </a:rPr>
                        <a:t>GC 사용자의 30~50%에서 골절이 발생</a:t>
                      </a:r>
                      <a:r>
                        <a:rPr lang="ko-KR" b="1" kern="0" spc="0" baseline="30000">
                          <a:solidFill>
                            <a:schemeClr val="tx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95636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사용량:</a:t>
                      </a:r>
                      <a:b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b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10mg </a:t>
                      </a:r>
                      <a:r>
                        <a:rPr lang="ko-KR" sz="1800" b="1" i="0" u="none" strike="noStrike" kern="0" spc="0" dirty="0">
                          <a:solidFill>
                            <a:schemeClr val="tx1"/>
                          </a:solidFill>
                          <a:effectLst/>
                          <a:latin typeface="Candara" panose="020E0502030303020204" pitchFamily="34" charset="0"/>
                          <a:ea typeface="Malgun Gothic"/>
                          <a:cs typeface="+mn-cs"/>
                          <a:sym typeface=""/>
                        </a:rPr>
                        <a:t>GC </a:t>
                      </a:r>
                      <a:r>
                        <a:rPr lang="ko-KR" altLang="en-US" sz="1800" b="1" i="0" u="none" strike="noStrike" kern="0" spc="0" dirty="0">
                          <a:solidFill>
                            <a:schemeClr val="tx1"/>
                          </a:solidFill>
                          <a:effectLst/>
                          <a:latin typeface="Candara" panose="020E0502030303020204" pitchFamily="34" charset="0"/>
                          <a:ea typeface="Malgun Gothic"/>
                          <a:cs typeface="+mn-cs"/>
                          <a:sym typeface=""/>
                        </a:rPr>
                        <a:t>용량</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Wingdings" pitchFamily="2" charset="2"/>
                        </a:rPr>
                        <a:t></a:t>
                      </a:r>
                      <a:b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b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Wingdings" pitchFamily="2" charset="2"/>
                        </a:rPr>
                        <a:t> 척추 골절 위험 62%</a:t>
                      </a:r>
                      <a:r>
                        <a:rPr lang="ko-KR" sz="1400" b="1" i="0" u="none" strike="noStrike" kern="0" spc="0" dirty="0">
                          <a:solidFill>
                            <a:schemeClr val="tx1">
                              <a:lumMod val="100000"/>
                            </a:schemeClr>
                          </a:solidFill>
                          <a:effectLst/>
                          <a:latin typeface="Candara" panose="020E0502030303020204" pitchFamily="34" charset="0"/>
                          <a:ea typeface="Malgun Gothic"/>
                          <a:cs typeface="+mn-cs"/>
                          <a:sym typeface="Wingdings" pitchFamily="2" charset="2"/>
                        </a:rPr>
                        <a:t>(</a:t>
                      </a:r>
                      <a:r>
                        <a:rPr lang="ko-KR" sz="1400" b="1" i="0" u="none" strike="noStrike" kern="0" spc="0" dirty="0">
                          <a:solidFill>
                            <a:schemeClr val="tx1">
                              <a:lumMod val="100000"/>
                            </a:schemeClr>
                          </a:solidFill>
                          <a:effectLst/>
                          <a:latin typeface="Candara" panose="020E0502030303020204" pitchFamily="34" charset="0"/>
                          <a:ea typeface="Malgun Gothic"/>
                          <a:cs typeface="+mn-cs"/>
                          <a:sym typeface=""/>
                        </a:rPr>
                        <a:t>RR 1.62, 95% 신뢰구간 1.11-2.36)</a:t>
                      </a:r>
                      <a:r>
                        <a:rPr lang="ko-KR" sz="1400" b="1" i="0" u="none" strike="noStrike" kern="0" spc="0" baseline="30000" dirty="0">
                          <a:solidFill>
                            <a:schemeClr val="tx1">
                              <a:lumMod val="100000"/>
                            </a:schemeClr>
                          </a:solidFill>
                          <a:effectLst/>
                          <a:latin typeface="Candara" panose="020E0502030303020204" pitchFamily="34" charset="0"/>
                          <a:ea typeface="Malgun Gothic"/>
                          <a:cs typeface="+mn-cs"/>
                          <a:sym typeface=""/>
                        </a:rPr>
                        <a:t>2</a:t>
                      </a:r>
                      <a:endParaRPr lang="ko-KR" sz="1400" b="1" kern="0" spc="0" baseline="30000" dirty="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2356549"/>
                  </a:ext>
                </a:extLst>
              </a:tr>
              <a:tr h="9516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kern="0" spc="0" dirty="0" err="1">
                          <a:solidFill>
                            <a:schemeClr val="tx1">
                              <a:lumMod val="100000"/>
                            </a:schemeClr>
                          </a:solidFill>
                          <a:latin typeface="Candara" panose="020E0502030303020204" pitchFamily="34" charset="0"/>
                          <a:ea typeface="Malgun Gothic"/>
                          <a:cs typeface="+mn-cs"/>
                          <a:sym typeface=""/>
                        </a:rPr>
                        <a:t>골밀도</a:t>
                      </a:r>
                      <a:r>
                        <a:rPr lang="ko-KR" sz="1800" b="1" kern="0" spc="0" dirty="0">
                          <a:solidFill>
                            <a:schemeClr val="tx1">
                              <a:lumMod val="100000"/>
                            </a:schemeClr>
                          </a:solidFill>
                          <a:latin typeface="Candara" panose="020E0502030303020204" pitchFamily="34" charset="0"/>
                          <a:ea typeface="Malgun Gothic"/>
                          <a:cs typeface="+mn-cs"/>
                          <a:sym typeface=""/>
                        </a:rPr>
                        <a:t> 감소가 나타나기 전에도 골절 위험이 증가하고 </a:t>
                      </a:r>
                      <a:r>
                        <a:rPr lang="ko-KR" sz="1800" b="1" kern="0" spc="0" dirty="0">
                          <a:solidFill>
                            <a:schemeClr val="tx1"/>
                          </a:solidFill>
                          <a:latin typeface="Candara" panose="020E0502030303020204" pitchFamily="34" charset="0"/>
                          <a:ea typeface="Malgun Gothic"/>
                          <a:cs typeface="+mn-cs"/>
                          <a:sym typeface=""/>
                        </a:rPr>
                        <a:t>폐경 후 골다공증보다 </a:t>
                      </a:r>
                      <a:r>
                        <a:rPr lang="ko-KR" sz="1800" b="1" kern="0" spc="0" dirty="0" err="1">
                          <a:solidFill>
                            <a:schemeClr val="tx1"/>
                          </a:solidFill>
                          <a:latin typeface="Candara" panose="020E0502030303020204" pitchFamily="34" charset="0"/>
                          <a:ea typeface="Malgun Gothic"/>
                          <a:cs typeface="+mn-cs"/>
                          <a:sym typeface=""/>
                        </a:rPr>
                        <a:t>골밀도가</a:t>
                      </a:r>
                      <a:r>
                        <a:rPr lang="ko-KR" sz="1800" b="1" kern="0" spc="0" dirty="0">
                          <a:solidFill>
                            <a:schemeClr val="tx1"/>
                          </a:solidFill>
                          <a:latin typeface="Candara" panose="020E0502030303020204" pitchFamily="34" charset="0"/>
                          <a:ea typeface="Malgun Gothic"/>
                          <a:cs typeface="+mn-cs"/>
                          <a:sym typeface=""/>
                        </a:rPr>
                        <a:t> 높</a:t>
                      </a:r>
                      <a:r>
                        <a:rPr lang="ko-KR" altLang="en-US" sz="1800" b="1" kern="0" spc="0" dirty="0">
                          <a:solidFill>
                            <a:schemeClr val="tx1"/>
                          </a:solidFill>
                          <a:latin typeface="Candara" panose="020E0502030303020204" pitchFamily="34" charset="0"/>
                          <a:ea typeface="Malgun Gothic"/>
                          <a:cs typeface="+mn-cs"/>
                          <a:sym typeface=""/>
                        </a:rPr>
                        <a:t>은 수준에서도</a:t>
                      </a:r>
                      <a:r>
                        <a:rPr lang="ko-KR" sz="1800" b="1" kern="0" spc="0" dirty="0">
                          <a:solidFill>
                            <a:schemeClr val="tx1"/>
                          </a:solidFill>
                          <a:latin typeface="Candara" panose="020E0502030303020204" pitchFamily="34" charset="0"/>
                          <a:ea typeface="Malgun Gothic"/>
                          <a:cs typeface="+mn-cs"/>
                          <a:sym typeface=""/>
                        </a:rPr>
                        <a:t> 골절이 </a:t>
                      </a:r>
                      <a:r>
                        <a:rPr lang="ko-KR" sz="1800" b="1" kern="0" spc="0" dirty="0">
                          <a:solidFill>
                            <a:schemeClr val="tx1">
                              <a:lumMod val="100000"/>
                            </a:schemeClr>
                          </a:solidFill>
                          <a:latin typeface="Candara" panose="020E0502030303020204" pitchFamily="34" charset="0"/>
                          <a:ea typeface="Malgun Gothic"/>
                          <a:cs typeface="+mn-cs"/>
                          <a:sym typeface=""/>
                        </a:rPr>
                        <a:t>발생함</a:t>
                      </a:r>
                      <a:r>
                        <a:rPr lang="ko-KR" sz="1800" b="1" kern="0" spc="0" baseline="30000" dirty="0">
                          <a:solidFill>
                            <a:schemeClr val="tx1">
                              <a:lumMod val="100000"/>
                            </a:schemeClr>
                          </a:solidFill>
                          <a:latin typeface="Candara" panose="020E0502030303020204" pitchFamily="34" charset="0"/>
                          <a:ea typeface="Malgun Gothic"/>
                          <a:cs typeface="+mn-cs"/>
                          <a:sym typeface=""/>
                        </a:rPr>
                        <a:t>2</a:t>
                      </a:r>
                      <a:endParaRPr lang="ko-KR" sz="1800" b="1" kern="0" spc="0" baseline="30000" dirty="0">
                        <a:solidFill>
                          <a:schemeClr val="tx1">
                            <a:lumMod val="100000"/>
                          </a:schemeClr>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alpha val="20000"/>
                      </a:srgbClr>
                    </a:solidFill>
                  </a:tcPr>
                </a:tc>
                <a:extLst>
                  <a:ext uri="{0D108BD9-81ED-4DB2-BD59-A6C34878D82A}">
                    <a16:rowId xmlns:a16="http://schemas.microsoft.com/office/drawing/2014/main" val="2155678154"/>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3578641758"/>
              </p:ext>
            </p:extLst>
          </p:nvPr>
        </p:nvGraphicFramePr>
        <p:xfrm>
          <a:off x="6307565" y="1168972"/>
          <a:ext cx="5443370" cy="4963754"/>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368716">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1635790">
                <a:tc>
                  <a:txBody>
                    <a:bodyPr/>
                    <a:lstStyle/>
                    <a:p>
                      <a:pPr marL="285750" indent="-285750">
                        <a:buClr>
                          <a:schemeClr val="tx1"/>
                        </a:buClr>
                        <a:buFont typeface="Arial" panose="020B0604020202020204" pitchFamily="34" charset="0"/>
                        <a:buChar char="•"/>
                      </a:pPr>
                      <a:r>
                        <a:rPr lang="ko-KR" b="1" kern="0" spc="0" dirty="0">
                          <a:solidFill>
                            <a:srgbClr val="6BBBAD">
                              <a:lumMod val="100000"/>
                            </a:srgbClr>
                          </a:solidFill>
                          <a:latin typeface="Candara" panose="020E0502030303020204" pitchFamily="34" charset="0"/>
                          <a:ea typeface="Malgun Gothic"/>
                          <a:cs typeface="+mn-cs"/>
                          <a:sym typeface=""/>
                        </a:rPr>
                        <a:t>↑</a:t>
                      </a:r>
                      <a:r>
                        <a:rPr lang="ko-KR" b="1" kern="0" spc="0" dirty="0" err="1">
                          <a:solidFill>
                            <a:schemeClr val="tx1">
                              <a:lumMod val="100000"/>
                            </a:schemeClr>
                          </a:solidFill>
                          <a:latin typeface="Candara" panose="020E0502030303020204" pitchFamily="34" charset="0"/>
                          <a:ea typeface="Malgun Gothic"/>
                          <a:cs typeface="+mn-cs"/>
                          <a:sym typeface=""/>
                        </a:rPr>
                        <a:t>파골세포</a:t>
                      </a:r>
                      <a:r>
                        <a:rPr lang="ko-KR" b="1" kern="0" spc="0" dirty="0">
                          <a:solidFill>
                            <a:schemeClr val="tx1">
                              <a:lumMod val="100000"/>
                            </a:schemeClr>
                          </a:solidFill>
                          <a:latin typeface="Candara" panose="020E0502030303020204" pitchFamily="34" charset="0"/>
                          <a:ea typeface="Malgun Gothic"/>
                          <a:cs typeface="+mn-cs"/>
                          <a:sym typeface=""/>
                        </a:rPr>
                        <a:t> 자극</a:t>
                      </a:r>
                      <a:r>
                        <a:rPr lang="ko-KR" b="1" kern="0" spc="0" dirty="0">
                          <a:solidFill>
                            <a:schemeClr val="tx1">
                              <a:lumMod val="100000"/>
                            </a:schemeClr>
                          </a:solidFill>
                          <a:latin typeface="Candara" panose="020E0502030303020204" pitchFamily="34" charset="0"/>
                          <a:ea typeface="Malgun Gothic"/>
                          <a:cs typeface="+mn-cs"/>
                          <a:sym typeface="Wingdings" pitchFamily="2" charset="2"/>
                        </a:rPr>
                        <a:t></a:t>
                      </a:r>
                      <a:r>
                        <a:rPr lang="ko-KR" b="1" kern="0" spc="0" dirty="0">
                          <a:solidFill>
                            <a:schemeClr val="tx1">
                              <a:lumMod val="100000"/>
                            </a:schemeClr>
                          </a:solidFill>
                          <a:latin typeface="Candara" panose="020E0502030303020204" pitchFamily="34" charset="0"/>
                          <a:ea typeface="Malgun Gothic"/>
                          <a:cs typeface="+mn-cs"/>
                          <a:sym typeface=""/>
                        </a:rPr>
                        <a:t> ↑ </a:t>
                      </a:r>
                      <a:r>
                        <a:rPr lang="ko-KR" b="1" kern="0" spc="0" dirty="0" err="1">
                          <a:solidFill>
                            <a:schemeClr val="tx1">
                              <a:lumMod val="100000"/>
                            </a:schemeClr>
                          </a:solidFill>
                          <a:latin typeface="Candara" panose="020E0502030303020204" pitchFamily="34" charset="0"/>
                          <a:ea typeface="Malgun Gothic"/>
                          <a:cs typeface="+mn-cs"/>
                          <a:sym typeface=""/>
                        </a:rPr>
                        <a:t>골흡수</a:t>
                      </a:r>
                      <a:r>
                        <a:rPr lang="ko-KR" b="1" kern="0" spc="0" dirty="0">
                          <a:solidFill>
                            <a:schemeClr val="tx1">
                              <a:lumMod val="100000"/>
                            </a:schemeClr>
                          </a:solidFill>
                          <a:latin typeface="Candara" panose="020E0502030303020204" pitchFamily="34" charset="0"/>
                          <a:ea typeface="Malgun Gothic"/>
                          <a:cs typeface="+mn-cs"/>
                          <a:sym typeface=""/>
                        </a:rPr>
                        <a:t>(주로 척추에서)</a:t>
                      </a:r>
                    </a:p>
                    <a:p>
                      <a:pPr marL="285750" indent="-285750">
                        <a:spcBef>
                          <a:spcPts val="600"/>
                        </a:spcBef>
                        <a:buClr>
                          <a:schemeClr val="tx1"/>
                        </a:buClr>
                        <a:buFont typeface="Arial" panose="020B0604020202020204" pitchFamily="34" charset="0"/>
                        <a:buChar char="•"/>
                      </a:pPr>
                      <a:r>
                        <a:rPr lang="ko-KR" b="1" spc="0" dirty="0">
                          <a:latin typeface="Candara" panose="020E0502030303020204" pitchFamily="34" charset="0"/>
                          <a:ea typeface="Malgun Gothic"/>
                          <a:cs typeface="+mn-cs"/>
                          <a:sym typeface=""/>
                        </a:rPr>
                        <a:t>골세포 사멸</a:t>
                      </a:r>
                    </a:p>
                    <a:p>
                      <a:pPr marL="285750" indent="-285750">
                        <a:spcBef>
                          <a:spcPts val="600"/>
                        </a:spcBef>
                        <a:buClr>
                          <a:schemeClr val="tx1"/>
                        </a:buClr>
                        <a:buFont typeface="Arial" panose="020B0604020202020204" pitchFamily="34" charset="0"/>
                        <a:buChar char="•"/>
                      </a:pPr>
                      <a:r>
                        <a:rPr lang="ko-KR" b="1" kern="0" spc="0" dirty="0">
                          <a:solidFill>
                            <a:srgbClr val="6BBBAD">
                              <a:lumMod val="100000"/>
                            </a:srgbClr>
                          </a:solidFill>
                          <a:latin typeface="Candara" panose="020E0502030303020204" pitchFamily="34" charset="0"/>
                          <a:ea typeface="Malgun Gothic"/>
                          <a:cs typeface="+mn-cs"/>
                          <a:sym typeface=""/>
                        </a:rPr>
                        <a:t>↓</a:t>
                      </a:r>
                      <a:r>
                        <a:rPr lang="ko-KR" b="1" kern="0" spc="0" dirty="0">
                          <a:solidFill>
                            <a:schemeClr val="tx1">
                              <a:lumMod val="100000"/>
                            </a:schemeClr>
                          </a:solidFill>
                          <a:latin typeface="Candara" panose="020E0502030303020204" pitchFamily="34" charset="0"/>
                          <a:ea typeface="Malgun Gothic"/>
                          <a:cs typeface="+mn-cs"/>
                          <a:sym typeface=""/>
                        </a:rPr>
                        <a:t> 조골세포 </a:t>
                      </a:r>
                      <a:r>
                        <a:rPr lang="ko-KR" b="1" kern="0" spc="0" dirty="0" err="1">
                          <a:solidFill>
                            <a:schemeClr val="tx1">
                              <a:lumMod val="100000"/>
                            </a:schemeClr>
                          </a:solidFill>
                          <a:latin typeface="Candara" panose="020E0502030303020204" pitchFamily="34" charset="0"/>
                          <a:ea typeface="Malgun Gothic"/>
                          <a:cs typeface="+mn-cs"/>
                          <a:sym typeface=""/>
                        </a:rPr>
                        <a:t>전구체</a:t>
                      </a:r>
                      <a:r>
                        <a:rPr lang="ko-KR" b="1" kern="0" spc="0" dirty="0">
                          <a:solidFill>
                            <a:schemeClr val="tx1">
                              <a:lumMod val="100000"/>
                            </a:schemeClr>
                          </a:solidFill>
                          <a:latin typeface="Candara" panose="020E0502030303020204" pitchFamily="34" charset="0"/>
                          <a:ea typeface="Malgun Gothic"/>
                          <a:cs typeface="+mn-cs"/>
                          <a:sym typeface=""/>
                        </a:rPr>
                        <a:t> 생성</a:t>
                      </a:r>
                      <a:r>
                        <a:rPr lang="ko-KR" b="1" kern="0" spc="0" dirty="0">
                          <a:solidFill>
                            <a:schemeClr val="tx1">
                              <a:lumMod val="100000"/>
                            </a:schemeClr>
                          </a:solidFill>
                          <a:latin typeface="Candara" panose="020E0502030303020204" pitchFamily="34" charset="0"/>
                          <a:ea typeface="Malgun Gothic"/>
                          <a:cs typeface="+mn-cs"/>
                          <a:sym typeface="Wingdings" pitchFamily="2" charset="2"/>
                        </a:rPr>
                        <a:t> </a:t>
                      </a:r>
                      <a:r>
                        <a:rPr lang="ko-KR" b="1" kern="0" spc="0" dirty="0">
                          <a:solidFill>
                            <a:srgbClr val="6BBBAD">
                              <a:lumMod val="100000"/>
                            </a:srgbClr>
                          </a:solidFill>
                          <a:latin typeface="Candara" panose="020E0502030303020204" pitchFamily="34" charset="0"/>
                          <a:ea typeface="Malgun Gothic"/>
                          <a:cs typeface="+mn-cs"/>
                          <a:sym typeface=""/>
                        </a:rPr>
                        <a:t>↓</a:t>
                      </a:r>
                      <a:r>
                        <a:rPr lang="ko-KR" b="1" kern="0" spc="0" dirty="0">
                          <a:solidFill>
                            <a:schemeClr val="tx1">
                              <a:lumMod val="100000"/>
                            </a:schemeClr>
                          </a:solidFill>
                          <a:latin typeface="Candara" panose="020E0502030303020204" pitchFamily="34" charset="0"/>
                          <a:ea typeface="Malgun Gothic"/>
                          <a:cs typeface="+mn-cs"/>
                          <a:sym typeface="Wingdings" pitchFamily="2" charset="2"/>
                        </a:rPr>
                        <a:t> 뼈 형성</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61125">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간접적인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095712073"/>
                  </a:ext>
                </a:extLst>
              </a:tr>
              <a:tr h="1511106">
                <a:tc>
                  <a:txBody>
                    <a:bodyPr/>
                    <a:lstStyle/>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lang="ko-KR">
                          <a:ea typeface="Malgun Gothic"/>
                        </a:defRPr>
                      </a:pPr>
                      <a:r>
                        <a:rPr lang="ko-KR" b="1" kern="0" spc="0" dirty="0">
                          <a:solidFill>
                            <a:srgbClr val="6BBBAD">
                              <a:lumMod val="100000"/>
                            </a:srgbClr>
                          </a:solidFill>
                          <a:latin typeface="Candara" panose="020E0502030303020204" pitchFamily="34" charset="0"/>
                          <a:ea typeface="Malgun Gothic"/>
                          <a:cs typeface="+mn-cs"/>
                          <a:sym typeface=""/>
                        </a:rPr>
                        <a:t>↓</a:t>
                      </a:r>
                      <a:r>
                        <a:rPr lang="ko-KR" b="1" kern="0" spc="0" dirty="0">
                          <a:solidFill>
                            <a:schemeClr val="tx1">
                              <a:lumMod val="100000"/>
                            </a:schemeClr>
                          </a:solidFill>
                          <a:latin typeface="Candara" panose="020E0502030303020204" pitchFamily="34" charset="0"/>
                          <a:ea typeface="Malgun Gothic"/>
                          <a:cs typeface="+mn-cs"/>
                          <a:sym typeface=""/>
                        </a:rPr>
                        <a:t> 칼슘 흡수</a:t>
                      </a:r>
                    </a:p>
                    <a:p>
                      <a:pPr marL="285750" marR="0" lvl="0" indent="-2857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lang="ko-KR">
                          <a:ea typeface="Malgun Gothic"/>
                        </a:defRPr>
                      </a:pPr>
                      <a:r>
                        <a:rPr lang="ko-KR" b="1" kern="0" spc="0" dirty="0">
                          <a:solidFill>
                            <a:srgbClr val="6BBBAD">
                              <a:lumMod val="100000"/>
                            </a:srgbClr>
                          </a:solidFill>
                          <a:latin typeface="Candara" panose="020E0502030303020204" pitchFamily="34" charset="0"/>
                          <a:ea typeface="Malgun Gothic"/>
                          <a:cs typeface="+mn-cs"/>
                          <a:sym typeface=""/>
                        </a:rPr>
                        <a:t>↓</a:t>
                      </a:r>
                      <a:r>
                        <a:rPr lang="ko-KR" b="1" kern="0" spc="0" dirty="0">
                          <a:solidFill>
                            <a:schemeClr val="tx1">
                              <a:lumMod val="100000"/>
                            </a:schemeClr>
                          </a:solidFill>
                          <a:latin typeface="Candara" panose="020E0502030303020204" pitchFamily="34" charset="0"/>
                          <a:ea typeface="Malgun Gothic"/>
                          <a:cs typeface="+mn-cs"/>
                          <a:sym typeface="Wingdings" pitchFamily="2" charset="2"/>
                        </a:rPr>
                        <a:t> 성장 호르몬</a:t>
                      </a:r>
                    </a:p>
                    <a:p>
                      <a:pPr marL="285750" marR="0" lvl="0" indent="-2857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lang="ko-KR">
                          <a:ea typeface="Malgun Gothic"/>
                        </a:defRPr>
                      </a:pPr>
                      <a:r>
                        <a:rPr lang="ko-KR" b="1" spc="0" dirty="0">
                          <a:latin typeface="Candara" panose="020E0502030303020204" pitchFamily="34" charset="0"/>
                          <a:ea typeface="Malgun Gothic"/>
                          <a:cs typeface="+mn-cs"/>
                          <a:sym typeface="Wingdings" pitchFamily="2" charset="2"/>
                        </a:rPr>
                        <a:t>성 호르몬의 변화</a:t>
                      </a:r>
                    </a:p>
                    <a:p>
                      <a:pPr marL="285750" marR="0" lvl="0" indent="-2857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lang="ko-KR">
                          <a:ea typeface="Malgun Gothic"/>
                        </a:defRPr>
                      </a:pPr>
                      <a:r>
                        <a:rPr lang="ko-KR" b="1" spc="0" dirty="0">
                          <a:solidFill>
                            <a:schemeClr val="tx1"/>
                          </a:solidFill>
                          <a:latin typeface="Candara" panose="020E0502030303020204" pitchFamily="34" charset="0"/>
                          <a:ea typeface="Malgun Gothic"/>
                          <a:cs typeface="+mn-cs"/>
                          <a:sym typeface="Wingdings" pitchFamily="2" charset="2"/>
                        </a:rPr>
                        <a:t>부갑상선 </a:t>
                      </a:r>
                      <a:r>
                        <a:rPr lang="ko-KR" altLang="en-US" b="1" spc="0" dirty="0">
                          <a:solidFill>
                            <a:schemeClr val="tx1"/>
                          </a:solidFill>
                          <a:latin typeface="Candara" panose="020E0502030303020204" pitchFamily="34" charset="0"/>
                          <a:ea typeface="Malgun Gothic"/>
                          <a:cs typeface="+mn-cs"/>
                          <a:sym typeface="Wingdings" pitchFamily="2" charset="2"/>
                        </a:rPr>
                        <a:t>분비</a:t>
                      </a:r>
                      <a:r>
                        <a:rPr lang="ko-KR" b="1" spc="0" dirty="0">
                          <a:solidFill>
                            <a:schemeClr val="tx1"/>
                          </a:solidFill>
                          <a:latin typeface="Candara" panose="020E0502030303020204" pitchFamily="34" charset="0"/>
                          <a:ea typeface="Malgun Gothic"/>
                          <a:cs typeface="+mn-cs"/>
                          <a:sym typeface="Wingdings" pitchFamily="2" charset="2"/>
                        </a:rPr>
                        <a:t>의 </a:t>
                      </a:r>
                      <a:r>
                        <a:rPr lang="ko-KR" b="1" spc="0" dirty="0">
                          <a:latin typeface="Candara" panose="020E0502030303020204" pitchFamily="34" charset="0"/>
                          <a:ea typeface="Malgun Gothic"/>
                          <a:cs typeface="+mn-cs"/>
                          <a:sym typeface="Wingdings" pitchFamily="2" charset="2"/>
                        </a:rPr>
                        <a:t>변화</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2356549"/>
                  </a:ext>
                </a:extLst>
              </a:tr>
              <a:tr h="361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가역성:</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155678154"/>
                  </a:ext>
                </a:extLst>
              </a:tr>
              <a:tr h="725892">
                <a:tc>
                  <a:txBody>
                    <a:bodyPr/>
                    <a:lstStyle/>
                    <a:p>
                      <a:r>
                        <a:rPr lang="ko-KR" sz="1800" b="1" kern="1200" spc="0" dirty="0">
                          <a:solidFill>
                            <a:schemeClr val="tx1">
                              <a:lumMod val="100000"/>
                            </a:schemeClr>
                          </a:solidFill>
                          <a:effectLst/>
                          <a:latin typeface="Candara" panose="020E0502030303020204" pitchFamily="34" charset="0"/>
                          <a:ea typeface="Malgun Gothic"/>
                          <a:cs typeface="+mn-cs"/>
                          <a:sym typeface=""/>
                        </a:rPr>
                        <a:t>GC 사용 중단 후 골절 위험은 2년 </a:t>
                      </a:r>
                      <a:r>
                        <a:rPr lang="ko-KR" sz="1800" b="1" kern="1200" spc="0" dirty="0">
                          <a:solidFill>
                            <a:schemeClr val="tx1"/>
                          </a:solidFill>
                          <a:effectLst/>
                          <a:latin typeface="Candara" panose="020E0502030303020204" pitchFamily="34" charset="0"/>
                          <a:ea typeface="Malgun Gothic"/>
                          <a:cs typeface="+mn-cs"/>
                          <a:sym typeface=""/>
                        </a:rPr>
                        <a:t>이내에 기</a:t>
                      </a:r>
                      <a:r>
                        <a:rPr lang="ko-KR" altLang="en-US" sz="1800" b="1" kern="1200" spc="0" dirty="0">
                          <a:solidFill>
                            <a:schemeClr val="tx1"/>
                          </a:solidFill>
                          <a:effectLst/>
                          <a:latin typeface="Candara" panose="020E0502030303020204" pitchFamily="34" charset="0"/>
                          <a:ea typeface="Malgun Gothic"/>
                          <a:cs typeface="+mn-cs"/>
                          <a:sym typeface=""/>
                        </a:rPr>
                        <a:t>저치</a:t>
                      </a:r>
                      <a:r>
                        <a:rPr lang="ko-KR" sz="1800" b="1" kern="1200" spc="0" dirty="0">
                          <a:solidFill>
                            <a:schemeClr val="tx1"/>
                          </a:solidFill>
                          <a:effectLst/>
                          <a:latin typeface="Candara" panose="020E0502030303020204" pitchFamily="34" charset="0"/>
                          <a:ea typeface="Malgun Gothic"/>
                          <a:cs typeface="+mn-cs"/>
                          <a:sym typeface=""/>
                        </a:rPr>
                        <a:t>로 </a:t>
                      </a:r>
                      <a:r>
                        <a:rPr lang="ko-KR" sz="1800" b="1" kern="1200" spc="0" dirty="0">
                          <a:solidFill>
                            <a:schemeClr val="tx1">
                              <a:lumMod val="100000"/>
                            </a:schemeClr>
                          </a:solidFill>
                          <a:effectLst/>
                          <a:latin typeface="Candara" panose="020E0502030303020204" pitchFamily="34" charset="0"/>
                          <a:ea typeface="Malgun Gothic"/>
                          <a:cs typeface="+mn-cs"/>
                          <a:sym typeface=""/>
                        </a:rPr>
                        <a:t>감소</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7725"/>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5318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2. Van Staa T, et al. </a:t>
            </a:r>
            <a:r>
              <a:rPr lang="ko-KR" sz="900" b="1" i="1" kern="0">
                <a:solidFill>
                  <a:schemeClr val="tx1">
                    <a:lumMod val="100000"/>
                  </a:schemeClr>
                </a:solidFill>
                <a:latin typeface="Calibri" panose="020F0502020204030204" pitchFamily="34" charset="0"/>
                <a:sym typeface=""/>
              </a:rPr>
              <a:t>Arthritis Rheum</a:t>
            </a:r>
            <a:r>
              <a:rPr lang="ko-KR" sz="900" b="1" kern="0">
                <a:solidFill>
                  <a:schemeClr val="tx1">
                    <a:lumMod val="100000"/>
                  </a:schemeClr>
                </a:solidFill>
                <a:latin typeface="Calibri" panose="020F0502020204030204" pitchFamily="34" charset="0"/>
                <a:sym typeface=""/>
              </a:rPr>
              <a:t> 2003;48: 3224–29.</a:t>
            </a:r>
          </a:p>
        </p:txBody>
      </p:sp>
      <p:pic>
        <p:nvPicPr>
          <p:cNvPr id="7" name="Graphic 6" descr="Home with solid fill">
            <a:hlinkClick r:id="rId3" action="ppaction://hlinksldjump"/>
            <a:extLst>
              <a:ext uri="{FF2B5EF4-FFF2-40B4-BE49-F238E27FC236}">
                <a16:creationId xmlns:a16="http://schemas.microsoft.com/office/drawing/2014/main" id="{308A7CD4-4700-C944-ACB4-9D1C361BD18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57712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10189442" cy="584775"/>
          </a:xfrm>
          <a:prstGeom prst="rect">
            <a:avLst/>
          </a:prstGeom>
          <a:noFill/>
        </p:spPr>
        <p:txBody>
          <a:bodyPr wrap="square" rtlCol="0">
            <a:spAutoFit/>
          </a:bodyPr>
          <a:lstStyle/>
          <a:p>
            <a:r>
              <a:rPr lang="ko-KR" sz="3200" b="1" kern="0" dirty="0">
                <a:solidFill>
                  <a:srgbClr val="6BBBAD">
                    <a:lumMod val="100000"/>
                  </a:srgbClr>
                </a:solidFill>
                <a:latin typeface="Candara" panose="020E0502030303020204" pitchFamily="34" charset="0"/>
                <a:sym typeface=""/>
              </a:rPr>
              <a:t>전신 </a:t>
            </a:r>
            <a:r>
              <a:rPr lang="ko-KR" sz="3200" b="1" kern="0" dirty="0" err="1">
                <a:solidFill>
                  <a:srgbClr val="6BBBAD">
                    <a:lumMod val="100000"/>
                  </a:srgbClr>
                </a:solidFill>
                <a:latin typeface="Candara" panose="020E0502030303020204" pitchFamily="34" charset="0"/>
                <a:sym typeface=""/>
              </a:rPr>
              <a:t>글루코코르티코이드</a:t>
            </a:r>
            <a:r>
              <a:rPr lang="ko-KR" sz="3200" b="1" kern="0" dirty="0">
                <a:solidFill>
                  <a:srgbClr val="6BBBAD">
                    <a:lumMod val="100000"/>
                  </a:srgbClr>
                </a:solidFill>
                <a:latin typeface="Candara" panose="020E0502030303020204" pitchFamily="34" charset="0"/>
                <a:sym typeface=""/>
              </a:rPr>
              <a:t> 사용은 골절 위험을 증가시</a:t>
            </a:r>
            <a:r>
              <a:rPr lang="ko-KR" altLang="en-US" sz="3200" b="1" kern="0" dirty="0">
                <a:solidFill>
                  <a:srgbClr val="6BBBAD">
                    <a:lumMod val="100000"/>
                  </a:srgbClr>
                </a:solidFill>
                <a:latin typeface="Candara" panose="020E0502030303020204" pitchFamily="34" charset="0"/>
                <a:sym typeface=""/>
              </a:rPr>
              <a:t>킴</a:t>
            </a:r>
            <a:r>
              <a:rPr lang="ko-KR" sz="3200" b="1" kern="0" baseline="30000" dirty="0">
                <a:solidFill>
                  <a:srgbClr val="6BBBAD">
                    <a:lumMod val="100000"/>
                  </a:srgbClr>
                </a:solidFill>
                <a:latin typeface="Candara" panose="020E0502030303020204" pitchFamily="34" charset="0"/>
                <a:sym typeface=""/>
              </a:rPr>
              <a:t>1</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1" y="1420131"/>
            <a:ext cx="4029710" cy="3693319"/>
          </a:xfrm>
          <a:prstGeom prst="rect">
            <a:avLst/>
          </a:prstGeom>
          <a:noFill/>
        </p:spPr>
        <p:txBody>
          <a:bodyPr wrap="square" rtlCol="0">
            <a:spAutoFit/>
          </a:bodyPr>
          <a:lstStyle/>
          <a:p>
            <a:r>
              <a:rPr lang="ko-KR" b="1" kern="0" dirty="0">
                <a:solidFill>
                  <a:schemeClr val="tx1">
                    <a:lumMod val="100000"/>
                  </a:schemeClr>
                </a:solidFill>
                <a:latin typeface="Candara" panose="020E0502030303020204" pitchFamily="34" charset="0"/>
                <a:sym typeface=""/>
              </a:rPr>
              <a:t>염증 및 면역 조절 질병으로 신규 진단된 입원환자(18-64세, </a:t>
            </a:r>
            <a:r>
              <a:rPr lang="ko-KR" b="1" kern="0" dirty="0" err="1">
                <a:solidFill>
                  <a:schemeClr val="tx1">
                    <a:lumMod val="100000"/>
                  </a:schemeClr>
                </a:solidFill>
                <a:latin typeface="Candara" panose="020E0502030303020204" pitchFamily="34" charset="0"/>
                <a:sym typeface=""/>
              </a:rPr>
              <a:t>N</a:t>
            </a:r>
            <a:r>
              <a:rPr lang="ko-KR" b="1" kern="0" dirty="0">
                <a:solidFill>
                  <a:schemeClr val="tx1">
                    <a:lumMod val="100000"/>
                  </a:schemeClr>
                </a:solidFill>
                <a:latin typeface="Candara" panose="020E0502030303020204" pitchFamily="34" charset="0"/>
                <a:sym typeface=""/>
              </a:rPr>
              <a:t>=403,337):</a:t>
            </a:r>
            <a:r>
              <a:rPr lang="ko-KR" b="1" kern="0" baseline="30000" dirty="0">
                <a:solidFill>
                  <a:schemeClr val="tx1">
                    <a:lumMod val="100000"/>
                  </a:schemeClr>
                </a:solidFill>
                <a:latin typeface="Candara" panose="020E0502030303020204" pitchFamily="34" charset="0"/>
                <a:sym typeface=""/>
              </a:rPr>
              <a:t>1</a:t>
            </a:r>
          </a:p>
          <a:p>
            <a:endParaRPr lang="ko-KR" b="1" dirty="0">
              <a:latin typeface="Candara" panose="020E0502030303020204" pitchFamily="34" charset="0"/>
              <a:sym typeface=""/>
            </a:endParaRPr>
          </a:p>
          <a:p>
            <a:pPr marL="285750" indent="-285750">
              <a:buFont typeface="Arial" panose="020B0604020202020204" pitchFamily="34" charset="0"/>
              <a:buChar char="•"/>
            </a:pPr>
            <a:r>
              <a:rPr lang="ko-KR" b="1" dirty="0">
                <a:latin typeface="Candara" panose="020E0502030303020204" pitchFamily="34" charset="0"/>
                <a:sym typeface=""/>
              </a:rPr>
              <a:t>누적 용량과 골절 위험 간의 유의미한 용량-반응 관계</a:t>
            </a:r>
          </a:p>
          <a:p>
            <a:pPr marL="285750" indent="-285750">
              <a:buFont typeface="Arial" panose="020B0604020202020204" pitchFamily="34" charset="0"/>
              <a:buChar char="•"/>
            </a:pPr>
            <a:r>
              <a:rPr lang="ko-KR" b="1" dirty="0">
                <a:latin typeface="Candara" panose="020E0502030303020204" pitchFamily="34" charset="0"/>
                <a:sym typeface=""/>
              </a:rPr>
              <a:t>50세 미만, 그리고 50세 이상의 환자에서 5 </a:t>
            </a:r>
            <a:r>
              <a:rPr lang="ko-KR" b="1" dirty="0" err="1">
                <a:latin typeface="Candara" panose="020E0502030303020204" pitchFamily="34" charset="0"/>
                <a:sym typeface=""/>
              </a:rPr>
              <a:t>mg</a:t>
            </a:r>
            <a:r>
              <a:rPr lang="ko-KR" b="1" dirty="0">
                <a:latin typeface="Candara" panose="020E0502030303020204" pitchFamily="34" charset="0"/>
                <a:sym typeface=""/>
              </a:rPr>
              <a:t>/일 미만의 용량으로도 </a:t>
            </a:r>
            <a:r>
              <a:rPr lang="ko-KR" b="1" dirty="0" err="1">
                <a:latin typeface="Candara" panose="020E0502030303020204" pitchFamily="34" charset="0"/>
                <a:sym typeface=""/>
              </a:rPr>
              <a:t>골절률이</a:t>
            </a:r>
            <a:r>
              <a:rPr lang="ko-KR" b="1" dirty="0">
                <a:latin typeface="Candara" panose="020E0502030303020204" pitchFamily="34" charset="0"/>
                <a:sym typeface=""/>
              </a:rPr>
              <a:t> 증가함</a:t>
            </a:r>
          </a:p>
          <a:p>
            <a:pPr marL="285750" indent="-285750">
              <a:buFont typeface="Arial" panose="020B0604020202020204" pitchFamily="34" charset="0"/>
              <a:buChar char="•"/>
            </a:pPr>
            <a:r>
              <a:rPr lang="ko-KR" b="1" dirty="0">
                <a:latin typeface="Candara" panose="020E0502030303020204" pitchFamily="34" charset="0"/>
                <a:sym typeface=""/>
              </a:rPr>
              <a:t>골절 위험은 스테로이드 중단 후 수개월 이내에 감소함</a:t>
            </a:r>
          </a:p>
        </p:txBody>
      </p:sp>
      <p:pic>
        <p:nvPicPr>
          <p:cNvPr id="2" name="Picture 1">
            <a:extLst>
              <a:ext uri="{FF2B5EF4-FFF2-40B4-BE49-F238E27FC236}">
                <a16:creationId xmlns:a16="http://schemas.microsoft.com/office/drawing/2014/main" id="{A402C65E-9757-F947-8FD1-1824D6E1EB6B}"/>
              </a:ext>
            </a:extLst>
          </p:cNvPr>
          <p:cNvPicPr>
            <a:picLocks noChangeAspect="1"/>
          </p:cNvPicPr>
          <p:nvPr/>
        </p:nvPicPr>
        <p:blipFill>
          <a:blip r:embed="rId3"/>
          <a:stretch>
            <a:fillRect/>
          </a:stretch>
        </p:blipFill>
        <p:spPr>
          <a:xfrm>
            <a:off x="4896463" y="1794079"/>
            <a:ext cx="6365363" cy="4290406"/>
          </a:xfrm>
          <a:prstGeom prst="rect">
            <a:avLst/>
          </a:prstGeom>
        </p:spPr>
      </p:pic>
      <p:sp>
        <p:nvSpPr>
          <p:cNvPr id="3" name="TextBox 2">
            <a:extLst>
              <a:ext uri="{FF2B5EF4-FFF2-40B4-BE49-F238E27FC236}">
                <a16:creationId xmlns:a16="http://schemas.microsoft.com/office/drawing/2014/main" id="{A0563970-695B-A941-8913-5EFDB0357DA6}"/>
              </a:ext>
            </a:extLst>
          </p:cNvPr>
          <p:cNvSpPr txBox="1"/>
          <p:nvPr/>
        </p:nvSpPr>
        <p:spPr>
          <a:xfrm>
            <a:off x="4815629" y="1250854"/>
            <a:ext cx="6405921" cy="338554"/>
          </a:xfrm>
          <a:prstGeom prst="rect">
            <a:avLst/>
          </a:prstGeom>
          <a:noFill/>
        </p:spPr>
        <p:txBody>
          <a:bodyPr wrap="none" rtlCol="0">
            <a:spAutoFit/>
          </a:bodyPr>
          <a:lstStyle/>
          <a:p>
            <a:r>
              <a:rPr lang="ko-KR" sz="1600" b="1" kern="0" dirty="0">
                <a:solidFill>
                  <a:srgbClr val="2F9588">
                    <a:lumMod val="100000"/>
                  </a:srgbClr>
                </a:solidFill>
                <a:latin typeface="Candara" panose="020E0502030303020204" pitchFamily="34" charset="0"/>
                <a:sym typeface=""/>
              </a:rPr>
              <a:t>새로운 전신 </a:t>
            </a:r>
            <a:r>
              <a:rPr lang="ko-KR" sz="1600" b="1" kern="0" dirty="0" err="1">
                <a:solidFill>
                  <a:srgbClr val="2F9588">
                    <a:lumMod val="100000"/>
                  </a:srgbClr>
                </a:solidFill>
                <a:latin typeface="Candara" panose="020E0502030303020204" pitchFamily="34" charset="0"/>
                <a:sym typeface=""/>
              </a:rPr>
              <a:t>글루코코르티코이드</a:t>
            </a:r>
            <a:r>
              <a:rPr lang="ko-KR" sz="1600" b="1" kern="0" dirty="0">
                <a:solidFill>
                  <a:srgbClr val="2F9588">
                    <a:lumMod val="100000"/>
                  </a:srgbClr>
                </a:solidFill>
                <a:latin typeface="Candara" panose="020E0502030303020204" pitchFamily="34" charset="0"/>
                <a:sym typeface=""/>
              </a:rPr>
              <a:t> 사용자의 골절 위험(미국 데이터베이스 연구)</a:t>
            </a:r>
            <a:r>
              <a:rPr lang="ko-KR" sz="1600" b="1" kern="0" baseline="30000" dirty="0">
                <a:solidFill>
                  <a:srgbClr val="2F9588">
                    <a:lumMod val="100000"/>
                  </a:srgbClr>
                </a:solidFill>
                <a:latin typeface="Candara" panose="020E0502030303020204" pitchFamily="34" charset="0"/>
                <a:sym typeface=""/>
              </a:rPr>
              <a:t>1</a:t>
            </a:r>
          </a:p>
        </p:txBody>
      </p:sp>
      <p:sp>
        <p:nvSpPr>
          <p:cNvPr id="6" name="TextBox 5">
            <a:extLst>
              <a:ext uri="{FF2B5EF4-FFF2-40B4-BE49-F238E27FC236}">
                <a16:creationId xmlns:a16="http://schemas.microsoft.com/office/drawing/2014/main" id="{C19A3047-29C7-8B45-B9FE-B6E716857FCB}"/>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Balasubramanian A, et al. </a:t>
            </a:r>
            <a:r>
              <a:rPr lang="ko-KR" sz="900" b="1" i="1" kern="0">
                <a:solidFill>
                  <a:schemeClr val="tx1">
                    <a:lumMod val="100000"/>
                  </a:schemeClr>
                </a:solidFill>
                <a:latin typeface="Calibri" panose="020F0502020204030204" pitchFamily="34" charset="0"/>
                <a:sym typeface=""/>
              </a:rPr>
              <a:t>J Bone Miner Res </a:t>
            </a:r>
            <a:r>
              <a:rPr lang="ko-KR" sz="900" b="1" kern="0">
                <a:solidFill>
                  <a:schemeClr val="tx1">
                    <a:lumMod val="100000"/>
                  </a:schemeClr>
                </a:solidFill>
                <a:latin typeface="Calibri" panose="020F0502020204030204" pitchFamily="34" charset="0"/>
                <a:sym typeface=""/>
              </a:rPr>
              <a:t>2018;33:1881–88; 2. Van Staa T, et al. </a:t>
            </a:r>
            <a:r>
              <a:rPr lang="ko-KR" sz="900" b="1" i="1" kern="0">
                <a:solidFill>
                  <a:schemeClr val="tx1">
                    <a:lumMod val="100000"/>
                  </a:schemeClr>
                </a:solidFill>
                <a:latin typeface="Calibri" panose="020F0502020204030204" pitchFamily="34" charset="0"/>
                <a:sym typeface=""/>
              </a:rPr>
              <a:t>Arthritis Rheum</a:t>
            </a:r>
            <a:r>
              <a:rPr lang="ko-KR" sz="900" b="1" kern="0">
                <a:solidFill>
                  <a:schemeClr val="tx1">
                    <a:lumMod val="100000"/>
                  </a:schemeClr>
                </a:solidFill>
                <a:latin typeface="Calibri" panose="020F0502020204030204" pitchFamily="34" charset="0"/>
                <a:sym typeface=""/>
              </a:rPr>
              <a:t> 2003;48: 3224–29.</a:t>
            </a:r>
          </a:p>
        </p:txBody>
      </p:sp>
      <p:sp>
        <p:nvSpPr>
          <p:cNvPr id="7" name="TextBox 6">
            <a:extLst>
              <a:ext uri="{FF2B5EF4-FFF2-40B4-BE49-F238E27FC236}">
                <a16:creationId xmlns:a16="http://schemas.microsoft.com/office/drawing/2014/main" id="{A966359C-9711-3C4C-85EC-31A9FFDAB84A}"/>
              </a:ext>
            </a:extLst>
          </p:cNvPr>
          <p:cNvSpPr txBox="1"/>
          <p:nvPr/>
        </p:nvSpPr>
        <p:spPr>
          <a:xfrm>
            <a:off x="7295278" y="6105539"/>
            <a:ext cx="3966548" cy="646331"/>
          </a:xfrm>
          <a:prstGeom prst="rect">
            <a:avLst/>
          </a:prstGeom>
          <a:noFill/>
        </p:spPr>
        <p:txBody>
          <a:bodyPr wrap="square" rtlCol="0">
            <a:spAutoFit/>
          </a:bodyPr>
          <a:lstStyle/>
          <a:p>
            <a:pPr algn="r"/>
            <a:r>
              <a:rPr lang="ko-KR" sz="900" b="1" kern="0">
                <a:solidFill>
                  <a:schemeClr val="tx1">
                    <a:lumMod val="100000"/>
                  </a:schemeClr>
                </a:solidFill>
                <a:latin typeface="Calibri" panose="020F0502020204030204" pitchFamily="34" charset="0"/>
                <a:sym typeface=""/>
              </a:rPr>
              <a:t>Source: Balasubramanian A, et al. </a:t>
            </a:r>
            <a:r>
              <a:rPr lang="ko-KR" sz="900" b="1" i="1" kern="0">
                <a:solidFill>
                  <a:schemeClr val="tx1">
                    <a:lumMod val="100000"/>
                  </a:schemeClr>
                </a:solidFill>
                <a:latin typeface="Calibri" panose="020F0502020204030204" pitchFamily="34" charset="0"/>
                <a:sym typeface=""/>
              </a:rPr>
              <a:t>J Bone Miner Res </a:t>
            </a:r>
            <a:r>
              <a:rPr lang="ko-KR" sz="900" b="1" kern="0">
                <a:solidFill>
                  <a:schemeClr val="tx1">
                    <a:lumMod val="100000"/>
                  </a:schemeClr>
                </a:solidFill>
                <a:latin typeface="Calibri" panose="020F0502020204030204" pitchFamily="34" charset="0"/>
                <a:sym typeface=""/>
              </a:rPr>
              <a:t>2018.</a:t>
            </a:r>
            <a:r>
              <a:rPr lang="ko-KR" sz="900" b="1" kern="0" baseline="30000">
                <a:solidFill>
                  <a:schemeClr val="tx1">
                    <a:lumMod val="100000"/>
                  </a:schemeClr>
                </a:solidFill>
                <a:latin typeface="Calibri" panose="020F0502020204030204" pitchFamily="34" charset="0"/>
                <a:sym typeface=""/>
              </a:rPr>
              <a:t>1</a:t>
            </a:r>
            <a:br>
              <a:rPr lang="ko-KR" sz="900" b="1" kern="0" baseline="30000">
                <a:solidFill>
                  <a:schemeClr val="tx1">
                    <a:lumMod val="100000"/>
                  </a:schemeClr>
                </a:solidFill>
                <a:latin typeface="Calibri" panose="020F0502020204030204" pitchFamily="34" charset="0"/>
                <a:sym typeface=""/>
              </a:rPr>
            </a:br>
            <a:r>
              <a:rPr lang="ko-KR" sz="900" kern="0">
                <a:solidFill>
                  <a:schemeClr val="tx1">
                    <a:lumMod val="100000"/>
                  </a:schemeClr>
                </a:solidFill>
                <a:latin typeface="Calibri" panose="020F0502020204030204" pitchFamily="34" charset="0"/>
                <a:sym typeface=""/>
              </a:rPr>
              <a:t>크리에이티브 커먼즈 저작자표시 4.0 국제 라이선스에 따라 사용되었습니다.  (https://creativecommons.org/licenses/by-nc/4.0/legalcode)</a:t>
            </a:r>
          </a:p>
          <a:p>
            <a:pPr algn="just"/>
            <a:endParaRPr lang="ko-KR" sz="900" b="1">
              <a:ea typeface="Malgun Gothic"/>
            </a:endParaRPr>
          </a:p>
        </p:txBody>
      </p:sp>
      <p:pic>
        <p:nvPicPr>
          <p:cNvPr id="11" name="Graphic 10" descr="Home with solid fill">
            <a:hlinkClick r:id="rId4" action="ppaction://hlinksldjump"/>
            <a:extLst>
              <a:ext uri="{FF2B5EF4-FFF2-40B4-BE49-F238E27FC236}">
                <a16:creationId xmlns:a16="http://schemas.microsoft.com/office/drawing/2014/main" id="{CE2AB776-0265-C443-AD7C-004B354637C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5" name="CuadroTexto 4">
            <a:extLst>
              <a:ext uri="{FF2B5EF4-FFF2-40B4-BE49-F238E27FC236}">
                <a16:creationId xmlns:a16="http://schemas.microsoft.com/office/drawing/2014/main" id="{66FBA988-2160-47B4-BCD6-0371C897BC99}"/>
              </a:ext>
            </a:extLst>
          </p:cNvPr>
          <p:cNvSpPr txBox="1"/>
          <p:nvPr/>
        </p:nvSpPr>
        <p:spPr>
          <a:xfrm>
            <a:off x="5324804" y="1820241"/>
            <a:ext cx="2495363"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모든 골절, &gt; 0 ~ &lt; 5 mg/일</a:t>
            </a:r>
          </a:p>
          <a:p>
            <a:r>
              <a:rPr lang="ko-KR" sz="900">
                <a:latin typeface="Arial" panose="020B0604020202020204" pitchFamily="34" charset="0"/>
                <a:sym typeface=""/>
              </a:rPr>
              <a:t>(N=71, IR: 9.33[7.29, 11.77])</a:t>
            </a:r>
          </a:p>
        </p:txBody>
      </p:sp>
      <p:sp>
        <p:nvSpPr>
          <p:cNvPr id="10" name="CuadroTexto 9">
            <a:extLst>
              <a:ext uri="{FF2B5EF4-FFF2-40B4-BE49-F238E27FC236}">
                <a16:creationId xmlns:a16="http://schemas.microsoft.com/office/drawing/2014/main" id="{390CB0D5-9532-4B22-8DF7-1242717DCE0A}"/>
              </a:ext>
            </a:extLst>
          </p:cNvPr>
          <p:cNvSpPr txBox="1"/>
          <p:nvPr/>
        </p:nvSpPr>
        <p:spPr>
          <a:xfrm>
            <a:off x="5317980" y="2174170"/>
            <a:ext cx="2495363"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모든 골절, &gt; 5 ~ &lt; 7.5 mg/일</a:t>
            </a:r>
          </a:p>
          <a:p>
            <a:r>
              <a:rPr lang="ko-KR" sz="900">
                <a:latin typeface="Arial" panose="020B0604020202020204" pitchFamily="34" charset="0"/>
                <a:sym typeface=""/>
              </a:rPr>
              <a:t>(N=66, IR: 9.15[7.07, 11.64])</a:t>
            </a:r>
          </a:p>
        </p:txBody>
      </p:sp>
      <p:sp>
        <p:nvSpPr>
          <p:cNvPr id="12" name="CuadroTexto 11">
            <a:extLst>
              <a:ext uri="{FF2B5EF4-FFF2-40B4-BE49-F238E27FC236}">
                <a16:creationId xmlns:a16="http://schemas.microsoft.com/office/drawing/2014/main" id="{2A28D7AA-22C1-4BF6-8CA6-BE7C9D0F257F}"/>
              </a:ext>
            </a:extLst>
          </p:cNvPr>
          <p:cNvSpPr txBox="1"/>
          <p:nvPr/>
        </p:nvSpPr>
        <p:spPr>
          <a:xfrm>
            <a:off x="5311156" y="2506620"/>
            <a:ext cx="2495363"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모든 골절, 7.5 ~ &lt; 15 mg/일</a:t>
            </a:r>
          </a:p>
          <a:p>
            <a:r>
              <a:rPr lang="ko-KR" sz="900">
                <a:latin typeface="Arial" panose="020B0604020202020204" pitchFamily="34" charset="0"/>
                <a:sym typeface=""/>
              </a:rPr>
              <a:t>(N=79, IR: 9.71[7.69, 12.10])</a:t>
            </a:r>
          </a:p>
        </p:txBody>
      </p:sp>
      <p:sp>
        <p:nvSpPr>
          <p:cNvPr id="13" name="CuadroTexto 12">
            <a:extLst>
              <a:ext uri="{FF2B5EF4-FFF2-40B4-BE49-F238E27FC236}">
                <a16:creationId xmlns:a16="http://schemas.microsoft.com/office/drawing/2014/main" id="{7ED79B6C-3336-425A-9E46-A23F1B5E6692}"/>
              </a:ext>
            </a:extLst>
          </p:cNvPr>
          <p:cNvSpPr txBox="1"/>
          <p:nvPr/>
        </p:nvSpPr>
        <p:spPr>
          <a:xfrm>
            <a:off x="5311156" y="2832246"/>
            <a:ext cx="2495363"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모든 골절, 15 ~ &lt; 25mg/일</a:t>
            </a:r>
          </a:p>
          <a:p>
            <a:r>
              <a:rPr lang="ko-KR" sz="900">
                <a:latin typeface="Arial" panose="020B0604020202020204" pitchFamily="34" charset="0"/>
                <a:sym typeface=""/>
              </a:rPr>
              <a:t>(N=90, IR: 11.73 [9.43, 14.41])</a:t>
            </a:r>
          </a:p>
        </p:txBody>
      </p:sp>
      <p:sp>
        <p:nvSpPr>
          <p:cNvPr id="14" name="CuadroTexto 13">
            <a:extLst>
              <a:ext uri="{FF2B5EF4-FFF2-40B4-BE49-F238E27FC236}">
                <a16:creationId xmlns:a16="http://schemas.microsoft.com/office/drawing/2014/main" id="{E64BA752-D5E3-49F6-8B4A-E0B8642F9C3A}"/>
              </a:ext>
            </a:extLst>
          </p:cNvPr>
          <p:cNvSpPr txBox="1"/>
          <p:nvPr/>
        </p:nvSpPr>
        <p:spPr>
          <a:xfrm>
            <a:off x="5304331" y="3167532"/>
            <a:ext cx="2215585"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모든 골절, ≥ 25mg/일</a:t>
            </a:r>
          </a:p>
          <a:p>
            <a:r>
              <a:rPr lang="ko-KR" sz="900">
                <a:latin typeface="Arial" panose="020B0604020202020204" pitchFamily="34" charset="0"/>
                <a:sym typeface=""/>
              </a:rPr>
              <a:t>(N=85, IR: 10.50[8.39, 12.98])</a:t>
            </a:r>
          </a:p>
        </p:txBody>
      </p:sp>
      <p:sp>
        <p:nvSpPr>
          <p:cNvPr id="15" name="CuadroTexto 14">
            <a:extLst>
              <a:ext uri="{FF2B5EF4-FFF2-40B4-BE49-F238E27FC236}">
                <a16:creationId xmlns:a16="http://schemas.microsoft.com/office/drawing/2014/main" id="{533FDDC6-D552-4DBC-B75D-4682FE55A5D1}"/>
              </a:ext>
            </a:extLst>
          </p:cNvPr>
          <p:cNvSpPr txBox="1"/>
          <p:nvPr/>
        </p:nvSpPr>
        <p:spPr>
          <a:xfrm>
            <a:off x="5317981" y="3485405"/>
            <a:ext cx="2106402"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척추, &gt; 0 ~ &lt; 5 mg/일</a:t>
            </a:r>
          </a:p>
          <a:p>
            <a:r>
              <a:rPr lang="ko-KR" sz="900">
                <a:latin typeface="Arial" panose="020B0604020202020204" pitchFamily="34" charset="0"/>
                <a:sym typeface=""/>
              </a:rPr>
              <a:t>(N=17, IR: 2.21[1.29, 3.54])</a:t>
            </a:r>
          </a:p>
        </p:txBody>
      </p:sp>
      <p:sp>
        <p:nvSpPr>
          <p:cNvPr id="16" name="CuadroTexto 15">
            <a:extLst>
              <a:ext uri="{FF2B5EF4-FFF2-40B4-BE49-F238E27FC236}">
                <a16:creationId xmlns:a16="http://schemas.microsoft.com/office/drawing/2014/main" id="{7E96163F-F1F6-4EB9-8AF6-2A68F25084FC}"/>
              </a:ext>
            </a:extLst>
          </p:cNvPr>
          <p:cNvSpPr txBox="1"/>
          <p:nvPr/>
        </p:nvSpPr>
        <p:spPr>
          <a:xfrm>
            <a:off x="5304331" y="3819426"/>
            <a:ext cx="2106402"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척추, 5~7.5mg/일</a:t>
            </a:r>
          </a:p>
          <a:p>
            <a:r>
              <a:rPr lang="ko-KR" sz="900">
                <a:latin typeface="Arial" panose="020B0604020202020204" pitchFamily="34" charset="0"/>
                <a:sym typeface=""/>
              </a:rPr>
              <a:t>(N=26, IR: 3.57[2.33, 5.23])</a:t>
            </a:r>
          </a:p>
        </p:txBody>
      </p:sp>
      <p:sp>
        <p:nvSpPr>
          <p:cNvPr id="17" name="CuadroTexto 16">
            <a:extLst>
              <a:ext uri="{FF2B5EF4-FFF2-40B4-BE49-F238E27FC236}">
                <a16:creationId xmlns:a16="http://schemas.microsoft.com/office/drawing/2014/main" id="{EED9BCDA-170F-4F3F-87C5-40C72F0053E7}"/>
              </a:ext>
            </a:extLst>
          </p:cNvPr>
          <p:cNvSpPr txBox="1"/>
          <p:nvPr/>
        </p:nvSpPr>
        <p:spPr>
          <a:xfrm>
            <a:off x="5304331" y="4137299"/>
            <a:ext cx="2106402"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척추, 7.5~15mg/일</a:t>
            </a:r>
          </a:p>
          <a:p>
            <a:r>
              <a:rPr lang="ko-KR" sz="900">
                <a:latin typeface="Arial" panose="020B0604020202020204" pitchFamily="34" charset="0"/>
                <a:sym typeface=""/>
              </a:rPr>
              <a:t>(N=38, IR: 4.64[3.28, 6.37])</a:t>
            </a:r>
          </a:p>
        </p:txBody>
      </p:sp>
      <p:sp>
        <p:nvSpPr>
          <p:cNvPr id="18" name="CuadroTexto 17">
            <a:extLst>
              <a:ext uri="{FF2B5EF4-FFF2-40B4-BE49-F238E27FC236}">
                <a16:creationId xmlns:a16="http://schemas.microsoft.com/office/drawing/2014/main" id="{11990C70-53C2-4B9E-BB6D-E61D32372D18}"/>
              </a:ext>
            </a:extLst>
          </p:cNvPr>
          <p:cNvSpPr txBox="1"/>
          <p:nvPr/>
        </p:nvSpPr>
        <p:spPr>
          <a:xfrm>
            <a:off x="5317980" y="4455172"/>
            <a:ext cx="2106402"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척추, 15~25mg/일</a:t>
            </a:r>
          </a:p>
          <a:p>
            <a:r>
              <a:rPr lang="ko-KR" sz="900">
                <a:latin typeface="Arial" panose="020B0604020202020204" pitchFamily="34" charset="0"/>
                <a:sym typeface=""/>
              </a:rPr>
              <a:t>(N=50, IR: 6.48[4.81, 8.54])</a:t>
            </a:r>
          </a:p>
        </p:txBody>
      </p:sp>
      <p:sp>
        <p:nvSpPr>
          <p:cNvPr id="20" name="CuadroTexto 19">
            <a:extLst>
              <a:ext uri="{FF2B5EF4-FFF2-40B4-BE49-F238E27FC236}">
                <a16:creationId xmlns:a16="http://schemas.microsoft.com/office/drawing/2014/main" id="{DFF6D6AA-7CAC-4F3F-82FE-0E4F801C5132}"/>
              </a:ext>
            </a:extLst>
          </p:cNvPr>
          <p:cNvSpPr txBox="1"/>
          <p:nvPr/>
        </p:nvSpPr>
        <p:spPr>
          <a:xfrm>
            <a:off x="5324804" y="4800078"/>
            <a:ext cx="2215585" cy="369332"/>
          </a:xfrm>
          <a:prstGeom prst="rect">
            <a:avLst/>
          </a:prstGeom>
          <a:solidFill>
            <a:schemeClr val="bg1"/>
          </a:solidFill>
        </p:spPr>
        <p:txBody>
          <a:bodyPr wrap="square" rtlCol="0">
            <a:spAutoFit/>
          </a:bodyPr>
          <a:lstStyle/>
          <a:p>
            <a:r>
              <a:rPr lang="ko-KR" sz="900">
                <a:latin typeface="Arial" panose="020B0604020202020204" pitchFamily="34" charset="0"/>
                <a:sym typeface=""/>
              </a:rPr>
              <a:t>척추, ≥ 25mg/일</a:t>
            </a:r>
          </a:p>
          <a:p>
            <a:r>
              <a:rPr lang="ko-KR" sz="900">
                <a:latin typeface="Arial" panose="020B0604020202020204" pitchFamily="34" charset="0"/>
                <a:sym typeface=""/>
              </a:rPr>
              <a:t>(N=49, IR: 6.02[4.46, 7.96])</a:t>
            </a:r>
          </a:p>
        </p:txBody>
      </p:sp>
      <p:sp>
        <p:nvSpPr>
          <p:cNvPr id="21" name="CuadroTexto 20">
            <a:extLst>
              <a:ext uri="{FF2B5EF4-FFF2-40B4-BE49-F238E27FC236}">
                <a16:creationId xmlns:a16="http://schemas.microsoft.com/office/drawing/2014/main" id="{7141F9D0-5A50-442A-9203-1CFE00B24AAD}"/>
              </a:ext>
            </a:extLst>
          </p:cNvPr>
          <p:cNvSpPr txBox="1"/>
          <p:nvPr/>
        </p:nvSpPr>
        <p:spPr>
          <a:xfrm>
            <a:off x="4896463" y="5530487"/>
            <a:ext cx="6055865" cy="553998"/>
          </a:xfrm>
          <a:prstGeom prst="rect">
            <a:avLst/>
          </a:prstGeom>
          <a:solidFill>
            <a:schemeClr val="bg1"/>
          </a:solidFill>
        </p:spPr>
        <p:txBody>
          <a:bodyPr wrap="square" rtlCol="0">
            <a:spAutoFit/>
          </a:bodyPr>
          <a:lstStyle/>
          <a:p>
            <a:r>
              <a:rPr lang="ko-KR" sz="1000">
                <a:latin typeface="Arial" panose="020B0604020202020204" pitchFamily="34" charset="0"/>
                <a:sym typeface=""/>
              </a:rPr>
              <a:t>IR: 발병률[95% 신뢰 구간]; N = 사례 수</a:t>
            </a:r>
          </a:p>
          <a:p>
            <a:r>
              <a:rPr lang="ko-KR" sz="1000">
                <a:latin typeface="Arial" panose="020B0604020202020204" pitchFamily="34" charset="0"/>
                <a:sym typeface=""/>
              </a:rPr>
              <a:t>*나이, 성별, 지표 조건, 지표 전 골절 , 찰슨 동반 질환 지수, 약물 사용(골다공증 약물, 항우울제, 항경련제 포함)에 따라 조정됨</a:t>
            </a:r>
          </a:p>
        </p:txBody>
      </p:sp>
    </p:spTree>
    <p:extLst>
      <p:ext uri="{BB962C8B-B14F-4D97-AF65-F5344CB8AC3E}">
        <p14:creationId xmlns:p14="http://schemas.microsoft.com/office/powerpoint/2010/main" val="514318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7178205" cy="1200329"/>
          </a:xfrm>
          <a:prstGeom prst="rect">
            <a:avLst/>
          </a:prstGeom>
          <a:noFill/>
        </p:spPr>
        <p:txBody>
          <a:bodyPr wrap="square" rtlCol="0">
            <a:spAutoFit/>
          </a:bodyPr>
          <a:lstStyle/>
          <a:p>
            <a:r>
              <a:rPr lang="ko-KR" sz="3600" b="1" dirty="0" err="1">
                <a:solidFill>
                  <a:srgbClr val="6BBBAD"/>
                </a:solidFill>
                <a:latin typeface="Candara" panose="020E0502030303020204" pitchFamily="34" charset="0"/>
                <a:sym typeface=""/>
              </a:rPr>
              <a:t>글루코코르티코이드</a:t>
            </a:r>
            <a:r>
              <a:rPr lang="ko-KR" sz="3600" b="1" dirty="0">
                <a:solidFill>
                  <a:srgbClr val="6BBBAD"/>
                </a:solidFill>
                <a:latin typeface="Candara" panose="020E0502030303020204" pitchFamily="34" charset="0"/>
                <a:sym typeface=""/>
              </a:rPr>
              <a:t> 사용자는 뼈 건강 평가를 받아야 함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3369778108"/>
              </p:ext>
            </p:extLst>
          </p:nvPr>
        </p:nvGraphicFramePr>
        <p:xfrm>
          <a:off x="652630" y="1354941"/>
          <a:ext cx="10840870" cy="4808565"/>
        </p:xfrm>
        <a:graphic>
          <a:graphicData uri="http://schemas.openxmlformats.org/drawingml/2006/table">
            <a:tbl>
              <a:tblPr firstRow="1" bandRow="1">
                <a:tableStyleId>{FABFCF23-3B69-468F-B69F-88F6DE6A72F2}</a:tableStyleId>
              </a:tblPr>
              <a:tblGrid>
                <a:gridCol w="5420435">
                  <a:extLst>
                    <a:ext uri="{9D8B030D-6E8A-4147-A177-3AD203B41FA5}">
                      <a16:colId xmlns:a16="http://schemas.microsoft.com/office/drawing/2014/main" val="4172889093"/>
                    </a:ext>
                  </a:extLst>
                </a:gridCol>
                <a:gridCol w="5420435">
                  <a:extLst>
                    <a:ext uri="{9D8B030D-6E8A-4147-A177-3AD203B41FA5}">
                      <a16:colId xmlns:a16="http://schemas.microsoft.com/office/drawing/2014/main" val="3267158968"/>
                    </a:ext>
                  </a:extLst>
                </a:gridCol>
              </a:tblGrid>
              <a:tr h="468989">
                <a:tc>
                  <a:txBody>
                    <a:bodyPr/>
                    <a:lstStyle/>
                    <a:p>
                      <a:r>
                        <a:rPr lang="ko-KR" b="1" kern="0" spc="0" dirty="0">
                          <a:solidFill>
                            <a:schemeClr val="bg1">
                              <a:lumMod val="100000"/>
                            </a:schemeClr>
                          </a:solidFill>
                          <a:latin typeface="Calibri" panose="020F0502020204030204" pitchFamily="34" charset="0"/>
                          <a:ea typeface="Malgun Gothic"/>
                          <a:cs typeface="+mn-cs"/>
                          <a:sym typeface=""/>
                        </a:rPr>
                        <a:t>환자(질환의 예)</a:t>
                      </a:r>
                      <a:r>
                        <a:rPr lang="ko-KR" b="1" kern="0" spc="0" baseline="30000" dirty="0">
                          <a:solidFill>
                            <a:schemeClr val="bg1">
                              <a:lumMod val="100000"/>
                            </a:schemeClr>
                          </a:solidFill>
                          <a:latin typeface="Calibri" panose="020F0502020204030204" pitchFamily="34" charset="0"/>
                          <a:ea typeface="Malgun Gothic"/>
                          <a:cs typeface="+mn-cs"/>
                          <a:sym typeface=""/>
                        </a:rPr>
                        <a:t>1</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libri" panose="020F0502020204030204" pitchFamily="34" charset="0"/>
                          <a:ea typeface="Malgun Gothic"/>
                          <a:cs typeface="+mn-cs"/>
                          <a:sym typeface=""/>
                        </a:rPr>
                        <a:t>뼈 건강 모니터링을 도와야 하는 처방책임자</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6722394"/>
                  </a:ext>
                </a:extLst>
              </a:tr>
              <a:tr h="126084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u="sng" kern="0" spc="0">
                          <a:solidFill>
                            <a:schemeClr val="tx1">
                              <a:lumMod val="100000"/>
                            </a:schemeClr>
                          </a:solidFill>
                          <a:effectLst/>
                          <a:latin typeface="Calibri" panose="020F0502020204030204" pitchFamily="34" charset="0"/>
                          <a:ea typeface="Malgun Gothic"/>
                          <a:cs typeface="+mn-cs"/>
                          <a:sym typeface=""/>
                        </a:rPr>
                        <a:t>자가면역/염증</a:t>
                      </a:r>
                      <a:r>
                        <a:rPr lang="ko-KR" sz="1800" b="1" kern="0" spc="0">
                          <a:solidFill>
                            <a:schemeClr val="tx1">
                              <a:lumMod val="100000"/>
                            </a:schemeClr>
                          </a:solidFill>
                          <a:effectLst/>
                          <a:latin typeface="Calibri" panose="020F0502020204030204" pitchFamily="34" charset="0"/>
                          <a:ea typeface="Malgun Gothic"/>
                          <a:cs typeface="+mn-cs"/>
                          <a:sym typeface=""/>
                        </a:rPr>
                        <a:t>: 강직</a:t>
                      </a:r>
                      <a:br>
                        <a:rPr lang="ko-KR" sz="1800" b="1" kern="0" spc="0">
                          <a:solidFill>
                            <a:schemeClr val="tx1">
                              <a:lumMod val="100000"/>
                            </a:schemeClr>
                          </a:solidFill>
                          <a:effectLst/>
                          <a:latin typeface="Calibri" panose="020F0502020204030204" pitchFamily="34" charset="0"/>
                          <a:ea typeface="Malgun Gothic"/>
                          <a:cs typeface="+mn-cs"/>
                          <a:sym typeface=""/>
                        </a:rPr>
                      </a:br>
                      <a:r>
                        <a:rPr lang="ko-KR" sz="1800" b="1" kern="0" spc="0">
                          <a:solidFill>
                            <a:schemeClr val="tx1">
                              <a:lumMod val="100000"/>
                            </a:schemeClr>
                          </a:solidFill>
                          <a:effectLst/>
                          <a:latin typeface="Calibri" panose="020F0502020204030204" pitchFamily="34" charset="0"/>
                          <a:ea typeface="Malgun Gothic"/>
                          <a:cs typeface="+mn-cs"/>
                          <a:sym typeface=""/>
                        </a:rPr>
                        <a:t> 척추염, 통풍, 특발성 혈소판 감소성 자반병, 루푸스, 류마티스 관절염, 궤양성 대장염</a:t>
                      </a:r>
                      <a:endParaRPr lang="ko-KR" b="1" kern="0" spc="0">
                        <a:solidFill>
                          <a:schemeClr val="tx1">
                            <a:lumMod val="100000"/>
                          </a:schemeClr>
                        </a:solidFill>
                        <a:latin typeface="Calibri" panose="020F0502020204030204" pitchFamily="34" charset="0"/>
                        <a:ea typeface="Malgun Gothic"/>
                        <a:cs typeface="+mn-cs"/>
                        <a:sym typeface=""/>
                      </a:endParaRPr>
                    </a:p>
                  </a:txBody>
                  <a:tcP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r>
                        <a:rPr lang="ko-KR" b="1" spc="0" dirty="0">
                          <a:solidFill>
                            <a:schemeClr val="tx1">
                              <a:lumMod val="100000"/>
                            </a:schemeClr>
                          </a:solidFill>
                          <a:latin typeface="Calibri" panose="020F0502020204030204" pitchFamily="34" charset="0"/>
                          <a:ea typeface="Malgun Gothic"/>
                          <a:cs typeface="+mn-cs"/>
                          <a:sym typeface=""/>
                        </a:rPr>
                        <a:t>주치의, </a:t>
                      </a:r>
                      <a:r>
                        <a:rPr lang="ko-KR" b="1" spc="0" dirty="0" err="1">
                          <a:solidFill>
                            <a:schemeClr val="tx1">
                              <a:lumMod val="100000"/>
                            </a:schemeClr>
                          </a:solidFill>
                          <a:latin typeface="Calibri" panose="020F0502020204030204" pitchFamily="34" charset="0"/>
                          <a:ea typeface="Malgun Gothic"/>
                          <a:cs typeface="+mn-cs"/>
                          <a:sym typeface=""/>
                        </a:rPr>
                        <a:t>류마티스내과</a:t>
                      </a:r>
                      <a:r>
                        <a:rPr lang="ko-KR" b="1" spc="0" dirty="0">
                          <a:solidFill>
                            <a:schemeClr val="tx1">
                              <a:lumMod val="100000"/>
                            </a:schemeClr>
                          </a:solidFill>
                          <a:latin typeface="Calibri" panose="020F0502020204030204" pitchFamily="34" charset="0"/>
                          <a:ea typeface="Malgun Gothic"/>
                          <a:cs typeface="+mn-cs"/>
                          <a:sym typeface=""/>
                        </a:rPr>
                        <a:t> 전문의, 내과 전문의, 소화기내과 </a:t>
                      </a:r>
                      <a:r>
                        <a:rPr lang="ko-KR" b="1" spc="0" dirty="0">
                          <a:solidFill>
                            <a:schemeClr val="tx1"/>
                          </a:solidFill>
                          <a:latin typeface="Calibri" panose="020F0502020204030204" pitchFamily="34" charset="0"/>
                          <a:ea typeface="Malgun Gothic"/>
                          <a:cs typeface="+mn-cs"/>
                          <a:sym typeface=""/>
                        </a:rPr>
                        <a:t>전문의, </a:t>
                      </a:r>
                      <a:r>
                        <a:rPr lang="ko-KR" altLang="en-US" b="1" spc="0" dirty="0">
                          <a:solidFill>
                            <a:schemeClr val="tx1"/>
                          </a:solidFill>
                          <a:latin typeface="Calibri" panose="020F0502020204030204" pitchFamily="34" charset="0"/>
                          <a:ea typeface="Malgun Gothic"/>
                          <a:cs typeface="+mn-cs"/>
                          <a:sym typeface=""/>
                        </a:rPr>
                        <a:t>노인병 전문의</a:t>
                      </a:r>
                      <a:r>
                        <a:rPr lang="ko-KR" b="1" spc="0" dirty="0">
                          <a:solidFill>
                            <a:schemeClr val="tx1"/>
                          </a:solidFill>
                          <a:latin typeface="Calibri" panose="020F0502020204030204" pitchFamily="34" charset="0"/>
                          <a:ea typeface="Malgun Gothic"/>
                          <a:cs typeface="+mn-cs"/>
                          <a:sym typeface=""/>
                        </a:rPr>
                        <a:t>, </a:t>
                      </a:r>
                      <a:r>
                        <a:rPr lang="ko-KR" b="1" spc="0" dirty="0">
                          <a:solidFill>
                            <a:schemeClr val="tx1">
                              <a:lumMod val="100000"/>
                            </a:schemeClr>
                          </a:solidFill>
                          <a:latin typeface="Calibri" panose="020F0502020204030204" pitchFamily="34" charset="0"/>
                          <a:ea typeface="Malgun Gothic"/>
                          <a:cs typeface="+mn-cs"/>
                          <a:sym typeface=""/>
                        </a:rPr>
                        <a:t>임상 면역 전문의   </a:t>
                      </a:r>
                    </a:p>
                  </a:txBody>
                  <a:tcP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67891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i="0" u="sng" kern="0" spc="0">
                          <a:solidFill>
                            <a:schemeClr val="tx1">
                              <a:lumMod val="100000"/>
                            </a:schemeClr>
                          </a:solidFill>
                          <a:effectLst/>
                          <a:latin typeface="Calibri" panose="020F0502020204030204" pitchFamily="34" charset="0"/>
                          <a:ea typeface="Malgun Gothic"/>
                          <a:cs typeface="+mn-cs"/>
                          <a:sym typeface=""/>
                        </a:rPr>
                        <a:t>피부과</a:t>
                      </a:r>
                      <a:r>
                        <a:rPr lang="ko-KR" sz="1800" b="1" kern="0" spc="0">
                          <a:solidFill>
                            <a:schemeClr val="tx1">
                              <a:lumMod val="100000"/>
                            </a:schemeClr>
                          </a:solidFill>
                          <a:effectLst/>
                          <a:latin typeface="Calibri" panose="020F0502020204030204" pitchFamily="34" charset="0"/>
                          <a:ea typeface="Malgun Gothic"/>
                          <a:cs typeface="+mn-cs"/>
                          <a:sym typeface=""/>
                        </a:rPr>
                        <a:t>: 알레르기성 피부염, 습진, 피부염 - 다양한 종류, 심상성 천포창 </a:t>
                      </a:r>
                      <a:endParaRPr lang="ko-KR" b="1" kern="0" spc="0">
                        <a:solidFill>
                          <a:schemeClr val="tx1">
                            <a:lumMod val="100000"/>
                          </a:schemeClr>
                        </a:solidFill>
                        <a:latin typeface="Calibri" panose="020F0502020204030204" pitchFamily="34" charset="0"/>
                        <a:ea typeface="Malgun Gothic"/>
                        <a:cs typeface="+mn-cs"/>
                        <a:sym typeface=""/>
                      </a:endParaRPr>
                    </a:p>
                  </a:txBody>
                  <a:tcP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r>
                        <a:rPr lang="ko-KR" b="1" spc="0">
                          <a:solidFill>
                            <a:schemeClr val="tx1">
                              <a:lumMod val="100000"/>
                            </a:schemeClr>
                          </a:solidFill>
                          <a:latin typeface="Calibri" panose="020F0502020204030204" pitchFamily="34" charset="0"/>
                          <a:ea typeface="Malgun Gothic"/>
                          <a:cs typeface="+mn-cs"/>
                          <a:sym typeface=""/>
                        </a:rPr>
                        <a:t>주치의, 피부과 전문의</a:t>
                      </a:r>
                    </a:p>
                  </a:txBody>
                  <a:tcP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8125636"/>
                  </a:ext>
                </a:extLst>
              </a:tr>
              <a:tr h="67891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u="sng" kern="0" spc="0">
                          <a:solidFill>
                            <a:schemeClr val="tx1">
                              <a:lumMod val="100000"/>
                            </a:schemeClr>
                          </a:solidFill>
                          <a:effectLst/>
                          <a:latin typeface="Calibri" panose="020F0502020204030204" pitchFamily="34" charset="0"/>
                          <a:ea typeface="Malgun Gothic"/>
                          <a:cs typeface="+mn-cs"/>
                          <a:sym typeface=""/>
                        </a:rPr>
                        <a:t>호흡기</a:t>
                      </a:r>
                      <a:r>
                        <a:rPr lang="ko-KR" sz="1800" b="1" kern="0" spc="0">
                          <a:solidFill>
                            <a:schemeClr val="tx1">
                              <a:lumMod val="100000"/>
                            </a:schemeClr>
                          </a:solidFill>
                          <a:effectLst/>
                          <a:latin typeface="Calibri" panose="020F0502020204030204" pitchFamily="34" charset="0"/>
                          <a:ea typeface="Malgun Gothic"/>
                          <a:cs typeface="+mn-cs"/>
                          <a:sym typeface=""/>
                        </a:rPr>
                        <a:t>: 천식, 폐기종, 폐섬유증</a:t>
                      </a:r>
                      <a:endParaRPr lang="ko-KR" b="1" kern="0" spc="0">
                        <a:solidFill>
                          <a:schemeClr val="tx1">
                            <a:lumMod val="100000"/>
                          </a:schemeClr>
                        </a:solidFill>
                        <a:latin typeface="Calibri" panose="020F0502020204030204" pitchFamily="34" charset="0"/>
                        <a:ea typeface="Malgun Gothic"/>
                        <a:cs typeface="+mn-cs"/>
                        <a:sym typeface=""/>
                      </a:endParaRPr>
                    </a:p>
                  </a:txBody>
                  <a:tcP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r>
                        <a:rPr lang="ko-KR" b="1" spc="0">
                          <a:solidFill>
                            <a:schemeClr val="tx1">
                              <a:lumMod val="100000"/>
                            </a:schemeClr>
                          </a:solidFill>
                          <a:latin typeface="Calibri" panose="020F0502020204030204" pitchFamily="34" charset="0"/>
                          <a:ea typeface="Malgun Gothic"/>
                          <a:cs typeface="+mn-cs"/>
                          <a:sym typeface=""/>
                        </a:rPr>
                        <a:t>주치의, 호흡기 전문의</a:t>
                      </a:r>
                    </a:p>
                  </a:txBody>
                  <a:tcP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668705">
                <a:tc>
                  <a:txBody>
                    <a:bodyPr/>
                    <a:lstStyle/>
                    <a:p>
                      <a:pPr marL="285750" indent="-285750">
                        <a:buFont typeface="Arial" panose="020B0604020202020204" pitchFamily="34" charset="0"/>
                        <a:buChar char="•"/>
                      </a:pPr>
                      <a:r>
                        <a:rPr lang="ko-KR" sz="1800" b="1" u="sng" kern="0" spc="0">
                          <a:solidFill>
                            <a:schemeClr val="tx1">
                              <a:lumMod val="100000"/>
                            </a:schemeClr>
                          </a:solidFill>
                          <a:effectLst/>
                          <a:latin typeface="Calibri" panose="020F0502020204030204" pitchFamily="34" charset="0"/>
                          <a:ea typeface="Malgun Gothic"/>
                          <a:cs typeface="+mn-cs"/>
                          <a:sym typeface=""/>
                        </a:rPr>
                        <a:t>악성종양</a:t>
                      </a:r>
                      <a:r>
                        <a:rPr lang="ko-KR" sz="1800" b="1" kern="0" spc="0">
                          <a:solidFill>
                            <a:schemeClr val="tx1">
                              <a:lumMod val="100000"/>
                            </a:schemeClr>
                          </a:solidFill>
                          <a:effectLst/>
                          <a:latin typeface="Calibri" panose="020F0502020204030204" pitchFamily="34" charset="0"/>
                          <a:ea typeface="Malgun Gothic"/>
                          <a:cs typeface="+mn-cs"/>
                          <a:sym typeface=""/>
                        </a:rPr>
                        <a:t>: 급성 백혈병; 악성 종양 -</a:t>
                      </a:r>
                      <a:r>
                        <a:rPr lang="ko-KR" sz="1800" b="1" i="0" kern="0" spc="0">
                          <a:solidFill>
                            <a:schemeClr val="tx1">
                              <a:lumMod val="100000"/>
                            </a:schemeClr>
                          </a:solidFill>
                          <a:effectLst/>
                          <a:latin typeface="Calibri" panose="020F0502020204030204" pitchFamily="34" charset="0"/>
                          <a:ea typeface="Malgun Gothic"/>
                          <a:cs typeface="+mn-cs"/>
                          <a:sym typeface=""/>
                        </a:rPr>
                        <a:t>다양한</a:t>
                      </a:r>
                      <a:r>
                        <a:rPr lang="ko-KR" sz="1800" b="1" kern="0" spc="0">
                          <a:solidFill>
                            <a:schemeClr val="tx1">
                              <a:lumMod val="100000"/>
                            </a:schemeClr>
                          </a:solidFill>
                          <a:effectLst/>
                          <a:latin typeface="Calibri" panose="020F0502020204030204" pitchFamily="34" charset="0"/>
                          <a:ea typeface="Malgun Gothic"/>
                          <a:cs typeface="+mn-cs"/>
                          <a:sym typeface=""/>
                        </a:rPr>
                        <a:t> 종류</a:t>
                      </a:r>
                      <a:endParaRPr lang="ko-KR" b="1" kern="0" spc="0">
                        <a:solidFill>
                          <a:schemeClr val="tx1">
                            <a:lumMod val="100000"/>
                          </a:schemeClr>
                        </a:solidFill>
                        <a:latin typeface="Calibri" panose="020F0502020204030204" pitchFamily="34" charset="0"/>
                        <a:ea typeface="Malgun Gothic"/>
                        <a:cs typeface="+mn-cs"/>
                        <a:sym typeface=""/>
                      </a:endParaRPr>
                    </a:p>
                  </a:txBody>
                  <a:tcP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r>
                        <a:rPr lang="ko-KR" b="1" spc="0">
                          <a:solidFill>
                            <a:schemeClr val="tx1">
                              <a:lumMod val="100000"/>
                            </a:schemeClr>
                          </a:solidFill>
                          <a:latin typeface="Calibri" panose="020F0502020204030204" pitchFamily="34" charset="0"/>
                          <a:ea typeface="Malgun Gothic"/>
                          <a:cs typeface="+mn-cs"/>
                          <a:sym typeface=""/>
                        </a:rPr>
                        <a:t>혈액학자, 종양학자</a:t>
                      </a:r>
                    </a:p>
                  </a:txBody>
                  <a:tcP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2356549"/>
                  </a:ext>
                </a:extLst>
              </a:tr>
              <a:tr h="4121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800" b="1" kern="0" spc="0">
                          <a:solidFill>
                            <a:schemeClr val="bg1">
                              <a:lumMod val="100000"/>
                            </a:schemeClr>
                          </a:solidFill>
                          <a:effectLst/>
                          <a:latin typeface="Candara" panose="020E0502030303020204" pitchFamily="34" charset="0"/>
                          <a:ea typeface="Malgun Gothic"/>
                          <a:cs typeface="+mn-cs"/>
                          <a:sym typeface=""/>
                        </a:rPr>
                        <a:t>테스트 권장 사항:</a:t>
                      </a:r>
                      <a:r>
                        <a:rPr lang="ko-KR" sz="1800" b="1" kern="0" spc="0" baseline="30000">
                          <a:solidFill>
                            <a:schemeClr val="bg1">
                              <a:lumMod val="100000"/>
                            </a:schemeClr>
                          </a:solidFill>
                          <a:effectLst/>
                          <a:latin typeface="Candara" panose="020E0502030303020204" pitchFamily="34" charset="0"/>
                          <a:ea typeface="Malgun Gothic"/>
                          <a:cs typeface="+mn-cs"/>
                          <a:sym typeface=""/>
                        </a:rPr>
                        <a:t>2</a:t>
                      </a:r>
                    </a:p>
                  </a:txBody>
                  <a:tcP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3CAE49"/>
                    </a:solidFill>
                  </a:tcPr>
                </a:tc>
                <a:tc>
                  <a:txBody>
                    <a:bodyPr/>
                    <a:lstStyle/>
                    <a:p>
                      <a:endParaRPr lang="ko-KR" b="1">
                        <a:latin typeface="Candara" panose="020E0502030303020204" pitchFamily="34" charset="0"/>
                        <a:ea typeface="Malgun Gothic"/>
                      </a:endParaRPr>
                    </a:p>
                  </a:txBody>
                  <a:tcP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3CAE49"/>
                    </a:solidFill>
                  </a:tcPr>
                </a:tc>
                <a:extLst>
                  <a:ext uri="{0D108BD9-81ED-4DB2-BD59-A6C34878D82A}">
                    <a16:rowId xmlns:a16="http://schemas.microsoft.com/office/drawing/2014/main" val="3993599564"/>
                  </a:ext>
                </a:extLst>
              </a:tr>
              <a:tr h="340318">
                <a:tc>
                  <a:txBody>
                    <a:bodyPr/>
                    <a:lstStyle/>
                    <a:p>
                      <a:pPr marL="285750" indent="-285750">
                        <a:buFont typeface="Arial" panose="020B0604020202020204" pitchFamily="34" charset="0"/>
                        <a:buChar char="•"/>
                      </a:pPr>
                      <a:r>
                        <a:rPr lang="ko-KR" sz="1800" b="1" kern="1200" spc="0">
                          <a:solidFill>
                            <a:schemeClr val="tx1">
                              <a:lumMod val="100000"/>
                            </a:schemeClr>
                          </a:solidFill>
                          <a:effectLst/>
                          <a:latin typeface="Candara" panose="020E0502030303020204" pitchFamily="34" charset="0"/>
                          <a:ea typeface="Malgun Gothic"/>
                          <a:cs typeface="+mn-cs"/>
                          <a:sym typeface=""/>
                        </a:rPr>
                        <a:t>DXA 또는 FRAX를 사용한 골절 위험 분석</a:t>
                      </a:r>
                    </a:p>
                    <a:p>
                      <a:pPr marL="285750" indent="-285750">
                        <a:buFont typeface="Arial" panose="020B0604020202020204" pitchFamily="34" charset="0"/>
                        <a:buChar char="•"/>
                      </a:pPr>
                      <a:r>
                        <a:rPr lang="ko-KR" sz="1800" b="1" i="0" kern="0" spc="0">
                          <a:solidFill>
                            <a:schemeClr val="tx1">
                              <a:lumMod val="100000"/>
                            </a:schemeClr>
                          </a:solidFill>
                          <a:effectLst/>
                          <a:latin typeface="Calibri" panose="020F0502020204030204" pitchFamily="34" charset="0"/>
                          <a:ea typeface="Malgun Gothic"/>
                          <a:cs typeface="+mn-cs"/>
                          <a:sym typeface=""/>
                        </a:rPr>
                        <a:t>소주골 점수(TBS) 평가</a:t>
                      </a:r>
                      <a:r>
                        <a:rPr lang="ko-KR" sz="1800" b="1" i="0" kern="0" spc="0" baseline="30000">
                          <a:solidFill>
                            <a:schemeClr val="tx1">
                              <a:lumMod val="100000"/>
                            </a:schemeClr>
                          </a:solidFill>
                          <a:effectLst/>
                          <a:latin typeface="Calibri" panose="020F0502020204030204" pitchFamily="34" charset="0"/>
                          <a:ea typeface="Malgun Gothic"/>
                          <a:cs typeface="+mn-cs"/>
                          <a:sym typeface=""/>
                        </a:rPr>
                        <a:t>3</a:t>
                      </a:r>
                      <a:endParaRPr lang="ko-KR" sz="1800" b="1" kern="0" spc="0" baseline="30000">
                        <a:solidFill>
                          <a:schemeClr val="tx1">
                            <a:lumMod val="100000"/>
                          </a:schemeClr>
                        </a:solidFill>
                        <a:effectLst/>
                        <a:latin typeface="Calibri" panose="020F0502020204030204" pitchFamily="34" charset="0"/>
                        <a:ea typeface="Malgun Gothic"/>
                        <a:cs typeface="+mn-cs"/>
                        <a:sym typeface=""/>
                      </a:endParaRPr>
                    </a:p>
                  </a:txBody>
                  <a:tcPr>
                    <a:lnL w="12700" cap="flat" cmpd="sng" algn="ctr">
                      <a:noFill/>
                      <a:prstDash val="solid"/>
                      <a:round/>
                      <a:headEnd type="none" w="med" len="med"/>
                      <a:tailEnd type="none" w="med" len="med"/>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kern="1200" spc="0" dirty="0">
                          <a:solidFill>
                            <a:schemeClr val="tx1">
                              <a:lumMod val="100000"/>
                            </a:schemeClr>
                          </a:solidFill>
                          <a:effectLst/>
                          <a:latin typeface="Candara" panose="020E0502030303020204" pitchFamily="34" charset="0"/>
                          <a:ea typeface="Malgun Gothic"/>
                          <a:cs typeface="+mn-cs"/>
                          <a:sym typeface=""/>
                        </a:rPr>
                        <a:t>6~12개월마다 비타민 </a:t>
                      </a:r>
                      <a:r>
                        <a:rPr lang="ko-KR" sz="1800" b="1" kern="1200" spc="0" dirty="0" err="1">
                          <a:solidFill>
                            <a:schemeClr val="tx1">
                              <a:lumMod val="100000"/>
                            </a:schemeClr>
                          </a:solidFill>
                          <a:effectLst/>
                          <a:latin typeface="Candara" panose="020E0502030303020204" pitchFamily="34" charset="0"/>
                          <a:ea typeface="Malgun Gothic"/>
                          <a:cs typeface="+mn-cs"/>
                          <a:sym typeface=""/>
                        </a:rPr>
                        <a:t>D와</a:t>
                      </a:r>
                      <a:r>
                        <a:rPr lang="ko-KR" sz="1800" b="1" kern="1200" spc="0" dirty="0">
                          <a:solidFill>
                            <a:schemeClr val="tx1">
                              <a:lumMod val="100000"/>
                            </a:schemeClr>
                          </a:solidFill>
                          <a:effectLst/>
                          <a:latin typeface="Candara" panose="020E0502030303020204" pitchFamily="34" charset="0"/>
                          <a:ea typeface="Malgun Gothic"/>
                          <a:cs typeface="+mn-cs"/>
                          <a:sym typeface=""/>
                        </a:rPr>
                        <a:t> 칼슘 수치 모니터링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i="0" kern="1200" spc="0" dirty="0">
                          <a:solidFill>
                            <a:schemeClr val="tx1">
                              <a:lumMod val="100000"/>
                            </a:schemeClr>
                          </a:solidFill>
                          <a:effectLst/>
                          <a:latin typeface="Calibri" panose="020F0502020204030204" pitchFamily="34" charset="0"/>
                          <a:ea typeface="Malgun Gothic"/>
                          <a:cs typeface="+mn-cs"/>
                          <a:sym typeface=""/>
                        </a:rPr>
                        <a:t>2년마다 DXA 스캔</a:t>
                      </a:r>
                      <a:endParaRPr lang="ko-KR" sz="1800" b="1" kern="1200" spc="0" baseline="30000" dirty="0">
                        <a:solidFill>
                          <a:schemeClr val="tx1">
                            <a:lumMod val="100000"/>
                          </a:schemeClr>
                        </a:solidFill>
                        <a:effectLst/>
                        <a:latin typeface="Calibri" panose="020F0502020204030204" pitchFamily="34" charset="0"/>
                        <a:ea typeface="Malgun Gothic"/>
                        <a:cs typeface="+mn-cs"/>
                        <a:sym typeface=""/>
                      </a:endParaRPr>
                    </a:p>
                  </a:txBody>
                  <a:tcPr>
                    <a:lnL>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20098135"/>
                  </a:ext>
                </a:extLst>
              </a:tr>
            </a:tbl>
          </a:graphicData>
        </a:graphic>
      </p:graphicFrame>
      <p:sp>
        <p:nvSpPr>
          <p:cNvPr id="8" name="TextBox 7">
            <a:extLst>
              <a:ext uri="{FF2B5EF4-FFF2-40B4-BE49-F238E27FC236}">
                <a16:creationId xmlns:a16="http://schemas.microsoft.com/office/drawing/2014/main" id="{A8DD815E-2116-5B45-81CA-342901F67C24}"/>
              </a:ext>
            </a:extLst>
          </p:cNvPr>
          <p:cNvSpPr txBox="1"/>
          <p:nvPr/>
        </p:nvSpPr>
        <p:spPr>
          <a:xfrm>
            <a:off x="386856" y="64702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Lennon Healthcare. Prednisolone Australian Approved Product Information, April 2021; 2.Panday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3. Florez H, et al. </a:t>
            </a:r>
            <a:r>
              <a:rPr lang="ko-KR" sz="900" b="1" i="1" kern="0">
                <a:solidFill>
                  <a:schemeClr val="tx1">
                    <a:lumMod val="100000"/>
                  </a:schemeClr>
                </a:solidFill>
                <a:latin typeface="Calibri" panose="020F0502020204030204" pitchFamily="34" charset="0"/>
                <a:sym typeface=""/>
              </a:rPr>
              <a:t>Rheumatology </a:t>
            </a:r>
            <a:r>
              <a:rPr lang="ko-KR" sz="900" b="1" kern="0">
                <a:solidFill>
                  <a:schemeClr val="tx1">
                    <a:lumMod val="100000"/>
                  </a:schemeClr>
                </a:solidFill>
                <a:latin typeface="Calibri" panose="020F0502020204030204" pitchFamily="34" charset="0"/>
                <a:sym typeface=""/>
              </a:rPr>
              <a:t>2020;59:1574–80.</a:t>
            </a:r>
          </a:p>
        </p:txBody>
      </p:sp>
      <p:pic>
        <p:nvPicPr>
          <p:cNvPr id="6" name="Graphic 5" descr="Home with solid fill">
            <a:hlinkClick r:id="rId3" action="ppaction://hlinksldjump"/>
            <a:extLst>
              <a:ext uri="{FF2B5EF4-FFF2-40B4-BE49-F238E27FC236}">
                <a16:creationId xmlns:a16="http://schemas.microsoft.com/office/drawing/2014/main" id="{4D7E32D6-63A1-0740-8261-AE5AA700D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49921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8A892-9E03-764B-8CEC-E2BA1497A520}"/>
              </a:ext>
            </a:extLst>
          </p:cNvPr>
          <p:cNvSpPr txBox="1"/>
          <p:nvPr/>
        </p:nvSpPr>
        <p:spPr>
          <a:xfrm>
            <a:off x="1734301" y="168159"/>
            <a:ext cx="8833385"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FRAX</a:t>
            </a:r>
            <a:r>
              <a:rPr lang="ko-KR" sz="3600" b="1" kern="0" baseline="30000" dirty="0">
                <a:solidFill>
                  <a:srgbClr val="6BBBAD">
                    <a:lumMod val="100000"/>
                  </a:srgbClr>
                </a:solidFill>
                <a:latin typeface="Candara" panose="020E0502030303020204" pitchFamily="34" charset="0"/>
                <a:sym typeface=""/>
              </a:rPr>
              <a:t>®</a:t>
            </a:r>
            <a:r>
              <a:rPr lang="ko-KR" sz="3600" b="1" kern="0" dirty="0">
                <a:solidFill>
                  <a:srgbClr val="6BBBAD">
                    <a:lumMod val="100000"/>
                  </a:srgbClr>
                </a:solidFill>
                <a:latin typeface="Candara" panose="020E0502030303020204" pitchFamily="34" charset="0"/>
                <a:sym typeface=""/>
              </a:rPr>
              <a:t> - </a:t>
            </a:r>
            <a:r>
              <a:rPr lang="ko-KR" sz="3600" b="1" kern="0" dirty="0" err="1">
                <a:solidFill>
                  <a:srgbClr val="6BBBAD">
                    <a:lumMod val="100000"/>
                  </a:srgbClr>
                </a:solidFill>
                <a:latin typeface="Candara" panose="020E0502030303020204" pitchFamily="34" charset="0"/>
                <a:sym typeface=""/>
              </a:rPr>
              <a:t>글루코코르티코이드</a:t>
            </a:r>
            <a:r>
              <a:rPr lang="ko-KR" sz="3600" b="1" kern="0" dirty="0">
                <a:solidFill>
                  <a:srgbClr val="6BBBAD">
                    <a:lumMod val="100000"/>
                  </a:srgbClr>
                </a:solidFill>
                <a:latin typeface="Candara" panose="020E0502030303020204" pitchFamily="34" charset="0"/>
                <a:sym typeface=""/>
              </a:rPr>
              <a:t> 사용자에게 조정이 필요함</a:t>
            </a:r>
            <a:r>
              <a:rPr lang="ko-KR" sz="3600" b="1" kern="0" baseline="30000" dirty="0">
                <a:solidFill>
                  <a:srgbClr val="6BBBAD">
                    <a:lumMod val="100000"/>
                  </a:srgbClr>
                </a:solidFill>
                <a:latin typeface="Candara" panose="020E0502030303020204" pitchFamily="34" charset="0"/>
                <a:sym typeface=""/>
              </a:rPr>
              <a:t>1,2</a:t>
            </a:r>
          </a:p>
        </p:txBody>
      </p:sp>
      <p:sp>
        <p:nvSpPr>
          <p:cNvPr id="6" name="TextBox 5">
            <a:extLst>
              <a:ext uri="{FF2B5EF4-FFF2-40B4-BE49-F238E27FC236}">
                <a16:creationId xmlns:a16="http://schemas.microsoft.com/office/drawing/2014/main" id="{0FEA1791-3285-A048-8AD7-384C72D671BC}"/>
              </a:ext>
            </a:extLst>
          </p:cNvPr>
          <p:cNvSpPr txBox="1"/>
          <p:nvPr/>
        </p:nvSpPr>
        <p:spPr>
          <a:xfrm>
            <a:off x="386856" y="64702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Kanis JA, et al</a:t>
            </a:r>
            <a:r>
              <a:rPr lang="ko-KR" sz="900" b="1" i="1" kern="0">
                <a:solidFill>
                  <a:schemeClr val="tx1">
                    <a:lumMod val="100000"/>
                  </a:schemeClr>
                </a:solidFill>
                <a:latin typeface="Calibri" panose="020F0502020204030204" pitchFamily="34" charset="0"/>
                <a:sym typeface=""/>
              </a:rPr>
              <a:t>. J Bone Miner Res </a:t>
            </a:r>
            <a:r>
              <a:rPr lang="ko-KR" sz="900" b="1" kern="0">
                <a:solidFill>
                  <a:schemeClr val="tx1">
                    <a:lumMod val="100000"/>
                  </a:schemeClr>
                </a:solidFill>
                <a:latin typeface="Calibri" panose="020F0502020204030204" pitchFamily="34" charset="0"/>
                <a:sym typeface=""/>
              </a:rPr>
              <a:t>2004;19:893–99; 2. 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2011;22:809–16.</a:t>
            </a:r>
          </a:p>
        </p:txBody>
      </p:sp>
      <p:sp>
        <p:nvSpPr>
          <p:cNvPr id="2" name="Rectangle 1">
            <a:extLst>
              <a:ext uri="{FF2B5EF4-FFF2-40B4-BE49-F238E27FC236}">
                <a16:creationId xmlns:a16="http://schemas.microsoft.com/office/drawing/2014/main" id="{60085E00-CE6D-1B4B-A669-0EE2F71C684E}"/>
              </a:ext>
            </a:extLst>
          </p:cNvPr>
          <p:cNvSpPr/>
          <p:nvPr/>
        </p:nvSpPr>
        <p:spPr>
          <a:xfrm>
            <a:off x="890016" y="1484299"/>
            <a:ext cx="9363456" cy="369332"/>
          </a:xfrm>
          <a:prstGeom prst="rect">
            <a:avLst/>
          </a:prstGeom>
        </p:spPr>
        <p:txBody>
          <a:bodyPr wrap="square">
            <a:spAutoFit/>
          </a:bodyPr>
          <a:lstStyle/>
          <a:p>
            <a:pPr marL="285750" indent="-285750">
              <a:buFont typeface="Arial" panose="020B0604020202020204" pitchFamily="34" charset="0"/>
              <a:buChar char="•"/>
            </a:pPr>
            <a:r>
              <a:rPr lang="ko-KR" b="1" kern="0">
                <a:solidFill>
                  <a:srgbClr val="131313">
                    <a:lumMod val="100000"/>
                  </a:srgbClr>
                </a:solidFill>
                <a:latin typeface="Candara" panose="020E0502030303020204" pitchFamily="34" charset="0"/>
                <a:sym typeface=""/>
              </a:rPr>
              <a:t>글루코코르티코이드에 대한 노출은 FRAX®에 따른 골절 확률에 상당한 영향을 미침</a:t>
            </a:r>
            <a:r>
              <a:rPr lang="ko-KR" b="1" kern="0" baseline="30000">
                <a:solidFill>
                  <a:srgbClr val="131313">
                    <a:lumMod val="100000"/>
                  </a:srgbClr>
                </a:solidFill>
                <a:latin typeface="Candara" panose="020E0502030303020204" pitchFamily="34" charset="0"/>
                <a:sym typeface=""/>
              </a:rPr>
              <a:t>2</a:t>
            </a:r>
            <a:endParaRPr lang="ko-KR" b="1" kern="0" baseline="30000">
              <a:solidFill>
                <a:srgbClr val="131313">
                  <a:lumMod val="100000"/>
                </a:srgbClr>
              </a:solidFill>
              <a:effectLst/>
              <a:latin typeface="Candara" panose="020E0502030303020204" pitchFamily="34" charset="0"/>
              <a:sym typeface=""/>
            </a:endParaRPr>
          </a:p>
        </p:txBody>
      </p:sp>
      <p:graphicFrame>
        <p:nvGraphicFramePr>
          <p:cNvPr id="3" name="Table 6">
            <a:extLst>
              <a:ext uri="{FF2B5EF4-FFF2-40B4-BE49-F238E27FC236}">
                <a16:creationId xmlns:a16="http://schemas.microsoft.com/office/drawing/2014/main" id="{9095D332-981F-6448-8EFD-AB5EC012DEE1}"/>
              </a:ext>
            </a:extLst>
          </p:cNvPr>
          <p:cNvGraphicFramePr>
            <a:graphicFrameLocks noGrp="1"/>
          </p:cNvGraphicFramePr>
          <p:nvPr>
            <p:extLst>
              <p:ext uri="{D42A27DB-BD31-4B8C-83A1-F6EECF244321}">
                <p14:modId xmlns:p14="http://schemas.microsoft.com/office/powerpoint/2010/main" val="4060830104"/>
              </p:ext>
            </p:extLst>
          </p:nvPr>
        </p:nvGraphicFramePr>
        <p:xfrm>
          <a:off x="890016" y="1969442"/>
          <a:ext cx="9928359" cy="4250510"/>
        </p:xfrm>
        <a:graphic>
          <a:graphicData uri="http://schemas.openxmlformats.org/drawingml/2006/table">
            <a:tbl>
              <a:tblPr firstRow="1" bandRow="1">
                <a:tableStyleId>{7DF18680-E054-41AD-8BC1-D1AEF772440D}</a:tableStyleId>
              </a:tblPr>
              <a:tblGrid>
                <a:gridCol w="1100081">
                  <a:extLst>
                    <a:ext uri="{9D8B030D-6E8A-4147-A177-3AD203B41FA5}">
                      <a16:colId xmlns:a16="http://schemas.microsoft.com/office/drawing/2014/main" val="1260531177"/>
                    </a:ext>
                  </a:extLst>
                </a:gridCol>
                <a:gridCol w="2340286">
                  <a:extLst>
                    <a:ext uri="{9D8B030D-6E8A-4147-A177-3AD203B41FA5}">
                      <a16:colId xmlns:a16="http://schemas.microsoft.com/office/drawing/2014/main" val="1226957768"/>
                    </a:ext>
                  </a:extLst>
                </a:gridCol>
                <a:gridCol w="926856">
                  <a:extLst>
                    <a:ext uri="{9D8B030D-6E8A-4147-A177-3AD203B41FA5}">
                      <a16:colId xmlns:a16="http://schemas.microsoft.com/office/drawing/2014/main" val="2719258742"/>
                    </a:ext>
                  </a:extLst>
                </a:gridCol>
                <a:gridCol w="926856">
                  <a:extLst>
                    <a:ext uri="{9D8B030D-6E8A-4147-A177-3AD203B41FA5}">
                      <a16:colId xmlns:a16="http://schemas.microsoft.com/office/drawing/2014/main" val="2416993621"/>
                    </a:ext>
                  </a:extLst>
                </a:gridCol>
                <a:gridCol w="926856">
                  <a:extLst>
                    <a:ext uri="{9D8B030D-6E8A-4147-A177-3AD203B41FA5}">
                      <a16:colId xmlns:a16="http://schemas.microsoft.com/office/drawing/2014/main" val="3746244144"/>
                    </a:ext>
                  </a:extLst>
                </a:gridCol>
                <a:gridCol w="926856">
                  <a:extLst>
                    <a:ext uri="{9D8B030D-6E8A-4147-A177-3AD203B41FA5}">
                      <a16:colId xmlns:a16="http://schemas.microsoft.com/office/drawing/2014/main" val="4267698398"/>
                    </a:ext>
                  </a:extLst>
                </a:gridCol>
                <a:gridCol w="926856">
                  <a:extLst>
                    <a:ext uri="{9D8B030D-6E8A-4147-A177-3AD203B41FA5}">
                      <a16:colId xmlns:a16="http://schemas.microsoft.com/office/drawing/2014/main" val="1858503141"/>
                    </a:ext>
                  </a:extLst>
                </a:gridCol>
                <a:gridCol w="926856">
                  <a:extLst>
                    <a:ext uri="{9D8B030D-6E8A-4147-A177-3AD203B41FA5}">
                      <a16:colId xmlns:a16="http://schemas.microsoft.com/office/drawing/2014/main" val="2626951015"/>
                    </a:ext>
                  </a:extLst>
                </a:gridCol>
                <a:gridCol w="926856">
                  <a:extLst>
                    <a:ext uri="{9D8B030D-6E8A-4147-A177-3AD203B41FA5}">
                      <a16:colId xmlns:a16="http://schemas.microsoft.com/office/drawing/2014/main" val="685736895"/>
                    </a:ext>
                  </a:extLst>
                </a:gridCol>
              </a:tblGrid>
              <a:tr h="542110">
                <a:tc gridSpan="9">
                  <a:txBody>
                    <a:bodyPr/>
                    <a:lstStyle/>
                    <a:p>
                      <a:pPr algn="ctr"/>
                      <a:r>
                        <a:rPr lang="ko-KR" sz="1800" b="1" kern="0" spc="0" dirty="0" err="1">
                          <a:solidFill>
                            <a:schemeClr val="bg1">
                              <a:lumMod val="100000"/>
                            </a:schemeClr>
                          </a:solidFill>
                          <a:effectLst/>
                          <a:latin typeface="Candara" panose="020E0502030303020204" pitchFamily="34" charset="0"/>
                          <a:ea typeface="Malgun Gothic"/>
                          <a:cs typeface="+mn-cs"/>
                          <a:sym typeface=""/>
                        </a:rPr>
                        <a:t>글루코코르티코이드</a:t>
                      </a:r>
                      <a:r>
                        <a:rPr lang="ko-KR" sz="1800" b="1" kern="0" spc="0" dirty="0">
                          <a:solidFill>
                            <a:schemeClr val="bg1">
                              <a:lumMod val="100000"/>
                            </a:schemeClr>
                          </a:solidFill>
                          <a:effectLst/>
                          <a:latin typeface="Candara" panose="020E0502030303020204" pitchFamily="34" charset="0"/>
                          <a:ea typeface="Malgun Gothic"/>
                          <a:cs typeface="+mn-cs"/>
                          <a:sym typeface=""/>
                        </a:rPr>
                        <a:t> </a:t>
                      </a:r>
                      <a:r>
                        <a:rPr lang="ko-KR" sz="1800" b="1" kern="0" spc="0" dirty="0" err="1">
                          <a:solidFill>
                            <a:schemeClr val="bg1">
                              <a:lumMod val="100000"/>
                            </a:schemeClr>
                          </a:solidFill>
                          <a:effectLst/>
                          <a:latin typeface="Candara" panose="020E0502030303020204" pitchFamily="34" charset="0"/>
                          <a:ea typeface="Malgun Gothic"/>
                          <a:cs typeface="+mn-cs"/>
                          <a:sym typeface=""/>
                        </a:rPr>
                        <a:t>투여량에</a:t>
                      </a:r>
                      <a:r>
                        <a:rPr lang="ko-KR" sz="1800" b="1" kern="0" spc="0" dirty="0">
                          <a:solidFill>
                            <a:schemeClr val="bg1">
                              <a:lumMod val="100000"/>
                            </a:schemeClr>
                          </a:solidFill>
                          <a:effectLst/>
                          <a:latin typeface="Candara" panose="020E0502030303020204" pitchFamily="34" charset="0"/>
                          <a:ea typeface="Malgun Gothic"/>
                          <a:cs typeface="+mn-cs"/>
                          <a:sym typeface=""/>
                        </a:rPr>
                        <a:t> 따른 연령별 10</a:t>
                      </a:r>
                      <a:r>
                        <a:rPr lang="ko-KR" altLang="es-ES" sz="1800" b="1" kern="0" spc="0" dirty="0">
                          <a:solidFill>
                            <a:schemeClr val="bg1">
                              <a:lumMod val="100000"/>
                            </a:schemeClr>
                          </a:solidFill>
                          <a:effectLst/>
                          <a:latin typeface="Candara" panose="020E0502030303020204" pitchFamily="34" charset="0"/>
                          <a:ea typeface="Malgun Gothic"/>
                          <a:cs typeface="+mn-cs"/>
                          <a:sym typeface=""/>
                        </a:rPr>
                        <a:t>년 </a:t>
                      </a:r>
                      <a:r>
                        <a:rPr lang="ko-KR" altLang="en-US" sz="1800" b="1" kern="0" spc="0" dirty="0">
                          <a:solidFill>
                            <a:schemeClr val="bg1">
                              <a:lumMod val="100000"/>
                            </a:schemeClr>
                          </a:solidFill>
                          <a:effectLst/>
                          <a:latin typeface="Candara" panose="020E0502030303020204" pitchFamily="34" charset="0"/>
                          <a:ea typeface="Malgun Gothic"/>
                          <a:cs typeface="+mn-cs"/>
                          <a:sym typeface=""/>
                        </a:rPr>
                        <a:t>골절 </a:t>
                      </a:r>
                      <a:r>
                        <a:rPr lang="ko-KR" altLang="es-ES" sz="1800" b="1" kern="0" spc="0" dirty="0">
                          <a:solidFill>
                            <a:schemeClr val="bg1">
                              <a:lumMod val="100000"/>
                            </a:schemeClr>
                          </a:solidFill>
                          <a:effectLst/>
                          <a:latin typeface="Candara" panose="020E0502030303020204" pitchFamily="34" charset="0"/>
                          <a:ea typeface="Malgun Gothic"/>
                          <a:cs typeface="+mn-cs"/>
                          <a:sym typeface=""/>
                        </a:rPr>
                        <a:t>확률의 비율 조정</a:t>
                      </a:r>
                      <a:r>
                        <a:rPr lang="en-US" altLang="ko-KR" sz="1800" b="1" kern="0" spc="0" dirty="0">
                          <a:solidFill>
                            <a:schemeClr val="bg1">
                              <a:lumMod val="100000"/>
                            </a:schemeClr>
                          </a:solidFill>
                          <a:effectLst/>
                          <a:latin typeface="Candara" panose="020E0502030303020204" pitchFamily="34" charset="0"/>
                          <a:ea typeface="Malgun Gothic"/>
                          <a:cs typeface="+mn-cs"/>
                          <a:sym typeface=""/>
                        </a:rPr>
                        <a:t> (%)</a:t>
                      </a:r>
                      <a:r>
                        <a:rPr lang="es-ES" altLang="ko-KR" sz="1800" b="1" kern="0" spc="0" dirty="0">
                          <a:solidFill>
                            <a:schemeClr val="bg1">
                              <a:lumMod val="100000"/>
                            </a:schemeClr>
                          </a:solidFill>
                          <a:effectLst/>
                          <a:latin typeface="Candara" panose="020E0502030303020204" pitchFamily="34" charset="0"/>
                          <a:ea typeface="Malgun Gothic"/>
                          <a:cs typeface="+mn-cs"/>
                          <a:sym typeface=""/>
                        </a:rPr>
                        <a:t>2</a:t>
                      </a:r>
                      <a:endParaRPr lang="ko-KR" altLang="es-ES" sz="1800" b="1" kern="0" spc="0" dirty="0">
                        <a:solidFill>
                          <a:schemeClr val="bg1">
                            <a:lumMod val="100000"/>
                          </a:schemeClr>
                        </a:solidFill>
                        <a:effectLst/>
                        <a:latin typeface="Candara" panose="020E0502030303020204" pitchFamily="34" charset="0"/>
                        <a:ea typeface="Malgun Gothic"/>
                        <a:cs typeface="+mn-cs"/>
                        <a:sym typeface=""/>
                      </a:endParaRPr>
                    </a:p>
                  </a:txBody>
                  <a:tcPr anchor="ctr"/>
                </a:tc>
                <a:tc hMerge="1">
                  <a:txBody>
                    <a:bodyPr/>
                    <a:lstStyle/>
                    <a:p>
                      <a:endParaRPr lang="ko-KR">
                        <a:ea typeface="Malgun Gothic"/>
                      </a:endParaRPr>
                    </a:p>
                  </a:txBody>
                  <a:tcPr anchor="ctr"/>
                </a:tc>
                <a:tc hMerge="1">
                  <a:txBody>
                    <a:bodyPr/>
                    <a:lstStyle/>
                    <a:p>
                      <a:pPr algn="ctr"/>
                      <a:endParaRPr lang="ko-KR">
                        <a:ea typeface="Malgun Gothic"/>
                      </a:endParaRPr>
                    </a:p>
                  </a:txBody>
                  <a:tcPr/>
                </a:tc>
                <a:tc hMerge="1">
                  <a:txBody>
                    <a:bodyPr/>
                    <a:lstStyle/>
                    <a:p>
                      <a:endParaRPr lang="ko-KR">
                        <a:ea typeface="Malgun Gothic"/>
                      </a:endParaRPr>
                    </a:p>
                  </a:txBody>
                  <a:tcPr/>
                </a:tc>
                <a:tc hMerge="1">
                  <a:txBody>
                    <a:bodyPr/>
                    <a:lstStyle/>
                    <a:p>
                      <a:endParaRPr lang="ko-KR">
                        <a:ea typeface="Malgun Gothic"/>
                      </a:endParaRPr>
                    </a:p>
                  </a:txBody>
                  <a:tcPr/>
                </a:tc>
                <a:tc hMerge="1">
                  <a:txBody>
                    <a:bodyPr/>
                    <a:lstStyle/>
                    <a:p>
                      <a:endParaRPr lang="ko-KR">
                        <a:ea typeface="Malgun Gothic"/>
                      </a:endParaRPr>
                    </a:p>
                  </a:txBody>
                  <a:tcPr/>
                </a:tc>
                <a:tc hMerge="1">
                  <a:txBody>
                    <a:bodyPr/>
                    <a:lstStyle/>
                    <a:p>
                      <a:endParaRPr lang="ko-KR">
                        <a:ea typeface="Malgun Gothic"/>
                      </a:endParaRPr>
                    </a:p>
                  </a:txBody>
                  <a:tcPr/>
                </a:tc>
                <a:tc hMerge="1">
                  <a:txBody>
                    <a:bodyPr/>
                    <a:lstStyle/>
                    <a:p>
                      <a:endParaRPr lang="ko-KR">
                        <a:ea typeface="Malgun Gothic"/>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endParaRPr lang="ko-KR">
                        <a:ea typeface="Malgun Gothic"/>
                      </a:endParaRPr>
                    </a:p>
                  </a:txBody>
                  <a:tcPr anchor="b"/>
                </a:tc>
                <a:extLst>
                  <a:ext uri="{0D108BD9-81ED-4DB2-BD59-A6C34878D82A}">
                    <a16:rowId xmlns:a16="http://schemas.microsoft.com/office/drawing/2014/main" val="3453506189"/>
                  </a:ext>
                </a:extLst>
              </a:tr>
              <a:tr h="370840">
                <a:tc rowSpan="2">
                  <a:txBody>
                    <a:bodyPr/>
                    <a:lstStyle/>
                    <a:p>
                      <a:r>
                        <a:rPr lang="ko-KR" b="1" spc="0">
                          <a:solidFill>
                            <a:schemeClr val="tx1">
                              <a:lumMod val="100000"/>
                            </a:schemeClr>
                          </a:solidFill>
                          <a:latin typeface="Candara" panose="020E0502030303020204" pitchFamily="34" charset="0"/>
                          <a:ea typeface="Malgun Gothic"/>
                          <a:cs typeface="+mn-cs"/>
                          <a:sym typeface=""/>
                        </a:rPr>
                        <a:t>정량</a:t>
                      </a:r>
                    </a:p>
                  </a:txBody>
                  <a:tcPr anchor="ctr">
                    <a:solidFill>
                      <a:schemeClr val="accent5">
                        <a:lumMod val="40000"/>
                        <a:lumOff val="60000"/>
                      </a:schemeClr>
                    </a:solidFill>
                  </a:tcPr>
                </a:tc>
                <a:tc rowSpan="2">
                  <a:txBody>
                    <a:bodyPr/>
                    <a:lstStyle/>
                    <a:p>
                      <a:r>
                        <a:rPr lang="ko-KR" b="1" spc="0">
                          <a:solidFill>
                            <a:schemeClr val="tx1">
                              <a:lumMod val="100000"/>
                            </a:schemeClr>
                          </a:solidFill>
                          <a:latin typeface="Candara" panose="020E0502030303020204" pitchFamily="34" charset="0"/>
                          <a:ea typeface="Malgun Gothic"/>
                          <a:cs typeface="+mn-cs"/>
                          <a:sym typeface=""/>
                        </a:rPr>
                        <a:t>프레드니솔론 등가물(mg/일)</a:t>
                      </a:r>
                    </a:p>
                  </a:txBody>
                  <a:tcPr anchor="ctr">
                    <a:solidFill>
                      <a:schemeClr val="accent5">
                        <a:lumMod val="40000"/>
                        <a:lumOff val="60000"/>
                      </a:schemeClr>
                    </a:solidFill>
                  </a:tcPr>
                </a:tc>
                <a:tc gridSpan="6">
                  <a:txBody>
                    <a:bodyPr/>
                    <a:lstStyle/>
                    <a:p>
                      <a:pPr algn="ctr"/>
                      <a:r>
                        <a:rPr lang="ko-KR" b="1" spc="0" dirty="0">
                          <a:solidFill>
                            <a:schemeClr val="tx1"/>
                          </a:solidFill>
                          <a:latin typeface="Candara" panose="020E0502030303020204" pitchFamily="34" charset="0"/>
                          <a:ea typeface="Malgun Gothic"/>
                          <a:cs typeface="+mn-cs"/>
                          <a:sym typeface=""/>
                        </a:rPr>
                        <a:t>나이(</a:t>
                      </a:r>
                      <a:r>
                        <a:rPr lang="ko-KR" altLang="en-US" b="1" spc="0" dirty="0">
                          <a:solidFill>
                            <a:schemeClr val="tx1"/>
                          </a:solidFill>
                          <a:latin typeface="Candara" panose="020E0502030303020204" pitchFamily="34" charset="0"/>
                          <a:ea typeface="Malgun Gothic"/>
                          <a:cs typeface="+mn-cs"/>
                          <a:sym typeface=""/>
                        </a:rPr>
                        <a:t>세</a:t>
                      </a:r>
                      <a:r>
                        <a:rPr lang="ko-KR" b="1" spc="0" dirty="0">
                          <a:solidFill>
                            <a:schemeClr val="tx1"/>
                          </a:solidFill>
                          <a:latin typeface="Candara" panose="020E0502030303020204" pitchFamily="34" charset="0"/>
                          <a:ea typeface="Malgun Gothic"/>
                          <a:cs typeface="+mn-cs"/>
                          <a:sym typeface=""/>
                        </a:rPr>
                        <a:t>)</a:t>
                      </a:r>
                    </a:p>
                  </a:txBody>
                  <a:tcPr>
                    <a:solidFill>
                      <a:schemeClr val="accent5">
                        <a:lumMod val="40000"/>
                        <a:lumOff val="60000"/>
                      </a:schemeClr>
                    </a:solidFill>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모든 연령대</a:t>
                      </a:r>
                    </a:p>
                  </a:txBody>
                  <a:tcPr anchor="b">
                    <a:solidFill>
                      <a:schemeClr val="accent5">
                        <a:lumMod val="40000"/>
                        <a:lumOff val="60000"/>
                      </a:schemeClr>
                    </a:solidFill>
                  </a:tcPr>
                </a:tc>
                <a:extLst>
                  <a:ext uri="{0D108BD9-81ED-4DB2-BD59-A6C34878D82A}">
                    <a16:rowId xmlns:a16="http://schemas.microsoft.com/office/drawing/2014/main" val="3044448067"/>
                  </a:ext>
                </a:extLst>
              </a:tr>
              <a:tr h="370840">
                <a:tc vMerge="1">
                  <a:txBody>
                    <a:bodyPr/>
                    <a:lstStyle/>
                    <a:p>
                      <a:endParaRPr lang="ko-KR">
                        <a:ea typeface="Malgun Gothic"/>
                      </a:endParaRPr>
                    </a:p>
                  </a:txBody>
                  <a:tcPr/>
                </a:tc>
                <a:tc vMerge="1">
                  <a:txBody>
                    <a:bodyPr/>
                    <a:lstStyle/>
                    <a:p>
                      <a:endParaRPr lang="ko-KR">
                        <a:ea typeface="Malgun Gothic"/>
                      </a:endParaRP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40</a:t>
                      </a:r>
                    </a:p>
                  </a:txBody>
                  <a:tcPr>
                    <a:solidFill>
                      <a:schemeClr val="accent5">
                        <a:lumMod val="40000"/>
                        <a:lumOff val="6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50</a:t>
                      </a:r>
                    </a:p>
                  </a:txBody>
                  <a:tcPr>
                    <a:solidFill>
                      <a:schemeClr val="accent5">
                        <a:lumMod val="40000"/>
                        <a:lumOff val="6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60</a:t>
                      </a:r>
                    </a:p>
                  </a:txBody>
                  <a:tcPr>
                    <a:solidFill>
                      <a:schemeClr val="accent5">
                        <a:lumMod val="40000"/>
                        <a:lumOff val="6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70</a:t>
                      </a:r>
                    </a:p>
                  </a:txBody>
                  <a:tcPr>
                    <a:solidFill>
                      <a:schemeClr val="accent5">
                        <a:lumMod val="40000"/>
                        <a:lumOff val="6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80</a:t>
                      </a:r>
                    </a:p>
                  </a:txBody>
                  <a:tcPr>
                    <a:solidFill>
                      <a:schemeClr val="accent5">
                        <a:lumMod val="40000"/>
                        <a:lumOff val="6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90</a:t>
                      </a:r>
                    </a:p>
                  </a:txBody>
                  <a:tcPr>
                    <a:solidFill>
                      <a:schemeClr val="accent5">
                        <a:lumMod val="40000"/>
                        <a:lumOff val="6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a:ea typeface="Malgun Gothic"/>
                        </a:rPr>
                        <a:t>모든 연령대</a:t>
                      </a:r>
                    </a:p>
                  </a:txBody>
                  <a:tcPr/>
                </a:tc>
                <a:extLst>
                  <a:ext uri="{0D108BD9-81ED-4DB2-BD59-A6C34878D82A}">
                    <a16:rowId xmlns:a16="http://schemas.microsoft.com/office/drawing/2014/main" val="1787727368"/>
                  </a:ext>
                </a:extLst>
              </a:tr>
              <a:tr h="370840">
                <a:tc gridSpan="2">
                  <a:txBody>
                    <a:bodyPr/>
                    <a:lstStyle/>
                    <a:p>
                      <a:r>
                        <a:rPr lang="ko-KR" b="1" spc="0">
                          <a:solidFill>
                            <a:schemeClr val="tx1">
                              <a:lumMod val="100000"/>
                            </a:schemeClr>
                          </a:solidFill>
                          <a:latin typeface="Candara" panose="020E0502030303020204" pitchFamily="34" charset="0"/>
                          <a:ea typeface="Malgun Gothic"/>
                          <a:cs typeface="+mn-cs"/>
                          <a:sym typeface=""/>
                        </a:rPr>
                        <a:t>고관절 골절:</a:t>
                      </a:r>
                    </a:p>
                  </a:txBody>
                  <a:tcPr>
                    <a:noFill/>
                  </a:tcPr>
                </a:tc>
                <a:tc hMerge="1">
                  <a:txBody>
                    <a:bodyPr/>
                    <a:lstStyle/>
                    <a:p>
                      <a:endParaRPr lang="ko-KR">
                        <a:ea typeface="Malgun Gothic"/>
                      </a:endParaRPr>
                    </a:p>
                  </a:txBody>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extLst>
                  <a:ext uri="{0D108BD9-81ED-4DB2-BD59-A6C34878D82A}">
                    <a16:rowId xmlns:a16="http://schemas.microsoft.com/office/drawing/2014/main" val="1828743731"/>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낮음</a:t>
                      </a:r>
                    </a:p>
                  </a:txBody>
                  <a:tcPr>
                    <a:solidFill>
                      <a:schemeClr val="accent5">
                        <a:lumMod val="20000"/>
                        <a:lumOff val="80000"/>
                      </a:schemeClr>
                    </a:solidFill>
                  </a:tcPr>
                </a:tc>
                <a:tc>
                  <a:txBody>
                    <a:bodyPr/>
                    <a:lstStyle/>
                    <a:p>
                      <a:r>
                        <a:rPr lang="ko-KR" b="1" spc="0">
                          <a:solidFill>
                            <a:schemeClr val="tx1">
                              <a:lumMod val="100000"/>
                            </a:schemeClr>
                          </a:solidFill>
                          <a:latin typeface="Candara" panose="020E0502030303020204" pitchFamily="34" charset="0"/>
                          <a:ea typeface="Malgun Gothic"/>
                          <a:cs typeface="+mn-cs"/>
                          <a:sym typeface=""/>
                        </a:rPr>
                        <a:t>&lt;2.5</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–40</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–40</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–40</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–40</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–30</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–30</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–35</a:t>
                      </a:r>
                    </a:p>
                  </a:txBody>
                  <a:tcPr>
                    <a:solidFill>
                      <a:schemeClr val="accent5">
                        <a:lumMod val="20000"/>
                        <a:lumOff val="80000"/>
                      </a:schemeClr>
                    </a:solidFill>
                  </a:tcPr>
                </a:tc>
                <a:extLst>
                  <a:ext uri="{0D108BD9-81ED-4DB2-BD59-A6C34878D82A}">
                    <a16:rowId xmlns:a16="http://schemas.microsoft.com/office/drawing/2014/main" val="3594493956"/>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중간</a:t>
                      </a:r>
                    </a:p>
                  </a:txBody>
                  <a:tcPr>
                    <a:solidFill>
                      <a:schemeClr val="accent3">
                        <a:lumMod val="20000"/>
                        <a:lumOff val="80000"/>
                      </a:schemeClr>
                    </a:solidFill>
                  </a:tcPr>
                </a:tc>
                <a:tc>
                  <a:txBody>
                    <a:bodyPr/>
                    <a:lstStyle/>
                    <a:p>
                      <a:r>
                        <a:rPr lang="ko-KR" b="1" spc="0">
                          <a:solidFill>
                            <a:schemeClr val="tx1">
                              <a:lumMod val="100000"/>
                            </a:schemeClr>
                          </a:solidFill>
                          <a:latin typeface="Candara" panose="020E0502030303020204" pitchFamily="34" charset="0"/>
                          <a:ea typeface="Malgun Gothic"/>
                          <a:cs typeface="+mn-cs"/>
                          <a:sym typeface=""/>
                        </a:rPr>
                        <a:t>2.5–7.5</a:t>
                      </a:r>
                    </a:p>
                  </a:txBody>
                  <a:tcPr>
                    <a:solidFill>
                      <a:schemeClr val="accent3">
                        <a:lumMod val="20000"/>
                        <a:lumOff val="80000"/>
                      </a:schemeClr>
                    </a:solidFill>
                  </a:tcPr>
                </a:tc>
                <a:tc gridSpan="7">
                  <a:txBody>
                    <a:bodyPr/>
                    <a:lstStyle/>
                    <a:p>
                      <a:pPr algn="ctr"/>
                      <a:r>
                        <a:rPr lang="ko-KR" b="1" spc="0">
                          <a:solidFill>
                            <a:schemeClr val="tx1">
                              <a:lumMod val="100000"/>
                            </a:schemeClr>
                          </a:solidFill>
                          <a:latin typeface="Candara" panose="020E0502030303020204" pitchFamily="34" charset="0"/>
                          <a:ea typeface="Malgun Gothic"/>
                          <a:cs typeface="+mn-cs"/>
                          <a:sym typeface=""/>
                        </a:rPr>
                        <a:t>조정 없음</a:t>
                      </a:r>
                    </a:p>
                  </a:txBody>
                  <a:tcPr>
                    <a:solidFill>
                      <a:schemeClr val="accent3">
                        <a:lumMod val="20000"/>
                        <a:lumOff val="80000"/>
                      </a:schemeClr>
                    </a:solidFill>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extLst>
                  <a:ext uri="{0D108BD9-81ED-4DB2-BD59-A6C34878D82A}">
                    <a16:rowId xmlns:a16="http://schemas.microsoft.com/office/drawing/2014/main" val="295869880"/>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높음</a:t>
                      </a:r>
                    </a:p>
                  </a:txBody>
                  <a:tcPr>
                    <a:solidFill>
                      <a:schemeClr val="accent5">
                        <a:lumMod val="20000"/>
                        <a:lumOff val="80000"/>
                      </a:schemeClr>
                    </a:solidFill>
                  </a:tcPr>
                </a:tc>
                <a:tc>
                  <a:txBody>
                    <a:bodyPr/>
                    <a:lstStyle/>
                    <a:p>
                      <a:r>
                        <a:rPr lang="ko-KR" b="1" spc="0">
                          <a:solidFill>
                            <a:schemeClr val="tx1">
                              <a:lumMod val="100000"/>
                            </a:schemeClr>
                          </a:solidFill>
                          <a:latin typeface="Candara" panose="020E0502030303020204" pitchFamily="34" charset="0"/>
                          <a:ea typeface="Malgun Gothic"/>
                          <a:cs typeface="+mn-cs"/>
                          <a:sym typeface=""/>
                        </a:rPr>
                        <a:t>≥7.5</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+25</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+25</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+25</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+10</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+10</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extLst>
                  <a:ext uri="{0D108BD9-81ED-4DB2-BD59-A6C34878D82A}">
                    <a16:rowId xmlns:a16="http://schemas.microsoft.com/office/drawing/2014/main" val="2046329967"/>
                  </a:ext>
                </a:extLst>
              </a:tr>
              <a:tr h="370840">
                <a:tc gridSpan="2">
                  <a:txBody>
                    <a:bodyPr/>
                    <a:lstStyle/>
                    <a:p>
                      <a:r>
                        <a:rPr lang="ko-KR" b="1" spc="0">
                          <a:solidFill>
                            <a:schemeClr val="tx1">
                              <a:lumMod val="100000"/>
                            </a:schemeClr>
                          </a:solidFill>
                          <a:latin typeface="Candara" panose="020E0502030303020204" pitchFamily="34" charset="0"/>
                          <a:ea typeface="Malgun Gothic"/>
                          <a:cs typeface="+mn-cs"/>
                          <a:sym typeface=""/>
                        </a:rPr>
                        <a:t>주요 골다공증 골절</a:t>
                      </a:r>
                    </a:p>
                  </a:txBody>
                  <a:tcPr>
                    <a:noFill/>
                  </a:tcPr>
                </a:tc>
                <a:tc hMerge="1">
                  <a:txBody>
                    <a:bodyPr/>
                    <a:lstStyle/>
                    <a:p>
                      <a:endParaRPr lang="ko-KR">
                        <a:ea typeface="Malgun Gothic"/>
                      </a:endParaRPr>
                    </a:p>
                  </a:txBody>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tc>
                  <a:txBody>
                    <a:bodyPr/>
                    <a:lstStyle/>
                    <a:p>
                      <a:pPr algn="ctr"/>
                      <a:endParaRPr lang="ko-KR" b="1">
                        <a:latin typeface="Candara" panose="020E0502030303020204" pitchFamily="34" charset="0"/>
                        <a:ea typeface="Malgun Gothic"/>
                      </a:endParaRPr>
                    </a:p>
                  </a:txBody>
                  <a:tcPr>
                    <a:noFill/>
                  </a:tcPr>
                </a:tc>
                <a:extLst>
                  <a:ext uri="{0D108BD9-81ED-4DB2-BD59-A6C34878D82A}">
                    <a16:rowId xmlns:a16="http://schemas.microsoft.com/office/drawing/2014/main" val="3556611380"/>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낮음</a:t>
                      </a:r>
                    </a:p>
                  </a:txBody>
                  <a:tcPr>
                    <a:solidFill>
                      <a:schemeClr val="accent5">
                        <a:lumMod val="20000"/>
                        <a:lumOff val="80000"/>
                      </a:schemeClr>
                    </a:solidFill>
                  </a:tcPr>
                </a:tc>
                <a:tc>
                  <a:txBody>
                    <a:bodyPr/>
                    <a:lstStyle/>
                    <a:p>
                      <a:r>
                        <a:rPr lang="ko-KR" b="1" spc="0">
                          <a:solidFill>
                            <a:schemeClr val="tx1">
                              <a:lumMod val="100000"/>
                            </a:schemeClr>
                          </a:solidFill>
                          <a:latin typeface="Candara" panose="020E0502030303020204" pitchFamily="34" charset="0"/>
                          <a:ea typeface="Malgun Gothic"/>
                          <a:cs typeface="+mn-cs"/>
                          <a:sym typeface=""/>
                        </a:rPr>
                        <a:t>&lt;2.5</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–15</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tx1">
                              <a:lumMod val="100000"/>
                            </a:schemeClr>
                          </a:solidFill>
                          <a:latin typeface="Candara" panose="020E0502030303020204" pitchFamily="34" charset="0"/>
                          <a:ea typeface="Malgun Gothic"/>
                          <a:cs typeface="+mn-cs"/>
                          <a:sym typeface=""/>
                        </a:rPr>
                        <a:t>–20</a:t>
                      </a:r>
                    </a:p>
                  </a:txBody>
                  <a:tcPr>
                    <a:solidFill>
                      <a:schemeClr val="accent5">
                        <a:lumMod val="20000"/>
                        <a:lumOff val="80000"/>
                      </a:schemeClr>
                    </a:solidFill>
                  </a:tcPr>
                </a:tc>
                <a:extLst>
                  <a:ext uri="{0D108BD9-81ED-4DB2-BD59-A6C34878D82A}">
                    <a16:rowId xmlns:a16="http://schemas.microsoft.com/office/drawing/2014/main" val="2694580062"/>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중간</a:t>
                      </a:r>
                    </a:p>
                  </a:txBody>
                  <a:tcPr>
                    <a:solidFill>
                      <a:schemeClr val="accent3">
                        <a:lumMod val="20000"/>
                        <a:lumOff val="80000"/>
                      </a:schemeClr>
                    </a:solidFill>
                  </a:tcPr>
                </a:tc>
                <a:tc>
                  <a:txBody>
                    <a:bodyPr/>
                    <a:lstStyle/>
                    <a:p>
                      <a:r>
                        <a:rPr lang="ko-KR" b="1" spc="0">
                          <a:solidFill>
                            <a:schemeClr val="tx1">
                              <a:lumMod val="100000"/>
                            </a:schemeClr>
                          </a:solidFill>
                          <a:latin typeface="Candara" panose="020E0502030303020204" pitchFamily="34" charset="0"/>
                          <a:ea typeface="Malgun Gothic"/>
                          <a:cs typeface="+mn-cs"/>
                          <a:sym typeface=""/>
                        </a:rPr>
                        <a:t>2.5–7.5</a:t>
                      </a:r>
                    </a:p>
                  </a:txBody>
                  <a:tcPr>
                    <a:solidFill>
                      <a:schemeClr val="accent3">
                        <a:lumMod val="20000"/>
                        <a:lumOff val="80000"/>
                      </a:schemeClr>
                    </a:solidFill>
                  </a:tcPr>
                </a:tc>
                <a:tc gridSpan="7">
                  <a:txBody>
                    <a:bodyPr/>
                    <a:lstStyle/>
                    <a:p>
                      <a:pPr algn="ctr"/>
                      <a:r>
                        <a:rPr lang="ko-KR" b="1" spc="0">
                          <a:solidFill>
                            <a:schemeClr val="tx1">
                              <a:lumMod val="100000"/>
                            </a:schemeClr>
                          </a:solidFill>
                          <a:latin typeface="Candara" panose="020E0502030303020204" pitchFamily="34" charset="0"/>
                          <a:ea typeface="Malgun Gothic"/>
                          <a:cs typeface="+mn-cs"/>
                          <a:sym typeface=""/>
                        </a:rPr>
                        <a:t>조정 없음</a:t>
                      </a:r>
                    </a:p>
                  </a:txBody>
                  <a:tcPr>
                    <a:solidFill>
                      <a:schemeClr val="accent3">
                        <a:lumMod val="20000"/>
                        <a:lumOff val="80000"/>
                      </a:schemeClr>
                    </a:solidFill>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tc hMerge="1">
                  <a:txBody>
                    <a:bodyPr/>
                    <a:lstStyle/>
                    <a:p>
                      <a:pPr algn="ctr"/>
                      <a:endParaRPr lang="ko-KR">
                        <a:ea typeface="Malgun Gothic"/>
                      </a:endParaRPr>
                    </a:p>
                  </a:txBody>
                  <a:tcPr/>
                </a:tc>
                <a:extLst>
                  <a:ext uri="{0D108BD9-81ED-4DB2-BD59-A6C34878D82A}">
                    <a16:rowId xmlns:a16="http://schemas.microsoft.com/office/drawing/2014/main" val="3161226789"/>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높음</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r>
                        <a:rPr lang="ko-KR" b="1" spc="0">
                          <a:solidFill>
                            <a:schemeClr val="tx1">
                              <a:lumMod val="100000"/>
                            </a:schemeClr>
                          </a:solidFill>
                          <a:latin typeface="Candara" panose="020E0502030303020204" pitchFamily="34" charset="0"/>
                          <a:ea typeface="Malgun Gothic"/>
                          <a:cs typeface="+mn-cs"/>
                          <a:sym typeface=""/>
                        </a:rPr>
                        <a:t>≥7.5</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+20</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+20</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+15</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+15</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+10</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+10</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r>
                        <a:rPr lang="ko-KR" b="1" spc="0" dirty="0">
                          <a:solidFill>
                            <a:schemeClr val="tx1">
                              <a:lumMod val="100000"/>
                            </a:schemeClr>
                          </a:solidFill>
                          <a:latin typeface="Candara" panose="020E0502030303020204" pitchFamily="34" charset="0"/>
                          <a:ea typeface="Malgun Gothic"/>
                          <a:cs typeface="+mn-cs"/>
                          <a:sym typeface=""/>
                        </a:rPr>
                        <a:t>+15</a:t>
                      </a:r>
                    </a:p>
                  </a:txBody>
                  <a:tcPr>
                    <a:lnB w="19050" cap="flat" cmpd="sng" algn="ctr">
                      <a:solidFill>
                        <a:schemeClr val="accent5"/>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05828656"/>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C560A6B7-8022-AA4F-BD66-AC205A05DF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07688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DB846E-31AF-A242-922C-108E106BF8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202" r="89629"/>
          <a:stretch/>
        </p:blipFill>
        <p:spPr>
          <a:xfrm>
            <a:off x="271850" y="112295"/>
            <a:ext cx="1236108" cy="840722"/>
          </a:xfrm>
          <a:prstGeom prst="rect">
            <a:avLst/>
          </a:prstGeom>
        </p:spPr>
      </p:pic>
      <p:sp>
        <p:nvSpPr>
          <p:cNvPr id="8" name="TextBox 7">
            <a:extLst>
              <a:ext uri="{FF2B5EF4-FFF2-40B4-BE49-F238E27FC236}">
                <a16:creationId xmlns:a16="http://schemas.microsoft.com/office/drawing/2014/main" id="{A77FA642-1CA5-8B4F-85DD-FE60DE58E658}"/>
              </a:ext>
            </a:extLst>
          </p:cNvPr>
          <p:cNvSpPr txBox="1"/>
          <p:nvPr/>
        </p:nvSpPr>
        <p:spPr>
          <a:xfrm>
            <a:off x="1734301" y="168159"/>
            <a:ext cx="990906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3600" b="1" i="0" u="none" strike="noStrike" kern="1200" cap="none" normalizeH="0" baseline="0">
                <a:ln>
                  <a:noFill/>
                </a:ln>
                <a:solidFill>
                  <a:srgbClr val="6BBBAD"/>
                </a:solidFill>
                <a:effectLst/>
                <a:uLnTx/>
                <a:uFillTx/>
                <a:latin typeface="Candara" panose="020E0502030303020204" pitchFamily="34" charset="0"/>
                <a:sym typeface=""/>
              </a:rPr>
              <a:t>목차</a:t>
            </a:r>
          </a:p>
        </p:txBody>
      </p:sp>
      <p:sp>
        <p:nvSpPr>
          <p:cNvPr id="9" name="Rounded Rectangle 8">
            <a:extLst>
              <a:ext uri="{FF2B5EF4-FFF2-40B4-BE49-F238E27FC236}">
                <a16:creationId xmlns:a16="http://schemas.microsoft.com/office/drawing/2014/main" id="{4840C034-66D5-334D-A94A-16892CFACD01}"/>
              </a:ext>
            </a:extLst>
          </p:cNvPr>
          <p:cNvSpPr/>
          <p:nvPr/>
        </p:nvSpPr>
        <p:spPr>
          <a:xfrm>
            <a:off x="9990910" y="2209352"/>
            <a:ext cx="1973268" cy="338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600" b="1" i="0" u="none" strike="noStrike" kern="1200" cap="none" normalizeH="0" baseline="0">
                <a:ln>
                  <a:noFill/>
                </a:ln>
                <a:solidFill>
                  <a:schemeClr val="bg1">
                    <a:lumMod val="100000"/>
                  </a:schemeClr>
                </a:solidFill>
                <a:effectLst/>
                <a:uLnTx/>
                <a:uFillTx/>
                <a:latin typeface="Candara" panose="020E0502030303020204" pitchFamily="34" charset="0"/>
                <a:sym typeface=""/>
              </a:rPr>
              <a:t>떠오르는 주제</a:t>
            </a:r>
          </a:p>
        </p:txBody>
      </p:sp>
      <p:sp>
        <p:nvSpPr>
          <p:cNvPr id="10" name="Rounded Rectangle 9">
            <a:hlinkClick r:id="rId4" action="ppaction://hlinksldjump"/>
            <a:extLst>
              <a:ext uri="{FF2B5EF4-FFF2-40B4-BE49-F238E27FC236}">
                <a16:creationId xmlns:a16="http://schemas.microsoft.com/office/drawing/2014/main" id="{BB90B38D-98E2-6445-9D98-445BC0A3F993}"/>
              </a:ext>
            </a:extLst>
          </p:cNvPr>
          <p:cNvSpPr/>
          <p:nvPr/>
        </p:nvSpPr>
        <p:spPr>
          <a:xfrm>
            <a:off x="9996754" y="2662038"/>
            <a:ext cx="1973268" cy="51644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400" b="1" i="0" u="none" strike="noStrike" kern="1200" cap="none" normalizeH="0" baseline="0" dirty="0">
                <a:ln>
                  <a:noFill/>
                </a:ln>
                <a:solidFill>
                  <a:srgbClr val="2F9588"/>
                </a:solidFill>
                <a:effectLst/>
                <a:uLnTx/>
                <a:uFillTx/>
                <a:latin typeface="Candara" panose="020E0502030303020204" pitchFamily="34" charset="0"/>
                <a:sym typeface=""/>
              </a:rPr>
              <a:t>2차 골절 예방 서비스</a:t>
            </a:r>
          </a:p>
        </p:txBody>
      </p:sp>
      <p:sp>
        <p:nvSpPr>
          <p:cNvPr id="11" name="Rounded Rectangle 10">
            <a:hlinkClick r:id="rId5" action="ppaction://hlinksldjump"/>
            <a:extLst>
              <a:ext uri="{FF2B5EF4-FFF2-40B4-BE49-F238E27FC236}">
                <a16:creationId xmlns:a16="http://schemas.microsoft.com/office/drawing/2014/main" id="{8CAB154C-2EFC-DE4F-A6D4-7D8FF89F0743}"/>
              </a:ext>
            </a:extLst>
          </p:cNvPr>
          <p:cNvSpPr/>
          <p:nvPr/>
        </p:nvSpPr>
        <p:spPr>
          <a:xfrm>
            <a:off x="9996754" y="3287933"/>
            <a:ext cx="1973268" cy="51644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400" b="1" i="0" u="none" strike="noStrike" kern="1200" cap="none" normalizeH="0" baseline="0">
                <a:ln>
                  <a:noFill/>
                </a:ln>
                <a:solidFill>
                  <a:srgbClr val="2F9588"/>
                </a:solidFill>
                <a:effectLst/>
                <a:uLnTx/>
                <a:uFillTx/>
                <a:latin typeface="Candara" panose="020E0502030303020204" pitchFamily="34" charset="0"/>
                <a:sym typeface=""/>
              </a:rPr>
              <a:t>위험의 계층화</a:t>
            </a:r>
          </a:p>
        </p:txBody>
      </p:sp>
      <p:sp>
        <p:nvSpPr>
          <p:cNvPr id="12" name="Rounded Rectangle 11">
            <a:hlinkClick r:id="rId6" action="ppaction://hlinksldjump"/>
            <a:extLst>
              <a:ext uri="{FF2B5EF4-FFF2-40B4-BE49-F238E27FC236}">
                <a16:creationId xmlns:a16="http://schemas.microsoft.com/office/drawing/2014/main" id="{2A3A1903-79A5-E94A-AC70-B408C52035C6}"/>
              </a:ext>
            </a:extLst>
          </p:cNvPr>
          <p:cNvSpPr/>
          <p:nvPr/>
        </p:nvSpPr>
        <p:spPr>
          <a:xfrm>
            <a:off x="9996754" y="3913828"/>
            <a:ext cx="1973268" cy="51644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400" b="1" i="0" u="none" strike="noStrike" kern="1200" cap="none" normalizeH="0" baseline="0">
                <a:ln>
                  <a:noFill/>
                </a:ln>
                <a:solidFill>
                  <a:srgbClr val="2F9588"/>
                </a:solidFill>
                <a:effectLst/>
                <a:uLnTx/>
                <a:uFillTx/>
                <a:latin typeface="Candara" panose="020E0502030303020204" pitchFamily="34" charset="0"/>
                <a:sym typeface=""/>
              </a:rPr>
              <a:t>순차적 치료법</a:t>
            </a:r>
          </a:p>
        </p:txBody>
      </p:sp>
      <p:sp>
        <p:nvSpPr>
          <p:cNvPr id="13" name="Rounded Rectangle 12">
            <a:hlinkClick r:id="rId7" action="ppaction://hlinksldjump"/>
            <a:extLst>
              <a:ext uri="{FF2B5EF4-FFF2-40B4-BE49-F238E27FC236}">
                <a16:creationId xmlns:a16="http://schemas.microsoft.com/office/drawing/2014/main" id="{B374B692-E72A-2947-B533-B25C446BB881}"/>
              </a:ext>
            </a:extLst>
          </p:cNvPr>
          <p:cNvSpPr/>
          <p:nvPr/>
        </p:nvSpPr>
        <p:spPr>
          <a:xfrm>
            <a:off x="9996754" y="4544753"/>
            <a:ext cx="1973268" cy="516442"/>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400" b="1" i="0" u="none" strike="noStrike" kern="1200" cap="none" normalizeH="0" baseline="0">
                <a:ln>
                  <a:noFill/>
                </a:ln>
                <a:solidFill>
                  <a:srgbClr val="2F9588"/>
                </a:solidFill>
                <a:effectLst/>
                <a:uLnTx/>
                <a:uFillTx/>
                <a:latin typeface="Candara" panose="020E0502030303020204" pitchFamily="34" charset="0"/>
                <a:sym typeface=""/>
              </a:rPr>
              <a:t>건강 경제 평가</a:t>
            </a:r>
          </a:p>
        </p:txBody>
      </p:sp>
      <p:pic>
        <p:nvPicPr>
          <p:cNvPr id="19" name="Graphic 18">
            <a:extLst>
              <a:ext uri="{FF2B5EF4-FFF2-40B4-BE49-F238E27FC236}">
                <a16:creationId xmlns:a16="http://schemas.microsoft.com/office/drawing/2014/main" id="{732A20FB-1180-0448-8E2D-831CFC231DA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5138"/>
          <a:stretch/>
        </p:blipFill>
        <p:spPr>
          <a:xfrm>
            <a:off x="380415" y="1051038"/>
            <a:ext cx="9128410" cy="5617783"/>
          </a:xfrm>
          <a:prstGeom prst="rect">
            <a:avLst/>
          </a:prstGeom>
        </p:spPr>
      </p:pic>
      <p:sp>
        <p:nvSpPr>
          <p:cNvPr id="24" name="TextBox 23">
            <a:extLst>
              <a:ext uri="{FF2B5EF4-FFF2-40B4-BE49-F238E27FC236}">
                <a16:creationId xmlns:a16="http://schemas.microsoft.com/office/drawing/2014/main" id="{267C7D2D-5F29-8E40-9214-826330A5562A}"/>
              </a:ext>
            </a:extLst>
          </p:cNvPr>
          <p:cNvSpPr txBox="1"/>
          <p:nvPr/>
        </p:nvSpPr>
        <p:spPr>
          <a:xfrm>
            <a:off x="1040524" y="5956865"/>
            <a:ext cx="2156226" cy="769441"/>
          </a:xfrm>
          <a:prstGeom prst="rect">
            <a:avLst/>
          </a:prstGeom>
          <a:noFill/>
        </p:spPr>
        <p:txBody>
          <a:bodyPr wrap="square" rtlCol="0">
            <a:spAutoFit/>
          </a:bodyPr>
          <a:lstStyle/>
          <a:p>
            <a:pPr algn="ctr"/>
            <a:r>
              <a:rPr lang="ko-KR" sz="1100" b="1" kern="0" dirty="0" err="1">
                <a:solidFill>
                  <a:schemeClr val="accent6">
                    <a:lumMod val="100000"/>
                  </a:schemeClr>
                </a:solidFill>
                <a:latin typeface="Candara" panose="020E0502030303020204" pitchFamily="34" charset="0"/>
                <a:sym typeface=""/>
              </a:rPr>
              <a:t>임상기준</a:t>
            </a:r>
            <a:r>
              <a:rPr lang="ko-KR" sz="1100" b="1" kern="0" dirty="0">
                <a:solidFill>
                  <a:schemeClr val="accent6">
                    <a:lumMod val="100000"/>
                  </a:schemeClr>
                </a:solidFill>
                <a:latin typeface="Candara" panose="020E0502030303020204" pitchFamily="34" charset="0"/>
                <a:sym typeface=""/>
              </a:rPr>
              <a:t> 1-4에 의해 확인된 사람</a:t>
            </a:r>
            <a:r>
              <a:rPr lang="ko-KR" sz="1100" kern="0" dirty="0">
                <a:solidFill>
                  <a:schemeClr val="accent6">
                    <a:lumMod val="100000"/>
                  </a:schemeClr>
                </a:solidFill>
                <a:latin typeface="Candara" panose="020E0502030303020204" pitchFamily="34" charset="0"/>
                <a:sym typeface=""/>
              </a:rPr>
              <a:t>은 뼈 건강에 대한 평가를 받고 적절한 경우 낙상 위험에 대해서도 평가를 받아야 함</a:t>
            </a:r>
          </a:p>
        </p:txBody>
      </p:sp>
      <p:pic>
        <p:nvPicPr>
          <p:cNvPr id="26" name="Graphic 25">
            <a:hlinkClick r:id="rId10" action="ppaction://hlinksldjump"/>
            <a:extLst>
              <a:ext uri="{FF2B5EF4-FFF2-40B4-BE49-F238E27FC236}">
                <a16:creationId xmlns:a16="http://schemas.microsoft.com/office/drawing/2014/main" id="{E5C1B251-1C8B-AD43-AAF7-CFF5BBF919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678" y="4534243"/>
            <a:ext cx="1582245" cy="1374359"/>
          </a:xfrm>
          <a:prstGeom prst="rect">
            <a:avLst/>
          </a:prstGeom>
        </p:spPr>
      </p:pic>
      <p:pic>
        <p:nvPicPr>
          <p:cNvPr id="27" name="Graphic 26">
            <a:hlinkClick r:id="rId13" action="ppaction://hlinksldjump"/>
            <a:extLst>
              <a:ext uri="{FF2B5EF4-FFF2-40B4-BE49-F238E27FC236}">
                <a16:creationId xmlns:a16="http://schemas.microsoft.com/office/drawing/2014/main" id="{FC2A471D-84D3-8C4C-B65A-322CA1CA5F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678" y="3073305"/>
            <a:ext cx="1582245" cy="1374359"/>
          </a:xfrm>
          <a:prstGeom prst="rect">
            <a:avLst/>
          </a:prstGeom>
        </p:spPr>
      </p:pic>
      <p:pic>
        <p:nvPicPr>
          <p:cNvPr id="29" name="Graphic 28">
            <a:hlinkClick r:id="rId14" action="ppaction://hlinksldjump"/>
            <a:extLst>
              <a:ext uri="{FF2B5EF4-FFF2-40B4-BE49-F238E27FC236}">
                <a16:creationId xmlns:a16="http://schemas.microsoft.com/office/drawing/2014/main" id="{05AA2DBA-9B13-3F47-AA49-A23A3A1C3E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54940" y="3809029"/>
            <a:ext cx="1582245" cy="1374359"/>
          </a:xfrm>
          <a:prstGeom prst="rect">
            <a:avLst/>
          </a:prstGeom>
        </p:spPr>
      </p:pic>
      <p:pic>
        <p:nvPicPr>
          <p:cNvPr id="30" name="Graphic 29">
            <a:hlinkClick r:id="rId15" action="ppaction://hlinksldjump"/>
            <a:extLst>
              <a:ext uri="{FF2B5EF4-FFF2-40B4-BE49-F238E27FC236}">
                <a16:creationId xmlns:a16="http://schemas.microsoft.com/office/drawing/2014/main" id="{41847769-0362-5C4A-BF14-7A557D77A6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54940" y="2348091"/>
            <a:ext cx="1582245" cy="1374359"/>
          </a:xfrm>
          <a:prstGeom prst="rect">
            <a:avLst/>
          </a:prstGeom>
        </p:spPr>
      </p:pic>
      <p:pic>
        <p:nvPicPr>
          <p:cNvPr id="31" name="Graphic 30">
            <a:hlinkClick r:id="rId16" action="ppaction://hlinksldjump"/>
            <a:extLst>
              <a:ext uri="{FF2B5EF4-FFF2-40B4-BE49-F238E27FC236}">
                <a16:creationId xmlns:a16="http://schemas.microsoft.com/office/drawing/2014/main" id="{8B1ADF99-4AA7-6043-B8F3-DA77AA6FEB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95161" y="3073305"/>
            <a:ext cx="1582245" cy="1374359"/>
          </a:xfrm>
          <a:prstGeom prst="rect">
            <a:avLst/>
          </a:prstGeom>
        </p:spPr>
      </p:pic>
      <p:pic>
        <p:nvPicPr>
          <p:cNvPr id="32" name="Graphic 31">
            <a:hlinkClick r:id="rId17" action="ppaction://hlinksldjump"/>
            <a:extLst>
              <a:ext uri="{FF2B5EF4-FFF2-40B4-BE49-F238E27FC236}">
                <a16:creationId xmlns:a16="http://schemas.microsoft.com/office/drawing/2014/main" id="{E4564358-DC78-1047-BEAB-6BCA55CFFA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95161" y="1612367"/>
            <a:ext cx="1582245" cy="1374359"/>
          </a:xfrm>
          <a:prstGeom prst="rect">
            <a:avLst/>
          </a:prstGeom>
        </p:spPr>
      </p:pic>
      <p:pic>
        <p:nvPicPr>
          <p:cNvPr id="33" name="Graphic 32">
            <a:hlinkClick r:id="rId18" action="ppaction://hlinksldjump"/>
            <a:extLst>
              <a:ext uri="{FF2B5EF4-FFF2-40B4-BE49-F238E27FC236}">
                <a16:creationId xmlns:a16="http://schemas.microsoft.com/office/drawing/2014/main" id="{CF1B2A78-0AD7-6D45-B890-A9B5A6F6BA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95161" y="4534243"/>
            <a:ext cx="1582245" cy="1374359"/>
          </a:xfrm>
          <a:prstGeom prst="rect">
            <a:avLst/>
          </a:prstGeom>
        </p:spPr>
      </p:pic>
      <p:pic>
        <p:nvPicPr>
          <p:cNvPr id="36" name="Graphic 35">
            <a:hlinkClick r:id="rId19" action="ppaction://hlinksldjump"/>
            <a:extLst>
              <a:ext uri="{FF2B5EF4-FFF2-40B4-BE49-F238E27FC236}">
                <a16:creationId xmlns:a16="http://schemas.microsoft.com/office/drawing/2014/main" id="{B7F2CCFF-FFC7-CF4C-97B1-94898BF76D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77423" y="3809029"/>
            <a:ext cx="1582245" cy="1374359"/>
          </a:xfrm>
          <a:prstGeom prst="rect">
            <a:avLst/>
          </a:prstGeom>
        </p:spPr>
      </p:pic>
      <p:pic>
        <p:nvPicPr>
          <p:cNvPr id="37" name="Graphic 36">
            <a:hlinkClick r:id="rId20" action="ppaction://hlinksldjump"/>
            <a:extLst>
              <a:ext uri="{FF2B5EF4-FFF2-40B4-BE49-F238E27FC236}">
                <a16:creationId xmlns:a16="http://schemas.microsoft.com/office/drawing/2014/main" id="{3978C8E8-1063-4447-923E-ED1D423338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77423" y="2348091"/>
            <a:ext cx="1582245" cy="1374359"/>
          </a:xfrm>
          <a:prstGeom prst="rect">
            <a:avLst/>
          </a:prstGeom>
        </p:spPr>
      </p:pic>
      <p:pic>
        <p:nvPicPr>
          <p:cNvPr id="38" name="Graphic 37">
            <a:hlinkClick r:id="rId21" action="ppaction://hlinksldjump"/>
            <a:extLst>
              <a:ext uri="{FF2B5EF4-FFF2-40B4-BE49-F238E27FC236}">
                <a16:creationId xmlns:a16="http://schemas.microsoft.com/office/drawing/2014/main" id="{6A5E2911-457F-3B48-948F-8E89E53884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7644" y="3073305"/>
            <a:ext cx="1582245" cy="1374359"/>
          </a:xfrm>
          <a:prstGeom prst="rect">
            <a:avLst/>
          </a:prstGeom>
        </p:spPr>
      </p:pic>
      <p:pic>
        <p:nvPicPr>
          <p:cNvPr id="39" name="Graphic 38">
            <a:hlinkClick r:id="rId22" action="ppaction://hlinksldjump"/>
            <a:extLst>
              <a:ext uri="{FF2B5EF4-FFF2-40B4-BE49-F238E27FC236}">
                <a16:creationId xmlns:a16="http://schemas.microsoft.com/office/drawing/2014/main" id="{40BC6BE0-7867-5F48-8B40-9B2CC93237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7644" y="1612367"/>
            <a:ext cx="1582245" cy="1374359"/>
          </a:xfrm>
          <a:prstGeom prst="rect">
            <a:avLst/>
          </a:prstGeom>
        </p:spPr>
      </p:pic>
      <p:pic>
        <p:nvPicPr>
          <p:cNvPr id="40" name="Graphic 39">
            <a:hlinkClick r:id="rId23" action="ppaction://hlinksldjump"/>
            <a:extLst>
              <a:ext uri="{FF2B5EF4-FFF2-40B4-BE49-F238E27FC236}">
                <a16:creationId xmlns:a16="http://schemas.microsoft.com/office/drawing/2014/main" id="{BA3170B7-F369-6F47-9C34-10407133F4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7644" y="4534243"/>
            <a:ext cx="1582245" cy="1374359"/>
          </a:xfrm>
          <a:prstGeom prst="rect">
            <a:avLst/>
          </a:prstGeom>
        </p:spPr>
      </p:pic>
      <p:pic>
        <p:nvPicPr>
          <p:cNvPr id="41" name="Graphic 40">
            <a:hlinkClick r:id="rId24" action="ppaction://hlinksldjump"/>
            <a:extLst>
              <a:ext uri="{FF2B5EF4-FFF2-40B4-BE49-F238E27FC236}">
                <a16:creationId xmlns:a16="http://schemas.microsoft.com/office/drawing/2014/main" id="{60A8F2BD-929A-954B-9C2A-CB3F9E5B11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9231" y="3801968"/>
            <a:ext cx="1582245" cy="1374359"/>
          </a:xfrm>
          <a:prstGeom prst="rect">
            <a:avLst/>
          </a:prstGeom>
        </p:spPr>
      </p:pic>
      <p:pic>
        <p:nvPicPr>
          <p:cNvPr id="42" name="Graphic 41">
            <a:hlinkClick r:id="rId25" action="ppaction://hlinksldjump"/>
            <a:extLst>
              <a:ext uri="{FF2B5EF4-FFF2-40B4-BE49-F238E27FC236}">
                <a16:creationId xmlns:a16="http://schemas.microsoft.com/office/drawing/2014/main" id="{09BC7A4E-8B98-F540-9272-16798929BC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9231" y="2341030"/>
            <a:ext cx="1582245" cy="1374359"/>
          </a:xfrm>
          <a:prstGeom prst="rect">
            <a:avLst/>
          </a:prstGeom>
        </p:spPr>
      </p:pic>
      <p:pic>
        <p:nvPicPr>
          <p:cNvPr id="43" name="Graphic 42">
            <a:hlinkClick r:id="rId26" action="ppaction://hlinksldjump"/>
            <a:extLst>
              <a:ext uri="{FF2B5EF4-FFF2-40B4-BE49-F238E27FC236}">
                <a16:creationId xmlns:a16="http://schemas.microsoft.com/office/drawing/2014/main" id="{47A94F0C-D719-6643-A9BC-EC3C035BEE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9231" y="5262906"/>
            <a:ext cx="1582245" cy="1374359"/>
          </a:xfrm>
          <a:prstGeom prst="rect">
            <a:avLst/>
          </a:prstGeom>
        </p:spPr>
      </p:pic>
      <p:pic>
        <p:nvPicPr>
          <p:cNvPr id="44" name="Graphic 43">
            <a:hlinkClick r:id="rId27" action="ppaction://hlinksldjump"/>
            <a:extLst>
              <a:ext uri="{FF2B5EF4-FFF2-40B4-BE49-F238E27FC236}">
                <a16:creationId xmlns:a16="http://schemas.microsoft.com/office/drawing/2014/main" id="{566B221A-C79D-A840-8666-71EF12134E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60819" y="3073305"/>
            <a:ext cx="1582245" cy="1374359"/>
          </a:xfrm>
          <a:prstGeom prst="rect">
            <a:avLst/>
          </a:prstGeom>
        </p:spPr>
      </p:pic>
      <p:sp>
        <p:nvSpPr>
          <p:cNvPr id="2" name="TextBox 1">
            <a:extLst>
              <a:ext uri="{FF2B5EF4-FFF2-40B4-BE49-F238E27FC236}">
                <a16:creationId xmlns:a16="http://schemas.microsoft.com/office/drawing/2014/main" id="{06F31738-18F3-644C-A698-663CAAF7F85A}"/>
              </a:ext>
            </a:extLst>
          </p:cNvPr>
          <p:cNvSpPr txBox="1"/>
          <p:nvPr/>
        </p:nvSpPr>
        <p:spPr>
          <a:xfrm>
            <a:off x="8674100" y="6206378"/>
            <a:ext cx="3290079" cy="430887"/>
          </a:xfrm>
          <a:prstGeom prst="rect">
            <a:avLst/>
          </a:prstGeom>
          <a:noFill/>
        </p:spPr>
        <p:txBody>
          <a:bodyPr wrap="square" rtlCol="0">
            <a:spAutoFit/>
          </a:bodyPr>
          <a:lstStyle/>
          <a:p>
            <a:pPr algn="r"/>
            <a:r>
              <a:rPr lang="ko-KR" sz="1100" dirty="0">
                <a:solidFill>
                  <a:schemeClr val="tx1">
                    <a:lumMod val="50000"/>
                    <a:lumOff val="50000"/>
                  </a:schemeClr>
                </a:solidFill>
                <a:latin typeface="Candara" panose="020E0502030303020204" pitchFamily="34" charset="0"/>
                <a:sym typeface=""/>
              </a:rPr>
              <a:t>각 섹션에 빠르게 접근하려면 슬라이드 </a:t>
            </a:r>
            <a:r>
              <a:rPr lang="ko-KR" sz="1100" dirty="0" err="1">
                <a:solidFill>
                  <a:schemeClr val="tx1">
                    <a:lumMod val="50000"/>
                    <a:lumOff val="50000"/>
                  </a:schemeClr>
                </a:solidFill>
                <a:latin typeface="Candara" panose="020E0502030303020204" pitchFamily="34" charset="0"/>
                <a:sym typeface=""/>
              </a:rPr>
              <a:t>프리젠테이션</a:t>
            </a:r>
            <a:r>
              <a:rPr lang="ko-KR" sz="1100" dirty="0">
                <a:solidFill>
                  <a:schemeClr val="tx1">
                    <a:lumMod val="50000"/>
                    <a:lumOff val="50000"/>
                  </a:schemeClr>
                </a:solidFill>
                <a:latin typeface="Candara" panose="020E0502030303020204" pitchFamily="34" charset="0"/>
                <a:sym typeface=""/>
              </a:rPr>
              <a:t> 모드에서 해당 모양을 누르십시오.</a:t>
            </a:r>
          </a:p>
        </p:txBody>
      </p:sp>
      <p:sp>
        <p:nvSpPr>
          <p:cNvPr id="28" name="Rounded Rectangle 27">
            <a:hlinkClick r:id="rId28" action="ppaction://hlinksldjump"/>
            <a:extLst>
              <a:ext uri="{FF2B5EF4-FFF2-40B4-BE49-F238E27FC236}">
                <a16:creationId xmlns:a16="http://schemas.microsoft.com/office/drawing/2014/main" id="{8E2F37B4-9EAC-0F4C-9459-1219FDE8B47E}"/>
              </a:ext>
            </a:extLst>
          </p:cNvPr>
          <p:cNvSpPr/>
          <p:nvPr/>
        </p:nvSpPr>
        <p:spPr>
          <a:xfrm>
            <a:off x="10080034" y="5677735"/>
            <a:ext cx="1795243" cy="516441"/>
          </a:xfrm>
          <a:prstGeom prst="roundRect">
            <a:avLst/>
          </a:prstGeom>
          <a:solidFill>
            <a:srgbClr val="2F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200" b="1" i="0" u="none" strike="noStrike" kern="1200" cap="none" normalizeH="0" baseline="0">
                <a:ln>
                  <a:noFill/>
                </a:ln>
                <a:solidFill>
                  <a:schemeClr val="bg1">
                    <a:lumMod val="100000"/>
                  </a:schemeClr>
                </a:solidFill>
                <a:effectLst/>
                <a:uLnTx/>
                <a:uFillTx/>
                <a:latin typeface="Candara" panose="020E0502030303020204" pitchFamily="34" charset="0"/>
                <a:sym typeface=""/>
              </a:rPr>
              <a:t>자세한 목차를 보려면 클릭하십시오 </a:t>
            </a:r>
          </a:p>
        </p:txBody>
      </p:sp>
      <p:sp>
        <p:nvSpPr>
          <p:cNvPr id="34" name="CuadroTexto 33">
            <a:extLst>
              <a:ext uri="{FF2B5EF4-FFF2-40B4-BE49-F238E27FC236}">
                <a16:creationId xmlns:a16="http://schemas.microsoft.com/office/drawing/2014/main" id="{C924958B-0E6F-498B-A090-76E11B64364D}"/>
              </a:ext>
            </a:extLst>
          </p:cNvPr>
          <p:cNvSpPr txBox="1"/>
          <p:nvPr/>
        </p:nvSpPr>
        <p:spPr>
          <a:xfrm>
            <a:off x="898465" y="1114240"/>
            <a:ext cx="1152748" cy="169277"/>
          </a:xfrm>
          <a:prstGeom prst="rect">
            <a:avLst/>
          </a:prstGeom>
          <a:solidFill>
            <a:schemeClr val="bg1"/>
          </a:solidFill>
        </p:spPr>
        <p:txBody>
          <a:bodyPr wrap="square" lIns="0" tIns="0" rIns="0" bIns="0" rtlCol="0">
            <a:spAutoFit/>
          </a:bodyPr>
          <a:lstStyle/>
          <a:p>
            <a:pPr algn="ctr"/>
            <a:r>
              <a:rPr lang="ko-KR" sz="1100" b="1">
                <a:solidFill>
                  <a:srgbClr val="3CAA35"/>
                </a:solidFill>
                <a:latin typeface="Candara" panose="020E0502030303020204" pitchFamily="34" charset="0"/>
                <a:sym typeface=""/>
              </a:rPr>
              <a:t>식별</a:t>
            </a:r>
          </a:p>
        </p:txBody>
      </p:sp>
      <p:sp>
        <p:nvSpPr>
          <p:cNvPr id="35" name="CuadroTexto 34">
            <a:extLst>
              <a:ext uri="{FF2B5EF4-FFF2-40B4-BE49-F238E27FC236}">
                <a16:creationId xmlns:a16="http://schemas.microsoft.com/office/drawing/2014/main" id="{D3E2568E-9F6C-4432-92B6-ECC21AEBF91D}"/>
              </a:ext>
            </a:extLst>
          </p:cNvPr>
          <p:cNvSpPr txBox="1"/>
          <p:nvPr/>
        </p:nvSpPr>
        <p:spPr>
          <a:xfrm>
            <a:off x="3097160" y="1114240"/>
            <a:ext cx="1080263" cy="169277"/>
          </a:xfrm>
          <a:prstGeom prst="rect">
            <a:avLst/>
          </a:prstGeom>
          <a:solidFill>
            <a:schemeClr val="bg1"/>
          </a:solidFill>
        </p:spPr>
        <p:txBody>
          <a:bodyPr wrap="square" lIns="0" tIns="0" rIns="0" bIns="0" rtlCol="0">
            <a:spAutoFit/>
          </a:bodyPr>
          <a:lstStyle/>
          <a:p>
            <a:pPr algn="ctr"/>
            <a:r>
              <a:rPr lang="ko-KR" sz="1100" b="1">
                <a:solidFill>
                  <a:srgbClr val="005AA0"/>
                </a:solidFill>
                <a:latin typeface="Candara" panose="020E0502030303020204" pitchFamily="34" charset="0"/>
                <a:sym typeface=""/>
              </a:rPr>
              <a:t>조사</a:t>
            </a:r>
          </a:p>
        </p:txBody>
      </p:sp>
      <p:sp>
        <p:nvSpPr>
          <p:cNvPr id="45" name="CuadroTexto 44">
            <a:extLst>
              <a:ext uri="{FF2B5EF4-FFF2-40B4-BE49-F238E27FC236}">
                <a16:creationId xmlns:a16="http://schemas.microsoft.com/office/drawing/2014/main" id="{7565A1E9-6306-4A76-818F-4CF4E7B76063}"/>
              </a:ext>
            </a:extLst>
          </p:cNvPr>
          <p:cNvSpPr txBox="1"/>
          <p:nvPr/>
        </p:nvSpPr>
        <p:spPr>
          <a:xfrm>
            <a:off x="4431766" y="1114240"/>
            <a:ext cx="982258" cy="169277"/>
          </a:xfrm>
          <a:prstGeom prst="rect">
            <a:avLst/>
          </a:prstGeom>
          <a:solidFill>
            <a:schemeClr val="bg1"/>
          </a:solidFill>
        </p:spPr>
        <p:txBody>
          <a:bodyPr wrap="square" lIns="0" tIns="0" rIns="0" bIns="0" rtlCol="0">
            <a:spAutoFit/>
          </a:bodyPr>
          <a:lstStyle/>
          <a:p>
            <a:pPr algn="ctr"/>
            <a:r>
              <a:rPr lang="ko-KR" sz="1100" b="1">
                <a:solidFill>
                  <a:srgbClr val="47B8AA"/>
                </a:solidFill>
                <a:latin typeface="Candara" panose="020E0502030303020204" pitchFamily="34" charset="0"/>
                <a:sym typeface=""/>
              </a:rPr>
              <a:t>정보</a:t>
            </a:r>
          </a:p>
        </p:txBody>
      </p:sp>
      <p:sp>
        <p:nvSpPr>
          <p:cNvPr id="46" name="CuadroTexto 45">
            <a:extLst>
              <a:ext uri="{FF2B5EF4-FFF2-40B4-BE49-F238E27FC236}">
                <a16:creationId xmlns:a16="http://schemas.microsoft.com/office/drawing/2014/main" id="{1BA42BC6-50B3-4898-AFCC-FABB6FA17528}"/>
              </a:ext>
            </a:extLst>
          </p:cNvPr>
          <p:cNvSpPr txBox="1"/>
          <p:nvPr/>
        </p:nvSpPr>
        <p:spPr>
          <a:xfrm>
            <a:off x="5651965" y="1114240"/>
            <a:ext cx="1080263" cy="169277"/>
          </a:xfrm>
          <a:prstGeom prst="rect">
            <a:avLst/>
          </a:prstGeom>
          <a:solidFill>
            <a:schemeClr val="bg1"/>
          </a:solidFill>
        </p:spPr>
        <p:txBody>
          <a:bodyPr wrap="square" lIns="0" tIns="0" rIns="0" bIns="0" rtlCol="0">
            <a:spAutoFit/>
          </a:bodyPr>
          <a:lstStyle/>
          <a:p>
            <a:pPr algn="ctr"/>
            <a:r>
              <a:rPr lang="ko-KR" sz="1100" b="1">
                <a:solidFill>
                  <a:srgbClr val="238B37"/>
                </a:solidFill>
                <a:latin typeface="Candara" panose="020E0502030303020204" pitchFamily="34" charset="0"/>
                <a:sym typeface=""/>
              </a:rPr>
              <a:t>개입</a:t>
            </a:r>
          </a:p>
        </p:txBody>
      </p:sp>
      <p:sp>
        <p:nvSpPr>
          <p:cNvPr id="47" name="CuadroTexto 46">
            <a:extLst>
              <a:ext uri="{FF2B5EF4-FFF2-40B4-BE49-F238E27FC236}">
                <a16:creationId xmlns:a16="http://schemas.microsoft.com/office/drawing/2014/main" id="{A2D5602D-960C-4C24-AB4D-7A111295FD08}"/>
              </a:ext>
            </a:extLst>
          </p:cNvPr>
          <p:cNvSpPr txBox="1"/>
          <p:nvPr/>
        </p:nvSpPr>
        <p:spPr>
          <a:xfrm>
            <a:off x="6999889" y="1110047"/>
            <a:ext cx="893340" cy="169277"/>
          </a:xfrm>
          <a:prstGeom prst="rect">
            <a:avLst/>
          </a:prstGeom>
          <a:solidFill>
            <a:schemeClr val="bg1"/>
          </a:solidFill>
        </p:spPr>
        <p:txBody>
          <a:bodyPr wrap="square" lIns="0" tIns="0" rIns="0" bIns="0" rtlCol="0">
            <a:spAutoFit/>
          </a:bodyPr>
          <a:lstStyle/>
          <a:p>
            <a:pPr algn="ctr"/>
            <a:r>
              <a:rPr lang="ko-KR" sz="1100" b="1">
                <a:solidFill>
                  <a:srgbClr val="1A407F"/>
                </a:solidFill>
                <a:latin typeface="Candara" panose="020E0502030303020204" pitchFamily="34" charset="0"/>
                <a:sym typeface=""/>
              </a:rPr>
              <a:t>통합</a:t>
            </a:r>
          </a:p>
        </p:txBody>
      </p:sp>
      <p:sp>
        <p:nvSpPr>
          <p:cNvPr id="48" name="CuadroTexto 47">
            <a:extLst>
              <a:ext uri="{FF2B5EF4-FFF2-40B4-BE49-F238E27FC236}">
                <a16:creationId xmlns:a16="http://schemas.microsoft.com/office/drawing/2014/main" id="{2819BEB7-1CF6-43DE-8882-64DB271B71F8}"/>
              </a:ext>
            </a:extLst>
          </p:cNvPr>
          <p:cNvSpPr txBox="1"/>
          <p:nvPr/>
        </p:nvSpPr>
        <p:spPr>
          <a:xfrm>
            <a:off x="8338445" y="1110047"/>
            <a:ext cx="725164" cy="169277"/>
          </a:xfrm>
          <a:prstGeom prst="rect">
            <a:avLst/>
          </a:prstGeom>
          <a:solidFill>
            <a:schemeClr val="bg1"/>
          </a:solidFill>
        </p:spPr>
        <p:txBody>
          <a:bodyPr wrap="square" lIns="0" tIns="0" rIns="0" bIns="0" rtlCol="0">
            <a:spAutoFit/>
          </a:bodyPr>
          <a:lstStyle/>
          <a:p>
            <a:pPr algn="ctr"/>
            <a:r>
              <a:rPr lang="ko-KR" sz="1100" b="1">
                <a:solidFill>
                  <a:srgbClr val="389085"/>
                </a:solidFill>
                <a:latin typeface="Candara" panose="020E0502030303020204" pitchFamily="34" charset="0"/>
                <a:sym typeface=""/>
              </a:rPr>
              <a:t>품질</a:t>
            </a:r>
          </a:p>
        </p:txBody>
      </p:sp>
      <p:sp>
        <p:nvSpPr>
          <p:cNvPr id="49" name="Forma libre: forma 48">
            <a:extLst>
              <a:ext uri="{FF2B5EF4-FFF2-40B4-BE49-F238E27FC236}">
                <a16:creationId xmlns:a16="http://schemas.microsoft.com/office/drawing/2014/main" id="{1BDF5BDB-B62C-4B67-923E-155428C6C618}"/>
              </a:ext>
            </a:extLst>
          </p:cNvPr>
          <p:cNvSpPr/>
          <p:nvPr/>
        </p:nvSpPr>
        <p:spPr>
          <a:xfrm>
            <a:off x="538316" y="3480619"/>
            <a:ext cx="936523" cy="803787"/>
          </a:xfrm>
          <a:custGeom>
            <a:avLst/>
            <a:gdLst>
              <a:gd name="connsiteX0" fmla="*/ 140110 w 936523"/>
              <a:gd name="connsiteY0" fmla="*/ 0 h 803787"/>
              <a:gd name="connsiteX1" fmla="*/ 929149 w 936523"/>
              <a:gd name="connsiteY1" fmla="*/ 29497 h 803787"/>
              <a:gd name="connsiteX2" fmla="*/ 936523 w 936523"/>
              <a:gd name="connsiteY2" fmla="*/ 206478 h 803787"/>
              <a:gd name="connsiteX3" fmla="*/ 678426 w 936523"/>
              <a:gd name="connsiteY3" fmla="*/ 626807 h 803787"/>
              <a:gd name="connsiteX4" fmla="*/ 309716 w 936523"/>
              <a:gd name="connsiteY4" fmla="*/ 803787 h 803787"/>
              <a:gd name="connsiteX5" fmla="*/ 154858 w 936523"/>
              <a:gd name="connsiteY5" fmla="*/ 648929 h 803787"/>
              <a:gd name="connsiteX6" fmla="*/ 0 w 936523"/>
              <a:gd name="connsiteY6" fmla="*/ 250723 h 803787"/>
              <a:gd name="connsiteX7" fmla="*/ 7374 w 936523"/>
              <a:gd name="connsiteY7" fmla="*/ 125362 h 803787"/>
              <a:gd name="connsiteX8" fmla="*/ 140110 w 936523"/>
              <a:gd name="connsiteY8" fmla="*/ 0 h 8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23" h="803787">
                <a:moveTo>
                  <a:pt x="140110" y="0"/>
                </a:moveTo>
                <a:lnTo>
                  <a:pt x="929149" y="29497"/>
                </a:lnTo>
                <a:lnTo>
                  <a:pt x="936523" y="206478"/>
                </a:lnTo>
                <a:lnTo>
                  <a:pt x="678426" y="626807"/>
                </a:lnTo>
                <a:lnTo>
                  <a:pt x="309716" y="803787"/>
                </a:lnTo>
                <a:lnTo>
                  <a:pt x="154858" y="648929"/>
                </a:lnTo>
                <a:lnTo>
                  <a:pt x="0" y="250723"/>
                </a:lnTo>
                <a:lnTo>
                  <a:pt x="7374" y="125362"/>
                </a:lnTo>
                <a:lnTo>
                  <a:pt x="140110" y="0"/>
                </a:lnTo>
                <a:close/>
              </a:path>
            </a:pathLst>
          </a:custGeom>
          <a:solidFill>
            <a:srgbClr val="3C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0" name="Forma libre: forma 49">
            <a:extLst>
              <a:ext uri="{FF2B5EF4-FFF2-40B4-BE49-F238E27FC236}">
                <a16:creationId xmlns:a16="http://schemas.microsoft.com/office/drawing/2014/main" id="{FF2A1A15-063D-4823-A83F-FEDED8C6BC4A}"/>
              </a:ext>
            </a:extLst>
          </p:cNvPr>
          <p:cNvSpPr/>
          <p:nvPr/>
        </p:nvSpPr>
        <p:spPr>
          <a:xfrm>
            <a:off x="575187" y="4948084"/>
            <a:ext cx="1246239" cy="781664"/>
          </a:xfrm>
          <a:custGeom>
            <a:avLst/>
            <a:gdLst>
              <a:gd name="connsiteX0" fmla="*/ 66368 w 1246239"/>
              <a:gd name="connsiteY0" fmla="*/ 29497 h 781664"/>
              <a:gd name="connsiteX1" fmla="*/ 1084007 w 1246239"/>
              <a:gd name="connsiteY1" fmla="*/ 0 h 781664"/>
              <a:gd name="connsiteX2" fmla="*/ 1246239 w 1246239"/>
              <a:gd name="connsiteY2" fmla="*/ 280219 h 781664"/>
              <a:gd name="connsiteX3" fmla="*/ 877529 w 1246239"/>
              <a:gd name="connsiteY3" fmla="*/ 781664 h 781664"/>
              <a:gd name="connsiteX4" fmla="*/ 294968 w 1246239"/>
              <a:gd name="connsiteY4" fmla="*/ 781664 h 781664"/>
              <a:gd name="connsiteX5" fmla="*/ 154858 w 1246239"/>
              <a:gd name="connsiteY5" fmla="*/ 457200 h 781664"/>
              <a:gd name="connsiteX6" fmla="*/ 0 w 1246239"/>
              <a:gd name="connsiteY6" fmla="*/ 228600 h 781664"/>
              <a:gd name="connsiteX7" fmla="*/ 66368 w 1246239"/>
              <a:gd name="connsiteY7" fmla="*/ 29497 h 7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239" h="781664">
                <a:moveTo>
                  <a:pt x="66368" y="29497"/>
                </a:moveTo>
                <a:lnTo>
                  <a:pt x="1084007" y="0"/>
                </a:lnTo>
                <a:lnTo>
                  <a:pt x="1246239" y="280219"/>
                </a:lnTo>
                <a:lnTo>
                  <a:pt x="877529" y="781664"/>
                </a:lnTo>
                <a:lnTo>
                  <a:pt x="294968" y="781664"/>
                </a:lnTo>
                <a:lnTo>
                  <a:pt x="154858" y="457200"/>
                </a:lnTo>
                <a:lnTo>
                  <a:pt x="0" y="228600"/>
                </a:lnTo>
                <a:lnTo>
                  <a:pt x="66368" y="29497"/>
                </a:lnTo>
                <a:close/>
              </a:path>
            </a:pathLst>
          </a:custGeom>
          <a:solidFill>
            <a:srgbClr val="3C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1" name="Forma libre: forma 50">
            <a:extLst>
              <a:ext uri="{FF2B5EF4-FFF2-40B4-BE49-F238E27FC236}">
                <a16:creationId xmlns:a16="http://schemas.microsoft.com/office/drawing/2014/main" id="{D38F8005-4F56-4B50-937A-ACD191EA98F7}"/>
              </a:ext>
            </a:extLst>
          </p:cNvPr>
          <p:cNvSpPr/>
          <p:nvPr/>
        </p:nvSpPr>
        <p:spPr>
          <a:xfrm>
            <a:off x="1740310" y="4203290"/>
            <a:ext cx="1356851" cy="899652"/>
          </a:xfrm>
          <a:custGeom>
            <a:avLst/>
            <a:gdLst>
              <a:gd name="connsiteX0" fmla="*/ 176980 w 1356851"/>
              <a:gd name="connsiteY0" fmla="*/ 0 h 899652"/>
              <a:gd name="connsiteX1" fmla="*/ 1113503 w 1356851"/>
              <a:gd name="connsiteY1" fmla="*/ 44245 h 899652"/>
              <a:gd name="connsiteX2" fmla="*/ 1246238 w 1356851"/>
              <a:gd name="connsiteY2" fmla="*/ 51620 h 899652"/>
              <a:gd name="connsiteX3" fmla="*/ 1356851 w 1356851"/>
              <a:gd name="connsiteY3" fmla="*/ 294968 h 899652"/>
              <a:gd name="connsiteX4" fmla="*/ 973393 w 1356851"/>
              <a:gd name="connsiteY4" fmla="*/ 899652 h 899652"/>
              <a:gd name="connsiteX5" fmla="*/ 346587 w 1356851"/>
              <a:gd name="connsiteY5" fmla="*/ 892278 h 899652"/>
              <a:gd name="connsiteX6" fmla="*/ 184355 w 1356851"/>
              <a:gd name="connsiteY6" fmla="*/ 589936 h 899652"/>
              <a:gd name="connsiteX7" fmla="*/ 0 w 1356851"/>
              <a:gd name="connsiteY7" fmla="*/ 324465 h 899652"/>
              <a:gd name="connsiteX8" fmla="*/ 176980 w 1356851"/>
              <a:gd name="connsiteY8" fmla="*/ 0 h 89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6851" h="899652">
                <a:moveTo>
                  <a:pt x="176980" y="0"/>
                </a:moveTo>
                <a:lnTo>
                  <a:pt x="1113503" y="44245"/>
                </a:lnTo>
                <a:lnTo>
                  <a:pt x="1246238" y="51620"/>
                </a:lnTo>
                <a:lnTo>
                  <a:pt x="1356851" y="294968"/>
                </a:lnTo>
                <a:lnTo>
                  <a:pt x="973393" y="899652"/>
                </a:lnTo>
                <a:lnTo>
                  <a:pt x="346587" y="892278"/>
                </a:lnTo>
                <a:lnTo>
                  <a:pt x="184355" y="589936"/>
                </a:lnTo>
                <a:lnTo>
                  <a:pt x="0" y="324465"/>
                </a:lnTo>
                <a:lnTo>
                  <a:pt x="176980" y="0"/>
                </a:lnTo>
                <a:close/>
              </a:path>
            </a:pathLst>
          </a:custGeom>
          <a:solidFill>
            <a:srgbClr val="3C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2" name="Forma libre: forma 51">
            <a:extLst>
              <a:ext uri="{FF2B5EF4-FFF2-40B4-BE49-F238E27FC236}">
                <a16:creationId xmlns:a16="http://schemas.microsoft.com/office/drawing/2014/main" id="{D9940839-AABD-45EF-A25B-3E0958E0384A}"/>
              </a:ext>
            </a:extLst>
          </p:cNvPr>
          <p:cNvSpPr/>
          <p:nvPr/>
        </p:nvSpPr>
        <p:spPr>
          <a:xfrm>
            <a:off x="1799303" y="2728452"/>
            <a:ext cx="1290484" cy="840658"/>
          </a:xfrm>
          <a:custGeom>
            <a:avLst/>
            <a:gdLst>
              <a:gd name="connsiteX0" fmla="*/ 184355 w 1290484"/>
              <a:gd name="connsiteY0" fmla="*/ 0 h 840658"/>
              <a:gd name="connsiteX1" fmla="*/ 1047136 w 1290484"/>
              <a:gd name="connsiteY1" fmla="*/ 36871 h 840658"/>
              <a:gd name="connsiteX2" fmla="*/ 1290484 w 1290484"/>
              <a:gd name="connsiteY2" fmla="*/ 331838 h 840658"/>
              <a:gd name="connsiteX3" fmla="*/ 1047136 w 1290484"/>
              <a:gd name="connsiteY3" fmla="*/ 803787 h 840658"/>
              <a:gd name="connsiteX4" fmla="*/ 265471 w 1290484"/>
              <a:gd name="connsiteY4" fmla="*/ 840658 h 840658"/>
              <a:gd name="connsiteX5" fmla="*/ 184355 w 1290484"/>
              <a:gd name="connsiteY5" fmla="*/ 693174 h 840658"/>
              <a:gd name="connsiteX6" fmla="*/ 14749 w 1290484"/>
              <a:gd name="connsiteY6" fmla="*/ 486696 h 840658"/>
              <a:gd name="connsiteX7" fmla="*/ 0 w 1290484"/>
              <a:gd name="connsiteY7" fmla="*/ 265471 h 840658"/>
              <a:gd name="connsiteX8" fmla="*/ 117987 w 1290484"/>
              <a:gd name="connsiteY8" fmla="*/ 58993 h 840658"/>
              <a:gd name="connsiteX9" fmla="*/ 184355 w 1290484"/>
              <a:gd name="connsiteY9" fmla="*/ 0 h 84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484" h="840658">
                <a:moveTo>
                  <a:pt x="184355" y="0"/>
                </a:moveTo>
                <a:lnTo>
                  <a:pt x="1047136" y="36871"/>
                </a:lnTo>
                <a:lnTo>
                  <a:pt x="1290484" y="331838"/>
                </a:lnTo>
                <a:lnTo>
                  <a:pt x="1047136" y="803787"/>
                </a:lnTo>
                <a:lnTo>
                  <a:pt x="265471" y="840658"/>
                </a:lnTo>
                <a:lnTo>
                  <a:pt x="184355" y="693174"/>
                </a:lnTo>
                <a:lnTo>
                  <a:pt x="14749" y="486696"/>
                </a:lnTo>
                <a:lnTo>
                  <a:pt x="0" y="265471"/>
                </a:lnTo>
                <a:lnTo>
                  <a:pt x="117987" y="58993"/>
                </a:lnTo>
                <a:lnTo>
                  <a:pt x="184355" y="0"/>
                </a:lnTo>
                <a:close/>
              </a:path>
            </a:pathLst>
          </a:custGeom>
          <a:solidFill>
            <a:srgbClr val="3C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3" name="Forma libre: forma 52">
            <a:extLst>
              <a:ext uri="{FF2B5EF4-FFF2-40B4-BE49-F238E27FC236}">
                <a16:creationId xmlns:a16="http://schemas.microsoft.com/office/drawing/2014/main" id="{FD4A2294-3291-4785-ADD3-F78038A88494}"/>
              </a:ext>
            </a:extLst>
          </p:cNvPr>
          <p:cNvSpPr/>
          <p:nvPr/>
        </p:nvSpPr>
        <p:spPr>
          <a:xfrm>
            <a:off x="3008671" y="1909916"/>
            <a:ext cx="1342103" cy="1017639"/>
          </a:xfrm>
          <a:custGeom>
            <a:avLst/>
            <a:gdLst>
              <a:gd name="connsiteX0" fmla="*/ 206477 w 1342103"/>
              <a:gd name="connsiteY0" fmla="*/ 0 h 1017639"/>
              <a:gd name="connsiteX1" fmla="*/ 1209368 w 1342103"/>
              <a:gd name="connsiteY1" fmla="*/ 44245 h 1017639"/>
              <a:gd name="connsiteX2" fmla="*/ 1342103 w 1342103"/>
              <a:gd name="connsiteY2" fmla="*/ 435078 h 1017639"/>
              <a:gd name="connsiteX3" fmla="*/ 995516 w 1342103"/>
              <a:gd name="connsiteY3" fmla="*/ 995516 h 1017639"/>
              <a:gd name="connsiteX4" fmla="*/ 449826 w 1342103"/>
              <a:gd name="connsiteY4" fmla="*/ 1017639 h 1017639"/>
              <a:gd name="connsiteX5" fmla="*/ 140110 w 1342103"/>
              <a:gd name="connsiteY5" fmla="*/ 663678 h 1017639"/>
              <a:gd name="connsiteX6" fmla="*/ 0 w 1342103"/>
              <a:gd name="connsiteY6" fmla="*/ 361336 h 1017639"/>
              <a:gd name="connsiteX7" fmla="*/ 154858 w 1342103"/>
              <a:gd name="connsiteY7" fmla="*/ 51619 h 1017639"/>
              <a:gd name="connsiteX8" fmla="*/ 353961 w 1342103"/>
              <a:gd name="connsiteY8" fmla="*/ 88490 h 101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103" h="1017639">
                <a:moveTo>
                  <a:pt x="206477" y="0"/>
                </a:moveTo>
                <a:lnTo>
                  <a:pt x="1209368" y="44245"/>
                </a:lnTo>
                <a:lnTo>
                  <a:pt x="1342103" y="435078"/>
                </a:lnTo>
                <a:lnTo>
                  <a:pt x="995516" y="995516"/>
                </a:lnTo>
                <a:lnTo>
                  <a:pt x="449826" y="1017639"/>
                </a:lnTo>
                <a:lnTo>
                  <a:pt x="140110" y="663678"/>
                </a:lnTo>
                <a:lnTo>
                  <a:pt x="0" y="361336"/>
                </a:lnTo>
                <a:lnTo>
                  <a:pt x="154858" y="51619"/>
                </a:lnTo>
                <a:lnTo>
                  <a:pt x="353961" y="88490"/>
                </a:lnTo>
              </a:path>
            </a:pathLst>
          </a:custGeom>
          <a:solidFill>
            <a:srgbClr val="005A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4" name="Forma libre: forma 53">
            <a:extLst>
              <a:ext uri="{FF2B5EF4-FFF2-40B4-BE49-F238E27FC236}">
                <a16:creationId xmlns:a16="http://schemas.microsoft.com/office/drawing/2014/main" id="{B07A8B26-8400-494D-89D6-6AB1331F607F}"/>
              </a:ext>
            </a:extLst>
          </p:cNvPr>
          <p:cNvSpPr/>
          <p:nvPr/>
        </p:nvSpPr>
        <p:spPr>
          <a:xfrm>
            <a:off x="3023419" y="3347884"/>
            <a:ext cx="1312607" cy="789039"/>
          </a:xfrm>
          <a:custGeom>
            <a:avLst/>
            <a:gdLst>
              <a:gd name="connsiteX0" fmla="*/ 235975 w 1312607"/>
              <a:gd name="connsiteY0" fmla="*/ 0 h 789039"/>
              <a:gd name="connsiteX1" fmla="*/ 1098755 w 1312607"/>
              <a:gd name="connsiteY1" fmla="*/ 29497 h 789039"/>
              <a:gd name="connsiteX2" fmla="*/ 1312607 w 1312607"/>
              <a:gd name="connsiteY2" fmla="*/ 501445 h 789039"/>
              <a:gd name="connsiteX3" fmla="*/ 1113504 w 1312607"/>
              <a:gd name="connsiteY3" fmla="*/ 789039 h 789039"/>
              <a:gd name="connsiteX4" fmla="*/ 825910 w 1312607"/>
              <a:gd name="connsiteY4" fmla="*/ 634181 h 789039"/>
              <a:gd name="connsiteX5" fmla="*/ 265471 w 1312607"/>
              <a:gd name="connsiteY5" fmla="*/ 641555 h 789039"/>
              <a:gd name="connsiteX6" fmla="*/ 0 w 1312607"/>
              <a:gd name="connsiteY6" fmla="*/ 471948 h 789039"/>
              <a:gd name="connsiteX7" fmla="*/ 125362 w 1312607"/>
              <a:gd name="connsiteY7" fmla="*/ 228600 h 789039"/>
              <a:gd name="connsiteX8" fmla="*/ 235975 w 1312607"/>
              <a:gd name="connsiteY8" fmla="*/ 0 h 78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607" h="789039">
                <a:moveTo>
                  <a:pt x="235975" y="0"/>
                </a:moveTo>
                <a:lnTo>
                  <a:pt x="1098755" y="29497"/>
                </a:lnTo>
                <a:lnTo>
                  <a:pt x="1312607" y="501445"/>
                </a:lnTo>
                <a:lnTo>
                  <a:pt x="1113504" y="789039"/>
                </a:lnTo>
                <a:lnTo>
                  <a:pt x="825910" y="634181"/>
                </a:lnTo>
                <a:lnTo>
                  <a:pt x="265471" y="641555"/>
                </a:lnTo>
                <a:lnTo>
                  <a:pt x="0" y="471948"/>
                </a:lnTo>
                <a:lnTo>
                  <a:pt x="125362" y="228600"/>
                </a:lnTo>
                <a:lnTo>
                  <a:pt x="235975" y="0"/>
                </a:lnTo>
                <a:close/>
              </a:path>
            </a:pathLst>
          </a:custGeom>
          <a:solidFill>
            <a:srgbClr val="005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5" name="Rectángulo: una sola esquina redondeada 54">
            <a:extLst>
              <a:ext uri="{FF2B5EF4-FFF2-40B4-BE49-F238E27FC236}">
                <a16:creationId xmlns:a16="http://schemas.microsoft.com/office/drawing/2014/main" id="{5FE2F3CC-3606-4A95-AFF9-D50B760EC0DE}"/>
              </a:ext>
            </a:extLst>
          </p:cNvPr>
          <p:cNvSpPr/>
          <p:nvPr/>
        </p:nvSpPr>
        <p:spPr>
          <a:xfrm>
            <a:off x="3370006" y="5152501"/>
            <a:ext cx="648130" cy="392557"/>
          </a:xfrm>
          <a:prstGeom prst="round1Rect">
            <a:avLst/>
          </a:prstGeom>
          <a:solidFill>
            <a:srgbClr val="005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6" name="Forma libre: forma 55">
            <a:extLst>
              <a:ext uri="{FF2B5EF4-FFF2-40B4-BE49-F238E27FC236}">
                <a16:creationId xmlns:a16="http://schemas.microsoft.com/office/drawing/2014/main" id="{D1CB425D-2FA7-4761-A711-3E487C4075B0}"/>
              </a:ext>
            </a:extLst>
          </p:cNvPr>
          <p:cNvSpPr/>
          <p:nvPr/>
        </p:nvSpPr>
        <p:spPr>
          <a:xfrm>
            <a:off x="4299155" y="2639961"/>
            <a:ext cx="1342103" cy="1002891"/>
          </a:xfrm>
          <a:custGeom>
            <a:avLst/>
            <a:gdLst>
              <a:gd name="connsiteX0" fmla="*/ 199103 w 1342103"/>
              <a:gd name="connsiteY0" fmla="*/ 0 h 1002891"/>
              <a:gd name="connsiteX1" fmla="*/ 1010264 w 1342103"/>
              <a:gd name="connsiteY1" fmla="*/ 51620 h 1002891"/>
              <a:gd name="connsiteX2" fmla="*/ 1342103 w 1342103"/>
              <a:gd name="connsiteY2" fmla="*/ 457200 h 1002891"/>
              <a:gd name="connsiteX3" fmla="*/ 1017639 w 1342103"/>
              <a:gd name="connsiteY3" fmla="*/ 1002891 h 1002891"/>
              <a:gd name="connsiteX4" fmla="*/ 228600 w 1342103"/>
              <a:gd name="connsiteY4" fmla="*/ 966020 h 1002891"/>
              <a:gd name="connsiteX5" fmla="*/ 0 w 1342103"/>
              <a:gd name="connsiteY5" fmla="*/ 538316 h 1002891"/>
              <a:gd name="connsiteX6" fmla="*/ 51619 w 1342103"/>
              <a:gd name="connsiteY6" fmla="*/ 265471 h 1002891"/>
              <a:gd name="connsiteX7" fmla="*/ 199103 w 1342103"/>
              <a:gd name="connsiteY7" fmla="*/ 0 h 100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2103" h="1002891">
                <a:moveTo>
                  <a:pt x="199103" y="0"/>
                </a:moveTo>
                <a:lnTo>
                  <a:pt x="1010264" y="51620"/>
                </a:lnTo>
                <a:lnTo>
                  <a:pt x="1342103" y="457200"/>
                </a:lnTo>
                <a:lnTo>
                  <a:pt x="1017639" y="1002891"/>
                </a:lnTo>
                <a:lnTo>
                  <a:pt x="228600" y="966020"/>
                </a:lnTo>
                <a:lnTo>
                  <a:pt x="0" y="538316"/>
                </a:lnTo>
                <a:lnTo>
                  <a:pt x="51619" y="265471"/>
                </a:lnTo>
                <a:lnTo>
                  <a:pt x="199103" y="0"/>
                </a:lnTo>
                <a:close/>
              </a:path>
            </a:pathLst>
          </a:custGeom>
          <a:solidFill>
            <a:srgbClr val="47B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7" name="Forma libre: forma 56">
            <a:extLst>
              <a:ext uri="{FF2B5EF4-FFF2-40B4-BE49-F238E27FC236}">
                <a16:creationId xmlns:a16="http://schemas.microsoft.com/office/drawing/2014/main" id="{D9A4183B-1B7A-4486-B312-2E023770B016}"/>
              </a:ext>
            </a:extLst>
          </p:cNvPr>
          <p:cNvSpPr/>
          <p:nvPr/>
        </p:nvSpPr>
        <p:spPr>
          <a:xfrm>
            <a:off x="4365523" y="4195916"/>
            <a:ext cx="1209367" cy="833284"/>
          </a:xfrm>
          <a:custGeom>
            <a:avLst/>
            <a:gdLst>
              <a:gd name="connsiteX0" fmla="*/ 117987 w 1209367"/>
              <a:gd name="connsiteY0" fmla="*/ 0 h 833284"/>
              <a:gd name="connsiteX1" fmla="*/ 1061883 w 1209367"/>
              <a:gd name="connsiteY1" fmla="*/ 0 h 833284"/>
              <a:gd name="connsiteX2" fmla="*/ 1209367 w 1209367"/>
              <a:gd name="connsiteY2" fmla="*/ 331839 h 833284"/>
              <a:gd name="connsiteX3" fmla="*/ 966019 w 1209367"/>
              <a:gd name="connsiteY3" fmla="*/ 803787 h 833284"/>
              <a:gd name="connsiteX4" fmla="*/ 228600 w 1209367"/>
              <a:gd name="connsiteY4" fmla="*/ 833284 h 833284"/>
              <a:gd name="connsiteX5" fmla="*/ 14748 w 1209367"/>
              <a:gd name="connsiteY5" fmla="*/ 560439 h 833284"/>
              <a:gd name="connsiteX6" fmla="*/ 0 w 1209367"/>
              <a:gd name="connsiteY6" fmla="*/ 280219 h 833284"/>
              <a:gd name="connsiteX7" fmla="*/ 58993 w 1209367"/>
              <a:gd name="connsiteY7" fmla="*/ 81116 h 833284"/>
              <a:gd name="connsiteX8" fmla="*/ 117987 w 1209367"/>
              <a:gd name="connsiteY8" fmla="*/ 0 h 83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367" h="833284">
                <a:moveTo>
                  <a:pt x="117987" y="0"/>
                </a:moveTo>
                <a:lnTo>
                  <a:pt x="1061883" y="0"/>
                </a:lnTo>
                <a:lnTo>
                  <a:pt x="1209367" y="331839"/>
                </a:lnTo>
                <a:lnTo>
                  <a:pt x="966019" y="803787"/>
                </a:lnTo>
                <a:lnTo>
                  <a:pt x="228600" y="833284"/>
                </a:lnTo>
                <a:lnTo>
                  <a:pt x="14748" y="560439"/>
                </a:lnTo>
                <a:lnTo>
                  <a:pt x="0" y="280219"/>
                </a:lnTo>
                <a:lnTo>
                  <a:pt x="58993" y="81116"/>
                </a:lnTo>
                <a:lnTo>
                  <a:pt x="117987" y="0"/>
                </a:lnTo>
                <a:close/>
              </a:path>
            </a:pathLst>
          </a:custGeom>
          <a:solidFill>
            <a:srgbClr val="23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8" name="Forma libre: forma 57">
            <a:extLst>
              <a:ext uri="{FF2B5EF4-FFF2-40B4-BE49-F238E27FC236}">
                <a16:creationId xmlns:a16="http://schemas.microsoft.com/office/drawing/2014/main" id="{9639C126-F9A9-4EE0-BB36-B3346AD3DDFF}"/>
              </a:ext>
            </a:extLst>
          </p:cNvPr>
          <p:cNvSpPr/>
          <p:nvPr/>
        </p:nvSpPr>
        <p:spPr>
          <a:xfrm>
            <a:off x="5597013" y="4896465"/>
            <a:ext cx="1268361" cy="855406"/>
          </a:xfrm>
          <a:custGeom>
            <a:avLst/>
            <a:gdLst>
              <a:gd name="connsiteX0" fmla="*/ 243348 w 1268361"/>
              <a:gd name="connsiteY0" fmla="*/ 0 h 855406"/>
              <a:gd name="connsiteX1" fmla="*/ 1047135 w 1268361"/>
              <a:gd name="connsiteY1" fmla="*/ 22122 h 855406"/>
              <a:gd name="connsiteX2" fmla="*/ 1268361 w 1268361"/>
              <a:gd name="connsiteY2" fmla="*/ 302341 h 855406"/>
              <a:gd name="connsiteX3" fmla="*/ 877529 w 1268361"/>
              <a:gd name="connsiteY3" fmla="*/ 855406 h 855406"/>
              <a:gd name="connsiteX4" fmla="*/ 287593 w 1268361"/>
              <a:gd name="connsiteY4" fmla="*/ 848032 h 855406"/>
              <a:gd name="connsiteX5" fmla="*/ 0 w 1268361"/>
              <a:gd name="connsiteY5" fmla="*/ 258096 h 855406"/>
              <a:gd name="connsiteX6" fmla="*/ 243348 w 1268361"/>
              <a:gd name="connsiteY6" fmla="*/ 0 h 8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361" h="855406">
                <a:moveTo>
                  <a:pt x="243348" y="0"/>
                </a:moveTo>
                <a:lnTo>
                  <a:pt x="1047135" y="22122"/>
                </a:lnTo>
                <a:lnTo>
                  <a:pt x="1268361" y="302341"/>
                </a:lnTo>
                <a:lnTo>
                  <a:pt x="877529" y="855406"/>
                </a:lnTo>
                <a:lnTo>
                  <a:pt x="287593" y="848032"/>
                </a:lnTo>
                <a:lnTo>
                  <a:pt x="0" y="258096"/>
                </a:lnTo>
                <a:lnTo>
                  <a:pt x="243348" y="0"/>
                </a:lnTo>
                <a:close/>
              </a:path>
            </a:pathLst>
          </a:custGeom>
          <a:solidFill>
            <a:srgbClr val="23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9" name="Forma libre: forma 58">
            <a:extLst>
              <a:ext uri="{FF2B5EF4-FFF2-40B4-BE49-F238E27FC236}">
                <a16:creationId xmlns:a16="http://schemas.microsoft.com/office/drawing/2014/main" id="{356BBCED-1822-4D10-A10C-31317D82B65E}"/>
              </a:ext>
            </a:extLst>
          </p:cNvPr>
          <p:cNvSpPr/>
          <p:nvPr/>
        </p:nvSpPr>
        <p:spPr>
          <a:xfrm>
            <a:off x="5641258" y="3797710"/>
            <a:ext cx="1076632" cy="560438"/>
          </a:xfrm>
          <a:custGeom>
            <a:avLst/>
            <a:gdLst>
              <a:gd name="connsiteX0" fmla="*/ 206477 w 1076632"/>
              <a:gd name="connsiteY0" fmla="*/ 7374 h 560438"/>
              <a:gd name="connsiteX1" fmla="*/ 1076632 w 1076632"/>
              <a:gd name="connsiteY1" fmla="*/ 0 h 560438"/>
              <a:gd name="connsiteX2" fmla="*/ 1076632 w 1076632"/>
              <a:gd name="connsiteY2" fmla="*/ 272845 h 560438"/>
              <a:gd name="connsiteX3" fmla="*/ 907026 w 1076632"/>
              <a:gd name="connsiteY3" fmla="*/ 560438 h 560438"/>
              <a:gd name="connsiteX4" fmla="*/ 184355 w 1076632"/>
              <a:gd name="connsiteY4" fmla="*/ 560438 h 560438"/>
              <a:gd name="connsiteX5" fmla="*/ 0 w 1076632"/>
              <a:gd name="connsiteY5" fmla="*/ 206477 h 560438"/>
              <a:gd name="connsiteX6" fmla="*/ 206477 w 1076632"/>
              <a:gd name="connsiteY6" fmla="*/ 7374 h 56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632" h="560438">
                <a:moveTo>
                  <a:pt x="206477" y="7374"/>
                </a:moveTo>
                <a:lnTo>
                  <a:pt x="1076632" y="0"/>
                </a:lnTo>
                <a:lnTo>
                  <a:pt x="1076632" y="272845"/>
                </a:lnTo>
                <a:lnTo>
                  <a:pt x="907026" y="560438"/>
                </a:lnTo>
                <a:lnTo>
                  <a:pt x="184355" y="560438"/>
                </a:lnTo>
                <a:lnTo>
                  <a:pt x="0" y="206477"/>
                </a:lnTo>
                <a:lnTo>
                  <a:pt x="206477" y="7374"/>
                </a:lnTo>
                <a:close/>
              </a:path>
            </a:pathLst>
          </a:custGeom>
          <a:solidFill>
            <a:srgbClr val="23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60" name="Forma libre: forma 59">
            <a:extLst>
              <a:ext uri="{FF2B5EF4-FFF2-40B4-BE49-F238E27FC236}">
                <a16:creationId xmlns:a16="http://schemas.microsoft.com/office/drawing/2014/main" id="{6E950169-D8B6-4A44-A28B-4DCB4D7E2E29}"/>
              </a:ext>
            </a:extLst>
          </p:cNvPr>
          <p:cNvSpPr/>
          <p:nvPr/>
        </p:nvSpPr>
        <p:spPr>
          <a:xfrm>
            <a:off x="6813755" y="2617839"/>
            <a:ext cx="1334729" cy="1061884"/>
          </a:xfrm>
          <a:custGeom>
            <a:avLst/>
            <a:gdLst>
              <a:gd name="connsiteX0" fmla="*/ 265471 w 1334729"/>
              <a:gd name="connsiteY0" fmla="*/ 22122 h 1061884"/>
              <a:gd name="connsiteX1" fmla="*/ 995516 w 1334729"/>
              <a:gd name="connsiteY1" fmla="*/ 0 h 1061884"/>
              <a:gd name="connsiteX2" fmla="*/ 1334729 w 1334729"/>
              <a:gd name="connsiteY2" fmla="*/ 376084 h 1061884"/>
              <a:gd name="connsiteX3" fmla="*/ 914400 w 1334729"/>
              <a:gd name="connsiteY3" fmla="*/ 1061884 h 1061884"/>
              <a:gd name="connsiteX4" fmla="*/ 427703 w 1334729"/>
              <a:gd name="connsiteY4" fmla="*/ 1025013 h 1061884"/>
              <a:gd name="connsiteX5" fmla="*/ 516193 w 1334729"/>
              <a:gd name="connsiteY5" fmla="*/ 693174 h 1061884"/>
              <a:gd name="connsiteX6" fmla="*/ 442451 w 1334729"/>
              <a:gd name="connsiteY6" fmla="*/ 435077 h 1061884"/>
              <a:gd name="connsiteX7" fmla="*/ 346587 w 1334729"/>
              <a:gd name="connsiteY7" fmla="*/ 405580 h 1061884"/>
              <a:gd name="connsiteX8" fmla="*/ 169606 w 1334729"/>
              <a:gd name="connsiteY8" fmla="*/ 420329 h 1061884"/>
              <a:gd name="connsiteX9" fmla="*/ 0 w 1334729"/>
              <a:gd name="connsiteY9" fmla="*/ 427703 h 1061884"/>
              <a:gd name="connsiteX10" fmla="*/ 0 w 1334729"/>
              <a:gd name="connsiteY10" fmla="*/ 243348 h 1061884"/>
              <a:gd name="connsiteX11" fmla="*/ 265471 w 1334729"/>
              <a:gd name="connsiteY11" fmla="*/ 22122 h 10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729" h="1061884">
                <a:moveTo>
                  <a:pt x="265471" y="22122"/>
                </a:moveTo>
                <a:lnTo>
                  <a:pt x="995516" y="0"/>
                </a:lnTo>
                <a:lnTo>
                  <a:pt x="1334729" y="376084"/>
                </a:lnTo>
                <a:lnTo>
                  <a:pt x="914400" y="1061884"/>
                </a:lnTo>
                <a:lnTo>
                  <a:pt x="427703" y="1025013"/>
                </a:lnTo>
                <a:lnTo>
                  <a:pt x="516193" y="693174"/>
                </a:lnTo>
                <a:lnTo>
                  <a:pt x="442451" y="435077"/>
                </a:lnTo>
                <a:lnTo>
                  <a:pt x="346587" y="405580"/>
                </a:lnTo>
                <a:lnTo>
                  <a:pt x="169606" y="420329"/>
                </a:lnTo>
                <a:lnTo>
                  <a:pt x="0" y="427703"/>
                </a:lnTo>
                <a:lnTo>
                  <a:pt x="0" y="243348"/>
                </a:lnTo>
                <a:lnTo>
                  <a:pt x="265471" y="22122"/>
                </a:lnTo>
                <a:close/>
              </a:path>
            </a:pathLst>
          </a:custGeom>
          <a:solidFill>
            <a:srgbClr val="23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61" name="Forma libre: forma 60">
            <a:extLst>
              <a:ext uri="{FF2B5EF4-FFF2-40B4-BE49-F238E27FC236}">
                <a16:creationId xmlns:a16="http://schemas.microsoft.com/office/drawing/2014/main" id="{4B9FF75A-F907-4C11-8A31-B3159DEF93D2}"/>
              </a:ext>
            </a:extLst>
          </p:cNvPr>
          <p:cNvSpPr/>
          <p:nvPr/>
        </p:nvSpPr>
        <p:spPr>
          <a:xfrm>
            <a:off x="5663381" y="1983658"/>
            <a:ext cx="1172496" cy="951271"/>
          </a:xfrm>
          <a:custGeom>
            <a:avLst/>
            <a:gdLst>
              <a:gd name="connsiteX0" fmla="*/ 22122 w 1172496"/>
              <a:gd name="connsiteY0" fmla="*/ 14748 h 951271"/>
              <a:gd name="connsiteX1" fmla="*/ 1047135 w 1172496"/>
              <a:gd name="connsiteY1" fmla="*/ 0 h 951271"/>
              <a:gd name="connsiteX2" fmla="*/ 1172496 w 1172496"/>
              <a:gd name="connsiteY2" fmla="*/ 324465 h 951271"/>
              <a:gd name="connsiteX3" fmla="*/ 803787 w 1172496"/>
              <a:gd name="connsiteY3" fmla="*/ 951271 h 951271"/>
              <a:gd name="connsiteX4" fmla="*/ 213851 w 1172496"/>
              <a:gd name="connsiteY4" fmla="*/ 899652 h 951271"/>
              <a:gd name="connsiteX5" fmla="*/ 0 w 1172496"/>
              <a:gd name="connsiteY5" fmla="*/ 442452 h 951271"/>
              <a:gd name="connsiteX6" fmla="*/ 22122 w 1172496"/>
              <a:gd name="connsiteY6" fmla="*/ 14748 h 9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496" h="951271">
                <a:moveTo>
                  <a:pt x="22122" y="14748"/>
                </a:moveTo>
                <a:lnTo>
                  <a:pt x="1047135" y="0"/>
                </a:lnTo>
                <a:lnTo>
                  <a:pt x="1172496" y="324465"/>
                </a:lnTo>
                <a:lnTo>
                  <a:pt x="803787" y="951271"/>
                </a:lnTo>
                <a:lnTo>
                  <a:pt x="213851" y="899652"/>
                </a:lnTo>
                <a:lnTo>
                  <a:pt x="0" y="442452"/>
                </a:lnTo>
                <a:lnTo>
                  <a:pt x="22122" y="14748"/>
                </a:lnTo>
                <a:close/>
              </a:path>
            </a:pathLst>
          </a:custGeom>
          <a:solidFill>
            <a:srgbClr val="23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62" name="Forma libre: forma 61">
            <a:extLst>
              <a:ext uri="{FF2B5EF4-FFF2-40B4-BE49-F238E27FC236}">
                <a16:creationId xmlns:a16="http://schemas.microsoft.com/office/drawing/2014/main" id="{D607BE30-1476-42F1-B2F1-4A86B8ED90FD}"/>
              </a:ext>
            </a:extLst>
          </p:cNvPr>
          <p:cNvSpPr/>
          <p:nvPr/>
        </p:nvSpPr>
        <p:spPr>
          <a:xfrm>
            <a:off x="8148484" y="3436374"/>
            <a:ext cx="1201993" cy="884903"/>
          </a:xfrm>
          <a:custGeom>
            <a:avLst/>
            <a:gdLst>
              <a:gd name="connsiteX0" fmla="*/ 162232 w 1201993"/>
              <a:gd name="connsiteY0" fmla="*/ 22123 h 884903"/>
              <a:gd name="connsiteX1" fmla="*/ 995516 w 1201993"/>
              <a:gd name="connsiteY1" fmla="*/ 0 h 884903"/>
              <a:gd name="connsiteX2" fmla="*/ 1201993 w 1201993"/>
              <a:gd name="connsiteY2" fmla="*/ 383458 h 884903"/>
              <a:gd name="connsiteX3" fmla="*/ 781664 w 1201993"/>
              <a:gd name="connsiteY3" fmla="*/ 884903 h 884903"/>
              <a:gd name="connsiteX4" fmla="*/ 317090 w 1201993"/>
              <a:gd name="connsiteY4" fmla="*/ 884903 h 884903"/>
              <a:gd name="connsiteX5" fmla="*/ 0 w 1201993"/>
              <a:gd name="connsiteY5" fmla="*/ 545691 h 884903"/>
              <a:gd name="connsiteX6" fmla="*/ 162232 w 1201993"/>
              <a:gd name="connsiteY6" fmla="*/ 22123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993" h="884903">
                <a:moveTo>
                  <a:pt x="162232" y="22123"/>
                </a:moveTo>
                <a:lnTo>
                  <a:pt x="995516" y="0"/>
                </a:lnTo>
                <a:lnTo>
                  <a:pt x="1201993" y="383458"/>
                </a:lnTo>
                <a:lnTo>
                  <a:pt x="781664" y="884903"/>
                </a:lnTo>
                <a:lnTo>
                  <a:pt x="317090" y="884903"/>
                </a:lnTo>
                <a:lnTo>
                  <a:pt x="0" y="545691"/>
                </a:lnTo>
                <a:lnTo>
                  <a:pt x="162232" y="22123"/>
                </a:lnTo>
                <a:close/>
              </a:path>
            </a:pathLst>
          </a:custGeom>
          <a:solidFill>
            <a:srgbClr val="389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63" name="Forma libre: forma 62">
            <a:extLst>
              <a:ext uri="{FF2B5EF4-FFF2-40B4-BE49-F238E27FC236}">
                <a16:creationId xmlns:a16="http://schemas.microsoft.com/office/drawing/2014/main" id="{1790D44E-830F-4DF2-9996-47ECE8267D3C}"/>
              </a:ext>
            </a:extLst>
          </p:cNvPr>
          <p:cNvSpPr/>
          <p:nvPr/>
        </p:nvSpPr>
        <p:spPr>
          <a:xfrm>
            <a:off x="6813755" y="4100052"/>
            <a:ext cx="1290484" cy="656303"/>
          </a:xfrm>
          <a:custGeom>
            <a:avLst/>
            <a:gdLst>
              <a:gd name="connsiteX0" fmla="*/ 147484 w 1290484"/>
              <a:gd name="connsiteY0" fmla="*/ 7374 h 656303"/>
              <a:gd name="connsiteX1" fmla="*/ 1150374 w 1290484"/>
              <a:gd name="connsiteY1" fmla="*/ 0 h 656303"/>
              <a:gd name="connsiteX2" fmla="*/ 1290484 w 1290484"/>
              <a:gd name="connsiteY2" fmla="*/ 346587 h 656303"/>
              <a:gd name="connsiteX3" fmla="*/ 1253613 w 1290484"/>
              <a:gd name="connsiteY3" fmla="*/ 575187 h 656303"/>
              <a:gd name="connsiteX4" fmla="*/ 1061884 w 1290484"/>
              <a:gd name="connsiteY4" fmla="*/ 656303 h 656303"/>
              <a:gd name="connsiteX5" fmla="*/ 752168 w 1290484"/>
              <a:gd name="connsiteY5" fmla="*/ 634180 h 656303"/>
              <a:gd name="connsiteX6" fmla="*/ 154858 w 1290484"/>
              <a:gd name="connsiteY6" fmla="*/ 597309 h 656303"/>
              <a:gd name="connsiteX7" fmla="*/ 14748 w 1290484"/>
              <a:gd name="connsiteY7" fmla="*/ 523567 h 656303"/>
              <a:gd name="connsiteX8" fmla="*/ 0 w 1290484"/>
              <a:gd name="connsiteY8" fmla="*/ 361335 h 656303"/>
              <a:gd name="connsiteX9" fmla="*/ 58993 w 1290484"/>
              <a:gd name="connsiteY9" fmla="*/ 140109 h 656303"/>
              <a:gd name="connsiteX10" fmla="*/ 147484 w 1290484"/>
              <a:gd name="connsiteY10" fmla="*/ 7374 h 65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0484" h="656303">
                <a:moveTo>
                  <a:pt x="147484" y="7374"/>
                </a:moveTo>
                <a:lnTo>
                  <a:pt x="1150374" y="0"/>
                </a:lnTo>
                <a:lnTo>
                  <a:pt x="1290484" y="346587"/>
                </a:lnTo>
                <a:lnTo>
                  <a:pt x="1253613" y="575187"/>
                </a:lnTo>
                <a:lnTo>
                  <a:pt x="1061884" y="656303"/>
                </a:lnTo>
                <a:lnTo>
                  <a:pt x="752168" y="634180"/>
                </a:lnTo>
                <a:lnTo>
                  <a:pt x="154858" y="597309"/>
                </a:lnTo>
                <a:lnTo>
                  <a:pt x="14748" y="523567"/>
                </a:lnTo>
                <a:lnTo>
                  <a:pt x="0" y="361335"/>
                </a:lnTo>
                <a:lnTo>
                  <a:pt x="58993" y="140109"/>
                </a:lnTo>
                <a:lnTo>
                  <a:pt x="147484" y="7374"/>
                </a:lnTo>
                <a:close/>
              </a:path>
            </a:pathLst>
          </a:custGeom>
          <a:solidFill>
            <a:srgbClr val="238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64" name="Forma libre: forma 63">
            <a:extLst>
              <a:ext uri="{FF2B5EF4-FFF2-40B4-BE49-F238E27FC236}">
                <a16:creationId xmlns:a16="http://schemas.microsoft.com/office/drawing/2014/main" id="{A8D925C0-ECF7-4680-9EA5-C876E7309D8C}"/>
              </a:ext>
            </a:extLst>
          </p:cNvPr>
          <p:cNvSpPr/>
          <p:nvPr/>
        </p:nvSpPr>
        <p:spPr>
          <a:xfrm>
            <a:off x="6799006" y="5545394"/>
            <a:ext cx="1356852" cy="1032387"/>
          </a:xfrm>
          <a:custGeom>
            <a:avLst/>
            <a:gdLst>
              <a:gd name="connsiteX0" fmla="*/ 287594 w 1356852"/>
              <a:gd name="connsiteY0" fmla="*/ 0 h 1032387"/>
              <a:gd name="connsiteX1" fmla="*/ 685800 w 1356852"/>
              <a:gd name="connsiteY1" fmla="*/ 58993 h 1032387"/>
              <a:gd name="connsiteX2" fmla="*/ 1128252 w 1356852"/>
              <a:gd name="connsiteY2" fmla="*/ 7374 h 1032387"/>
              <a:gd name="connsiteX3" fmla="*/ 1356852 w 1356852"/>
              <a:gd name="connsiteY3" fmla="*/ 376083 h 1032387"/>
              <a:gd name="connsiteX4" fmla="*/ 995517 w 1356852"/>
              <a:gd name="connsiteY4" fmla="*/ 1025012 h 1032387"/>
              <a:gd name="connsiteX5" fmla="*/ 339213 w 1356852"/>
              <a:gd name="connsiteY5" fmla="*/ 1032387 h 1032387"/>
              <a:gd name="connsiteX6" fmla="*/ 0 w 1356852"/>
              <a:gd name="connsiteY6" fmla="*/ 376083 h 1032387"/>
              <a:gd name="connsiteX7" fmla="*/ 169607 w 1356852"/>
              <a:gd name="connsiteY7" fmla="*/ 95864 h 1032387"/>
              <a:gd name="connsiteX8" fmla="*/ 287594 w 1356852"/>
              <a:gd name="connsiteY8" fmla="*/ 0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6852" h="1032387">
                <a:moveTo>
                  <a:pt x="287594" y="0"/>
                </a:moveTo>
                <a:lnTo>
                  <a:pt x="685800" y="58993"/>
                </a:lnTo>
                <a:lnTo>
                  <a:pt x="1128252" y="7374"/>
                </a:lnTo>
                <a:lnTo>
                  <a:pt x="1356852" y="376083"/>
                </a:lnTo>
                <a:lnTo>
                  <a:pt x="995517" y="1025012"/>
                </a:lnTo>
                <a:lnTo>
                  <a:pt x="339213" y="1032387"/>
                </a:lnTo>
                <a:lnTo>
                  <a:pt x="0" y="376083"/>
                </a:lnTo>
                <a:lnTo>
                  <a:pt x="169607" y="95864"/>
                </a:lnTo>
                <a:lnTo>
                  <a:pt x="287594" y="0"/>
                </a:lnTo>
                <a:close/>
              </a:path>
            </a:pathLst>
          </a:custGeom>
          <a:solidFill>
            <a:srgbClr val="1A4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65" name="CuadroTexto 64">
            <a:extLst>
              <a:ext uri="{FF2B5EF4-FFF2-40B4-BE49-F238E27FC236}">
                <a16:creationId xmlns:a16="http://schemas.microsoft.com/office/drawing/2014/main" id="{94F0D458-D3F5-45F6-9903-48BDC0A07A9A}"/>
              </a:ext>
            </a:extLst>
          </p:cNvPr>
          <p:cNvSpPr txBox="1"/>
          <p:nvPr/>
        </p:nvSpPr>
        <p:spPr>
          <a:xfrm>
            <a:off x="504077" y="3494191"/>
            <a:ext cx="941847" cy="615553"/>
          </a:xfrm>
          <a:prstGeom prst="rect">
            <a:avLst/>
          </a:prstGeom>
          <a:noFill/>
        </p:spPr>
        <p:txBody>
          <a:bodyPr wrap="square" rtlCol="0">
            <a:spAutoFit/>
          </a:bodyPr>
          <a:lstStyle/>
          <a:p>
            <a:pPr algn="ctr"/>
            <a:r>
              <a:rPr lang="ko-KR" sz="850" b="1" dirty="0">
                <a:solidFill>
                  <a:schemeClr val="bg1"/>
                </a:solidFill>
                <a:latin typeface="Candara" panose="020E0502030303020204" pitchFamily="34" charset="0"/>
                <a:sym typeface=""/>
              </a:rPr>
              <a:t>취약 골절이 있는 환자 식별</a:t>
            </a:r>
          </a:p>
        </p:txBody>
      </p:sp>
      <p:sp>
        <p:nvSpPr>
          <p:cNvPr id="66" name="CuadroTexto 65">
            <a:extLst>
              <a:ext uri="{FF2B5EF4-FFF2-40B4-BE49-F238E27FC236}">
                <a16:creationId xmlns:a16="http://schemas.microsoft.com/office/drawing/2014/main" id="{77F227E6-D77C-4BD9-9135-F92D07B2BF16}"/>
              </a:ext>
            </a:extLst>
          </p:cNvPr>
          <p:cNvSpPr txBox="1"/>
          <p:nvPr/>
        </p:nvSpPr>
        <p:spPr>
          <a:xfrm>
            <a:off x="673154" y="4955458"/>
            <a:ext cx="941847" cy="615553"/>
          </a:xfrm>
          <a:prstGeom prst="rect">
            <a:avLst/>
          </a:prstGeom>
          <a:noFill/>
        </p:spPr>
        <p:txBody>
          <a:bodyPr wrap="square" rtlCol="0">
            <a:spAutoFit/>
          </a:bodyPr>
          <a:lstStyle/>
          <a:p>
            <a:pPr algn="ctr"/>
            <a:r>
              <a:rPr lang="ko-KR" sz="850" b="1">
                <a:solidFill>
                  <a:schemeClr val="bg1"/>
                </a:solidFill>
                <a:latin typeface="Candara" panose="020E0502030303020204" pitchFamily="34" charset="0"/>
                <a:sym typeface=""/>
              </a:rPr>
              <a:t>공통 위험 요소를 가진 환자 식별</a:t>
            </a:r>
          </a:p>
        </p:txBody>
      </p:sp>
      <p:sp>
        <p:nvSpPr>
          <p:cNvPr id="67" name="CuadroTexto 66">
            <a:extLst>
              <a:ext uri="{FF2B5EF4-FFF2-40B4-BE49-F238E27FC236}">
                <a16:creationId xmlns:a16="http://schemas.microsoft.com/office/drawing/2014/main" id="{1E90B5AD-E060-4633-9859-82D94462F189}"/>
              </a:ext>
            </a:extLst>
          </p:cNvPr>
          <p:cNvSpPr txBox="1"/>
          <p:nvPr/>
        </p:nvSpPr>
        <p:spPr>
          <a:xfrm>
            <a:off x="1850390" y="4247604"/>
            <a:ext cx="1179420" cy="615553"/>
          </a:xfrm>
          <a:prstGeom prst="rect">
            <a:avLst/>
          </a:prstGeom>
          <a:noFill/>
        </p:spPr>
        <p:txBody>
          <a:bodyPr wrap="square" rtlCol="0">
            <a:spAutoFit/>
          </a:bodyPr>
          <a:lstStyle/>
          <a:p>
            <a:pPr algn="ctr"/>
            <a:r>
              <a:rPr lang="ko-KR" sz="850" b="1" dirty="0">
                <a:solidFill>
                  <a:schemeClr val="bg1"/>
                </a:solidFill>
                <a:latin typeface="Candara" panose="020E0502030303020204" pitchFamily="34" charset="0"/>
                <a:sym typeface=""/>
              </a:rPr>
              <a:t>뼈 손실 및/또는 </a:t>
            </a:r>
            <a:br>
              <a:rPr lang="es-ES" altLang="ko-KR" sz="850" b="1" dirty="0">
                <a:solidFill>
                  <a:schemeClr val="bg1"/>
                </a:solidFill>
                <a:latin typeface="Candara" panose="020E0502030303020204" pitchFamily="34" charset="0"/>
                <a:sym typeface=""/>
              </a:rPr>
            </a:br>
            <a:r>
              <a:rPr lang="ko-KR" sz="850" b="1" dirty="0">
                <a:solidFill>
                  <a:schemeClr val="bg1"/>
                </a:solidFill>
                <a:latin typeface="Candara" panose="020E0502030303020204" pitchFamily="34" charset="0"/>
                <a:sym typeface=""/>
              </a:rPr>
              <a:t>골절 위험 증가와 관련된 상태를 가진 환자 식별</a:t>
            </a:r>
          </a:p>
        </p:txBody>
      </p:sp>
      <p:sp>
        <p:nvSpPr>
          <p:cNvPr id="68" name="CuadroTexto 67">
            <a:extLst>
              <a:ext uri="{FF2B5EF4-FFF2-40B4-BE49-F238E27FC236}">
                <a16:creationId xmlns:a16="http://schemas.microsoft.com/office/drawing/2014/main" id="{04BC5FB1-7DE1-4D46-92FE-056059E49A95}"/>
              </a:ext>
            </a:extLst>
          </p:cNvPr>
          <p:cNvSpPr txBox="1"/>
          <p:nvPr/>
        </p:nvSpPr>
        <p:spPr>
          <a:xfrm>
            <a:off x="1833459" y="2775602"/>
            <a:ext cx="1179420" cy="746358"/>
          </a:xfrm>
          <a:prstGeom prst="rect">
            <a:avLst/>
          </a:prstGeom>
          <a:noFill/>
        </p:spPr>
        <p:txBody>
          <a:bodyPr wrap="square" rtlCol="0">
            <a:spAutoFit/>
          </a:bodyPr>
          <a:lstStyle/>
          <a:p>
            <a:pPr algn="ctr"/>
            <a:r>
              <a:rPr lang="ko-KR" sz="850" b="1">
                <a:solidFill>
                  <a:schemeClr val="bg1"/>
                </a:solidFill>
                <a:latin typeface="Candara" panose="020E0502030303020204" pitchFamily="34" charset="0"/>
                <a:sym typeface=""/>
              </a:rPr>
              <a:t>뼈 손실/골절 위험 증가와 관련된 약을 복용하는 환자 식별</a:t>
            </a:r>
          </a:p>
        </p:txBody>
      </p:sp>
      <p:sp>
        <p:nvSpPr>
          <p:cNvPr id="69" name="CuadroTexto 68">
            <a:extLst>
              <a:ext uri="{FF2B5EF4-FFF2-40B4-BE49-F238E27FC236}">
                <a16:creationId xmlns:a16="http://schemas.microsoft.com/office/drawing/2014/main" id="{11535F17-1063-4CD3-A706-025C7EAA0C50}"/>
              </a:ext>
            </a:extLst>
          </p:cNvPr>
          <p:cNvSpPr txBox="1"/>
          <p:nvPr/>
        </p:nvSpPr>
        <p:spPr>
          <a:xfrm>
            <a:off x="3049508" y="1944162"/>
            <a:ext cx="1272569" cy="746358"/>
          </a:xfrm>
          <a:prstGeom prst="rect">
            <a:avLst/>
          </a:prstGeom>
          <a:noFill/>
        </p:spPr>
        <p:txBody>
          <a:bodyPr wrap="square" rtlCol="0">
            <a:spAutoFit/>
          </a:bodyPr>
          <a:lstStyle/>
          <a:p>
            <a:pPr algn="ctr"/>
            <a:r>
              <a:rPr lang="ko-KR" sz="850" b="1" dirty="0">
                <a:solidFill>
                  <a:schemeClr val="bg1"/>
                </a:solidFill>
                <a:latin typeface="Candara" panose="020E0502030303020204" pitchFamily="34" charset="0"/>
                <a:sym typeface=""/>
              </a:rPr>
              <a:t>국</a:t>
            </a:r>
            <a:r>
              <a:rPr lang="ko-KR" altLang="en-US" sz="850" b="1" dirty="0">
                <a:solidFill>
                  <a:schemeClr val="bg1"/>
                </a:solidFill>
                <a:latin typeface="Candara" panose="020E0502030303020204" pitchFamily="34" charset="0"/>
                <a:sym typeface=""/>
              </a:rPr>
              <a:t>가별</a:t>
            </a:r>
            <a:r>
              <a:rPr lang="ko-KR" sz="850" b="1" dirty="0">
                <a:solidFill>
                  <a:schemeClr val="bg1"/>
                </a:solidFill>
                <a:latin typeface="Candara" panose="020E0502030303020204" pitchFamily="34" charset="0"/>
                <a:sym typeface=""/>
              </a:rPr>
              <a:t> 골절 위험 평가 도구를 사용하여 뼈 건강, 앞으로의 골절 위험 및/또는 골다공증 위험 예측</a:t>
            </a:r>
          </a:p>
        </p:txBody>
      </p:sp>
      <p:sp>
        <p:nvSpPr>
          <p:cNvPr id="70" name="CuadroTexto 69">
            <a:extLst>
              <a:ext uri="{FF2B5EF4-FFF2-40B4-BE49-F238E27FC236}">
                <a16:creationId xmlns:a16="http://schemas.microsoft.com/office/drawing/2014/main" id="{48653CDB-61FB-4C28-9E53-02CCF01DB51C}"/>
              </a:ext>
            </a:extLst>
          </p:cNvPr>
          <p:cNvSpPr txBox="1"/>
          <p:nvPr/>
        </p:nvSpPr>
        <p:spPr>
          <a:xfrm>
            <a:off x="3196750" y="3329868"/>
            <a:ext cx="1050951" cy="746358"/>
          </a:xfrm>
          <a:prstGeom prst="rect">
            <a:avLst/>
          </a:prstGeom>
          <a:noFill/>
        </p:spPr>
        <p:txBody>
          <a:bodyPr wrap="square" rtlCol="0">
            <a:spAutoFit/>
          </a:bodyPr>
          <a:lstStyle/>
          <a:p>
            <a:pPr algn="ctr"/>
            <a:r>
              <a:rPr lang="ko-KR" sz="850" b="1">
                <a:solidFill>
                  <a:schemeClr val="bg1"/>
                </a:solidFill>
                <a:latin typeface="Candara" panose="020E0502030303020204" pitchFamily="34" charset="0"/>
                <a:sym typeface=""/>
              </a:rPr>
              <a:t>척추 골절에 대한 조사(X-ray, CT, MRI, DXA 기반 V FA 사용)</a:t>
            </a:r>
          </a:p>
        </p:txBody>
      </p:sp>
      <p:sp>
        <p:nvSpPr>
          <p:cNvPr id="71" name="CuadroTexto 70">
            <a:extLst>
              <a:ext uri="{FF2B5EF4-FFF2-40B4-BE49-F238E27FC236}">
                <a16:creationId xmlns:a16="http://schemas.microsoft.com/office/drawing/2014/main" id="{BD090819-9AE7-4E2B-B45B-3855B3675996}"/>
              </a:ext>
            </a:extLst>
          </p:cNvPr>
          <p:cNvSpPr txBox="1"/>
          <p:nvPr/>
        </p:nvSpPr>
        <p:spPr>
          <a:xfrm>
            <a:off x="3234109" y="5152501"/>
            <a:ext cx="891226" cy="353943"/>
          </a:xfrm>
          <a:prstGeom prst="rect">
            <a:avLst/>
          </a:prstGeom>
          <a:noFill/>
        </p:spPr>
        <p:txBody>
          <a:bodyPr wrap="square" rtlCol="0">
            <a:spAutoFit/>
          </a:bodyPr>
          <a:lstStyle/>
          <a:p>
            <a:pPr algn="ctr"/>
            <a:r>
              <a:rPr lang="ko-KR" sz="850" b="1">
                <a:solidFill>
                  <a:schemeClr val="bg1"/>
                </a:solidFill>
                <a:latin typeface="Candara" panose="020E0502030303020204" pitchFamily="34" charset="0"/>
                <a:sym typeface=""/>
              </a:rPr>
              <a:t>낙상 위험 조사</a:t>
            </a:r>
          </a:p>
        </p:txBody>
      </p:sp>
      <p:sp>
        <p:nvSpPr>
          <p:cNvPr id="72" name="CuadroTexto 71">
            <a:extLst>
              <a:ext uri="{FF2B5EF4-FFF2-40B4-BE49-F238E27FC236}">
                <a16:creationId xmlns:a16="http://schemas.microsoft.com/office/drawing/2014/main" id="{BE496BEE-FFF8-4EA0-B232-A32E70C4E499}"/>
              </a:ext>
            </a:extLst>
          </p:cNvPr>
          <p:cNvSpPr txBox="1"/>
          <p:nvPr/>
        </p:nvSpPr>
        <p:spPr>
          <a:xfrm>
            <a:off x="4406577" y="2599097"/>
            <a:ext cx="1081897" cy="1138773"/>
          </a:xfrm>
          <a:prstGeom prst="rect">
            <a:avLst/>
          </a:prstGeom>
          <a:noFill/>
        </p:spPr>
        <p:txBody>
          <a:bodyPr wrap="square" rtlCol="0">
            <a:spAutoFit/>
          </a:bodyPr>
          <a:lstStyle/>
          <a:p>
            <a:pPr algn="ctr"/>
            <a:r>
              <a:rPr lang="ko-KR" sz="850" b="1">
                <a:solidFill>
                  <a:schemeClr val="bg1"/>
                </a:solidFill>
                <a:latin typeface="Candara" panose="020E0502030303020204" pitchFamily="34" charset="0"/>
                <a:sym typeface=""/>
              </a:rPr>
              <a:t>환자에게 알림 (칼슘, 비타민 D, 태양 노출, 운동 및 골다공증과 골절 위험의 관계)</a:t>
            </a:r>
          </a:p>
        </p:txBody>
      </p:sp>
      <p:sp>
        <p:nvSpPr>
          <p:cNvPr id="73" name="CuadroTexto 72">
            <a:extLst>
              <a:ext uri="{FF2B5EF4-FFF2-40B4-BE49-F238E27FC236}">
                <a16:creationId xmlns:a16="http://schemas.microsoft.com/office/drawing/2014/main" id="{7D0BBFA9-4F30-4F8F-B993-97F2C4E898D4}"/>
              </a:ext>
            </a:extLst>
          </p:cNvPr>
          <p:cNvSpPr txBox="1"/>
          <p:nvPr/>
        </p:nvSpPr>
        <p:spPr>
          <a:xfrm>
            <a:off x="4410792" y="4172049"/>
            <a:ext cx="1081897" cy="615553"/>
          </a:xfrm>
          <a:prstGeom prst="rect">
            <a:avLst/>
          </a:prstGeom>
          <a:noFill/>
        </p:spPr>
        <p:txBody>
          <a:bodyPr wrap="square" rtlCol="0">
            <a:spAutoFit/>
          </a:bodyPr>
          <a:lstStyle/>
          <a:p>
            <a:pPr algn="ctr"/>
            <a:r>
              <a:rPr lang="ko-KR" altLang="en-US" sz="850" b="1" dirty="0">
                <a:solidFill>
                  <a:schemeClr val="bg1"/>
                </a:solidFill>
                <a:latin typeface="Candara" panose="020E0502030303020204" pitchFamily="34" charset="0"/>
                <a:sym typeface=""/>
              </a:rPr>
              <a:t>국가별 비용효과 분석을 통한 치료법 선택의 </a:t>
            </a:r>
            <a:r>
              <a:rPr lang="ko-KR" altLang="en-US" sz="850" b="1" dirty="0" err="1">
                <a:solidFill>
                  <a:schemeClr val="bg1"/>
                </a:solidFill>
                <a:latin typeface="Candara" panose="020E0502030303020204" pitchFamily="34" charset="0"/>
                <a:sym typeface=""/>
              </a:rPr>
              <a:t>기준값</a:t>
            </a:r>
            <a:r>
              <a:rPr lang="ko-KR" altLang="en-US" sz="850" b="1" dirty="0">
                <a:solidFill>
                  <a:schemeClr val="bg1"/>
                </a:solidFill>
                <a:latin typeface="Candara" panose="020E0502030303020204" pitchFamily="34" charset="0"/>
                <a:sym typeface=""/>
              </a:rPr>
              <a:t> 설정</a:t>
            </a:r>
            <a:endParaRPr lang="ko-KR" altLang="ko-KR" sz="850" b="1" dirty="0">
              <a:solidFill>
                <a:schemeClr val="bg1"/>
              </a:solidFill>
              <a:latin typeface="Candara" panose="020E0502030303020204" pitchFamily="34" charset="0"/>
              <a:sym typeface=""/>
            </a:endParaRPr>
          </a:p>
        </p:txBody>
      </p:sp>
      <p:sp>
        <p:nvSpPr>
          <p:cNvPr id="74" name="CuadroTexto 73">
            <a:extLst>
              <a:ext uri="{FF2B5EF4-FFF2-40B4-BE49-F238E27FC236}">
                <a16:creationId xmlns:a16="http://schemas.microsoft.com/office/drawing/2014/main" id="{2666B22E-36BC-4351-81F2-D4A2CD8B2D45}"/>
              </a:ext>
            </a:extLst>
          </p:cNvPr>
          <p:cNvSpPr txBox="1"/>
          <p:nvPr/>
        </p:nvSpPr>
        <p:spPr>
          <a:xfrm>
            <a:off x="5706648" y="4929505"/>
            <a:ext cx="1081897" cy="353943"/>
          </a:xfrm>
          <a:prstGeom prst="rect">
            <a:avLst/>
          </a:prstGeom>
          <a:noFill/>
        </p:spPr>
        <p:txBody>
          <a:bodyPr wrap="square" rtlCol="0">
            <a:spAutoFit/>
          </a:bodyPr>
          <a:lstStyle/>
          <a:p>
            <a:pPr algn="ctr"/>
            <a:r>
              <a:rPr lang="ko-KR" sz="850" b="1" dirty="0">
                <a:solidFill>
                  <a:schemeClr val="bg1"/>
                </a:solidFill>
                <a:latin typeface="Candara" panose="020E0502030303020204" pitchFamily="34" charset="0"/>
                <a:sym typeface=""/>
              </a:rPr>
              <a:t>약</a:t>
            </a:r>
            <a:r>
              <a:rPr lang="ko-KR" altLang="en-US" sz="850" b="1" dirty="0">
                <a:solidFill>
                  <a:schemeClr val="bg1"/>
                </a:solidFill>
                <a:latin typeface="Candara" panose="020E0502030303020204" pitchFamily="34" charset="0"/>
                <a:sym typeface=""/>
              </a:rPr>
              <a:t>물</a:t>
            </a:r>
            <a:r>
              <a:rPr lang="ko-KR" sz="850" b="1" dirty="0">
                <a:solidFill>
                  <a:schemeClr val="bg1"/>
                </a:solidFill>
                <a:latin typeface="Candara" panose="020E0502030303020204" pitchFamily="34" charset="0"/>
                <a:sym typeface=""/>
              </a:rPr>
              <a:t> 치료 기간 및 </a:t>
            </a:r>
            <a:r>
              <a:rPr lang="ko-KR" sz="850" b="1" dirty="0" err="1">
                <a:solidFill>
                  <a:schemeClr val="bg1"/>
                </a:solidFill>
                <a:latin typeface="Candara" panose="020E0502030303020204" pitchFamily="34" charset="0"/>
                <a:sym typeface=""/>
              </a:rPr>
              <a:t>휴약기의</a:t>
            </a:r>
            <a:r>
              <a:rPr lang="ko-KR" sz="850" b="1" dirty="0">
                <a:solidFill>
                  <a:schemeClr val="bg1"/>
                </a:solidFill>
                <a:latin typeface="Candara" panose="020E0502030303020204" pitchFamily="34" charset="0"/>
                <a:sym typeface=""/>
              </a:rPr>
              <a:t> 역할</a:t>
            </a:r>
          </a:p>
        </p:txBody>
      </p:sp>
      <p:sp>
        <p:nvSpPr>
          <p:cNvPr id="75" name="CuadroTexto 74">
            <a:extLst>
              <a:ext uri="{FF2B5EF4-FFF2-40B4-BE49-F238E27FC236}">
                <a16:creationId xmlns:a16="http://schemas.microsoft.com/office/drawing/2014/main" id="{F37AD756-6709-44E8-B289-863E357B9CB0}"/>
              </a:ext>
            </a:extLst>
          </p:cNvPr>
          <p:cNvSpPr txBox="1"/>
          <p:nvPr/>
        </p:nvSpPr>
        <p:spPr>
          <a:xfrm>
            <a:off x="5685575" y="3820471"/>
            <a:ext cx="1081897" cy="353943"/>
          </a:xfrm>
          <a:prstGeom prst="rect">
            <a:avLst/>
          </a:prstGeom>
          <a:noFill/>
        </p:spPr>
        <p:txBody>
          <a:bodyPr wrap="square" rtlCol="0">
            <a:spAutoFit/>
          </a:bodyPr>
          <a:lstStyle/>
          <a:p>
            <a:pPr algn="ctr"/>
            <a:r>
              <a:rPr lang="ko-KR" sz="850" b="1" dirty="0">
                <a:solidFill>
                  <a:schemeClr val="bg1"/>
                </a:solidFill>
                <a:latin typeface="Candara" panose="020E0502030303020204" pitchFamily="34" charset="0"/>
                <a:sym typeface=""/>
              </a:rPr>
              <a:t>약</a:t>
            </a:r>
            <a:r>
              <a:rPr lang="ko-KR" altLang="en-US" sz="850" b="1" dirty="0">
                <a:solidFill>
                  <a:schemeClr val="bg1"/>
                </a:solidFill>
                <a:latin typeface="Candara" panose="020E0502030303020204" pitchFamily="34" charset="0"/>
                <a:sym typeface=""/>
              </a:rPr>
              <a:t>물 치료</a:t>
            </a:r>
            <a:r>
              <a:rPr lang="ko-KR" sz="850" b="1" dirty="0">
                <a:solidFill>
                  <a:schemeClr val="bg1"/>
                </a:solidFill>
                <a:latin typeface="Candara" panose="020E0502030303020204" pitchFamily="34" charset="0"/>
                <a:sym typeface=""/>
              </a:rPr>
              <a:t>에 대한 모니터링</a:t>
            </a:r>
          </a:p>
        </p:txBody>
      </p:sp>
      <p:sp>
        <p:nvSpPr>
          <p:cNvPr id="76" name="CuadroTexto 75">
            <a:extLst>
              <a:ext uri="{FF2B5EF4-FFF2-40B4-BE49-F238E27FC236}">
                <a16:creationId xmlns:a16="http://schemas.microsoft.com/office/drawing/2014/main" id="{E339406B-E8EE-4B19-9F68-8ECDA080E357}"/>
              </a:ext>
            </a:extLst>
          </p:cNvPr>
          <p:cNvSpPr txBox="1"/>
          <p:nvPr/>
        </p:nvSpPr>
        <p:spPr>
          <a:xfrm>
            <a:off x="6932199" y="2644797"/>
            <a:ext cx="1179990" cy="484748"/>
          </a:xfrm>
          <a:prstGeom prst="rect">
            <a:avLst/>
          </a:prstGeom>
          <a:noFill/>
        </p:spPr>
        <p:txBody>
          <a:bodyPr wrap="square" rtlCol="0">
            <a:spAutoFit/>
          </a:bodyPr>
          <a:lstStyle/>
          <a:p>
            <a:pPr algn="ctr"/>
            <a:r>
              <a:rPr lang="ko-KR" sz="850" b="1" dirty="0">
                <a:solidFill>
                  <a:schemeClr val="bg1"/>
                </a:solidFill>
                <a:latin typeface="Candara" panose="020E0502030303020204" pitchFamily="34" charset="0"/>
                <a:sym typeface=""/>
              </a:rPr>
              <a:t>약</a:t>
            </a:r>
            <a:r>
              <a:rPr lang="ko-KR" altLang="en-US" sz="850" b="1" dirty="0">
                <a:solidFill>
                  <a:schemeClr val="bg1"/>
                </a:solidFill>
                <a:latin typeface="Candara" panose="020E0502030303020204" pitchFamily="34" charset="0"/>
                <a:sym typeface=""/>
              </a:rPr>
              <a:t>물</a:t>
            </a:r>
            <a:r>
              <a:rPr lang="ko-KR" sz="850" b="1" dirty="0">
                <a:solidFill>
                  <a:schemeClr val="bg1"/>
                </a:solidFill>
                <a:latin typeface="Candara" panose="020E0502030303020204" pitchFamily="34" charset="0"/>
                <a:sym typeface=""/>
              </a:rPr>
              <a:t> 치료</a:t>
            </a:r>
            <a:r>
              <a:rPr lang="ko-KR" altLang="en-US" sz="850" b="1" dirty="0">
                <a:solidFill>
                  <a:schemeClr val="bg1"/>
                </a:solidFill>
                <a:latin typeface="Candara" panose="020E0502030303020204" pitchFamily="34" charset="0"/>
                <a:sym typeface=""/>
              </a:rPr>
              <a:t>의 규칙</a:t>
            </a:r>
            <a:r>
              <a:rPr lang="ko-KR" sz="850" b="1" dirty="0">
                <a:solidFill>
                  <a:schemeClr val="bg1"/>
                </a:solidFill>
                <a:latin typeface="Candara" panose="020E0502030303020204" pitchFamily="34" charset="0"/>
                <a:sym typeface=""/>
              </a:rPr>
              <a:t> 준수 및 적절한 시정 조치 적용</a:t>
            </a:r>
          </a:p>
        </p:txBody>
      </p:sp>
      <p:sp>
        <p:nvSpPr>
          <p:cNvPr id="77" name="CuadroTexto 76">
            <a:extLst>
              <a:ext uri="{FF2B5EF4-FFF2-40B4-BE49-F238E27FC236}">
                <a16:creationId xmlns:a16="http://schemas.microsoft.com/office/drawing/2014/main" id="{4F017923-B1F0-41F7-BECA-55D79F980CF4}"/>
              </a:ext>
            </a:extLst>
          </p:cNvPr>
          <p:cNvSpPr txBox="1"/>
          <p:nvPr/>
        </p:nvSpPr>
        <p:spPr>
          <a:xfrm>
            <a:off x="5611307" y="1974535"/>
            <a:ext cx="1179990" cy="484748"/>
          </a:xfrm>
          <a:prstGeom prst="rect">
            <a:avLst/>
          </a:prstGeom>
          <a:noFill/>
        </p:spPr>
        <p:txBody>
          <a:bodyPr wrap="square" rtlCol="0">
            <a:spAutoFit/>
          </a:bodyPr>
          <a:lstStyle/>
          <a:p>
            <a:pPr algn="ctr"/>
            <a:r>
              <a:rPr lang="ko-KR" sz="850" b="1" dirty="0">
                <a:solidFill>
                  <a:schemeClr val="bg1"/>
                </a:solidFill>
                <a:latin typeface="Candara" panose="020E0502030303020204" pitchFamily="34" charset="0"/>
                <a:sym typeface=""/>
              </a:rPr>
              <a:t>가이드라인에</a:t>
            </a:r>
            <a:r>
              <a:rPr lang="ko-KR" altLang="en-US" sz="850" b="1" dirty="0">
                <a:solidFill>
                  <a:schemeClr val="bg1"/>
                </a:solidFill>
                <a:latin typeface="Candara" panose="020E0502030303020204" pitchFamily="34" charset="0"/>
                <a:sym typeface=""/>
              </a:rPr>
              <a:t>서</a:t>
            </a:r>
            <a:r>
              <a:rPr lang="ko-KR" sz="850" b="1" dirty="0">
                <a:solidFill>
                  <a:schemeClr val="bg1"/>
                </a:solidFill>
                <a:latin typeface="Candara" panose="020E0502030303020204" pitchFamily="34" charset="0"/>
                <a:sym typeface=""/>
              </a:rPr>
              <a:t>  권장되는 약물 치료의 </a:t>
            </a:r>
            <a:r>
              <a:rPr lang="ko-KR" altLang="en-US" sz="850" b="1" dirty="0">
                <a:solidFill>
                  <a:schemeClr val="bg1"/>
                </a:solidFill>
                <a:latin typeface="Candara" panose="020E0502030303020204" pitchFamily="34" charset="0"/>
                <a:sym typeface=""/>
              </a:rPr>
              <a:t>흔한</a:t>
            </a:r>
            <a:r>
              <a:rPr lang="ko-KR" sz="850" b="1" dirty="0">
                <a:solidFill>
                  <a:schemeClr val="bg1"/>
                </a:solidFill>
                <a:latin typeface="Candara" panose="020E0502030303020204" pitchFamily="34" charset="0"/>
                <a:sym typeface=""/>
              </a:rPr>
              <a:t> 부작용</a:t>
            </a:r>
          </a:p>
        </p:txBody>
      </p:sp>
      <p:sp>
        <p:nvSpPr>
          <p:cNvPr id="78" name="CuadroTexto 77">
            <a:extLst>
              <a:ext uri="{FF2B5EF4-FFF2-40B4-BE49-F238E27FC236}">
                <a16:creationId xmlns:a16="http://schemas.microsoft.com/office/drawing/2014/main" id="{E41F895E-924E-49F8-A7E0-F561FCBBE50E}"/>
              </a:ext>
            </a:extLst>
          </p:cNvPr>
          <p:cNvSpPr txBox="1"/>
          <p:nvPr/>
        </p:nvSpPr>
        <p:spPr>
          <a:xfrm>
            <a:off x="8184217" y="3443748"/>
            <a:ext cx="1081897" cy="746358"/>
          </a:xfrm>
          <a:prstGeom prst="rect">
            <a:avLst/>
          </a:prstGeom>
          <a:noFill/>
        </p:spPr>
        <p:txBody>
          <a:bodyPr wrap="square" rtlCol="0">
            <a:spAutoFit/>
          </a:bodyPr>
          <a:lstStyle/>
          <a:p>
            <a:pPr algn="ctr"/>
            <a:r>
              <a:rPr lang="ko-KR" sz="850" b="1">
                <a:solidFill>
                  <a:schemeClr val="bg1"/>
                </a:solidFill>
                <a:latin typeface="Candara" panose="020E0502030303020204" pitchFamily="34" charset="0"/>
                <a:sym typeface=""/>
              </a:rPr>
              <a:t>지침 기반 치료의 순응도를 평가하는 데 필요한 품질 지표</a:t>
            </a:r>
          </a:p>
        </p:txBody>
      </p:sp>
      <p:sp>
        <p:nvSpPr>
          <p:cNvPr id="79" name="CuadroTexto 78">
            <a:extLst>
              <a:ext uri="{FF2B5EF4-FFF2-40B4-BE49-F238E27FC236}">
                <a16:creationId xmlns:a16="http://schemas.microsoft.com/office/drawing/2014/main" id="{57633E53-AD8B-45A5-801D-E3037C5B5810}"/>
              </a:ext>
            </a:extLst>
          </p:cNvPr>
          <p:cNvSpPr txBox="1"/>
          <p:nvPr/>
        </p:nvSpPr>
        <p:spPr>
          <a:xfrm>
            <a:off x="6863337" y="4056616"/>
            <a:ext cx="1179990" cy="746358"/>
          </a:xfrm>
          <a:prstGeom prst="rect">
            <a:avLst/>
          </a:prstGeom>
          <a:noFill/>
        </p:spPr>
        <p:txBody>
          <a:bodyPr wrap="square" rtlCol="0">
            <a:spAutoFit/>
          </a:bodyPr>
          <a:lstStyle/>
          <a:p>
            <a:pPr algn="ctr"/>
            <a:r>
              <a:rPr lang="ko-KR" sz="850" b="1">
                <a:solidFill>
                  <a:schemeClr val="bg1"/>
                </a:solidFill>
                <a:latin typeface="Candara" panose="020E0502030303020204" pitchFamily="34" charset="0"/>
                <a:sym typeface=""/>
              </a:rPr>
              <a:t>운동과 영양을 포함한 비약물적 개입 권장</a:t>
            </a:r>
          </a:p>
        </p:txBody>
      </p:sp>
      <p:sp>
        <p:nvSpPr>
          <p:cNvPr id="80" name="CuadroTexto 79">
            <a:extLst>
              <a:ext uri="{FF2B5EF4-FFF2-40B4-BE49-F238E27FC236}">
                <a16:creationId xmlns:a16="http://schemas.microsoft.com/office/drawing/2014/main" id="{CDB8AE94-038F-4CEB-84D5-6772F362B3C8}"/>
              </a:ext>
            </a:extLst>
          </p:cNvPr>
          <p:cNvSpPr txBox="1"/>
          <p:nvPr/>
        </p:nvSpPr>
        <p:spPr>
          <a:xfrm>
            <a:off x="6848516" y="5555593"/>
            <a:ext cx="1263673" cy="900246"/>
          </a:xfrm>
          <a:prstGeom prst="rect">
            <a:avLst/>
          </a:prstGeom>
          <a:noFill/>
        </p:spPr>
        <p:txBody>
          <a:bodyPr wrap="square" rtlCol="0">
            <a:spAutoFit/>
          </a:bodyPr>
          <a:lstStyle/>
          <a:p>
            <a:pPr algn="ctr"/>
            <a:r>
              <a:rPr lang="ko-KR" sz="750" b="1">
                <a:solidFill>
                  <a:schemeClr val="bg1"/>
                </a:solidFill>
                <a:latin typeface="Candara" panose="020E0502030303020204" pitchFamily="34" charset="0"/>
                <a:sym typeface=""/>
              </a:rPr>
              <a:t>담당의는 환자와 협력하여 약리학적 및 비약리학적 개입 등을 포함한 관리 계획을 수립</a:t>
            </a:r>
          </a:p>
        </p:txBody>
      </p:sp>
    </p:spTree>
    <p:extLst>
      <p:ext uri="{BB962C8B-B14F-4D97-AF65-F5344CB8AC3E}">
        <p14:creationId xmlns:p14="http://schemas.microsoft.com/office/powerpoint/2010/main" val="202730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양성자 펌프 억제제(PPI)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3082750149"/>
              </p:ext>
            </p:extLst>
          </p:nvPr>
        </p:nvGraphicFramePr>
        <p:xfrm>
          <a:off x="441064" y="1168972"/>
          <a:ext cx="5443370" cy="4492899"/>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15583">
                <a:tc>
                  <a:txBody>
                    <a:bodyPr/>
                    <a:lstStyle/>
                    <a:p>
                      <a:r>
                        <a:rPr lang="ko-KR" altLang="en-US" sz="1600" b="1" kern="0" spc="0" dirty="0">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1776168">
                <a:tc>
                  <a:txBody>
                    <a:bodyPr/>
                    <a:lstStyle/>
                    <a:p>
                      <a:r>
                        <a:rPr lang="ko-KR" sz="1800" b="1" kern="0" spc="0">
                          <a:solidFill>
                            <a:schemeClr val="tx1">
                              <a:lumMod val="100000"/>
                            </a:schemeClr>
                          </a:solidFill>
                          <a:effectLst/>
                          <a:latin typeface="Candara" panose="020E0502030303020204" pitchFamily="34" charset="0"/>
                          <a:ea typeface="Malgun Gothic"/>
                          <a:cs typeface="+mn-cs"/>
                          <a:sym typeface=""/>
                        </a:rPr>
                        <a:t>다음을 포함한 다양한 소화기계통 질환을 치료하는 데 사용됨</a:t>
                      </a:r>
                      <a:r>
                        <a:rPr lang="ko-KR" sz="1800" b="1" kern="0" spc="0" baseline="30000">
                          <a:solidFill>
                            <a:schemeClr val="tx1">
                              <a:lumMod val="100000"/>
                            </a:schemeClr>
                          </a:solidFill>
                          <a:effectLst/>
                          <a:latin typeface="Candara" panose="020E0502030303020204" pitchFamily="34" charset="0"/>
                          <a:ea typeface="Malgun Gothic"/>
                          <a:cs typeface="+mn-cs"/>
                          <a:sym typeface=""/>
                        </a:rPr>
                        <a:t>1 </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소화불량</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위궤양</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위식도 역류 질환</a:t>
                      </a:r>
                    </a:p>
                    <a:p>
                      <a:pPr marL="285750" indent="-285750">
                        <a:buFont typeface="Arial" panose="020B0604020202020204" pitchFamily="34" charset="0"/>
                        <a:buChar char="•"/>
                      </a:pPr>
                      <a:r>
                        <a:rPr lang="ko-KR" sz="1600" b="1" kern="1200" spc="0">
                          <a:solidFill>
                            <a:schemeClr val="tx1"/>
                          </a:solidFill>
                          <a:effectLst/>
                          <a:latin typeface="Candara" panose="020E0502030303020204" pitchFamily="34" charset="0"/>
                          <a:ea typeface="Malgun Gothic"/>
                          <a:cs typeface="+mn-cs"/>
                          <a:sym typeface=""/>
                        </a:rPr>
                        <a:t>호산구성 식도염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286448">
                <a:tc>
                  <a:txBody>
                    <a:bodyPr/>
                    <a:lstStyle/>
                    <a:p>
                      <a:r>
                        <a:rPr lang="ko-KR" sz="1600" b="1" spc="0">
                          <a:solidFill>
                            <a:schemeClr val="bg1"/>
                          </a:solidFill>
                          <a:latin typeface="Candara" panose="020E0502030303020204" pitchFamily="34" charset="0"/>
                          <a:ea typeface="Malgun Gothic"/>
                          <a:cs typeface="+mn-cs"/>
                          <a:sym typeface=""/>
                        </a:rPr>
                        <a:t>사용 시 골절 위험: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355234">
                <a:tc>
                  <a:txBody>
                    <a:bodyPr/>
                    <a:lstStyle/>
                    <a:p>
                      <a:pPr marL="285750" indent="-285750">
                        <a:buFont typeface="Arial" panose="020B0604020202020204" pitchFamily="34" charset="0"/>
                        <a:buChar cha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PPI 사용</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골절 위험 20% 증가</a:t>
                      </a:r>
                      <a:br>
                        <a:rPr lang="ko-KR" sz="1800" b="1" i="0" u="none" strike="noStrike" kern="0" spc="0">
                          <a:solidFill>
                            <a:schemeClr val="tx1">
                              <a:lumMod val="100000"/>
                            </a:schemeClr>
                          </a:solidFill>
                          <a:effectLst/>
                          <a:latin typeface="Candara" panose="020E0502030303020204" pitchFamily="34" charset="0"/>
                          <a:ea typeface="Malgun Gothic"/>
                          <a:cs typeface="+mn-cs"/>
                          <a:sym typeface=""/>
                        </a:rPr>
                      </a:b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 (RR 1.20, 95% CI 1.14–1.28, </a:t>
                      </a:r>
                      <a:r>
                        <a:rPr lang="ko-KR" sz="1800" b="1" i="1" u="none" strike="noStrike" kern="0" spc="0">
                          <a:solidFill>
                            <a:schemeClr val="tx1">
                              <a:lumMod val="100000"/>
                            </a:schemeClr>
                          </a:solidFill>
                          <a:effectLst/>
                          <a:latin typeface="Candara" panose="020E0502030303020204" pitchFamily="34" charset="0"/>
                          <a:ea typeface="Malgun Gothic"/>
                          <a:cs typeface="+mn-cs"/>
                          <a:sym typeface=""/>
                        </a:rPr>
                        <a:t>P</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 &lt; 0.0001)</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2</a:t>
                      </a:r>
                      <a:endParaRPr lang="ko-KR" b="1" kern="0" spc="0" baseline="3000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1406091">
                <a:tc>
                  <a:txBody>
                    <a:bodyPr/>
                    <a:lstStyle/>
                    <a:p>
                      <a:pPr marL="285750" indent="-285750">
                        <a:buClr>
                          <a:schemeClr val="tx1"/>
                        </a:buClr>
                        <a:buFont typeface="Arial" panose="020B0604020202020204" pitchFamily="34" charset="0"/>
                        <a:buChar char="•"/>
                      </a:pP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 20% 위험</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 단기간 PPI 사용시</a:t>
                      </a:r>
                      <a:b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b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(RR 1.20, 95% 신뢰구간 1.15–1.25, </a:t>
                      </a:r>
                      <a:r>
                        <a:rPr lang="ko-KR" sz="1800" b="1" i="1" u="none" strike="noStrike" kern="0" spc="0" dirty="0" err="1">
                          <a:solidFill>
                            <a:schemeClr val="tx1">
                              <a:lumMod val="100000"/>
                            </a:schemeClr>
                          </a:solidFill>
                          <a:effectLst/>
                          <a:latin typeface="Candara" panose="020E0502030303020204" pitchFamily="34" charset="0"/>
                          <a:ea typeface="Malgun Gothic"/>
                          <a:cs typeface="+mn-cs"/>
                          <a:sym typeface=""/>
                        </a:rPr>
                        <a:t>P</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&lt; 0.0001)</a:t>
                      </a:r>
                      <a:r>
                        <a:rPr lang="ko-KR" sz="1800" b="1" i="0" u="none" strike="noStrike" kern="0" spc="0" baseline="30000" dirty="0">
                          <a:solidFill>
                            <a:schemeClr val="tx1">
                              <a:lumMod val="100000"/>
                            </a:schemeClr>
                          </a:solidFill>
                          <a:effectLst/>
                          <a:latin typeface="Candara" panose="020E0502030303020204" pitchFamily="34" charset="0"/>
                          <a:ea typeface="Malgun Gothic"/>
                          <a:cs typeface="+mn-cs"/>
                          <a:sym typeface=""/>
                        </a:rPr>
                        <a:t>2 </a:t>
                      </a:r>
                    </a:p>
                    <a:p>
                      <a:pPr marL="285750" indent="-285750">
                        <a:spcBef>
                          <a:spcPts val="600"/>
                        </a:spcBef>
                        <a:buClr>
                          <a:schemeClr val="tx1"/>
                        </a:buClr>
                        <a:buFont typeface="Arial" panose="020B0604020202020204" pitchFamily="34" charset="0"/>
                        <a:buChar char="•"/>
                      </a:pP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 24% 위험</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 장기간 PPI 사용시</a:t>
                      </a:r>
                      <a:b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b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(RR 1.24, 95% 신뢰구간 1.10–1.40, </a:t>
                      </a:r>
                      <a:r>
                        <a:rPr lang="ko-KR" sz="1800" b="1" i="1" u="none" strike="noStrike" kern="0" spc="0" dirty="0" err="1">
                          <a:solidFill>
                            <a:schemeClr val="tx1">
                              <a:lumMod val="100000"/>
                            </a:schemeClr>
                          </a:solidFill>
                          <a:effectLst/>
                          <a:latin typeface="Candara" panose="020E0502030303020204" pitchFamily="34" charset="0"/>
                          <a:ea typeface="Malgun Gothic"/>
                          <a:cs typeface="+mn-cs"/>
                          <a:sym typeface=""/>
                        </a:rPr>
                        <a:t>P</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&lt; 0.0001)</a:t>
                      </a:r>
                      <a:r>
                        <a:rPr lang="ko-KR" sz="1200" b="1" i="0" u="none" strike="noStrike" kern="0" spc="0" baseline="30000" dirty="0">
                          <a:solidFill>
                            <a:schemeClr val="tx1">
                              <a:lumMod val="100000"/>
                            </a:schemeClr>
                          </a:solidFill>
                          <a:effectLst/>
                          <a:latin typeface="Candara" panose="020E0502030303020204" pitchFamily="34" charset="0"/>
                          <a:ea typeface="Malgun Gothic"/>
                          <a:cs typeface="+mn-cs"/>
                          <a:sym typeface=""/>
                        </a:rPr>
                        <a:t>2</a:t>
                      </a:r>
                      <a:endParaRPr lang="ko-KR" sz="1200" b="1" i="0" u="none" strike="noStrike" kern="0" spc="0" dirty="0">
                        <a:solidFill>
                          <a:schemeClr val="tx1">
                            <a:lumMod val="100000"/>
                          </a:schemeClr>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2356549"/>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2833051771"/>
              </p:ext>
            </p:extLst>
          </p:nvPr>
        </p:nvGraphicFramePr>
        <p:xfrm>
          <a:off x="6307565" y="1168972"/>
          <a:ext cx="5443370" cy="5020972"/>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368716">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2253094">
                <a:tc>
                  <a:txBody>
                    <a:bodyPr/>
                    <a:lstStyle/>
                    <a:p>
                      <a:pPr marL="285750" indent="-285750">
                        <a:lnSpc>
                          <a:spcPct val="120000"/>
                        </a:lnSpc>
                        <a:buFont typeface="Arial" panose="020B0604020202020204" pitchFamily="34" charset="0"/>
                        <a:buChar char="•"/>
                      </a:pPr>
                      <a:r>
                        <a:rPr lang="ko-KR" sz="1800" b="1" kern="0" spc="0">
                          <a:solidFill>
                            <a:schemeClr val="tx1">
                              <a:lumMod val="100000"/>
                            </a:schemeClr>
                          </a:solidFill>
                          <a:effectLst/>
                          <a:latin typeface="Calibri" panose="020F0502020204030204" pitchFamily="34" charset="0"/>
                          <a:ea typeface="Malgun Gothic"/>
                          <a:cs typeface="+mn-cs"/>
                          <a:sym typeface=""/>
                        </a:rPr>
                        <a:t>저염소산증</a:t>
                      </a:r>
                      <a:r>
                        <a:rPr lang="ko-KR" sz="1800" b="1" kern="0" spc="0">
                          <a:solidFill>
                            <a:schemeClr val="tx1">
                              <a:lumMod val="100000"/>
                            </a:schemeClr>
                          </a:solidFill>
                          <a:effectLst/>
                          <a:latin typeface="Calibri" panose="020F0502020204030204" pitchFamily="34" charset="0"/>
                          <a:ea typeface="Malgun Gothic"/>
                          <a:cs typeface="+mn-cs"/>
                          <a:sym typeface="Wingdings" pitchFamily="2" charset="2"/>
                        </a:rPr>
                        <a:t></a:t>
                      </a:r>
                      <a:br>
                        <a:rPr lang="ko-KR" sz="1800" b="1" kern="0" spc="0">
                          <a:solidFill>
                            <a:schemeClr val="tx1">
                              <a:lumMod val="100000"/>
                            </a:schemeClr>
                          </a:solidFill>
                          <a:effectLst/>
                          <a:latin typeface="Calibri" panose="020F0502020204030204" pitchFamily="34" charset="0"/>
                          <a:ea typeface="Malgun Gothic"/>
                          <a:cs typeface="+mn-cs"/>
                          <a:sym typeface="Wingdings" pitchFamily="2" charset="2"/>
                        </a:rPr>
                      </a:br>
                      <a:r>
                        <a:rPr lang="ko-KR" b="1" kern="0" spc="0">
                          <a:solidFill>
                            <a:srgbClr val="6BBBAD">
                              <a:lumMod val="100000"/>
                            </a:srgbClr>
                          </a:solidFill>
                          <a:latin typeface="Candara" panose="020E0502030303020204" pitchFamily="34" charset="0"/>
                          <a:ea typeface="Malgun Gothic"/>
                          <a:cs typeface="+mn-cs"/>
                          <a:sym typeface=""/>
                        </a:rPr>
                        <a:t>↓</a:t>
                      </a:r>
                      <a:r>
                        <a:rPr lang="ko-KR" sz="1800" b="1" kern="0" spc="0">
                          <a:solidFill>
                            <a:schemeClr val="tx1">
                              <a:lumMod val="100000"/>
                            </a:schemeClr>
                          </a:solidFill>
                          <a:effectLst/>
                          <a:latin typeface="Candara" panose="020E0502030303020204" pitchFamily="34" charset="0"/>
                          <a:ea typeface="Malgun Gothic"/>
                          <a:cs typeface="+mn-cs"/>
                          <a:sym typeface=""/>
                        </a:rPr>
                        <a:t>칼슘의 장 흡수</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뼈에서 칼슘을 동원하기 위한 부갑상선 호르몬 분비</a:t>
                      </a:r>
                      <a:r>
                        <a:rPr lang="ko-KR" sz="1800" b="1" i="0" u="none" strike="noStrike" kern="0" spc="0">
                          <a:solidFill>
                            <a:schemeClr val="tx1">
                              <a:lumMod val="100000"/>
                            </a:schemeClr>
                          </a:solidFill>
                          <a:effectLst/>
                          <a:latin typeface="Candara" panose="020E0502030303020204" pitchFamily="34" charset="0"/>
                          <a:ea typeface="Malgun Gothic"/>
                          <a:cs typeface="+mn-cs"/>
                          <a:sym typeface="Wingdings" pitchFamily="2" charset="2"/>
                        </a:rPr>
                        <a:t></a:t>
                      </a:r>
                      <a:br>
                        <a:rPr lang="ko-KR" sz="1800" b="1" i="0" u="none" strike="noStrike" kern="0" spc="0">
                          <a:solidFill>
                            <a:schemeClr val="tx1">
                              <a:lumMod val="100000"/>
                            </a:schemeClr>
                          </a:solidFill>
                          <a:effectLst/>
                          <a:latin typeface="Candara" panose="020E0502030303020204" pitchFamily="34" charset="0"/>
                          <a:ea typeface="Malgun Gothic"/>
                          <a:cs typeface="+mn-cs"/>
                          <a:sym typeface="Wingdings" pitchFamily="2" charset="2"/>
                        </a:rPr>
                      </a:b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 골 재흡수</a:t>
                      </a:r>
                    </a:p>
                    <a:p>
                      <a:endParaRPr lang="ko-KR" sz="700" b="1" i="0" u="none" strike="noStrike" kern="1200" spc="0">
                        <a:solidFill>
                          <a:srgbClr val="6BBBAD"/>
                        </a:solidFill>
                        <a:effectLst/>
                        <a:latin typeface="Candara" panose="020E0502030303020204" pitchFamily="34" charset="0"/>
                        <a:ea typeface="Malgun Gothic"/>
                        <a:cs typeface="+mn-cs"/>
                        <a:sym typeface=""/>
                      </a:endParaRPr>
                    </a:p>
                    <a:p>
                      <a:pPr marL="285750" indent="-285750">
                        <a:lnSpc>
                          <a:spcPct val="120000"/>
                        </a:lnSpc>
                        <a:buClr>
                          <a:schemeClr val="tx1"/>
                        </a:buClr>
                        <a:buFont typeface="Arial" panose="020B0604020202020204" pitchFamily="34" charset="0"/>
                        <a:buChar char="•"/>
                      </a:pPr>
                      <a:r>
                        <a:rPr lang="ko-KR" b="1" kern="0" spc="0">
                          <a:solidFill>
                            <a:srgbClr val="6BBBAD">
                              <a:lumMod val="100000"/>
                            </a:srgbClr>
                          </a:solidFill>
                          <a:latin typeface="Candara" panose="020E0502030303020204" pitchFamily="34" charset="0"/>
                          <a:ea typeface="Malgun Gothic"/>
                          <a:cs typeface="+mn-cs"/>
                          <a:sym typeface=""/>
                        </a:rPr>
                        <a:t>↓</a:t>
                      </a:r>
                      <a:r>
                        <a:rPr lang="ko-KR" sz="1800" b="1" kern="0" spc="0">
                          <a:solidFill>
                            <a:schemeClr val="tx1">
                              <a:lumMod val="100000"/>
                            </a:schemeClr>
                          </a:solidFill>
                          <a:effectLst/>
                          <a:latin typeface="Candara" panose="020E0502030303020204" pitchFamily="34" charset="0"/>
                          <a:ea typeface="Malgun Gothic"/>
                          <a:cs typeface="+mn-cs"/>
                          <a:sym typeface=""/>
                        </a:rPr>
                        <a:t>마그네슘의 장 흡수</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b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br>
                      <a:r>
                        <a:rPr lang="ko-KR" b="1" kern="0" spc="0">
                          <a:solidFill>
                            <a:srgbClr val="6BBBAD">
                              <a:lumMod val="100000"/>
                            </a:srgbClr>
                          </a:solidFill>
                          <a:latin typeface="Candara" panose="020E0502030303020204" pitchFamily="34" charset="0"/>
                          <a:ea typeface="Malgun Gothic"/>
                          <a:cs typeface="+mn-cs"/>
                          <a:sym typeface=""/>
                        </a:rPr>
                        <a:t>↓</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뼈 강성</a:t>
                      </a:r>
                      <a:b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br>
                      <a:r>
                        <a:rPr lang="ko-KR" b="1" kern="0" spc="0">
                          <a:solidFill>
                            <a:srgbClr val="6BBBAD">
                              <a:lumMod val="100000"/>
                            </a:srgbClr>
                          </a:solidFill>
                          <a:latin typeface="Candara" panose="020E0502030303020204" pitchFamily="34" charset="0"/>
                          <a:ea typeface="Malgun Gothic"/>
                          <a:cs typeface="+mn-cs"/>
                          <a:sym typeface=""/>
                        </a:rPr>
                        <a:t>↓</a:t>
                      </a:r>
                      <a:r>
                        <a:rPr lang="ko-KR" b="1" kern="0" spc="0">
                          <a:solidFill>
                            <a:schemeClr val="tx1">
                              <a:lumMod val="100000"/>
                            </a:schemeClr>
                          </a:solidFill>
                          <a:latin typeface="Candara" panose="020E0502030303020204" pitchFamily="34" charset="0"/>
                          <a:ea typeface="Malgun Gothic"/>
                          <a:cs typeface="+mn-cs"/>
                          <a:sym typeface=""/>
                        </a:rPr>
                        <a:t>조골 활동</a:t>
                      </a:r>
                      <a:br>
                        <a:rPr lang="ko-KR" b="1" kern="0" spc="0">
                          <a:solidFill>
                            <a:schemeClr val="tx1">
                              <a:lumMod val="100000"/>
                            </a:schemeClr>
                          </a:solidFill>
                          <a:latin typeface="Candara" panose="020E0502030303020204" pitchFamily="34" charset="0"/>
                          <a:ea typeface="Malgun Gothic"/>
                          <a:cs typeface="+mn-cs"/>
                          <a:sym typeface=""/>
                        </a:rPr>
                      </a:b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 파골 세포 수</a:t>
                      </a:r>
                    </a:p>
                    <a:p>
                      <a:pPr marL="0" indent="0">
                        <a:lnSpc>
                          <a:spcPct val="120000"/>
                        </a:lnSpc>
                        <a:buClr>
                          <a:schemeClr val="tx1"/>
                        </a:buClr>
                        <a:buFont typeface="Arial" panose="020B0604020202020204" pitchFamily="34" charset="0"/>
                        <a:buNone/>
                      </a:pPr>
                      <a:endParaRPr lang="ko-KR" sz="1800" b="1" i="0" u="none" strike="noStrike" kern="1200">
                        <a:solidFill>
                          <a:schemeClr val="tx1"/>
                        </a:solidFill>
                        <a:effectLst/>
                        <a:latin typeface="Candara" panose="020E0502030303020204" pitchFamily="34" charset="0"/>
                        <a:ea typeface="Malgun Gothic"/>
                        <a:cs typeface="+mn-cs"/>
                        <a:sym typeface="Wingdings" pitchFamily="2" charset="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90807">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간접적인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095712073"/>
                  </a:ext>
                </a:extLst>
              </a:tr>
              <a:tr h="1122644">
                <a:tc>
                  <a:txBody>
                    <a:bodyPr/>
                    <a:lstStyle/>
                    <a:p>
                      <a:pPr marL="285750" indent="-285750">
                        <a:buFont typeface="Arial" panose="020B0604020202020204" pitchFamily="34" charset="0"/>
                        <a:buChar cha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PPI 사용자는</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비사용자보다 </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낙상 위험이 27% 더 높음(교차비 1.27, 95% 신뢰구간 1.07-1.50)</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3</a:t>
                      </a:r>
                      <a:endParaRPr lang="ko-KR" b="1" kern="0" spc="0">
                        <a:solidFill>
                          <a:schemeClr val="tx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2356549"/>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5318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Thong BKS, et al.</a:t>
            </a:r>
            <a:r>
              <a:rPr lang="ko-KR" sz="900" b="1" i="1" kern="0">
                <a:solidFill>
                  <a:schemeClr val="tx1">
                    <a:lumMod val="100000"/>
                  </a:schemeClr>
                </a:solidFill>
                <a:latin typeface="Calibri" panose="020F0502020204030204" pitchFamily="34" charset="0"/>
                <a:sym typeface=""/>
              </a:rPr>
              <a:t>Int J Environ Res Public Health</a:t>
            </a:r>
            <a:r>
              <a:rPr lang="ko-KR" sz="900" b="1" kern="0">
                <a:solidFill>
                  <a:schemeClr val="tx1">
                    <a:lumMod val="100000"/>
                  </a:schemeClr>
                </a:solidFill>
                <a:latin typeface="Calibri" panose="020F0502020204030204" pitchFamily="34" charset="0"/>
                <a:sym typeface=""/>
              </a:rPr>
              <a:t> 2019;16(9):1571; 2. Poly TN,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2019:103-114; 3. Lapumnuaypol K, et al.</a:t>
            </a:r>
            <a:r>
              <a:rPr lang="ko-KR" sz="900" b="1" i="1" kern="0">
                <a:solidFill>
                  <a:schemeClr val="tx1">
                    <a:lumMod val="100000"/>
                  </a:schemeClr>
                </a:solidFill>
                <a:latin typeface="Calibri" panose="020F0502020204030204" pitchFamily="34" charset="0"/>
                <a:sym typeface=""/>
              </a:rPr>
              <a:t>QJM</a:t>
            </a:r>
            <a:r>
              <a:rPr lang="ko-KR" sz="900" b="1" kern="0">
                <a:solidFill>
                  <a:schemeClr val="tx1">
                    <a:lumMod val="100000"/>
                  </a:schemeClr>
                </a:solidFill>
                <a:latin typeface="Calibri" panose="020F0502020204030204" pitchFamily="34" charset="0"/>
                <a:sym typeface=""/>
              </a:rPr>
              <a:t> 2018;112:115–121.</a:t>
            </a:r>
          </a:p>
        </p:txBody>
      </p:sp>
      <p:sp>
        <p:nvSpPr>
          <p:cNvPr id="4" name="TextBox 3">
            <a:extLst>
              <a:ext uri="{FF2B5EF4-FFF2-40B4-BE49-F238E27FC236}">
                <a16:creationId xmlns:a16="http://schemas.microsoft.com/office/drawing/2014/main" id="{585955C0-AA2A-D14F-BB0B-354CF901113A}"/>
              </a:ext>
            </a:extLst>
          </p:cNvPr>
          <p:cNvSpPr txBox="1"/>
          <p:nvPr/>
        </p:nvSpPr>
        <p:spPr>
          <a:xfrm>
            <a:off x="596900" y="5649171"/>
            <a:ext cx="1835759" cy="261610"/>
          </a:xfrm>
          <a:prstGeom prst="rect">
            <a:avLst/>
          </a:prstGeom>
          <a:noFill/>
        </p:spPr>
        <p:txBody>
          <a:bodyPr wrap="none" rtlCol="0">
            <a:spAutoFit/>
          </a:bodyPr>
          <a:lstStyle/>
          <a:p>
            <a:r>
              <a:rPr lang="ko-KR" sz="1100">
                <a:solidFill>
                  <a:schemeClr val="tx1">
                    <a:lumMod val="50000"/>
                    <a:lumOff val="50000"/>
                  </a:schemeClr>
                </a:solidFill>
                <a:latin typeface="Candara" panose="020E0502030303020204" pitchFamily="34" charset="0"/>
                <a:sym typeface=""/>
              </a:rPr>
              <a:t>OR: 교차비; RR: 위험비</a:t>
            </a:r>
          </a:p>
        </p:txBody>
      </p:sp>
      <p:pic>
        <p:nvPicPr>
          <p:cNvPr id="8" name="Graphic 7" descr="Home with solid fill">
            <a:hlinkClick r:id="rId3" action="ppaction://hlinksldjump"/>
            <a:extLst>
              <a:ext uri="{FF2B5EF4-FFF2-40B4-BE49-F238E27FC236}">
                <a16:creationId xmlns:a16="http://schemas.microsoft.com/office/drawing/2014/main" id="{569FA399-249E-B64B-974D-EC8B5CECDA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535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양성자 펌프 억제제(PPI) – </a:t>
            </a:r>
            <a:r>
              <a:rPr lang="ko-KR" altLang="en-US" sz="3600" b="1" dirty="0">
                <a:solidFill>
                  <a:srgbClr val="6BBBAD"/>
                </a:solidFill>
                <a:latin typeface="Candara" panose="020E0502030303020204" pitchFamily="34" charset="0"/>
                <a:sym typeface=""/>
              </a:rPr>
              <a:t>계속</a:t>
            </a:r>
            <a:endParaRPr lang="ko-KR" altLang="es-ES" sz="3600" b="1" dirty="0">
              <a:solidFill>
                <a:srgbClr val="6BBBAD"/>
              </a:solidFill>
              <a:latin typeface="Candara" panose="020E0502030303020204" pitchFamily="34" charset="0"/>
              <a:sym typeface=""/>
            </a:endParaRPr>
          </a:p>
        </p:txBody>
      </p:sp>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3860758309"/>
              </p:ext>
            </p:extLst>
          </p:nvPr>
        </p:nvGraphicFramePr>
        <p:xfrm>
          <a:off x="1734300" y="1880172"/>
          <a:ext cx="8882899" cy="2641028"/>
        </p:xfrm>
        <a:graphic>
          <a:graphicData uri="http://schemas.openxmlformats.org/drawingml/2006/table">
            <a:tbl>
              <a:tblPr firstRow="1" bandRow="1">
                <a:tableStyleId>{5940675A-B579-460E-94D1-54222C63F5DA}</a:tableStyleId>
              </a:tblPr>
              <a:tblGrid>
                <a:gridCol w="8882899">
                  <a:extLst>
                    <a:ext uri="{9D8B030D-6E8A-4147-A177-3AD203B41FA5}">
                      <a16:colId xmlns:a16="http://schemas.microsoft.com/office/drawing/2014/main" val="4172889093"/>
                    </a:ext>
                  </a:extLst>
                </a:gridCol>
              </a:tblGrid>
              <a:tr h="50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kern="0" spc="0" dirty="0">
                          <a:solidFill>
                            <a:schemeClr val="bg1">
                              <a:lumMod val="100000"/>
                            </a:schemeClr>
                          </a:solidFill>
                          <a:latin typeface="Candara" panose="020E0502030303020204" pitchFamily="34" charset="0"/>
                          <a:ea typeface="Malgun Gothic"/>
                          <a:cs typeface="+mn-cs"/>
                          <a:sym typeface=""/>
                        </a:rPr>
                        <a:t>가역성:</a:t>
                      </a:r>
                      <a:r>
                        <a:rPr lang="ko-KR" sz="1800" b="1" kern="0" spc="0" baseline="30000" dirty="0">
                          <a:solidFill>
                            <a:schemeClr val="bg1">
                              <a:lumMod val="100000"/>
                            </a:schemeClr>
                          </a:solidFill>
                          <a:latin typeface="Candara" panose="020E0502030303020204" pitchFamily="34" charset="0"/>
                          <a:ea typeface="Malgun Gothic"/>
                          <a:cs typeface="+mn-cs"/>
                          <a:sym typeface=""/>
                        </a:rPr>
                        <a:t>1</a:t>
                      </a:r>
                      <a:endParaRPr lang="ko-KR" sz="1800" b="1" kern="0" spc="0" dirty="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4048219380"/>
                  </a:ext>
                </a:extLst>
              </a:tr>
              <a:tr h="952500">
                <a:tc>
                  <a:txBody>
                    <a:bodyPr/>
                    <a:lstStyle/>
                    <a:p>
                      <a:r>
                        <a:rPr lang="ko-KR" sz="1800" b="1" kern="1200" spc="0" dirty="0">
                          <a:solidFill>
                            <a:schemeClr val="dk1"/>
                          </a:solidFill>
                          <a:effectLst/>
                          <a:latin typeface="Candara" panose="020E0502030303020204" pitchFamily="34" charset="0"/>
                          <a:ea typeface="Malgun Gothic"/>
                          <a:cs typeface="+mn-cs"/>
                          <a:sym typeface=""/>
                        </a:rPr>
                        <a:t>중단 후 1년 이내에 골절 </a:t>
                      </a:r>
                      <a:r>
                        <a:rPr lang="ko-KR" sz="1800" b="1" kern="1200" spc="0" dirty="0">
                          <a:solidFill>
                            <a:schemeClr val="tx1"/>
                          </a:solidFill>
                          <a:effectLst/>
                          <a:latin typeface="Candara" panose="020E0502030303020204" pitchFamily="34" charset="0"/>
                          <a:ea typeface="Malgun Gothic"/>
                          <a:cs typeface="+mn-cs"/>
                          <a:sym typeface=""/>
                        </a:rPr>
                        <a:t>위험이 기</a:t>
                      </a:r>
                      <a:r>
                        <a:rPr lang="ko-KR" altLang="en-US" sz="1800" b="1" kern="1200" spc="0" dirty="0">
                          <a:solidFill>
                            <a:schemeClr val="tx1"/>
                          </a:solidFill>
                          <a:effectLst/>
                          <a:latin typeface="Candara" panose="020E0502030303020204" pitchFamily="34" charset="0"/>
                          <a:ea typeface="Malgun Gothic"/>
                          <a:cs typeface="+mn-cs"/>
                          <a:sym typeface=""/>
                        </a:rPr>
                        <a:t>저치</a:t>
                      </a:r>
                      <a:r>
                        <a:rPr lang="ko-KR" sz="1800" b="1" kern="1200" spc="0" dirty="0">
                          <a:solidFill>
                            <a:schemeClr val="tx1"/>
                          </a:solidFill>
                          <a:effectLst/>
                          <a:latin typeface="Candara" panose="020E0502030303020204" pitchFamily="34" charset="0"/>
                          <a:ea typeface="Malgun Gothic"/>
                          <a:cs typeface="+mn-cs"/>
                          <a:sym typeface=""/>
                        </a:rPr>
                        <a:t>로 감소</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2378195"/>
                  </a:ext>
                </a:extLst>
              </a:tr>
              <a:tr h="476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76145877"/>
                  </a:ext>
                </a:extLst>
              </a:tr>
              <a:tr h="711200">
                <a:tc>
                  <a:txBody>
                    <a:bodyPr/>
                    <a:lstStyle/>
                    <a:p>
                      <a:r>
                        <a:rPr lang="ko-KR" sz="1800" b="1" kern="1200" spc="0" dirty="0">
                          <a:solidFill>
                            <a:schemeClr val="dk1"/>
                          </a:solidFill>
                          <a:effectLst/>
                          <a:latin typeface="Candara" panose="020E0502030303020204" pitchFamily="34" charset="0"/>
                          <a:ea typeface="Malgun Gothic"/>
                          <a:cs typeface="+mn-cs"/>
                          <a:sym typeface=""/>
                        </a:rPr>
                        <a:t>주치의, 소화기내과 전문의, </a:t>
                      </a:r>
                      <a:r>
                        <a:rPr lang="ko-KR" sz="1800" b="1" kern="1200" spc="0" dirty="0" err="1">
                          <a:solidFill>
                            <a:schemeClr val="dk1"/>
                          </a:solidFill>
                          <a:effectLst/>
                          <a:latin typeface="Candara" panose="020E0502030303020204" pitchFamily="34" charset="0"/>
                          <a:ea typeface="Malgun Gothic"/>
                          <a:cs typeface="+mn-cs"/>
                          <a:sym typeface=""/>
                        </a:rPr>
                        <a:t>류마티스내과</a:t>
                      </a:r>
                      <a:r>
                        <a:rPr lang="ko-KR" sz="1800" b="1" kern="1200" spc="0" dirty="0">
                          <a:solidFill>
                            <a:schemeClr val="dk1"/>
                          </a:solidFill>
                          <a:effectLst/>
                          <a:latin typeface="Candara" panose="020E0502030303020204" pitchFamily="34" charset="0"/>
                          <a:ea typeface="Malgun Gothic"/>
                          <a:cs typeface="+mn-cs"/>
                          <a:sym typeface=""/>
                        </a:rPr>
                        <a:t> </a:t>
                      </a:r>
                      <a:r>
                        <a:rPr lang="ko-KR" sz="1800" b="1" kern="1200" spc="0" dirty="0">
                          <a:solidFill>
                            <a:schemeClr val="tx1"/>
                          </a:solidFill>
                          <a:effectLst/>
                          <a:latin typeface="Candara" panose="020E0502030303020204" pitchFamily="34" charset="0"/>
                          <a:ea typeface="Malgun Gothic"/>
                          <a:cs typeface="+mn-cs"/>
                          <a:sym typeface=""/>
                        </a:rPr>
                        <a:t>전문의, </a:t>
                      </a:r>
                      <a:r>
                        <a:rPr lang="ko-KR" altLang="en-US" sz="1800" b="1" kern="1200" spc="0" dirty="0">
                          <a:solidFill>
                            <a:schemeClr val="tx1"/>
                          </a:solidFill>
                          <a:effectLst/>
                          <a:latin typeface="Candara" panose="020E0502030303020204" pitchFamily="34" charset="0"/>
                          <a:ea typeface="Malgun Gothic"/>
                          <a:cs typeface="+mn-cs"/>
                          <a:sym typeface=""/>
                        </a:rPr>
                        <a:t>노인병</a:t>
                      </a:r>
                      <a:r>
                        <a:rPr lang="ko-KR" sz="1800" b="1" kern="1200" spc="0" dirty="0">
                          <a:solidFill>
                            <a:schemeClr val="tx1"/>
                          </a:solidFill>
                          <a:effectLst/>
                          <a:latin typeface="Candara" panose="020E0502030303020204" pitchFamily="34" charset="0"/>
                          <a:ea typeface="Malgun Gothic"/>
                          <a:cs typeface="+mn-cs"/>
                          <a:sym typeface=""/>
                        </a:rPr>
                        <a:t> 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59398869"/>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dk1">
                    <a:lumMod val="100000"/>
                  </a:schemeClr>
                </a:solidFill>
                <a:latin typeface="Calibri" panose="020F0502020204030204" pitchFamily="34" charset="0"/>
                <a:sym typeface=""/>
              </a:rPr>
              <a:t>1. Panday K, et al. </a:t>
            </a:r>
            <a:r>
              <a:rPr lang="ko-KR" sz="900" b="1" i="1" kern="0">
                <a:solidFill>
                  <a:schemeClr val="dk1">
                    <a:lumMod val="100000"/>
                  </a:schemeClr>
                </a:solidFill>
                <a:latin typeface="Calibri" panose="020F0502020204030204" pitchFamily="34" charset="0"/>
                <a:sym typeface=""/>
              </a:rPr>
              <a:t>Ther Adv Musculoskel Dis </a:t>
            </a:r>
            <a:r>
              <a:rPr lang="ko-KR" sz="900" b="1" kern="0">
                <a:solidFill>
                  <a:schemeClr val="dk1">
                    <a:lumMod val="100000"/>
                  </a:schemeClr>
                </a:solidFill>
                <a:latin typeface="Calibri" panose="020F0502020204030204" pitchFamily="34" charset="0"/>
                <a:sym typeface=""/>
              </a:rPr>
              <a:t>2014;6:185–202.</a:t>
            </a:r>
          </a:p>
        </p:txBody>
      </p:sp>
      <p:pic>
        <p:nvPicPr>
          <p:cNvPr id="6" name="Graphic 5" descr="Home with solid fill">
            <a:hlinkClick r:id="rId3" action="ppaction://hlinksldjump"/>
            <a:extLst>
              <a:ext uri="{FF2B5EF4-FFF2-40B4-BE49-F238E27FC236}">
                <a16:creationId xmlns:a16="http://schemas.microsoft.com/office/drawing/2014/main" id="{030F0BAC-2CB2-CA49-BA1B-4F2E707428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717922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항경련제/항간질제(AED)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253358149"/>
              </p:ext>
            </p:extLst>
          </p:nvPr>
        </p:nvGraphicFramePr>
        <p:xfrm>
          <a:off x="441064" y="1168972"/>
          <a:ext cx="5443370" cy="4824168"/>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15583">
                <a:tc>
                  <a:txBody>
                    <a:bodyPr/>
                    <a:lstStyle/>
                    <a:p>
                      <a:r>
                        <a:rPr lang="ko-KR" altLang="en-US" sz="1600" b="1" kern="0" spc="0" dirty="0" err="1">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1776168">
                <a:tc>
                  <a:txBody>
                    <a:bodyPr/>
                    <a:lstStyle/>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간질 </a:t>
                      </a:r>
                    </a:p>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편두통</a:t>
                      </a:r>
                    </a:p>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다양한 정신 장애</a:t>
                      </a:r>
                    </a:p>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만성 통증</a:t>
                      </a:r>
                    </a:p>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신경 장애</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286448">
                <a:tc>
                  <a:txBody>
                    <a:bodyPr/>
                    <a:lstStyle/>
                    <a:p>
                      <a:r>
                        <a:rPr lang="ko-KR" sz="1600" b="1" spc="0">
                          <a:solidFill>
                            <a:schemeClr val="bg1"/>
                          </a:solidFill>
                          <a:latin typeface="Candara" panose="020E0502030303020204" pitchFamily="34" charset="0"/>
                          <a:ea typeface="Malgun Gothic"/>
                          <a:cs typeface="+mn-cs"/>
                          <a:sym typeface=""/>
                        </a:rPr>
                        <a:t>사용 시 골절 위험: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355234">
                <a:tc>
                  <a:txBody>
                    <a:bodyPr/>
                    <a:lstStyle/>
                    <a:p>
                      <a:pPr marL="285750" indent="-285750">
                        <a:buFont typeface="Arial" panose="020B0604020202020204" pitchFamily="34" charset="0"/>
                        <a:buChar cha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AED 사용</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골절 위험이 2배 이상 증가</a:t>
                      </a:r>
                      <a:br>
                        <a:rPr lang="ko-KR" sz="1800" b="1" i="0" u="none" strike="noStrike" kern="0" spc="0">
                          <a:solidFill>
                            <a:srgbClr val="6BBBAD">
                              <a:lumMod val="100000"/>
                            </a:srgbClr>
                          </a:solidFill>
                          <a:effectLst/>
                          <a:latin typeface="Candara" panose="020E0502030303020204" pitchFamily="34" charset="0"/>
                          <a:ea typeface="Malgun Gothic"/>
                          <a:cs typeface="+mn-cs"/>
                          <a:sym typeface=""/>
                        </a:rPr>
                      </a:b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(RR 2.2, 95% 신뢰구간 1.9–2.5)</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2</a:t>
                      </a:r>
                      <a:endParaRPr lang="ko-KR" sz="1800" b="1" kern="0" spc="0" baseline="3000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355234">
                <a:tc>
                  <a:txBody>
                    <a:bodyPr/>
                    <a:lstStyle/>
                    <a:p>
                      <a:pPr marL="285750" indent="-285750">
                        <a:buFont typeface="Arial" panose="020B0604020202020204" pitchFamily="34" charset="0"/>
                        <a:buChar char="•"/>
                      </a:pPr>
                      <a:r>
                        <a:rPr lang="ko-KR" sz="1800" b="1" kern="0" spc="0" dirty="0">
                          <a:solidFill>
                            <a:schemeClr val="tx1">
                              <a:lumMod val="100000"/>
                            </a:schemeClr>
                          </a:solidFill>
                          <a:effectLst/>
                          <a:latin typeface="Candara" panose="020E0502030303020204" pitchFamily="34" charset="0"/>
                          <a:ea typeface="Malgun Gothic"/>
                          <a:cs typeface="+mn-cs"/>
                          <a:sym typeface=""/>
                        </a:rPr>
                        <a:t>50세 이상 환자의 </a:t>
                      </a:r>
                      <a:r>
                        <a:rPr lang="ko-KR" sz="1800" b="1" kern="0" spc="0" dirty="0" err="1">
                          <a:solidFill>
                            <a:schemeClr val="tx1">
                              <a:lumMod val="100000"/>
                            </a:schemeClr>
                          </a:solidFill>
                          <a:effectLst/>
                          <a:latin typeface="Candara" panose="020E0502030303020204" pitchFamily="34" charset="0"/>
                          <a:ea typeface="Malgun Gothic"/>
                          <a:cs typeface="+mn-cs"/>
                          <a:sym typeface=""/>
                        </a:rPr>
                        <a:t>후향적</a:t>
                      </a:r>
                      <a:r>
                        <a:rPr lang="ko-KR" sz="1800" b="1" kern="0" spc="0" dirty="0">
                          <a:solidFill>
                            <a:schemeClr val="tx1">
                              <a:lumMod val="100000"/>
                            </a:schemeClr>
                          </a:solidFill>
                          <a:effectLst/>
                          <a:latin typeface="Candara" panose="020E0502030303020204" pitchFamily="34" charset="0"/>
                          <a:ea typeface="Malgun Gothic"/>
                          <a:cs typeface="+mn-cs"/>
                          <a:sym typeface=""/>
                        </a:rPr>
                        <a:t> 분석: 유의미한</a:t>
                      </a: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 ↑ 골절 위험: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lang="ko-KR">
                          <a:ea typeface="Malgun Gothic"/>
                        </a:defRPr>
                      </a:pPr>
                      <a:r>
                        <a:rPr lang="ko-KR" sz="1800" b="1" kern="0" spc="0" dirty="0" err="1">
                          <a:solidFill>
                            <a:schemeClr val="tx1">
                              <a:lumMod val="100000"/>
                            </a:schemeClr>
                          </a:solidFill>
                          <a:effectLst/>
                          <a:latin typeface="Candara" panose="020E0502030303020204" pitchFamily="34" charset="0"/>
                          <a:ea typeface="Malgun Gothic"/>
                          <a:cs typeface="+mn-cs"/>
                          <a:sym typeface=""/>
                        </a:rPr>
                        <a:t>카르바마제핀</a:t>
                      </a:r>
                      <a:r>
                        <a:rPr lang="ko-KR" sz="1800" b="1" kern="0" spc="0" dirty="0">
                          <a:solidFill>
                            <a:schemeClr val="tx1">
                              <a:lumMod val="100000"/>
                            </a:schemeClr>
                          </a:solidFill>
                          <a:effectLst/>
                          <a:latin typeface="Candara" panose="020E0502030303020204" pitchFamily="34" charset="0"/>
                          <a:ea typeface="Malgun Gothic"/>
                          <a:cs typeface="+mn-cs"/>
                          <a:sym typeface=""/>
                        </a:rPr>
                        <a:t>, </a:t>
                      </a:r>
                      <a:r>
                        <a:rPr lang="ko-KR" sz="1800" b="1" kern="0" spc="0" dirty="0" err="1">
                          <a:solidFill>
                            <a:schemeClr val="tx1">
                              <a:lumMod val="100000"/>
                            </a:schemeClr>
                          </a:solidFill>
                          <a:effectLst/>
                          <a:latin typeface="Candara" panose="020E0502030303020204" pitchFamily="34" charset="0"/>
                          <a:ea typeface="Malgun Gothic"/>
                          <a:cs typeface="+mn-cs"/>
                          <a:sym typeface=""/>
                        </a:rPr>
                        <a:t>클로나제팜</a:t>
                      </a:r>
                      <a:r>
                        <a:rPr lang="ko-KR" sz="1800" b="1" kern="0" spc="0" dirty="0">
                          <a:solidFill>
                            <a:schemeClr val="tx1">
                              <a:lumMod val="100000"/>
                            </a:schemeClr>
                          </a:solidFill>
                          <a:effectLst/>
                          <a:latin typeface="Candara" panose="020E0502030303020204" pitchFamily="34" charset="0"/>
                          <a:ea typeface="Malgun Gothic"/>
                          <a:cs typeface="+mn-cs"/>
                          <a:sym typeface=""/>
                        </a:rPr>
                        <a:t>, </a:t>
                      </a:r>
                      <a:r>
                        <a:rPr lang="ko-KR" sz="1800" b="1" kern="0" spc="0" dirty="0" err="1">
                          <a:solidFill>
                            <a:schemeClr val="tx1">
                              <a:lumMod val="100000"/>
                            </a:schemeClr>
                          </a:solidFill>
                          <a:effectLst/>
                          <a:latin typeface="Candara" panose="020E0502030303020204" pitchFamily="34" charset="0"/>
                          <a:ea typeface="Malgun Gothic"/>
                          <a:cs typeface="+mn-cs"/>
                          <a:sym typeface=""/>
                        </a:rPr>
                        <a:t>가바펜틴</a:t>
                      </a:r>
                      <a:r>
                        <a:rPr lang="ko-KR" sz="1800" b="1" kern="0" spc="0" dirty="0">
                          <a:solidFill>
                            <a:schemeClr val="tx1">
                              <a:lumMod val="100000"/>
                            </a:schemeClr>
                          </a:solidFill>
                          <a:effectLst/>
                          <a:latin typeface="Candara" panose="020E0502030303020204" pitchFamily="34" charset="0"/>
                          <a:ea typeface="Malgun Gothic"/>
                          <a:cs typeface="+mn-cs"/>
                          <a:sym typeface=""/>
                        </a:rPr>
                        <a:t>, </a:t>
                      </a:r>
                      <a:r>
                        <a:rPr lang="ko-KR" sz="1800" b="1" kern="0" spc="0" dirty="0" err="1">
                          <a:solidFill>
                            <a:schemeClr val="tx1">
                              <a:lumMod val="100000"/>
                            </a:schemeClr>
                          </a:solidFill>
                          <a:effectLst/>
                          <a:latin typeface="Candara" panose="020E0502030303020204" pitchFamily="34" charset="0"/>
                          <a:ea typeface="Malgun Gothic"/>
                          <a:cs typeface="+mn-cs"/>
                          <a:sym typeface=""/>
                        </a:rPr>
                        <a:t>페노바르비탈</a:t>
                      </a:r>
                      <a:r>
                        <a:rPr lang="ko-KR" sz="1800" b="1" kern="0" spc="0" dirty="0">
                          <a:solidFill>
                            <a:schemeClr val="tx1">
                              <a:lumMod val="100000"/>
                            </a:schemeClr>
                          </a:solidFill>
                          <a:effectLst/>
                          <a:latin typeface="Candara" panose="020E0502030303020204" pitchFamily="34" charset="0"/>
                          <a:ea typeface="Malgun Gothic"/>
                          <a:cs typeface="+mn-cs"/>
                          <a:sym typeface=""/>
                        </a:rPr>
                        <a:t>, </a:t>
                      </a:r>
                      <a:r>
                        <a:rPr lang="ko-KR" sz="1800" b="1" kern="0" spc="0" dirty="0" err="1">
                          <a:solidFill>
                            <a:schemeClr val="tx1">
                              <a:lumMod val="100000"/>
                            </a:schemeClr>
                          </a:solidFill>
                          <a:effectLst/>
                          <a:latin typeface="Candara" panose="020E0502030303020204" pitchFamily="34" charset="0"/>
                          <a:ea typeface="Malgun Gothic"/>
                          <a:cs typeface="+mn-cs"/>
                          <a:sym typeface=""/>
                        </a:rPr>
                        <a:t>페니토인</a:t>
                      </a:r>
                      <a:r>
                        <a:rPr lang="ko-KR" sz="1800" b="1" kern="0" spc="0" dirty="0">
                          <a:solidFill>
                            <a:schemeClr val="tx1">
                              <a:lumMod val="100000"/>
                            </a:schemeClr>
                          </a:solidFill>
                          <a:effectLst/>
                          <a:latin typeface="Candara" panose="020E0502030303020204" pitchFamily="34" charset="0"/>
                          <a:ea typeface="Malgun Gothic"/>
                          <a:cs typeface="+mn-cs"/>
                          <a:sym typeface=""/>
                        </a:rPr>
                        <a:t>, </a:t>
                      </a:r>
                      <a:r>
                        <a:rPr lang="ko-KR" sz="1800" b="1" kern="0" spc="0" dirty="0" err="1">
                          <a:solidFill>
                            <a:schemeClr val="tx1">
                              <a:lumMod val="100000"/>
                            </a:schemeClr>
                          </a:solidFill>
                          <a:effectLst/>
                          <a:latin typeface="Candara" panose="020E0502030303020204" pitchFamily="34" charset="0"/>
                          <a:ea typeface="Malgun Gothic"/>
                          <a:cs typeface="+mn-cs"/>
                          <a:sym typeface=""/>
                        </a:rPr>
                        <a:t>토피라메이트</a:t>
                      </a:r>
                      <a:r>
                        <a:rPr lang="ko-KR" sz="1800" b="1" kern="0" spc="0" dirty="0">
                          <a:solidFill>
                            <a:schemeClr val="tx1">
                              <a:lumMod val="100000"/>
                            </a:schemeClr>
                          </a:solidFill>
                          <a:effectLst/>
                          <a:latin typeface="Candara" panose="020E0502030303020204" pitchFamily="34" charset="0"/>
                          <a:ea typeface="Malgun Gothic"/>
                          <a:cs typeface="+mn-cs"/>
                          <a:sym typeface=""/>
                        </a:rPr>
                        <a:t> 및 라모트리진</a:t>
                      </a:r>
                      <a:r>
                        <a:rPr lang="ko-KR" sz="1800" b="1" kern="0" spc="0" baseline="30000" dirty="0">
                          <a:solidFill>
                            <a:schemeClr val="tx1">
                              <a:lumMod val="100000"/>
                            </a:schemeClr>
                          </a:solidFill>
                          <a:effectLst/>
                          <a:latin typeface="Candara" panose="020E0502030303020204" pitchFamily="34" charset="0"/>
                          <a:ea typeface="Malgun Gothic"/>
                          <a:cs typeface="+mn-cs"/>
                          <a:sym typeface=""/>
                        </a:rPr>
                        <a:t>3</a:t>
                      </a:r>
                    </a:p>
                    <a:p>
                      <a:pPr marL="742950" lvl="1" indent="-285750">
                        <a:buFont typeface="Courier New" panose="02070309020205020404" pitchFamily="49" charset="0"/>
                        <a:buChar char="o"/>
                      </a:pPr>
                      <a:r>
                        <a:rPr lang="ko-KR" sz="1800" b="1" kern="0" spc="0" baseline="0" dirty="0" err="1">
                          <a:solidFill>
                            <a:schemeClr val="tx1">
                              <a:lumMod val="100000"/>
                            </a:schemeClr>
                          </a:solidFill>
                          <a:effectLst/>
                          <a:latin typeface="Candara" panose="020E0502030303020204" pitchFamily="34" charset="0"/>
                          <a:ea typeface="Malgun Gothic"/>
                          <a:cs typeface="+mn-cs"/>
                          <a:sym typeface=""/>
                        </a:rPr>
                        <a:t>발프로산과</a:t>
                      </a:r>
                      <a:r>
                        <a:rPr lang="ko-KR" sz="1800" b="1" kern="0" spc="0" baseline="0" dirty="0">
                          <a:solidFill>
                            <a:schemeClr val="tx1">
                              <a:lumMod val="100000"/>
                            </a:schemeClr>
                          </a:solidFill>
                          <a:effectLst/>
                          <a:latin typeface="Candara" panose="020E0502030303020204" pitchFamily="34" charset="0"/>
                          <a:ea typeface="Malgun Gothic"/>
                          <a:cs typeface="+mn-cs"/>
                          <a:sym typeface=""/>
                        </a:rPr>
                        <a:t> 관련 없음</a:t>
                      </a:r>
                      <a:r>
                        <a:rPr lang="ko-KR" sz="1800" b="1" kern="0" spc="0" baseline="30000" dirty="0">
                          <a:solidFill>
                            <a:schemeClr val="tx1">
                              <a:lumMod val="100000"/>
                            </a:schemeClr>
                          </a:solidFill>
                          <a:effectLst/>
                          <a:latin typeface="Candara" panose="020E0502030303020204" pitchFamily="34" charset="0"/>
                          <a:ea typeface="Malgun Gothic"/>
                          <a:cs typeface="+mn-cs"/>
                          <a:sym typeface=""/>
                        </a:rPr>
                        <a:t>3</a:t>
                      </a:r>
                      <a:endParaRPr lang="ko-KR" sz="1800" b="1" kern="0" spc="0" baseline="30000" dirty="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47870052"/>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1521348066"/>
              </p:ext>
            </p:extLst>
          </p:nvPr>
        </p:nvGraphicFramePr>
        <p:xfrm>
          <a:off x="6307565" y="1168972"/>
          <a:ext cx="5443370" cy="4590196"/>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368716">
                <a:tc>
                  <a:txBody>
                    <a:bodyPr/>
                    <a:lstStyle/>
                    <a:p>
                      <a:r>
                        <a:rPr lang="ko-KR" sz="1600" b="1" spc="0">
                          <a:solidFill>
                            <a:schemeClr val="bg1"/>
                          </a:solidFill>
                          <a:latin typeface="Candara" panose="020E0502030303020204" pitchFamily="34" charset="0"/>
                          <a:ea typeface="Malgun Gothic"/>
                          <a:cs typeface="+mn-cs"/>
                          <a:sym typeface=""/>
                        </a:rPr>
                        <a:t>뼈에 대한 직접적인 영향:</a:t>
                      </a:r>
                      <a:endParaRPr lang="ko-KR" sz="1600" b="1" spc="0" baseline="30000">
                        <a:solidFill>
                          <a:schemeClr val="bg1"/>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74831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kern="0" spc="0">
                          <a:solidFill>
                            <a:schemeClr val="tx1">
                              <a:lumMod val="100000"/>
                            </a:schemeClr>
                          </a:solidFill>
                          <a:effectLst/>
                          <a:latin typeface="Candara" panose="020E0502030303020204" pitchFamily="34" charset="0"/>
                          <a:ea typeface="Malgun Gothic"/>
                          <a:cs typeface="+mn-cs"/>
                          <a:sym typeface=""/>
                        </a:rPr>
                        <a:t>AED 사용자는 비사용자에 비해 면적당 골밀도가 크게 감소함</a:t>
                      </a:r>
                      <a:r>
                        <a:rPr lang="ko-KR" sz="1800" b="1" kern="0" spc="0" baseline="30000">
                          <a:solidFill>
                            <a:schemeClr val="tx1">
                              <a:lumMod val="100000"/>
                            </a:schemeClr>
                          </a:solidFill>
                          <a:effectLst/>
                          <a:latin typeface="Candara" panose="020E0502030303020204" pitchFamily="34" charset="0"/>
                          <a:ea typeface="Malgun Gothic"/>
                          <a:cs typeface="+mn-cs"/>
                          <a:sym typeface=""/>
                        </a:rPr>
                        <a:t>4</a:t>
                      </a:r>
                    </a:p>
                    <a:p>
                      <a:pPr marL="285750" indent="-285750">
                        <a:buFont typeface="Arial" panose="020B0604020202020204" pitchFamily="34" charset="0"/>
                        <a:buChar char="•"/>
                      </a:pPr>
                      <a:r>
                        <a:rPr lang="ko-KR" sz="1800" b="1" kern="0" spc="0">
                          <a:solidFill>
                            <a:schemeClr val="tx1">
                              <a:lumMod val="100000"/>
                            </a:schemeClr>
                          </a:solidFill>
                          <a:effectLst/>
                          <a:latin typeface="Candara" panose="020E0502030303020204" pitchFamily="34" charset="0"/>
                          <a:ea typeface="Malgun Gothic"/>
                          <a:cs typeface="+mn-cs"/>
                          <a:sym typeface=""/>
                        </a:rPr>
                        <a:t>변화된 골질</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5</a:t>
                      </a:r>
                    </a:p>
                    <a:p>
                      <a:pPr marL="285750" indent="-285750">
                        <a:buClr>
                          <a:schemeClr val="tx1"/>
                        </a:buClr>
                        <a:buFont typeface="Arial" panose="020B0604020202020204" pitchFamily="34" charset="0"/>
                        <a:buChar char="•"/>
                      </a:pP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골 재흡수</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5</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lang="ko-KR">
                          <a:ea typeface="Malgun Gothic"/>
                        </a:defRPr>
                      </a:pPr>
                      <a:r>
                        <a:rPr lang="ko-KR" b="1" kern="0" spc="0">
                          <a:solidFill>
                            <a:srgbClr val="6BBBAD">
                              <a:lumMod val="100000"/>
                            </a:srgbClr>
                          </a:solidFill>
                          <a:latin typeface="Candara" panose="020E0502030303020204" pitchFamily="34" charset="0"/>
                          <a:ea typeface="Malgun Gothic"/>
                          <a:cs typeface="+mn-cs"/>
                          <a:sym typeface=""/>
                        </a:rPr>
                        <a:t>↓</a:t>
                      </a:r>
                      <a:r>
                        <a:rPr lang="ko-KR" b="1" kern="0" spc="0">
                          <a:solidFill>
                            <a:schemeClr val="tx1">
                              <a:lumMod val="100000"/>
                            </a:schemeClr>
                          </a:solidFill>
                          <a:latin typeface="Candara" panose="020E0502030303020204" pitchFamily="34" charset="0"/>
                          <a:ea typeface="Malgun Gothic"/>
                          <a:cs typeface="+mn-cs"/>
                          <a:sym typeface=""/>
                        </a:rPr>
                        <a:t>골 형성</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kern="0" spc="0" baseline="0">
                          <a:solidFill>
                            <a:schemeClr val="tx1">
                              <a:lumMod val="100000"/>
                            </a:schemeClr>
                          </a:solidFill>
                          <a:effectLst/>
                          <a:latin typeface="Candara" panose="020E0502030303020204" pitchFamily="34" charset="0"/>
                          <a:ea typeface="Malgun Gothic"/>
                          <a:cs typeface="+mn-cs"/>
                          <a:sym typeface=""/>
                        </a:rPr>
                        <a:t>비타민 D의 대사</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AED와 뼈 손실 사이에 여러 다른 연관성이 있었음</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61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가역성:</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155678154"/>
                  </a:ext>
                </a:extLst>
              </a:tr>
              <a:tr h="559538">
                <a:tc>
                  <a:txBody>
                    <a:bodyPr/>
                    <a:lstStyle/>
                    <a:p>
                      <a:r>
                        <a:rPr lang="ko-KR" sz="1800" b="1" kern="1200" spc="0">
                          <a:solidFill>
                            <a:schemeClr val="tx1">
                              <a:lumMod val="100000"/>
                            </a:schemeClr>
                          </a:solidFill>
                          <a:effectLst/>
                          <a:latin typeface="Candara" panose="020E0502030303020204" pitchFamily="34" charset="0"/>
                          <a:ea typeface="Malgun Gothic"/>
                          <a:cs typeface="+mn-cs"/>
                          <a:sym typeface=""/>
                        </a:rPr>
                        <a:t>알려지지 않음</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7725"/>
                  </a:ext>
                </a:extLst>
              </a:tr>
              <a:tr h="50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048219380"/>
                  </a:ext>
                </a:extLst>
              </a:tr>
              <a:tr h="788654">
                <a:tc>
                  <a:txBody>
                    <a:bodyPr/>
                    <a:lstStyle/>
                    <a:p>
                      <a:r>
                        <a:rPr lang="ko-KR" sz="1800" b="1" kern="1200" spc="0">
                          <a:solidFill>
                            <a:schemeClr val="tx1">
                              <a:lumMod val="100000"/>
                            </a:schemeClr>
                          </a:solidFill>
                          <a:effectLst/>
                          <a:latin typeface="Candara" panose="020E0502030303020204" pitchFamily="34" charset="0"/>
                          <a:ea typeface="Malgun Gothic"/>
                          <a:cs typeface="+mn-cs"/>
                          <a:sym typeface=""/>
                        </a:rPr>
                        <a:t>주치의, 신경과 전문의, 정신과 의사, 통증 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12378195"/>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7" y="6481014"/>
            <a:ext cx="11018964" cy="376986"/>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a:t>
            </a:r>
            <a:r>
              <a:rPr lang="ko-KR" sz="900" b="1" kern="0" dirty="0" err="1">
                <a:solidFill>
                  <a:schemeClr val="tx1">
                    <a:lumMod val="100000"/>
                  </a:schemeClr>
                </a:solidFill>
                <a:latin typeface="Calibri" panose="020F0502020204030204" pitchFamily="34" charset="0"/>
                <a:sym typeface=""/>
              </a:rPr>
              <a:t>Panday</a:t>
            </a:r>
            <a:r>
              <a:rPr lang="ko-KR" sz="900" b="1" kern="0" dirty="0">
                <a:solidFill>
                  <a:schemeClr val="tx1">
                    <a:lumMod val="100000"/>
                  </a:schemeClr>
                </a:solidFill>
                <a:latin typeface="Calibri" panose="020F0502020204030204" pitchFamily="34" charset="0"/>
                <a:sym typeface=""/>
              </a:rPr>
              <a:t> K,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Ther</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Adv</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Musculoskel</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Dis</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2014;6:185–202; 2. </a:t>
            </a:r>
            <a:r>
              <a:rPr lang="ko-KR" sz="900" b="1" kern="0" dirty="0" err="1">
                <a:solidFill>
                  <a:schemeClr val="tx1">
                    <a:lumMod val="100000"/>
                  </a:schemeClr>
                </a:solidFill>
                <a:latin typeface="Calibri" panose="020F0502020204030204" pitchFamily="34" charset="0"/>
                <a:sym typeface=""/>
              </a:rPr>
              <a:t>Vestergaard</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P</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Acta</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Neurol</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Scand</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2005;112:277–86; 3. </a:t>
            </a:r>
            <a:r>
              <a:rPr lang="ko-KR" sz="900" b="1" kern="0" dirty="0" err="1">
                <a:solidFill>
                  <a:schemeClr val="tx1">
                    <a:lumMod val="100000"/>
                  </a:schemeClr>
                </a:solidFill>
                <a:latin typeface="Calibri" panose="020F0502020204030204" pitchFamily="34" charset="0"/>
                <a:sym typeface=""/>
              </a:rPr>
              <a:t>Jette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2011; </a:t>
            </a:r>
            <a:r>
              <a:rPr lang="ko-KR" sz="900" b="1" i="1" kern="0" dirty="0" err="1">
                <a:solidFill>
                  <a:schemeClr val="tx1">
                    <a:lumMod val="100000"/>
                  </a:schemeClr>
                </a:solidFill>
                <a:latin typeface="Calibri" panose="020F0502020204030204" pitchFamily="34" charset="0"/>
                <a:sym typeface=""/>
              </a:rPr>
              <a:t>Arch</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Neurol</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68: 107–112; 4. </a:t>
            </a:r>
            <a:r>
              <a:rPr lang="ko-KR" sz="900" b="1" kern="0" dirty="0" err="1">
                <a:solidFill>
                  <a:schemeClr val="tx1">
                    <a:lumMod val="100000"/>
                  </a:schemeClr>
                </a:solidFill>
                <a:latin typeface="Calibri" panose="020F0502020204030204" pitchFamily="34" charset="0"/>
                <a:sym typeface=""/>
              </a:rPr>
              <a:t>Shiek</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Ahmad</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B</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2017;28:2591-2600; 5. </a:t>
            </a:r>
            <a:r>
              <a:rPr lang="ko-KR" sz="900" b="1" kern="0" dirty="0" err="1">
                <a:solidFill>
                  <a:schemeClr val="tx1">
                    <a:lumMod val="100000"/>
                  </a:schemeClr>
                </a:solidFill>
                <a:latin typeface="Calibri" panose="020F0502020204030204" pitchFamily="34" charset="0"/>
                <a:sym typeface=""/>
              </a:rPr>
              <a:t>Petty</a:t>
            </a:r>
            <a:r>
              <a:rPr lang="ko-KR" sz="900" b="1" kern="0" dirty="0">
                <a:solidFill>
                  <a:schemeClr val="tx1">
                    <a:lumMod val="100000"/>
                  </a:schemeClr>
                </a:solidFill>
                <a:latin typeface="Calibri" panose="020F0502020204030204" pitchFamily="34" charset="0"/>
                <a:sym typeface=""/>
              </a:rPr>
              <a:t> SJ,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Curr</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Osteoporos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Rep</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2016;14:54–65.</a:t>
            </a:r>
          </a:p>
        </p:txBody>
      </p:sp>
      <p:sp>
        <p:nvSpPr>
          <p:cNvPr id="4" name="TextBox 3">
            <a:extLst>
              <a:ext uri="{FF2B5EF4-FFF2-40B4-BE49-F238E27FC236}">
                <a16:creationId xmlns:a16="http://schemas.microsoft.com/office/drawing/2014/main" id="{585955C0-AA2A-D14F-BB0B-354CF901113A}"/>
              </a:ext>
            </a:extLst>
          </p:cNvPr>
          <p:cNvSpPr txBox="1"/>
          <p:nvPr/>
        </p:nvSpPr>
        <p:spPr>
          <a:xfrm>
            <a:off x="441064" y="6080186"/>
            <a:ext cx="1128835" cy="261610"/>
          </a:xfrm>
          <a:prstGeom prst="rect">
            <a:avLst/>
          </a:prstGeom>
          <a:noFill/>
        </p:spPr>
        <p:txBody>
          <a:bodyPr wrap="none" rtlCol="0">
            <a:spAutoFit/>
          </a:bodyPr>
          <a:lstStyle/>
          <a:p>
            <a:r>
              <a:rPr lang="ko-KR" sz="1100" b="1">
                <a:latin typeface="Candara" panose="020E0502030303020204" pitchFamily="34" charset="0"/>
                <a:sym typeface=""/>
              </a:rPr>
              <a:t>RR: 상대적 위험</a:t>
            </a:r>
          </a:p>
        </p:txBody>
      </p:sp>
      <p:pic>
        <p:nvPicPr>
          <p:cNvPr id="8" name="Graphic 7" descr="Home with solid fill">
            <a:hlinkClick r:id="rId3" action="ppaction://hlinksldjump"/>
            <a:extLst>
              <a:ext uri="{FF2B5EF4-FFF2-40B4-BE49-F238E27FC236}">
                <a16:creationId xmlns:a16="http://schemas.microsoft.com/office/drawing/2014/main" id="{EE1E8679-C33C-8C43-AE4C-2817DD33B6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858288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altLang="en-US" sz="3600" b="1" dirty="0" err="1">
                <a:solidFill>
                  <a:srgbClr val="6BBBAD"/>
                </a:solidFill>
                <a:latin typeface="Candara" panose="020E0502030303020204" pitchFamily="34" charset="0"/>
                <a:sym typeface=""/>
              </a:rPr>
              <a:t>데포</a:t>
            </a:r>
            <a:r>
              <a:rPr lang="ko-KR" altLang="en-US" sz="3600" b="1" dirty="0">
                <a:solidFill>
                  <a:srgbClr val="6BBBAD"/>
                </a:solidFill>
                <a:latin typeface="Candara" panose="020E0502030303020204" pitchFamily="34" charset="0"/>
                <a:sym typeface=""/>
              </a:rPr>
              <a:t> </a:t>
            </a:r>
            <a:r>
              <a:rPr lang="ko-KR" sz="3600" b="1" dirty="0" err="1">
                <a:solidFill>
                  <a:srgbClr val="6BBBAD"/>
                </a:solidFill>
                <a:latin typeface="Candara" panose="020E0502030303020204" pitchFamily="34" charset="0"/>
                <a:sym typeface=""/>
              </a:rPr>
              <a:t>메드록시프로게스테론</a:t>
            </a:r>
            <a:r>
              <a:rPr lang="ko-KR" sz="3600" b="1" dirty="0">
                <a:solidFill>
                  <a:srgbClr val="6BBBAD"/>
                </a:solidFill>
                <a:latin typeface="Candara" panose="020E0502030303020204" pitchFamily="34" charset="0"/>
                <a:sym typeface=""/>
              </a:rPr>
              <a:t> 아세테이트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1926353383"/>
              </p:ext>
            </p:extLst>
          </p:nvPr>
        </p:nvGraphicFramePr>
        <p:xfrm>
          <a:off x="441064" y="1168972"/>
          <a:ext cx="5443370" cy="3772799"/>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15583">
                <a:tc>
                  <a:txBody>
                    <a:bodyPr/>
                    <a:lstStyle/>
                    <a:p>
                      <a:r>
                        <a:rPr lang="ko-KR" altLang="en-US" sz="1600" b="1" kern="0" spc="0" dirty="0">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781748">
                <a:tc>
                  <a:txBody>
                    <a:bodyPr/>
                    <a:lstStyle/>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피임</a:t>
                      </a:r>
                    </a:p>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자궁내막증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286448">
                <a:tc>
                  <a:txBody>
                    <a:bodyPr/>
                    <a:lstStyle/>
                    <a:p>
                      <a:r>
                        <a:rPr lang="ko-KR" sz="1600" b="1" spc="0">
                          <a:solidFill>
                            <a:schemeClr val="bg1"/>
                          </a:solidFill>
                          <a:latin typeface="Candara" panose="020E0502030303020204" pitchFamily="34" charset="0"/>
                          <a:ea typeface="Malgun Gothic"/>
                          <a:cs typeface="+mn-cs"/>
                          <a:sym typeface=""/>
                        </a:rPr>
                        <a:t>사용 시 골절 위험:</a:t>
                      </a:r>
                      <a:endParaRPr lang="ko-KR" sz="1600" b="1" spc="0" baseline="30000">
                        <a:solidFill>
                          <a:schemeClr val="bg1"/>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355234">
                <a:tc>
                  <a:txBody>
                    <a:bodyPr/>
                    <a:lstStyle/>
                    <a:p>
                      <a:pPr marL="285750" indent="-285750">
                        <a:buFont typeface="Arial" panose="020B0604020202020204" pitchFamily="34" charset="0"/>
                        <a:buChar cha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MPA 사용</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골절 위험 18%</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(NS, 조정 교차비 1.18, 95% 신뢰구간 0.93–1.49) 에서</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54%까지</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(조정된 교차비 1.54, 95% 신뢰구간 1.33–1.78)</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2,3</a:t>
                      </a:r>
                      <a:endParaRPr lang="ko-KR" b="1" kern="0" spc="0" baseline="3000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1406091">
                <a:tc>
                  <a:txBody>
                    <a:bodyPr/>
                    <a:lstStyle/>
                    <a:p>
                      <a:pPr marL="285750" indent="-285750">
                        <a:buClr>
                          <a:schemeClr val="tx1"/>
                        </a:buClr>
                        <a:buFont typeface="Arial" panose="020B0604020202020204" pitchFamily="34" charset="0"/>
                        <a:buChar char="•"/>
                      </a:pP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더 오래 사용하면 더 위험함. 2~3년 사용 후 최고에 달함</a:t>
                      </a:r>
                      <a:r>
                        <a:rPr lang="ko-KR" sz="1800" b="1" i="0" u="none" strike="noStrike" kern="0" spc="0" baseline="30000" dirty="0">
                          <a:solidFill>
                            <a:schemeClr val="tx1">
                              <a:lumMod val="100000"/>
                            </a:schemeClr>
                          </a:solidFill>
                          <a:effectLst/>
                          <a:latin typeface="Candara" panose="020E0502030303020204" pitchFamily="34" charset="0"/>
                          <a:ea typeface="Malgun Gothic"/>
                          <a:cs typeface="+mn-cs"/>
                          <a:sym typeface=""/>
                        </a:rPr>
                        <a:t>2</a:t>
                      </a:r>
                    </a:p>
                    <a:p>
                      <a:pPr marL="285750" indent="-285750">
                        <a:buFont typeface="Arial" panose="020B0604020202020204" pitchFamily="34" charset="0"/>
                        <a:buChar char="•"/>
                      </a:pPr>
                      <a:r>
                        <a:rPr lang="ko-KR" sz="1800" b="1" i="0" u="none" strike="noStrike" kern="0" spc="0" baseline="0" dirty="0">
                          <a:solidFill>
                            <a:schemeClr val="tx1">
                              <a:lumMod val="100000"/>
                            </a:schemeClr>
                          </a:solidFill>
                          <a:effectLst/>
                          <a:latin typeface="Candara" panose="020E0502030303020204" pitchFamily="34" charset="0"/>
                          <a:ea typeface="Malgun Gothic"/>
                          <a:cs typeface="+mn-cs"/>
                          <a:sym typeface=""/>
                        </a:rPr>
                        <a:t>위험은 30세 이상 및 이하의 </a:t>
                      </a:r>
                      <a:r>
                        <a:rPr lang="ko-KR" sz="1800" b="1" i="0" u="none" strike="noStrike" kern="0" spc="0" baseline="0" dirty="0">
                          <a:solidFill>
                            <a:schemeClr val="tx1"/>
                          </a:solidFill>
                          <a:effectLst/>
                          <a:latin typeface="Candara" panose="020E0502030303020204" pitchFamily="34" charset="0"/>
                          <a:ea typeface="Malgun Gothic"/>
                          <a:cs typeface="+mn-cs"/>
                          <a:sym typeface=""/>
                        </a:rPr>
                        <a:t>여성에서 </a:t>
                      </a:r>
                      <a:r>
                        <a:rPr lang="ko-KR" altLang="en-US" sz="1800" b="1" i="0" u="none" strike="noStrike" kern="0" spc="0" baseline="0" dirty="0">
                          <a:solidFill>
                            <a:schemeClr val="tx1"/>
                          </a:solidFill>
                          <a:effectLst/>
                          <a:latin typeface="Candara" panose="020E0502030303020204" pitchFamily="34" charset="0"/>
                          <a:ea typeface="Malgun Gothic"/>
                          <a:cs typeface="+mn-cs"/>
                          <a:sym typeface=""/>
                        </a:rPr>
                        <a:t>비슷하게 </a:t>
                      </a:r>
                      <a:r>
                        <a:rPr lang="ko-KR" sz="1800" b="1" i="0" u="none" strike="noStrike" kern="0" spc="0" baseline="0" dirty="0">
                          <a:solidFill>
                            <a:schemeClr val="tx1"/>
                          </a:solidFill>
                          <a:effectLst/>
                          <a:latin typeface="Candara" panose="020E0502030303020204" pitchFamily="34" charset="0"/>
                          <a:ea typeface="Malgun Gothic"/>
                          <a:cs typeface="+mn-cs"/>
                          <a:sym typeface=""/>
                        </a:rPr>
                        <a:t>발생함</a:t>
                      </a:r>
                      <a:r>
                        <a:rPr lang="ko-KR" sz="1800" b="1" i="0" u="none" strike="noStrike" kern="0" spc="0" baseline="30000" dirty="0">
                          <a:solidFill>
                            <a:schemeClr val="tx1"/>
                          </a:solidFill>
                          <a:effectLst/>
                          <a:latin typeface="Candara" panose="020E0502030303020204" pitchFamily="34" charset="0"/>
                          <a:ea typeface="Malgun Gothic"/>
                          <a:cs typeface="+mn-cs"/>
                          <a:sym typeface=""/>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2356549"/>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1978186664"/>
              </p:ext>
            </p:extLst>
          </p:nvPr>
        </p:nvGraphicFramePr>
        <p:xfrm>
          <a:off x="6307565" y="1168973"/>
          <a:ext cx="5443370" cy="4151683"/>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309666">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1492947">
                <a:tc>
                  <a:txBody>
                    <a:bodyPr/>
                    <a:lstStyle/>
                    <a:p>
                      <a:pPr marL="285750" marR="0" lvl="0" indent="-2857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lang="ko-KR">
                          <a:ea typeface="Malgun Gothic"/>
                        </a:defRPr>
                      </a:pPr>
                      <a:r>
                        <a:rPr lang="ko-KR" b="1" kern="0" spc="0">
                          <a:solidFill>
                            <a:srgbClr val="6BBBAD">
                              <a:lumMod val="100000"/>
                            </a:srgbClr>
                          </a:solidFill>
                          <a:latin typeface="Candara" panose="020E0502030303020204" pitchFamily="34" charset="0"/>
                          <a:ea typeface="Malgun Gothic"/>
                          <a:cs typeface="+mn-cs"/>
                          <a:sym typeface=""/>
                        </a:rPr>
                        <a:t>↓</a:t>
                      </a:r>
                      <a:r>
                        <a:rPr lang="ko-KR" sz="1800" b="1" kern="0" spc="0">
                          <a:solidFill>
                            <a:schemeClr val="tx1">
                              <a:lumMod val="100000"/>
                            </a:schemeClr>
                          </a:solidFill>
                          <a:effectLst/>
                          <a:latin typeface="Candara" panose="020E0502030303020204" pitchFamily="34" charset="0"/>
                          <a:ea typeface="Malgun Gothic"/>
                          <a:cs typeface="+mn-cs"/>
                          <a:sym typeface=""/>
                        </a:rPr>
                        <a:t>에스트로겐</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b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b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골 재흡수(2년 후 안정기)</a:t>
                      </a:r>
                      <a:br>
                        <a:rPr lang="ko-KR" sz="1800" b="1" i="0" u="none" strike="noStrike" kern="0" spc="0">
                          <a:solidFill>
                            <a:schemeClr val="tx1">
                              <a:lumMod val="100000"/>
                            </a:schemeClr>
                          </a:solidFill>
                          <a:effectLst/>
                          <a:latin typeface="Candara" panose="020E0502030303020204" pitchFamily="34" charset="0"/>
                          <a:ea typeface="Malgun Gothic"/>
                          <a:cs typeface="+mn-cs"/>
                          <a:sym typeface="Wingdings" pitchFamily="2" charset="2"/>
                        </a:rPr>
                      </a:br>
                      <a:r>
                        <a:rPr lang="ko-KR" b="1" kern="0" spc="0">
                          <a:solidFill>
                            <a:srgbClr val="6BBBAD">
                              <a:lumMod val="100000"/>
                            </a:srgbClr>
                          </a:solidFill>
                          <a:latin typeface="Candara" panose="020E0502030303020204" pitchFamily="34" charset="0"/>
                          <a:ea typeface="Malgun Gothic"/>
                          <a:cs typeface="+mn-cs"/>
                          <a:sym typeface=""/>
                        </a:rPr>
                        <a:t>↓</a:t>
                      </a:r>
                      <a:r>
                        <a:rPr lang="ko-KR" b="1" kern="0" spc="0">
                          <a:solidFill>
                            <a:schemeClr val="tx1">
                              <a:lumMod val="100000"/>
                            </a:schemeClr>
                          </a:solidFill>
                          <a:latin typeface="Candara" panose="020E0502030303020204" pitchFamily="34" charset="0"/>
                          <a:ea typeface="Malgun Gothic"/>
                          <a:cs typeface="+mn-cs"/>
                          <a:sym typeface=""/>
                        </a:rPr>
                        <a:t>2–8%</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골밀도</a:t>
                      </a:r>
                      <a:endParaRPr lang="ko-KR" sz="1800" b="1" i="0" u="none" strike="noStrike" kern="0" spc="0">
                        <a:solidFill>
                          <a:schemeClr val="tx1">
                            <a:lumMod val="100000"/>
                          </a:schemeClr>
                        </a:solidFill>
                        <a:effectLst/>
                        <a:latin typeface="Candara" panose="020E0502030303020204" pitchFamily="34" charset="0"/>
                        <a:ea typeface="Malgun Gothic"/>
                        <a:cs typeface="+mn-cs"/>
                        <a:sym typeface="Wingdings" panose="05000000000000000000" pitchFamily="2" charset="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03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가역성:</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155678154"/>
                  </a:ext>
                </a:extLst>
              </a:tr>
              <a:tr h="850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kern="1200" spc="0">
                          <a:solidFill>
                            <a:schemeClr val="tx1">
                              <a:lumMod val="100000"/>
                            </a:schemeClr>
                          </a:solidFill>
                          <a:effectLst/>
                          <a:latin typeface="Candara" panose="020E0502030303020204" pitchFamily="34" charset="0"/>
                          <a:ea typeface="Malgun Gothic"/>
                          <a:cs typeface="+mn-cs"/>
                          <a:sym typeface=""/>
                        </a:rPr>
                        <a:t>중단 후 척추 및 고관절의 뼈 손실이 부분적으로 또는 완전히 회복</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7725"/>
                  </a:ext>
                </a:extLst>
              </a:tr>
              <a:tr h="495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38382027"/>
                  </a:ext>
                </a:extLst>
              </a:tr>
              <a:tr h="642660">
                <a:tc>
                  <a:txBody>
                    <a:bodyPr/>
                    <a:lstStyle/>
                    <a:p>
                      <a:r>
                        <a:rPr lang="ko-KR" sz="1800" b="1" kern="1200" spc="0" dirty="0">
                          <a:solidFill>
                            <a:schemeClr val="tx1">
                              <a:lumMod val="100000"/>
                            </a:schemeClr>
                          </a:solidFill>
                          <a:effectLst/>
                          <a:latin typeface="Candara" panose="020E0502030303020204" pitchFamily="34" charset="0"/>
                          <a:ea typeface="Malgun Gothic"/>
                          <a:cs typeface="+mn-cs"/>
                          <a:sym typeface=""/>
                        </a:rPr>
                        <a:t>주치의</a:t>
                      </a:r>
                      <a:r>
                        <a:rPr lang="ko-KR" sz="1800" b="1" kern="1200" spc="0" dirty="0">
                          <a:solidFill>
                            <a:schemeClr val="tx1"/>
                          </a:solidFill>
                          <a:effectLst/>
                          <a:latin typeface="Candara" panose="020E0502030303020204" pitchFamily="34" charset="0"/>
                          <a:ea typeface="Malgun Gothic"/>
                          <a:cs typeface="+mn-cs"/>
                          <a:sym typeface=""/>
                        </a:rPr>
                        <a:t>, </a:t>
                      </a:r>
                      <a:r>
                        <a:rPr lang="ko-KR" altLang="en-US" sz="1800" b="1" kern="1200" spc="0" dirty="0">
                          <a:solidFill>
                            <a:schemeClr val="tx1"/>
                          </a:solidFill>
                          <a:effectLst/>
                          <a:latin typeface="Candara" panose="020E0502030303020204" pitchFamily="34" charset="0"/>
                          <a:ea typeface="Malgun Gothic"/>
                          <a:cs typeface="+mn-cs"/>
                          <a:sym typeface=""/>
                        </a:rPr>
                        <a:t>산부인</a:t>
                      </a:r>
                      <a:r>
                        <a:rPr lang="ko-KR" sz="1800" b="1" kern="1200" spc="0" dirty="0">
                          <a:solidFill>
                            <a:schemeClr val="tx1"/>
                          </a:solidFill>
                          <a:effectLst/>
                          <a:latin typeface="Candara" panose="020E0502030303020204" pitchFamily="34" charset="0"/>
                          <a:ea typeface="Malgun Gothic"/>
                          <a:cs typeface="+mn-cs"/>
                          <a:sym typeface=""/>
                        </a:rPr>
                        <a:t>과 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4275306"/>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5318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2. Meier C,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95:4909–16; 3. Vestergaard P, et al. </a:t>
            </a:r>
            <a:r>
              <a:rPr lang="ko-KR" sz="900" b="1" i="1" kern="0">
                <a:solidFill>
                  <a:schemeClr val="tx1">
                    <a:lumMod val="100000"/>
                  </a:schemeClr>
                </a:solidFill>
                <a:latin typeface="Calibri" panose="020F0502020204030204" pitchFamily="34" charset="0"/>
                <a:sym typeface=""/>
              </a:rPr>
              <a:t>Contraception</a:t>
            </a:r>
            <a:r>
              <a:rPr lang="ko-KR" sz="900" b="1" kern="0">
                <a:solidFill>
                  <a:schemeClr val="tx1">
                    <a:lumMod val="100000"/>
                  </a:schemeClr>
                </a:solidFill>
                <a:latin typeface="Calibri" panose="020F0502020204030204" pitchFamily="34" charset="0"/>
                <a:sym typeface=""/>
              </a:rPr>
              <a:t> 2008;78:459-64.</a:t>
            </a:r>
          </a:p>
        </p:txBody>
      </p:sp>
      <p:sp>
        <p:nvSpPr>
          <p:cNvPr id="4" name="TextBox 3">
            <a:extLst>
              <a:ext uri="{FF2B5EF4-FFF2-40B4-BE49-F238E27FC236}">
                <a16:creationId xmlns:a16="http://schemas.microsoft.com/office/drawing/2014/main" id="{585955C0-AA2A-D14F-BB0B-354CF901113A}"/>
              </a:ext>
            </a:extLst>
          </p:cNvPr>
          <p:cNvSpPr txBox="1"/>
          <p:nvPr/>
        </p:nvSpPr>
        <p:spPr>
          <a:xfrm>
            <a:off x="441064" y="6166356"/>
            <a:ext cx="4421403" cy="261610"/>
          </a:xfrm>
          <a:prstGeom prst="rect">
            <a:avLst/>
          </a:prstGeom>
          <a:noFill/>
        </p:spPr>
        <p:txBody>
          <a:bodyPr wrap="none" rtlCol="0">
            <a:spAutoFit/>
          </a:bodyPr>
          <a:lstStyle/>
          <a:p>
            <a:r>
              <a:rPr lang="ko-KR" sz="1100" b="1">
                <a:latin typeface="Candara" panose="020E0502030303020204" pitchFamily="34" charset="0"/>
                <a:sym typeface=""/>
              </a:rPr>
              <a:t>CI: 신뢰 구간; NS: 유의하지 않음 OR: 교차비; RR: 위험비</a:t>
            </a:r>
          </a:p>
        </p:txBody>
      </p:sp>
      <p:pic>
        <p:nvPicPr>
          <p:cNvPr id="8" name="Graphic 7" descr="Home with solid fill">
            <a:hlinkClick r:id="rId3" action="ppaction://hlinksldjump"/>
            <a:extLst>
              <a:ext uri="{FF2B5EF4-FFF2-40B4-BE49-F238E27FC236}">
                <a16:creationId xmlns:a16="http://schemas.microsoft.com/office/drawing/2014/main" id="{33D29B3D-3E8D-DE41-96BA-5F42CE01DD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660064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err="1">
                <a:solidFill>
                  <a:srgbClr val="6BBBAD"/>
                </a:solidFill>
                <a:latin typeface="Candara" panose="020E0502030303020204" pitchFamily="34" charset="0"/>
                <a:sym typeface=""/>
              </a:rPr>
              <a:t>아로마타제</a:t>
            </a:r>
            <a:r>
              <a:rPr lang="ko-KR" sz="3600" b="1" dirty="0">
                <a:solidFill>
                  <a:srgbClr val="6BBBAD"/>
                </a:solidFill>
                <a:latin typeface="Candara" panose="020E0502030303020204" pitchFamily="34" charset="0"/>
                <a:sym typeface=""/>
              </a:rPr>
              <a:t> </a:t>
            </a:r>
            <a:r>
              <a:rPr lang="ko-KR" sz="3600" b="1" dirty="0" err="1">
                <a:solidFill>
                  <a:srgbClr val="6BBBAD"/>
                </a:solidFill>
                <a:latin typeface="Candara" panose="020E0502030303020204" pitchFamily="34" charset="0"/>
                <a:sym typeface=""/>
              </a:rPr>
              <a:t>억제제</a:t>
            </a:r>
            <a:r>
              <a:rPr lang="ko-KR" sz="3600" b="1" dirty="0">
                <a:solidFill>
                  <a:srgbClr val="6BBBAD"/>
                </a:solidFill>
                <a:latin typeface="Candara" panose="020E0502030303020204" pitchFamily="34" charset="0"/>
                <a:sym typeface=""/>
              </a:rPr>
              <a:t>(AI)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2086619491"/>
              </p:ext>
            </p:extLst>
          </p:nvPr>
        </p:nvGraphicFramePr>
        <p:xfrm>
          <a:off x="441064" y="1168972"/>
          <a:ext cx="5443370" cy="4627122"/>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51589">
                <a:tc>
                  <a:txBody>
                    <a:bodyPr/>
                    <a:lstStyle/>
                    <a:p>
                      <a:r>
                        <a:rPr lang="ko-KR" altLang="en-US" sz="1600" b="1" kern="0" spc="0" dirty="0">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811822">
                <a:tc>
                  <a:txBody>
                    <a:bodyPr/>
                    <a:lstStyle/>
                    <a:p>
                      <a:pPr marL="285750" indent="-285750">
                        <a:buFont typeface="Arial" panose="020B0604020202020204" pitchFamily="34" charset="0"/>
                        <a:buChar char="•"/>
                      </a:pPr>
                      <a:r>
                        <a:rPr lang="ko-KR" sz="1800" b="1" kern="0" spc="0">
                          <a:solidFill>
                            <a:schemeClr val="tx1">
                              <a:lumMod val="100000"/>
                            </a:schemeClr>
                          </a:solidFill>
                          <a:effectLst/>
                          <a:latin typeface="Calibri" panose="020F0502020204030204" pitchFamily="34" charset="0"/>
                          <a:ea typeface="Malgun Gothic"/>
                          <a:cs typeface="+mn-cs"/>
                          <a:sym typeface=""/>
                        </a:rPr>
                        <a:t>폐경기 여성의 에스트로겐 수용체 양성 유방암</a:t>
                      </a:r>
                      <a:r>
                        <a:rPr lang="ko-KR" sz="1800" b="1" kern="0" spc="0" baseline="30000">
                          <a:solidFill>
                            <a:schemeClr val="tx1">
                              <a:lumMod val="100000"/>
                            </a:schemeClr>
                          </a:solidFill>
                          <a:effectLst/>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51589">
                <a:tc>
                  <a:txBody>
                    <a:bodyPr/>
                    <a:lstStyle/>
                    <a:p>
                      <a:r>
                        <a:rPr lang="ko-KR" sz="1600" b="1" kern="0" spc="0">
                          <a:solidFill>
                            <a:schemeClr val="bg1">
                              <a:lumMod val="100000"/>
                            </a:schemeClr>
                          </a:solidFill>
                          <a:latin typeface="Candara" panose="020E0502030303020204" pitchFamily="34" charset="0"/>
                          <a:ea typeface="Malgun Gothic"/>
                          <a:cs typeface="+mn-cs"/>
                          <a:sym typeface=""/>
                        </a:rPr>
                        <a:t>사용 시 골절 위험:</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1874776">
                <a:tc>
                  <a:txBody>
                    <a:bodyPr/>
                    <a:lstStyle/>
                    <a:p>
                      <a:pPr marL="285750" indent="-285750">
                        <a:buFont typeface="Arial" panose="020B0604020202020204" pitchFamily="34" charset="0"/>
                        <a:buChar char="•"/>
                      </a:pPr>
                      <a:r>
                        <a:rPr lang="ko-KR" sz="1800" b="1" kern="0" spc="0">
                          <a:solidFill>
                            <a:schemeClr val="tx1">
                              <a:lumMod val="100000"/>
                            </a:schemeClr>
                          </a:solidFill>
                          <a:effectLst/>
                          <a:latin typeface="Candara" panose="020E0502030303020204" pitchFamily="34" charset="0"/>
                          <a:ea typeface="Malgun Gothic"/>
                          <a:cs typeface="+mn-cs"/>
                          <a:sym typeface=""/>
                        </a:rPr>
                        <a:t>5년 동안 AI 사용에 대한 무작위 대조 시험(RCT):</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절대 골절 위험도</a:t>
                      </a:r>
                      <a:r>
                        <a:rPr lang="ko-KR" sz="1800" b="1" kern="0" spc="0">
                          <a:solidFill>
                            <a:srgbClr val="6BBBAD">
                              <a:lumMod val="100000"/>
                            </a:srgbClr>
                          </a:solidFill>
                          <a:effectLst/>
                          <a:latin typeface="Candara" panose="020E0502030303020204" pitchFamily="34" charset="0"/>
                          <a:ea typeface="Malgun Gothic"/>
                          <a:cs typeface="+mn-cs"/>
                          <a:sym typeface=""/>
                        </a:rPr>
                        <a:t> 10%</a:t>
                      </a:r>
                      <a:endParaRPr lang="ko-KR" sz="1800" b="1" i="0" u="none" strike="noStrike" kern="0" spc="0" baseline="0">
                        <a:solidFill>
                          <a:srgbClr val="6BBBAD">
                            <a:lumMod val="100000"/>
                          </a:srgbClr>
                        </a:solidFill>
                        <a:effectLst/>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실제 연구:</a:t>
                      </a:r>
                      <a:r>
                        <a:rPr lang="ko-KR" sz="1800" b="1" kern="0" spc="0">
                          <a:solidFill>
                            <a:srgbClr val="6BBBAD">
                              <a:lumMod val="100000"/>
                            </a:srgbClr>
                          </a:solidFill>
                          <a:effectLst/>
                          <a:latin typeface="Candara" panose="020E0502030303020204" pitchFamily="34" charset="0"/>
                          <a:ea typeface="Malgun Gothic"/>
                          <a:cs typeface="+mn-cs"/>
                          <a:sym typeface=""/>
                        </a:rPr>
                        <a:t>골절 발생률</a:t>
                      </a:r>
                      <a:r>
                        <a:rPr lang="ko-KR" sz="1800" b="1" kern="0" spc="0">
                          <a:solidFill>
                            <a:schemeClr val="tx1">
                              <a:lumMod val="100000"/>
                            </a:schemeClr>
                          </a:solidFill>
                          <a:effectLst/>
                          <a:latin typeface="Candara" panose="020E0502030303020204" pitchFamily="34" charset="0"/>
                          <a:ea typeface="Malgun Gothic"/>
                          <a:cs typeface="+mn-cs"/>
                          <a:sym typeface=""/>
                        </a:rPr>
                        <a:t>5년 추적 후 약 </a:t>
                      </a:r>
                      <a:r>
                        <a:rPr lang="ko-KR" sz="1800" b="1" kern="0" spc="0">
                          <a:solidFill>
                            <a:srgbClr val="6BBBAD">
                              <a:lumMod val="100000"/>
                            </a:srgbClr>
                          </a:solidFill>
                          <a:effectLst/>
                          <a:latin typeface="Candara" panose="020E0502030303020204" pitchFamily="34" charset="0"/>
                          <a:ea typeface="Malgun Gothic"/>
                          <a:cs typeface="+mn-cs"/>
                          <a:sym typeface=""/>
                        </a:rPr>
                        <a:t>18–20%</a:t>
                      </a:r>
                      <a:endParaRPr lang="ko-KR" sz="1800" b="1" kern="0" spc="0" baseline="0">
                        <a:solidFill>
                          <a:schemeClr val="tx1">
                            <a:lumMod val="100000"/>
                          </a:schemeClr>
                        </a:solidFill>
                        <a:effectLst/>
                        <a:latin typeface="Candara" panose="020E0502030303020204" pitchFamily="34" charset="0"/>
                        <a:ea typeface="Malgun Gothic"/>
                        <a:cs typeface="+mn-cs"/>
                        <a:sym typeface=""/>
                      </a:endParaRPr>
                    </a:p>
                    <a:p>
                      <a:pPr marL="285750" indent="-285750">
                        <a:buFont typeface="Arial" panose="020B0604020202020204" pitchFamily="34" charset="0"/>
                        <a:buChar char="•"/>
                      </a:pPr>
                      <a:r>
                        <a:rPr lang="ko-KR" sz="1800" b="1" kern="0" spc="0" baseline="0">
                          <a:solidFill>
                            <a:schemeClr val="tx1">
                              <a:lumMod val="100000"/>
                            </a:schemeClr>
                          </a:solidFill>
                          <a:effectLst/>
                          <a:latin typeface="Candara" panose="020E0502030303020204" pitchFamily="34" charset="0"/>
                          <a:ea typeface="Malgun Gothic"/>
                          <a:cs typeface="+mn-cs"/>
                          <a:sym typeface=""/>
                        </a:rPr>
                        <a:t>AI를 더 오래 사용하면 추가적으로 </a:t>
                      </a:r>
                      <a:r>
                        <a:rPr lang="ko-KR" sz="1800" b="1" kern="0" spc="0" baseline="0">
                          <a:solidFill>
                            <a:srgbClr val="6BBBAD">
                              <a:lumMod val="100000"/>
                            </a:srgbClr>
                          </a:solidFill>
                          <a:effectLst/>
                          <a:latin typeface="Candara" panose="020E0502030303020204" pitchFamily="34" charset="0"/>
                          <a:ea typeface="Malgun Gothic"/>
                          <a:cs typeface="+mn-cs"/>
                          <a:sym typeface=""/>
                        </a:rPr>
                        <a:t>연간 2~3%↑ </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골절 위험</a:t>
                      </a:r>
                      <a:endParaRPr lang="ko-KR" sz="1800" b="1" kern="0" spc="0" baseline="0">
                        <a:solidFill>
                          <a:schemeClr val="tx1">
                            <a:lumMod val="100000"/>
                          </a:schemeClr>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372514">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13297013"/>
                  </a:ext>
                </a:extLst>
              </a:tr>
              <a:tr h="864832">
                <a:tc>
                  <a:txBody>
                    <a:bodyPr/>
                    <a:lstStyle/>
                    <a:p>
                      <a:pPr marL="285750" indent="-285750">
                        <a:buFont typeface="Arial" panose="020B0604020202020204" pitchFamily="34" charset="0"/>
                        <a:buChar char="•"/>
                      </a:pP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 </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골 재흡수</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 2~4배의 뼈 </a:t>
                      </a:r>
                      <a:r>
                        <a:rPr lang="ko-KR" sz="1800" b="1" i="0" u="none" strike="noStrike" kern="0" spc="0" dirty="0" err="1">
                          <a:solidFill>
                            <a:srgbClr val="6BBBAD">
                              <a:lumMod val="100000"/>
                            </a:srgbClr>
                          </a:solidFill>
                          <a:effectLst/>
                          <a:latin typeface="Candara" panose="020E0502030303020204" pitchFamily="34" charset="0"/>
                          <a:ea typeface="Malgun Gothic"/>
                          <a:cs typeface="+mn-cs"/>
                          <a:sym typeface=""/>
                        </a:rPr>
                        <a:t>손실</a:t>
                      </a:r>
                      <a:r>
                        <a:rPr lang="ko-KR" sz="1800" b="1" i="0" u="none" strike="noStrike" kern="0" spc="0" dirty="0" err="1">
                          <a:solidFill>
                            <a:schemeClr val="tx1">
                              <a:lumMod val="100000"/>
                            </a:schemeClr>
                          </a:solidFill>
                          <a:effectLst/>
                          <a:latin typeface="Candara" panose="020E0502030303020204" pitchFamily="34" charset="0"/>
                          <a:ea typeface="Malgun Gothic"/>
                          <a:cs typeface="+mn-cs"/>
                          <a:sym typeface=""/>
                        </a:rPr>
                        <a:t>vs</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폐경기 </a:t>
                      </a:r>
                      <a:r>
                        <a:rPr lang="ko-KR" sz="1800" b="1" i="0" u="none" strike="noStrike" kern="0" spc="0" dirty="0" err="1">
                          <a:solidFill>
                            <a:schemeClr val="tx1">
                              <a:lumMod val="100000"/>
                            </a:schemeClr>
                          </a:solidFill>
                          <a:effectLst/>
                          <a:latin typeface="Candara" panose="020E0502030303020204" pitchFamily="34" charset="0"/>
                          <a:ea typeface="Malgun Gothic"/>
                          <a:cs typeface="+mn-cs"/>
                          <a:sym typeface=""/>
                        </a:rPr>
                        <a:t>골밀도</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손실</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2334935"/>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1366721850"/>
              </p:ext>
            </p:extLst>
          </p:nvPr>
        </p:nvGraphicFramePr>
        <p:xfrm>
          <a:off x="6307565" y="1168972"/>
          <a:ext cx="5443370" cy="2617778"/>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361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dirty="0">
                          <a:solidFill>
                            <a:schemeClr val="bg1">
                              <a:lumMod val="100000"/>
                            </a:schemeClr>
                          </a:solidFill>
                          <a:latin typeface="Candara" panose="020E0502030303020204" pitchFamily="34" charset="0"/>
                          <a:ea typeface="Malgun Gothic"/>
                          <a:cs typeface="+mn-cs"/>
                          <a:sym typeface=""/>
                        </a:rPr>
                        <a:t>가역성:</a:t>
                      </a:r>
                      <a:r>
                        <a:rPr lang="ko-KR" sz="1600" b="1" kern="0" spc="0" baseline="30000" dirty="0">
                          <a:solidFill>
                            <a:schemeClr val="bg1">
                              <a:lumMod val="100000"/>
                            </a:schemeClr>
                          </a:solidFill>
                          <a:latin typeface="Candara" panose="020E0502030303020204" pitchFamily="34" charset="0"/>
                          <a:ea typeface="Malgun Gothic"/>
                          <a:cs typeface="+mn-cs"/>
                          <a:sym typeface=""/>
                        </a:rPr>
                        <a:t>1</a:t>
                      </a:r>
                      <a:endParaRPr lang="ko-KR" sz="1600" b="1" kern="0" spc="0" dirty="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155678154"/>
                  </a:ext>
                </a:extLst>
              </a:tr>
              <a:tr h="1098011">
                <a:tc>
                  <a:txBody>
                    <a:bodyPr/>
                    <a:lstStyle/>
                    <a:p>
                      <a:r>
                        <a:rPr lang="ko-KR" sz="1800" b="1" kern="1200" spc="0" dirty="0">
                          <a:solidFill>
                            <a:schemeClr val="tx1"/>
                          </a:solidFill>
                          <a:effectLst/>
                          <a:latin typeface="Candara" panose="020E0502030303020204" pitchFamily="34" charset="0"/>
                          <a:ea typeface="Malgun Gothic"/>
                          <a:cs typeface="+mn-cs"/>
                          <a:sym typeface=""/>
                        </a:rPr>
                        <a:t>AI 치료 중단 후 골 </a:t>
                      </a:r>
                      <a:r>
                        <a:rPr lang="ko-KR" sz="1800" b="1" kern="1200" spc="0" dirty="0" err="1">
                          <a:solidFill>
                            <a:schemeClr val="tx1"/>
                          </a:solidFill>
                          <a:effectLst/>
                          <a:latin typeface="Candara" panose="020E0502030303020204" pitchFamily="34" charset="0"/>
                          <a:ea typeface="Malgun Gothic"/>
                          <a:cs typeface="+mn-cs"/>
                          <a:sym typeface=""/>
                        </a:rPr>
                        <a:t>전환율은</a:t>
                      </a:r>
                      <a:r>
                        <a:rPr lang="ko-KR" sz="1800" b="1" kern="1200" spc="0" dirty="0">
                          <a:solidFill>
                            <a:schemeClr val="tx1"/>
                          </a:solidFill>
                          <a:effectLst/>
                          <a:latin typeface="Candara" panose="020E0502030303020204" pitchFamily="34" charset="0"/>
                          <a:ea typeface="Malgun Gothic"/>
                          <a:cs typeface="+mn-cs"/>
                          <a:sym typeface=""/>
                        </a:rPr>
                        <a:t> 정상화</a:t>
                      </a:r>
                      <a:r>
                        <a:rPr lang="ko-KR" altLang="en-US" sz="1800" b="1" kern="1200" spc="0" dirty="0">
                          <a:solidFill>
                            <a:schemeClr val="tx1"/>
                          </a:solidFill>
                          <a:effectLst/>
                          <a:latin typeface="Candara" panose="020E0502030303020204" pitchFamily="34" charset="0"/>
                          <a:ea typeface="Malgun Gothic"/>
                          <a:cs typeface="+mn-cs"/>
                          <a:sym typeface=""/>
                        </a:rPr>
                        <a:t>되</a:t>
                      </a:r>
                      <a:r>
                        <a:rPr lang="ko-KR" sz="1800" b="1" kern="1200" spc="0" dirty="0">
                          <a:solidFill>
                            <a:schemeClr val="tx1"/>
                          </a:solidFill>
                          <a:effectLst/>
                          <a:latin typeface="Candara" panose="020E0502030303020204" pitchFamily="34" charset="0"/>
                          <a:ea typeface="Malgun Gothic"/>
                          <a:cs typeface="+mn-cs"/>
                          <a:sym typeface=""/>
                        </a:rPr>
                        <a:t>며, </a:t>
                      </a:r>
                      <a:r>
                        <a:rPr lang="ko-KR" sz="1800" b="1" kern="1200" spc="0" dirty="0" err="1">
                          <a:solidFill>
                            <a:schemeClr val="tx1"/>
                          </a:solidFill>
                          <a:effectLst/>
                          <a:latin typeface="Candara" panose="020E0502030303020204" pitchFamily="34" charset="0"/>
                          <a:ea typeface="Malgun Gothic"/>
                          <a:cs typeface="+mn-cs"/>
                          <a:sym typeface=""/>
                        </a:rPr>
                        <a:t>골밀도</a:t>
                      </a:r>
                      <a:r>
                        <a:rPr lang="ko-KR" sz="1800" b="1" kern="1200" spc="0" dirty="0">
                          <a:solidFill>
                            <a:schemeClr val="tx1"/>
                          </a:solidFill>
                          <a:effectLst/>
                          <a:latin typeface="Candara" panose="020E0502030303020204" pitchFamily="34" charset="0"/>
                          <a:ea typeface="Malgun Gothic"/>
                          <a:cs typeface="+mn-cs"/>
                          <a:sym typeface=""/>
                        </a:rPr>
                        <a:t> 및 골절 위험이 부분적으로 회복 가능</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7725"/>
                  </a:ext>
                </a:extLst>
              </a:tr>
              <a:tr h="50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048219380"/>
                  </a:ext>
                </a:extLst>
              </a:tr>
              <a:tr h="658159">
                <a:tc>
                  <a:txBody>
                    <a:bodyPr/>
                    <a:lstStyle/>
                    <a:p>
                      <a:r>
                        <a:rPr lang="ko-KR" sz="1800" b="1" kern="1200" spc="0" dirty="0">
                          <a:solidFill>
                            <a:schemeClr val="tx1">
                              <a:lumMod val="100000"/>
                            </a:schemeClr>
                          </a:solidFill>
                          <a:effectLst/>
                          <a:latin typeface="Candara" panose="020E0502030303020204" pitchFamily="34" charset="0"/>
                          <a:ea typeface="Malgun Gothic"/>
                          <a:cs typeface="+mn-cs"/>
                          <a:sym typeface=""/>
                        </a:rPr>
                        <a:t>종양 전문의, 주치의, 산부인과 전문의, </a:t>
                      </a:r>
                      <a:r>
                        <a:rPr lang="ko-KR" sz="1800" b="1" kern="1200" spc="0" dirty="0" err="1">
                          <a:solidFill>
                            <a:schemeClr val="tx1">
                              <a:lumMod val="100000"/>
                            </a:schemeClr>
                          </a:solidFill>
                          <a:effectLst/>
                          <a:latin typeface="Candara" panose="020E0502030303020204" pitchFamily="34" charset="0"/>
                          <a:ea typeface="Malgun Gothic"/>
                          <a:cs typeface="+mn-cs"/>
                          <a:sym typeface=""/>
                        </a:rPr>
                        <a:t>대사성</a:t>
                      </a:r>
                      <a:r>
                        <a:rPr lang="ko-KR" sz="1800" b="1" kern="1200" spc="0" dirty="0">
                          <a:solidFill>
                            <a:schemeClr val="tx1">
                              <a:lumMod val="100000"/>
                            </a:schemeClr>
                          </a:solidFill>
                          <a:effectLst/>
                          <a:latin typeface="Candara" panose="020E0502030303020204" pitchFamily="34" charset="0"/>
                          <a:ea typeface="Malgun Gothic"/>
                          <a:cs typeface="+mn-cs"/>
                          <a:sym typeface=""/>
                        </a:rPr>
                        <a:t> </a:t>
                      </a:r>
                      <a:r>
                        <a:rPr lang="ko-KR" sz="1800" b="1" kern="1200" spc="0" dirty="0">
                          <a:solidFill>
                            <a:schemeClr val="tx1"/>
                          </a:solidFill>
                          <a:effectLst/>
                          <a:latin typeface="Candara" panose="020E0502030303020204" pitchFamily="34" charset="0"/>
                          <a:ea typeface="Malgun Gothic"/>
                          <a:cs typeface="+mn-cs"/>
                          <a:sym typeface=""/>
                        </a:rPr>
                        <a:t>골</a:t>
                      </a:r>
                      <a:r>
                        <a:rPr lang="ko-KR" altLang="en-US" sz="1800" b="1" kern="1200" spc="0" dirty="0">
                          <a:solidFill>
                            <a:schemeClr val="tx1"/>
                          </a:solidFill>
                          <a:effectLst/>
                          <a:latin typeface="Candara" panose="020E0502030303020204" pitchFamily="34" charset="0"/>
                          <a:ea typeface="Malgun Gothic"/>
                          <a:cs typeface="+mn-cs"/>
                          <a:sym typeface=""/>
                        </a:rPr>
                        <a:t>질환</a:t>
                      </a:r>
                      <a:r>
                        <a:rPr lang="ko-KR" sz="1800" b="1" kern="1200" spc="0" dirty="0">
                          <a:solidFill>
                            <a:schemeClr val="tx1"/>
                          </a:solidFill>
                          <a:effectLst/>
                          <a:latin typeface="Candara" panose="020E0502030303020204" pitchFamily="34" charset="0"/>
                          <a:ea typeface="Malgun Gothic"/>
                          <a:cs typeface="+mn-cs"/>
                          <a:sym typeface=""/>
                        </a:rPr>
                        <a:t> 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12378195"/>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445099"/>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Hadji P, et al. </a:t>
            </a:r>
            <a:r>
              <a:rPr lang="ko-KR" sz="900" b="1" i="1" kern="0">
                <a:solidFill>
                  <a:schemeClr val="tx1">
                    <a:lumMod val="100000"/>
                  </a:schemeClr>
                </a:solidFill>
                <a:latin typeface="Calibri" panose="020F0502020204030204" pitchFamily="34" charset="0"/>
                <a:sym typeface=""/>
              </a:rPr>
              <a:t>J Bone Oncol </a:t>
            </a:r>
            <a:r>
              <a:rPr lang="ko-KR" sz="900" b="1" kern="0">
                <a:solidFill>
                  <a:schemeClr val="tx1">
                    <a:lumMod val="100000"/>
                  </a:schemeClr>
                </a:solidFill>
                <a:latin typeface="Calibri" panose="020F0502020204030204" pitchFamily="34" charset="0"/>
                <a:sym typeface=""/>
              </a:rPr>
              <a:t>2017;7:1-12.</a:t>
            </a:r>
          </a:p>
        </p:txBody>
      </p:sp>
      <p:pic>
        <p:nvPicPr>
          <p:cNvPr id="8" name="Graphic 7" descr="Home with solid fill">
            <a:hlinkClick r:id="rId3" action="ppaction://hlinksldjump"/>
            <a:extLst>
              <a:ext uri="{FF2B5EF4-FFF2-40B4-BE49-F238E27FC236}">
                <a16:creationId xmlns:a16="http://schemas.microsoft.com/office/drawing/2014/main" id="{1B7BEDD0-7F79-9F4A-BF6C-9A5DB0DC59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17907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altLang="es-ES" sz="3600" b="1" dirty="0" err="1">
                <a:solidFill>
                  <a:srgbClr val="6BBBAD"/>
                </a:solidFill>
                <a:latin typeface="Candara" panose="020E0502030303020204" pitchFamily="34" charset="0"/>
                <a:sym typeface=""/>
              </a:rPr>
              <a:t>안드로겐</a:t>
            </a:r>
            <a:r>
              <a:rPr lang="ko-KR" altLang="es-ES" sz="3600" b="1" dirty="0">
                <a:solidFill>
                  <a:srgbClr val="6BBBAD"/>
                </a:solidFill>
                <a:latin typeface="Candara" panose="020E0502030303020204" pitchFamily="34" charset="0"/>
                <a:sym typeface=""/>
              </a:rPr>
              <a:t> </a:t>
            </a:r>
            <a:r>
              <a:rPr lang="ko-KR" altLang="en-US" sz="3600" b="1" dirty="0">
                <a:solidFill>
                  <a:srgbClr val="6BBBAD"/>
                </a:solidFill>
                <a:latin typeface="Candara" panose="020E0502030303020204" pitchFamily="34" charset="0"/>
                <a:sym typeface=""/>
              </a:rPr>
              <a:t>차단</a:t>
            </a:r>
            <a:r>
              <a:rPr lang="ko-KR" altLang="es-ES" sz="3600" b="1" dirty="0">
                <a:solidFill>
                  <a:srgbClr val="6BBBAD"/>
                </a:solidFill>
                <a:latin typeface="Candara" panose="020E0502030303020204" pitchFamily="34" charset="0"/>
                <a:sym typeface=""/>
              </a:rPr>
              <a:t> </a:t>
            </a:r>
            <a:r>
              <a:rPr lang="ko-KR" sz="3600" b="1" dirty="0">
                <a:solidFill>
                  <a:srgbClr val="6BBBAD"/>
                </a:solidFill>
                <a:latin typeface="Candara" panose="020E0502030303020204" pitchFamily="34" charset="0"/>
                <a:sym typeface=""/>
              </a:rPr>
              <a:t>요법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1392710554"/>
              </p:ext>
            </p:extLst>
          </p:nvPr>
        </p:nvGraphicFramePr>
        <p:xfrm>
          <a:off x="441064" y="1168972"/>
          <a:ext cx="5443370" cy="4771996"/>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73092">
                <a:tc>
                  <a:txBody>
                    <a:bodyPr/>
                    <a:lstStyle/>
                    <a:p>
                      <a:r>
                        <a:rPr lang="ko-KR" altLang="en-US" sz="1600" b="1" kern="0" spc="0" dirty="0">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487900">
                <a:tc>
                  <a:txBody>
                    <a:bodyPr/>
                    <a:lstStyle/>
                    <a:p>
                      <a:pPr marL="285750" indent="-285750">
                        <a:buFont typeface="Arial" panose="020B0604020202020204" pitchFamily="34" charset="0"/>
                        <a:buChar char="•"/>
                      </a:pPr>
                      <a:r>
                        <a:rPr lang="ko-KR" sz="1800" b="1" kern="1200" spc="0">
                          <a:solidFill>
                            <a:schemeClr val="tx1"/>
                          </a:solidFill>
                          <a:effectLst/>
                          <a:latin typeface="Calibri" panose="020F0502020204030204" pitchFamily="34" charset="0"/>
                          <a:ea typeface="Malgun Gothic"/>
                          <a:cs typeface="+mn-cs"/>
                          <a:sym typeface=""/>
                        </a:rPr>
                        <a:t>호르몬에 민감한 전립선암</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73092">
                <a:tc>
                  <a:txBody>
                    <a:bodyPr/>
                    <a:lstStyle/>
                    <a:p>
                      <a:r>
                        <a:rPr lang="ko-KR" sz="1600" b="1" spc="0">
                          <a:solidFill>
                            <a:schemeClr val="bg1"/>
                          </a:solidFill>
                          <a:latin typeface="Candara" panose="020E0502030303020204" pitchFamily="34" charset="0"/>
                          <a:ea typeface="Malgun Gothic"/>
                          <a:cs typeface="+mn-cs"/>
                          <a:sym typeface=""/>
                        </a:rPr>
                        <a:t>사용 시 골절 위험: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1322782">
                <a:tc>
                  <a:txBody>
                    <a:bodyPr/>
                    <a:lstStyle/>
                    <a:p>
                      <a:pPr marL="285750" indent="-285750">
                        <a:buFont typeface="Arial" panose="020B0604020202020204" pitchFamily="34" charset="0"/>
                        <a:buChar char="•"/>
                      </a:pP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kern="0" spc="0">
                          <a:solidFill>
                            <a:schemeClr val="tx1">
                              <a:lumMod val="100000"/>
                            </a:schemeClr>
                          </a:solidFill>
                          <a:effectLst/>
                          <a:latin typeface="Candara" panose="020E0502030303020204" pitchFamily="34" charset="0"/>
                          <a:ea typeface="Malgun Gothic"/>
                          <a:cs typeface="+mn-cs"/>
                          <a:sym typeface=""/>
                        </a:rPr>
                        <a:t>고관절 및 척추 골절의 위험은 5년이 될때 20-50%로 증가합니다.</a:t>
                      </a:r>
                      <a:r>
                        <a:rPr lang="ko-KR" sz="1800" b="1" kern="0" spc="0" baseline="30000">
                          <a:solidFill>
                            <a:schemeClr val="tx1">
                              <a:lumMod val="100000"/>
                            </a:schemeClr>
                          </a:solidFill>
                          <a:effectLst/>
                          <a:latin typeface="Candara" panose="020E0502030303020204" pitchFamily="34" charset="0"/>
                          <a:ea typeface="Malgun Gothic"/>
                          <a:cs typeface="+mn-cs"/>
                          <a:sym typeface=""/>
                        </a:rPr>
                        <a:t>2,3</a:t>
                      </a:r>
                    </a:p>
                    <a:p>
                      <a:pPr marL="285750" indent="-285750">
                        <a:buFont typeface="Arial" panose="020B0604020202020204" pitchFamily="34" charset="0"/>
                        <a:buChar char="•"/>
                      </a:pPr>
                      <a:r>
                        <a:rPr lang="ko-KR" sz="1800" b="1" kern="0" spc="0">
                          <a:solidFill>
                            <a:schemeClr val="tx1">
                              <a:lumMod val="100000"/>
                            </a:schemeClr>
                          </a:solidFill>
                          <a:effectLst/>
                          <a:latin typeface="Candara" panose="020E0502030303020204" pitchFamily="34" charset="0"/>
                          <a:ea typeface="Malgun Gothic"/>
                          <a:cs typeface="+mn-cs"/>
                          <a:sym typeface=""/>
                        </a:rPr>
                        <a:t>환자의 연령, 골밀도 감소율, ADT 노출 기간은 골절 위험과 관련이 있습니다.</a:t>
                      </a:r>
                      <a:r>
                        <a:rPr lang="ko-KR" sz="1800" b="1" kern="0" spc="0" baseline="30000">
                          <a:solidFill>
                            <a:schemeClr val="tx1">
                              <a:lumMod val="100000"/>
                            </a:schemeClr>
                          </a:solidFill>
                          <a:effectLst/>
                          <a:latin typeface="Candara" panose="020E0502030303020204" pitchFamily="34" charset="0"/>
                          <a:ea typeface="Malgun Gothic"/>
                          <a:cs typeface="+mn-cs"/>
                          <a:sym typeface=""/>
                        </a:rPr>
                        <a:t>4,5</a:t>
                      </a:r>
                      <a:endParaRPr lang="ko-KR" sz="1800" b="1" kern="0" spc="0" baseline="3000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395297">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575219918"/>
                  </a:ext>
                </a:extLst>
              </a:tr>
              <a:tr h="1017525">
                <a:tc>
                  <a:txBody>
                    <a:bodyPr/>
                    <a:lstStyle/>
                    <a:p>
                      <a:pPr marL="285750" indent="-285750">
                        <a:buFont typeface="Arial" panose="020B0604020202020204" pitchFamily="34" charset="0"/>
                        <a:buChar char="•"/>
                      </a:pPr>
                      <a:r>
                        <a:rPr lang="ko-KR" b="1" kern="0" spc="0">
                          <a:solidFill>
                            <a:srgbClr val="6BBBAD">
                              <a:lumMod val="100000"/>
                            </a:srgbClr>
                          </a:solidFill>
                          <a:latin typeface="Candara" panose="020E0502030303020204" pitchFamily="34" charset="0"/>
                          <a:ea typeface="Malgun Gothic"/>
                          <a:cs typeface="+mn-cs"/>
                          <a:sym typeface=""/>
                        </a:rPr>
                        <a:t>↓</a:t>
                      </a:r>
                      <a:r>
                        <a:rPr lang="ko-KR" sz="1800" b="1" kern="0" spc="0">
                          <a:solidFill>
                            <a:schemeClr val="tx1">
                              <a:lumMod val="100000"/>
                            </a:schemeClr>
                          </a:solidFill>
                          <a:effectLst/>
                          <a:latin typeface="Calibri" panose="020F0502020204030204" pitchFamily="34" charset="0"/>
                          <a:ea typeface="Malgun Gothic"/>
                          <a:cs typeface="+mn-cs"/>
                          <a:sym typeface="Wingdings" pitchFamily="2" charset="2"/>
                        </a:rPr>
                        <a:t> 테스토스테론;</a:t>
                      </a:r>
                      <a:r>
                        <a:rPr lang="ko-KR" b="1" kern="0" spc="0">
                          <a:solidFill>
                            <a:srgbClr val="6BBBAD">
                              <a:lumMod val="100000"/>
                            </a:srgbClr>
                          </a:solidFill>
                          <a:latin typeface="Candara" panose="020E0502030303020204" pitchFamily="34" charset="0"/>
                          <a:ea typeface="Malgun Gothic"/>
                          <a:cs typeface="+mn-cs"/>
                          <a:sym typeface=""/>
                        </a:rPr>
                        <a:t>↓</a:t>
                      </a:r>
                      <a:r>
                        <a:rPr lang="ko-KR" sz="1800" b="1" kern="0" spc="0">
                          <a:solidFill>
                            <a:schemeClr val="tx1">
                              <a:lumMod val="100000"/>
                            </a:schemeClr>
                          </a:solidFill>
                          <a:effectLst/>
                          <a:latin typeface="Calibri" panose="020F0502020204030204" pitchFamily="34" charset="0"/>
                          <a:ea typeface="Malgun Gothic"/>
                          <a:cs typeface="+mn-cs"/>
                          <a:sym typeface="Wingdings" pitchFamily="2" charset="2"/>
                        </a:rPr>
                        <a:t> 에스트라디올</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b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b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골 재흡수</a:t>
                      </a:r>
                      <a:br>
                        <a:rPr lang="ko-KR" sz="1800" b="1" i="0" u="none" strike="noStrike" kern="0" spc="0">
                          <a:solidFill>
                            <a:schemeClr val="tx1">
                              <a:lumMod val="100000"/>
                            </a:schemeClr>
                          </a:solidFill>
                          <a:effectLst/>
                          <a:latin typeface="Candara" panose="020E0502030303020204" pitchFamily="34" charset="0"/>
                          <a:ea typeface="Malgun Gothic"/>
                          <a:cs typeface="+mn-cs"/>
                          <a:sym typeface=""/>
                        </a:rPr>
                      </a:br>
                      <a:r>
                        <a:rPr lang="ko-KR" b="1" kern="0" spc="0">
                          <a:solidFill>
                            <a:srgbClr val="6BBBAD">
                              <a:lumMod val="100000"/>
                            </a:srgbClr>
                          </a:solidFill>
                          <a:latin typeface="Candara" panose="020E0502030303020204" pitchFamily="34" charset="0"/>
                          <a:ea typeface="Malgun Gothic"/>
                          <a:cs typeface="+mn-cs"/>
                          <a:sym typeface=""/>
                        </a:rPr>
                        <a:t>↓</a:t>
                      </a:r>
                      <a:r>
                        <a:rPr lang="ko-KR" b="1" kern="0" spc="0">
                          <a:solidFill>
                            <a:schemeClr val="tx1">
                              <a:lumMod val="100000"/>
                            </a:schemeClr>
                          </a:solidFill>
                          <a:latin typeface="Candara" panose="020E0502030303020204" pitchFamily="34" charset="0"/>
                          <a:ea typeface="Malgun Gothic"/>
                          <a:cs typeface="+mn-cs"/>
                          <a:sym typeface=""/>
                        </a:rPr>
                        <a:t> 골밀도</a:t>
                      </a:r>
                      <a:endParaRPr lang="ko-KR" sz="1800" b="1" i="0" u="none" strike="noStrike" kern="0" spc="0">
                        <a:solidFill>
                          <a:schemeClr val="tx1">
                            <a:lumMod val="100000"/>
                          </a:schemeClr>
                        </a:solidFill>
                        <a:effectLst/>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0449701"/>
                  </a:ext>
                </a:extLst>
              </a:tr>
              <a:tr h="395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가역성:</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298897232"/>
                  </a:ext>
                </a:extLst>
              </a:tr>
              <a:tr h="407011">
                <a:tc>
                  <a:txBody>
                    <a:bodyPr/>
                    <a:lstStyle/>
                    <a:p>
                      <a:r>
                        <a:rPr lang="ko-KR" sz="1800" b="1" kern="1200" spc="0" dirty="0">
                          <a:solidFill>
                            <a:schemeClr val="tx1">
                              <a:lumMod val="100000"/>
                            </a:schemeClr>
                          </a:solidFill>
                          <a:effectLst/>
                          <a:latin typeface="Candara" panose="020E0502030303020204" pitchFamily="34" charset="0"/>
                          <a:ea typeface="Malgun Gothic"/>
                          <a:cs typeface="+mn-cs"/>
                          <a:sym typeface=""/>
                        </a:rPr>
                        <a:t>알려지지 않음</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8628511"/>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16069663"/>
              </p:ext>
            </p:extLst>
          </p:nvPr>
        </p:nvGraphicFramePr>
        <p:xfrm>
          <a:off x="6307565" y="1168972"/>
          <a:ext cx="5443370" cy="1371028"/>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5201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dirty="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048219380"/>
                  </a:ext>
                </a:extLst>
              </a:tr>
              <a:tr h="850900">
                <a:tc>
                  <a:txBody>
                    <a:bodyPr/>
                    <a:lstStyle/>
                    <a:p>
                      <a:r>
                        <a:rPr lang="ko-KR" sz="1800" b="1" kern="1200" spc="0" dirty="0">
                          <a:solidFill>
                            <a:schemeClr val="tx1">
                              <a:lumMod val="100000"/>
                            </a:schemeClr>
                          </a:solidFill>
                          <a:effectLst/>
                          <a:latin typeface="Candara" panose="020E0502030303020204" pitchFamily="34" charset="0"/>
                          <a:ea typeface="Malgun Gothic"/>
                          <a:cs typeface="+mn-cs"/>
                          <a:sym typeface=""/>
                        </a:rPr>
                        <a:t>주치의, 비뇨기과 전문의, 종양 전문의, </a:t>
                      </a:r>
                      <a:r>
                        <a:rPr lang="ko-KR" sz="1800" b="1" kern="1200" spc="0" dirty="0" err="1">
                          <a:solidFill>
                            <a:schemeClr val="tx1">
                              <a:lumMod val="100000"/>
                            </a:schemeClr>
                          </a:solidFill>
                          <a:effectLst/>
                          <a:latin typeface="Candara" panose="020E0502030303020204" pitchFamily="34" charset="0"/>
                          <a:ea typeface="Malgun Gothic"/>
                          <a:cs typeface="+mn-cs"/>
                          <a:sym typeface=""/>
                        </a:rPr>
                        <a:t>대사성</a:t>
                      </a:r>
                      <a:r>
                        <a:rPr lang="ko-KR" sz="1800" b="1" kern="1200" spc="0" dirty="0">
                          <a:solidFill>
                            <a:schemeClr val="tx1">
                              <a:lumMod val="100000"/>
                            </a:schemeClr>
                          </a:solidFill>
                          <a:effectLst/>
                          <a:latin typeface="Candara" panose="020E0502030303020204" pitchFamily="34" charset="0"/>
                          <a:ea typeface="Malgun Gothic"/>
                          <a:cs typeface="+mn-cs"/>
                          <a:sym typeface=""/>
                        </a:rPr>
                        <a:t> </a:t>
                      </a:r>
                      <a:r>
                        <a:rPr lang="ko-KR" sz="1800" b="1" kern="1200" spc="0" dirty="0">
                          <a:solidFill>
                            <a:schemeClr val="tx1"/>
                          </a:solidFill>
                          <a:effectLst/>
                          <a:latin typeface="Candara" panose="020E0502030303020204" pitchFamily="34" charset="0"/>
                          <a:ea typeface="Malgun Gothic"/>
                          <a:cs typeface="+mn-cs"/>
                          <a:sym typeface=""/>
                        </a:rPr>
                        <a:t>골</a:t>
                      </a:r>
                      <a:r>
                        <a:rPr lang="ko-KR" altLang="en-US" sz="1800" b="1" kern="1200" spc="0" dirty="0">
                          <a:solidFill>
                            <a:schemeClr val="tx1"/>
                          </a:solidFill>
                          <a:effectLst/>
                          <a:latin typeface="Candara" panose="020E0502030303020204" pitchFamily="34" charset="0"/>
                          <a:ea typeface="Malgun Gothic"/>
                          <a:cs typeface="+mn-cs"/>
                          <a:sym typeface=""/>
                        </a:rPr>
                        <a:t>질환</a:t>
                      </a:r>
                      <a:r>
                        <a:rPr lang="ko-KR" sz="1800" b="1" kern="1200" spc="0" dirty="0">
                          <a:solidFill>
                            <a:schemeClr val="tx1"/>
                          </a:solidFill>
                          <a:effectLst/>
                          <a:latin typeface="Candara" panose="020E0502030303020204" pitchFamily="34" charset="0"/>
                          <a:ea typeface="Malgun Gothic"/>
                          <a:cs typeface="+mn-cs"/>
                          <a:sym typeface=""/>
                        </a:rPr>
                        <a:t> 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12378195"/>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481014"/>
            <a:ext cx="11256505"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2. Shahinian V, et al. </a:t>
            </a:r>
            <a:r>
              <a:rPr lang="ko-KR" sz="900" b="1" i="1" kern="0">
                <a:solidFill>
                  <a:schemeClr val="tx1">
                    <a:lumMod val="100000"/>
                  </a:schemeClr>
                </a:solidFill>
                <a:latin typeface="Calibri" panose="020F0502020204030204" pitchFamily="34" charset="0"/>
                <a:sym typeface=""/>
              </a:rPr>
              <a:t>N Engl J Med </a:t>
            </a:r>
            <a:r>
              <a:rPr lang="ko-KR" sz="900" b="1" kern="0">
                <a:solidFill>
                  <a:schemeClr val="tx1">
                    <a:lumMod val="100000"/>
                  </a:schemeClr>
                </a:solidFill>
                <a:latin typeface="Calibri" panose="020F0502020204030204" pitchFamily="34" charset="0"/>
                <a:sym typeface=""/>
              </a:rPr>
              <a:t>2005;352: 154–164; 3. Smith M, et al. </a:t>
            </a:r>
            <a:r>
              <a:rPr lang="ko-KR" sz="900" b="1" i="1" kern="0">
                <a:solidFill>
                  <a:schemeClr val="tx1">
                    <a:lumMod val="100000"/>
                  </a:schemeClr>
                </a:solidFill>
                <a:latin typeface="Calibri" panose="020F0502020204030204" pitchFamily="34" charset="0"/>
                <a:sym typeface=""/>
              </a:rPr>
              <a:t>J Clin Oncol </a:t>
            </a:r>
            <a:r>
              <a:rPr lang="ko-KR" sz="900" b="1" kern="0">
                <a:solidFill>
                  <a:schemeClr val="tx1">
                    <a:lumMod val="100000"/>
                  </a:schemeClr>
                </a:solidFill>
                <a:latin typeface="Calibri" panose="020F0502020204030204" pitchFamily="34" charset="0"/>
                <a:sym typeface=""/>
              </a:rPr>
              <a:t>2005</a:t>
            </a:r>
            <a:r>
              <a:rPr lang="ko-KR" sz="900" b="1" i="1" kern="0">
                <a:solidFill>
                  <a:schemeClr val="tx1">
                    <a:lumMod val="100000"/>
                  </a:schemeClr>
                </a:solidFill>
                <a:latin typeface="Calibri" panose="020F0502020204030204" pitchFamily="34" charset="0"/>
                <a:sym typeface=""/>
              </a:rPr>
              <a:t>;</a:t>
            </a:r>
            <a:r>
              <a:rPr lang="ko-KR" sz="900" b="1" kern="0">
                <a:solidFill>
                  <a:schemeClr val="tx1">
                    <a:lumMod val="100000"/>
                  </a:schemeClr>
                </a:solidFill>
                <a:latin typeface="Calibri" panose="020F0502020204030204" pitchFamily="34" charset="0"/>
                <a:sym typeface=""/>
              </a:rPr>
              <a:t>23: 7897–7903; 4. Ahlborg H, et al. </a:t>
            </a:r>
            <a:r>
              <a:rPr lang="ko-KR" sz="900" b="1" i="1" kern="0">
                <a:solidFill>
                  <a:schemeClr val="tx1">
                    <a:lumMod val="100000"/>
                  </a:schemeClr>
                </a:solidFill>
                <a:latin typeface="Calibri" panose="020F0502020204030204" pitchFamily="34" charset="0"/>
                <a:sym typeface=""/>
              </a:rPr>
              <a:t>Bone </a:t>
            </a:r>
            <a:r>
              <a:rPr lang="ko-KR" sz="900" b="1" kern="0">
                <a:solidFill>
                  <a:schemeClr val="tx1">
                    <a:lumMod val="100000"/>
                  </a:schemeClr>
                </a:solidFill>
                <a:latin typeface="Calibri" panose="020F0502020204030204" pitchFamily="34" charset="0"/>
                <a:sym typeface=""/>
              </a:rPr>
              <a:t>2008;43: 556–60; 5. Barr R,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2010;21: 457–66. </a:t>
            </a:r>
          </a:p>
        </p:txBody>
      </p:sp>
      <p:sp>
        <p:nvSpPr>
          <p:cNvPr id="4" name="TextBox 3">
            <a:extLst>
              <a:ext uri="{FF2B5EF4-FFF2-40B4-BE49-F238E27FC236}">
                <a16:creationId xmlns:a16="http://schemas.microsoft.com/office/drawing/2014/main" id="{585955C0-AA2A-D14F-BB0B-354CF901113A}"/>
              </a:ext>
            </a:extLst>
          </p:cNvPr>
          <p:cNvSpPr txBox="1"/>
          <p:nvPr/>
        </p:nvSpPr>
        <p:spPr>
          <a:xfrm>
            <a:off x="441064" y="6080186"/>
            <a:ext cx="2539478" cy="261610"/>
          </a:xfrm>
          <a:prstGeom prst="rect">
            <a:avLst/>
          </a:prstGeom>
          <a:noFill/>
        </p:spPr>
        <p:txBody>
          <a:bodyPr wrap="none" rtlCol="0">
            <a:spAutoFit/>
          </a:bodyPr>
          <a:lstStyle/>
          <a:p>
            <a:r>
              <a:rPr lang="ko-KR" sz="1100" b="1">
                <a:latin typeface="Candara" panose="020E0502030303020204" pitchFamily="34" charset="0"/>
                <a:sym typeface=""/>
              </a:rPr>
              <a:t>CI: 신뢰 구간; RR: 상대적 위험</a:t>
            </a:r>
          </a:p>
        </p:txBody>
      </p:sp>
      <p:pic>
        <p:nvPicPr>
          <p:cNvPr id="8" name="Graphic 7" descr="Home with solid fill">
            <a:hlinkClick r:id="rId3" action="ppaction://hlinksldjump"/>
            <a:extLst>
              <a:ext uri="{FF2B5EF4-FFF2-40B4-BE49-F238E27FC236}">
                <a16:creationId xmlns:a16="http://schemas.microsoft.com/office/drawing/2014/main" id="{B9113D3C-F524-4F4B-8064-5084A54615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27125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선택적 세로토닌 재흡수 억제제(SSRI)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2562364968"/>
              </p:ext>
            </p:extLst>
          </p:nvPr>
        </p:nvGraphicFramePr>
        <p:xfrm>
          <a:off x="441064" y="1168972"/>
          <a:ext cx="5443370" cy="5002731"/>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15583">
                <a:tc>
                  <a:txBody>
                    <a:bodyPr/>
                    <a:lstStyle/>
                    <a:p>
                      <a:r>
                        <a:rPr lang="ko-KR" altLang="en-US" sz="1600" b="1" kern="0" spc="0" dirty="0">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781748">
                <a:tc>
                  <a:txBody>
                    <a:bodyPr/>
                    <a:lstStyle/>
                    <a:p>
                      <a:pPr marL="285750" indent="-285750">
                        <a:buFont typeface="Arial" panose="020B0604020202020204" pitchFamily="34" charset="0"/>
                        <a:buChar char="•"/>
                      </a:pPr>
                      <a:r>
                        <a:rPr lang="ko-KR" sz="1800" b="1" kern="1200" spc="0" dirty="0">
                          <a:solidFill>
                            <a:schemeClr val="tx1"/>
                          </a:solidFill>
                          <a:effectLst/>
                          <a:latin typeface="Candara" panose="020E0502030303020204" pitchFamily="34" charset="0"/>
                          <a:ea typeface="Malgun Gothic"/>
                          <a:cs typeface="+mn-cs"/>
                          <a:sym typeface=""/>
                        </a:rPr>
                        <a:t>우울증</a:t>
                      </a:r>
                    </a:p>
                    <a:p>
                      <a:pPr marL="285750" indent="-285750">
                        <a:buFont typeface="Arial" panose="020B0604020202020204" pitchFamily="34" charset="0"/>
                        <a:buChar char="•"/>
                      </a:pPr>
                      <a:r>
                        <a:rPr lang="ko-KR" sz="1800" b="1" kern="1200" spc="0" dirty="0">
                          <a:solidFill>
                            <a:schemeClr val="tx1"/>
                          </a:solidFill>
                          <a:effectLst/>
                          <a:latin typeface="Candara" panose="020E0502030303020204" pitchFamily="34" charset="0"/>
                          <a:ea typeface="Malgun Gothic"/>
                          <a:cs typeface="+mn-cs"/>
                          <a:sym typeface=""/>
                        </a:rPr>
                        <a:t>불안 장애</a:t>
                      </a:r>
                    </a:p>
                    <a:p>
                      <a:pPr marL="285750" indent="-285750">
                        <a:buFont typeface="Arial" panose="020B0604020202020204" pitchFamily="34" charset="0"/>
                        <a:buChar char="•"/>
                      </a:pPr>
                      <a:r>
                        <a:rPr lang="ko-KR" sz="1800" b="1" kern="0" spc="0" dirty="0" err="1">
                          <a:solidFill>
                            <a:schemeClr val="tx1">
                              <a:lumMod val="100000"/>
                            </a:schemeClr>
                          </a:solidFill>
                          <a:effectLst/>
                          <a:latin typeface="Calibri" panose="020F0502020204030204" pitchFamily="34" charset="0"/>
                          <a:ea typeface="Malgun Gothic"/>
                          <a:cs typeface="+mn-cs"/>
                          <a:sym typeface=""/>
                        </a:rPr>
                        <a:t>월경전</a:t>
                      </a:r>
                      <a:r>
                        <a:rPr lang="ko-KR" sz="1800" b="1" kern="0" spc="0" dirty="0">
                          <a:solidFill>
                            <a:schemeClr val="tx1">
                              <a:lumMod val="100000"/>
                            </a:schemeClr>
                          </a:solidFill>
                          <a:effectLst/>
                          <a:latin typeface="Calibri" panose="020F0502020204030204" pitchFamily="34" charset="0"/>
                          <a:ea typeface="Malgun Gothic"/>
                          <a:cs typeface="+mn-cs"/>
                          <a:sym typeface=""/>
                        </a:rPr>
                        <a:t> 증후군</a:t>
                      </a:r>
                    </a:p>
                    <a:p>
                      <a:pPr marL="285750" indent="-285750">
                        <a:buFont typeface="Arial" panose="020B0604020202020204" pitchFamily="34" charset="0"/>
                        <a:buChar char="•"/>
                      </a:pPr>
                      <a:r>
                        <a:rPr lang="ko-KR" sz="1800" b="1" kern="1200" spc="0" dirty="0">
                          <a:solidFill>
                            <a:schemeClr val="tx1"/>
                          </a:solidFill>
                          <a:effectLst/>
                          <a:latin typeface="Calibri" panose="020F0502020204030204" pitchFamily="34" charset="0"/>
                          <a:ea typeface="Malgun Gothic"/>
                          <a:cs typeface="+mn-cs"/>
                          <a:sym typeface=""/>
                        </a:rPr>
                        <a:t>말초 신경</a:t>
                      </a:r>
                      <a:r>
                        <a:rPr lang="ko-KR" altLang="en-US" sz="1800" b="1" kern="1200" spc="0" dirty="0">
                          <a:solidFill>
                            <a:schemeClr val="tx1"/>
                          </a:solidFill>
                          <a:effectLst/>
                          <a:latin typeface="Calibri" panose="020F0502020204030204" pitchFamily="34" charset="0"/>
                          <a:ea typeface="Malgun Gothic"/>
                          <a:cs typeface="+mn-cs"/>
                          <a:sym typeface=""/>
                        </a:rPr>
                        <a:t>병</a:t>
                      </a:r>
                      <a:r>
                        <a:rPr lang="ko-KR" sz="1800" b="1" kern="1200" spc="0" dirty="0">
                          <a:solidFill>
                            <a:schemeClr val="tx1"/>
                          </a:solidFill>
                          <a:effectLst/>
                          <a:latin typeface="Calibri" panose="020F0502020204030204" pitchFamily="34" charset="0"/>
                          <a:ea typeface="Malgun Gothic"/>
                          <a:cs typeface="+mn-cs"/>
                          <a:sym typeface=""/>
                        </a:rPr>
                        <a:t>증 </a:t>
                      </a:r>
                    </a:p>
                    <a:p>
                      <a:pPr marL="285750" indent="-285750">
                        <a:buFont typeface="Arial" panose="020B0604020202020204" pitchFamily="34" charset="0"/>
                        <a:buChar char="•"/>
                      </a:pPr>
                      <a:r>
                        <a:rPr lang="ko-KR" sz="1800" b="1" kern="1200" spc="0" dirty="0">
                          <a:solidFill>
                            <a:schemeClr val="tx1"/>
                          </a:solidFill>
                          <a:effectLst/>
                          <a:latin typeface="Calibri" panose="020F0502020204030204" pitchFamily="34" charset="0"/>
                          <a:ea typeface="Malgun Gothic"/>
                          <a:cs typeface="+mn-cs"/>
                          <a:sym typeface=""/>
                        </a:rPr>
                        <a:t>섬유근육통</a:t>
                      </a:r>
                    </a:p>
                    <a:p>
                      <a:pPr marL="285750" indent="-285750">
                        <a:buFont typeface="Arial" panose="020B0604020202020204" pitchFamily="34" charset="0"/>
                        <a:buChar char="•"/>
                      </a:pPr>
                      <a:r>
                        <a:rPr lang="ko-KR" sz="1800" b="1" kern="1200" spc="0" dirty="0">
                          <a:solidFill>
                            <a:schemeClr val="tx1"/>
                          </a:solidFill>
                          <a:effectLst/>
                          <a:latin typeface="Calibri" panose="020F0502020204030204" pitchFamily="34" charset="0"/>
                          <a:ea typeface="Malgun Gothic"/>
                          <a:cs typeface="+mn-cs"/>
                          <a:sym typeface=""/>
                        </a:rPr>
                        <a:t>만성 근골격계 통증</a:t>
                      </a:r>
                    </a:p>
                    <a:p>
                      <a:pPr marL="285750" indent="-285750">
                        <a:buFont typeface="Arial" panose="020B0604020202020204" pitchFamily="34" charset="0"/>
                        <a:buChar char="•"/>
                      </a:pPr>
                      <a:endParaRPr lang="ko-KR" sz="1800" b="1" kern="1200" dirty="0">
                        <a:solidFill>
                          <a:schemeClr val="tx1"/>
                        </a:solidFill>
                        <a:effectLst/>
                        <a:latin typeface="Candara" panose="020E0502030303020204" pitchFamily="34" charset="0"/>
                        <a:ea typeface="Malgun Gothic"/>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286448">
                <a:tc>
                  <a:txBody>
                    <a:bodyPr/>
                    <a:lstStyle/>
                    <a:p>
                      <a:r>
                        <a:rPr lang="ko-KR" sz="1600" b="1" spc="0">
                          <a:solidFill>
                            <a:schemeClr val="bg1"/>
                          </a:solidFill>
                          <a:latin typeface="Candara" panose="020E0502030303020204" pitchFamily="34" charset="0"/>
                          <a:ea typeface="Malgun Gothic"/>
                          <a:cs typeface="+mn-cs"/>
                          <a:sym typeface=""/>
                        </a:rPr>
                        <a:t>사용 시 골절 위험:</a:t>
                      </a:r>
                      <a:endParaRPr lang="ko-KR" sz="1600" b="1" spc="0" baseline="30000">
                        <a:solidFill>
                          <a:schemeClr val="bg1"/>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355234">
                <a:tc>
                  <a:txBody>
                    <a:bodyPr/>
                    <a:lstStyle/>
                    <a:p>
                      <a:pPr marL="285750" indent="-285750">
                        <a:buFont typeface="Arial" panose="020B0604020202020204" pitchFamily="34" charset="0"/>
                        <a:buChar cha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메타 분석에 따르면 SSRI 사용은 </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골절 위험</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을 </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69%</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(조정된 OR 1.69, 95% 신뢰구간1.51–1.90)에서 </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73%</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(교차비 1.73, 95% 신뢰구간 1.51–1.9) 증가시킴</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2,3</a:t>
                      </a:r>
                      <a:endParaRPr lang="ko-KR" b="1" kern="0" spc="0" baseline="3000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1406091">
                <a:tc>
                  <a:txBody>
                    <a:bodyPr/>
                    <a:lstStyle/>
                    <a:p>
                      <a:pPr marL="285750" indent="-285750">
                        <a:buFont typeface="Arial" panose="020B0604020202020204" pitchFamily="34" charset="0"/>
                        <a:buChar char="•"/>
                      </a:pP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SSRI 사용은</a:t>
                      </a: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 50세 이상 사용자에서 골절 위험 88% 증가시킴</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(HR 1.88, 95% 신뢰구간 1.32–2.14)</a:t>
                      </a:r>
                      <a:r>
                        <a:rPr lang="ko-KR" sz="1800" b="1" i="0" u="none" strike="noStrike" kern="0" spc="0" baseline="30000" dirty="0">
                          <a:solidFill>
                            <a:schemeClr val="tx1">
                              <a:lumMod val="100000"/>
                            </a:schemeClr>
                          </a:solidFill>
                          <a:effectLst/>
                          <a:latin typeface="Candara" panose="020E0502030303020204" pitchFamily="34" charset="0"/>
                          <a:ea typeface="Malgun Gothic"/>
                          <a:cs typeface="+mn-cs"/>
                          <a:sym typeface=""/>
                        </a:rPr>
                        <a:t>4</a:t>
                      </a:r>
                      <a:endParaRPr lang="ko-KR" b="1" kern="0" spc="0" baseline="30000" dirty="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2356549"/>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1955450544"/>
              </p:ext>
            </p:extLst>
          </p:nvPr>
        </p:nvGraphicFramePr>
        <p:xfrm>
          <a:off x="6307565" y="1168973"/>
          <a:ext cx="5443370" cy="3911027"/>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309666">
                <a:tc>
                  <a:txBody>
                    <a:bodyPr/>
                    <a:lstStyle/>
                    <a:p>
                      <a:r>
                        <a:rPr lang="ko-KR" sz="1600" b="1" kern="0" spc="0" dirty="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dirty="0">
                          <a:solidFill>
                            <a:schemeClr val="bg1">
                              <a:lumMod val="100000"/>
                            </a:schemeClr>
                          </a:solidFill>
                          <a:latin typeface="Candara" panose="020E0502030303020204" pitchFamily="34" charset="0"/>
                          <a:ea typeface="Malgun Gothic"/>
                          <a:cs typeface="+mn-cs"/>
                          <a:sym typeface=""/>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1293455">
                <a:tc>
                  <a:txBody>
                    <a:bodyPr/>
                    <a:lstStyle/>
                    <a:p>
                      <a:r>
                        <a:rPr lang="ko-KR" b="1" kern="0" spc="0">
                          <a:solidFill>
                            <a:schemeClr val="tx1">
                              <a:lumMod val="100000"/>
                            </a:schemeClr>
                          </a:solidFill>
                          <a:latin typeface="Candara" panose="020E0502030303020204" pitchFamily="34" charset="0"/>
                          <a:ea typeface="Malgun Gothic"/>
                          <a:cs typeface="+mn-cs"/>
                          <a:sym typeface=""/>
                        </a:rPr>
                        <a:t>불확실 - </a:t>
                      </a:r>
                      <a:r>
                        <a:rPr lang="ko-KR" sz="1800" b="1" kern="0" spc="0">
                          <a:solidFill>
                            <a:schemeClr val="tx1">
                              <a:lumMod val="100000"/>
                            </a:schemeClr>
                          </a:solidFill>
                          <a:effectLst/>
                          <a:latin typeface="Candara" panose="020E0502030303020204" pitchFamily="34" charset="0"/>
                          <a:ea typeface="Malgun Gothic"/>
                          <a:cs typeface="+mn-cs"/>
                          <a:sym typeface=""/>
                        </a:rPr>
                        <a:t>조골세포와 파골세포에서 발견되는 세로토닌 수용체는 내분비, 자가분비, 측분비,</a:t>
                      </a:r>
                    </a:p>
                    <a:p>
                      <a:r>
                        <a:rPr lang="ko-KR" sz="1800" b="1" kern="1200" spc="0">
                          <a:solidFill>
                            <a:schemeClr val="tx1"/>
                          </a:solidFill>
                          <a:effectLst/>
                          <a:latin typeface="Candara" panose="020E0502030303020204" pitchFamily="34" charset="0"/>
                          <a:ea typeface="Malgun Gothic"/>
                          <a:cs typeface="+mn-cs"/>
                          <a:sym typeface=""/>
                        </a:rPr>
                        <a:t>신경 세로토닌 경로로 뼈 항상성을 조절함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03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가역성:</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155678154"/>
                  </a:ext>
                </a:extLst>
              </a:tr>
              <a:tr h="609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kern="1200" spc="0">
                          <a:solidFill>
                            <a:schemeClr val="tx1">
                              <a:lumMod val="100000"/>
                            </a:schemeClr>
                          </a:solidFill>
                          <a:effectLst/>
                          <a:latin typeface="Candara" panose="020E0502030303020204" pitchFamily="34" charset="0"/>
                          <a:ea typeface="Malgun Gothic"/>
                          <a:cs typeface="+mn-cs"/>
                          <a:sym typeface=""/>
                        </a:rPr>
                        <a:t>가능성 있음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7725"/>
                  </a:ext>
                </a:extLst>
              </a:tr>
              <a:tr h="511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38382027"/>
                  </a:ext>
                </a:extLst>
              </a:tr>
              <a:tr h="825500">
                <a:tc>
                  <a:txBody>
                    <a:bodyPr/>
                    <a:lstStyle/>
                    <a:p>
                      <a:r>
                        <a:rPr lang="ko-KR" sz="1800" b="1" kern="1200" spc="0" dirty="0">
                          <a:solidFill>
                            <a:schemeClr val="tx1">
                              <a:lumMod val="100000"/>
                            </a:schemeClr>
                          </a:solidFill>
                          <a:effectLst/>
                          <a:latin typeface="Candara" panose="020E0502030303020204" pitchFamily="34" charset="0"/>
                          <a:ea typeface="Malgun Gothic"/>
                          <a:cs typeface="+mn-cs"/>
                          <a:sym typeface=""/>
                        </a:rPr>
                        <a:t>주치의, 정신과 의사, </a:t>
                      </a:r>
                      <a:r>
                        <a:rPr lang="ko-KR" sz="1800" b="1" kern="1200" spc="0" dirty="0" err="1">
                          <a:solidFill>
                            <a:schemeClr val="tx1">
                              <a:lumMod val="100000"/>
                            </a:schemeClr>
                          </a:solidFill>
                          <a:effectLst/>
                          <a:latin typeface="Candara" panose="020E0502030303020204" pitchFamily="34" charset="0"/>
                          <a:ea typeface="Malgun Gothic"/>
                          <a:cs typeface="+mn-cs"/>
                          <a:sym typeface=""/>
                        </a:rPr>
                        <a:t>류마티스내과</a:t>
                      </a:r>
                      <a:r>
                        <a:rPr lang="ko-KR" sz="1800" b="1" kern="1200" spc="0" dirty="0">
                          <a:solidFill>
                            <a:schemeClr val="tx1">
                              <a:lumMod val="100000"/>
                            </a:schemeClr>
                          </a:solidFill>
                          <a:effectLst/>
                          <a:latin typeface="Candara" panose="020E0502030303020204" pitchFamily="34" charset="0"/>
                          <a:ea typeface="Malgun Gothic"/>
                          <a:cs typeface="+mn-cs"/>
                          <a:sym typeface=""/>
                        </a:rPr>
                        <a:t> 전문의</a:t>
                      </a:r>
                      <a:r>
                        <a:rPr lang="ko-KR" sz="1800" b="1" kern="1200" spc="0" dirty="0">
                          <a:solidFill>
                            <a:schemeClr val="tx1"/>
                          </a:solidFill>
                          <a:effectLst/>
                          <a:latin typeface="Candara" panose="020E0502030303020204" pitchFamily="34" charset="0"/>
                          <a:ea typeface="Malgun Gothic"/>
                          <a:cs typeface="+mn-cs"/>
                          <a:sym typeface=""/>
                        </a:rPr>
                        <a:t>, </a:t>
                      </a:r>
                      <a:r>
                        <a:rPr lang="ko-KR" altLang="en-US" sz="1800" b="1" kern="1200" spc="0" dirty="0">
                          <a:solidFill>
                            <a:schemeClr val="tx1"/>
                          </a:solidFill>
                          <a:effectLst/>
                          <a:latin typeface="Candara" panose="020E0502030303020204" pitchFamily="34" charset="0"/>
                          <a:ea typeface="Malgun Gothic"/>
                          <a:cs typeface="+mn-cs"/>
                          <a:sym typeface=""/>
                        </a:rPr>
                        <a:t>노인병</a:t>
                      </a:r>
                      <a:r>
                        <a:rPr lang="ko-KR" sz="1800" b="1" kern="1200" spc="0" dirty="0">
                          <a:solidFill>
                            <a:schemeClr val="tx1"/>
                          </a:solidFill>
                          <a:effectLst/>
                          <a:latin typeface="Candara" panose="020E0502030303020204" pitchFamily="34" charset="0"/>
                          <a:ea typeface="Malgun Gothic"/>
                          <a:cs typeface="+mn-cs"/>
                          <a:sym typeface=""/>
                        </a:rPr>
                        <a:t> 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4275306"/>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5318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2. Wu Q,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2012;23:365–75; 3. Eom C, et al. </a:t>
            </a:r>
            <a:r>
              <a:rPr lang="ko-KR" sz="900" b="1" i="1" kern="0">
                <a:solidFill>
                  <a:schemeClr val="tx1">
                    <a:lumMod val="100000"/>
                  </a:schemeClr>
                </a:solidFill>
                <a:latin typeface="Calibri" panose="020F0502020204030204" pitchFamily="34" charset="0"/>
                <a:sym typeface=""/>
              </a:rPr>
              <a:t>J Bone Miner Res </a:t>
            </a:r>
            <a:r>
              <a:rPr lang="ko-KR" sz="900" b="1" kern="0">
                <a:solidFill>
                  <a:schemeClr val="tx1">
                    <a:lumMod val="100000"/>
                  </a:schemeClr>
                </a:solidFill>
                <a:latin typeface="Calibri" panose="020F0502020204030204" pitchFamily="34" charset="0"/>
                <a:sym typeface=""/>
              </a:rPr>
              <a:t>2012;27: 1186–95; 4. Moura C,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2014;25: 1473–81.</a:t>
            </a:r>
          </a:p>
        </p:txBody>
      </p:sp>
      <p:sp>
        <p:nvSpPr>
          <p:cNvPr id="4" name="TextBox 3">
            <a:extLst>
              <a:ext uri="{FF2B5EF4-FFF2-40B4-BE49-F238E27FC236}">
                <a16:creationId xmlns:a16="http://schemas.microsoft.com/office/drawing/2014/main" id="{585955C0-AA2A-D14F-BB0B-354CF901113A}"/>
              </a:ext>
            </a:extLst>
          </p:cNvPr>
          <p:cNvSpPr txBox="1"/>
          <p:nvPr/>
        </p:nvSpPr>
        <p:spPr>
          <a:xfrm>
            <a:off x="441064" y="6087475"/>
            <a:ext cx="4323620" cy="261610"/>
          </a:xfrm>
          <a:prstGeom prst="rect">
            <a:avLst/>
          </a:prstGeom>
          <a:noFill/>
        </p:spPr>
        <p:txBody>
          <a:bodyPr wrap="none" rtlCol="0">
            <a:spAutoFit/>
          </a:bodyPr>
          <a:lstStyle/>
          <a:p>
            <a:r>
              <a:rPr lang="ko-KR" sz="1100" b="1">
                <a:latin typeface="Candara" panose="020E0502030303020204" pitchFamily="34" charset="0"/>
                <a:sym typeface=""/>
              </a:rPr>
              <a:t>CI: 신뢰 구간; HR: 위험 비율; OR: 승산비; RR: 위험비</a:t>
            </a:r>
          </a:p>
        </p:txBody>
      </p:sp>
      <p:pic>
        <p:nvPicPr>
          <p:cNvPr id="8" name="Graphic 7" descr="Home with solid fill">
            <a:hlinkClick r:id="rId3" action="ppaction://hlinksldjump"/>
            <a:extLst>
              <a:ext uri="{FF2B5EF4-FFF2-40B4-BE49-F238E27FC236}">
                <a16:creationId xmlns:a16="http://schemas.microsoft.com/office/drawing/2014/main" id="{BB44D8C2-F84D-924A-A616-D34633EC41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42551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티아졸리딘디온(TZD) </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3612755408"/>
              </p:ext>
            </p:extLst>
          </p:nvPr>
        </p:nvGraphicFramePr>
        <p:xfrm>
          <a:off x="441064" y="1168972"/>
          <a:ext cx="5443370" cy="4572921"/>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62304">
                <a:tc>
                  <a:txBody>
                    <a:bodyPr/>
                    <a:lstStyle/>
                    <a:p>
                      <a:r>
                        <a:rPr lang="ko-KR" altLang="en-US" sz="1600" b="1" kern="0" spc="0" dirty="0">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626794">
                <a:tc>
                  <a:txBody>
                    <a:bodyPr/>
                    <a:lstStyle/>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제2형 당뇨병</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62304">
                <a:tc>
                  <a:txBody>
                    <a:bodyPr/>
                    <a:lstStyle/>
                    <a:p>
                      <a:r>
                        <a:rPr lang="ko-KR" sz="1600" b="1" spc="0">
                          <a:solidFill>
                            <a:schemeClr val="bg1"/>
                          </a:solidFill>
                          <a:latin typeface="Candara" panose="020E0502030303020204" pitchFamily="34" charset="0"/>
                          <a:ea typeface="Malgun Gothic"/>
                          <a:cs typeface="+mn-cs"/>
                          <a:sym typeface=""/>
                        </a:rPr>
                        <a:t>사용 시 골절 위험:</a:t>
                      </a:r>
                      <a:endParaRPr lang="ko-KR" sz="1600" b="1" spc="0" baseline="30000">
                        <a:solidFill>
                          <a:schemeClr val="bg1"/>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988102">
                <a:tc>
                  <a:txBody>
                    <a:bodyPr/>
                    <a:lstStyle/>
                    <a:p>
                      <a:pPr marL="285750" indent="-285750">
                        <a:buFont typeface="Arial" panose="020B0604020202020204" pitchFamily="34" charset="0"/>
                        <a:buChar char="•"/>
                      </a:pP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14개의 관찰 연구에 대한 메타 분석에 따르면 TZD 사용은 </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골절 위험24%</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(RR 1.24, 95% CI 1.13~1.35)</a:t>
                      </a:r>
                      <a:r>
                        <a:rPr lang="ko-KR" sz="1800" b="1" i="0" u="none" strike="noStrike" kern="0" spc="0" baseline="30000">
                          <a:solidFill>
                            <a:schemeClr val="tx1">
                              <a:lumMod val="100000"/>
                            </a:schemeClr>
                          </a:solidFill>
                          <a:effectLst/>
                          <a:latin typeface="Candara" panose="020E0502030303020204" pitchFamily="34" charset="0"/>
                          <a:ea typeface="Malgun Gothic"/>
                          <a:cs typeface="+mn-cs"/>
                          <a:sym typeface=""/>
                        </a:rPr>
                        <a:t>2</a:t>
                      </a:r>
                      <a:endParaRPr lang="ko-KR" b="1" kern="0" spc="0" baseline="3000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383866">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363268337"/>
                  </a:ext>
                </a:extLst>
              </a:tr>
              <a:tr h="1070444">
                <a:tc>
                  <a:txBody>
                    <a:bodyPr/>
                    <a:lstStyle/>
                    <a:p>
                      <a:pPr marL="285750" indent="-285750">
                        <a:buFont typeface="Arial" panose="020B0604020202020204" pitchFamily="34" charset="0"/>
                        <a:buChar char="•"/>
                      </a:pPr>
                      <a:r>
                        <a:rPr lang="ko-KR" sz="1800" b="1" kern="0" spc="0">
                          <a:solidFill>
                            <a:schemeClr val="tx1">
                              <a:lumMod val="100000"/>
                            </a:schemeClr>
                          </a:solidFill>
                          <a:effectLst/>
                          <a:latin typeface="Candara" panose="020E0502030303020204" pitchFamily="34" charset="0"/>
                          <a:ea typeface="Malgun Gothic"/>
                          <a:cs typeface="+mn-cs"/>
                          <a:sym typeface=""/>
                        </a:rPr>
                        <a:t>조골 세포 전구체의 분화 손상</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r>
                        <a:rPr lang="ko-KR" b="1" kern="0" spc="0">
                          <a:solidFill>
                            <a:srgbClr val="6BBBAD">
                              <a:lumMod val="100000"/>
                            </a:srgbClr>
                          </a:solidFill>
                          <a:latin typeface="Candara" panose="020E0502030303020204" pitchFamily="34" charset="0"/>
                          <a:ea typeface="Malgun Gothic"/>
                          <a:cs typeface="+mn-cs"/>
                          <a:sym typeface=""/>
                        </a:rPr>
                        <a:t>↓ </a:t>
                      </a:r>
                      <a:r>
                        <a:rPr lang="ko-KR" sz="1800" b="1" kern="0" spc="0">
                          <a:solidFill>
                            <a:schemeClr val="tx1">
                              <a:lumMod val="100000"/>
                            </a:schemeClr>
                          </a:solidFill>
                          <a:effectLst/>
                          <a:latin typeface="Candara" panose="020E0502030303020204" pitchFamily="34" charset="0"/>
                          <a:ea typeface="Malgun Gothic"/>
                          <a:cs typeface="+mn-cs"/>
                          <a:sym typeface=""/>
                        </a:rPr>
                        <a:t>뼈 형성 </a:t>
                      </a:r>
                    </a:p>
                    <a:p>
                      <a:pPr marL="285750" indent="-285750">
                        <a:spcBef>
                          <a:spcPts val="600"/>
                        </a:spcBef>
                        <a:buFont typeface="Arial" panose="020B0604020202020204" pitchFamily="34" charset="0"/>
                        <a:buChar char="•"/>
                      </a:pPr>
                      <a:r>
                        <a:rPr lang="ko-KR" sz="1800" b="1" kern="0" spc="0">
                          <a:solidFill>
                            <a:schemeClr val="tx1">
                              <a:lumMod val="100000"/>
                            </a:schemeClr>
                          </a:solidFill>
                          <a:effectLst/>
                          <a:latin typeface="Candara" panose="020E0502030303020204" pitchFamily="34" charset="0"/>
                          <a:ea typeface="Malgun Gothic"/>
                          <a:cs typeface="+mn-cs"/>
                          <a:sym typeface=""/>
                        </a:rPr>
                        <a:t>뼈 재형성에 영향을 미칠 수 있음</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 </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골 재흡수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2733421"/>
                  </a:ext>
                </a:extLst>
              </a:tr>
              <a:tr h="383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가역성:</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311882650"/>
                  </a:ext>
                </a:extLst>
              </a:tr>
              <a:tr h="395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kern="1200" spc="0" dirty="0">
                          <a:solidFill>
                            <a:schemeClr val="tx1">
                              <a:lumMod val="100000"/>
                            </a:schemeClr>
                          </a:solidFill>
                          <a:effectLst/>
                          <a:latin typeface="Candara" panose="020E0502030303020204" pitchFamily="34" charset="0"/>
                          <a:ea typeface="Malgun Gothic"/>
                          <a:cs typeface="+mn-cs"/>
                          <a:sym typeface=""/>
                        </a:rPr>
                        <a:t>알려지지 않음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629050"/>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327215765"/>
              </p:ext>
            </p:extLst>
          </p:nvPr>
        </p:nvGraphicFramePr>
        <p:xfrm>
          <a:off x="6307565" y="1168973"/>
          <a:ext cx="5443370" cy="1166144"/>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519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38382027"/>
                  </a:ext>
                </a:extLst>
              </a:tr>
              <a:tr h="646741">
                <a:tc>
                  <a:txBody>
                    <a:bodyPr/>
                    <a:lstStyle/>
                    <a:p>
                      <a:r>
                        <a:rPr lang="ko-KR" sz="1800" b="1" kern="1200" spc="0">
                          <a:solidFill>
                            <a:schemeClr val="tx1">
                              <a:lumMod val="100000"/>
                            </a:schemeClr>
                          </a:solidFill>
                          <a:effectLst/>
                          <a:latin typeface="Candara" panose="020E0502030303020204" pitchFamily="34" charset="0"/>
                          <a:ea typeface="Malgun Gothic"/>
                          <a:cs typeface="+mn-cs"/>
                          <a:sym typeface=""/>
                        </a:rPr>
                        <a:t>주치의, 내분비전문의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4275306"/>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5318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2. Hidayat K, et al. </a:t>
            </a:r>
            <a:r>
              <a:rPr lang="ko-KR" sz="900" b="1" i="1" kern="0">
                <a:solidFill>
                  <a:schemeClr val="tx1">
                    <a:lumMod val="100000"/>
                  </a:schemeClr>
                </a:solidFill>
                <a:latin typeface="Calibri" panose="020F0502020204030204" pitchFamily="34" charset="0"/>
                <a:sym typeface=""/>
              </a:rPr>
              <a:t>Obes Rev </a:t>
            </a:r>
            <a:r>
              <a:rPr lang="ko-KR" sz="900" b="1" kern="0">
                <a:solidFill>
                  <a:schemeClr val="tx1">
                    <a:lumMod val="100000"/>
                  </a:schemeClr>
                </a:solidFill>
                <a:latin typeface="Calibri" panose="020F0502020204030204" pitchFamily="34" charset="0"/>
                <a:sym typeface=""/>
              </a:rPr>
              <a:t>2019;20:1494-1503.</a:t>
            </a:r>
          </a:p>
        </p:txBody>
      </p:sp>
      <p:sp>
        <p:nvSpPr>
          <p:cNvPr id="7" name="TextBox 6">
            <a:extLst>
              <a:ext uri="{FF2B5EF4-FFF2-40B4-BE49-F238E27FC236}">
                <a16:creationId xmlns:a16="http://schemas.microsoft.com/office/drawing/2014/main" id="{1618C98A-1362-E643-8044-68CF9E759CA3}"/>
              </a:ext>
            </a:extLst>
          </p:cNvPr>
          <p:cNvSpPr txBox="1"/>
          <p:nvPr/>
        </p:nvSpPr>
        <p:spPr>
          <a:xfrm>
            <a:off x="441064" y="6080186"/>
            <a:ext cx="2539478" cy="261610"/>
          </a:xfrm>
          <a:prstGeom prst="rect">
            <a:avLst/>
          </a:prstGeom>
          <a:noFill/>
        </p:spPr>
        <p:txBody>
          <a:bodyPr wrap="none" rtlCol="0">
            <a:spAutoFit/>
          </a:bodyPr>
          <a:lstStyle/>
          <a:p>
            <a:r>
              <a:rPr lang="ko-KR" sz="1100" b="1">
                <a:latin typeface="Candara" panose="020E0502030303020204" pitchFamily="34" charset="0"/>
                <a:sym typeface=""/>
              </a:rPr>
              <a:t>CI: 신뢰 구간; RR: 상대적 위험</a:t>
            </a:r>
          </a:p>
        </p:txBody>
      </p:sp>
      <p:pic>
        <p:nvPicPr>
          <p:cNvPr id="12" name="Graphic 11" descr="Home with solid fill">
            <a:hlinkClick r:id="rId3" action="ppaction://hlinksldjump"/>
            <a:extLst>
              <a:ext uri="{FF2B5EF4-FFF2-40B4-BE49-F238E27FC236}">
                <a16:creationId xmlns:a16="http://schemas.microsoft.com/office/drawing/2014/main" id="{BE05C088-CB55-454D-A54F-C017109C77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567388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칼시뉴린 억제제</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3518820383"/>
              </p:ext>
            </p:extLst>
          </p:nvPr>
        </p:nvGraphicFramePr>
        <p:xfrm>
          <a:off x="441064" y="1168972"/>
          <a:ext cx="5443370" cy="5114711"/>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61248">
                <a:tc>
                  <a:txBody>
                    <a:bodyPr/>
                    <a:lstStyle/>
                    <a:p>
                      <a:r>
                        <a:rPr lang="ko-KR" altLang="en-US" sz="1600" b="1" kern="0" spc="0" dirty="0">
                          <a:solidFill>
                            <a:schemeClr val="bg1"/>
                          </a:solidFill>
                          <a:latin typeface="Candara" panose="020E0502030303020204" pitchFamily="34" charset="0"/>
                          <a:ea typeface="Malgun Gothic"/>
                          <a:cs typeface="+mn-cs"/>
                          <a:sym typeface=""/>
                        </a:rPr>
                        <a:t>적응증</a:t>
                      </a:r>
                      <a:r>
                        <a:rPr lang="ko-KR" sz="1600" b="1" kern="0" spc="0" dirty="0">
                          <a:solidFill>
                            <a:schemeClr val="bg1"/>
                          </a:solidFill>
                          <a:latin typeface="Candara" panose="020E0502030303020204" pitchFamily="34" charset="0"/>
                          <a:ea typeface="Malgun Gothic"/>
                          <a:cs typeface="+mn-cs"/>
                          <a:sym typeface=""/>
                        </a:rPr>
                        <a:t>:</a:t>
                      </a:r>
                      <a:r>
                        <a:rPr lang="ko-KR" sz="1600" b="1" kern="0" spc="0" baseline="30000" dirty="0">
                          <a:solidFill>
                            <a:schemeClr val="bg1"/>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763120">
                <a:tc>
                  <a:txBody>
                    <a:bodyPr/>
                    <a:lstStyle/>
                    <a:p>
                      <a:pPr marL="285750" indent="-285750">
                        <a:buFont typeface="Arial" panose="020B0604020202020204" pitchFamily="34" charset="0"/>
                        <a:buChar char="•"/>
                      </a:pPr>
                      <a:r>
                        <a:rPr lang="ko-KR" sz="1800" b="1" kern="1200" spc="0">
                          <a:solidFill>
                            <a:schemeClr val="tx1"/>
                          </a:solidFill>
                          <a:effectLst/>
                          <a:latin typeface="Candara" panose="020E0502030303020204" pitchFamily="34" charset="0"/>
                          <a:ea typeface="Malgun Gothic"/>
                          <a:cs typeface="+mn-cs"/>
                          <a:sym typeface=""/>
                        </a:rPr>
                        <a:t>장기 이식 환자를 위한 면역 억제</a:t>
                      </a:r>
                    </a:p>
                    <a:p>
                      <a:pPr marL="285750" indent="-285750">
                        <a:buFont typeface="Arial" panose="020B0604020202020204" pitchFamily="34" charset="0"/>
                        <a:buChar char="•"/>
                      </a:pPr>
                      <a:r>
                        <a:rPr lang="ko-KR" sz="1800" b="1" kern="1200" spc="0">
                          <a:solidFill>
                            <a:schemeClr val="tx1"/>
                          </a:solidFill>
                          <a:effectLst/>
                          <a:latin typeface="Calibri" panose="020F0502020204030204" pitchFamily="34" charset="0"/>
                          <a:ea typeface="Malgun Gothic"/>
                          <a:cs typeface="+mn-cs"/>
                          <a:sym typeface=""/>
                        </a:rPr>
                        <a:t>자가면역질환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61248">
                <a:tc>
                  <a:txBody>
                    <a:bodyPr/>
                    <a:lstStyle/>
                    <a:p>
                      <a:r>
                        <a:rPr lang="ko-KR" sz="1600" b="1" spc="0">
                          <a:solidFill>
                            <a:schemeClr val="bg1"/>
                          </a:solidFill>
                          <a:latin typeface="Candara" panose="020E0502030303020204" pitchFamily="34" charset="0"/>
                          <a:ea typeface="Malgun Gothic"/>
                          <a:cs typeface="+mn-cs"/>
                          <a:sym typeface=""/>
                        </a:rPr>
                        <a:t>사용 시 골절 위험:</a:t>
                      </a:r>
                      <a:endParaRPr lang="ko-KR" sz="1600" b="1" spc="0" baseline="30000">
                        <a:solidFill>
                          <a:schemeClr val="bg1"/>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985223">
                <a:tc>
                  <a:txBody>
                    <a:bodyPr/>
                    <a:lstStyle/>
                    <a:p>
                      <a:pPr marL="285750" indent="-285750">
                        <a:buFont typeface="Arial" panose="020B0604020202020204" pitchFamily="34" charset="0"/>
                        <a:buChar char="•"/>
                      </a:pPr>
                      <a:r>
                        <a:rPr lang="ko-KR" sz="1800" b="1" kern="0" spc="0">
                          <a:solidFill>
                            <a:schemeClr val="tx1">
                              <a:lumMod val="100000"/>
                            </a:schemeClr>
                          </a:solidFill>
                          <a:effectLst/>
                          <a:latin typeface="Candara" panose="020E0502030303020204" pitchFamily="34" charset="0"/>
                          <a:ea typeface="Malgun Gothic"/>
                          <a:cs typeface="+mn-cs"/>
                          <a:sym typeface=""/>
                        </a:rPr>
                        <a:t>용량 및 기간에 따른 골 손실</a:t>
                      </a:r>
                      <a:r>
                        <a:rPr lang="ko-KR" sz="1800" b="1" kern="0" spc="0" baseline="30000">
                          <a:solidFill>
                            <a:schemeClr val="tx1">
                              <a:lumMod val="100000"/>
                            </a:schemeClr>
                          </a:solidFill>
                          <a:effectLst/>
                          <a:latin typeface="Candara" panose="020E0502030303020204" pitchFamily="34" charset="0"/>
                          <a:ea typeface="Malgun Gothic"/>
                          <a:cs typeface="+mn-cs"/>
                          <a:sym typeface=""/>
                        </a:rPr>
                        <a:t>1</a:t>
                      </a:r>
                    </a:p>
                    <a:p>
                      <a:pPr marL="285750" indent="-285750">
                        <a:buFont typeface="Arial" panose="020B0604020202020204" pitchFamily="34" charset="0"/>
                        <a:buChar char="•"/>
                      </a:pPr>
                      <a:r>
                        <a:rPr lang="ko-KR" sz="1800" b="1" kern="0" spc="0">
                          <a:solidFill>
                            <a:schemeClr val="tx1">
                              <a:lumMod val="100000"/>
                            </a:schemeClr>
                          </a:solidFill>
                          <a:effectLst/>
                          <a:latin typeface="Candara" panose="020E0502030303020204" pitchFamily="34" charset="0"/>
                          <a:ea typeface="Malgun Gothic"/>
                          <a:cs typeface="+mn-cs"/>
                          <a:sym typeface=""/>
                        </a:rPr>
                        <a:t>24개월 이상 RA 치료를 받은 여성이 Cyclosporine A 사용 시 </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r>
                        <a:rPr lang="ko-KR" b="1" kern="0" spc="0">
                          <a:solidFill>
                            <a:srgbClr val="6BBBAD">
                              <a:lumMod val="100000"/>
                            </a:srgbClr>
                          </a:solidFill>
                          <a:latin typeface="Candara" panose="020E0502030303020204" pitchFamily="34" charset="0"/>
                          <a:ea typeface="Malgun Gothic"/>
                          <a:cs typeface="+mn-cs"/>
                          <a:sym typeface=""/>
                        </a:rPr>
                        <a:t>↓</a:t>
                      </a:r>
                      <a:r>
                        <a:rPr lang="ko-KR" sz="1800" b="1" kern="0" spc="0">
                          <a:solidFill>
                            <a:srgbClr val="6BBBAD">
                              <a:lumMod val="100000"/>
                            </a:srgbClr>
                          </a:solidFill>
                          <a:effectLst/>
                          <a:latin typeface="Candara" panose="020E0502030303020204" pitchFamily="34" charset="0"/>
                          <a:ea typeface="Malgun Gothic"/>
                          <a:cs typeface="+mn-cs"/>
                          <a:sym typeface=""/>
                        </a:rPr>
                        <a:t>골밀도</a:t>
                      </a:r>
                      <a:r>
                        <a:rPr lang="ko-KR" sz="1800" b="1" kern="0" spc="0">
                          <a:solidFill>
                            <a:schemeClr val="tx1">
                              <a:lumMod val="100000"/>
                            </a:schemeClr>
                          </a:solidFill>
                          <a:effectLst/>
                          <a:latin typeface="Candara" panose="020E0502030303020204" pitchFamily="34" charset="0"/>
                          <a:ea typeface="Malgun Gothic"/>
                          <a:cs typeface="+mn-cs"/>
                          <a:sym typeface=""/>
                        </a:rPr>
                        <a:t> 그러나 골절 위험 증가와는 관련이 없음</a:t>
                      </a:r>
                      <a:r>
                        <a:rPr lang="ko-KR" sz="1800" b="1" kern="0" spc="0" baseline="30000">
                          <a:solidFill>
                            <a:schemeClr val="tx1">
                              <a:lumMod val="100000"/>
                            </a:schemeClr>
                          </a:solidFill>
                          <a:effectLst/>
                          <a:latin typeface="Candara" panose="020E0502030303020204" pitchFamily="34" charset="0"/>
                          <a:ea typeface="Malgun Gothic"/>
                          <a:cs typeface="+mn-cs"/>
                          <a:sym typeface=""/>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382748">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4272412289"/>
                  </a:ext>
                </a:extLst>
              </a:tr>
              <a:tr h="689656">
                <a:tc>
                  <a:txBody>
                    <a:bodyPr/>
                    <a:lstStyle/>
                    <a:p>
                      <a:pPr marL="285750" indent="-285750">
                        <a:buFont typeface="Arial" panose="020B0604020202020204" pitchFamily="34" charset="0"/>
                        <a:buChar char="•"/>
                      </a:pPr>
                      <a:r>
                        <a:rPr lang="ko-KR" sz="1800" b="1" kern="0" spc="0">
                          <a:solidFill>
                            <a:srgbClr val="6BBBAD">
                              <a:lumMod val="100000"/>
                            </a:srgbClr>
                          </a:solidFill>
                          <a:effectLst/>
                          <a:latin typeface="Candara" panose="020E0502030303020204" pitchFamily="34" charset="0"/>
                          <a:ea typeface="Malgun Gothic"/>
                          <a:cs typeface="+mn-cs"/>
                          <a:sym typeface="Wingdings" pitchFamily="2" charset="2"/>
                        </a:rPr>
                        <a:t> </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i="0" u="none" strike="noStrike" kern="0" spc="0">
                          <a:solidFill>
                            <a:schemeClr val="tx1">
                              <a:lumMod val="100000"/>
                            </a:schemeClr>
                          </a:solidFill>
                          <a:effectLst/>
                          <a:latin typeface="Candara" panose="020E0502030303020204" pitchFamily="34" charset="0"/>
                          <a:ea typeface="Malgun Gothic"/>
                          <a:cs typeface="+mn-cs"/>
                          <a:sym typeface=""/>
                        </a:rPr>
                        <a:t>파골세포 형성</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a:t>
                      </a:r>
                      <a:r>
                        <a:rPr lang="ko-KR" sz="1800" b="1" i="0" u="none" strike="noStrike" kern="0" spc="0">
                          <a:solidFill>
                            <a:srgbClr val="6BBBAD">
                              <a:lumMod val="100000"/>
                            </a:srgbClr>
                          </a:solidFill>
                          <a:effectLst/>
                          <a:latin typeface="Candara" panose="020E0502030303020204" pitchFamily="34" charset="0"/>
                          <a:ea typeface="Malgun Gothic"/>
                          <a:cs typeface="+mn-cs"/>
                          <a:sym typeface=""/>
                        </a:rPr>
                        <a:t>↑</a:t>
                      </a:r>
                      <a:r>
                        <a:rPr lang="ko-KR" sz="1800" b="1" kern="0" spc="0">
                          <a:solidFill>
                            <a:schemeClr val="tx1">
                              <a:lumMod val="100000"/>
                            </a:schemeClr>
                          </a:solidFill>
                          <a:effectLst/>
                          <a:latin typeface="Candara" panose="020E0502030303020204" pitchFamily="34" charset="0"/>
                          <a:ea typeface="Malgun Gothic"/>
                          <a:cs typeface="+mn-cs"/>
                          <a:sym typeface="Wingdings" pitchFamily="2" charset="2"/>
                        </a:rPr>
                        <a:t> 이식 후 글루코코르티코이드 사용으로 골 흡수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6111470"/>
                  </a:ext>
                </a:extLst>
              </a:tr>
              <a:tr h="38274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뼈에 대한 간접적인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930114445"/>
                  </a:ext>
                </a:extLst>
              </a:tr>
              <a:tr h="985223">
                <a:tc>
                  <a:txBody>
                    <a:bodyPr/>
                    <a:lstStyle/>
                    <a:p>
                      <a:pPr marL="285750" indent="-285750">
                        <a:buFont typeface="Arial" panose="020B0604020202020204" pitchFamily="34" charset="0"/>
                        <a:buChar char="•"/>
                      </a:pPr>
                      <a:r>
                        <a:rPr lang="ko-KR" sz="1800" b="1" kern="0" spc="0" dirty="0" err="1">
                          <a:solidFill>
                            <a:schemeClr val="tx1"/>
                          </a:solidFill>
                          <a:effectLst/>
                          <a:latin typeface="Candara" panose="020E0502030303020204" pitchFamily="34" charset="0"/>
                          <a:ea typeface="Malgun Gothic"/>
                          <a:cs typeface="+mn-cs"/>
                          <a:sym typeface=""/>
                        </a:rPr>
                        <a:t>오스테오칼신과</a:t>
                      </a:r>
                      <a:r>
                        <a:rPr lang="ko-KR" sz="1800" b="1" kern="0" spc="0" dirty="0">
                          <a:solidFill>
                            <a:schemeClr val="tx1"/>
                          </a:solidFill>
                          <a:effectLst/>
                          <a:latin typeface="Candara" panose="020E0502030303020204" pitchFamily="34" charset="0"/>
                          <a:ea typeface="Malgun Gothic"/>
                          <a:cs typeface="+mn-cs"/>
                          <a:sym typeface=""/>
                        </a:rPr>
                        <a:t> 비타민 </a:t>
                      </a:r>
                      <a:r>
                        <a:rPr lang="ko-KR" sz="1800" b="1" kern="0" spc="0" dirty="0" err="1">
                          <a:solidFill>
                            <a:schemeClr val="tx1"/>
                          </a:solidFill>
                          <a:effectLst/>
                          <a:latin typeface="Candara" panose="020E0502030303020204" pitchFamily="34" charset="0"/>
                          <a:ea typeface="Malgun Gothic"/>
                          <a:cs typeface="+mn-cs"/>
                          <a:sym typeface=""/>
                        </a:rPr>
                        <a:t>D</a:t>
                      </a:r>
                      <a:r>
                        <a:rPr lang="ko-KR" sz="1800" b="1" kern="0" spc="0" dirty="0">
                          <a:solidFill>
                            <a:schemeClr val="tx1"/>
                          </a:solidFill>
                          <a:effectLst/>
                          <a:latin typeface="Candara" panose="020E0502030303020204" pitchFamily="34" charset="0"/>
                          <a:ea typeface="Malgun Gothic"/>
                          <a:cs typeface="+mn-cs"/>
                          <a:sym typeface=""/>
                        </a:rPr>
                        <a:t> 대사에 미치는 영향</a:t>
                      </a:r>
                      <a:r>
                        <a:rPr lang="ko-KR" sz="1800" b="1" kern="0" spc="0" dirty="0">
                          <a:solidFill>
                            <a:schemeClr val="tx1"/>
                          </a:solidFill>
                          <a:effectLst/>
                          <a:latin typeface="Candara" panose="020E0502030303020204" pitchFamily="34" charset="0"/>
                          <a:ea typeface="Malgun Gothic"/>
                          <a:cs typeface="+mn-cs"/>
                          <a:sym typeface="Wingdings" pitchFamily="2" charset="2"/>
                        </a:rPr>
                        <a:t> </a:t>
                      </a:r>
                      <a:r>
                        <a:rPr lang="ko-KR" altLang="en-US" sz="1800" b="1" kern="0" spc="0" dirty="0" err="1">
                          <a:solidFill>
                            <a:schemeClr val="tx1"/>
                          </a:solidFill>
                          <a:effectLst/>
                          <a:latin typeface="Candara" panose="020E0502030303020204" pitchFamily="34" charset="0"/>
                          <a:ea typeface="Malgun Gothic"/>
                          <a:cs typeface="+mn-cs"/>
                          <a:sym typeface=""/>
                        </a:rPr>
                        <a:t>이차</a:t>
                      </a:r>
                      <a:r>
                        <a:rPr lang="ko-KR" sz="1800" b="1" kern="0" spc="0" dirty="0" err="1">
                          <a:solidFill>
                            <a:schemeClr val="tx1"/>
                          </a:solidFill>
                          <a:effectLst/>
                          <a:latin typeface="Candara" panose="020E0502030303020204" pitchFamily="34" charset="0"/>
                          <a:ea typeface="Malgun Gothic"/>
                          <a:cs typeface="+mn-cs"/>
                          <a:sym typeface=""/>
                        </a:rPr>
                        <a:t>성</a:t>
                      </a:r>
                      <a:r>
                        <a:rPr lang="ko-KR" sz="1800" b="1" kern="0" spc="0" dirty="0">
                          <a:solidFill>
                            <a:schemeClr val="tx1"/>
                          </a:solidFill>
                          <a:effectLst/>
                          <a:latin typeface="Candara" panose="020E0502030303020204" pitchFamily="34" charset="0"/>
                          <a:ea typeface="Malgun Gothic"/>
                          <a:cs typeface="+mn-cs"/>
                          <a:sym typeface=""/>
                        </a:rPr>
                        <a:t> </a:t>
                      </a:r>
                      <a:r>
                        <a:rPr lang="ko-KR" sz="1800" b="1" kern="0" spc="0" dirty="0" err="1">
                          <a:solidFill>
                            <a:schemeClr val="tx1"/>
                          </a:solidFill>
                          <a:effectLst/>
                          <a:latin typeface="Candara" panose="020E0502030303020204" pitchFamily="34" charset="0"/>
                          <a:ea typeface="Malgun Gothic"/>
                          <a:cs typeface="+mn-cs"/>
                          <a:sym typeface=""/>
                        </a:rPr>
                        <a:t>부갑상샘기능항진증</a:t>
                      </a:r>
                      <a:r>
                        <a:rPr lang="ko-KR" sz="1800" b="1" kern="0" spc="0" dirty="0">
                          <a:solidFill>
                            <a:schemeClr val="tx1">
                              <a:lumMod val="100000"/>
                            </a:schemeClr>
                          </a:solidFill>
                          <a:effectLst/>
                          <a:latin typeface="Candara" panose="020E0502030303020204" pitchFamily="34" charset="0"/>
                          <a:ea typeface="Malgun Gothic"/>
                          <a:cs typeface="+mn-cs"/>
                          <a:sym typeface="Wingdings" pitchFamily="2" charset="2"/>
                        </a:rPr>
                        <a:t> </a:t>
                      </a:r>
                      <a:r>
                        <a:rPr lang="ko-KR" sz="1800" b="1" kern="0" spc="0" dirty="0">
                          <a:solidFill>
                            <a:schemeClr val="tx1">
                              <a:lumMod val="100000"/>
                            </a:schemeClr>
                          </a:solidFill>
                          <a:effectLst/>
                          <a:latin typeface="Candara" panose="020E0502030303020204" pitchFamily="34" charset="0"/>
                          <a:ea typeface="Malgun Gothic"/>
                          <a:cs typeface="+mn-cs"/>
                          <a:sym typeface=""/>
                        </a:rPr>
                        <a:t>높은 골 </a:t>
                      </a:r>
                      <a:r>
                        <a:rPr lang="ko-KR" sz="1800" b="1" kern="0" spc="0" dirty="0" err="1">
                          <a:solidFill>
                            <a:schemeClr val="tx1">
                              <a:lumMod val="100000"/>
                            </a:schemeClr>
                          </a:solidFill>
                          <a:effectLst/>
                          <a:latin typeface="Candara" panose="020E0502030303020204" pitchFamily="34" charset="0"/>
                          <a:ea typeface="Malgun Gothic"/>
                          <a:cs typeface="+mn-cs"/>
                          <a:sym typeface=""/>
                        </a:rPr>
                        <a:t>전환율</a:t>
                      </a:r>
                      <a:r>
                        <a:rPr lang="ko-KR" sz="1800" b="1" kern="0" spc="0" dirty="0">
                          <a:solidFill>
                            <a:schemeClr val="tx1">
                              <a:lumMod val="100000"/>
                            </a:schemeClr>
                          </a:solidFill>
                          <a:effectLst/>
                          <a:latin typeface="Candara" panose="020E0502030303020204" pitchFamily="34" charset="0"/>
                          <a:ea typeface="Malgun Gothic"/>
                          <a:cs typeface="+mn-cs"/>
                          <a:sym typeface=""/>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6771706"/>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2170271516"/>
              </p:ext>
            </p:extLst>
          </p:nvPr>
        </p:nvGraphicFramePr>
        <p:xfrm>
          <a:off x="6307565" y="1168973"/>
          <a:ext cx="5443370" cy="2569323"/>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400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dirty="0">
                          <a:solidFill>
                            <a:schemeClr val="bg1">
                              <a:lumMod val="100000"/>
                            </a:schemeClr>
                          </a:solidFill>
                          <a:latin typeface="Candara" panose="020E0502030303020204" pitchFamily="34" charset="0"/>
                          <a:ea typeface="Malgun Gothic"/>
                          <a:cs typeface="+mn-cs"/>
                          <a:sym typeface=""/>
                        </a:rPr>
                        <a:t>가역성:</a:t>
                      </a:r>
                      <a:r>
                        <a:rPr lang="ko-KR" sz="1600" b="1" kern="0" spc="0" baseline="30000" dirty="0">
                          <a:solidFill>
                            <a:schemeClr val="bg1">
                              <a:lumMod val="100000"/>
                            </a:schemeClr>
                          </a:solidFill>
                          <a:latin typeface="Candara" panose="020E0502030303020204" pitchFamily="34" charset="0"/>
                          <a:ea typeface="Malgun Gothic"/>
                          <a:cs typeface="+mn-cs"/>
                          <a:sym typeface=""/>
                        </a:rPr>
                        <a:t>1</a:t>
                      </a:r>
                      <a:endParaRPr lang="ko-KR" sz="1600" b="1" kern="0" spc="0" dirty="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155678154"/>
                  </a:ext>
                </a:extLst>
              </a:tr>
              <a:tr h="622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kern="1200" spc="0">
                          <a:solidFill>
                            <a:schemeClr val="tx1">
                              <a:lumMod val="100000"/>
                            </a:schemeClr>
                          </a:solidFill>
                          <a:effectLst/>
                          <a:latin typeface="Candara" panose="020E0502030303020204" pitchFamily="34" charset="0"/>
                          <a:ea typeface="Malgun Gothic"/>
                          <a:cs typeface="+mn-cs"/>
                          <a:sym typeface=""/>
                        </a:rPr>
                        <a:t>알려지지 않음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7725"/>
                  </a:ext>
                </a:extLst>
              </a:tr>
              <a:tr h="524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38382027"/>
                  </a:ext>
                </a:extLst>
              </a:tr>
              <a:tr h="1022026">
                <a:tc>
                  <a:txBody>
                    <a:bodyPr/>
                    <a:lstStyle/>
                    <a:p>
                      <a:r>
                        <a:rPr lang="ko-KR" sz="1800" b="1" kern="1200" spc="0" dirty="0">
                          <a:solidFill>
                            <a:schemeClr val="tx1">
                              <a:lumMod val="100000"/>
                            </a:schemeClr>
                          </a:solidFill>
                          <a:effectLst/>
                          <a:latin typeface="Candara" panose="020E0502030303020204" pitchFamily="34" charset="0"/>
                          <a:ea typeface="Malgun Gothic"/>
                          <a:cs typeface="+mn-cs"/>
                          <a:sym typeface=""/>
                        </a:rPr>
                        <a:t>내과 전문의, 간 전문의, 신장 전문의, 면역과 전문의, 피부과 전문의, 주치의, </a:t>
                      </a:r>
                      <a:r>
                        <a:rPr lang="ko-KR" sz="1800" b="1" kern="1200" spc="0" dirty="0" err="1">
                          <a:solidFill>
                            <a:schemeClr val="tx1">
                              <a:lumMod val="100000"/>
                            </a:schemeClr>
                          </a:solidFill>
                          <a:effectLst/>
                          <a:latin typeface="Candara" panose="020E0502030303020204" pitchFamily="34" charset="0"/>
                          <a:ea typeface="Malgun Gothic"/>
                          <a:cs typeface="+mn-cs"/>
                          <a:sym typeface=""/>
                        </a:rPr>
                        <a:t>대사성</a:t>
                      </a:r>
                      <a:r>
                        <a:rPr lang="ko-KR" sz="1800" b="1" kern="1200" spc="0" dirty="0">
                          <a:solidFill>
                            <a:schemeClr val="tx1">
                              <a:lumMod val="100000"/>
                            </a:schemeClr>
                          </a:solidFill>
                          <a:effectLst/>
                          <a:latin typeface="Candara" panose="020E0502030303020204" pitchFamily="34" charset="0"/>
                          <a:ea typeface="Malgun Gothic"/>
                          <a:cs typeface="+mn-cs"/>
                          <a:sym typeface=""/>
                        </a:rPr>
                        <a:t> </a:t>
                      </a:r>
                      <a:r>
                        <a:rPr lang="ko-KR" sz="1800" b="1" kern="1200" spc="0" dirty="0">
                          <a:solidFill>
                            <a:schemeClr val="tx1"/>
                          </a:solidFill>
                          <a:effectLst/>
                          <a:latin typeface="Candara" panose="020E0502030303020204" pitchFamily="34" charset="0"/>
                          <a:ea typeface="Malgun Gothic"/>
                          <a:cs typeface="+mn-cs"/>
                          <a:sym typeface=""/>
                        </a:rPr>
                        <a:t>골</a:t>
                      </a:r>
                      <a:r>
                        <a:rPr lang="ko-KR" altLang="en-US" sz="1800" b="1" kern="1200" spc="0" dirty="0">
                          <a:solidFill>
                            <a:schemeClr val="tx1"/>
                          </a:solidFill>
                          <a:effectLst/>
                          <a:latin typeface="Candara" panose="020E0502030303020204" pitchFamily="34" charset="0"/>
                          <a:ea typeface="Malgun Gothic"/>
                          <a:cs typeface="+mn-cs"/>
                          <a:sym typeface=""/>
                        </a:rPr>
                        <a:t>질환</a:t>
                      </a:r>
                      <a:r>
                        <a:rPr lang="ko-KR" sz="1800" b="1" kern="1200" spc="0" dirty="0">
                          <a:solidFill>
                            <a:schemeClr val="tx1"/>
                          </a:solidFill>
                          <a:effectLst/>
                          <a:latin typeface="Candara" panose="020E0502030303020204" pitchFamily="34" charset="0"/>
                          <a:ea typeface="Malgun Gothic"/>
                          <a:cs typeface="+mn-cs"/>
                          <a:sym typeface=""/>
                        </a:rPr>
                        <a:t> 전문의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4275306"/>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5318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2. Mazzantini M, et al. </a:t>
            </a:r>
            <a:r>
              <a:rPr lang="ko-KR" sz="900" b="1" i="1" kern="0">
                <a:solidFill>
                  <a:schemeClr val="tx1">
                    <a:lumMod val="100000"/>
                  </a:schemeClr>
                </a:solidFill>
                <a:latin typeface="Calibri" panose="020F0502020204030204" pitchFamily="34" charset="0"/>
                <a:sym typeface=""/>
              </a:rPr>
              <a:t>Clin Exp Rheumatol</a:t>
            </a:r>
            <a:r>
              <a:rPr lang="ko-KR" sz="900" b="1" kern="0">
                <a:solidFill>
                  <a:schemeClr val="tx1">
                    <a:lumMod val="100000"/>
                  </a:schemeClr>
                </a:solidFill>
                <a:latin typeface="Calibri" panose="020F0502020204030204" pitchFamily="34" charset="0"/>
                <a:sym typeface=""/>
              </a:rPr>
              <a:t> 2007;25:709-15.</a:t>
            </a:r>
          </a:p>
        </p:txBody>
      </p:sp>
      <p:pic>
        <p:nvPicPr>
          <p:cNvPr id="7" name="Graphic 6" descr="Home with solid fill">
            <a:hlinkClick r:id="rId3" action="ppaction://hlinksldjump"/>
            <a:extLst>
              <a:ext uri="{FF2B5EF4-FFF2-40B4-BE49-F238E27FC236}">
                <a16:creationId xmlns:a16="http://schemas.microsoft.com/office/drawing/2014/main" id="{2A261B77-2D6D-FF40-8B4E-BCCC9AE580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533020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항응고제(헤파린, 와파린)</a:t>
            </a:r>
          </a:p>
        </p:txBody>
      </p:sp>
      <p:graphicFrame>
        <p:nvGraphicFramePr>
          <p:cNvPr id="2" name="Table 2">
            <a:extLst>
              <a:ext uri="{FF2B5EF4-FFF2-40B4-BE49-F238E27FC236}">
                <a16:creationId xmlns:a16="http://schemas.microsoft.com/office/drawing/2014/main" id="{179B4E36-8AC2-654C-B2F7-81DC7B2928F9}"/>
              </a:ext>
            </a:extLst>
          </p:cNvPr>
          <p:cNvGraphicFramePr>
            <a:graphicFrameLocks noGrp="1"/>
          </p:cNvGraphicFramePr>
          <p:nvPr>
            <p:extLst>
              <p:ext uri="{D42A27DB-BD31-4B8C-83A1-F6EECF244321}">
                <p14:modId xmlns:p14="http://schemas.microsoft.com/office/powerpoint/2010/main" val="2850112329"/>
              </p:ext>
            </p:extLst>
          </p:nvPr>
        </p:nvGraphicFramePr>
        <p:xfrm>
          <a:off x="441064" y="1168972"/>
          <a:ext cx="5443370" cy="4626185"/>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3491834165"/>
                    </a:ext>
                  </a:extLst>
                </a:gridCol>
              </a:tblGrid>
              <a:tr h="398513">
                <a:tc>
                  <a:txBody>
                    <a:bodyPr/>
                    <a:lstStyle/>
                    <a:p>
                      <a:r>
                        <a:rPr lang="ko-KR" altLang="en-US" sz="1600" b="1" spc="0" dirty="0">
                          <a:solidFill>
                            <a:schemeClr val="bg1"/>
                          </a:solidFill>
                          <a:latin typeface="Candara" panose="020E0502030303020204" pitchFamily="34" charset="0"/>
                          <a:ea typeface="Malgun Gothic"/>
                          <a:cs typeface="+mn-cs"/>
                          <a:sym typeface=""/>
                        </a:rPr>
                        <a:t>적응증</a:t>
                      </a:r>
                      <a:r>
                        <a:rPr lang="ko-KR" sz="1600" b="1" spc="0" dirty="0">
                          <a:solidFill>
                            <a:schemeClr val="bg1"/>
                          </a:solidFill>
                          <a:latin typeface="Candara" panose="020E0502030303020204" pitchFamily="34" charset="0"/>
                          <a:ea typeface="Malgun Gothic"/>
                          <a:cs typeface="+mn-cs"/>
                          <a:sym typeface=""/>
                        </a:rPr>
                        <a:t>:</a:t>
                      </a:r>
                      <a:endParaRPr lang="ko-KR" sz="1600" b="1" spc="0" baseline="30000" dirty="0">
                        <a:solidFill>
                          <a:schemeClr val="bg1"/>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886722394"/>
                  </a:ext>
                </a:extLst>
              </a:tr>
              <a:tr h="1311345">
                <a:tc>
                  <a:txBody>
                    <a:bodyPr/>
                    <a:lstStyle/>
                    <a:p>
                      <a:pPr marL="285750" indent="-285750">
                        <a:buFont typeface="Arial" panose="020B0604020202020204" pitchFamily="34" charset="0"/>
                        <a:buChar char="•"/>
                      </a:pPr>
                      <a:r>
                        <a:rPr lang="ko-KR" sz="1800" b="1" kern="0" spc="0" dirty="0" err="1">
                          <a:solidFill>
                            <a:schemeClr val="tx1">
                              <a:lumMod val="100000"/>
                            </a:schemeClr>
                          </a:solidFill>
                          <a:effectLst/>
                          <a:latin typeface="Candara" panose="020E0502030303020204" pitchFamily="34" charset="0"/>
                          <a:ea typeface="Malgun Gothic"/>
                          <a:cs typeface="+mn-cs"/>
                          <a:sym typeface=""/>
                        </a:rPr>
                        <a:t>헤파린</a:t>
                      </a:r>
                      <a:r>
                        <a:rPr lang="ko-KR" sz="1800" b="1" kern="0" spc="0" dirty="0">
                          <a:solidFill>
                            <a:schemeClr val="tx1">
                              <a:lumMod val="100000"/>
                            </a:schemeClr>
                          </a:solidFill>
                          <a:effectLst/>
                          <a:latin typeface="Candara" panose="020E0502030303020204" pitchFamily="34" charset="0"/>
                          <a:ea typeface="Malgun Gothic"/>
                          <a:cs typeface="+mn-cs"/>
                          <a:sym typeface=""/>
                        </a:rPr>
                        <a:t>: </a:t>
                      </a:r>
                      <a:r>
                        <a:rPr lang="ko-KR" sz="1800" b="1" kern="0" spc="0" dirty="0" err="1">
                          <a:solidFill>
                            <a:schemeClr val="tx1">
                              <a:lumMod val="100000"/>
                            </a:schemeClr>
                          </a:solidFill>
                          <a:effectLst/>
                          <a:latin typeface="Candara" panose="020E0502030303020204" pitchFamily="34" charset="0"/>
                          <a:ea typeface="Malgun Gothic"/>
                          <a:cs typeface="+mn-cs"/>
                          <a:sym typeface=""/>
                        </a:rPr>
                        <a:t>혈전색전성</a:t>
                      </a:r>
                      <a:r>
                        <a:rPr lang="ko-KR" sz="1800" b="1" kern="0" spc="0" dirty="0">
                          <a:solidFill>
                            <a:schemeClr val="tx1">
                              <a:lumMod val="100000"/>
                            </a:schemeClr>
                          </a:solidFill>
                          <a:effectLst/>
                          <a:latin typeface="Candara" panose="020E0502030303020204" pitchFamily="34" charset="0"/>
                          <a:ea typeface="Malgun Gothic"/>
                          <a:cs typeface="+mn-cs"/>
                          <a:sym typeface=""/>
                        </a:rPr>
                        <a:t> 장애, 투석 및 기타 </a:t>
                      </a:r>
                      <a:r>
                        <a:rPr lang="ko-KR" sz="1800" b="1" kern="0" spc="0" dirty="0">
                          <a:solidFill>
                            <a:schemeClr val="tx1"/>
                          </a:solidFill>
                          <a:effectLst/>
                          <a:latin typeface="Candara" panose="020E0502030303020204" pitchFamily="34" charset="0"/>
                          <a:ea typeface="Malgun Gothic"/>
                          <a:cs typeface="+mn-cs"/>
                          <a:sym typeface=""/>
                        </a:rPr>
                        <a:t>관류 </a:t>
                      </a:r>
                      <a:r>
                        <a:rPr lang="ko-KR" altLang="en-US" sz="1800" b="1" kern="0" spc="0" dirty="0">
                          <a:solidFill>
                            <a:schemeClr val="tx1"/>
                          </a:solidFill>
                          <a:effectLst/>
                          <a:latin typeface="Candara" panose="020E0502030303020204" pitchFamily="34" charset="0"/>
                          <a:ea typeface="Malgun Gothic"/>
                          <a:cs typeface="+mn-cs"/>
                          <a:sym typeface=""/>
                        </a:rPr>
                        <a:t>시</a:t>
                      </a:r>
                      <a:r>
                        <a:rPr lang="ko-KR" sz="1800" b="1" kern="0" spc="0" dirty="0">
                          <a:solidFill>
                            <a:schemeClr val="tx1"/>
                          </a:solidFill>
                          <a:effectLst/>
                          <a:latin typeface="Candara" panose="020E0502030303020204" pitchFamily="34" charset="0"/>
                          <a:ea typeface="Malgun Gothic"/>
                          <a:cs typeface="+mn-cs"/>
                          <a:sym typeface=""/>
                        </a:rPr>
                        <a:t>술</a:t>
                      </a:r>
                      <a:r>
                        <a:rPr lang="ko-KR" sz="1800" b="1" kern="0" spc="0" baseline="30000" dirty="0">
                          <a:solidFill>
                            <a:schemeClr val="tx1">
                              <a:lumMod val="100000"/>
                            </a:schemeClr>
                          </a:solidFill>
                          <a:effectLst/>
                          <a:latin typeface="Candara" panose="020E0502030303020204" pitchFamily="34" charset="0"/>
                          <a:ea typeface="Malgun Gothic"/>
                          <a:cs typeface="+mn-cs"/>
                          <a:sym typeface=""/>
                        </a:rPr>
                        <a:t>1</a:t>
                      </a:r>
                    </a:p>
                    <a:p>
                      <a:pPr marL="285750" indent="-285750">
                        <a:buFont typeface="Arial" panose="020B0604020202020204" pitchFamily="34" charset="0"/>
                        <a:buChar char="•"/>
                      </a:pPr>
                      <a:r>
                        <a:rPr lang="ko-KR" sz="1800" b="1" kern="0" spc="0" baseline="0" dirty="0" err="1">
                          <a:solidFill>
                            <a:schemeClr val="tx1">
                              <a:lumMod val="100000"/>
                            </a:schemeClr>
                          </a:solidFill>
                          <a:effectLst/>
                          <a:latin typeface="Candara" panose="020E0502030303020204" pitchFamily="34" charset="0"/>
                          <a:ea typeface="Malgun Gothic"/>
                          <a:cs typeface="+mn-cs"/>
                          <a:sym typeface=""/>
                        </a:rPr>
                        <a:t>와파린</a:t>
                      </a:r>
                      <a:r>
                        <a:rPr lang="ko-KR" sz="1800" b="1" kern="0" spc="0" baseline="0" dirty="0">
                          <a:solidFill>
                            <a:schemeClr val="tx1">
                              <a:lumMod val="100000"/>
                            </a:schemeClr>
                          </a:solidFill>
                          <a:effectLst/>
                          <a:latin typeface="Candara" panose="020E0502030303020204" pitchFamily="34" charset="0"/>
                          <a:ea typeface="Malgun Gothic"/>
                          <a:cs typeface="+mn-cs"/>
                          <a:sym typeface=""/>
                        </a:rPr>
                        <a:t>: </a:t>
                      </a:r>
                      <a:r>
                        <a:rPr lang="ko-KR" sz="1800" b="1" kern="0" spc="0" dirty="0" err="1">
                          <a:solidFill>
                            <a:schemeClr val="tx1">
                              <a:lumMod val="100000"/>
                            </a:schemeClr>
                          </a:solidFill>
                          <a:effectLst/>
                          <a:latin typeface="Candara" panose="020E0502030303020204" pitchFamily="34" charset="0"/>
                          <a:ea typeface="Malgun Gothic"/>
                          <a:cs typeface="+mn-cs"/>
                          <a:sym typeface=""/>
                        </a:rPr>
                        <a:t>혈전색전증</a:t>
                      </a:r>
                      <a:r>
                        <a:rPr lang="ko-KR" sz="1800" b="1" kern="0" spc="0" dirty="0">
                          <a:solidFill>
                            <a:schemeClr val="tx1">
                              <a:lumMod val="100000"/>
                            </a:schemeClr>
                          </a:solidFill>
                          <a:effectLst/>
                          <a:latin typeface="Candara" panose="020E0502030303020204" pitchFamily="34" charset="0"/>
                          <a:ea typeface="Malgun Gothic"/>
                          <a:cs typeface="+mn-cs"/>
                          <a:sym typeface=""/>
                        </a:rPr>
                        <a:t>, 관상동맥폐쇄</a:t>
                      </a:r>
                      <a:r>
                        <a:rPr lang="ko-KR" sz="1800" b="1" kern="0" spc="0" baseline="30000" dirty="0">
                          <a:solidFill>
                            <a:schemeClr val="tx1">
                              <a:lumMod val="100000"/>
                            </a:schemeClr>
                          </a:solidFill>
                          <a:effectLst/>
                          <a:latin typeface="Candara" panose="020E0502030303020204" pitchFamily="34" charset="0"/>
                          <a:ea typeface="Malgun Gothic"/>
                          <a:cs typeface="+mn-cs"/>
                          <a:sym typeface=""/>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677014"/>
                  </a:ext>
                </a:extLst>
              </a:tr>
              <a:tr h="398513">
                <a:tc>
                  <a:txBody>
                    <a:bodyPr/>
                    <a:lstStyle/>
                    <a:p>
                      <a:r>
                        <a:rPr lang="ko-KR" sz="1600" b="1" spc="0">
                          <a:solidFill>
                            <a:schemeClr val="bg1"/>
                          </a:solidFill>
                          <a:latin typeface="Candara" panose="020E0502030303020204" pitchFamily="34" charset="0"/>
                          <a:ea typeface="Malgun Gothic"/>
                          <a:cs typeface="+mn-cs"/>
                          <a:sym typeface=""/>
                        </a:rPr>
                        <a:t>사용 시 골절 위험:</a:t>
                      </a:r>
                      <a:endParaRPr lang="ko-KR" sz="1600" b="1" spc="0" baseline="30000">
                        <a:solidFill>
                          <a:schemeClr val="bg1"/>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3748125636"/>
                  </a:ext>
                </a:extLst>
              </a:tr>
              <a:tr h="1086856">
                <a:tc>
                  <a:txBody>
                    <a:bodyPr/>
                    <a:lstStyle/>
                    <a:p>
                      <a:pPr marL="285750" indent="-285750">
                        <a:buFont typeface="Arial" panose="020B0604020202020204" pitchFamily="34" charset="0"/>
                        <a:buChar char="•"/>
                      </a:pP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장기간 </a:t>
                      </a:r>
                      <a:r>
                        <a:rPr lang="ko-KR" sz="1800" b="1" i="0" u="none" strike="noStrike" kern="0" spc="0" dirty="0" err="1">
                          <a:solidFill>
                            <a:schemeClr val="tx1">
                              <a:lumMod val="100000"/>
                            </a:schemeClr>
                          </a:solidFill>
                          <a:effectLst/>
                          <a:latin typeface="Candara" panose="020E0502030303020204" pitchFamily="34" charset="0"/>
                          <a:ea typeface="Malgun Gothic"/>
                          <a:cs typeface="+mn-cs"/>
                          <a:sym typeface=""/>
                        </a:rPr>
                        <a:t>헤파린</a:t>
                      </a:r>
                      <a:r>
                        <a:rPr lang="ko-KR" sz="1800" b="1" i="0" u="none" strike="noStrike" kern="0" spc="0" dirty="0">
                          <a:solidFill>
                            <a:schemeClr val="tx1">
                              <a:lumMod val="100000"/>
                            </a:schemeClr>
                          </a:solidFill>
                          <a:effectLst/>
                          <a:latin typeface="Candara" panose="020E0502030303020204" pitchFamily="34" charset="0"/>
                          <a:ea typeface="Malgun Gothic"/>
                          <a:cs typeface="+mn-cs"/>
                          <a:sym typeface=""/>
                        </a:rPr>
                        <a:t> 투여 여성의 척추 골절 발생률</a:t>
                      </a:r>
                      <a:r>
                        <a:rPr lang="en-US" altLang="ko-KR" sz="1800" b="1" i="0" u="none" strike="noStrike" kern="0" spc="0" dirty="0">
                          <a:solidFill>
                            <a:schemeClr val="tx1">
                              <a:lumMod val="100000"/>
                            </a:schemeClr>
                          </a:solidFill>
                          <a:effectLst/>
                          <a:latin typeface="Candara" panose="020E0502030303020204" pitchFamily="34" charset="0"/>
                          <a:ea typeface="Malgun Gothic"/>
                          <a:cs typeface="+mn-cs"/>
                          <a:sym typeface=""/>
                        </a:rPr>
                        <a:t> </a:t>
                      </a:r>
                      <a:r>
                        <a:rPr lang="en-US" altLang="ko-KR" sz="1800" b="1" i="0" u="none" strike="noStrike" kern="0" spc="0" dirty="0">
                          <a:solidFill>
                            <a:srgbClr val="48B8A9"/>
                          </a:solidFill>
                          <a:effectLst/>
                          <a:latin typeface="Candara" panose="020E0502030303020204" pitchFamily="34" charset="0"/>
                          <a:ea typeface="Malgun Gothic"/>
                          <a:cs typeface="+mn-cs"/>
                          <a:sym typeface=""/>
                        </a:rPr>
                        <a:t>15%</a:t>
                      </a:r>
                      <a:r>
                        <a:rPr lang="ko-KR" sz="1800" b="1" i="0" u="none" strike="noStrike" kern="0" spc="0" baseline="30000" dirty="0">
                          <a:solidFill>
                            <a:schemeClr val="tx1">
                              <a:lumMod val="100000"/>
                            </a:schemeClr>
                          </a:solidFill>
                          <a:effectLst/>
                          <a:latin typeface="Candara" panose="020E0502030303020204" pitchFamily="34" charset="0"/>
                          <a:ea typeface="Malgun Gothic"/>
                          <a:cs typeface="+mn-cs"/>
                          <a:sym typeface=""/>
                        </a:rPr>
                        <a:t>3</a:t>
                      </a:r>
                    </a:p>
                    <a:p>
                      <a:pPr marL="285750" indent="-285750">
                        <a:buFont typeface="Arial" panose="020B0604020202020204" pitchFamily="34" charset="0"/>
                        <a:buChar char="•"/>
                      </a:pPr>
                      <a:r>
                        <a:rPr lang="ko-KR" sz="1800" b="1" i="0" u="none" strike="noStrike" kern="0" spc="0" baseline="0" dirty="0">
                          <a:solidFill>
                            <a:schemeClr val="tx1">
                              <a:lumMod val="100000"/>
                            </a:schemeClr>
                          </a:solidFill>
                          <a:effectLst/>
                          <a:latin typeface="Candara" panose="020E0502030303020204" pitchFamily="34" charset="0"/>
                          <a:ea typeface="Malgun Gothic"/>
                          <a:cs typeface="+mn-cs"/>
                          <a:sym typeface=""/>
                        </a:rPr>
                        <a:t>골절 위험에 대한 </a:t>
                      </a:r>
                      <a:r>
                        <a:rPr lang="ko-KR" sz="1800" b="1" i="0" u="none" strike="noStrike" kern="0" spc="0" baseline="0" dirty="0" err="1">
                          <a:solidFill>
                            <a:schemeClr val="tx1">
                              <a:lumMod val="100000"/>
                            </a:schemeClr>
                          </a:solidFill>
                          <a:effectLst/>
                          <a:latin typeface="Candara" panose="020E0502030303020204" pitchFamily="34" charset="0"/>
                          <a:ea typeface="Malgun Gothic"/>
                          <a:cs typeface="+mn-cs"/>
                          <a:sym typeface=""/>
                        </a:rPr>
                        <a:t>와파린의</a:t>
                      </a:r>
                      <a:r>
                        <a:rPr lang="ko-KR" sz="1800" b="1" i="0" u="none" strike="noStrike" kern="0" spc="0" baseline="0" dirty="0">
                          <a:solidFill>
                            <a:schemeClr val="tx1">
                              <a:lumMod val="100000"/>
                            </a:schemeClr>
                          </a:solidFill>
                          <a:effectLst/>
                          <a:latin typeface="Candara" panose="020E0502030303020204" pitchFamily="34" charset="0"/>
                          <a:ea typeface="Malgun Gothic"/>
                          <a:cs typeface="+mn-cs"/>
                          <a:sym typeface=""/>
                        </a:rPr>
                        <a:t> 효과는 일관성이 없음</a:t>
                      </a:r>
                      <a:r>
                        <a:rPr lang="ko-KR" sz="1800" b="1" i="0" u="none" strike="noStrike" kern="0" spc="0" baseline="30000" dirty="0">
                          <a:solidFill>
                            <a:schemeClr val="tx1">
                              <a:lumMod val="100000"/>
                            </a:schemeClr>
                          </a:solidFill>
                          <a:effectLst/>
                          <a:latin typeface="Candara" panose="020E0502030303020204" pitchFamily="34" charset="0"/>
                          <a:ea typeface="Malgun Gothic"/>
                          <a:cs typeface="+mn-cs"/>
                          <a:sym typeface=""/>
                        </a:rPr>
                        <a:t>4</a:t>
                      </a:r>
                      <a:endParaRPr lang="ko-KR" b="1" kern="0" spc="0" baseline="30000" dirty="0">
                        <a:solidFill>
                          <a:schemeClr val="tx1">
                            <a:lumMod val="100000"/>
                          </a:schemeClr>
                        </a:solidFill>
                        <a:latin typeface="Candara" panose="020E0502030303020204" pitchFamily="34" charset="0"/>
                        <a:ea typeface="Malgun Gothic"/>
                        <a:cs typeface="+mn-cs"/>
                        <a:sym typefac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712073"/>
                  </a:ext>
                </a:extLst>
              </a:tr>
              <a:tr h="422231">
                <a:tc>
                  <a:txBody>
                    <a:bodyPr/>
                    <a:lstStyle/>
                    <a:p>
                      <a:r>
                        <a:rPr lang="ko-KR" sz="1600" b="1" kern="0" spc="0">
                          <a:solidFill>
                            <a:schemeClr val="bg1">
                              <a:lumMod val="100000"/>
                            </a:schemeClr>
                          </a:solidFill>
                          <a:latin typeface="Candara" panose="020E0502030303020204" pitchFamily="34" charset="0"/>
                          <a:ea typeface="Malgun Gothic"/>
                          <a:cs typeface="+mn-cs"/>
                          <a:sym typeface=""/>
                        </a:rPr>
                        <a:t>뼈에 대한 헤파린의 직접적인 영향:</a:t>
                      </a:r>
                      <a:r>
                        <a:rPr lang="ko-KR" sz="1600" b="1" kern="0" spc="0" baseline="30000">
                          <a:solidFill>
                            <a:schemeClr val="bg1">
                              <a:lumMod val="100000"/>
                            </a:schemeClr>
                          </a:solidFill>
                          <a:latin typeface="Candara" panose="020E0502030303020204" pitchFamily="34" charset="0"/>
                          <a:ea typeface="Malgun Gothic"/>
                          <a:cs typeface="+mn-cs"/>
                          <a:sym typeface=""/>
                        </a:rPr>
                        <a:t>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4272412289"/>
                  </a:ext>
                </a:extLst>
              </a:tr>
              <a:tr h="1008727">
                <a:tc>
                  <a:txBody>
                    <a:bodyPr/>
                    <a:lstStyle/>
                    <a:p>
                      <a:pPr marL="285750" indent="-285750">
                        <a:buFont typeface="Arial" panose="020B0604020202020204" pitchFamily="34" charset="0"/>
                        <a:buChar char="•"/>
                      </a:pPr>
                      <a:r>
                        <a:rPr lang="ko-KR" sz="1800" b="1" kern="0" spc="0" dirty="0">
                          <a:solidFill>
                            <a:schemeClr val="tx1">
                              <a:lumMod val="100000"/>
                            </a:schemeClr>
                          </a:solidFill>
                          <a:effectLst/>
                          <a:latin typeface="Candara" panose="020E0502030303020204" pitchFamily="34" charset="0"/>
                          <a:ea typeface="Malgun Gothic"/>
                          <a:cs typeface="+mn-cs"/>
                          <a:sym typeface="Wingdings" pitchFamily="2" charset="2"/>
                        </a:rPr>
                        <a:t> </a:t>
                      </a:r>
                      <a:r>
                        <a:rPr lang="ko-KR" sz="1800" b="1" kern="0" spc="0" dirty="0">
                          <a:solidFill>
                            <a:schemeClr val="tx1">
                              <a:lumMod val="100000"/>
                            </a:schemeClr>
                          </a:solidFill>
                          <a:effectLst/>
                          <a:latin typeface="Candara" panose="020E0502030303020204" pitchFamily="34" charset="0"/>
                          <a:ea typeface="Malgun Gothic"/>
                          <a:cs typeface="+mn-cs"/>
                          <a:sym typeface=""/>
                        </a:rPr>
                        <a:t>조골세포 억제 </a:t>
                      </a:r>
                    </a:p>
                    <a:p>
                      <a:pPr marL="285750" indent="-285750">
                        <a:buClr>
                          <a:schemeClr val="tx1"/>
                        </a:buClr>
                        <a:buFont typeface="Arial" panose="020B0604020202020204" pitchFamily="34" charset="0"/>
                        <a:buChar char="•"/>
                      </a:pPr>
                      <a:r>
                        <a:rPr lang="ko-KR" b="1" kern="0" spc="0" dirty="0">
                          <a:solidFill>
                            <a:srgbClr val="8ECDC1"/>
                          </a:solidFill>
                          <a:latin typeface="Candara" panose="020E0502030303020204" pitchFamily="34" charset="0"/>
                          <a:ea typeface="Malgun Gothic"/>
                          <a:cs typeface="+mn-cs"/>
                          <a:sym typeface=""/>
                        </a:rPr>
                        <a:t>↓</a:t>
                      </a:r>
                      <a:r>
                        <a:rPr lang="ko-KR" b="1" kern="0" spc="0" dirty="0">
                          <a:solidFill>
                            <a:srgbClr val="6BBBAD">
                              <a:lumMod val="100000"/>
                            </a:srgbClr>
                          </a:solidFill>
                          <a:latin typeface="Candara" panose="020E0502030303020204" pitchFamily="34" charset="0"/>
                          <a:ea typeface="Malgun Gothic"/>
                          <a:cs typeface="+mn-cs"/>
                          <a:sym typeface=""/>
                        </a:rPr>
                        <a:t> </a:t>
                      </a:r>
                      <a:r>
                        <a:rPr lang="ko-KR" sz="1800" b="1" kern="0" spc="0" dirty="0">
                          <a:solidFill>
                            <a:schemeClr val="tx1">
                              <a:lumMod val="100000"/>
                            </a:schemeClr>
                          </a:solidFill>
                          <a:effectLst/>
                          <a:latin typeface="Candara" panose="020E0502030303020204" pitchFamily="34" charset="0"/>
                          <a:ea typeface="Malgun Gothic"/>
                          <a:cs typeface="+mn-cs"/>
                          <a:sym typeface=""/>
                        </a:rPr>
                        <a:t>골 형성</a:t>
                      </a:r>
                    </a:p>
                    <a:p>
                      <a:pPr marL="285750" indent="-285750">
                        <a:buClr>
                          <a:schemeClr val="tx1"/>
                        </a:buClr>
                        <a:buFont typeface="Arial" panose="020B0604020202020204" pitchFamily="34" charset="0"/>
                        <a:buChar char="•"/>
                      </a:pPr>
                      <a:r>
                        <a:rPr lang="ko-KR" sz="1800" b="1" i="0" u="none" strike="noStrike" kern="0" spc="0" dirty="0">
                          <a:solidFill>
                            <a:srgbClr val="6BBBAD">
                              <a:lumMod val="100000"/>
                            </a:srgbClr>
                          </a:solidFill>
                          <a:effectLst/>
                          <a:latin typeface="Candara" panose="020E0502030303020204" pitchFamily="34" charset="0"/>
                          <a:ea typeface="Malgun Gothic"/>
                          <a:cs typeface="+mn-cs"/>
                          <a:sym typeface=""/>
                        </a:rPr>
                        <a:t>↑ </a:t>
                      </a:r>
                      <a:r>
                        <a:rPr lang="ko-KR" sz="1800" b="1" kern="0" spc="0" dirty="0">
                          <a:solidFill>
                            <a:schemeClr val="tx1">
                              <a:lumMod val="100000"/>
                            </a:schemeClr>
                          </a:solidFill>
                          <a:effectLst/>
                          <a:latin typeface="Candara" panose="020E0502030303020204" pitchFamily="34" charset="0"/>
                          <a:ea typeface="Malgun Gothic"/>
                          <a:cs typeface="+mn-cs"/>
                          <a:sym typeface=""/>
                        </a:rPr>
                        <a:t>골</a:t>
                      </a:r>
                      <a:r>
                        <a:rPr lang="ko-KR" sz="1800" b="1" kern="0" spc="0" dirty="0">
                          <a:solidFill>
                            <a:schemeClr val="tx1"/>
                          </a:solidFill>
                          <a:effectLst/>
                          <a:latin typeface="Candara" panose="020E0502030303020204" pitchFamily="34" charset="0"/>
                          <a:ea typeface="Malgun Gothic"/>
                          <a:cs typeface="+mn-cs"/>
                          <a:sym typeface=""/>
                        </a:rPr>
                        <a:t> </a:t>
                      </a:r>
                      <a:r>
                        <a:rPr lang="ko-KR" sz="1800" b="1" kern="0" spc="0" dirty="0">
                          <a:solidFill>
                            <a:schemeClr val="tx1">
                              <a:lumMod val="100000"/>
                            </a:schemeClr>
                          </a:solidFill>
                          <a:effectLst/>
                          <a:latin typeface="Candara" panose="020E0502030303020204" pitchFamily="34" charset="0"/>
                          <a:ea typeface="Malgun Gothic"/>
                          <a:cs typeface="+mn-cs"/>
                          <a:sym typeface=""/>
                        </a:rPr>
                        <a:t>흡수</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6111470"/>
                  </a:ext>
                </a:extLst>
              </a:tr>
            </a:tbl>
          </a:graphicData>
        </a:graphic>
      </p:graphicFrame>
      <p:graphicFrame>
        <p:nvGraphicFramePr>
          <p:cNvPr id="10" name="Table 2">
            <a:extLst>
              <a:ext uri="{FF2B5EF4-FFF2-40B4-BE49-F238E27FC236}">
                <a16:creationId xmlns:a16="http://schemas.microsoft.com/office/drawing/2014/main" id="{F0F824EF-B146-9A45-BDF6-C45D862610C5}"/>
              </a:ext>
            </a:extLst>
          </p:cNvPr>
          <p:cNvGraphicFramePr>
            <a:graphicFrameLocks noGrp="1"/>
          </p:cNvGraphicFramePr>
          <p:nvPr>
            <p:extLst>
              <p:ext uri="{D42A27DB-BD31-4B8C-83A1-F6EECF244321}">
                <p14:modId xmlns:p14="http://schemas.microsoft.com/office/powerpoint/2010/main" val="2423973852"/>
              </p:ext>
            </p:extLst>
          </p:nvPr>
        </p:nvGraphicFramePr>
        <p:xfrm>
          <a:off x="6307565" y="1168973"/>
          <a:ext cx="5443370" cy="2569323"/>
        </p:xfrm>
        <a:graphic>
          <a:graphicData uri="http://schemas.openxmlformats.org/drawingml/2006/table">
            <a:tbl>
              <a:tblPr firstRow="1" bandRow="1">
                <a:tableStyleId>{5940675A-B579-460E-94D1-54222C63F5DA}</a:tableStyleId>
              </a:tblPr>
              <a:tblGrid>
                <a:gridCol w="5443370">
                  <a:extLst>
                    <a:ext uri="{9D8B030D-6E8A-4147-A177-3AD203B41FA5}">
                      <a16:colId xmlns:a16="http://schemas.microsoft.com/office/drawing/2014/main" val="4172889093"/>
                    </a:ext>
                  </a:extLst>
                </a:gridCol>
              </a:tblGrid>
              <a:tr h="400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600" b="1" kern="0" spc="0">
                          <a:solidFill>
                            <a:schemeClr val="bg1">
                              <a:lumMod val="100000"/>
                            </a:schemeClr>
                          </a:solidFill>
                          <a:latin typeface="Candara" panose="020E0502030303020204" pitchFamily="34" charset="0"/>
                          <a:ea typeface="Malgun Gothic"/>
                          <a:cs typeface="+mn-cs"/>
                          <a:sym typeface=""/>
                        </a:rPr>
                        <a:t>가역성:</a:t>
                      </a:r>
                      <a:r>
                        <a:rPr lang="ko-KR" sz="1600" b="1" kern="0" spc="0" baseline="30000">
                          <a:solidFill>
                            <a:schemeClr val="bg1">
                              <a:lumMod val="100000"/>
                            </a:schemeClr>
                          </a:solidFill>
                          <a:latin typeface="Candara" panose="020E0502030303020204" pitchFamily="34" charset="0"/>
                          <a:ea typeface="Malgun Gothic"/>
                          <a:cs typeface="+mn-cs"/>
                          <a:sym typeface=""/>
                        </a:rPr>
                        <a:t>1</a:t>
                      </a:r>
                      <a:endParaRPr lang="ko-KR" sz="1600" b="1" kern="0" spc="0">
                        <a:solidFill>
                          <a:schemeClr val="bg1">
                            <a:lumMod val="100000"/>
                          </a:schemeClr>
                        </a:solidFill>
                        <a:latin typeface="Candara" panose="020E0502030303020204" pitchFamily="34" charset="0"/>
                        <a:ea typeface="Malgun Gothic"/>
                        <a:cs typeface="+mn-cs"/>
                        <a:sym typeface=""/>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BBBAD"/>
                    </a:solidFill>
                  </a:tcPr>
                </a:tc>
                <a:extLst>
                  <a:ext uri="{0D108BD9-81ED-4DB2-BD59-A6C34878D82A}">
                    <a16:rowId xmlns:a16="http://schemas.microsoft.com/office/drawing/2014/main" val="2155678154"/>
                  </a:ext>
                </a:extLst>
              </a:tr>
              <a:tr h="622788">
                <a:tc>
                  <a:txBody>
                    <a:bodyPr/>
                    <a:lstStyle/>
                    <a:p>
                      <a:r>
                        <a:rPr lang="ko-KR" sz="1800" b="1" kern="1200" spc="0">
                          <a:solidFill>
                            <a:schemeClr val="tx1">
                              <a:lumMod val="100000"/>
                            </a:schemeClr>
                          </a:solidFill>
                          <a:effectLst/>
                          <a:latin typeface="Candara" panose="020E0502030303020204" pitchFamily="34" charset="0"/>
                          <a:ea typeface="Malgun Gothic"/>
                          <a:cs typeface="+mn-cs"/>
                          <a:sym typeface=""/>
                        </a:rPr>
                        <a:t>중단 후 골밀도가 거의 완전히 원래대로 돌아감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7725"/>
                  </a:ext>
                </a:extLst>
              </a:tr>
              <a:tr h="524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spc="0">
                          <a:solidFill>
                            <a:schemeClr val="bg1"/>
                          </a:solidFill>
                          <a:latin typeface="Candara" panose="020E0502030303020204" pitchFamily="34" charset="0"/>
                          <a:ea typeface="Malgun Gothic"/>
                          <a:cs typeface="+mn-cs"/>
                          <a:sym typeface=""/>
                        </a:rPr>
                        <a:t>뼈 건강 모니터링을 도와야 하는 처방책임자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38382027"/>
                  </a:ext>
                </a:extLst>
              </a:tr>
              <a:tr h="1022026">
                <a:tc>
                  <a:txBody>
                    <a:bodyPr/>
                    <a:lstStyle/>
                    <a:p>
                      <a:r>
                        <a:rPr lang="ko-KR" sz="1800" b="1" kern="1200" spc="0">
                          <a:solidFill>
                            <a:schemeClr val="tx1">
                              <a:lumMod val="100000"/>
                            </a:schemeClr>
                          </a:solidFill>
                          <a:effectLst/>
                          <a:latin typeface="Candara" panose="020E0502030303020204" pitchFamily="34" charset="0"/>
                          <a:ea typeface="Malgun Gothic"/>
                          <a:cs typeface="+mn-cs"/>
                          <a:sym typeface=""/>
                        </a:rPr>
                        <a:t>내과 의사, 주치의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4275306"/>
                  </a:ext>
                </a:extLst>
              </a:tr>
            </a:tbl>
          </a:graphicData>
        </a:graphic>
      </p:graphicFrame>
      <p:sp>
        <p:nvSpPr>
          <p:cNvPr id="11" name="TextBox 10">
            <a:extLst>
              <a:ext uri="{FF2B5EF4-FFF2-40B4-BE49-F238E27FC236}">
                <a16:creationId xmlns:a16="http://schemas.microsoft.com/office/drawing/2014/main" id="{667C05F6-6D6C-B642-8DED-1B9953495F3C}"/>
              </a:ext>
            </a:extLst>
          </p:cNvPr>
          <p:cNvSpPr txBox="1"/>
          <p:nvPr/>
        </p:nvSpPr>
        <p:spPr>
          <a:xfrm>
            <a:off x="386856" y="6484314"/>
            <a:ext cx="11256505" cy="369332"/>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a:t>
            </a:r>
            <a:r>
              <a:rPr lang="ko-KR" altLang="ko-KR" sz="900" b="1" kern="0" dirty="0">
                <a:solidFill>
                  <a:schemeClr val="tx1">
                    <a:lumMod val="100000"/>
                  </a:schemeClr>
                </a:solidFill>
                <a:latin typeface="Calibri" panose="020F0502020204030204" pitchFamily="34" charset="0"/>
                <a:sym typeface=""/>
              </a:rPr>
              <a:t> </a:t>
            </a:r>
            <a:r>
              <a:rPr lang="en-US" altLang="ko-KR" sz="900" b="1" kern="0" dirty="0">
                <a:solidFill>
                  <a:srgbClr val="FF0000"/>
                </a:solidFill>
                <a:latin typeface="Calibri" panose="020F0502020204030204" pitchFamily="34" charset="0"/>
                <a:sym typeface=""/>
              </a:rPr>
              <a:t>Pfizer</a:t>
            </a:r>
            <a:r>
              <a:rPr lang="en-US" altLang="ko-KR" sz="900" b="1" kern="0" dirty="0">
                <a:solidFill>
                  <a:schemeClr val="tx1">
                    <a:lumMod val="100000"/>
                  </a:schemeClr>
                </a:solidFill>
                <a:latin typeface="Calibri" panose="020F0502020204030204" pitchFamily="34" charset="0"/>
                <a:sym typeface=""/>
              </a:rPr>
              <a:t>.</a:t>
            </a:r>
            <a:r>
              <a:rPr lang="ko-KR" sz="900" b="1" kern="0" dirty="0">
                <a:solidFill>
                  <a:schemeClr val="tx1">
                    <a:lumMod val="100000"/>
                  </a:schemeClr>
                </a:solidFill>
                <a:latin typeface="Calibri" panose="020F0502020204030204" pitchFamily="34" charset="0"/>
                <a:sym typeface=""/>
              </a:rPr>
              <a:t> Heparin Australian Approved Product Information, 2021; 2. Mylan Health. COUMADIN (warfarin sodium) Approved Product Information, 2020; 3. Monreal et al. </a:t>
            </a:r>
            <a:r>
              <a:rPr lang="ko-KR" sz="900" b="1" i="1" kern="0" dirty="0">
                <a:solidFill>
                  <a:schemeClr val="tx1">
                    <a:lumMod val="100000"/>
                  </a:schemeClr>
                </a:solidFill>
                <a:latin typeface="Calibri" panose="020F0502020204030204" pitchFamily="34" charset="0"/>
                <a:sym typeface=""/>
              </a:rPr>
              <a:t>Thromb Haemost </a:t>
            </a:r>
            <a:r>
              <a:rPr lang="ko-KR" sz="900" b="1" kern="0" dirty="0">
                <a:solidFill>
                  <a:schemeClr val="tx1">
                    <a:lumMod val="100000"/>
                  </a:schemeClr>
                </a:solidFill>
                <a:latin typeface="Calibri" panose="020F0502020204030204" pitchFamily="34" charset="0"/>
                <a:sym typeface=""/>
              </a:rPr>
              <a:t>1994;71:7–11; 4. Panday K, et al. </a:t>
            </a:r>
            <a:r>
              <a:rPr lang="ko-KR" sz="900" b="1" i="1" kern="0" dirty="0">
                <a:solidFill>
                  <a:schemeClr val="tx1">
                    <a:lumMod val="100000"/>
                  </a:schemeClr>
                </a:solidFill>
                <a:latin typeface="Calibri" panose="020F0502020204030204" pitchFamily="34" charset="0"/>
                <a:sym typeface=""/>
              </a:rPr>
              <a:t>Ther Adv Musculoskel Dis </a:t>
            </a:r>
            <a:r>
              <a:rPr lang="ko-KR" sz="900" b="1" kern="0" dirty="0">
                <a:solidFill>
                  <a:schemeClr val="tx1">
                    <a:lumMod val="100000"/>
                  </a:schemeClr>
                </a:solidFill>
                <a:latin typeface="Calibri" panose="020F0502020204030204" pitchFamily="34" charset="0"/>
                <a:sym typeface=""/>
              </a:rPr>
              <a:t>2014;6:185–202.</a:t>
            </a:r>
          </a:p>
        </p:txBody>
      </p:sp>
      <p:pic>
        <p:nvPicPr>
          <p:cNvPr id="7" name="Graphic 6" descr="Home with solid fill">
            <a:hlinkClick r:id="rId3" action="ppaction://hlinksldjump"/>
            <a:extLst>
              <a:ext uri="{FF2B5EF4-FFF2-40B4-BE49-F238E27FC236}">
                <a16:creationId xmlns:a16="http://schemas.microsoft.com/office/drawing/2014/main" id="{84E8B56B-2E20-6047-833B-5A3520C4CE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9385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8" name="TextBox 7">
            <a:extLst>
              <a:ext uri="{FF2B5EF4-FFF2-40B4-BE49-F238E27FC236}">
                <a16:creationId xmlns:a16="http://schemas.microsoft.com/office/drawing/2014/main" id="{8C46A4E2-F39D-AE49-B6EF-A502080A0BD5}"/>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1</a:t>
            </a:r>
          </a:p>
        </p:txBody>
      </p:sp>
      <p:sp>
        <p:nvSpPr>
          <p:cNvPr id="10" name="TextBox 9">
            <a:extLst>
              <a:ext uri="{FF2B5EF4-FFF2-40B4-BE49-F238E27FC236}">
                <a16:creationId xmlns:a16="http://schemas.microsoft.com/office/drawing/2014/main" id="{0B477B5A-C9C2-F54B-8BA0-D8A00791FAFC}"/>
              </a:ext>
            </a:extLst>
          </p:cNvPr>
          <p:cNvSpPr txBox="1"/>
          <p:nvPr/>
        </p:nvSpPr>
        <p:spPr>
          <a:xfrm>
            <a:off x="386859" y="2013745"/>
            <a:ext cx="5427785" cy="923330"/>
          </a:xfrm>
          <a:prstGeom prst="rect">
            <a:avLst/>
          </a:prstGeom>
          <a:noFill/>
        </p:spPr>
        <p:txBody>
          <a:bodyPr wrap="square" rtlCol="0">
            <a:spAutoFit/>
          </a:bodyPr>
          <a:lstStyle/>
          <a:p>
            <a:r>
              <a:rPr lang="ko-KR" b="1" kern="0" dirty="0">
                <a:solidFill>
                  <a:srgbClr val="6BBBAD">
                    <a:lumMod val="100000"/>
                  </a:srgbClr>
                </a:solidFill>
                <a:latin typeface="Candara" panose="020E0502030303020204" pitchFamily="34" charset="0"/>
                <a:sym typeface=""/>
              </a:rPr>
              <a:t>취약 골절이 있는 </a:t>
            </a:r>
            <a:r>
              <a:rPr lang="ko-KR" b="1" kern="0" dirty="0">
                <a:solidFill>
                  <a:srgbClr val="0063A6">
                    <a:lumMod val="100000"/>
                  </a:srgbClr>
                </a:solidFill>
                <a:latin typeface="Candara" panose="020E0502030303020204" pitchFamily="34" charset="0"/>
                <a:sym typeface=""/>
              </a:rPr>
              <a:t>남성과 여성의 경우 사전에 체계적으로 확인하여 뼈 건강 평가를 </a:t>
            </a:r>
            <a:r>
              <a:rPr lang="ko-KR" altLang="es-ES" b="1" kern="0" dirty="0">
                <a:solidFill>
                  <a:srgbClr val="0063A6">
                    <a:lumMod val="100000"/>
                  </a:srgbClr>
                </a:solidFill>
                <a:latin typeface="Candara" panose="020E0502030303020204" pitchFamily="34" charset="0"/>
                <a:sym typeface=""/>
              </a:rPr>
              <a:t>받고 </a:t>
            </a:r>
            <a:r>
              <a:rPr lang="ko-KR" altLang="en-US" b="1" kern="0" dirty="0">
                <a:solidFill>
                  <a:srgbClr val="0063A6">
                    <a:lumMod val="100000"/>
                  </a:srgbClr>
                </a:solidFill>
                <a:latin typeface="Candara" panose="020E0502030303020204" pitchFamily="34" charset="0"/>
                <a:sym typeface=""/>
              </a:rPr>
              <a:t>필요</a:t>
            </a:r>
            <a:r>
              <a:rPr lang="ko-KR" altLang="es-ES" b="1" kern="0" dirty="0">
                <a:solidFill>
                  <a:srgbClr val="0063A6">
                    <a:lumMod val="100000"/>
                  </a:srgbClr>
                </a:solidFill>
                <a:latin typeface="Candara" panose="020E0502030303020204" pitchFamily="34" charset="0"/>
                <a:sym typeface=""/>
              </a:rPr>
              <a:t>한 </a:t>
            </a:r>
            <a:r>
              <a:rPr lang="ko-KR" b="1" kern="0" dirty="0">
                <a:solidFill>
                  <a:srgbClr val="0063A6">
                    <a:lumMod val="100000"/>
                  </a:srgbClr>
                </a:solidFill>
                <a:latin typeface="Candara" panose="020E0502030303020204" pitchFamily="34" charset="0"/>
                <a:sym typeface=""/>
              </a:rPr>
              <a:t>경우 낙상 위험 평가도 받아야 합니다.</a:t>
            </a:r>
          </a:p>
        </p:txBody>
      </p:sp>
      <p:sp>
        <p:nvSpPr>
          <p:cNvPr id="14" name="TextBox 13">
            <a:extLst>
              <a:ext uri="{FF2B5EF4-FFF2-40B4-BE49-F238E27FC236}">
                <a16:creationId xmlns:a16="http://schemas.microsoft.com/office/drawing/2014/main" id="{33E1F11C-A764-D140-B98A-6792B2E1C3E9}"/>
              </a:ext>
            </a:extLst>
          </p:cNvPr>
          <p:cNvSpPr txBox="1"/>
          <p:nvPr/>
        </p:nvSpPr>
        <p:spPr>
          <a:xfrm>
            <a:off x="386859" y="3463497"/>
            <a:ext cx="5556739" cy="2277547"/>
          </a:xfrm>
          <a:prstGeom prst="rect">
            <a:avLst/>
          </a:prstGeom>
          <a:noFill/>
        </p:spPr>
        <p:txBody>
          <a:bodyPr wrap="square" rtlCol="0">
            <a:spAutoFit/>
          </a:bodyPr>
          <a:lstStyle/>
          <a:p>
            <a:r>
              <a:rPr lang="ko-KR" b="1" dirty="0">
                <a:latin typeface="Candara" panose="020E0502030303020204" pitchFamily="34" charset="0"/>
                <a:sym typeface=""/>
              </a:rPr>
              <a:t>임상 표준 1 달성 단계:</a:t>
            </a:r>
          </a:p>
          <a:p>
            <a:pPr marL="285750" lvl="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1단계:</a:t>
            </a:r>
            <a:r>
              <a:rPr lang="ko-KR" b="1" kern="0" dirty="0">
                <a:solidFill>
                  <a:schemeClr val="tx1">
                    <a:lumMod val="100000"/>
                  </a:schemeClr>
                </a:solidFill>
                <a:latin typeface="Candara" panose="020E0502030303020204" pitchFamily="34" charset="0"/>
                <a:sym typeface=""/>
              </a:rPr>
              <a:t> </a:t>
            </a:r>
            <a:r>
              <a:rPr lang="ko-KR" b="1" kern="0" dirty="0" err="1">
                <a:solidFill>
                  <a:schemeClr val="tx1">
                    <a:lumMod val="100000"/>
                  </a:schemeClr>
                </a:solidFill>
                <a:latin typeface="Candara" panose="020E0502030303020204" pitchFamily="34" charset="0"/>
                <a:sym typeface=""/>
              </a:rPr>
              <a:t>고관절</a:t>
            </a:r>
            <a:r>
              <a:rPr lang="ko-KR" b="1" kern="0" dirty="0">
                <a:solidFill>
                  <a:schemeClr val="tx1">
                    <a:lumMod val="100000"/>
                  </a:schemeClr>
                </a:solidFill>
                <a:latin typeface="Candara" panose="020E0502030303020204" pitchFamily="34" charset="0"/>
                <a:sym typeface=""/>
              </a:rPr>
              <a:t> 골절이 있는 환자를 식별해야 합니다.</a:t>
            </a:r>
          </a:p>
          <a:p>
            <a:pPr marL="285750" lvl="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2단계:</a:t>
            </a:r>
            <a:r>
              <a:rPr lang="ko-KR" b="1" kern="0" dirty="0">
                <a:solidFill>
                  <a:schemeClr val="tx1">
                    <a:lumMod val="100000"/>
                  </a:schemeClr>
                </a:solidFill>
                <a:latin typeface="Candara" panose="020E0502030303020204" pitchFamily="34" charset="0"/>
                <a:sym typeface=""/>
              </a:rPr>
              <a:t> </a:t>
            </a:r>
            <a:r>
              <a:rPr lang="ko-KR" b="1" kern="0" dirty="0" err="1">
                <a:solidFill>
                  <a:schemeClr val="tx1">
                    <a:lumMod val="100000"/>
                  </a:schemeClr>
                </a:solidFill>
                <a:latin typeface="Candara" panose="020E0502030303020204" pitchFamily="34" charset="0"/>
                <a:sym typeface=""/>
              </a:rPr>
              <a:t>고관절</a:t>
            </a:r>
            <a:r>
              <a:rPr lang="ko-KR" b="1" kern="0" dirty="0">
                <a:solidFill>
                  <a:schemeClr val="tx1">
                    <a:lumMod val="100000"/>
                  </a:schemeClr>
                </a:solidFill>
                <a:latin typeface="Candara" panose="020E0502030303020204" pitchFamily="34" charset="0"/>
                <a:sym typeface=""/>
              </a:rPr>
              <a:t> 및/또는 </a:t>
            </a:r>
            <a:r>
              <a:rPr lang="ko-KR" b="1" kern="0" dirty="0">
                <a:latin typeface="Candara" panose="020E0502030303020204" pitchFamily="34" charset="0"/>
                <a:sym typeface=""/>
              </a:rPr>
              <a:t>임상</a:t>
            </a:r>
            <a:r>
              <a:rPr lang="ko-KR" altLang="en-US" b="1" kern="0" dirty="0">
                <a:latin typeface="Candara" panose="020E0502030303020204" pitchFamily="34" charset="0"/>
                <a:sym typeface=""/>
              </a:rPr>
              <a:t>적</a:t>
            </a:r>
            <a:r>
              <a:rPr lang="ko-KR" b="1" kern="0" dirty="0">
                <a:latin typeface="Candara" panose="020E0502030303020204" pitchFamily="34" charset="0"/>
                <a:sym typeface=""/>
              </a:rPr>
              <a:t> 척추 </a:t>
            </a:r>
            <a:r>
              <a:rPr lang="ko-KR" b="1" kern="0" dirty="0">
                <a:solidFill>
                  <a:schemeClr val="tx1">
                    <a:lumMod val="100000"/>
                  </a:schemeClr>
                </a:solidFill>
                <a:latin typeface="Candara" panose="020E0502030303020204" pitchFamily="34" charset="0"/>
                <a:sym typeface=""/>
              </a:rPr>
              <a:t>골절이 있는 환자를 식별해야 합니다.</a:t>
            </a:r>
          </a:p>
          <a:p>
            <a:pPr marL="285750" lvl="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3단계:</a:t>
            </a:r>
            <a:r>
              <a:rPr lang="ko-KR" b="1" kern="0" dirty="0">
                <a:solidFill>
                  <a:schemeClr val="tx1">
                    <a:lumMod val="100000"/>
                  </a:schemeClr>
                </a:solidFill>
                <a:latin typeface="Candara" panose="020E0502030303020204" pitchFamily="34" charset="0"/>
                <a:sym typeface=""/>
              </a:rPr>
              <a:t> </a:t>
            </a:r>
            <a:r>
              <a:rPr lang="ko-KR" b="1" kern="0" dirty="0" err="1">
                <a:solidFill>
                  <a:schemeClr val="tx1">
                    <a:lumMod val="100000"/>
                  </a:schemeClr>
                </a:solidFill>
                <a:latin typeface="Candara" panose="020E0502030303020204" pitchFamily="34" charset="0"/>
                <a:sym typeface=""/>
              </a:rPr>
              <a:t>고관절</a:t>
            </a:r>
            <a:r>
              <a:rPr lang="ko-KR" b="1" kern="0" dirty="0">
                <a:solidFill>
                  <a:schemeClr val="tx1">
                    <a:lumMod val="100000"/>
                  </a:schemeClr>
                </a:solidFill>
                <a:latin typeface="Candara" panose="020E0502030303020204" pitchFamily="34" charset="0"/>
                <a:sym typeface=""/>
              </a:rPr>
              <a:t>, 임상적 및</a:t>
            </a:r>
            <a:r>
              <a:rPr lang="ko-KR" b="1" kern="0" dirty="0">
                <a:latin typeface="Candara" panose="020E0502030303020204" pitchFamily="34" charset="0"/>
                <a:sym typeface=""/>
              </a:rPr>
              <a:t>/또는 형태학적 척추 골절, </a:t>
            </a:r>
            <a:r>
              <a:rPr lang="ko-KR" altLang="en-US" b="1" kern="0" dirty="0">
                <a:latin typeface="Candara" panose="020E0502030303020204" pitchFamily="34" charset="0"/>
                <a:sym typeface=""/>
              </a:rPr>
              <a:t>및</a:t>
            </a:r>
            <a:r>
              <a:rPr lang="ko-KR" b="1" kern="0" dirty="0">
                <a:latin typeface="Candara" panose="020E0502030303020204" pitchFamily="34" charset="0"/>
                <a:sym typeface=""/>
              </a:rPr>
              <a:t>/또는 </a:t>
            </a:r>
            <a:r>
              <a:rPr lang="ko-KR" altLang="en-US" b="1" kern="0" dirty="0">
                <a:latin typeface="Candara" panose="020E0502030303020204" pitchFamily="34" charset="0"/>
                <a:sym typeface=""/>
              </a:rPr>
              <a:t>비</a:t>
            </a:r>
            <a:r>
              <a:rPr lang="ko-KR" b="1" kern="0" dirty="0">
                <a:latin typeface="Candara" panose="020E0502030303020204" pitchFamily="34" charset="0"/>
                <a:sym typeface=""/>
              </a:rPr>
              <a:t>고관절 골절과 </a:t>
            </a:r>
            <a:r>
              <a:rPr lang="ko-KR" altLang="en-US" b="1" kern="0" dirty="0" err="1">
                <a:latin typeface="Candara" panose="020E0502030303020204" pitchFamily="34" charset="0"/>
                <a:sym typeface=""/>
              </a:rPr>
              <a:t>비</a:t>
            </a:r>
            <a:r>
              <a:rPr lang="ko-KR" b="1" kern="0" dirty="0" err="1">
                <a:latin typeface="Candara" panose="020E0502030303020204" pitchFamily="34" charset="0"/>
                <a:sym typeface=""/>
              </a:rPr>
              <a:t>척추</a:t>
            </a:r>
            <a:r>
              <a:rPr lang="ko-KR" b="1" kern="0" dirty="0">
                <a:latin typeface="Candara" panose="020E0502030303020204" pitchFamily="34" charset="0"/>
                <a:sym typeface=""/>
              </a:rPr>
              <a:t> 골절</a:t>
            </a:r>
            <a:r>
              <a:rPr lang="ko-KR" altLang="en-US" b="1" kern="0" dirty="0">
                <a:latin typeface="Candara" panose="020E0502030303020204" pitchFamily="34" charset="0"/>
                <a:sym typeface=""/>
              </a:rPr>
              <a:t>이지만</a:t>
            </a:r>
            <a:r>
              <a:rPr lang="ko-KR" b="1" kern="0" dirty="0">
                <a:latin typeface="Candara" panose="020E0502030303020204" pitchFamily="34" charset="0"/>
                <a:sym typeface=""/>
              </a:rPr>
              <a:t> 주요 </a:t>
            </a:r>
            <a:r>
              <a:rPr lang="ko-KR" b="1" kern="0" dirty="0" err="1">
                <a:latin typeface="Candara" panose="020E0502030303020204" pitchFamily="34" charset="0"/>
                <a:sym typeface=""/>
              </a:rPr>
              <a:t>골다공증성</a:t>
            </a:r>
            <a:r>
              <a:rPr lang="ko-KR" b="1" kern="0" dirty="0">
                <a:latin typeface="Candara" panose="020E0502030303020204" pitchFamily="34" charset="0"/>
                <a:sym typeface=""/>
              </a:rPr>
              <a:t> 골절이 있는 개인을 </a:t>
            </a:r>
            <a:r>
              <a:rPr lang="ko-KR" b="1" kern="0" dirty="0">
                <a:solidFill>
                  <a:schemeClr val="tx1">
                    <a:lumMod val="100000"/>
                  </a:schemeClr>
                </a:solidFill>
                <a:latin typeface="Candara" panose="020E0502030303020204" pitchFamily="34" charset="0"/>
                <a:sym typeface=""/>
              </a:rPr>
              <a:t>식별해야 합니다.</a:t>
            </a:r>
          </a:p>
          <a:p>
            <a:endParaRPr lang="ko-KR" sz="1600" dirty="0">
              <a:latin typeface="Candara" panose="020E0502030303020204" pitchFamily="34" charset="0"/>
              <a:ea typeface="Malgun Gothic"/>
            </a:endParaRPr>
          </a:p>
        </p:txBody>
      </p:sp>
      <p:pic>
        <p:nvPicPr>
          <p:cNvPr id="2" name="Picture 1">
            <a:extLst>
              <a:ext uri="{FF2B5EF4-FFF2-40B4-BE49-F238E27FC236}">
                <a16:creationId xmlns:a16="http://schemas.microsoft.com/office/drawing/2014/main" id="{F4444D79-E7D5-5D46-8CC7-F3A3BD6487C3}"/>
              </a:ext>
            </a:extLst>
          </p:cNvPr>
          <p:cNvPicPr>
            <a:picLocks noChangeAspect="1"/>
          </p:cNvPicPr>
          <p:nvPr/>
        </p:nvPicPr>
        <p:blipFill>
          <a:blip r:embed="rId4"/>
          <a:stretch>
            <a:fillRect/>
          </a:stretch>
        </p:blipFill>
        <p:spPr>
          <a:xfrm>
            <a:off x="6515099" y="2134574"/>
            <a:ext cx="4736117" cy="2666026"/>
          </a:xfrm>
          <a:prstGeom prst="rect">
            <a:avLst/>
          </a:prstGeom>
        </p:spPr>
      </p:pic>
      <p:sp>
        <p:nvSpPr>
          <p:cNvPr id="9" name="TextBox 8">
            <a:extLst>
              <a:ext uri="{FF2B5EF4-FFF2-40B4-BE49-F238E27FC236}">
                <a16:creationId xmlns:a16="http://schemas.microsoft.com/office/drawing/2014/main" id="{EF3FA798-FE88-5145-AFE3-E594B2E0D479}"/>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5" name="Graphic 4" descr="Home with solid fill">
            <a:hlinkClick r:id="rId5" action="ppaction://hlinksldjump"/>
            <a:extLst>
              <a:ext uri="{FF2B5EF4-FFF2-40B4-BE49-F238E27FC236}">
                <a16:creationId xmlns:a16="http://schemas.microsoft.com/office/drawing/2014/main" id="{008D2827-A797-0F4C-A2FB-E10153FEAD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095719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뼈 손실 및/또는 골절 위험 증가로 이어지는 의약품 선별에 대한 권장 사항</a:t>
            </a:r>
            <a:endParaRPr lang="ko-KR" sz="3600" b="1" baseline="30000" dirty="0">
              <a:solidFill>
                <a:srgbClr val="6BBBAD"/>
              </a:solidFill>
              <a:latin typeface="Candara" panose="020E0502030303020204" pitchFamily="34" charset="0"/>
              <a:sym typeface=""/>
            </a:endParaRPr>
          </a:p>
        </p:txBody>
      </p:sp>
      <p:sp>
        <p:nvSpPr>
          <p:cNvPr id="74" name="TextBox 73">
            <a:extLst>
              <a:ext uri="{FF2B5EF4-FFF2-40B4-BE49-F238E27FC236}">
                <a16:creationId xmlns:a16="http://schemas.microsoft.com/office/drawing/2014/main" id="{8DC86051-DDF2-3144-AE53-2096625E4BDB}"/>
              </a:ext>
            </a:extLst>
          </p:cNvPr>
          <p:cNvSpPr txBox="1"/>
          <p:nvPr/>
        </p:nvSpPr>
        <p:spPr>
          <a:xfrm>
            <a:off x="386856" y="6327416"/>
            <a:ext cx="11256505"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 2. Kanis JA,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2011;22:809-16; 3. ACOG Committee Opinion No. 602: Depot medroxyprogesterone acetate and bone effects. </a:t>
            </a:r>
            <a:r>
              <a:rPr lang="ko-KR" sz="900" b="1" i="1" kern="0">
                <a:solidFill>
                  <a:schemeClr val="tx1">
                    <a:lumMod val="100000"/>
                  </a:schemeClr>
                </a:solidFill>
                <a:latin typeface="Calibri" panose="020F0502020204030204" pitchFamily="34" charset="0"/>
                <a:sym typeface=""/>
              </a:rPr>
              <a:t>Obstet Gynecol</a:t>
            </a:r>
            <a:r>
              <a:rPr lang="ko-KR" sz="900" b="1" kern="0">
                <a:solidFill>
                  <a:schemeClr val="tx1">
                    <a:lumMod val="100000"/>
                  </a:schemeClr>
                </a:solidFill>
                <a:latin typeface="Calibri" panose="020F0502020204030204" pitchFamily="34" charset="0"/>
                <a:sym typeface=""/>
              </a:rPr>
              <a:t> 2014 Jun;123:1398–402. </a:t>
            </a:r>
          </a:p>
        </p:txBody>
      </p:sp>
      <p:graphicFrame>
        <p:nvGraphicFramePr>
          <p:cNvPr id="3" name="Table 3">
            <a:extLst>
              <a:ext uri="{FF2B5EF4-FFF2-40B4-BE49-F238E27FC236}">
                <a16:creationId xmlns:a16="http://schemas.microsoft.com/office/drawing/2014/main" id="{E7BF7A0F-44A1-DE45-A8DA-59E1B2D5C69F}"/>
              </a:ext>
            </a:extLst>
          </p:cNvPr>
          <p:cNvGraphicFramePr>
            <a:graphicFrameLocks noGrp="1"/>
          </p:cNvGraphicFramePr>
          <p:nvPr>
            <p:extLst>
              <p:ext uri="{D42A27DB-BD31-4B8C-83A1-F6EECF244321}">
                <p14:modId xmlns:p14="http://schemas.microsoft.com/office/powerpoint/2010/main" val="3307458257"/>
              </p:ext>
            </p:extLst>
          </p:nvPr>
        </p:nvGraphicFramePr>
        <p:xfrm>
          <a:off x="711199" y="1407677"/>
          <a:ext cx="10769601" cy="4312920"/>
        </p:xfrm>
        <a:graphic>
          <a:graphicData uri="http://schemas.openxmlformats.org/drawingml/2006/table">
            <a:tbl>
              <a:tblPr firstRow="1" bandRow="1">
                <a:tableStyleId>{7DF18680-E054-41AD-8BC1-D1AEF772440D}</a:tableStyleId>
              </a:tblPr>
              <a:tblGrid>
                <a:gridCol w="1763942">
                  <a:extLst>
                    <a:ext uri="{9D8B030D-6E8A-4147-A177-3AD203B41FA5}">
                      <a16:colId xmlns:a16="http://schemas.microsoft.com/office/drawing/2014/main" val="2426447994"/>
                    </a:ext>
                  </a:extLst>
                </a:gridCol>
                <a:gridCol w="2470485">
                  <a:extLst>
                    <a:ext uri="{9D8B030D-6E8A-4147-A177-3AD203B41FA5}">
                      <a16:colId xmlns:a16="http://schemas.microsoft.com/office/drawing/2014/main" val="3271559757"/>
                    </a:ext>
                  </a:extLst>
                </a:gridCol>
                <a:gridCol w="2095619">
                  <a:extLst>
                    <a:ext uri="{9D8B030D-6E8A-4147-A177-3AD203B41FA5}">
                      <a16:colId xmlns:a16="http://schemas.microsoft.com/office/drawing/2014/main" val="3218509865"/>
                    </a:ext>
                  </a:extLst>
                </a:gridCol>
                <a:gridCol w="4439555">
                  <a:extLst>
                    <a:ext uri="{9D8B030D-6E8A-4147-A177-3AD203B41FA5}">
                      <a16:colId xmlns:a16="http://schemas.microsoft.com/office/drawing/2014/main" val="2538401223"/>
                    </a:ext>
                  </a:extLst>
                </a:gridCol>
              </a:tblGrid>
              <a:tr h="481780">
                <a:tc>
                  <a:txBody>
                    <a:bodyPr/>
                    <a:lstStyle/>
                    <a:p>
                      <a:r>
                        <a:rPr lang="ko-KR" sz="1300" b="1" spc="0" dirty="0">
                          <a:latin typeface="Calibri" panose="020F0502020204030204" pitchFamily="34" charset="0"/>
                          <a:ea typeface="Malgun Gothic"/>
                          <a:cs typeface="+mn-cs"/>
                          <a:sym typeface=""/>
                        </a:rPr>
                        <a:t>약물</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a:latin typeface="Calibri" panose="020F0502020204030204" pitchFamily="34" charset="0"/>
                          <a:ea typeface="Malgun Gothic"/>
                          <a:cs typeface="+mn-cs"/>
                          <a:sym typeface=""/>
                        </a:rPr>
                        <a:t>뼈에 미치는 영향</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a:latin typeface="Calibri" panose="020F0502020204030204" pitchFamily="34" charset="0"/>
                          <a:ea typeface="Malgun Gothic"/>
                          <a:cs typeface="+mn-cs"/>
                          <a:sym typeface=""/>
                        </a:rPr>
                        <a:t>가역성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300" b="1" kern="0" spc="0" dirty="0">
                          <a:solidFill>
                            <a:schemeClr val="bg1"/>
                          </a:solidFill>
                          <a:latin typeface="Calibri" panose="020F0502020204030204" pitchFamily="34" charset="0"/>
                          <a:ea typeface="Malgun Gothic"/>
                          <a:cs typeface="+mn-cs"/>
                          <a:sym typeface=""/>
                        </a:rPr>
                        <a:t>선별</a:t>
                      </a:r>
                      <a:r>
                        <a:rPr lang="ko-KR" sz="1300" b="1" kern="0" spc="0" dirty="0">
                          <a:solidFill>
                            <a:schemeClr val="bg1"/>
                          </a:solidFill>
                          <a:latin typeface="Calibri" panose="020F0502020204030204" pitchFamily="34" charset="0"/>
                          <a:ea typeface="Malgun Gothic"/>
                          <a:cs typeface="+mn-cs"/>
                          <a:sym typeface=""/>
                        </a:rPr>
                        <a:t> 권장 </a:t>
                      </a:r>
                      <a:r>
                        <a:rPr lang="ko-KR" sz="1300" b="1" kern="0" spc="0" dirty="0">
                          <a:solidFill>
                            <a:schemeClr val="lt1">
                              <a:lumMod val="100000"/>
                            </a:schemeClr>
                          </a:solidFill>
                          <a:latin typeface="Calibri" panose="020F0502020204030204" pitchFamily="34" charset="0"/>
                          <a:ea typeface="Malgun Gothic"/>
                          <a:cs typeface="+mn-cs"/>
                          <a:sym typeface=""/>
                        </a:rPr>
                        <a:t>사항</a:t>
                      </a:r>
                      <a:r>
                        <a:rPr lang="ko-KR" sz="1300" b="1" kern="0" spc="0" baseline="30000" dirty="0">
                          <a:solidFill>
                            <a:schemeClr val="lt1">
                              <a:lumMod val="100000"/>
                            </a:schemeClr>
                          </a:solidFill>
                          <a:latin typeface="Calibri" panose="020F0502020204030204" pitchFamily="34" charset="0"/>
                          <a:ea typeface="Malgun Gothic"/>
                          <a:cs typeface="+mn-cs"/>
                          <a:sym typeface=""/>
                        </a:rPr>
                        <a:t>1</a:t>
                      </a:r>
                    </a:p>
                    <a:p>
                      <a:endParaRPr lang="ko-KR" sz="1300" b="1" dirty="0">
                        <a:latin typeface="+mn-lt"/>
                        <a:ea typeface="Malgun Gothic"/>
                      </a:endParaRPr>
                    </a:p>
                  </a:txBody>
                  <a:tcPr>
                    <a:solidFill>
                      <a:srgbClr val="6BBBAD"/>
                    </a:solidFill>
                  </a:tcPr>
                </a:tc>
                <a:extLst>
                  <a:ext uri="{0D108BD9-81ED-4DB2-BD59-A6C34878D82A}">
                    <a16:rowId xmlns:a16="http://schemas.microsoft.com/office/drawing/2014/main" val="781066910"/>
                  </a:ext>
                </a:extLst>
              </a:tr>
              <a:tr h="410702">
                <a:tc>
                  <a:txBody>
                    <a:bodyPr/>
                    <a:lstStyle/>
                    <a:p>
                      <a:r>
                        <a:rPr lang="ko-KR" sz="1300" b="1" spc="0">
                          <a:solidFill>
                            <a:schemeClr val="tx1">
                              <a:lumMod val="100000"/>
                            </a:schemeClr>
                          </a:solidFill>
                          <a:latin typeface="Calibri" panose="020F0502020204030204" pitchFamily="34" charset="0"/>
                          <a:ea typeface="Malgun Gothic"/>
                          <a:cs typeface="+mn-cs"/>
                          <a:sym typeface=""/>
                        </a:rPr>
                        <a:t>글루코코르티코이드(GC)</a:t>
                      </a:r>
                      <a:endParaRPr lang="ko-KR" sz="1300" b="1" spc="0" baseline="30000">
                        <a:solidFill>
                          <a:schemeClr val="tx1">
                            <a:lumMod val="100000"/>
                          </a:schemeClr>
                        </a:solidFill>
                        <a:latin typeface="Calibri" panose="020F0502020204030204" pitchFamily="34" charset="0"/>
                        <a:ea typeface="Malgun Gothic"/>
                        <a:cs typeface="+mn-cs"/>
                        <a:sym typeface=""/>
                      </a:endParaRPr>
                    </a:p>
                  </a:txBody>
                  <a:tcPr/>
                </a:tc>
                <a:tc>
                  <a:txBody>
                    <a:bodyPr/>
                    <a:lstStyle/>
                    <a:p>
                      <a:r>
                        <a:rPr lang="ko-KR" sz="1300" b="1" kern="0" spc="0" dirty="0">
                          <a:solidFill>
                            <a:schemeClr val="tx1"/>
                          </a:solidFill>
                          <a:effectLst/>
                          <a:latin typeface="Calibri" panose="020F0502020204030204" pitchFamily="34" charset="0"/>
                          <a:ea typeface="Malgun Gothic"/>
                          <a:cs typeface="+mn-cs"/>
                          <a:sym typeface=""/>
                        </a:rPr>
                        <a:t>뼈 형성 감소 및 뼈 </a:t>
                      </a:r>
                      <a:r>
                        <a:rPr lang="en-US" altLang="ko-KR" sz="1300" b="1" strike="sngStrike" kern="0" spc="0" dirty="0">
                          <a:solidFill>
                            <a:schemeClr val="tx1"/>
                          </a:solidFill>
                          <a:effectLst/>
                          <a:latin typeface="Calibri" panose="020F0502020204030204" pitchFamily="34" charset="0"/>
                          <a:ea typeface="Malgun Gothic"/>
                          <a:cs typeface="+mn-cs"/>
                          <a:sym typeface=""/>
                        </a:rPr>
                        <a:t>(</a:t>
                      </a:r>
                      <a:r>
                        <a:rPr lang="ko-KR" sz="1300" b="1" strike="sngStrike" kern="0" spc="0" dirty="0">
                          <a:solidFill>
                            <a:schemeClr val="tx1"/>
                          </a:solidFill>
                          <a:effectLst/>
                          <a:latin typeface="Calibri" panose="020F0502020204030204" pitchFamily="34" charset="0"/>
                          <a:ea typeface="Malgun Gothic"/>
                          <a:cs typeface="+mn-cs"/>
                          <a:sym typeface=""/>
                        </a:rPr>
                        <a:t>재</a:t>
                      </a:r>
                      <a:r>
                        <a:rPr lang="en-US" altLang="ko-KR" sz="1300" b="1" strike="sngStrike" kern="0" spc="0" dirty="0">
                          <a:solidFill>
                            <a:schemeClr val="tx1"/>
                          </a:solidFill>
                          <a:effectLst/>
                          <a:latin typeface="Calibri" panose="020F0502020204030204" pitchFamily="34" charset="0"/>
                          <a:ea typeface="Malgun Gothic"/>
                          <a:cs typeface="+mn-cs"/>
                          <a:sym typeface=""/>
                        </a:rPr>
                        <a:t>)</a:t>
                      </a:r>
                      <a:r>
                        <a:rPr lang="ko-KR" sz="1300" b="1" kern="0" spc="0" dirty="0">
                          <a:solidFill>
                            <a:schemeClr val="tx1"/>
                          </a:solidFill>
                          <a:effectLst/>
                          <a:latin typeface="Calibri" panose="020F0502020204030204" pitchFamily="34" charset="0"/>
                          <a:ea typeface="Malgun Gothic"/>
                          <a:cs typeface="+mn-cs"/>
                          <a:sym typeface=""/>
                        </a:rPr>
                        <a:t>흡수 증가</a:t>
                      </a:r>
                    </a:p>
                  </a:txBody>
                  <a:tcPr/>
                </a:tc>
                <a:tc>
                  <a:txBody>
                    <a:bodyPr/>
                    <a:lstStyle/>
                    <a:p>
                      <a:r>
                        <a:rPr lang="ko-KR" altLang="ko-KR" sz="1300" b="1" kern="1200" spc="0" dirty="0">
                          <a:solidFill>
                            <a:schemeClr val="tx1"/>
                          </a:solidFill>
                          <a:effectLst/>
                          <a:latin typeface="Calibri" panose="020F0502020204030204" pitchFamily="34" charset="0"/>
                          <a:ea typeface="Malgun Gothic"/>
                          <a:cs typeface="+mn-cs"/>
                          <a:sym typeface=""/>
                        </a:rPr>
                        <a:t>중단 후 </a:t>
                      </a:r>
                      <a:r>
                        <a:rPr lang="ko-KR" sz="1300" b="1" kern="1200" spc="0" dirty="0">
                          <a:solidFill>
                            <a:schemeClr val="tx1"/>
                          </a:solidFill>
                          <a:effectLst/>
                          <a:latin typeface="Calibri" panose="020F0502020204030204" pitchFamily="34" charset="0"/>
                          <a:ea typeface="Malgun Gothic"/>
                          <a:cs typeface="+mn-cs"/>
                          <a:sym typeface=""/>
                        </a:rPr>
                        <a:t>골절 위험이</a:t>
                      </a:r>
                    </a:p>
                    <a:p>
                      <a:r>
                        <a:rPr lang="ko-KR" sz="1300" b="1" kern="1200" spc="0" dirty="0">
                          <a:solidFill>
                            <a:schemeClr val="tx1"/>
                          </a:solidFill>
                          <a:effectLst/>
                          <a:latin typeface="Calibri" panose="020F0502020204030204" pitchFamily="34" charset="0"/>
                          <a:ea typeface="Malgun Gothic"/>
                          <a:cs typeface="+mn-cs"/>
                          <a:sym typeface=""/>
                        </a:rPr>
                        <a:t>2년 이내 기</a:t>
                      </a:r>
                      <a:r>
                        <a:rPr lang="ko-KR" altLang="en-US" sz="1300" b="1" kern="1200" spc="0" dirty="0">
                          <a:solidFill>
                            <a:schemeClr val="tx1"/>
                          </a:solidFill>
                          <a:effectLst/>
                          <a:latin typeface="Calibri" panose="020F0502020204030204" pitchFamily="34" charset="0"/>
                          <a:ea typeface="Malgun Gothic"/>
                          <a:cs typeface="+mn-cs"/>
                          <a:sym typeface=""/>
                        </a:rPr>
                        <a:t>저치로</a:t>
                      </a:r>
                      <a:r>
                        <a:rPr lang="ko-KR" sz="1300" b="1" kern="1200" spc="0" dirty="0">
                          <a:solidFill>
                            <a:schemeClr val="tx1"/>
                          </a:solidFill>
                          <a:effectLst/>
                          <a:latin typeface="Calibri" panose="020F0502020204030204" pitchFamily="34" charset="0"/>
                          <a:ea typeface="Malgun Gothic"/>
                          <a:cs typeface="+mn-cs"/>
                          <a:sym typeface=""/>
                        </a:rPr>
                        <a:t> 감소</a:t>
                      </a:r>
                    </a:p>
                  </a:txBody>
                  <a:tcPr/>
                </a:tc>
                <a:tc>
                  <a:txBody>
                    <a:bodyPr/>
                    <a:lstStyle/>
                    <a:p>
                      <a:r>
                        <a:rPr lang="ko-KR" sz="1300" b="1" kern="1200" spc="0" dirty="0">
                          <a:solidFill>
                            <a:schemeClr val="tx1">
                              <a:lumMod val="100000"/>
                            </a:schemeClr>
                          </a:solidFill>
                          <a:effectLst/>
                          <a:latin typeface="Calibri" panose="020F0502020204030204" pitchFamily="34" charset="0"/>
                          <a:ea typeface="Malgun Gothic"/>
                          <a:cs typeface="+mn-cs"/>
                          <a:sym typeface=""/>
                        </a:rPr>
                        <a:t>DXA 또는 FRAX를 사용한 골절 위험 분석 </a:t>
                      </a:r>
                    </a:p>
                    <a:p>
                      <a:r>
                        <a:rPr lang="ko-KR" sz="1300" b="1" kern="0" spc="0" dirty="0">
                          <a:solidFill>
                            <a:schemeClr val="tx1">
                              <a:lumMod val="100000"/>
                            </a:schemeClr>
                          </a:solidFill>
                          <a:effectLst/>
                          <a:latin typeface="Calibri" panose="020F0502020204030204" pitchFamily="34" charset="0"/>
                          <a:ea typeface="Malgun Gothic"/>
                          <a:cs typeface="+mn-cs"/>
                          <a:sym typeface=""/>
                        </a:rPr>
                        <a:t>(참고: FRAX는 GIOP에서 골절 위험을 과소평가하므로 조정이 필요함)</a:t>
                      </a:r>
                      <a:r>
                        <a:rPr lang="ko-KR" sz="1300" b="1" kern="0" spc="0" baseline="30000" dirty="0">
                          <a:solidFill>
                            <a:schemeClr val="tx1">
                              <a:lumMod val="100000"/>
                            </a:schemeClr>
                          </a:solidFill>
                          <a:effectLst/>
                          <a:latin typeface="Calibri" panose="020F0502020204030204" pitchFamily="34" charset="0"/>
                          <a:ea typeface="Malgun Gothic"/>
                          <a:cs typeface="+mn-cs"/>
                          <a:sym typeface=""/>
                        </a:rPr>
                        <a:t>2</a:t>
                      </a:r>
                    </a:p>
                    <a:p>
                      <a:r>
                        <a:rPr lang="ko-KR" sz="1300" b="1" kern="1200" spc="0" dirty="0">
                          <a:solidFill>
                            <a:schemeClr val="tx1">
                              <a:lumMod val="100000"/>
                            </a:schemeClr>
                          </a:solidFill>
                          <a:effectLst/>
                          <a:latin typeface="Calibri" panose="020F0502020204030204" pitchFamily="34" charset="0"/>
                          <a:ea typeface="Malgun Gothic"/>
                          <a:cs typeface="+mn-cs"/>
                          <a:sym typeface=""/>
                        </a:rPr>
                        <a:t>비타민D</a:t>
                      </a:r>
                      <a:r>
                        <a:rPr lang="en-US" altLang="ko-KR" sz="1300" b="1" kern="1200" spc="0" dirty="0">
                          <a:solidFill>
                            <a:schemeClr val="tx1">
                              <a:lumMod val="100000"/>
                            </a:schemeClr>
                          </a:solidFill>
                          <a:effectLst/>
                          <a:latin typeface="Calibri" panose="020F0502020204030204" pitchFamily="34" charset="0"/>
                          <a:ea typeface="Malgun Gothic"/>
                          <a:cs typeface="+mn-cs"/>
                          <a:sym typeface=""/>
                        </a:rPr>
                        <a:t> </a:t>
                      </a:r>
                      <a:r>
                        <a:rPr lang="ko-KR" sz="1300" b="1" kern="1200" spc="0">
                          <a:solidFill>
                            <a:schemeClr val="tx1">
                              <a:lumMod val="100000"/>
                            </a:schemeClr>
                          </a:solidFill>
                          <a:effectLst/>
                          <a:latin typeface="Calibri" panose="020F0502020204030204" pitchFamily="34" charset="0"/>
                          <a:ea typeface="Malgun Gothic"/>
                          <a:cs typeface="+mn-cs"/>
                          <a:sym typeface=""/>
                        </a:rPr>
                        <a:t>와 칼슘 수치 모니터링</a:t>
                      </a:r>
                    </a:p>
                  </a:txBody>
                  <a:tcPr>
                    <a:solidFill>
                      <a:srgbClr val="6BBBAD">
                        <a:alpha val="40000"/>
                      </a:srgbClr>
                    </a:solidFill>
                  </a:tcPr>
                </a:tc>
                <a:extLst>
                  <a:ext uri="{0D108BD9-81ED-4DB2-BD59-A6C34878D82A}">
                    <a16:rowId xmlns:a16="http://schemas.microsoft.com/office/drawing/2014/main" val="2197225772"/>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dirty="0">
                          <a:solidFill>
                            <a:schemeClr val="tx1">
                              <a:lumMod val="100000"/>
                            </a:schemeClr>
                          </a:solidFill>
                          <a:latin typeface="Calibri" panose="020F0502020204030204" pitchFamily="34" charset="0"/>
                          <a:ea typeface="Malgun Gothic"/>
                          <a:cs typeface="+mn-cs"/>
                          <a:sym typeface=""/>
                        </a:rPr>
                        <a:t>양성자 펌프 억제제(PPI)</a:t>
                      </a:r>
                    </a:p>
                  </a:txBody>
                  <a:tcPr/>
                </a:tc>
                <a:tc>
                  <a:txBody>
                    <a:bodyPr/>
                    <a:lstStyle/>
                    <a:p>
                      <a:r>
                        <a:rPr lang="ko-KR" altLang="en-US" sz="1300" b="1" kern="1200" spc="0" dirty="0">
                          <a:solidFill>
                            <a:schemeClr val="tx1"/>
                          </a:solidFill>
                          <a:effectLst/>
                          <a:latin typeface="Calibri" panose="020F0502020204030204" pitchFamily="34" charset="0"/>
                          <a:ea typeface="Malgun Gothic"/>
                          <a:cs typeface="+mn-cs"/>
                          <a:sym typeface=""/>
                        </a:rPr>
                        <a:t>불확실하지만 </a:t>
                      </a:r>
                      <a:r>
                        <a:rPr lang="ko-KR" sz="1300" b="1" kern="1200" spc="0" dirty="0">
                          <a:solidFill>
                            <a:schemeClr val="tx1"/>
                          </a:solidFill>
                          <a:effectLst/>
                          <a:latin typeface="Calibri" panose="020F0502020204030204" pitchFamily="34" charset="0"/>
                          <a:ea typeface="Malgun Gothic"/>
                          <a:cs typeface="+mn-cs"/>
                          <a:sym typeface=""/>
                        </a:rPr>
                        <a:t>칼슘의 장 흡수 감소로 인한 것일 수 있음</a:t>
                      </a:r>
                    </a:p>
                  </a:txBody>
                  <a:tcPr/>
                </a:tc>
                <a:tc>
                  <a:txBody>
                    <a:bodyPr/>
                    <a:lstStyle/>
                    <a:p>
                      <a:r>
                        <a:rPr lang="ko-KR" sz="1300" b="1" kern="1200" spc="0" dirty="0">
                          <a:solidFill>
                            <a:schemeClr val="tx1"/>
                          </a:solidFill>
                          <a:effectLst/>
                          <a:latin typeface="Calibri" panose="020F0502020204030204" pitchFamily="34" charset="0"/>
                          <a:ea typeface="Malgun Gothic"/>
                          <a:cs typeface="+mn-cs"/>
                          <a:sym typeface=""/>
                        </a:rPr>
                        <a:t>중단 후 1년 이내에 골절 위험이 </a:t>
                      </a:r>
                      <a:r>
                        <a:rPr lang="ko-KR" altLang="en-US" sz="1300" b="1" kern="1200" spc="0" dirty="0">
                          <a:solidFill>
                            <a:schemeClr val="tx1"/>
                          </a:solidFill>
                          <a:effectLst/>
                          <a:latin typeface="Calibri" panose="020F0502020204030204" pitchFamily="34" charset="0"/>
                          <a:ea typeface="Malgun Gothic"/>
                          <a:cs typeface="+mn-cs"/>
                          <a:sym typeface=""/>
                        </a:rPr>
                        <a:t>역</a:t>
                      </a:r>
                      <a:r>
                        <a:rPr lang="ko-KR" sz="1300" b="1" kern="1200" spc="0" dirty="0">
                          <a:solidFill>
                            <a:schemeClr val="tx1"/>
                          </a:solidFill>
                          <a:effectLst/>
                          <a:latin typeface="Calibri" panose="020F0502020204030204" pitchFamily="34" charset="0"/>
                          <a:ea typeface="Malgun Gothic"/>
                          <a:cs typeface="+mn-cs"/>
                          <a:sym typeface=""/>
                        </a:rPr>
                        <a:t>전됨</a:t>
                      </a:r>
                    </a:p>
                  </a:txBody>
                  <a:tcPr/>
                </a:tc>
                <a:tc>
                  <a:txBody>
                    <a:bodyPr/>
                    <a:lstStyle/>
                    <a:p>
                      <a:pPr marL="0" indent="0">
                        <a:buFont typeface="Arial" panose="020B0604020202020204" pitchFamily="34" charset="0"/>
                        <a:buNone/>
                      </a:pPr>
                      <a:r>
                        <a:rPr lang="ko-KR" sz="1300" b="1" kern="1200" spc="0" dirty="0">
                          <a:solidFill>
                            <a:schemeClr val="tx1">
                              <a:lumMod val="100000"/>
                            </a:schemeClr>
                          </a:solidFill>
                          <a:effectLst/>
                          <a:latin typeface="Calibri" panose="020F0502020204030204" pitchFamily="34" charset="0"/>
                          <a:ea typeface="Malgun Gothic"/>
                          <a:cs typeface="+mn-cs"/>
                          <a:sym typeface=""/>
                        </a:rPr>
                        <a:t>골절 위험 평가</a:t>
                      </a:r>
                    </a:p>
                    <a:p>
                      <a:pPr marL="0" indent="0">
                        <a:buFont typeface="Arial" panose="020B0604020202020204" pitchFamily="34" charset="0"/>
                        <a:buNone/>
                      </a:pPr>
                      <a:r>
                        <a:rPr lang="ko-KR" sz="1300" b="1" kern="0" spc="0" dirty="0">
                          <a:solidFill>
                            <a:schemeClr val="tx1">
                              <a:lumMod val="100000"/>
                            </a:schemeClr>
                          </a:solidFill>
                          <a:effectLst/>
                          <a:latin typeface="Calibri" panose="020F0502020204030204" pitchFamily="34" charset="0"/>
                          <a:ea typeface="Malgun Gothic"/>
                          <a:cs typeface="+mn-cs"/>
                          <a:sym typeface=""/>
                        </a:rPr>
                        <a:t>PPI가 사용된다면 가장 짧게 사용하는 것을 고려해야 하며 지속적인 PPI 사용의 필요성은 자주 평가해야 한다는 것이 일반적인 권장 사항 </a:t>
                      </a:r>
                    </a:p>
                    <a:p>
                      <a:pPr marL="0" indent="0">
                        <a:buFont typeface="Arial" panose="020B0604020202020204" pitchFamily="34" charset="0"/>
                        <a:buNone/>
                      </a:pPr>
                      <a:r>
                        <a:rPr lang="ko-KR" sz="1300" b="1" kern="1200" spc="0" dirty="0">
                          <a:solidFill>
                            <a:schemeClr val="tx1"/>
                          </a:solidFill>
                          <a:effectLst/>
                          <a:latin typeface="Calibri" panose="020F0502020204030204" pitchFamily="34" charset="0"/>
                          <a:ea typeface="Malgun Gothic"/>
                          <a:cs typeface="+mn-cs"/>
                          <a:sym typeface=""/>
                        </a:rPr>
                        <a:t>PPI를 사용하는 환자는 칼슘과 비타민D</a:t>
                      </a:r>
                      <a:r>
                        <a:rPr lang="en-US" altLang="ko-KR" sz="1300" b="1" kern="1200" spc="0" dirty="0">
                          <a:solidFill>
                            <a:schemeClr val="tx1"/>
                          </a:solidFill>
                          <a:effectLst/>
                          <a:latin typeface="Calibri" panose="020F0502020204030204" pitchFamily="34" charset="0"/>
                          <a:ea typeface="Malgun Gothic"/>
                          <a:cs typeface="+mn-cs"/>
                          <a:sym typeface=""/>
                        </a:rPr>
                        <a:t> </a:t>
                      </a:r>
                      <a:r>
                        <a:rPr lang="ko-KR" sz="1300" b="1" kern="1200" spc="0">
                          <a:solidFill>
                            <a:schemeClr val="tx1"/>
                          </a:solidFill>
                          <a:effectLst/>
                          <a:latin typeface="Calibri" panose="020F0502020204030204" pitchFamily="34" charset="0"/>
                          <a:ea typeface="Malgun Gothic"/>
                          <a:cs typeface="+mn-cs"/>
                          <a:sym typeface=""/>
                        </a:rPr>
                        <a:t>도 보충해야 함</a:t>
                      </a:r>
                      <a:endParaRPr lang="ko-KR" sz="1300" b="1" kern="1200" spc="0" baseline="30000">
                        <a:solidFill>
                          <a:schemeClr val="dk1"/>
                        </a:solidFill>
                        <a:effectLst/>
                        <a:highlight>
                          <a:srgbClr val="FFFF00"/>
                        </a:highlight>
                        <a:latin typeface="Calibri" panose="020F0502020204030204" pitchFamily="34" charset="0"/>
                        <a:ea typeface="Malgun Gothic"/>
                        <a:cs typeface="+mn-cs"/>
                        <a:sym typeface=""/>
                      </a:endParaRPr>
                    </a:p>
                  </a:txBody>
                  <a:tcPr>
                    <a:solidFill>
                      <a:srgbClr val="6BBBAD">
                        <a:alpha val="20000"/>
                      </a:srgbClr>
                    </a:solidFill>
                  </a:tcPr>
                </a:tc>
                <a:extLst>
                  <a:ext uri="{0D108BD9-81ED-4DB2-BD59-A6C34878D82A}">
                    <a16:rowId xmlns:a16="http://schemas.microsoft.com/office/drawing/2014/main" val="4195507327"/>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a:solidFill>
                            <a:schemeClr val="tx1">
                              <a:lumMod val="100000"/>
                            </a:schemeClr>
                          </a:solidFill>
                          <a:latin typeface="Calibri" panose="020F0502020204030204" pitchFamily="34" charset="0"/>
                          <a:ea typeface="Malgun Gothic"/>
                          <a:cs typeface="+mn-cs"/>
                          <a:sym typeface=""/>
                        </a:rPr>
                        <a:t>항경련제/항간질제(AED)</a:t>
                      </a:r>
                    </a:p>
                  </a:txBody>
                  <a:tcPr/>
                </a:tc>
                <a:tc>
                  <a:txBody>
                    <a:bodyPr/>
                    <a:lstStyle/>
                    <a:p>
                      <a:r>
                        <a:rPr lang="ko-KR" sz="1300" b="1" kern="1200" spc="0" dirty="0">
                          <a:solidFill>
                            <a:schemeClr val="tx1"/>
                          </a:solidFill>
                          <a:effectLst/>
                          <a:latin typeface="Calibri" panose="020F0502020204030204" pitchFamily="34" charset="0"/>
                          <a:ea typeface="Malgun Gothic"/>
                          <a:cs typeface="+mn-cs"/>
                          <a:sym typeface=""/>
                        </a:rPr>
                        <a:t>불확실하지만 비타민 </a:t>
                      </a:r>
                      <a:r>
                        <a:rPr lang="ko-KR" sz="1300" b="1" kern="1200" spc="0" dirty="0" err="1">
                          <a:solidFill>
                            <a:schemeClr val="tx1"/>
                          </a:solidFill>
                          <a:effectLst/>
                          <a:latin typeface="Calibri" panose="020F0502020204030204" pitchFamily="34" charset="0"/>
                          <a:ea typeface="Malgun Gothic"/>
                          <a:cs typeface="+mn-cs"/>
                          <a:sym typeface=""/>
                        </a:rPr>
                        <a:t>D의</a:t>
                      </a:r>
                      <a:r>
                        <a:rPr lang="ko-KR" sz="1300" b="1" kern="1200" spc="0" dirty="0">
                          <a:solidFill>
                            <a:schemeClr val="tx1"/>
                          </a:solidFill>
                          <a:effectLst/>
                          <a:latin typeface="Calibri" panose="020F0502020204030204" pitchFamily="34" charset="0"/>
                          <a:ea typeface="Malgun Gothic"/>
                          <a:cs typeface="+mn-cs"/>
                          <a:sym typeface=""/>
                        </a:rPr>
                        <a:t> 비활성화를 포함할 수 있음</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kern="1200" spc="0" dirty="0">
                          <a:solidFill>
                            <a:schemeClr val="tx1"/>
                          </a:solidFill>
                          <a:effectLst/>
                          <a:latin typeface="Calibri" panose="020F0502020204030204" pitchFamily="34" charset="0"/>
                          <a:ea typeface="Malgun Gothic"/>
                          <a:cs typeface="+mn-cs"/>
                          <a:sym typeface=""/>
                        </a:rPr>
                        <a:t>알려지지 않음</a:t>
                      </a:r>
                    </a:p>
                  </a:txBody>
                  <a:tcPr/>
                </a:tc>
                <a:tc>
                  <a:txBody>
                    <a:bodyPr/>
                    <a:lstStyle/>
                    <a:p>
                      <a:r>
                        <a:rPr lang="ko-KR" sz="1300" b="1" kern="1200" spc="0" dirty="0">
                          <a:solidFill>
                            <a:schemeClr val="tx1">
                              <a:lumMod val="100000"/>
                            </a:schemeClr>
                          </a:solidFill>
                          <a:effectLst/>
                          <a:latin typeface="Calibri" panose="020F0502020204030204" pitchFamily="34" charset="0"/>
                          <a:ea typeface="Malgun Gothic"/>
                          <a:cs typeface="+mn-cs"/>
                          <a:sym typeface=""/>
                        </a:rPr>
                        <a:t>DXA 또는 FRAX를 사용한 골절 위험 분석</a:t>
                      </a:r>
                    </a:p>
                    <a:p>
                      <a:r>
                        <a:rPr lang="ko-KR" sz="1300" b="1" kern="1200" spc="0" dirty="0">
                          <a:solidFill>
                            <a:schemeClr val="tx1">
                              <a:lumMod val="100000"/>
                            </a:schemeClr>
                          </a:solidFill>
                          <a:effectLst/>
                          <a:latin typeface="Calibri" panose="020F0502020204030204" pitchFamily="34" charset="0"/>
                          <a:ea typeface="Malgun Gothic"/>
                          <a:cs typeface="+mn-cs"/>
                          <a:sym typeface=""/>
                        </a:rPr>
                        <a:t>6~12개월마다 비타민D</a:t>
                      </a:r>
                      <a:r>
                        <a:rPr lang="en-US" altLang="ko-KR" sz="1300" b="1" kern="1200" spc="0" dirty="0">
                          <a:solidFill>
                            <a:schemeClr val="tx1">
                              <a:lumMod val="100000"/>
                            </a:schemeClr>
                          </a:solidFill>
                          <a:effectLst/>
                          <a:latin typeface="Calibri" panose="020F0502020204030204" pitchFamily="34" charset="0"/>
                          <a:ea typeface="Malgun Gothic"/>
                          <a:cs typeface="+mn-cs"/>
                          <a:sym typeface=""/>
                        </a:rPr>
                        <a:t> </a:t>
                      </a:r>
                      <a:r>
                        <a:rPr lang="ko-KR" sz="1300" b="1" kern="1200" spc="0">
                          <a:solidFill>
                            <a:schemeClr val="tx1">
                              <a:lumMod val="100000"/>
                            </a:schemeClr>
                          </a:solidFill>
                          <a:effectLst/>
                          <a:latin typeface="Calibri" panose="020F0502020204030204" pitchFamily="34" charset="0"/>
                          <a:ea typeface="Malgun Gothic"/>
                          <a:cs typeface="+mn-cs"/>
                          <a:sym typeface=""/>
                        </a:rPr>
                        <a:t>와 칼슘 수치 모니터링</a:t>
                      </a:r>
                    </a:p>
                  </a:txBody>
                  <a:tcPr>
                    <a:solidFill>
                      <a:srgbClr val="6BBBAD">
                        <a:alpha val="40000"/>
                      </a:srgbClr>
                    </a:solidFill>
                  </a:tcPr>
                </a:tc>
                <a:extLst>
                  <a:ext uri="{0D108BD9-81ED-4DB2-BD59-A6C34878D82A}">
                    <a16:rowId xmlns:a16="http://schemas.microsoft.com/office/drawing/2014/main" val="3565200742"/>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a:solidFill>
                            <a:schemeClr val="tx1">
                              <a:lumMod val="100000"/>
                            </a:schemeClr>
                          </a:solidFill>
                          <a:latin typeface="Calibri" panose="020F0502020204030204" pitchFamily="34" charset="0"/>
                          <a:ea typeface="Malgun Gothic"/>
                          <a:cs typeface="+mn-cs"/>
                          <a:sym typeface=""/>
                        </a:rPr>
                        <a:t>메드록시프로게스테론 아세테이트</a:t>
                      </a:r>
                    </a:p>
                  </a:txBody>
                  <a:tcPr/>
                </a:tc>
                <a:tc>
                  <a:txBody>
                    <a:bodyPr/>
                    <a:lstStyle/>
                    <a:p>
                      <a:r>
                        <a:rPr lang="ko-KR" sz="1300" b="1" kern="1200" spc="0" dirty="0">
                          <a:solidFill>
                            <a:schemeClr val="tx1"/>
                          </a:solidFill>
                          <a:effectLst/>
                          <a:latin typeface="Calibri" panose="020F0502020204030204" pitchFamily="34" charset="0"/>
                          <a:ea typeface="Malgun Gothic"/>
                          <a:cs typeface="+mn-cs"/>
                          <a:sym typeface=""/>
                        </a:rPr>
                        <a:t>에스트로겐 수치가 감소하여 골 </a:t>
                      </a:r>
                      <a:r>
                        <a:rPr lang="en-US" altLang="ko-KR" sz="1300" b="1" strike="sngStrike" kern="1200" spc="0" dirty="0">
                          <a:solidFill>
                            <a:schemeClr val="tx1"/>
                          </a:solidFill>
                          <a:effectLst/>
                          <a:latin typeface="Calibri" panose="020F0502020204030204" pitchFamily="34" charset="0"/>
                          <a:ea typeface="Malgun Gothic"/>
                          <a:cs typeface="+mn-cs"/>
                          <a:sym typeface=""/>
                        </a:rPr>
                        <a:t>(</a:t>
                      </a:r>
                      <a:r>
                        <a:rPr lang="ko-KR" sz="1300" b="1" strike="sngStrike" kern="1200" spc="0" dirty="0">
                          <a:solidFill>
                            <a:schemeClr val="tx1"/>
                          </a:solidFill>
                          <a:effectLst/>
                          <a:latin typeface="Calibri" panose="020F0502020204030204" pitchFamily="34" charset="0"/>
                          <a:ea typeface="Malgun Gothic"/>
                          <a:cs typeface="+mn-cs"/>
                          <a:sym typeface=""/>
                        </a:rPr>
                        <a:t>재</a:t>
                      </a:r>
                      <a:r>
                        <a:rPr lang="en-US" altLang="ko-KR" sz="1300" b="1" strike="sngStrike" kern="1200" spc="0" dirty="0">
                          <a:solidFill>
                            <a:schemeClr val="tx1"/>
                          </a:solidFill>
                          <a:effectLst/>
                          <a:latin typeface="Calibri" panose="020F0502020204030204" pitchFamily="34" charset="0"/>
                          <a:ea typeface="Malgun Gothic"/>
                          <a:cs typeface="+mn-cs"/>
                          <a:sym typeface=""/>
                        </a:rPr>
                        <a:t>)</a:t>
                      </a:r>
                      <a:r>
                        <a:rPr lang="ko-KR" sz="1300" b="1" kern="1200" spc="0" dirty="0">
                          <a:solidFill>
                            <a:schemeClr val="tx1"/>
                          </a:solidFill>
                          <a:effectLst/>
                          <a:latin typeface="Calibri" panose="020F0502020204030204" pitchFamily="34" charset="0"/>
                          <a:ea typeface="Malgun Gothic"/>
                          <a:cs typeface="+mn-cs"/>
                          <a:sym typeface=""/>
                        </a:rPr>
                        <a:t>흡수가 증가</a:t>
                      </a:r>
                    </a:p>
                  </a:txBody>
                  <a:tcPr/>
                </a:tc>
                <a:tc>
                  <a:txBody>
                    <a:bodyPr/>
                    <a:lstStyle/>
                    <a:p>
                      <a:r>
                        <a:rPr lang="ko-KR" sz="1300" b="1" kern="1200" spc="0" dirty="0">
                          <a:solidFill>
                            <a:schemeClr val="tx1"/>
                          </a:solidFill>
                          <a:effectLst/>
                          <a:latin typeface="Calibri" panose="020F0502020204030204" pitchFamily="34" charset="0"/>
                          <a:ea typeface="Malgun Gothic"/>
                          <a:cs typeface="+mn-cs"/>
                          <a:sym typeface=""/>
                        </a:rPr>
                        <a:t>중단 후 척추 및 고관절 뼈 손실</a:t>
                      </a:r>
                      <a:r>
                        <a:rPr lang="ko-KR" altLang="en-US" sz="1300" b="1" kern="1200" spc="0" dirty="0">
                          <a:solidFill>
                            <a:schemeClr val="tx1"/>
                          </a:solidFill>
                          <a:effectLst/>
                          <a:latin typeface="Calibri" panose="020F0502020204030204" pitchFamily="34" charset="0"/>
                          <a:ea typeface="Malgun Gothic"/>
                          <a:cs typeface="+mn-cs"/>
                          <a:sym typeface=""/>
                        </a:rPr>
                        <a:t>의</a:t>
                      </a:r>
                      <a:r>
                        <a:rPr lang="ko-KR" sz="1300" b="1" kern="1200" spc="0" dirty="0">
                          <a:solidFill>
                            <a:schemeClr val="tx1"/>
                          </a:solidFill>
                          <a:effectLst/>
                          <a:latin typeface="Calibri" panose="020F0502020204030204" pitchFamily="34" charset="0"/>
                          <a:ea typeface="Malgun Gothic"/>
                          <a:cs typeface="+mn-cs"/>
                          <a:sym typeface=""/>
                        </a:rPr>
                        <a:t> 부분적 또는 완전</a:t>
                      </a:r>
                      <a:r>
                        <a:rPr lang="ko-KR" altLang="en-US" sz="1300" b="1" kern="1200" spc="0" dirty="0">
                          <a:solidFill>
                            <a:schemeClr val="tx1"/>
                          </a:solidFill>
                          <a:effectLst/>
                          <a:latin typeface="Calibri" panose="020F0502020204030204" pitchFamily="34" charset="0"/>
                          <a:ea typeface="Malgun Gothic"/>
                          <a:cs typeface="+mn-cs"/>
                          <a:sym typeface=""/>
                        </a:rPr>
                        <a:t>한</a:t>
                      </a:r>
                      <a:r>
                        <a:rPr lang="ko-KR" sz="1300" b="1" kern="1200" spc="0" dirty="0">
                          <a:solidFill>
                            <a:schemeClr val="tx1"/>
                          </a:solidFill>
                          <a:effectLst/>
                          <a:latin typeface="Calibri" panose="020F0502020204030204" pitchFamily="34" charset="0"/>
                          <a:ea typeface="Malgun Gothic"/>
                          <a:cs typeface="+mn-cs"/>
                          <a:sym typeface=""/>
                        </a:rPr>
                        <a:t> 회복</a:t>
                      </a:r>
                    </a:p>
                  </a:txBody>
                  <a:tcPr/>
                </a:tc>
                <a:tc>
                  <a:txBody>
                    <a:bodyPr/>
                    <a:lstStyle/>
                    <a:p>
                      <a:pPr marL="0" indent="0">
                        <a:buFont typeface="Arial" panose="020B0604020202020204" pitchFamily="34" charset="0"/>
                        <a:buNone/>
                      </a:pPr>
                      <a:r>
                        <a:rPr lang="ko-KR" sz="1300" b="1" kern="0" spc="0" dirty="0">
                          <a:solidFill>
                            <a:schemeClr val="tx1">
                              <a:lumMod val="100000"/>
                            </a:schemeClr>
                          </a:solidFill>
                          <a:effectLst/>
                          <a:latin typeface="Calibri" panose="020F0502020204030204" pitchFamily="34" charset="0"/>
                          <a:ea typeface="Malgun Gothic"/>
                          <a:cs typeface="+mn-cs"/>
                          <a:sym typeface=""/>
                        </a:rPr>
                        <a:t>정기 DXA 스캔은 </a:t>
                      </a:r>
                      <a:r>
                        <a:rPr lang="ko-KR" sz="1300" b="1" kern="0" spc="0" dirty="0" err="1">
                          <a:solidFill>
                            <a:schemeClr val="tx1">
                              <a:lumMod val="100000"/>
                            </a:schemeClr>
                          </a:solidFill>
                          <a:effectLst/>
                          <a:latin typeface="Calibri" panose="020F0502020204030204" pitchFamily="34" charset="0"/>
                          <a:ea typeface="Malgun Gothic"/>
                          <a:cs typeface="+mn-cs"/>
                          <a:sym typeface=""/>
                        </a:rPr>
                        <a:t>폐경</a:t>
                      </a:r>
                      <a:r>
                        <a:rPr lang="ko-KR" sz="1300" b="1" kern="0" spc="0" dirty="0">
                          <a:solidFill>
                            <a:schemeClr val="tx1">
                              <a:lumMod val="100000"/>
                            </a:schemeClr>
                          </a:solidFill>
                          <a:effectLst/>
                          <a:latin typeface="Calibri" panose="020F0502020204030204" pitchFamily="34" charset="0"/>
                          <a:ea typeface="Malgun Gothic"/>
                          <a:cs typeface="+mn-cs"/>
                          <a:sym typeface=""/>
                        </a:rPr>
                        <a:t> 전 집단에서 검증되지 않았기 때문에 권장되지 않음</a:t>
                      </a:r>
                      <a:r>
                        <a:rPr lang="ko-KR" sz="1300" b="1" kern="0" spc="0" baseline="30000" dirty="0">
                          <a:solidFill>
                            <a:schemeClr val="tx1">
                              <a:lumMod val="100000"/>
                            </a:schemeClr>
                          </a:solidFill>
                          <a:effectLst/>
                          <a:latin typeface="Calibri" panose="020F0502020204030204" pitchFamily="34" charset="0"/>
                          <a:ea typeface="Malgun Gothic"/>
                          <a:cs typeface="+mn-cs"/>
                          <a:sym typeface=""/>
                        </a:rPr>
                        <a:t>3 </a:t>
                      </a:r>
                    </a:p>
                    <a:p>
                      <a:pPr marL="0" indent="0">
                        <a:buFont typeface="Arial" panose="020B0604020202020204" pitchFamily="34" charset="0"/>
                        <a:buNone/>
                      </a:pPr>
                      <a:r>
                        <a:rPr lang="ko-KR" sz="1300" b="1" kern="1200" spc="0" dirty="0">
                          <a:solidFill>
                            <a:schemeClr val="tx1">
                              <a:lumMod val="100000"/>
                            </a:schemeClr>
                          </a:solidFill>
                          <a:effectLst/>
                          <a:latin typeface="Calibri" panose="020F0502020204030204" pitchFamily="34" charset="0"/>
                          <a:ea typeface="Malgun Gothic"/>
                          <a:cs typeface="+mn-cs"/>
                          <a:sym typeface=""/>
                        </a:rPr>
                        <a:t>비타민D</a:t>
                      </a:r>
                      <a:r>
                        <a:rPr lang="en-US" altLang="ko-KR" sz="1300" b="1" kern="1200" spc="0" dirty="0">
                          <a:solidFill>
                            <a:schemeClr val="tx1">
                              <a:lumMod val="100000"/>
                            </a:schemeClr>
                          </a:solidFill>
                          <a:effectLst/>
                          <a:latin typeface="Calibri" panose="020F0502020204030204" pitchFamily="34" charset="0"/>
                          <a:ea typeface="Malgun Gothic"/>
                          <a:cs typeface="+mn-cs"/>
                          <a:sym typeface=""/>
                        </a:rPr>
                        <a:t> </a:t>
                      </a:r>
                      <a:r>
                        <a:rPr lang="ko-KR" sz="1300" b="1" kern="1200" spc="0">
                          <a:solidFill>
                            <a:schemeClr val="tx1">
                              <a:lumMod val="100000"/>
                            </a:schemeClr>
                          </a:solidFill>
                          <a:effectLst/>
                          <a:latin typeface="Calibri" panose="020F0502020204030204" pitchFamily="34" charset="0"/>
                          <a:ea typeface="Malgun Gothic"/>
                          <a:cs typeface="+mn-cs"/>
                          <a:sym typeface=""/>
                        </a:rPr>
                        <a:t>와 칼슘 수치 모니터링</a:t>
                      </a:r>
                    </a:p>
                  </a:txBody>
                  <a:tcPr>
                    <a:solidFill>
                      <a:srgbClr val="6BBBAD">
                        <a:alpha val="40000"/>
                      </a:srgbClr>
                    </a:solidFill>
                  </a:tcPr>
                </a:tc>
                <a:extLst>
                  <a:ext uri="{0D108BD9-81ED-4DB2-BD59-A6C34878D82A}">
                    <a16:rowId xmlns:a16="http://schemas.microsoft.com/office/drawing/2014/main" val="460106570"/>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dirty="0">
                          <a:solidFill>
                            <a:schemeClr val="tx1">
                              <a:lumMod val="100000"/>
                            </a:schemeClr>
                          </a:solidFill>
                          <a:latin typeface="Calibri" panose="020F0502020204030204" pitchFamily="34" charset="0"/>
                          <a:ea typeface="Malgun Gothic"/>
                          <a:cs typeface="+mn-cs"/>
                          <a:sym typeface=""/>
                        </a:rPr>
                        <a:t>아로마타제 억제제(AI)</a:t>
                      </a:r>
                    </a:p>
                  </a:txBody>
                  <a:tcPr/>
                </a:tc>
                <a:tc>
                  <a:txBody>
                    <a:bodyPr/>
                    <a:lstStyle/>
                    <a:p>
                      <a:r>
                        <a:rPr lang="ko-KR" sz="1300" b="1" kern="1200" spc="0" dirty="0">
                          <a:solidFill>
                            <a:schemeClr val="tx1"/>
                          </a:solidFill>
                          <a:effectLst/>
                          <a:latin typeface="Calibri" panose="020F0502020204030204" pitchFamily="34" charset="0"/>
                          <a:ea typeface="Malgun Gothic"/>
                          <a:cs typeface="+mn-cs"/>
                          <a:sym typeface=""/>
                        </a:rPr>
                        <a:t>에스트로겐 수치가 감소하여 골 </a:t>
                      </a:r>
                      <a:r>
                        <a:rPr lang="en-US" altLang="ko-KR" sz="1300" b="1" strike="sngStrike" kern="1200" spc="0" dirty="0">
                          <a:solidFill>
                            <a:schemeClr val="tx1"/>
                          </a:solidFill>
                          <a:effectLst/>
                          <a:latin typeface="Calibri" panose="020F0502020204030204" pitchFamily="34" charset="0"/>
                          <a:ea typeface="Malgun Gothic"/>
                          <a:cs typeface="+mn-cs"/>
                          <a:sym typeface=""/>
                        </a:rPr>
                        <a:t>(</a:t>
                      </a:r>
                      <a:r>
                        <a:rPr lang="ko-KR" sz="1300" b="1" strike="sngStrike" kern="1200" spc="0" dirty="0">
                          <a:solidFill>
                            <a:schemeClr val="tx1"/>
                          </a:solidFill>
                          <a:effectLst/>
                          <a:latin typeface="Calibri" panose="020F0502020204030204" pitchFamily="34" charset="0"/>
                          <a:ea typeface="Malgun Gothic"/>
                          <a:cs typeface="+mn-cs"/>
                          <a:sym typeface=""/>
                        </a:rPr>
                        <a:t>재</a:t>
                      </a:r>
                      <a:r>
                        <a:rPr lang="en-US" altLang="ko-KR" sz="1300" b="1" strike="sngStrike" kern="1200" spc="0" dirty="0">
                          <a:solidFill>
                            <a:schemeClr val="tx1"/>
                          </a:solidFill>
                          <a:effectLst/>
                          <a:latin typeface="Calibri" panose="020F0502020204030204" pitchFamily="34" charset="0"/>
                          <a:ea typeface="Malgun Gothic"/>
                          <a:cs typeface="+mn-cs"/>
                          <a:sym typeface=""/>
                        </a:rPr>
                        <a:t>)</a:t>
                      </a:r>
                      <a:r>
                        <a:rPr lang="ko-KR" sz="1300" b="1" kern="1200" spc="0" dirty="0">
                          <a:solidFill>
                            <a:schemeClr val="tx1"/>
                          </a:solidFill>
                          <a:effectLst/>
                          <a:latin typeface="Calibri" panose="020F0502020204030204" pitchFamily="34" charset="0"/>
                          <a:ea typeface="Malgun Gothic"/>
                          <a:cs typeface="+mn-cs"/>
                          <a:sym typeface=""/>
                        </a:rPr>
                        <a:t>흡수가 증가</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kern="1200" spc="0" dirty="0">
                          <a:solidFill>
                            <a:schemeClr val="tx1"/>
                          </a:solidFill>
                          <a:effectLst/>
                          <a:latin typeface="Calibri" panose="020F0502020204030204" pitchFamily="34" charset="0"/>
                          <a:ea typeface="Malgun Gothic"/>
                          <a:cs typeface="+mn-cs"/>
                          <a:sym typeface=""/>
                        </a:rPr>
                        <a:t>알려지지 않음</a:t>
                      </a:r>
                    </a:p>
                    <a:p>
                      <a:endParaRPr lang="ko-KR" sz="1300" b="1" dirty="0">
                        <a:solidFill>
                          <a:schemeClr val="tx1"/>
                        </a:solidFill>
                        <a:latin typeface="+mn-lt"/>
                        <a:ea typeface="Malgun Gothic"/>
                      </a:endParaRPr>
                    </a:p>
                  </a:txBody>
                  <a:tcPr/>
                </a:tc>
                <a:tc>
                  <a:txBody>
                    <a:bodyPr/>
                    <a:lstStyle/>
                    <a:p>
                      <a:pPr marL="0" indent="0">
                        <a:buFont typeface="Arial" panose="020B0604020202020204" pitchFamily="34" charset="0"/>
                        <a:buNone/>
                      </a:pPr>
                      <a:r>
                        <a:rPr lang="ko-KR" sz="1300" b="1" kern="1200" spc="0" dirty="0">
                          <a:solidFill>
                            <a:schemeClr val="tx1">
                              <a:lumMod val="100000"/>
                            </a:schemeClr>
                          </a:solidFill>
                          <a:effectLst/>
                          <a:latin typeface="Calibri" panose="020F0502020204030204" pitchFamily="34" charset="0"/>
                          <a:ea typeface="Malgun Gothic"/>
                          <a:cs typeface="+mn-cs"/>
                          <a:sym typeface=""/>
                        </a:rPr>
                        <a:t>DXA 또는 </a:t>
                      </a:r>
                      <a:r>
                        <a:rPr lang="ko-KR" sz="1300" b="1" kern="1200" spc="0" dirty="0" err="1">
                          <a:solidFill>
                            <a:schemeClr val="tx1">
                              <a:lumMod val="100000"/>
                            </a:schemeClr>
                          </a:solidFill>
                          <a:effectLst/>
                          <a:latin typeface="Calibri" panose="020F0502020204030204" pitchFamily="34" charset="0"/>
                          <a:ea typeface="Malgun Gothic"/>
                          <a:cs typeface="+mn-cs"/>
                          <a:sym typeface=""/>
                        </a:rPr>
                        <a:t>FRAX를</a:t>
                      </a:r>
                      <a:r>
                        <a:rPr lang="ko-KR" sz="1300" b="1" kern="1200" spc="0" dirty="0">
                          <a:solidFill>
                            <a:schemeClr val="tx1">
                              <a:lumMod val="100000"/>
                            </a:schemeClr>
                          </a:solidFill>
                          <a:effectLst/>
                          <a:latin typeface="Calibri" panose="020F0502020204030204" pitchFamily="34" charset="0"/>
                          <a:ea typeface="Malgun Gothic"/>
                          <a:cs typeface="+mn-cs"/>
                          <a:sym typeface=""/>
                        </a:rPr>
                        <a:t> 사용한 골절 위험 분석</a:t>
                      </a:r>
                    </a:p>
                    <a:p>
                      <a:pPr marL="0" indent="0">
                        <a:buFont typeface="Arial" panose="020B0604020202020204" pitchFamily="34" charset="0"/>
                        <a:buNone/>
                      </a:pPr>
                      <a:r>
                        <a:rPr lang="ko-KR" sz="1300" b="1" kern="0" spc="0" dirty="0">
                          <a:solidFill>
                            <a:schemeClr val="tx1">
                              <a:lumMod val="100000"/>
                            </a:schemeClr>
                          </a:solidFill>
                          <a:effectLst/>
                          <a:latin typeface="Calibri" panose="020F0502020204030204" pitchFamily="34" charset="0"/>
                          <a:ea typeface="Malgun Gothic"/>
                          <a:cs typeface="+mn-cs"/>
                          <a:sym typeface=""/>
                        </a:rPr>
                        <a:t>AI 치료를 시작하는 모든 여성을 위한 BMD</a:t>
                      </a:r>
                      <a:endParaRPr lang="ko-KR" sz="1300" b="1" kern="0" spc="0" baseline="0" dirty="0">
                        <a:solidFill>
                          <a:schemeClr val="tx1">
                            <a:lumMod val="100000"/>
                          </a:schemeClr>
                        </a:solidFill>
                        <a:effectLst/>
                        <a:latin typeface="Calibri" panose="020F0502020204030204" pitchFamily="34" charset="0"/>
                        <a:ea typeface="Malgun Gothic"/>
                        <a:cs typeface="+mn-cs"/>
                        <a:sym typeface=""/>
                      </a:endParaRPr>
                    </a:p>
                    <a:p>
                      <a:pPr marL="0" indent="0">
                        <a:buFont typeface="Arial" panose="020B0604020202020204" pitchFamily="34" charset="0"/>
                        <a:buNone/>
                      </a:pPr>
                      <a:r>
                        <a:rPr lang="ko-KR" sz="1300" b="1" kern="1200" spc="0" dirty="0">
                          <a:solidFill>
                            <a:schemeClr val="tx1">
                              <a:lumMod val="100000"/>
                            </a:schemeClr>
                          </a:solidFill>
                          <a:effectLst/>
                          <a:latin typeface="Calibri" panose="020F0502020204030204" pitchFamily="34" charset="0"/>
                          <a:ea typeface="Malgun Gothic"/>
                          <a:cs typeface="+mn-cs"/>
                          <a:sym typeface=""/>
                        </a:rPr>
                        <a:t>칼슘 및 비타민D 수치 모니터링</a:t>
                      </a:r>
                      <a:endParaRPr lang="ko-KR" sz="1300" b="1" kern="1200" spc="0" baseline="30000" dirty="0">
                        <a:solidFill>
                          <a:schemeClr val="tx1">
                            <a:lumMod val="100000"/>
                          </a:schemeClr>
                        </a:solidFill>
                        <a:effectLst/>
                        <a:latin typeface="Calibri" panose="020F0502020204030204" pitchFamily="34" charset="0"/>
                        <a:ea typeface="Malgun Gothic"/>
                        <a:cs typeface="+mn-cs"/>
                        <a:sym typeface=""/>
                      </a:endParaRPr>
                    </a:p>
                  </a:txBody>
                  <a:tcPr>
                    <a:solidFill>
                      <a:srgbClr val="6BBBAD">
                        <a:alpha val="40000"/>
                      </a:srgbClr>
                    </a:solidFill>
                  </a:tcPr>
                </a:tc>
                <a:extLst>
                  <a:ext uri="{0D108BD9-81ED-4DB2-BD59-A6C34878D82A}">
                    <a16:rowId xmlns:a16="http://schemas.microsoft.com/office/drawing/2014/main" val="1482703913"/>
                  </a:ext>
                </a:extLst>
              </a:tr>
            </a:tbl>
          </a:graphicData>
        </a:graphic>
      </p:graphicFrame>
      <p:sp>
        <p:nvSpPr>
          <p:cNvPr id="2" name="Rectangle 1">
            <a:extLst>
              <a:ext uri="{FF2B5EF4-FFF2-40B4-BE49-F238E27FC236}">
                <a16:creationId xmlns:a16="http://schemas.microsoft.com/office/drawing/2014/main" id="{091E082A-7585-4141-9F48-CC4ACEA646FB}"/>
              </a:ext>
            </a:extLst>
          </p:cNvPr>
          <p:cNvSpPr/>
          <p:nvPr/>
        </p:nvSpPr>
        <p:spPr>
          <a:xfrm>
            <a:off x="711199" y="5965068"/>
            <a:ext cx="10769601" cy="246221"/>
          </a:xfrm>
          <a:prstGeom prst="rect">
            <a:avLst/>
          </a:prstGeom>
        </p:spPr>
        <p:txBody>
          <a:bodyPr wrap="square">
            <a:spAutoFit/>
          </a:bodyPr>
          <a:lstStyle/>
          <a:p>
            <a:r>
              <a:rPr lang="ko-KR" sz="1000" b="1" dirty="0">
                <a:latin typeface="Candara" panose="020E0502030303020204" pitchFamily="34" charset="0"/>
                <a:sym typeface=""/>
              </a:rPr>
              <a:t>BMD, </a:t>
            </a:r>
            <a:r>
              <a:rPr lang="ko-KR" sz="1000" b="1" dirty="0" err="1">
                <a:latin typeface="Candara" panose="020E0502030303020204" pitchFamily="34" charset="0"/>
                <a:sym typeface=""/>
              </a:rPr>
              <a:t>골밀도</a:t>
            </a:r>
            <a:r>
              <a:rPr lang="ko-KR" sz="1000" b="1" dirty="0">
                <a:latin typeface="Candara" panose="020E0502030303020204" pitchFamily="34" charset="0"/>
                <a:sym typeface=""/>
              </a:rPr>
              <a:t>; DXA, 이중 에너지 </a:t>
            </a:r>
            <a:r>
              <a:rPr lang="ko-KR" sz="1000" b="1" dirty="0" err="1">
                <a:latin typeface="Candara" panose="020E0502030303020204" pitchFamily="34" charset="0"/>
                <a:sym typeface=""/>
              </a:rPr>
              <a:t>X선</a:t>
            </a:r>
            <a:r>
              <a:rPr lang="ko-KR" sz="1000" b="1" dirty="0">
                <a:latin typeface="Candara" panose="020E0502030303020204" pitchFamily="34" charset="0"/>
                <a:sym typeface=""/>
              </a:rPr>
              <a:t> 흡수계</a:t>
            </a:r>
            <a:r>
              <a:rPr lang="ko-KR" altLang="en-US" sz="1000" b="1" dirty="0">
                <a:latin typeface="Candara" panose="020E0502030303020204" pitchFamily="34" charset="0"/>
                <a:sym typeface=""/>
              </a:rPr>
              <a:t>측법</a:t>
            </a:r>
            <a:r>
              <a:rPr lang="ko-KR" sz="1000" b="1" dirty="0">
                <a:latin typeface="Candara" panose="020E0502030303020204" pitchFamily="34" charset="0"/>
                <a:sym typeface=""/>
              </a:rPr>
              <a:t>; GIOP, 당질 </a:t>
            </a:r>
            <a:r>
              <a:rPr lang="ko-KR" sz="1000" b="1" dirty="0" err="1">
                <a:latin typeface="Candara" panose="020E0502030303020204" pitchFamily="34" charset="0"/>
                <a:sym typeface=""/>
              </a:rPr>
              <a:t>코르티코이드</a:t>
            </a:r>
            <a:r>
              <a:rPr lang="ko-KR" sz="1000" b="1" dirty="0">
                <a:latin typeface="Candara" panose="020E0502030303020204" pitchFamily="34" charset="0"/>
                <a:sym typeface=""/>
              </a:rPr>
              <a:t> </a:t>
            </a:r>
            <a:r>
              <a:rPr lang="ko-KR" sz="1000" b="1" dirty="0" err="1">
                <a:latin typeface="Candara" panose="020E0502030303020204" pitchFamily="34" charset="0"/>
                <a:sym typeface=""/>
              </a:rPr>
              <a:t>유</a:t>
            </a:r>
            <a:r>
              <a:rPr lang="ko-KR" altLang="en-US" sz="1000" b="1" dirty="0" err="1">
                <a:latin typeface="Candara" panose="020E0502030303020204" pitchFamily="34" charset="0"/>
                <a:sym typeface=""/>
              </a:rPr>
              <a:t>발</a:t>
            </a:r>
            <a:r>
              <a:rPr lang="ko-KR" sz="1000" b="1" dirty="0" err="1">
                <a:latin typeface="Candara" panose="020E0502030303020204" pitchFamily="34" charset="0"/>
                <a:sym typeface=""/>
              </a:rPr>
              <a:t>성</a:t>
            </a:r>
            <a:r>
              <a:rPr lang="ko-KR" sz="1000" b="1" dirty="0">
                <a:latin typeface="Candara" panose="020E0502030303020204" pitchFamily="34" charset="0"/>
                <a:sym typeface=""/>
              </a:rPr>
              <a:t> 골다공증; </a:t>
            </a:r>
            <a:r>
              <a:rPr lang="ko-KR" sz="1000" b="1" dirty="0" err="1">
                <a:latin typeface="Candara" panose="020E0502030303020204" pitchFamily="34" charset="0"/>
                <a:sym typeface=""/>
              </a:rPr>
              <a:t>N</a:t>
            </a:r>
            <a:r>
              <a:rPr lang="ko-KR" sz="1000" b="1" dirty="0">
                <a:latin typeface="Candara" panose="020E0502030303020204" pitchFamily="34" charset="0"/>
                <a:sym typeface=""/>
              </a:rPr>
              <a:t>/</a:t>
            </a:r>
            <a:r>
              <a:rPr lang="ko-KR" sz="1000" b="1" dirty="0" err="1">
                <a:latin typeface="Candara" panose="020E0502030303020204" pitchFamily="34" charset="0"/>
                <a:sym typeface=""/>
              </a:rPr>
              <a:t>A</a:t>
            </a:r>
            <a:r>
              <a:rPr lang="ko-KR" sz="1000" b="1" dirty="0">
                <a:latin typeface="Candara" panose="020E0502030303020204" pitchFamily="34" charset="0"/>
                <a:sym typeface=""/>
              </a:rPr>
              <a:t>, 해당 없음</a:t>
            </a:r>
            <a:endParaRPr lang="ko-KR" sz="1000" b="1" dirty="0">
              <a:effectLst/>
              <a:latin typeface="Candara" panose="020E0502030303020204" pitchFamily="34" charset="0"/>
              <a:sym typeface=""/>
            </a:endParaRPr>
          </a:p>
        </p:txBody>
      </p:sp>
      <p:pic>
        <p:nvPicPr>
          <p:cNvPr id="7" name="Graphic 6" descr="Home with solid fill">
            <a:hlinkClick r:id="rId3" action="ppaction://hlinksldjump"/>
            <a:extLst>
              <a:ext uri="{FF2B5EF4-FFF2-40B4-BE49-F238E27FC236}">
                <a16:creationId xmlns:a16="http://schemas.microsoft.com/office/drawing/2014/main" id="{9DB6ABF5-5A9C-0E4F-916D-6BACC03901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7552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077218"/>
          </a:xfrm>
          <a:prstGeom prst="rect">
            <a:avLst/>
          </a:prstGeom>
          <a:noFill/>
        </p:spPr>
        <p:txBody>
          <a:bodyPr wrap="square" rtlCol="0">
            <a:spAutoFit/>
          </a:bodyPr>
          <a:lstStyle/>
          <a:p>
            <a:r>
              <a:rPr lang="ko-KR" sz="3200" b="1" kern="0" dirty="0">
                <a:solidFill>
                  <a:srgbClr val="6BBBAD">
                    <a:lumMod val="100000"/>
                  </a:srgbClr>
                </a:solidFill>
                <a:latin typeface="Candara" panose="020E0502030303020204" pitchFamily="34" charset="0"/>
                <a:sym typeface=""/>
              </a:rPr>
              <a:t>뼈 손실 및/또는 골절 위험 증가로 이어지는 의약품 선별에 대한 권장 사항</a:t>
            </a:r>
            <a:r>
              <a:rPr lang="es-ES" altLang="ko-KR" sz="3200" b="1" kern="0" dirty="0">
                <a:solidFill>
                  <a:srgbClr val="6BBBAD">
                    <a:lumMod val="100000"/>
                  </a:srgbClr>
                </a:solidFill>
                <a:latin typeface="Candara" panose="020E0502030303020204" pitchFamily="34" charset="0"/>
                <a:sym typeface=""/>
              </a:rPr>
              <a:t>(</a:t>
            </a:r>
            <a:r>
              <a:rPr lang="ko-KR" altLang="en-US" sz="3200" b="1" kern="0" dirty="0">
                <a:solidFill>
                  <a:srgbClr val="6BBBAD">
                    <a:lumMod val="100000"/>
                  </a:srgbClr>
                </a:solidFill>
                <a:latin typeface="Candara" panose="020E0502030303020204" pitchFamily="34" charset="0"/>
                <a:sym typeface=""/>
              </a:rPr>
              <a:t>계속</a:t>
            </a:r>
            <a:r>
              <a:rPr lang="es-ES" altLang="ko-KR" sz="3200" b="1" kern="0" dirty="0">
                <a:solidFill>
                  <a:srgbClr val="6BBBAD">
                    <a:lumMod val="100000"/>
                  </a:srgbClr>
                </a:solidFill>
                <a:latin typeface="Candara" panose="020E0502030303020204" pitchFamily="34" charset="0"/>
                <a:sym typeface=""/>
              </a:rPr>
              <a:t>)</a:t>
            </a:r>
            <a:endParaRPr lang="ko-KR" altLang="es-ES" sz="3200" b="1" kern="0" dirty="0">
              <a:solidFill>
                <a:srgbClr val="6BBBAD">
                  <a:lumMod val="100000"/>
                </a:srgbClr>
              </a:solidFill>
              <a:latin typeface="Candara" panose="020E0502030303020204" pitchFamily="34" charset="0"/>
              <a:sym typeface=""/>
            </a:endParaRPr>
          </a:p>
        </p:txBody>
      </p:sp>
      <p:sp>
        <p:nvSpPr>
          <p:cNvPr id="74" name="TextBox 73">
            <a:extLst>
              <a:ext uri="{FF2B5EF4-FFF2-40B4-BE49-F238E27FC236}">
                <a16:creationId xmlns:a16="http://schemas.microsoft.com/office/drawing/2014/main" id="{8DC86051-DDF2-3144-AE53-2096625E4BDB}"/>
              </a:ext>
            </a:extLst>
          </p:cNvPr>
          <p:cNvSpPr txBox="1"/>
          <p:nvPr/>
        </p:nvSpPr>
        <p:spPr>
          <a:xfrm>
            <a:off x="386856" y="6327416"/>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Panday K, et al. </a:t>
            </a:r>
            <a:r>
              <a:rPr lang="ko-KR" sz="900" b="1" i="1" kern="0">
                <a:solidFill>
                  <a:schemeClr val="tx1">
                    <a:lumMod val="100000"/>
                  </a:schemeClr>
                </a:solidFill>
                <a:latin typeface="Calibri" panose="020F0502020204030204" pitchFamily="34" charset="0"/>
                <a:sym typeface=""/>
              </a:rPr>
              <a:t>Ther Adv Musculoskel Dis </a:t>
            </a:r>
            <a:r>
              <a:rPr lang="ko-KR" sz="900" b="1" kern="0">
                <a:solidFill>
                  <a:schemeClr val="tx1">
                    <a:lumMod val="100000"/>
                  </a:schemeClr>
                </a:solidFill>
                <a:latin typeface="Calibri" panose="020F0502020204030204" pitchFamily="34" charset="0"/>
                <a:sym typeface=""/>
              </a:rPr>
              <a:t>2014;6:185–202.</a:t>
            </a:r>
          </a:p>
        </p:txBody>
      </p:sp>
      <p:graphicFrame>
        <p:nvGraphicFramePr>
          <p:cNvPr id="3" name="Table 3">
            <a:extLst>
              <a:ext uri="{FF2B5EF4-FFF2-40B4-BE49-F238E27FC236}">
                <a16:creationId xmlns:a16="http://schemas.microsoft.com/office/drawing/2014/main" id="{E7BF7A0F-44A1-DE45-A8DA-59E1B2D5C69F}"/>
              </a:ext>
            </a:extLst>
          </p:cNvPr>
          <p:cNvGraphicFramePr>
            <a:graphicFrameLocks noGrp="1"/>
          </p:cNvGraphicFramePr>
          <p:nvPr>
            <p:extLst>
              <p:ext uri="{D42A27DB-BD31-4B8C-83A1-F6EECF244321}">
                <p14:modId xmlns:p14="http://schemas.microsoft.com/office/powerpoint/2010/main" val="3414371163"/>
              </p:ext>
            </p:extLst>
          </p:nvPr>
        </p:nvGraphicFramePr>
        <p:xfrm>
          <a:off x="737324" y="1419115"/>
          <a:ext cx="11084560" cy="3718560"/>
        </p:xfrm>
        <a:graphic>
          <a:graphicData uri="http://schemas.openxmlformats.org/drawingml/2006/table">
            <a:tbl>
              <a:tblPr firstRow="1" bandRow="1">
                <a:tableStyleId>{7DF18680-E054-41AD-8BC1-D1AEF772440D}</a:tableStyleId>
              </a:tblPr>
              <a:tblGrid>
                <a:gridCol w="1815529">
                  <a:extLst>
                    <a:ext uri="{9D8B030D-6E8A-4147-A177-3AD203B41FA5}">
                      <a16:colId xmlns:a16="http://schemas.microsoft.com/office/drawing/2014/main" val="2426447994"/>
                    </a:ext>
                  </a:extLst>
                </a:gridCol>
                <a:gridCol w="2349820">
                  <a:extLst>
                    <a:ext uri="{9D8B030D-6E8A-4147-A177-3AD203B41FA5}">
                      <a16:colId xmlns:a16="http://schemas.microsoft.com/office/drawing/2014/main" val="3271559757"/>
                    </a:ext>
                  </a:extLst>
                </a:gridCol>
                <a:gridCol w="2349820">
                  <a:extLst>
                    <a:ext uri="{9D8B030D-6E8A-4147-A177-3AD203B41FA5}">
                      <a16:colId xmlns:a16="http://schemas.microsoft.com/office/drawing/2014/main" val="3218509865"/>
                    </a:ext>
                  </a:extLst>
                </a:gridCol>
                <a:gridCol w="4569391">
                  <a:extLst>
                    <a:ext uri="{9D8B030D-6E8A-4147-A177-3AD203B41FA5}">
                      <a16:colId xmlns:a16="http://schemas.microsoft.com/office/drawing/2014/main" val="2538401223"/>
                    </a:ext>
                  </a:extLst>
                </a:gridCol>
              </a:tblGrid>
              <a:tr h="481780">
                <a:tc>
                  <a:txBody>
                    <a:bodyPr/>
                    <a:lstStyle/>
                    <a:p>
                      <a:r>
                        <a:rPr lang="ko-KR" sz="1300" b="1" spc="0" dirty="0">
                          <a:latin typeface="Candara" panose="020E0502030303020204" pitchFamily="34" charset="0"/>
                          <a:ea typeface="Malgun Gothic"/>
                          <a:cs typeface="+mn-cs"/>
                          <a:sym typeface=""/>
                        </a:rPr>
                        <a:t>약물</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a:latin typeface="Candara" panose="020E0502030303020204" pitchFamily="34" charset="0"/>
                          <a:ea typeface="Malgun Gothic"/>
                          <a:cs typeface="+mn-cs"/>
                          <a:sym typeface=""/>
                        </a:rPr>
                        <a:t>뼈에 미치는 영향</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a:latin typeface="Candara" panose="020E0502030303020204" pitchFamily="34" charset="0"/>
                          <a:ea typeface="Malgun Gothic"/>
                          <a:cs typeface="+mn-cs"/>
                          <a:sym typeface=""/>
                        </a:rPr>
                        <a:t>가역성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altLang="en-US" sz="1300" b="1" kern="0" spc="0" dirty="0">
                          <a:solidFill>
                            <a:schemeClr val="bg1"/>
                          </a:solidFill>
                          <a:latin typeface="Candara" panose="020E0502030303020204" pitchFamily="34" charset="0"/>
                          <a:ea typeface="Malgun Gothic"/>
                          <a:cs typeface="+mn-cs"/>
                          <a:sym typeface=""/>
                        </a:rPr>
                        <a:t>선별</a:t>
                      </a:r>
                      <a:r>
                        <a:rPr lang="ko-KR" sz="1300" b="1" kern="0" spc="0" dirty="0">
                          <a:solidFill>
                            <a:schemeClr val="bg1"/>
                          </a:solidFill>
                          <a:latin typeface="Candara" panose="020E0502030303020204" pitchFamily="34" charset="0"/>
                          <a:ea typeface="Malgun Gothic"/>
                          <a:cs typeface="+mn-cs"/>
                          <a:sym typeface=""/>
                        </a:rPr>
                        <a:t> 권장 </a:t>
                      </a:r>
                      <a:r>
                        <a:rPr lang="ko-KR" sz="1300" b="1" kern="0" spc="0" dirty="0">
                          <a:solidFill>
                            <a:schemeClr val="lt1">
                              <a:lumMod val="100000"/>
                            </a:schemeClr>
                          </a:solidFill>
                          <a:latin typeface="Candara" panose="020E0502030303020204" pitchFamily="34" charset="0"/>
                          <a:ea typeface="Malgun Gothic"/>
                          <a:cs typeface="+mn-cs"/>
                          <a:sym typeface=""/>
                        </a:rPr>
                        <a:t>사항</a:t>
                      </a:r>
                      <a:r>
                        <a:rPr lang="ko-KR" sz="1300" b="1" kern="0" spc="0" baseline="30000" dirty="0">
                          <a:solidFill>
                            <a:schemeClr val="lt1">
                              <a:lumMod val="100000"/>
                            </a:schemeClr>
                          </a:solidFill>
                          <a:latin typeface="Candara" panose="020E0502030303020204" pitchFamily="34" charset="0"/>
                          <a:ea typeface="Malgun Gothic"/>
                          <a:cs typeface="+mn-cs"/>
                          <a:sym typeface=""/>
                        </a:rPr>
                        <a:t>1</a:t>
                      </a:r>
                    </a:p>
                    <a:p>
                      <a:endParaRPr lang="ko-KR" sz="1300" b="1" dirty="0">
                        <a:latin typeface="Candara" panose="020E0502030303020204" pitchFamily="34" charset="0"/>
                        <a:ea typeface="Malgun Gothic"/>
                      </a:endParaRPr>
                    </a:p>
                  </a:txBody>
                  <a:tcPr>
                    <a:solidFill>
                      <a:srgbClr val="6BBBAD"/>
                    </a:solidFill>
                  </a:tcPr>
                </a:tc>
                <a:extLst>
                  <a:ext uri="{0D108BD9-81ED-4DB2-BD59-A6C34878D82A}">
                    <a16:rowId xmlns:a16="http://schemas.microsoft.com/office/drawing/2014/main" val="781066910"/>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dirty="0" err="1">
                          <a:solidFill>
                            <a:schemeClr val="tx1"/>
                          </a:solidFill>
                          <a:latin typeface="Candara" panose="020E0502030303020204" pitchFamily="34" charset="0"/>
                          <a:ea typeface="Malgun Gothic"/>
                          <a:cs typeface="+mn-cs"/>
                          <a:sym typeface=""/>
                        </a:rPr>
                        <a:t>안드로겐</a:t>
                      </a:r>
                      <a:r>
                        <a:rPr lang="ko-KR" sz="1300" b="1" spc="0" dirty="0">
                          <a:solidFill>
                            <a:schemeClr val="tx1"/>
                          </a:solidFill>
                          <a:latin typeface="Candara" panose="020E0502030303020204" pitchFamily="34" charset="0"/>
                          <a:ea typeface="Malgun Gothic"/>
                          <a:cs typeface="+mn-cs"/>
                          <a:sym typeface=""/>
                        </a:rPr>
                        <a:t> </a:t>
                      </a:r>
                      <a:r>
                        <a:rPr lang="ko-KR" altLang="en-US" sz="1300" b="1" spc="0" dirty="0">
                          <a:solidFill>
                            <a:schemeClr val="tx1"/>
                          </a:solidFill>
                          <a:latin typeface="Candara" panose="020E0502030303020204" pitchFamily="34" charset="0"/>
                          <a:ea typeface="Malgun Gothic"/>
                          <a:cs typeface="+mn-cs"/>
                          <a:sym typeface=""/>
                        </a:rPr>
                        <a:t>차단</a:t>
                      </a:r>
                      <a:r>
                        <a:rPr lang="ko-KR" sz="1300" b="1" spc="0" dirty="0">
                          <a:solidFill>
                            <a:schemeClr val="tx1"/>
                          </a:solidFill>
                          <a:latin typeface="Candara" panose="020E0502030303020204" pitchFamily="34" charset="0"/>
                          <a:ea typeface="Malgun Gothic"/>
                          <a:cs typeface="+mn-cs"/>
                          <a:sym typeface=""/>
                        </a:rPr>
                        <a:t> 요법(</a:t>
                      </a:r>
                      <a:r>
                        <a:rPr lang="ko-KR" sz="1300" b="1" spc="0" dirty="0" err="1">
                          <a:solidFill>
                            <a:schemeClr val="tx1"/>
                          </a:solidFill>
                          <a:latin typeface="Candara" panose="020E0502030303020204" pitchFamily="34" charset="0"/>
                          <a:ea typeface="Malgun Gothic"/>
                          <a:cs typeface="+mn-cs"/>
                          <a:sym typeface=""/>
                        </a:rPr>
                        <a:t>ADTs</a:t>
                      </a:r>
                      <a:r>
                        <a:rPr lang="ko-KR" sz="1300" b="1" spc="0" dirty="0">
                          <a:solidFill>
                            <a:schemeClr val="tx1"/>
                          </a:solidFill>
                          <a:latin typeface="Candara" panose="020E0502030303020204" pitchFamily="34" charset="0"/>
                          <a:ea typeface="Malgun Gothic"/>
                          <a:cs typeface="+mn-cs"/>
                          <a:sym typeface=""/>
                        </a:rPr>
                        <a:t>)</a:t>
                      </a:r>
                    </a:p>
                  </a:txBody>
                  <a:tcPr/>
                </a:tc>
                <a:tc>
                  <a:txBody>
                    <a:bodyPr/>
                    <a:lstStyle/>
                    <a:p>
                      <a:r>
                        <a:rPr lang="ko-KR" sz="1300" b="1" kern="1200" spc="0" dirty="0" err="1">
                          <a:solidFill>
                            <a:schemeClr val="tx1"/>
                          </a:solidFill>
                          <a:effectLst/>
                          <a:latin typeface="Candara" panose="020E0502030303020204" pitchFamily="34" charset="0"/>
                          <a:ea typeface="Malgun Gothic"/>
                          <a:cs typeface="+mn-cs"/>
                          <a:sym typeface=""/>
                        </a:rPr>
                        <a:t>LH와</a:t>
                      </a:r>
                      <a:r>
                        <a:rPr lang="ko-KR" sz="1300" b="1" kern="1200" spc="0" dirty="0">
                          <a:solidFill>
                            <a:schemeClr val="tx1"/>
                          </a:solidFill>
                          <a:effectLst/>
                          <a:latin typeface="Candara" panose="020E0502030303020204" pitchFamily="34" charset="0"/>
                          <a:ea typeface="Malgun Gothic"/>
                          <a:cs typeface="+mn-cs"/>
                          <a:sym typeface=""/>
                        </a:rPr>
                        <a:t> </a:t>
                      </a:r>
                      <a:r>
                        <a:rPr lang="ko-KR" sz="1300" b="1" kern="1200" spc="0" dirty="0" err="1">
                          <a:solidFill>
                            <a:schemeClr val="tx1"/>
                          </a:solidFill>
                          <a:effectLst/>
                          <a:latin typeface="Candara" panose="020E0502030303020204" pitchFamily="34" charset="0"/>
                          <a:ea typeface="Malgun Gothic"/>
                          <a:cs typeface="+mn-cs"/>
                          <a:sym typeface=""/>
                        </a:rPr>
                        <a:t>FSH의</a:t>
                      </a:r>
                      <a:r>
                        <a:rPr lang="ko-KR" sz="1300" b="1" kern="1200" spc="0" dirty="0">
                          <a:solidFill>
                            <a:schemeClr val="tx1"/>
                          </a:solidFill>
                          <a:effectLst/>
                          <a:latin typeface="Candara" panose="020E0502030303020204" pitchFamily="34" charset="0"/>
                          <a:ea typeface="Malgun Gothic"/>
                          <a:cs typeface="+mn-cs"/>
                          <a:sym typeface=""/>
                        </a:rPr>
                        <a:t> 생성을 방지하여 </a:t>
                      </a:r>
                      <a:r>
                        <a:rPr lang="ko-KR" sz="1300" b="1" kern="1200" spc="0" dirty="0" err="1">
                          <a:solidFill>
                            <a:schemeClr val="tx1"/>
                          </a:solidFill>
                          <a:effectLst/>
                          <a:latin typeface="Candara" panose="020E0502030303020204" pitchFamily="34" charset="0"/>
                          <a:ea typeface="Malgun Gothic"/>
                          <a:cs typeface="+mn-cs"/>
                          <a:sym typeface=""/>
                        </a:rPr>
                        <a:t>테스토스테론과</a:t>
                      </a:r>
                      <a:r>
                        <a:rPr lang="ko-KR" sz="1300" b="1" kern="1200" spc="0" dirty="0">
                          <a:solidFill>
                            <a:schemeClr val="tx1"/>
                          </a:solidFill>
                          <a:effectLst/>
                          <a:latin typeface="Candara" panose="020E0502030303020204" pitchFamily="34" charset="0"/>
                          <a:ea typeface="Malgun Gothic"/>
                          <a:cs typeface="+mn-cs"/>
                          <a:sym typeface=""/>
                        </a:rPr>
                        <a:t> </a:t>
                      </a:r>
                      <a:r>
                        <a:rPr lang="ko-KR" sz="1300" b="1" kern="1200" spc="0" dirty="0" err="1">
                          <a:solidFill>
                            <a:schemeClr val="tx1"/>
                          </a:solidFill>
                          <a:effectLst/>
                          <a:latin typeface="Candara" panose="020E0502030303020204" pitchFamily="34" charset="0"/>
                          <a:ea typeface="Malgun Gothic"/>
                          <a:cs typeface="+mn-cs"/>
                          <a:sym typeface=""/>
                        </a:rPr>
                        <a:t>에스트라디올을</a:t>
                      </a:r>
                      <a:r>
                        <a:rPr lang="ko-KR" sz="1300" b="1" kern="1200" spc="0" dirty="0">
                          <a:solidFill>
                            <a:schemeClr val="tx1"/>
                          </a:solidFill>
                          <a:effectLst/>
                          <a:latin typeface="Candara" panose="020E0502030303020204" pitchFamily="34" charset="0"/>
                          <a:ea typeface="Malgun Gothic"/>
                          <a:cs typeface="+mn-cs"/>
                          <a:sym typeface=""/>
                        </a:rPr>
                        <a:t> 감소시켜 골 흡수를 증가시킴 </a:t>
                      </a:r>
                    </a:p>
                  </a:txBody>
                  <a:tcPr/>
                </a:tc>
                <a:tc>
                  <a:txBody>
                    <a:bodyPr/>
                    <a:lstStyle/>
                    <a:p>
                      <a:r>
                        <a:rPr lang="ko-KR" sz="1300" b="1" kern="1200" spc="0" dirty="0">
                          <a:solidFill>
                            <a:schemeClr val="tx1"/>
                          </a:solidFill>
                          <a:effectLst/>
                          <a:latin typeface="Candara" panose="020E0502030303020204" pitchFamily="34" charset="0"/>
                          <a:ea typeface="Malgun Gothic"/>
                          <a:cs typeface="+mn-cs"/>
                          <a:sym typeface=""/>
                        </a:rPr>
                        <a:t>복용량과 치료 기간에 따라</a:t>
                      </a:r>
                    </a:p>
                    <a:p>
                      <a:r>
                        <a:rPr lang="ko-KR" sz="1300" b="1" kern="1200" spc="0" dirty="0">
                          <a:solidFill>
                            <a:schemeClr val="tx1"/>
                          </a:solidFill>
                          <a:effectLst/>
                          <a:latin typeface="Candara" panose="020E0502030303020204" pitchFamily="34" charset="0"/>
                          <a:ea typeface="Malgun Gothic"/>
                          <a:cs typeface="+mn-cs"/>
                          <a:sym typeface=""/>
                        </a:rPr>
                        <a:t>2년 안에 </a:t>
                      </a:r>
                      <a:r>
                        <a:rPr lang="ko-KR" altLang="en-US" sz="1300" b="1" kern="1200" spc="0" dirty="0">
                          <a:solidFill>
                            <a:schemeClr val="tx1"/>
                          </a:solidFill>
                          <a:effectLst/>
                          <a:latin typeface="Candara" panose="020E0502030303020204" pitchFamily="34" charset="0"/>
                          <a:ea typeface="Malgun Gothic"/>
                          <a:cs typeface="+mn-cs"/>
                          <a:sym typeface=""/>
                        </a:rPr>
                        <a:t>회복</a:t>
                      </a:r>
                      <a:r>
                        <a:rPr lang="ko-KR" sz="1300" b="1" kern="1200" spc="0" dirty="0">
                          <a:solidFill>
                            <a:schemeClr val="tx1"/>
                          </a:solidFill>
                          <a:effectLst/>
                          <a:latin typeface="Candara" panose="020E0502030303020204" pitchFamily="34" charset="0"/>
                          <a:ea typeface="Malgun Gothic"/>
                          <a:cs typeface="+mn-cs"/>
                          <a:sym typeface=""/>
                        </a:rPr>
                        <a:t>될 수 있음</a:t>
                      </a:r>
                    </a:p>
                  </a:txBody>
                  <a:tcPr/>
                </a:tc>
                <a:tc>
                  <a:txBody>
                    <a:bodyPr/>
                    <a:lstStyle/>
                    <a:p>
                      <a:r>
                        <a:rPr lang="ko-KR" sz="1300" b="1" kern="1200" spc="0">
                          <a:solidFill>
                            <a:schemeClr val="tx1">
                              <a:lumMod val="100000"/>
                            </a:schemeClr>
                          </a:solidFill>
                          <a:effectLst/>
                          <a:latin typeface="Candara" panose="020E0502030303020204" pitchFamily="34" charset="0"/>
                          <a:ea typeface="Malgun Gothic"/>
                          <a:cs typeface="+mn-cs"/>
                          <a:sym typeface=""/>
                        </a:rPr>
                        <a:t>DXA 또는 FRAX를 사용한 골절 위험 분석 </a:t>
                      </a:r>
                    </a:p>
                    <a:p>
                      <a:r>
                        <a:rPr lang="ko-KR" sz="1300" b="1" kern="1200" spc="0">
                          <a:solidFill>
                            <a:schemeClr val="tx1">
                              <a:lumMod val="100000"/>
                            </a:schemeClr>
                          </a:solidFill>
                          <a:effectLst/>
                          <a:latin typeface="Candara" panose="020E0502030303020204" pitchFamily="34" charset="0"/>
                          <a:ea typeface="Malgun Gothic"/>
                          <a:cs typeface="+mn-cs"/>
                          <a:sym typeface=""/>
                        </a:rPr>
                        <a:t>비타민 D와 칼슘 수치 모니터링</a:t>
                      </a:r>
                    </a:p>
                  </a:txBody>
                  <a:tcPr>
                    <a:solidFill>
                      <a:srgbClr val="6BBBAD">
                        <a:alpha val="40000"/>
                      </a:srgbClr>
                    </a:solidFill>
                  </a:tcPr>
                </a:tc>
                <a:extLst>
                  <a:ext uri="{0D108BD9-81ED-4DB2-BD59-A6C34878D82A}">
                    <a16:rowId xmlns:a16="http://schemas.microsoft.com/office/drawing/2014/main" val="3931756075"/>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dirty="0">
                          <a:solidFill>
                            <a:schemeClr val="tx1"/>
                          </a:solidFill>
                          <a:latin typeface="Candara" panose="020E0502030303020204" pitchFamily="34" charset="0"/>
                          <a:ea typeface="Malgun Gothic"/>
                          <a:cs typeface="+mn-cs"/>
                          <a:sym typeface=""/>
                        </a:rPr>
                        <a:t>선택적 세로토닌 재흡수 억제제(SSRI)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kern="1200" spc="0" dirty="0">
                          <a:solidFill>
                            <a:schemeClr val="tx1"/>
                          </a:solidFill>
                          <a:effectLst/>
                          <a:latin typeface="Candara" panose="020E0502030303020204" pitchFamily="34" charset="0"/>
                          <a:ea typeface="Malgun Gothic"/>
                          <a:cs typeface="+mn-cs"/>
                          <a:sym typeface=""/>
                        </a:rPr>
                        <a:t>불확실함</a:t>
                      </a:r>
                    </a:p>
                    <a:p>
                      <a:endParaRPr lang="ko-KR" sz="1300" b="1" dirty="0">
                        <a:solidFill>
                          <a:schemeClr val="tx1"/>
                        </a:solidFill>
                        <a:latin typeface="Candara" panose="020E0502030303020204" pitchFamily="34" charset="0"/>
                        <a:ea typeface="Malgun Gothic"/>
                      </a:endParaRPr>
                    </a:p>
                  </a:txBody>
                  <a:tcPr/>
                </a:tc>
                <a:tc>
                  <a:txBody>
                    <a:bodyPr/>
                    <a:lstStyle/>
                    <a:p>
                      <a:r>
                        <a:rPr lang="ko-KR" sz="1300" b="1" spc="0">
                          <a:solidFill>
                            <a:schemeClr val="tx1"/>
                          </a:solidFill>
                          <a:latin typeface="Candara" panose="020E0502030303020204" pitchFamily="34" charset="0"/>
                          <a:ea typeface="Malgun Gothic"/>
                          <a:cs typeface="+mn-cs"/>
                          <a:sym typeface=""/>
                        </a:rPr>
                        <a:t>가능성 있음</a:t>
                      </a:r>
                    </a:p>
                  </a:txBody>
                  <a:tcPr/>
                </a:tc>
                <a:tc>
                  <a:txBody>
                    <a:bodyPr/>
                    <a:lstStyle/>
                    <a:p>
                      <a:r>
                        <a:rPr lang="ko-KR" sz="1300" b="1" kern="1200" spc="0">
                          <a:solidFill>
                            <a:schemeClr val="tx1">
                              <a:lumMod val="100000"/>
                            </a:schemeClr>
                          </a:solidFill>
                          <a:effectLst/>
                          <a:latin typeface="Candara" panose="020E0502030303020204" pitchFamily="34" charset="0"/>
                          <a:ea typeface="Malgun Gothic"/>
                          <a:cs typeface="+mn-cs"/>
                          <a:sym typeface=""/>
                        </a:rPr>
                        <a:t>다른 골다공증 위험 인자가 있는 환자에 대한 DXA 또는 FRAX를 사용한 골절 위험 분석</a:t>
                      </a:r>
                    </a:p>
                    <a:p>
                      <a:r>
                        <a:rPr lang="ko-KR" sz="1300" b="1" kern="1200" spc="0">
                          <a:solidFill>
                            <a:schemeClr val="tx1">
                              <a:lumMod val="100000"/>
                            </a:schemeClr>
                          </a:solidFill>
                          <a:effectLst/>
                          <a:latin typeface="Candara" panose="020E0502030303020204" pitchFamily="34" charset="0"/>
                          <a:ea typeface="Malgun Gothic"/>
                          <a:cs typeface="+mn-cs"/>
                          <a:sym typeface=""/>
                        </a:rPr>
                        <a:t>비타민 D와 칼슘 수치 모니터링</a:t>
                      </a:r>
                    </a:p>
                  </a:txBody>
                  <a:tcPr>
                    <a:solidFill>
                      <a:srgbClr val="6BBBAD">
                        <a:alpha val="20000"/>
                      </a:srgbClr>
                    </a:solidFill>
                  </a:tcPr>
                </a:tc>
                <a:extLst>
                  <a:ext uri="{0D108BD9-81ED-4DB2-BD59-A6C34878D82A}">
                    <a16:rowId xmlns:a16="http://schemas.microsoft.com/office/drawing/2014/main" val="1451635375"/>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dirty="0">
                          <a:solidFill>
                            <a:schemeClr val="tx1"/>
                          </a:solidFill>
                          <a:latin typeface="Candara" panose="020E0502030303020204" pitchFamily="34" charset="0"/>
                          <a:ea typeface="Malgun Gothic"/>
                          <a:cs typeface="+mn-cs"/>
                          <a:sym typeface=""/>
                        </a:rPr>
                        <a:t>티아졸리딘디온(TZD)</a:t>
                      </a:r>
                    </a:p>
                  </a:txBody>
                  <a:tcPr/>
                </a:tc>
                <a:tc>
                  <a:txBody>
                    <a:bodyPr/>
                    <a:lstStyle/>
                    <a:p>
                      <a:r>
                        <a:rPr lang="ko-KR" sz="1300" b="1" kern="1200" spc="0" dirty="0">
                          <a:solidFill>
                            <a:schemeClr val="tx1"/>
                          </a:solidFill>
                          <a:effectLst/>
                          <a:latin typeface="Candara" panose="020E0502030303020204" pitchFamily="34" charset="0"/>
                          <a:ea typeface="Malgun Gothic"/>
                          <a:cs typeface="+mn-cs"/>
                          <a:sym typeface=""/>
                        </a:rPr>
                        <a:t>뼈 형성 감소</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kern="1200" spc="0">
                          <a:solidFill>
                            <a:schemeClr val="tx1"/>
                          </a:solidFill>
                          <a:effectLst/>
                          <a:latin typeface="Candara" panose="020E0502030303020204" pitchFamily="34" charset="0"/>
                          <a:ea typeface="Malgun Gothic"/>
                          <a:cs typeface="+mn-cs"/>
                          <a:sym typeface=""/>
                        </a:rPr>
                        <a:t>알려지지 않음</a:t>
                      </a:r>
                    </a:p>
                  </a:txBody>
                  <a:tcPr/>
                </a:tc>
                <a:tc>
                  <a:txBody>
                    <a:bodyPr/>
                    <a:lstStyle/>
                    <a:p>
                      <a:r>
                        <a:rPr lang="ko-KR" sz="1300" b="1" kern="1200" spc="0">
                          <a:solidFill>
                            <a:schemeClr val="tx1">
                              <a:lumMod val="100000"/>
                            </a:schemeClr>
                          </a:solidFill>
                          <a:effectLst/>
                          <a:latin typeface="Candara" panose="020E0502030303020204" pitchFamily="34" charset="0"/>
                          <a:ea typeface="Malgun Gothic"/>
                          <a:cs typeface="+mn-cs"/>
                          <a:sym typeface=""/>
                        </a:rPr>
                        <a:t>다른 골다공증 위험 인자가 있는 환자에 대한 DXA 또는 FRAX를 사용한 골절 위험 분석</a:t>
                      </a:r>
                    </a:p>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kern="1200" spc="0">
                          <a:solidFill>
                            <a:schemeClr val="tx1">
                              <a:lumMod val="100000"/>
                            </a:schemeClr>
                          </a:solidFill>
                          <a:effectLst/>
                          <a:latin typeface="Candara" panose="020E0502030303020204" pitchFamily="34" charset="0"/>
                          <a:ea typeface="Malgun Gothic"/>
                          <a:cs typeface="+mn-cs"/>
                          <a:sym typeface=""/>
                        </a:rPr>
                        <a:t>비타민 D와 칼슘 수치 모니터링</a:t>
                      </a:r>
                    </a:p>
                  </a:txBody>
                  <a:tcPr>
                    <a:solidFill>
                      <a:srgbClr val="6BBBAD">
                        <a:alpha val="20000"/>
                      </a:srgbClr>
                    </a:solidFill>
                  </a:tcPr>
                </a:tc>
                <a:extLst>
                  <a:ext uri="{0D108BD9-81ED-4DB2-BD59-A6C34878D82A}">
                    <a16:rowId xmlns:a16="http://schemas.microsoft.com/office/drawing/2014/main" val="668641350"/>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dirty="0">
                          <a:solidFill>
                            <a:schemeClr val="tx1"/>
                          </a:solidFill>
                          <a:latin typeface="Candara" panose="020E0502030303020204" pitchFamily="34" charset="0"/>
                          <a:ea typeface="Malgun Gothic"/>
                          <a:cs typeface="+mn-cs"/>
                          <a:sym typeface=""/>
                        </a:rPr>
                        <a:t>칼시뉴린 억제제</a:t>
                      </a:r>
                    </a:p>
                  </a:txBody>
                  <a:tcPr/>
                </a:tc>
                <a:tc>
                  <a:txBody>
                    <a:bodyPr/>
                    <a:lstStyle/>
                    <a:p>
                      <a:r>
                        <a:rPr lang="ko-KR" sz="1300" b="1" kern="1200" spc="0" dirty="0" err="1">
                          <a:solidFill>
                            <a:schemeClr val="tx1"/>
                          </a:solidFill>
                          <a:effectLst/>
                          <a:latin typeface="Candara" panose="020E0502030303020204" pitchFamily="34" charset="0"/>
                          <a:ea typeface="Malgun Gothic"/>
                          <a:cs typeface="+mn-cs"/>
                          <a:sym typeface=""/>
                        </a:rPr>
                        <a:t>글루코코르티코이드에</a:t>
                      </a:r>
                      <a:r>
                        <a:rPr lang="ko-KR" sz="1300" b="1" kern="1200" spc="0" dirty="0">
                          <a:solidFill>
                            <a:schemeClr val="tx1"/>
                          </a:solidFill>
                          <a:effectLst/>
                          <a:latin typeface="Candara" panose="020E0502030303020204" pitchFamily="34" charset="0"/>
                          <a:ea typeface="Malgun Gothic"/>
                          <a:cs typeface="+mn-cs"/>
                          <a:sym typeface=""/>
                        </a:rPr>
                        <a:t> 의한 과도한 </a:t>
                      </a:r>
                      <a:r>
                        <a:rPr lang="ko-KR" sz="1300" b="1" kern="1200" spc="0" dirty="0" err="1">
                          <a:solidFill>
                            <a:schemeClr val="tx1"/>
                          </a:solidFill>
                          <a:effectLst/>
                          <a:latin typeface="Candara" panose="020E0502030303020204" pitchFamily="34" charset="0"/>
                          <a:ea typeface="Malgun Gothic"/>
                          <a:cs typeface="+mn-cs"/>
                          <a:sym typeface=""/>
                        </a:rPr>
                        <a:t>파골세포</a:t>
                      </a:r>
                      <a:r>
                        <a:rPr lang="ko-KR" sz="1300" b="1" kern="1200" spc="0" dirty="0">
                          <a:solidFill>
                            <a:schemeClr val="tx1"/>
                          </a:solidFill>
                          <a:effectLst/>
                          <a:latin typeface="Candara" panose="020E0502030303020204" pitchFamily="34" charset="0"/>
                          <a:ea typeface="Malgun Gothic"/>
                          <a:cs typeface="+mn-cs"/>
                          <a:sym typeface=""/>
                        </a:rPr>
                        <a:t> 및 골</a:t>
                      </a:r>
                      <a:r>
                        <a:rPr lang="es-ES" altLang="ko-KR" sz="1300" b="1" kern="1200" spc="0" dirty="0">
                          <a:solidFill>
                            <a:schemeClr val="tx1"/>
                          </a:solidFill>
                          <a:effectLst/>
                          <a:latin typeface="Candara" panose="020E0502030303020204" pitchFamily="34" charset="0"/>
                          <a:ea typeface="Malgun Gothic"/>
                          <a:cs typeface="+mn-cs"/>
                          <a:sym typeface=""/>
                        </a:rPr>
                        <a:t> </a:t>
                      </a:r>
                      <a:r>
                        <a:rPr lang="ko-KR" sz="1300" b="1" kern="1200" spc="0" dirty="0">
                          <a:solidFill>
                            <a:schemeClr val="tx1"/>
                          </a:solidFill>
                          <a:effectLst/>
                          <a:latin typeface="Candara" panose="020E0502030303020204" pitchFamily="34" charset="0"/>
                          <a:ea typeface="Malgun Gothic"/>
                          <a:cs typeface="+mn-cs"/>
                          <a:sym typeface=""/>
                        </a:rPr>
                        <a:t>흡수</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kern="1200" spc="0" dirty="0">
                          <a:solidFill>
                            <a:schemeClr val="tx1"/>
                          </a:solidFill>
                          <a:effectLst/>
                          <a:latin typeface="Candara" panose="020E0502030303020204" pitchFamily="34" charset="0"/>
                          <a:ea typeface="Malgun Gothic"/>
                          <a:cs typeface="+mn-cs"/>
                          <a:sym typeface=""/>
                        </a:rPr>
                        <a:t>알려지지 않음</a:t>
                      </a:r>
                    </a:p>
                    <a:p>
                      <a:endParaRPr lang="ko-KR" sz="1300" b="1" kern="1200" dirty="0">
                        <a:solidFill>
                          <a:schemeClr val="tx1"/>
                        </a:solidFill>
                        <a:effectLst/>
                        <a:latin typeface="Candara" panose="020E0502030303020204" pitchFamily="34" charset="0"/>
                        <a:ea typeface="Malgun Gothic"/>
                        <a:cs typeface="+mn-cs"/>
                      </a:endParaRPr>
                    </a:p>
                  </a:txBody>
                  <a:tcPr/>
                </a:tc>
                <a:tc>
                  <a:txBody>
                    <a:bodyPr/>
                    <a:lstStyle/>
                    <a:p>
                      <a:r>
                        <a:rPr lang="ko-KR" sz="1300" b="1" kern="1200" spc="0">
                          <a:solidFill>
                            <a:schemeClr val="tx1">
                              <a:lumMod val="100000"/>
                            </a:schemeClr>
                          </a:solidFill>
                          <a:effectLst/>
                          <a:latin typeface="Candara" panose="020E0502030303020204" pitchFamily="34" charset="0"/>
                          <a:ea typeface="Malgun Gothic"/>
                          <a:cs typeface="+mn-cs"/>
                          <a:sym typeface=""/>
                        </a:rPr>
                        <a:t>장기 이식 전 DXA 또는 FRAX를 사용한 골절 위험 분석</a:t>
                      </a:r>
                    </a:p>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kern="1200" spc="0">
                          <a:solidFill>
                            <a:schemeClr val="tx1">
                              <a:lumMod val="100000"/>
                            </a:schemeClr>
                          </a:solidFill>
                          <a:effectLst/>
                          <a:latin typeface="Candara" panose="020E0502030303020204" pitchFamily="34" charset="0"/>
                          <a:ea typeface="Malgun Gothic"/>
                          <a:cs typeface="+mn-cs"/>
                          <a:sym typeface=""/>
                        </a:rPr>
                        <a:t>비타민 D와 칼슘 수치 모니터링</a:t>
                      </a:r>
                    </a:p>
                  </a:txBody>
                  <a:tcPr>
                    <a:solidFill>
                      <a:srgbClr val="6BBBAD">
                        <a:alpha val="20000"/>
                      </a:srgbClr>
                    </a:solidFill>
                  </a:tcPr>
                </a:tc>
                <a:extLst>
                  <a:ext uri="{0D108BD9-81ED-4DB2-BD59-A6C34878D82A}">
                    <a16:rowId xmlns:a16="http://schemas.microsoft.com/office/drawing/2014/main" val="3698659281"/>
                  </a:ext>
                </a:extLst>
              </a:tr>
              <a:tr h="41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300" b="1" spc="0">
                          <a:solidFill>
                            <a:schemeClr val="tx1"/>
                          </a:solidFill>
                          <a:latin typeface="Candara" panose="020E0502030303020204" pitchFamily="34" charset="0"/>
                          <a:ea typeface="Malgun Gothic"/>
                          <a:cs typeface="+mn-cs"/>
                          <a:sym typeface=""/>
                        </a:rPr>
                        <a:t>항응고제</a:t>
                      </a:r>
                      <a:br>
                        <a:rPr lang="ko-KR" sz="1300" b="1" spc="0">
                          <a:solidFill>
                            <a:schemeClr val="tx1"/>
                          </a:solidFill>
                          <a:latin typeface="Candara" panose="020E0502030303020204" pitchFamily="34" charset="0"/>
                          <a:ea typeface="Malgun Gothic"/>
                          <a:cs typeface="+mn-cs"/>
                          <a:sym typeface=""/>
                        </a:rPr>
                      </a:br>
                      <a:r>
                        <a:rPr lang="ko-KR" sz="1300" b="1" spc="0">
                          <a:solidFill>
                            <a:schemeClr val="tx1"/>
                          </a:solidFill>
                          <a:latin typeface="Candara" panose="020E0502030303020204" pitchFamily="34" charset="0"/>
                          <a:ea typeface="Malgun Gothic"/>
                          <a:cs typeface="+mn-cs"/>
                          <a:sym typeface=""/>
                        </a:rPr>
                        <a:t>(예: 헤파린, 와파린)</a:t>
                      </a:r>
                    </a:p>
                  </a:txBody>
                  <a:tcPr/>
                </a:tc>
                <a:tc>
                  <a:txBody>
                    <a:bodyPr/>
                    <a:lstStyle/>
                    <a:p>
                      <a:r>
                        <a:rPr lang="ko-KR" sz="1300" b="1" kern="1200" spc="0" dirty="0">
                          <a:solidFill>
                            <a:schemeClr val="tx1"/>
                          </a:solidFill>
                          <a:effectLst/>
                          <a:latin typeface="Candara" panose="020E0502030303020204" pitchFamily="34" charset="0"/>
                          <a:ea typeface="Malgun Gothic"/>
                          <a:cs typeface="+mn-cs"/>
                          <a:sym typeface=""/>
                        </a:rPr>
                        <a:t>뼈 형성 감소 및 조골세포 억제</a:t>
                      </a:r>
                    </a:p>
                    <a:p>
                      <a:r>
                        <a:rPr lang="ko-KR" sz="1300" b="1" kern="1200" spc="0" dirty="0">
                          <a:solidFill>
                            <a:schemeClr val="tx1"/>
                          </a:solidFill>
                          <a:effectLst/>
                          <a:latin typeface="Candara" panose="020E0502030303020204" pitchFamily="34" charset="0"/>
                          <a:ea typeface="Malgun Gothic"/>
                          <a:cs typeface="+mn-cs"/>
                          <a:sym typeface=""/>
                        </a:rPr>
                        <a:t>골 흡수 증가</a:t>
                      </a:r>
                    </a:p>
                  </a:txBody>
                  <a:tcPr/>
                </a:tc>
                <a:tc>
                  <a:txBody>
                    <a:bodyPr/>
                    <a:lstStyle/>
                    <a:p>
                      <a:r>
                        <a:rPr lang="ko-KR" altLang="en-US" sz="1300" b="1" kern="1200" spc="0" dirty="0">
                          <a:solidFill>
                            <a:schemeClr val="tx1"/>
                          </a:solidFill>
                          <a:effectLst/>
                          <a:latin typeface="Candara" panose="020E0502030303020204" pitchFamily="34" charset="0"/>
                          <a:ea typeface="Malgun Gothic"/>
                          <a:cs typeface="+mn-cs"/>
                          <a:sym typeface=""/>
                        </a:rPr>
                        <a:t>골밀도</a:t>
                      </a:r>
                      <a:r>
                        <a:rPr lang="ko-KR" sz="1300" b="1" kern="1200" spc="0" dirty="0">
                          <a:solidFill>
                            <a:schemeClr val="tx1"/>
                          </a:solidFill>
                          <a:effectLst/>
                          <a:latin typeface="Candara" panose="020E0502030303020204" pitchFamily="34" charset="0"/>
                          <a:ea typeface="Malgun Gothic"/>
                          <a:cs typeface="+mn-cs"/>
                          <a:sym typeface=""/>
                        </a:rPr>
                        <a:t>의 거의 완전한</a:t>
                      </a:r>
                      <a:r>
                        <a:rPr lang="en-US" altLang="ko-KR" sz="1300" b="1" kern="1200" spc="0" dirty="0">
                          <a:solidFill>
                            <a:schemeClr val="tx1"/>
                          </a:solidFill>
                          <a:effectLst/>
                          <a:latin typeface="Candara" panose="020E0502030303020204" pitchFamily="34" charset="0"/>
                          <a:ea typeface="Malgun Gothic"/>
                          <a:cs typeface="+mn-cs"/>
                          <a:sym typeface=""/>
                        </a:rPr>
                        <a:t> </a:t>
                      </a:r>
                      <a:r>
                        <a:rPr lang="ko-KR" altLang="en-US" sz="1300" b="1" kern="1200" spc="0" dirty="0">
                          <a:solidFill>
                            <a:schemeClr val="tx1"/>
                          </a:solidFill>
                          <a:effectLst/>
                          <a:latin typeface="Candara" panose="020E0502030303020204" pitchFamily="34" charset="0"/>
                          <a:ea typeface="Malgun Gothic"/>
                          <a:cs typeface="+mn-cs"/>
                          <a:sym typeface=""/>
                        </a:rPr>
                        <a:t>회복</a:t>
                      </a:r>
                      <a:endParaRPr lang="ko-KR" sz="1300" b="1" kern="1200" spc="0" dirty="0">
                        <a:solidFill>
                          <a:schemeClr val="tx1"/>
                        </a:solidFill>
                        <a:effectLst/>
                        <a:latin typeface="Candara" panose="020E0502030303020204" pitchFamily="34" charset="0"/>
                        <a:ea typeface="Malgun Gothic"/>
                        <a:cs typeface="+mn-cs"/>
                        <a:sym typeface=""/>
                      </a:endParaRPr>
                    </a:p>
                  </a:txBody>
                  <a:tcPr/>
                </a:tc>
                <a:tc>
                  <a:txBody>
                    <a:bodyPr/>
                    <a:lstStyle/>
                    <a:p>
                      <a:r>
                        <a:rPr lang="ko-KR" sz="1300" b="1" spc="0" dirty="0">
                          <a:solidFill>
                            <a:schemeClr val="tx1">
                              <a:lumMod val="100000"/>
                            </a:schemeClr>
                          </a:solidFill>
                          <a:latin typeface="Candara" panose="020E0502030303020204" pitchFamily="34" charset="0"/>
                          <a:ea typeface="Malgun Gothic"/>
                          <a:cs typeface="+mn-cs"/>
                          <a:sym typeface=""/>
                        </a:rPr>
                        <a:t>해당 없음</a:t>
                      </a:r>
                    </a:p>
                  </a:txBody>
                  <a:tcPr>
                    <a:solidFill>
                      <a:srgbClr val="6BBBAD">
                        <a:alpha val="20000"/>
                      </a:srgbClr>
                    </a:solidFill>
                  </a:tcPr>
                </a:tc>
                <a:extLst>
                  <a:ext uri="{0D108BD9-81ED-4DB2-BD59-A6C34878D82A}">
                    <a16:rowId xmlns:a16="http://schemas.microsoft.com/office/drawing/2014/main" val="231451742"/>
                  </a:ext>
                </a:extLst>
              </a:tr>
            </a:tbl>
          </a:graphicData>
        </a:graphic>
      </p:graphicFrame>
      <p:sp>
        <p:nvSpPr>
          <p:cNvPr id="5" name="Rectangle 4">
            <a:extLst>
              <a:ext uri="{FF2B5EF4-FFF2-40B4-BE49-F238E27FC236}">
                <a16:creationId xmlns:a16="http://schemas.microsoft.com/office/drawing/2014/main" id="{0D768334-6798-1E45-AAEE-34B2F9FABA8E}"/>
              </a:ext>
            </a:extLst>
          </p:cNvPr>
          <p:cNvSpPr/>
          <p:nvPr/>
        </p:nvSpPr>
        <p:spPr>
          <a:xfrm>
            <a:off x="636219" y="5987561"/>
            <a:ext cx="10769601" cy="246221"/>
          </a:xfrm>
          <a:prstGeom prst="rect">
            <a:avLst/>
          </a:prstGeom>
        </p:spPr>
        <p:txBody>
          <a:bodyPr wrap="square">
            <a:spAutoFit/>
          </a:bodyPr>
          <a:lstStyle/>
          <a:p>
            <a:r>
              <a:rPr lang="ko-KR" sz="1000" b="1" dirty="0">
                <a:latin typeface="Candara" panose="020E0502030303020204" pitchFamily="34" charset="0"/>
                <a:sym typeface=""/>
              </a:rPr>
              <a:t>DXA, 이중 에너지 </a:t>
            </a:r>
            <a:r>
              <a:rPr lang="ko-KR" sz="1000" b="1" dirty="0" err="1">
                <a:latin typeface="Candara" panose="020E0502030303020204" pitchFamily="34" charset="0"/>
                <a:sym typeface=""/>
              </a:rPr>
              <a:t>X선</a:t>
            </a:r>
            <a:r>
              <a:rPr lang="ko-KR" sz="1000" b="1" dirty="0">
                <a:latin typeface="Candara" panose="020E0502030303020204" pitchFamily="34" charset="0"/>
                <a:sym typeface=""/>
              </a:rPr>
              <a:t> 흡수계</a:t>
            </a:r>
            <a:r>
              <a:rPr lang="ko-KR" altLang="en-US" sz="1000" b="1" dirty="0">
                <a:latin typeface="Candara" panose="020E0502030303020204" pitchFamily="34" charset="0"/>
                <a:sym typeface=""/>
              </a:rPr>
              <a:t>측법</a:t>
            </a:r>
            <a:r>
              <a:rPr lang="ko-KR" sz="1000" b="1" dirty="0">
                <a:latin typeface="Candara" panose="020E0502030303020204" pitchFamily="34" charset="0"/>
                <a:sym typeface=""/>
              </a:rPr>
              <a:t>; FSH, 난포 자극 호르몬; LH, 황체형성 호르몬; </a:t>
            </a:r>
            <a:r>
              <a:rPr lang="ko-KR" sz="1000" b="1" dirty="0" err="1">
                <a:latin typeface="Candara" panose="020E0502030303020204" pitchFamily="34" charset="0"/>
                <a:sym typeface=""/>
              </a:rPr>
              <a:t>N</a:t>
            </a:r>
            <a:r>
              <a:rPr lang="ko-KR" sz="1000" b="1" dirty="0">
                <a:latin typeface="Candara" panose="020E0502030303020204" pitchFamily="34" charset="0"/>
                <a:sym typeface=""/>
              </a:rPr>
              <a:t>/</a:t>
            </a:r>
            <a:r>
              <a:rPr lang="ko-KR" sz="1000" b="1" dirty="0" err="1">
                <a:latin typeface="Candara" panose="020E0502030303020204" pitchFamily="34" charset="0"/>
                <a:sym typeface=""/>
              </a:rPr>
              <a:t>A</a:t>
            </a:r>
            <a:r>
              <a:rPr lang="ko-KR" sz="1000" b="1" dirty="0">
                <a:latin typeface="Candara" panose="020E0502030303020204" pitchFamily="34" charset="0"/>
                <a:sym typeface=""/>
              </a:rPr>
              <a:t>, 해당사항 없음</a:t>
            </a:r>
            <a:endParaRPr lang="ko-KR" sz="1000" b="1" dirty="0">
              <a:effectLst/>
              <a:latin typeface="Candara" panose="020E0502030303020204" pitchFamily="34" charset="0"/>
              <a:sym typeface=""/>
            </a:endParaRPr>
          </a:p>
        </p:txBody>
      </p:sp>
      <p:pic>
        <p:nvPicPr>
          <p:cNvPr id="7" name="Graphic 6" descr="Home with solid fill">
            <a:hlinkClick r:id="rId3" action="ppaction://hlinksldjump"/>
            <a:extLst>
              <a:ext uri="{FF2B5EF4-FFF2-40B4-BE49-F238E27FC236}">
                <a16:creationId xmlns:a16="http://schemas.microsoft.com/office/drawing/2014/main" id="{8A176B3E-B9E0-9244-BF28-BA59DB4A70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754303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824606" y="573781"/>
            <a:ext cx="8310176" cy="2985433"/>
          </a:xfrm>
          <a:prstGeom prst="rect">
            <a:avLst/>
          </a:prstGeom>
          <a:noFill/>
        </p:spPr>
        <p:txBody>
          <a:bodyPr wrap="square" rtlCol="0">
            <a:spAutoFit/>
          </a:bodyPr>
          <a:lstStyle/>
          <a:p>
            <a:r>
              <a:rPr lang="ko-KR" sz="3200" b="1" dirty="0">
                <a:solidFill>
                  <a:srgbClr val="3CAE49"/>
                </a:solidFill>
                <a:latin typeface="Candara" panose="020E0502030303020204" pitchFamily="34" charset="0"/>
                <a:sym typeface=""/>
              </a:rPr>
              <a:t>약물로 인한 뼈 손실 또는 골절 위험이 있는 환자의 뼈 건강 평가 시행</a:t>
            </a:r>
          </a:p>
          <a:p>
            <a:endParaRPr lang="ko-KR" sz="2800" b="1" dirty="0">
              <a:solidFill>
                <a:srgbClr val="3CAE49"/>
              </a:solidFill>
              <a:highlight>
                <a:srgbClr val="FFFF00"/>
              </a:highlight>
              <a:latin typeface="Candara" panose="020E0502030303020204" pitchFamily="34" charset="0"/>
              <a:sym typeface=""/>
            </a:endParaRPr>
          </a:p>
          <a:p>
            <a:r>
              <a:rPr lang="ko-KR" sz="3200" b="1" kern="0" dirty="0">
                <a:solidFill>
                  <a:srgbClr val="3CAE49">
                    <a:lumMod val="100000"/>
                  </a:srgbClr>
                </a:solidFill>
                <a:latin typeface="Candara" panose="020E0502030303020204" pitchFamily="34" charset="0"/>
                <a:sym typeface=""/>
              </a:rPr>
              <a:t>적절한 경우 낙상 위험 평가 시행 – </a:t>
            </a:r>
            <a:br>
              <a:rPr lang="es-ES" altLang="ko-KR" sz="3200" b="1" kern="0" dirty="0">
                <a:solidFill>
                  <a:srgbClr val="3CAE49">
                    <a:lumMod val="100000"/>
                  </a:srgbClr>
                </a:solidFill>
                <a:latin typeface="Candara" panose="020E0502030303020204" pitchFamily="34" charset="0"/>
                <a:sym typeface=""/>
              </a:rPr>
            </a:br>
            <a:r>
              <a:rPr lang="ko-KR" sz="3200" b="1" kern="0" dirty="0">
                <a:solidFill>
                  <a:srgbClr val="3CAE49">
                    <a:lumMod val="100000"/>
                  </a:srgbClr>
                </a:solidFill>
                <a:latin typeface="Candara" panose="020E0502030303020204" pitchFamily="34" charset="0"/>
                <a:sym typeface=""/>
              </a:rPr>
              <a:t>참조: </a:t>
            </a:r>
            <a:r>
              <a:rPr lang="ko-KR" sz="3200" b="1" kern="0" dirty="0">
                <a:solidFill>
                  <a:srgbClr val="0264A7"/>
                </a:solidFill>
                <a:latin typeface="Candara" panose="020E0502030303020204" pitchFamily="34" charset="0"/>
                <a:sym typeface=""/>
                <a:hlinkClick r:id="rId3" action="ppaction://hlinksldjump">
                  <a:extLst>
                    <a:ext uri="{A12FA001-AC4F-418D-AE19-62706E023703}">
                      <ahyp:hlinkClr xmlns:ahyp="http://schemas.microsoft.com/office/drawing/2018/hyperlinkcolor" val="tx"/>
                    </a:ext>
                  </a:extLst>
                </a:hlinkClick>
              </a:rPr>
              <a:t>임상 표준 7</a:t>
            </a:r>
            <a:endParaRPr lang="ko-KR" sz="3200" b="1" kern="0" dirty="0">
              <a:solidFill>
                <a:srgbClr val="0264A7"/>
              </a:solidFill>
              <a:latin typeface="Candara" panose="020E0502030303020204" pitchFamily="34" charset="0"/>
              <a:sym typeface=""/>
            </a:endParaRPr>
          </a:p>
          <a:p>
            <a:endParaRPr lang="ko-KR" sz="3200" b="1" dirty="0">
              <a:solidFill>
                <a:srgbClr val="3CAE49"/>
              </a:solidFill>
              <a:highlight>
                <a:srgbClr val="FFFF00"/>
              </a:highlight>
              <a:latin typeface="Candara" panose="020E0502030303020204" pitchFamily="34" charset="0"/>
              <a:ea typeface="Malgun Gothic"/>
            </a:endParaRPr>
          </a:p>
        </p:txBody>
      </p:sp>
      <p:pic>
        <p:nvPicPr>
          <p:cNvPr id="4" name="Picture 3" descr="A picture containing icon&#10;&#10;Description automatically generated">
            <a:extLst>
              <a:ext uri="{FF2B5EF4-FFF2-40B4-BE49-F238E27FC236}">
                <a16:creationId xmlns:a16="http://schemas.microsoft.com/office/drawing/2014/main" id="{64072FB2-721F-9E48-A3DA-CD8E8942B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1033" y="442112"/>
            <a:ext cx="1340556" cy="1340556"/>
          </a:xfrm>
          <a:prstGeom prst="rect">
            <a:avLst/>
          </a:prstGeom>
        </p:spPr>
      </p:pic>
      <p:sp>
        <p:nvSpPr>
          <p:cNvPr id="3" name="Rectangle 2">
            <a:extLst>
              <a:ext uri="{FF2B5EF4-FFF2-40B4-BE49-F238E27FC236}">
                <a16:creationId xmlns:a16="http://schemas.microsoft.com/office/drawing/2014/main" id="{30799032-90F5-1048-869F-296D11A4F6AC}"/>
              </a:ext>
            </a:extLst>
          </p:cNvPr>
          <p:cNvSpPr/>
          <p:nvPr/>
        </p:nvSpPr>
        <p:spPr>
          <a:xfrm>
            <a:off x="1824606" y="4375462"/>
            <a:ext cx="8310176" cy="1065100"/>
          </a:xfrm>
          <a:prstGeom prst="rect">
            <a:avLst/>
          </a:prstGeom>
          <a:solidFill>
            <a:srgbClr val="0063A6"/>
          </a:solidFill>
        </p:spPr>
        <p:txBody>
          <a:bodyPr wrap="square">
            <a:spAutoFit/>
          </a:bodyPr>
          <a:lstStyle/>
          <a:p>
            <a:pPr>
              <a:lnSpc>
                <a:spcPct val="120000"/>
              </a:lnSpc>
            </a:pPr>
            <a:r>
              <a:rPr lang="ko-KR" b="1" dirty="0">
                <a:solidFill>
                  <a:schemeClr val="bg1"/>
                </a:solidFill>
                <a:latin typeface="Candara" panose="020E0502030303020204" pitchFamily="34" charset="0"/>
                <a:sym typeface=""/>
              </a:rPr>
              <a:t>국가 차원의 조치가 필요:</a:t>
            </a:r>
          </a:p>
          <a:p>
            <a:pPr>
              <a:lnSpc>
                <a:spcPct val="120000"/>
              </a:lnSpc>
            </a:pPr>
            <a:r>
              <a:rPr lang="ko-KR" b="1" dirty="0">
                <a:solidFill>
                  <a:schemeClr val="bg1"/>
                </a:solidFill>
                <a:latin typeface="Candara" panose="020E0502030303020204" pitchFamily="34" charset="0"/>
                <a:sym typeface=""/>
              </a:rPr>
              <a:t>새로운 또는 개정된 골다공증 임상 지침에 추가 설명을 포함하여, 뼈 손실 및/또는 골절 위험 증가와 관련하여 </a:t>
            </a:r>
            <a:r>
              <a:rPr lang="ko-KR" altLang="en-US" b="1" dirty="0">
                <a:solidFill>
                  <a:schemeClr val="bg1"/>
                </a:solidFill>
                <a:latin typeface="Candara" panose="020E0502030303020204" pitchFamily="34" charset="0"/>
                <a:sym typeface=""/>
              </a:rPr>
              <a:t>흔히</a:t>
            </a:r>
            <a:r>
              <a:rPr lang="ko-KR" b="1" dirty="0">
                <a:solidFill>
                  <a:schemeClr val="bg1"/>
                </a:solidFill>
                <a:latin typeface="Candara" panose="020E0502030303020204" pitchFamily="34" charset="0"/>
                <a:sym typeface=""/>
              </a:rPr>
              <a:t> 사용되는 의약품을 </a:t>
            </a:r>
            <a:r>
              <a:rPr lang="ko-KR" altLang="en-US" b="1" dirty="0">
                <a:solidFill>
                  <a:schemeClr val="bg1"/>
                </a:solidFill>
                <a:latin typeface="Candara" panose="020E0502030303020204" pitchFamily="34" charset="0"/>
                <a:sym typeface=""/>
              </a:rPr>
              <a:t>점검</a:t>
            </a:r>
            <a:r>
              <a:rPr lang="ko-KR" b="1" dirty="0">
                <a:solidFill>
                  <a:schemeClr val="bg1"/>
                </a:solidFill>
                <a:latin typeface="Candara" panose="020E0502030303020204" pitchFamily="34" charset="0"/>
                <a:sym typeface=""/>
              </a:rPr>
              <a:t>해야 합니다.</a:t>
            </a:r>
          </a:p>
        </p:txBody>
      </p:sp>
      <p:pic>
        <p:nvPicPr>
          <p:cNvPr id="6" name="Graphic 5" descr="Home with solid fill">
            <a:hlinkClick r:id="rId5" action="ppaction://hlinksldjump"/>
            <a:extLst>
              <a:ext uri="{FF2B5EF4-FFF2-40B4-BE49-F238E27FC236}">
                <a16:creationId xmlns:a16="http://schemas.microsoft.com/office/drawing/2014/main" id="{79727A50-2D36-7747-878A-058C78EDD2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934264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토론 주제</a:t>
            </a:r>
          </a:p>
        </p:txBody>
      </p:sp>
      <p:sp>
        <p:nvSpPr>
          <p:cNvPr id="4" name="TextBox 3">
            <a:extLst>
              <a:ext uri="{FF2B5EF4-FFF2-40B4-BE49-F238E27FC236}">
                <a16:creationId xmlns:a16="http://schemas.microsoft.com/office/drawing/2014/main" id="{13BFEFBA-E4F2-43DC-959B-3FD2F3792E12}"/>
              </a:ext>
            </a:extLst>
          </p:cNvPr>
          <p:cNvSpPr txBox="1"/>
          <p:nvPr/>
        </p:nvSpPr>
        <p:spPr>
          <a:xfrm>
            <a:off x="1781550" y="1397000"/>
            <a:ext cx="8628899" cy="3847207"/>
          </a:xfrm>
          <a:prstGeom prst="rect">
            <a:avLst/>
          </a:prstGeom>
          <a:solidFill>
            <a:srgbClr val="6BBBAD">
              <a:alpha val="9804"/>
            </a:srgbClr>
          </a:solidFill>
        </p:spPr>
        <p:txBody>
          <a:bodyPr wrap="square" rtlCol="0">
            <a:spAutoFit/>
          </a:bodyPr>
          <a:lstStyle/>
          <a:p>
            <a:r>
              <a:rPr lang="ko-KR" sz="2400" b="1" dirty="0">
                <a:latin typeface="Candara" panose="020E0502030303020204" pitchFamily="34" charset="0"/>
                <a:ea typeface="Malgun Gothic" panose="02020603050405020304" pitchFamily="18" charset="0"/>
                <a:sym typeface=""/>
              </a:rPr>
              <a:t>귀하의 국가 또는 지역에서 골절 위험 증가와 관련된 약물에 대한 환자의 뼈 건강 평가를 누가 수행합니까?</a:t>
            </a:r>
          </a:p>
          <a:p>
            <a:pPr marL="342900" lvl="0" indent="-342900">
              <a:buFont typeface="Symbol" pitchFamily="2" charset="2"/>
              <a:buChar char=""/>
            </a:pPr>
            <a:r>
              <a:rPr lang="ko-KR" b="1" dirty="0">
                <a:latin typeface="Candara" panose="020E0502030303020204" pitchFamily="34" charset="0"/>
                <a:ea typeface="Malgun Gothic" panose="02020603050405020304" pitchFamily="18" charset="0"/>
                <a:sym typeface=""/>
              </a:rPr>
              <a:t>약을 처방하는 의사입니까, 아니면 주치의에게 맡깁니까? </a:t>
            </a:r>
          </a:p>
          <a:p>
            <a:pPr marL="342900" lvl="0" indent="-342900">
              <a:buFont typeface="Symbol" pitchFamily="2" charset="2"/>
              <a:buChar char=""/>
            </a:pPr>
            <a:r>
              <a:rPr lang="ko-KR" b="1" dirty="0">
                <a:latin typeface="Candara" panose="020E0502030303020204" pitchFamily="34" charset="0"/>
                <a:ea typeface="Malgun Gothic" panose="02020603050405020304" pitchFamily="18" charset="0"/>
                <a:sym typeface=""/>
              </a:rPr>
              <a:t>뼈 건강 진단의 필요성을 환자의 모든 의료팀에 명확하게 전달합니까?</a:t>
            </a:r>
          </a:p>
          <a:p>
            <a:endParaRPr lang="ko-KR" b="1" dirty="0">
              <a:latin typeface="Candara" panose="020E0502030303020204" pitchFamily="34" charset="0"/>
              <a:ea typeface="Malgun Gothic" panose="02020603050405020304" pitchFamily="18" charset="0"/>
              <a:sym typeface=""/>
            </a:endParaRPr>
          </a:p>
          <a:p>
            <a:r>
              <a:rPr lang="ko-KR" sz="2400" b="1" kern="0" dirty="0">
                <a:solidFill>
                  <a:schemeClr val="tx1">
                    <a:lumMod val="100000"/>
                  </a:schemeClr>
                </a:solidFill>
                <a:latin typeface="Candara" panose="020E0502030303020204" pitchFamily="34" charset="0"/>
                <a:ea typeface="Malgun Gothic" panose="02020603050405020304" pitchFamily="18" charset="0"/>
                <a:sym typeface=""/>
              </a:rPr>
              <a:t>골 감소/골절 위험 증가를 일으키는 약물을 복용하는 환자들이 시스템 </a:t>
            </a:r>
            <a:r>
              <a:rPr lang="ko-KR" sz="2400" b="1" kern="0" dirty="0">
                <a:latin typeface="Candara" panose="020E0502030303020204" pitchFamily="34" charset="0"/>
                <a:ea typeface="Malgun Gothic" panose="02020603050405020304" pitchFamily="18" charset="0"/>
                <a:sym typeface=""/>
              </a:rPr>
              <a:t>내에서 잊혀</a:t>
            </a:r>
            <a:r>
              <a:rPr lang="ko-KR" altLang="en-US" sz="2400" b="1" kern="0" dirty="0">
                <a:latin typeface="Candara" panose="020E0502030303020204" pitchFamily="34" charset="0"/>
                <a:ea typeface="Malgun Gothic" panose="02020603050405020304" pitchFamily="18" charset="0"/>
                <a:sym typeface=""/>
              </a:rPr>
              <a:t>지</a:t>
            </a:r>
            <a:r>
              <a:rPr lang="ko-KR" sz="2400" b="1" kern="0" dirty="0">
                <a:latin typeface="Candara" panose="020E0502030303020204" pitchFamily="34" charset="0"/>
                <a:ea typeface="Malgun Gothic" panose="02020603050405020304" pitchFamily="18" charset="0"/>
                <a:sym typeface=""/>
              </a:rPr>
              <a:t>지 않도록 </a:t>
            </a:r>
            <a:r>
              <a:rPr lang="ko-KR" sz="2400" b="1" kern="0" dirty="0">
                <a:solidFill>
                  <a:schemeClr val="tx1">
                    <a:lumMod val="100000"/>
                  </a:schemeClr>
                </a:solidFill>
                <a:latin typeface="Candara" panose="020E0502030303020204" pitchFamily="34" charset="0"/>
                <a:ea typeface="Malgun Gothic" panose="02020603050405020304" pitchFamily="18" charset="0"/>
                <a:sym typeface=""/>
              </a:rPr>
              <a:t>확실하게 하는 한 가지 방법을 찾고 논의하세요.</a:t>
            </a:r>
            <a:r>
              <a:rPr lang="ko-KR" sz="2400" b="1" kern="0" dirty="0">
                <a:solidFill>
                  <a:schemeClr val="tx1">
                    <a:lumMod val="100000"/>
                  </a:schemeClr>
                </a:solidFill>
                <a:latin typeface="Candara" panose="020E0502030303020204" pitchFamily="34" charset="0"/>
                <a:sym typeface=""/>
              </a:rPr>
              <a:t> </a:t>
            </a:r>
          </a:p>
          <a:p>
            <a:r>
              <a:rPr lang="ko-KR" sz="1400" b="1" i="1" dirty="0">
                <a:latin typeface="Candara" panose="020E0502030303020204" pitchFamily="34" charset="0"/>
                <a:sym typeface=""/>
              </a:rPr>
              <a:t>예를 들어 골절 위험과 관련된 약물로 처방된 모든 환자에게 다음을 할 수 있습니다.</a:t>
            </a:r>
          </a:p>
          <a:p>
            <a:pPr marL="285750" indent="-285750">
              <a:buFont typeface="Arial" panose="020B0604020202020204" pitchFamily="34" charset="0"/>
              <a:buChar char="•"/>
            </a:pPr>
            <a:r>
              <a:rPr lang="ko-KR" sz="1400" b="1" i="1" dirty="0">
                <a:latin typeface="Candara" panose="020E0502030303020204" pitchFamily="34" charset="0"/>
                <a:sym typeface=""/>
              </a:rPr>
              <a:t>뼈 건강을 확인할 수 있는 '패스포트' 또는 카드를 주고, 여기에는 평가 날짜, 결과에 대한 간략한 설명을 적어 환자를 치료하는 모든 의료 전문가들이 볼 수 있도록 함</a:t>
            </a:r>
          </a:p>
          <a:p>
            <a:pPr marL="285750" indent="-285750">
              <a:buFont typeface="Arial" panose="020B0604020202020204" pitchFamily="34" charset="0"/>
              <a:buChar char="•"/>
            </a:pPr>
            <a:r>
              <a:rPr lang="ko-KR" sz="1400" b="1" i="1" kern="0" dirty="0">
                <a:solidFill>
                  <a:schemeClr val="tx1">
                    <a:lumMod val="100000"/>
                  </a:schemeClr>
                </a:solidFill>
                <a:latin typeface="Candara" panose="020E0502030303020204" pitchFamily="34" charset="0"/>
                <a:sym typeface=""/>
              </a:rPr>
              <a:t>자가 평가 도구(예: Know Your Bones [Healthy Bones Australia]</a:t>
            </a:r>
            <a:r>
              <a:rPr lang="ko-KR" sz="1400" b="1" i="1" kern="0" baseline="30000" dirty="0">
                <a:solidFill>
                  <a:schemeClr val="tx1">
                    <a:lumMod val="100000"/>
                  </a:schemeClr>
                </a:solidFill>
                <a:latin typeface="Candara" panose="020E0502030303020204" pitchFamily="34" charset="0"/>
                <a:sym typeface=""/>
              </a:rPr>
              <a:t>1</a:t>
            </a:r>
            <a:r>
              <a:rPr lang="ko-KR" sz="1400" b="1" i="1" kern="0" dirty="0">
                <a:solidFill>
                  <a:schemeClr val="tx1">
                    <a:lumMod val="100000"/>
                  </a:schemeClr>
                </a:solidFill>
                <a:latin typeface="Candara" panose="020E0502030303020204" pitchFamily="34" charset="0"/>
                <a:sym typeface=""/>
              </a:rPr>
              <a:t>, 또는 IOF 1분 골다공증 위험 테스트</a:t>
            </a:r>
            <a:r>
              <a:rPr lang="ko-KR" sz="1400" b="1" i="1" kern="0" baseline="30000" dirty="0">
                <a:solidFill>
                  <a:schemeClr val="tx1">
                    <a:lumMod val="100000"/>
                  </a:schemeClr>
                </a:solidFill>
                <a:latin typeface="Candara" panose="020E0502030303020204" pitchFamily="34" charset="0"/>
                <a:sym typeface=""/>
              </a:rPr>
              <a:t>2</a:t>
            </a:r>
            <a:r>
              <a:rPr lang="ko-KR" sz="1400" b="1" i="1" kern="0" dirty="0">
                <a:solidFill>
                  <a:schemeClr val="tx1">
                    <a:lumMod val="100000"/>
                  </a:schemeClr>
                </a:solidFill>
                <a:latin typeface="Candara" panose="020E0502030303020204" pitchFamily="34" charset="0"/>
                <a:sym typeface=""/>
              </a:rPr>
              <a:t>)를 알려주고, 주치의와 결과를 의논하게 함</a:t>
            </a:r>
          </a:p>
        </p:txBody>
      </p:sp>
      <p:pic>
        <p:nvPicPr>
          <p:cNvPr id="5" name="Graphic 4" descr="Questions">
            <a:extLst>
              <a:ext uri="{FF2B5EF4-FFF2-40B4-BE49-F238E27FC236}">
                <a16:creationId xmlns:a16="http://schemas.microsoft.com/office/drawing/2014/main" id="{B0F5CF62-E3BF-FC49-9280-96337BBE60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427" t="-1" b="48225"/>
          <a:stretch/>
        </p:blipFill>
        <p:spPr>
          <a:xfrm>
            <a:off x="10108839" y="168159"/>
            <a:ext cx="1390160" cy="1228841"/>
          </a:xfrm>
          <a:prstGeom prst="rect">
            <a:avLst/>
          </a:prstGeom>
        </p:spPr>
      </p:pic>
      <p:sp>
        <p:nvSpPr>
          <p:cNvPr id="7" name="TextBox 6">
            <a:extLst>
              <a:ext uri="{FF2B5EF4-FFF2-40B4-BE49-F238E27FC236}">
                <a16:creationId xmlns:a16="http://schemas.microsoft.com/office/drawing/2014/main" id="{5C95829E-69BC-EF46-9F97-D067ECDA342E}"/>
              </a:ext>
            </a:extLst>
          </p:cNvPr>
          <p:cNvSpPr txBox="1"/>
          <p:nvPr/>
        </p:nvSpPr>
        <p:spPr>
          <a:xfrm>
            <a:off x="386856" y="6327416"/>
            <a:ext cx="11256505" cy="230832"/>
          </a:xfrm>
          <a:prstGeom prst="rect">
            <a:avLst/>
          </a:prstGeom>
          <a:noFill/>
        </p:spPr>
        <p:txBody>
          <a:bodyPr wrap="square" rtlCol="0">
            <a:spAutoFit/>
          </a:bodyPr>
          <a:lstStyle/>
          <a:p>
            <a:r>
              <a:rPr lang="ko-KR" sz="900" b="1">
                <a:latin typeface="Calibri" panose="020F0502020204030204" pitchFamily="34" charset="0"/>
                <a:sym typeface=""/>
              </a:rPr>
              <a:t>1. 자신의 뼈를 아셔야 합니다. https://www.knowyourbones.org.au에서 보실 수 있습니다; 2. IOF 1분 골다공증 위험 테스트. http://www.osteofound.org/osteoporosis/risk_test.html에서 보실 수 있습니다. </a:t>
            </a:r>
          </a:p>
        </p:txBody>
      </p:sp>
      <p:pic>
        <p:nvPicPr>
          <p:cNvPr id="8" name="Graphic 7" descr="Home with solid fill">
            <a:hlinkClick r:id="rId5" action="ppaction://hlinksldjump"/>
            <a:extLst>
              <a:ext uri="{FF2B5EF4-FFF2-40B4-BE49-F238E27FC236}">
                <a16:creationId xmlns:a16="http://schemas.microsoft.com/office/drawing/2014/main" id="{1E177481-098B-9E4D-9181-A9946725E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591753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air, different, table, white&#10;&#10;Description automatically generated">
            <a:extLst>
              <a:ext uri="{FF2B5EF4-FFF2-40B4-BE49-F238E27FC236}">
                <a16:creationId xmlns:a16="http://schemas.microsoft.com/office/drawing/2014/main" id="{080B54E3-5866-A54A-98B2-FABD774763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24" y="0"/>
            <a:ext cx="12237324" cy="6858000"/>
          </a:xfrm>
          <a:prstGeom prst="rect">
            <a:avLst/>
          </a:prstGeom>
        </p:spPr>
      </p:pic>
      <p:sp>
        <p:nvSpPr>
          <p:cNvPr id="8" name="TextBox 7">
            <a:extLst>
              <a:ext uri="{FF2B5EF4-FFF2-40B4-BE49-F238E27FC236}">
                <a16:creationId xmlns:a16="http://schemas.microsoft.com/office/drawing/2014/main" id="{7E31E74B-79BE-2743-B89B-D7729E39D26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4</a:t>
            </a:r>
          </a:p>
        </p:txBody>
      </p:sp>
      <p:sp>
        <p:nvSpPr>
          <p:cNvPr id="11" name="TextBox 10">
            <a:extLst>
              <a:ext uri="{FF2B5EF4-FFF2-40B4-BE49-F238E27FC236}">
                <a16:creationId xmlns:a16="http://schemas.microsoft.com/office/drawing/2014/main" id="{AA1F9A6E-DA5D-864A-90C4-601D4401FA95}"/>
              </a:ext>
            </a:extLst>
          </p:cNvPr>
          <p:cNvSpPr txBox="1"/>
          <p:nvPr/>
        </p:nvSpPr>
        <p:spPr>
          <a:xfrm>
            <a:off x="386859" y="2013745"/>
            <a:ext cx="5427785" cy="2031325"/>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뼈 손실 및/또는 골절 위험 증가와 관련된 </a:t>
            </a:r>
            <a:r>
              <a:rPr lang="ko-KR" b="1" kern="0" dirty="0">
                <a:solidFill>
                  <a:srgbClr val="3FBEAC">
                    <a:lumMod val="100000"/>
                  </a:srgbClr>
                </a:solidFill>
                <a:latin typeface="Candara" panose="020E0502030303020204" pitchFamily="34" charset="0"/>
                <a:sym typeface=""/>
              </a:rPr>
              <a:t>질환</a:t>
            </a:r>
            <a:r>
              <a:rPr lang="ko-KR" b="1" kern="0" dirty="0">
                <a:solidFill>
                  <a:srgbClr val="0063A6">
                    <a:lumMod val="100000"/>
                  </a:srgbClr>
                </a:solidFill>
                <a:latin typeface="Candara" panose="020E0502030303020204" pitchFamily="34" charset="0"/>
                <a:sym typeface=""/>
              </a:rPr>
              <a:t>이 있는 남녀는 사전에 적극적으로 </a:t>
            </a:r>
            <a:r>
              <a:rPr lang="ko-KR" altLang="es-ES" b="1" kern="0" dirty="0">
                <a:solidFill>
                  <a:srgbClr val="0063A6">
                    <a:lumMod val="100000"/>
                  </a:srgbClr>
                </a:solidFill>
                <a:latin typeface="Candara" panose="020E0502030303020204" pitchFamily="34" charset="0"/>
                <a:sym typeface=""/>
              </a:rPr>
              <a:t>확인</a:t>
            </a:r>
            <a:r>
              <a:rPr lang="ko-KR" altLang="en-US" b="1" kern="0" dirty="0">
                <a:solidFill>
                  <a:srgbClr val="0063A6">
                    <a:lumMod val="100000"/>
                  </a:srgbClr>
                </a:solidFill>
                <a:latin typeface="Candara" panose="020E0502030303020204" pitchFamily="34" charset="0"/>
                <a:sym typeface=""/>
              </a:rPr>
              <a:t>하고</a:t>
            </a:r>
            <a:r>
              <a:rPr lang="ko-KR" altLang="es-ES" b="1" kern="0" dirty="0">
                <a:solidFill>
                  <a:srgbClr val="0063A6">
                    <a:lumMod val="100000"/>
                  </a:srgbClr>
                </a:solidFill>
                <a:latin typeface="Candara" panose="020E0502030303020204" pitchFamily="34" charset="0"/>
                <a:sym typeface=""/>
              </a:rPr>
              <a:t> 뼈 </a:t>
            </a:r>
            <a:r>
              <a:rPr lang="ko-KR" b="1" kern="0" dirty="0">
                <a:solidFill>
                  <a:srgbClr val="0063A6">
                    <a:lumMod val="100000"/>
                  </a:srgbClr>
                </a:solidFill>
                <a:latin typeface="Candara" panose="020E0502030303020204" pitchFamily="34" charset="0"/>
                <a:sym typeface=""/>
              </a:rPr>
              <a:t>건강 평가를 받아야 합니다. </a:t>
            </a:r>
          </a:p>
          <a:p>
            <a:endParaRPr lang="ko-KR" b="1" dirty="0">
              <a:solidFill>
                <a:srgbClr val="0063A6"/>
              </a:solidFill>
              <a:latin typeface="Candara" panose="020E0502030303020204" pitchFamily="34" charset="0"/>
              <a:sym typeface=""/>
            </a:endParaRPr>
          </a:p>
          <a:p>
            <a:r>
              <a:rPr lang="ko-KR" b="1" dirty="0">
                <a:solidFill>
                  <a:srgbClr val="0063A6"/>
                </a:solidFill>
                <a:latin typeface="Candara" panose="020E0502030303020204" pitchFamily="34" charset="0"/>
                <a:sym typeface=""/>
              </a:rPr>
              <a:t>국가 또는 지역에서 일반적으로 많이 발생하는 질환을 강조하기 위해 새로운 또는 개정된 골다공증 임상 지침에 추가 설명이 포함되어야 합니다. </a:t>
            </a:r>
          </a:p>
        </p:txBody>
      </p:sp>
      <p:sp>
        <p:nvSpPr>
          <p:cNvPr id="6" name="TextBox 5">
            <a:extLst>
              <a:ext uri="{FF2B5EF4-FFF2-40B4-BE49-F238E27FC236}">
                <a16:creationId xmlns:a16="http://schemas.microsoft.com/office/drawing/2014/main" id="{12AC50C1-8F46-6F4E-889D-30F859DB8193}"/>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10" name="Graphic 9" descr="Home with solid fill">
            <a:hlinkClick r:id="rId4" action="ppaction://hlinksldjump"/>
            <a:extLst>
              <a:ext uri="{FF2B5EF4-FFF2-40B4-BE49-F238E27FC236}">
                <a16:creationId xmlns:a16="http://schemas.microsoft.com/office/drawing/2014/main" id="{2225684C-EA38-B24B-8147-5707D49F6B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38434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뼈 손실 및/또는 골절 위험 증가와 관련된 질환:</a:t>
            </a:r>
            <a:r>
              <a:rPr lang="ko-KR" sz="3600" b="1" kern="0" baseline="30000" dirty="0">
                <a:solidFill>
                  <a:srgbClr val="6BBBAD">
                    <a:lumMod val="100000"/>
                  </a:srgbClr>
                </a:solidFill>
                <a:latin typeface="Candara" panose="020E0502030303020204" pitchFamily="34" charset="0"/>
                <a:sym typeface=""/>
              </a:rPr>
              <a:t>1</a:t>
            </a:r>
            <a:endParaRPr lang="ko-KR" sz="3600" b="1" kern="0" dirty="0">
              <a:solidFill>
                <a:srgbClr val="6BBBAD">
                  <a:lumMod val="100000"/>
                </a:srgbClr>
              </a:solidFill>
              <a:latin typeface="Candara" panose="020E0502030303020204" pitchFamily="34" charset="0"/>
              <a:sym typeface=""/>
            </a:endParaRP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636360"/>
            <a:ext cx="10993120" cy="3231654"/>
          </a:xfrm>
          <a:prstGeom prst="rect">
            <a:avLst/>
          </a:prstGeom>
          <a:noFill/>
        </p:spPr>
        <p:txBody>
          <a:bodyPr wrap="square" rtlCol="0">
            <a:spAutoFit/>
          </a:bodyPr>
          <a:lstStyle/>
          <a:p>
            <a:pPr marL="285750" lvl="0" indent="-285750">
              <a:buFont typeface="Arial" panose="020B0604020202020204" pitchFamily="34" charset="0"/>
              <a:buChar char="•"/>
            </a:pPr>
            <a:r>
              <a:rPr lang="ko-KR" b="1" dirty="0">
                <a:latin typeface="Candara" panose="020E0502030303020204" pitchFamily="34" charset="0"/>
                <a:sym typeface=""/>
              </a:rPr>
              <a:t>류</a:t>
            </a:r>
            <a:r>
              <a:rPr lang="ko-KR" altLang="en-US" b="1" dirty="0">
                <a:latin typeface="Candara" panose="020E0502030303020204" pitchFamily="34" charset="0"/>
                <a:sym typeface=""/>
              </a:rPr>
              <a:t>마</a:t>
            </a:r>
            <a:r>
              <a:rPr lang="ko-KR" b="1" dirty="0">
                <a:latin typeface="Candara" panose="020E0502030303020204" pitchFamily="34" charset="0"/>
                <a:sym typeface=""/>
              </a:rPr>
              <a:t>티스 관절염</a:t>
            </a:r>
          </a:p>
          <a:p>
            <a:pPr marL="285750" lvl="0" indent="-285750">
              <a:buFont typeface="Arial" panose="020B0604020202020204" pitchFamily="34" charset="0"/>
              <a:buChar char="•"/>
            </a:pPr>
            <a:r>
              <a:rPr lang="ko-KR" b="1" dirty="0">
                <a:latin typeface="Candara" panose="020E0502030303020204" pitchFamily="34" charset="0"/>
                <a:sym typeface=""/>
              </a:rPr>
              <a:t>흡수 장애</a:t>
            </a:r>
          </a:p>
          <a:p>
            <a:pPr marL="285750" lvl="0" indent="-285750">
              <a:buFont typeface="Arial" panose="020B0604020202020204" pitchFamily="34" charset="0"/>
              <a:buChar char="•"/>
            </a:pPr>
            <a:r>
              <a:rPr lang="ko-KR" b="1" dirty="0">
                <a:latin typeface="Candara" panose="020E0502030303020204" pitchFamily="34" charset="0"/>
                <a:sym typeface=""/>
              </a:rPr>
              <a:t>갑상선 기능 </a:t>
            </a:r>
            <a:r>
              <a:rPr lang="ko-KR" b="1" dirty="0" err="1">
                <a:latin typeface="Candara" panose="020E0502030303020204" pitchFamily="34" charset="0"/>
                <a:sym typeface=""/>
              </a:rPr>
              <a:t>항진증</a:t>
            </a:r>
            <a:endParaRPr lang="ko-KR" b="1" dirty="0">
              <a:latin typeface="Candara" panose="020E0502030303020204" pitchFamily="34" charset="0"/>
              <a:sym typeface=""/>
            </a:endParaRPr>
          </a:p>
          <a:p>
            <a:pPr marL="285750" lvl="0" indent="-285750">
              <a:buFont typeface="Arial" panose="020B0604020202020204" pitchFamily="34" charset="0"/>
              <a:buChar char="•"/>
            </a:pPr>
            <a:r>
              <a:rPr lang="ko-KR" b="1" dirty="0">
                <a:latin typeface="Candara" panose="020E0502030303020204" pitchFamily="34" charset="0"/>
                <a:sym typeface=""/>
              </a:rPr>
              <a:t>당뇨병</a:t>
            </a:r>
          </a:p>
          <a:p>
            <a:pPr marL="285750" lvl="0" indent="-285750">
              <a:buFont typeface="Arial" panose="020B0604020202020204" pitchFamily="34" charset="0"/>
              <a:buChar char="•"/>
            </a:pPr>
            <a:r>
              <a:rPr lang="ko-KR" b="1" dirty="0">
                <a:latin typeface="Candara" panose="020E0502030303020204" pitchFamily="34" charset="0"/>
                <a:sym typeface=""/>
              </a:rPr>
              <a:t>다발성 골수종</a:t>
            </a:r>
          </a:p>
          <a:p>
            <a:pPr marL="285750" lvl="0" indent="-285750">
              <a:buFont typeface="Arial" panose="020B0604020202020204" pitchFamily="34" charset="0"/>
              <a:buChar char="•"/>
            </a:pPr>
            <a:r>
              <a:rPr lang="ko-KR" b="1" dirty="0">
                <a:latin typeface="Candara" panose="020E0502030303020204" pitchFamily="34" charset="0"/>
                <a:sym typeface=""/>
              </a:rPr>
              <a:t>COPD</a:t>
            </a:r>
          </a:p>
          <a:p>
            <a:pPr marL="285750" lvl="0" indent="-285750">
              <a:buFont typeface="Arial" panose="020B0604020202020204" pitchFamily="34" charset="0"/>
              <a:buChar char="•"/>
            </a:pPr>
            <a:r>
              <a:rPr lang="ko-KR" b="1" dirty="0">
                <a:latin typeface="Candara" panose="020E0502030303020204" pitchFamily="34" charset="0"/>
                <a:sym typeface=""/>
              </a:rPr>
              <a:t>HIV</a:t>
            </a:r>
          </a:p>
          <a:p>
            <a:pPr marL="285750" lvl="0" indent="-285750">
              <a:buFont typeface="Arial" panose="020B0604020202020204" pitchFamily="34" charset="0"/>
              <a:buChar char="•"/>
            </a:pPr>
            <a:r>
              <a:rPr lang="ko-KR" b="1" dirty="0">
                <a:latin typeface="Candara" panose="020E0502030303020204" pitchFamily="34" charset="0"/>
                <a:sym typeface=""/>
              </a:rPr>
              <a:t>치매</a:t>
            </a:r>
          </a:p>
          <a:p>
            <a:pPr marL="285750" lvl="0" indent="-285750">
              <a:buFont typeface="Arial" panose="020B0604020202020204" pitchFamily="34" charset="0"/>
              <a:buChar char="•"/>
            </a:pPr>
            <a:r>
              <a:rPr lang="ko-KR" b="1" dirty="0">
                <a:latin typeface="Candara" panose="020E0502030303020204" pitchFamily="34" charset="0"/>
                <a:sym typeface=""/>
              </a:rPr>
              <a:t>신경성 식욕부진증</a:t>
            </a:r>
          </a:p>
          <a:p>
            <a:pPr marL="285750" indent="-285750">
              <a:buFont typeface="Arial" panose="020B0604020202020204" pitchFamily="34" charset="0"/>
              <a:buChar char="•"/>
            </a:pPr>
            <a:r>
              <a:rPr lang="ko-KR" b="1" dirty="0">
                <a:latin typeface="Candara" panose="020E0502030303020204" pitchFamily="34" charset="0"/>
                <a:sym typeface=""/>
              </a:rPr>
              <a:t>조기 폐경</a:t>
            </a:r>
          </a:p>
          <a:p>
            <a:endParaRPr lang="ko-KR" sz="1200" b="1" dirty="0">
              <a:latin typeface="Candara" panose="020E0502030303020204" pitchFamily="34" charset="0"/>
              <a:sym typeface=""/>
            </a:endParaRPr>
          </a:p>
          <a:p>
            <a:endParaRPr lang="ko-KR" sz="1200" b="1" dirty="0">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FBA00FB0-3695-0447-B4CE-DBE28D07069F}"/>
              </a:ext>
            </a:extLst>
          </p:cNvPr>
          <p:cNvSpPr txBox="1"/>
          <p:nvPr/>
        </p:nvSpPr>
        <p:spPr>
          <a:xfrm>
            <a:off x="386856" y="6327416"/>
            <a:ext cx="11256505"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1. Chandran M, et al. </a:t>
            </a:r>
            <a:r>
              <a:rPr lang="ko-KR" sz="900" b="1" i="1" kern="0">
                <a:solidFill>
                  <a:schemeClr val="tx1">
                    <a:lumMod val="100000"/>
                  </a:schemeClr>
                </a:solidFill>
                <a:latin typeface="Candara" panose="020E0502030303020204" pitchFamily="34" charset="0"/>
                <a:sym typeface=""/>
              </a:rPr>
              <a:t>Osteoporos Int </a:t>
            </a:r>
            <a:r>
              <a:rPr lang="ko-KR" sz="900" b="1" kern="0">
                <a:solidFill>
                  <a:schemeClr val="tx1">
                    <a:lumMod val="100000"/>
                  </a:schemeClr>
                </a:solidFill>
                <a:latin typeface="Candara" panose="020E0502030303020204" pitchFamily="34" charset="0"/>
                <a:sym typeface=""/>
              </a:rPr>
              <a:t>2021;32:1249–75</a:t>
            </a:r>
          </a:p>
        </p:txBody>
      </p:sp>
      <p:pic>
        <p:nvPicPr>
          <p:cNvPr id="11" name="Picture 10">
            <a:extLst>
              <a:ext uri="{FF2B5EF4-FFF2-40B4-BE49-F238E27FC236}">
                <a16:creationId xmlns:a16="http://schemas.microsoft.com/office/drawing/2014/main" id="{60AE2CC6-D18A-D04E-98C0-F9F54E3E1DB5}"/>
              </a:ext>
            </a:extLst>
          </p:cNvPr>
          <p:cNvPicPr>
            <a:picLocks noChangeAspect="1"/>
          </p:cNvPicPr>
          <p:nvPr/>
        </p:nvPicPr>
        <p:blipFill rotWithShape="1">
          <a:blip r:embed="rId3"/>
          <a:srcRect b="2170"/>
          <a:stretch/>
        </p:blipFill>
        <p:spPr>
          <a:xfrm>
            <a:off x="6394915" y="1555755"/>
            <a:ext cx="3876617" cy="4326029"/>
          </a:xfrm>
          <a:prstGeom prst="rect">
            <a:avLst/>
          </a:prstGeom>
        </p:spPr>
      </p:pic>
      <p:sp>
        <p:nvSpPr>
          <p:cNvPr id="13" name="TextBox 12">
            <a:extLst>
              <a:ext uri="{FF2B5EF4-FFF2-40B4-BE49-F238E27FC236}">
                <a16:creationId xmlns:a16="http://schemas.microsoft.com/office/drawing/2014/main" id="{EF8B6BA9-8AFA-8A4F-951B-8069841952B7}"/>
              </a:ext>
            </a:extLst>
          </p:cNvPr>
          <p:cNvSpPr txBox="1"/>
          <p:nvPr/>
        </p:nvSpPr>
        <p:spPr>
          <a:xfrm>
            <a:off x="6304975" y="5819481"/>
            <a:ext cx="4317207" cy="246221"/>
          </a:xfrm>
          <a:prstGeom prst="rect">
            <a:avLst/>
          </a:prstGeom>
          <a:noFill/>
        </p:spPr>
        <p:txBody>
          <a:bodyPr wrap="none" rtlCol="0">
            <a:spAutoFit/>
          </a:bodyPr>
          <a:lstStyle/>
          <a:p>
            <a:r>
              <a:rPr lang="ko-KR" sz="1000" b="1">
                <a:latin typeface="Calibri" panose="020F0502020204030204" pitchFamily="34" charset="0"/>
                <a:sym typeface=""/>
              </a:rPr>
              <a:t>©Mayo Foundation for Medical Education and Research. All Rights Reserved. </a:t>
            </a:r>
          </a:p>
        </p:txBody>
      </p:sp>
      <p:pic>
        <p:nvPicPr>
          <p:cNvPr id="8" name="Graphic 7" descr="Home with solid fill">
            <a:hlinkClick r:id="rId4" action="ppaction://hlinksldjump"/>
            <a:extLst>
              <a:ext uri="{FF2B5EF4-FFF2-40B4-BE49-F238E27FC236}">
                <a16:creationId xmlns:a16="http://schemas.microsoft.com/office/drawing/2014/main" id="{2096231F-54DE-A64E-8EB1-539F0511285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781229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류마티스 관절염(RA)과 골다공증</a:t>
            </a:r>
          </a:p>
        </p:txBody>
      </p:sp>
      <p:graphicFrame>
        <p:nvGraphicFramePr>
          <p:cNvPr id="2" name="Chart 1">
            <a:extLst>
              <a:ext uri="{FF2B5EF4-FFF2-40B4-BE49-F238E27FC236}">
                <a16:creationId xmlns:a16="http://schemas.microsoft.com/office/drawing/2014/main" id="{22A66F5F-E23C-8143-87CA-CEF89543EEA3}"/>
              </a:ext>
            </a:extLst>
          </p:cNvPr>
          <p:cNvGraphicFramePr/>
          <p:nvPr>
            <p:extLst>
              <p:ext uri="{D42A27DB-BD31-4B8C-83A1-F6EECF244321}">
                <p14:modId xmlns:p14="http://schemas.microsoft.com/office/powerpoint/2010/main" val="2562532272"/>
              </p:ext>
            </p:extLst>
          </p:nvPr>
        </p:nvGraphicFramePr>
        <p:xfrm>
          <a:off x="4578142" y="1911025"/>
          <a:ext cx="2849965" cy="2906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BCFC899B-B3D7-9A43-921F-F227BA1EAD4A}"/>
              </a:ext>
            </a:extLst>
          </p:cNvPr>
          <p:cNvGraphicFramePr/>
          <p:nvPr>
            <p:extLst>
              <p:ext uri="{D42A27DB-BD31-4B8C-83A1-F6EECF244321}">
                <p14:modId xmlns:p14="http://schemas.microsoft.com/office/powerpoint/2010/main" val="1031953681"/>
              </p:ext>
            </p:extLst>
          </p:nvPr>
        </p:nvGraphicFramePr>
        <p:xfrm>
          <a:off x="1083274" y="1911025"/>
          <a:ext cx="2849965" cy="2906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3DEA9459-38F5-354D-87D0-D71E7231AC8D}"/>
              </a:ext>
            </a:extLst>
          </p:cNvPr>
          <p:cNvGraphicFramePr/>
          <p:nvPr>
            <p:extLst>
              <p:ext uri="{D42A27DB-BD31-4B8C-83A1-F6EECF244321}">
                <p14:modId xmlns:p14="http://schemas.microsoft.com/office/powerpoint/2010/main" val="2064295128"/>
              </p:ext>
            </p:extLst>
          </p:nvPr>
        </p:nvGraphicFramePr>
        <p:xfrm>
          <a:off x="8073011" y="1911025"/>
          <a:ext cx="2849965" cy="2906936"/>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98492023-83BD-6342-B342-8D27E623CF12}"/>
              </a:ext>
            </a:extLst>
          </p:cNvPr>
          <p:cNvSpPr txBox="1"/>
          <p:nvPr/>
        </p:nvSpPr>
        <p:spPr>
          <a:xfrm>
            <a:off x="4906389" y="4817961"/>
            <a:ext cx="2282555" cy="923330"/>
          </a:xfrm>
          <a:prstGeom prst="rect">
            <a:avLst/>
          </a:prstGeom>
          <a:noFill/>
        </p:spPr>
        <p:txBody>
          <a:bodyPr wrap="square" rtlCol="0">
            <a:spAutoFit/>
          </a:bodyPr>
          <a:lstStyle/>
          <a:p>
            <a:pPr algn="ctr"/>
            <a:r>
              <a:rPr lang="ko-KR" b="1" kern="0" dirty="0">
                <a:solidFill>
                  <a:srgbClr val="0063A6">
                    <a:lumMod val="100000"/>
                  </a:srgbClr>
                </a:solidFill>
                <a:latin typeface="Candara" panose="020E0502030303020204" pitchFamily="34" charset="0"/>
                <a:sym typeface=""/>
              </a:rPr>
              <a:t>46.8%</a:t>
            </a:r>
            <a:br>
              <a:rPr lang="es-ES" altLang="ko-KR" b="1" kern="0" dirty="0">
                <a:solidFill>
                  <a:srgbClr val="0063A6">
                    <a:lumMod val="100000"/>
                  </a:srgbClr>
                </a:solidFill>
                <a:latin typeface="Candara" panose="020E0502030303020204" pitchFamily="34" charset="0"/>
                <a:sym typeface=""/>
              </a:rPr>
            </a:br>
            <a:r>
              <a:rPr lang="ko-KR" b="1" kern="0" dirty="0" err="1">
                <a:solidFill>
                  <a:schemeClr val="tx1">
                    <a:lumMod val="100000"/>
                  </a:schemeClr>
                </a:solidFill>
                <a:latin typeface="Candara" panose="020E0502030303020204" pitchFamily="34" charset="0"/>
                <a:sym typeface=""/>
              </a:rPr>
              <a:t>RA가</a:t>
            </a:r>
            <a:r>
              <a:rPr lang="ko-KR" b="1" kern="0" dirty="0">
                <a:solidFill>
                  <a:schemeClr val="tx1">
                    <a:lumMod val="100000"/>
                  </a:schemeClr>
                </a:solidFill>
                <a:latin typeface="Candara" panose="020E0502030303020204" pitchFamily="34" charset="0"/>
                <a:sym typeface=""/>
              </a:rPr>
              <a:t> 있는 폐경기 여성</a:t>
            </a:r>
            <a:r>
              <a:rPr lang="ko-KR" b="1" kern="0" baseline="30000" dirty="0">
                <a:solidFill>
                  <a:schemeClr val="tx1">
                    <a:lumMod val="100000"/>
                  </a:schemeClr>
                </a:solidFill>
                <a:latin typeface="Candara" panose="020E0502030303020204" pitchFamily="34" charset="0"/>
                <a:sym typeface=""/>
              </a:rPr>
              <a:t>3</a:t>
            </a:r>
          </a:p>
        </p:txBody>
      </p:sp>
      <p:sp>
        <p:nvSpPr>
          <p:cNvPr id="8" name="TextBox 7">
            <a:extLst>
              <a:ext uri="{FF2B5EF4-FFF2-40B4-BE49-F238E27FC236}">
                <a16:creationId xmlns:a16="http://schemas.microsoft.com/office/drawing/2014/main" id="{36E6D318-7F02-4740-9717-B1DBD7F08318}"/>
              </a:ext>
            </a:extLst>
          </p:cNvPr>
          <p:cNvSpPr txBox="1"/>
          <p:nvPr/>
        </p:nvSpPr>
        <p:spPr>
          <a:xfrm>
            <a:off x="8543755" y="4817961"/>
            <a:ext cx="2282555" cy="923330"/>
          </a:xfrm>
          <a:prstGeom prst="rect">
            <a:avLst/>
          </a:prstGeom>
          <a:noFill/>
        </p:spPr>
        <p:txBody>
          <a:bodyPr wrap="square" rtlCol="0">
            <a:spAutoFit/>
          </a:bodyPr>
          <a:lstStyle/>
          <a:p>
            <a:pPr algn="ctr"/>
            <a:r>
              <a:rPr lang="ko-KR" b="1" kern="0">
                <a:solidFill>
                  <a:srgbClr val="0063A6">
                    <a:lumMod val="100000"/>
                  </a:srgbClr>
                </a:solidFill>
                <a:latin typeface="Candara" panose="020E0502030303020204" pitchFamily="34" charset="0"/>
                <a:sym typeface=""/>
              </a:rPr>
              <a:t>41.8%</a:t>
            </a:r>
            <a:br>
              <a:rPr lang="ko-KR" b="1" kern="0">
                <a:solidFill>
                  <a:schemeClr val="tx1">
                    <a:lumMod val="100000"/>
                  </a:schemeClr>
                </a:solidFill>
                <a:latin typeface="Candara" panose="020E0502030303020204" pitchFamily="34" charset="0"/>
                <a:sym typeface=""/>
              </a:rPr>
            </a:br>
            <a:r>
              <a:rPr lang="ko-KR" b="1" kern="0">
                <a:solidFill>
                  <a:schemeClr val="tx1">
                    <a:lumMod val="100000"/>
                  </a:schemeClr>
                </a:solidFill>
                <a:latin typeface="Candara" panose="020E0502030303020204" pitchFamily="34" charset="0"/>
                <a:sym typeface=""/>
              </a:rPr>
              <a:t>초기 RA가 있는 50세 이상의 여성</a:t>
            </a:r>
            <a:r>
              <a:rPr lang="ko-KR" b="1" kern="0" baseline="30000">
                <a:solidFill>
                  <a:schemeClr val="tx1">
                    <a:lumMod val="100000"/>
                  </a:schemeClr>
                </a:solidFill>
                <a:latin typeface="Candara" panose="020E0502030303020204" pitchFamily="34" charset="0"/>
                <a:sym typeface=""/>
              </a:rPr>
              <a:t>4</a:t>
            </a:r>
          </a:p>
        </p:txBody>
      </p:sp>
      <p:sp>
        <p:nvSpPr>
          <p:cNvPr id="10" name="TextBox 9">
            <a:extLst>
              <a:ext uri="{FF2B5EF4-FFF2-40B4-BE49-F238E27FC236}">
                <a16:creationId xmlns:a16="http://schemas.microsoft.com/office/drawing/2014/main" id="{093B2B5D-756D-F54C-9643-53C6EEF8F520}"/>
              </a:ext>
            </a:extLst>
          </p:cNvPr>
          <p:cNvSpPr txBox="1"/>
          <p:nvPr/>
        </p:nvSpPr>
        <p:spPr>
          <a:xfrm>
            <a:off x="599439" y="1188160"/>
            <a:ext cx="10993120" cy="369332"/>
          </a:xfrm>
          <a:prstGeom prst="rect">
            <a:avLst/>
          </a:prstGeom>
          <a:noFill/>
        </p:spPr>
        <p:txBody>
          <a:bodyPr wrap="square" rtlCol="0">
            <a:spAutoFit/>
          </a:bodyPr>
          <a:lstStyle/>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골다공증은 RA와 관련된 가장 흔한 동반 질환 중 하나임</a:t>
            </a:r>
            <a:r>
              <a:rPr lang="ko-KR" b="1" kern="0" baseline="30000">
                <a:solidFill>
                  <a:schemeClr val="tx1">
                    <a:lumMod val="100000"/>
                  </a:schemeClr>
                </a:solidFill>
                <a:latin typeface="Candara" panose="020E0502030303020204" pitchFamily="34" charset="0"/>
                <a:sym typeface=""/>
              </a:rPr>
              <a:t>1</a:t>
            </a:r>
            <a:endParaRPr lang="ko-KR" b="1" kern="0">
              <a:solidFill>
                <a:schemeClr val="tx1">
                  <a:lumMod val="100000"/>
                </a:schemeClr>
              </a:solidFill>
              <a:latin typeface="Candara" panose="020E0502030303020204" pitchFamily="34" charset="0"/>
              <a:sym typeface=""/>
            </a:endParaRPr>
          </a:p>
        </p:txBody>
      </p:sp>
      <p:sp>
        <p:nvSpPr>
          <p:cNvPr id="11" name="TextBox 10">
            <a:extLst>
              <a:ext uri="{FF2B5EF4-FFF2-40B4-BE49-F238E27FC236}">
                <a16:creationId xmlns:a16="http://schemas.microsoft.com/office/drawing/2014/main" id="{2EFD8317-DD85-D444-892A-6EB0E91DCEC1}"/>
              </a:ext>
            </a:extLst>
          </p:cNvPr>
          <p:cNvSpPr txBox="1"/>
          <p:nvPr/>
        </p:nvSpPr>
        <p:spPr>
          <a:xfrm>
            <a:off x="386856" y="6386418"/>
            <a:ext cx="11256505"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Adami G, Saag KG. </a:t>
            </a:r>
            <a:r>
              <a:rPr lang="ko-KR" sz="900" b="1" i="1" kern="0">
                <a:solidFill>
                  <a:schemeClr val="tx1">
                    <a:lumMod val="100000"/>
                  </a:schemeClr>
                </a:solidFill>
                <a:latin typeface="Calibri" panose="020F0502020204030204" pitchFamily="34" charset="0"/>
                <a:sym typeface=""/>
              </a:rPr>
              <a:t>Curr Rheumatol Rep </a:t>
            </a:r>
            <a:r>
              <a:rPr lang="ko-KR" sz="900" b="1" kern="0">
                <a:solidFill>
                  <a:schemeClr val="tx1">
                    <a:lumMod val="100000"/>
                  </a:schemeClr>
                </a:solidFill>
                <a:latin typeface="Calibri" panose="020F0502020204030204" pitchFamily="34" charset="0"/>
                <a:sym typeface=""/>
              </a:rPr>
              <a:t>2019;21:34; 2. AIHW. Rheumatoid arthritis, 2020.https://www.aihw.gov.au/reports/chronic-musculoskeletal-conditions/rheumatoid-arthritis/data에서 이용가능; 3. Lee J-H, et al. </a:t>
            </a:r>
            <a:r>
              <a:rPr lang="ko-KR" sz="900" b="1" i="1" kern="0">
                <a:solidFill>
                  <a:schemeClr val="tx1">
                    <a:lumMod val="100000"/>
                  </a:schemeClr>
                </a:solidFill>
                <a:latin typeface="Calibri" panose="020F0502020204030204" pitchFamily="34" charset="0"/>
                <a:sym typeface=""/>
              </a:rPr>
              <a:t>BMC Musculoskelet Disord </a:t>
            </a:r>
            <a:r>
              <a:rPr lang="ko-KR" sz="900" b="1" kern="0">
                <a:solidFill>
                  <a:schemeClr val="tx1">
                    <a:lumMod val="100000"/>
                  </a:schemeClr>
                </a:solidFill>
                <a:latin typeface="Calibri" panose="020F0502020204030204" pitchFamily="34" charset="0"/>
                <a:sym typeface=""/>
              </a:rPr>
              <a:t>2016;17:98; 4. Dao HH et al. </a:t>
            </a:r>
            <a:r>
              <a:rPr lang="ko-KR" sz="900" b="1" i="1" kern="0">
                <a:solidFill>
                  <a:schemeClr val="tx1">
                    <a:lumMod val="100000"/>
                  </a:schemeClr>
                </a:solidFill>
                <a:latin typeface="Calibri" panose="020F0502020204030204" pitchFamily="34" charset="0"/>
                <a:sym typeface=""/>
              </a:rPr>
              <a:t>Clin Rheumatol </a:t>
            </a:r>
            <a:r>
              <a:rPr lang="ko-KR" sz="900" b="1" kern="0">
                <a:solidFill>
                  <a:schemeClr val="tx1">
                    <a:lumMod val="100000"/>
                  </a:schemeClr>
                </a:solidFill>
                <a:latin typeface="Calibri" panose="020F0502020204030204" pitchFamily="34" charset="0"/>
                <a:sym typeface=""/>
              </a:rPr>
              <a:t>2011;30:1353-61.</a:t>
            </a:r>
          </a:p>
        </p:txBody>
      </p:sp>
      <p:sp>
        <p:nvSpPr>
          <p:cNvPr id="12" name="TextBox 11">
            <a:extLst>
              <a:ext uri="{FF2B5EF4-FFF2-40B4-BE49-F238E27FC236}">
                <a16:creationId xmlns:a16="http://schemas.microsoft.com/office/drawing/2014/main" id="{E340E859-0ED6-2543-9EDE-CCD33660FF41}"/>
              </a:ext>
            </a:extLst>
          </p:cNvPr>
          <p:cNvSpPr txBox="1"/>
          <p:nvPr/>
        </p:nvSpPr>
        <p:spPr>
          <a:xfrm>
            <a:off x="1269024" y="4817961"/>
            <a:ext cx="2282555" cy="923330"/>
          </a:xfrm>
          <a:prstGeom prst="rect">
            <a:avLst/>
          </a:prstGeom>
          <a:noFill/>
        </p:spPr>
        <p:txBody>
          <a:bodyPr wrap="square" rtlCol="0">
            <a:spAutoFit/>
          </a:bodyPr>
          <a:lstStyle/>
          <a:p>
            <a:pPr algn="ctr"/>
            <a:r>
              <a:rPr lang="ko-KR" b="1">
                <a:solidFill>
                  <a:srgbClr val="0063A6"/>
                </a:solidFill>
                <a:latin typeface="Candara" panose="020E0502030303020204" pitchFamily="34" charset="0"/>
                <a:sym typeface=""/>
              </a:rPr>
              <a:t>21.2% </a:t>
            </a:r>
          </a:p>
          <a:p>
            <a:pPr algn="ctr"/>
            <a:r>
              <a:rPr lang="ko-KR" b="1" kern="0">
                <a:solidFill>
                  <a:schemeClr val="tx1">
                    <a:lumMod val="100000"/>
                  </a:schemeClr>
                </a:solidFill>
                <a:latin typeface="Candara" panose="020E0502030303020204" pitchFamily="34" charset="0"/>
                <a:sym typeface=""/>
              </a:rPr>
              <a:t>45세 이상의 RA 환자</a:t>
            </a:r>
            <a:r>
              <a:rPr lang="ko-KR" b="1" kern="0" baseline="30000">
                <a:solidFill>
                  <a:schemeClr val="tx1">
                    <a:lumMod val="100000"/>
                  </a:schemeClr>
                </a:solidFill>
                <a:latin typeface="Candara" panose="020E0502030303020204" pitchFamily="34" charset="0"/>
                <a:sym typeface=""/>
              </a:rPr>
              <a:t>2</a:t>
            </a:r>
          </a:p>
        </p:txBody>
      </p:sp>
      <p:pic>
        <p:nvPicPr>
          <p:cNvPr id="14" name="Graphic 13" descr="Home with solid fill">
            <a:hlinkClick r:id="rId6" action="ppaction://hlinksldjump"/>
            <a:extLst>
              <a:ext uri="{FF2B5EF4-FFF2-40B4-BE49-F238E27FC236}">
                <a16:creationId xmlns:a16="http://schemas.microsoft.com/office/drawing/2014/main" id="{817BD0D0-EE68-9844-AE67-912F281538B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156189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RA가 골절 위험과 관련이 있지만 치료 격차는 </a:t>
            </a:r>
            <a:r>
              <a:rPr lang="ko-KR" altLang="en-US" sz="3600" b="1" kern="0" dirty="0">
                <a:solidFill>
                  <a:srgbClr val="6BBBAD">
                    <a:lumMod val="100000"/>
                  </a:srgbClr>
                </a:solidFill>
                <a:latin typeface="Candara" panose="020E0502030303020204" pitchFamily="34" charset="0"/>
                <a:sym typeface=""/>
              </a:rPr>
              <a:t>여전함</a:t>
            </a:r>
            <a:r>
              <a:rPr lang="ko-KR" sz="3600" b="1" kern="0" baseline="30000" dirty="0">
                <a:solidFill>
                  <a:srgbClr val="6BBBAD">
                    <a:lumMod val="100000"/>
                  </a:srgbClr>
                </a:solidFill>
                <a:latin typeface="Candara" panose="020E0502030303020204" pitchFamily="34" charset="0"/>
                <a:sym typeface=""/>
              </a:rPr>
              <a:t>1,2</a:t>
            </a:r>
          </a:p>
        </p:txBody>
      </p:sp>
      <p:grpSp>
        <p:nvGrpSpPr>
          <p:cNvPr id="5" name="Group 4">
            <a:extLst>
              <a:ext uri="{FF2B5EF4-FFF2-40B4-BE49-F238E27FC236}">
                <a16:creationId xmlns:a16="http://schemas.microsoft.com/office/drawing/2014/main" id="{0FAA83A7-7006-3C42-9E2D-F3ADEC7A8BE1}"/>
              </a:ext>
            </a:extLst>
          </p:cNvPr>
          <p:cNvGrpSpPr/>
          <p:nvPr/>
        </p:nvGrpSpPr>
        <p:grpSpPr>
          <a:xfrm>
            <a:off x="737011" y="1823071"/>
            <a:ext cx="6009530" cy="4227041"/>
            <a:chOff x="737011" y="1668692"/>
            <a:chExt cx="7160011" cy="4217541"/>
          </a:xfrm>
        </p:grpSpPr>
        <p:pic>
          <p:nvPicPr>
            <p:cNvPr id="2" name="Picture 1">
              <a:extLst>
                <a:ext uri="{FF2B5EF4-FFF2-40B4-BE49-F238E27FC236}">
                  <a16:creationId xmlns:a16="http://schemas.microsoft.com/office/drawing/2014/main" id="{6B3B7D9C-0099-034C-BCF4-3C1E53941608}"/>
                </a:ext>
              </a:extLst>
            </p:cNvPr>
            <p:cNvPicPr>
              <a:picLocks noChangeAspect="1"/>
            </p:cNvPicPr>
            <p:nvPr/>
          </p:nvPicPr>
          <p:blipFill>
            <a:blip r:embed="rId3"/>
            <a:stretch>
              <a:fillRect/>
            </a:stretch>
          </p:blipFill>
          <p:spPr>
            <a:xfrm>
              <a:off x="737011" y="1668692"/>
              <a:ext cx="7160011" cy="4217541"/>
            </a:xfrm>
            <a:prstGeom prst="rect">
              <a:avLst/>
            </a:prstGeom>
          </p:spPr>
        </p:pic>
        <p:sp>
          <p:nvSpPr>
            <p:cNvPr id="3" name="TextBox 2">
              <a:extLst>
                <a:ext uri="{FF2B5EF4-FFF2-40B4-BE49-F238E27FC236}">
                  <a16:creationId xmlns:a16="http://schemas.microsoft.com/office/drawing/2014/main" id="{67FE2611-254C-3048-A35F-C31A0C827709}"/>
                </a:ext>
              </a:extLst>
            </p:cNvPr>
            <p:cNvSpPr txBox="1"/>
            <p:nvPr/>
          </p:nvSpPr>
          <p:spPr>
            <a:xfrm>
              <a:off x="7263829" y="1987711"/>
              <a:ext cx="445385" cy="261022"/>
            </a:xfrm>
            <a:prstGeom prst="rect">
              <a:avLst/>
            </a:prstGeom>
            <a:noFill/>
          </p:spPr>
          <p:txBody>
            <a:bodyPr wrap="none" rtlCol="0">
              <a:spAutoFit/>
            </a:bodyPr>
            <a:lstStyle/>
            <a:p>
              <a:r>
                <a:rPr lang="ko-KR" sz="1100" b="1">
                  <a:latin typeface="Calibri" panose="020F0502020204030204" pitchFamily="34" charset="0"/>
                  <a:sym typeface=""/>
                </a:rPr>
                <a:t>(%)</a:t>
              </a:r>
            </a:p>
          </p:txBody>
        </p:sp>
      </p:grpSp>
      <p:sp>
        <p:nvSpPr>
          <p:cNvPr id="6" name="TextBox 5">
            <a:extLst>
              <a:ext uri="{FF2B5EF4-FFF2-40B4-BE49-F238E27FC236}">
                <a16:creationId xmlns:a16="http://schemas.microsoft.com/office/drawing/2014/main" id="{181F1256-8F06-5D43-BD05-68BE0B5EB241}"/>
              </a:ext>
            </a:extLst>
          </p:cNvPr>
          <p:cNvSpPr txBox="1"/>
          <p:nvPr/>
        </p:nvSpPr>
        <p:spPr>
          <a:xfrm>
            <a:off x="599440" y="1391124"/>
            <a:ext cx="10993120" cy="369332"/>
          </a:xfrm>
          <a:prstGeom prst="rect">
            <a:avLst/>
          </a:prstGeom>
          <a:noFill/>
        </p:spPr>
        <p:txBody>
          <a:bodyPr wrap="square" rtlCol="0">
            <a:spAutoFit/>
          </a:bodyPr>
          <a:lstStyle/>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메타 분석: </a:t>
            </a:r>
            <a:r>
              <a:rPr lang="ko-KR" b="1" kern="0">
                <a:solidFill>
                  <a:srgbClr val="6BBBAD">
                    <a:lumMod val="100000"/>
                  </a:srgbClr>
                </a:solidFill>
                <a:latin typeface="Candara" panose="020E0502030303020204" pitchFamily="34" charset="0"/>
                <a:sym typeface=""/>
              </a:rPr>
              <a:t>RA 환자</a:t>
            </a:r>
            <a:r>
              <a:rPr lang="ko-KR" b="1" kern="0">
                <a:solidFill>
                  <a:schemeClr val="tx1">
                    <a:lumMod val="100000"/>
                  </a:schemeClr>
                </a:solidFill>
                <a:latin typeface="Candara" panose="020E0502030303020204" pitchFamily="34" charset="0"/>
                <a:sym typeface=""/>
              </a:rPr>
              <a:t>에서 ↑ 취약 골절 위험 61%</a:t>
            </a:r>
            <a:r>
              <a:rPr lang="ko-KR" b="1" kern="0" baseline="30000">
                <a:solidFill>
                  <a:schemeClr val="tx1">
                    <a:lumMod val="100000"/>
                  </a:schemeClr>
                </a:solidFill>
                <a:latin typeface="Candara" panose="020E0502030303020204" pitchFamily="34" charset="0"/>
                <a:sym typeface=""/>
              </a:rPr>
              <a:t>1 </a:t>
            </a:r>
          </a:p>
        </p:txBody>
      </p:sp>
      <p:sp>
        <p:nvSpPr>
          <p:cNvPr id="7" name="TextBox 6">
            <a:extLst>
              <a:ext uri="{FF2B5EF4-FFF2-40B4-BE49-F238E27FC236}">
                <a16:creationId xmlns:a16="http://schemas.microsoft.com/office/drawing/2014/main" id="{393592BB-83EC-A544-B47A-8984C57A8918}"/>
              </a:ext>
            </a:extLst>
          </p:cNvPr>
          <p:cNvSpPr txBox="1"/>
          <p:nvPr/>
        </p:nvSpPr>
        <p:spPr>
          <a:xfrm>
            <a:off x="3033155" y="2035676"/>
            <a:ext cx="1119217" cy="338554"/>
          </a:xfrm>
          <a:prstGeom prst="rect">
            <a:avLst/>
          </a:prstGeom>
          <a:noFill/>
        </p:spPr>
        <p:txBody>
          <a:bodyPr wrap="none" rtlCol="0">
            <a:spAutoFit/>
          </a:bodyPr>
          <a:lstStyle/>
          <a:p>
            <a:r>
              <a:rPr lang="ko-KR" sz="1600">
                <a:solidFill>
                  <a:srgbClr val="6BBBAD"/>
                </a:solidFill>
                <a:latin typeface="Candara" panose="020E0502030303020204" pitchFamily="34" charset="0"/>
                <a:sym typeface=""/>
              </a:rPr>
              <a:t>N=493,403</a:t>
            </a:r>
          </a:p>
        </p:txBody>
      </p:sp>
      <p:graphicFrame>
        <p:nvGraphicFramePr>
          <p:cNvPr id="10" name="Chart 9">
            <a:extLst>
              <a:ext uri="{FF2B5EF4-FFF2-40B4-BE49-F238E27FC236}">
                <a16:creationId xmlns:a16="http://schemas.microsoft.com/office/drawing/2014/main" id="{A5B55DDF-21E6-6A42-AF2C-91248E02334A}"/>
              </a:ext>
            </a:extLst>
          </p:cNvPr>
          <p:cNvGraphicFramePr/>
          <p:nvPr>
            <p:extLst>
              <p:ext uri="{D42A27DB-BD31-4B8C-83A1-F6EECF244321}">
                <p14:modId xmlns:p14="http://schemas.microsoft.com/office/powerpoint/2010/main" val="3995852164"/>
              </p:ext>
            </p:extLst>
          </p:nvPr>
        </p:nvGraphicFramePr>
        <p:xfrm>
          <a:off x="7067914" y="2115319"/>
          <a:ext cx="3783179" cy="378041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A93A28F1-BCD4-BE42-9F88-113E63DF7AF2}"/>
              </a:ext>
            </a:extLst>
          </p:cNvPr>
          <p:cNvSpPr txBox="1"/>
          <p:nvPr/>
        </p:nvSpPr>
        <p:spPr>
          <a:xfrm>
            <a:off x="7983202" y="1914623"/>
            <a:ext cx="2867891" cy="646331"/>
          </a:xfrm>
          <a:prstGeom prst="rect">
            <a:avLst/>
          </a:prstGeom>
          <a:noFill/>
        </p:spPr>
        <p:txBody>
          <a:bodyPr wrap="square" rtlCol="0">
            <a:spAutoFit/>
          </a:bodyPr>
          <a:lstStyle/>
          <a:p>
            <a:pPr algn="ctr"/>
            <a:r>
              <a:rPr lang="ko-KR" b="1" kern="0">
                <a:solidFill>
                  <a:schemeClr val="tx1">
                    <a:lumMod val="100000"/>
                  </a:schemeClr>
                </a:solidFill>
                <a:latin typeface="Candara" panose="020E0502030303020204" pitchFamily="34" charset="0"/>
                <a:sym typeface=""/>
              </a:rPr>
              <a:t>RA가 있는 65세 이상의 일본 환자(N=1522)</a:t>
            </a:r>
            <a:r>
              <a:rPr lang="ko-KR" b="1" kern="0" baseline="30000">
                <a:solidFill>
                  <a:schemeClr val="tx1">
                    <a:lumMod val="100000"/>
                  </a:schemeClr>
                </a:solidFill>
                <a:latin typeface="Candara" panose="020E0502030303020204" pitchFamily="34" charset="0"/>
                <a:sym typeface=""/>
              </a:rPr>
              <a:t>2 </a:t>
            </a:r>
          </a:p>
        </p:txBody>
      </p:sp>
      <p:sp>
        <p:nvSpPr>
          <p:cNvPr id="11" name="TextBox 10">
            <a:extLst>
              <a:ext uri="{FF2B5EF4-FFF2-40B4-BE49-F238E27FC236}">
                <a16:creationId xmlns:a16="http://schemas.microsoft.com/office/drawing/2014/main" id="{B9CA8C0E-2CD2-0F4E-8BCB-FA9982CCE13A}"/>
              </a:ext>
            </a:extLst>
          </p:cNvPr>
          <p:cNvSpPr txBox="1"/>
          <p:nvPr/>
        </p:nvSpPr>
        <p:spPr>
          <a:xfrm>
            <a:off x="8384084" y="3566098"/>
            <a:ext cx="1141940" cy="923330"/>
          </a:xfrm>
          <a:prstGeom prst="rect">
            <a:avLst/>
          </a:prstGeom>
          <a:noFill/>
        </p:spPr>
        <p:txBody>
          <a:bodyPr wrap="square" rtlCol="0">
            <a:spAutoFit/>
          </a:bodyPr>
          <a:lstStyle/>
          <a:p>
            <a:r>
              <a:rPr lang="ko-KR" b="1">
                <a:solidFill>
                  <a:schemeClr val="bg1"/>
                </a:solidFill>
                <a:latin typeface="Candara" panose="020E0502030303020204" pitchFamily="34" charset="0"/>
                <a:sym typeface=""/>
              </a:rPr>
              <a:t>43%</a:t>
            </a:r>
          </a:p>
          <a:p>
            <a:r>
              <a:rPr lang="ko-KR" b="1">
                <a:solidFill>
                  <a:schemeClr val="bg1"/>
                </a:solidFill>
                <a:latin typeface="Candara" panose="020E0502030303020204" pitchFamily="34" charset="0"/>
                <a:sym typeface=""/>
              </a:rPr>
              <a:t>고위험 MOF</a:t>
            </a:r>
          </a:p>
        </p:txBody>
      </p:sp>
      <p:sp>
        <p:nvSpPr>
          <p:cNvPr id="12" name="TextBox 11">
            <a:extLst>
              <a:ext uri="{FF2B5EF4-FFF2-40B4-BE49-F238E27FC236}">
                <a16:creationId xmlns:a16="http://schemas.microsoft.com/office/drawing/2014/main" id="{B9E60083-746E-C84D-801D-6B012D0F52F6}"/>
              </a:ext>
            </a:extLst>
          </p:cNvPr>
          <p:cNvSpPr txBox="1"/>
          <p:nvPr/>
        </p:nvSpPr>
        <p:spPr>
          <a:xfrm>
            <a:off x="9308592" y="5016876"/>
            <a:ext cx="2283968" cy="707886"/>
          </a:xfrm>
          <a:prstGeom prst="rect">
            <a:avLst/>
          </a:prstGeom>
          <a:noFill/>
        </p:spPr>
        <p:txBody>
          <a:bodyPr wrap="square" rtlCol="0">
            <a:spAutoFit/>
          </a:bodyPr>
          <a:lstStyle/>
          <a:p>
            <a:pPr algn="ctr"/>
            <a:r>
              <a:rPr lang="ko-KR" sz="2000" b="1" dirty="0">
                <a:solidFill>
                  <a:srgbClr val="6BBBAD"/>
                </a:solidFill>
                <a:latin typeface="Candara" panose="020E0502030303020204" pitchFamily="34" charset="0"/>
                <a:sym typeface=""/>
              </a:rPr>
              <a:t>37%</a:t>
            </a:r>
          </a:p>
          <a:p>
            <a:pPr algn="ctr"/>
            <a:r>
              <a:rPr lang="ko-KR" sz="2000" b="1" dirty="0">
                <a:solidFill>
                  <a:srgbClr val="6BBBAD"/>
                </a:solidFill>
                <a:latin typeface="Candara" panose="020E0502030303020204" pitchFamily="34" charset="0"/>
                <a:sym typeface=""/>
              </a:rPr>
              <a:t>치료받지 않음</a:t>
            </a:r>
          </a:p>
        </p:txBody>
      </p:sp>
      <p:sp>
        <p:nvSpPr>
          <p:cNvPr id="13" name="TextBox 12">
            <a:extLst>
              <a:ext uri="{FF2B5EF4-FFF2-40B4-BE49-F238E27FC236}">
                <a16:creationId xmlns:a16="http://schemas.microsoft.com/office/drawing/2014/main" id="{F9FE8754-C726-884D-923A-20010682F9D3}"/>
              </a:ext>
            </a:extLst>
          </p:cNvPr>
          <p:cNvSpPr txBox="1"/>
          <p:nvPr/>
        </p:nvSpPr>
        <p:spPr>
          <a:xfrm>
            <a:off x="10792454" y="3114377"/>
            <a:ext cx="1325069" cy="830997"/>
          </a:xfrm>
          <a:prstGeom prst="rect">
            <a:avLst/>
          </a:prstGeom>
          <a:noFill/>
        </p:spPr>
        <p:txBody>
          <a:bodyPr wrap="square" rtlCol="0">
            <a:spAutoFit/>
          </a:bodyPr>
          <a:lstStyle/>
          <a:p>
            <a:r>
              <a:rPr lang="ko-KR" sz="1600" b="1" dirty="0">
                <a:latin typeface="Candara" panose="020E0502030303020204" pitchFamily="34" charset="0"/>
                <a:sym typeface=""/>
              </a:rPr>
              <a:t>63%</a:t>
            </a:r>
          </a:p>
          <a:p>
            <a:r>
              <a:rPr lang="ko-KR" sz="1600" b="1" dirty="0">
                <a:latin typeface="Candara" panose="020E0502030303020204" pitchFamily="34" charset="0"/>
                <a:sym typeface=""/>
              </a:rPr>
              <a:t>OP 약물</a:t>
            </a:r>
            <a:br>
              <a:rPr lang="es-ES" altLang="ko-KR" sz="1600" b="1" dirty="0">
                <a:latin typeface="Candara" panose="020E0502030303020204" pitchFamily="34" charset="0"/>
                <a:sym typeface=""/>
              </a:rPr>
            </a:br>
            <a:r>
              <a:rPr lang="ko-KR" sz="1600" b="1" dirty="0">
                <a:latin typeface="Candara" panose="020E0502030303020204" pitchFamily="34" charset="0"/>
                <a:sym typeface=""/>
              </a:rPr>
              <a:t>(44% BPS)</a:t>
            </a:r>
          </a:p>
        </p:txBody>
      </p:sp>
      <p:sp>
        <p:nvSpPr>
          <p:cNvPr id="14" name="TextBox 13">
            <a:extLst>
              <a:ext uri="{FF2B5EF4-FFF2-40B4-BE49-F238E27FC236}">
                <a16:creationId xmlns:a16="http://schemas.microsoft.com/office/drawing/2014/main" id="{BD0CED03-383B-0A4A-A720-496FF6D53F4B}"/>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발췌: 1. 1. Jin S, et al</a:t>
            </a:r>
            <a:r>
              <a:rPr lang="ko-KR" sz="900" b="1" i="1" kern="0">
                <a:solidFill>
                  <a:schemeClr val="tx1">
                    <a:lumMod val="100000"/>
                  </a:schemeClr>
                </a:solidFill>
                <a:latin typeface="Calibri" panose="020F0502020204030204" pitchFamily="34" charset="0"/>
                <a:sym typeface=""/>
              </a:rPr>
              <a:t>.  Osteoporos Int </a:t>
            </a:r>
            <a:r>
              <a:rPr lang="ko-KR" sz="900" b="1" kern="0">
                <a:solidFill>
                  <a:schemeClr val="tx1">
                    <a:lumMod val="100000"/>
                  </a:schemeClr>
                </a:solidFill>
                <a:latin typeface="Calibri" panose="020F0502020204030204" pitchFamily="34" charset="0"/>
                <a:sym typeface=""/>
              </a:rPr>
              <a:t>2018;29:1023–47; 2. Furuya T, et al. </a:t>
            </a:r>
            <a:r>
              <a:rPr lang="ko-KR" sz="900" b="1" i="1" kern="0">
                <a:solidFill>
                  <a:schemeClr val="tx1">
                    <a:lumMod val="100000"/>
                  </a:schemeClr>
                </a:solidFill>
                <a:latin typeface="Calibri" panose="020F0502020204030204" pitchFamily="34" charset="0"/>
                <a:sym typeface=""/>
              </a:rPr>
              <a:t>Clin Rheumatol </a:t>
            </a:r>
            <a:r>
              <a:rPr lang="ko-KR" sz="900" b="1" kern="0">
                <a:solidFill>
                  <a:schemeClr val="tx1">
                    <a:lumMod val="100000"/>
                  </a:schemeClr>
                </a:solidFill>
                <a:latin typeface="Calibri" panose="020F0502020204030204" pitchFamily="34" charset="0"/>
                <a:sym typeface=""/>
              </a:rPr>
              <a:t>2011;30:1105–11.</a:t>
            </a:r>
          </a:p>
        </p:txBody>
      </p:sp>
      <p:sp>
        <p:nvSpPr>
          <p:cNvPr id="15" name="TextBox 14">
            <a:extLst>
              <a:ext uri="{FF2B5EF4-FFF2-40B4-BE49-F238E27FC236}">
                <a16:creationId xmlns:a16="http://schemas.microsoft.com/office/drawing/2014/main" id="{0B1547C1-9207-A647-B406-8363488795E0}"/>
              </a:ext>
            </a:extLst>
          </p:cNvPr>
          <p:cNvSpPr txBox="1"/>
          <p:nvPr/>
        </p:nvSpPr>
        <p:spPr>
          <a:xfrm>
            <a:off x="8052022" y="5842971"/>
            <a:ext cx="3540538" cy="430887"/>
          </a:xfrm>
          <a:prstGeom prst="rect">
            <a:avLst/>
          </a:prstGeom>
          <a:noFill/>
        </p:spPr>
        <p:txBody>
          <a:bodyPr wrap="square" rtlCol="0">
            <a:spAutoFit/>
          </a:bodyPr>
          <a:lstStyle/>
          <a:p>
            <a:r>
              <a:rPr lang="ko-KR" sz="1100" b="1" dirty="0">
                <a:latin typeface="Calibri" panose="020F0502020204030204" pitchFamily="34" charset="0"/>
                <a:sym typeface=""/>
              </a:rPr>
              <a:t>BPS: </a:t>
            </a:r>
            <a:r>
              <a:rPr lang="ko-KR" sz="1100" b="1" dirty="0" err="1">
                <a:latin typeface="Calibri" panose="020F0502020204030204" pitchFamily="34" charset="0"/>
                <a:sym typeface=""/>
              </a:rPr>
              <a:t>bisphosphonates</a:t>
            </a:r>
            <a:r>
              <a:rPr lang="ko-KR" sz="1100" b="1" dirty="0">
                <a:latin typeface="Calibri" panose="020F0502020204030204" pitchFamily="34" charset="0"/>
                <a:sym typeface=""/>
              </a:rPr>
              <a:t>; MOF: </a:t>
            </a:r>
            <a:r>
              <a:rPr lang="ko-KR" sz="1100" b="1" dirty="0" err="1">
                <a:latin typeface="Calibri" panose="020F0502020204030204" pitchFamily="34" charset="0"/>
                <a:sym typeface=""/>
              </a:rPr>
              <a:t>major</a:t>
            </a:r>
            <a:r>
              <a:rPr lang="ko-KR" sz="1100" b="1" dirty="0">
                <a:latin typeface="Calibri" panose="020F0502020204030204" pitchFamily="34" charset="0"/>
                <a:sym typeface=""/>
              </a:rPr>
              <a:t> </a:t>
            </a:r>
            <a:r>
              <a:rPr lang="ko-KR" sz="1100" b="1" dirty="0" err="1">
                <a:latin typeface="Calibri" panose="020F0502020204030204" pitchFamily="34" charset="0"/>
                <a:sym typeface=""/>
              </a:rPr>
              <a:t>osteoporotic</a:t>
            </a:r>
            <a:r>
              <a:rPr lang="ko-KR" sz="1100" b="1" dirty="0">
                <a:latin typeface="Calibri" panose="020F0502020204030204" pitchFamily="34" charset="0"/>
                <a:sym typeface=""/>
              </a:rPr>
              <a:t> </a:t>
            </a:r>
            <a:r>
              <a:rPr lang="ko-KR" sz="1100" b="1" dirty="0" err="1">
                <a:latin typeface="Calibri" panose="020F0502020204030204" pitchFamily="34" charset="0"/>
                <a:sym typeface=""/>
              </a:rPr>
              <a:t>fracture</a:t>
            </a:r>
            <a:r>
              <a:rPr lang="ko-KR" sz="1100" b="1" dirty="0">
                <a:latin typeface="Calibri" panose="020F0502020204030204" pitchFamily="34" charset="0"/>
                <a:sym typeface=""/>
              </a:rPr>
              <a:t>; </a:t>
            </a:r>
            <a:br>
              <a:rPr lang="ko-KR" sz="1100" b="1" dirty="0">
                <a:latin typeface="Calibri" panose="020F0502020204030204" pitchFamily="34" charset="0"/>
                <a:sym typeface=""/>
              </a:rPr>
            </a:br>
            <a:r>
              <a:rPr lang="ko-KR" sz="1100" b="1" dirty="0">
                <a:latin typeface="Calibri" panose="020F0502020204030204" pitchFamily="34" charset="0"/>
                <a:sym typeface=""/>
              </a:rPr>
              <a:t>OP: </a:t>
            </a:r>
            <a:r>
              <a:rPr lang="ko-KR" sz="1100" b="1" dirty="0" err="1">
                <a:latin typeface="Calibri" panose="020F0502020204030204" pitchFamily="34" charset="0"/>
                <a:sym typeface=""/>
              </a:rPr>
              <a:t>osteoporosis</a:t>
            </a:r>
            <a:endParaRPr lang="ko-KR" sz="1100" b="1" dirty="0">
              <a:latin typeface="Calibri" panose="020F0502020204030204" pitchFamily="34" charset="0"/>
              <a:sym typeface=""/>
            </a:endParaRPr>
          </a:p>
        </p:txBody>
      </p:sp>
      <p:sp>
        <p:nvSpPr>
          <p:cNvPr id="4" name="Diamond 3">
            <a:extLst>
              <a:ext uri="{FF2B5EF4-FFF2-40B4-BE49-F238E27FC236}">
                <a16:creationId xmlns:a16="http://schemas.microsoft.com/office/drawing/2014/main" id="{02B0FBA8-F774-5149-8D60-E1681EB81060}"/>
              </a:ext>
            </a:extLst>
          </p:cNvPr>
          <p:cNvSpPr/>
          <p:nvPr/>
        </p:nvSpPr>
        <p:spPr>
          <a:xfrm>
            <a:off x="3562460" y="4869950"/>
            <a:ext cx="436703" cy="304424"/>
          </a:xfrm>
          <a:prstGeom prst="diamond">
            <a:avLst/>
          </a:prstGeom>
          <a:solidFill>
            <a:srgbClr val="6BBBAD"/>
          </a:solid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17" name="Graphic 16" descr="Home with solid fill">
            <a:hlinkClick r:id="rId5" action="ppaction://hlinksldjump"/>
            <a:extLst>
              <a:ext uri="{FF2B5EF4-FFF2-40B4-BE49-F238E27FC236}">
                <a16:creationId xmlns:a16="http://schemas.microsoft.com/office/drawing/2014/main" id="{3FE9A326-B2DE-104D-99CB-268014987E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6" name="CuadroTexto 15">
            <a:extLst>
              <a:ext uri="{FF2B5EF4-FFF2-40B4-BE49-F238E27FC236}">
                <a16:creationId xmlns:a16="http://schemas.microsoft.com/office/drawing/2014/main" id="{440FD49B-D717-4500-A9B7-56894C0126A4}"/>
              </a:ext>
            </a:extLst>
          </p:cNvPr>
          <p:cNvSpPr txBox="1"/>
          <p:nvPr/>
        </p:nvSpPr>
        <p:spPr>
          <a:xfrm>
            <a:off x="717748" y="2603327"/>
            <a:ext cx="2059494" cy="2516073"/>
          </a:xfrm>
          <a:prstGeom prst="rect">
            <a:avLst/>
          </a:prstGeom>
          <a:solidFill>
            <a:schemeClr val="bg1"/>
          </a:solidFill>
        </p:spPr>
        <p:txBody>
          <a:bodyPr wrap="square" lIns="0" tIns="0" rIns="0" bIns="0" rtlCol="0">
            <a:spAutoFit/>
          </a:bodyPr>
          <a:lstStyle/>
          <a:p>
            <a:pPr>
              <a:spcAft>
                <a:spcPts val="1800"/>
              </a:spcAft>
            </a:pPr>
            <a:r>
              <a:rPr lang="ko-KR" sz="1050" b="1">
                <a:latin typeface="Arial Narrow" panose="020B0606020202030204" pitchFamily="34" charset="0"/>
                <a:sym typeface=""/>
              </a:rPr>
              <a:t>Van Staa 2006</a:t>
            </a:r>
          </a:p>
          <a:p>
            <a:pPr>
              <a:spcAft>
                <a:spcPts val="1800"/>
              </a:spcAft>
            </a:pPr>
            <a:r>
              <a:rPr lang="ko-KR" sz="1050" b="1">
                <a:latin typeface="Arial Narrow" panose="020B0606020202030204" pitchFamily="34" charset="0"/>
                <a:sym typeface=""/>
              </a:rPr>
              <a:t>Kim 2010</a:t>
            </a:r>
          </a:p>
          <a:p>
            <a:pPr>
              <a:spcAft>
                <a:spcPts val="1800"/>
              </a:spcAft>
            </a:pPr>
            <a:r>
              <a:rPr lang="ko-KR" sz="1050" b="1">
                <a:latin typeface="Arial Narrow" panose="020B0606020202030204" pitchFamily="34" charset="0"/>
                <a:sym typeface=""/>
              </a:rPr>
              <a:t>Wright 2011</a:t>
            </a:r>
          </a:p>
          <a:p>
            <a:pPr>
              <a:spcAft>
                <a:spcPts val="1800"/>
              </a:spcAft>
            </a:pPr>
            <a:r>
              <a:rPr lang="ko-KR" sz="1050" b="1">
                <a:latin typeface="Arial Narrow" panose="020B0606020202030204" pitchFamily="34" charset="0"/>
                <a:sym typeface=""/>
              </a:rPr>
              <a:t>Amin 2013(여자)</a:t>
            </a:r>
          </a:p>
          <a:p>
            <a:pPr>
              <a:spcAft>
                <a:spcPts val="1800"/>
              </a:spcAft>
            </a:pPr>
            <a:r>
              <a:rPr lang="ko-KR" sz="1050" b="1">
                <a:latin typeface="Arial Narrow" panose="020B0606020202030204" pitchFamily="34" charset="0"/>
                <a:sym typeface=""/>
              </a:rPr>
              <a:t>Amin 2013(남자)</a:t>
            </a:r>
          </a:p>
          <a:p>
            <a:pPr>
              <a:spcAft>
                <a:spcPts val="1800"/>
              </a:spcAft>
            </a:pPr>
            <a:r>
              <a:rPr lang="ko-KR" sz="1050" b="1">
                <a:latin typeface="Arial Narrow" panose="020B0606020202030204" pitchFamily="34" charset="0"/>
                <a:sym typeface=""/>
              </a:rPr>
              <a:t>Kim 2016</a:t>
            </a:r>
          </a:p>
          <a:p>
            <a:pPr>
              <a:spcAft>
                <a:spcPts val="1800"/>
              </a:spcAft>
            </a:pPr>
            <a:r>
              <a:rPr lang="ko-KR" sz="1050" b="1">
                <a:latin typeface="Arial Narrow" panose="020B0606020202030204" pitchFamily="34" charset="0"/>
                <a:sym typeface=""/>
              </a:rPr>
              <a:t>전체(I-제곱 = 76.7%, p = 0.001)</a:t>
            </a:r>
          </a:p>
        </p:txBody>
      </p:sp>
      <p:sp>
        <p:nvSpPr>
          <p:cNvPr id="18" name="CuadroTexto 17">
            <a:extLst>
              <a:ext uri="{FF2B5EF4-FFF2-40B4-BE49-F238E27FC236}">
                <a16:creationId xmlns:a16="http://schemas.microsoft.com/office/drawing/2014/main" id="{157005B4-1D96-4EED-9D79-BEE306BBAFAA}"/>
              </a:ext>
            </a:extLst>
          </p:cNvPr>
          <p:cNvSpPr txBox="1"/>
          <p:nvPr/>
        </p:nvSpPr>
        <p:spPr>
          <a:xfrm>
            <a:off x="766747" y="1958815"/>
            <a:ext cx="2059494" cy="161583"/>
          </a:xfrm>
          <a:prstGeom prst="rect">
            <a:avLst/>
          </a:prstGeom>
          <a:solidFill>
            <a:schemeClr val="bg1"/>
          </a:solidFill>
        </p:spPr>
        <p:txBody>
          <a:bodyPr wrap="square" lIns="0" tIns="0" rIns="0" bIns="0" rtlCol="0">
            <a:spAutoFit/>
          </a:bodyPr>
          <a:lstStyle/>
          <a:p>
            <a:pPr>
              <a:spcAft>
                <a:spcPts val="1800"/>
              </a:spcAft>
            </a:pPr>
            <a:r>
              <a:rPr lang="ko-KR" sz="1050" b="1">
                <a:latin typeface="Arial Narrow" panose="020B0606020202030204" pitchFamily="34" charset="0"/>
                <a:sym typeface=""/>
              </a:rPr>
              <a:t>연구</a:t>
            </a:r>
          </a:p>
        </p:txBody>
      </p:sp>
      <p:sp>
        <p:nvSpPr>
          <p:cNvPr id="19" name="CuadroTexto 18">
            <a:extLst>
              <a:ext uri="{FF2B5EF4-FFF2-40B4-BE49-F238E27FC236}">
                <a16:creationId xmlns:a16="http://schemas.microsoft.com/office/drawing/2014/main" id="{1FB38957-2620-40FA-B625-18FB00126AD4}"/>
              </a:ext>
            </a:extLst>
          </p:cNvPr>
          <p:cNvSpPr txBox="1"/>
          <p:nvPr/>
        </p:nvSpPr>
        <p:spPr>
          <a:xfrm>
            <a:off x="4972581" y="1999058"/>
            <a:ext cx="953750" cy="161583"/>
          </a:xfrm>
          <a:prstGeom prst="rect">
            <a:avLst/>
          </a:prstGeom>
          <a:solidFill>
            <a:schemeClr val="bg1"/>
          </a:solidFill>
        </p:spPr>
        <p:txBody>
          <a:bodyPr wrap="square" lIns="0" tIns="0" rIns="0" bIns="0" rtlCol="0">
            <a:spAutoFit/>
          </a:bodyPr>
          <a:lstStyle/>
          <a:p>
            <a:pPr algn="ctr">
              <a:spcAft>
                <a:spcPts val="1800"/>
              </a:spcAft>
            </a:pPr>
            <a:r>
              <a:rPr lang="ko-KR" sz="1050" b="1">
                <a:latin typeface="Arial Narrow" panose="020B0606020202030204" pitchFamily="34" charset="0"/>
                <a:sym typeface=""/>
              </a:rPr>
              <a:t>RR(95% CI)</a:t>
            </a:r>
          </a:p>
        </p:txBody>
      </p:sp>
      <p:sp>
        <p:nvSpPr>
          <p:cNvPr id="20" name="CuadroTexto 19">
            <a:extLst>
              <a:ext uri="{FF2B5EF4-FFF2-40B4-BE49-F238E27FC236}">
                <a16:creationId xmlns:a16="http://schemas.microsoft.com/office/drawing/2014/main" id="{840BD30B-70B2-4377-829A-9554BAFAEE72}"/>
              </a:ext>
            </a:extLst>
          </p:cNvPr>
          <p:cNvSpPr txBox="1"/>
          <p:nvPr/>
        </p:nvSpPr>
        <p:spPr>
          <a:xfrm>
            <a:off x="5887869" y="1998129"/>
            <a:ext cx="953750" cy="161583"/>
          </a:xfrm>
          <a:prstGeom prst="rect">
            <a:avLst/>
          </a:prstGeom>
          <a:solidFill>
            <a:schemeClr val="bg1"/>
          </a:solidFill>
        </p:spPr>
        <p:txBody>
          <a:bodyPr wrap="square" lIns="0" tIns="0" rIns="0" bIns="0" rtlCol="0">
            <a:spAutoFit/>
          </a:bodyPr>
          <a:lstStyle/>
          <a:p>
            <a:pPr algn="ctr">
              <a:spcAft>
                <a:spcPts val="1800"/>
              </a:spcAft>
            </a:pPr>
            <a:r>
              <a:rPr lang="ko-KR" sz="1050" b="1">
                <a:latin typeface="Arial Narrow" panose="020B0606020202030204" pitchFamily="34" charset="0"/>
                <a:sym typeface=""/>
              </a:rPr>
              <a:t>가중치</a:t>
            </a:r>
          </a:p>
        </p:txBody>
      </p:sp>
      <p:sp>
        <p:nvSpPr>
          <p:cNvPr id="21" name="CuadroTexto 20">
            <a:extLst>
              <a:ext uri="{FF2B5EF4-FFF2-40B4-BE49-F238E27FC236}">
                <a16:creationId xmlns:a16="http://schemas.microsoft.com/office/drawing/2014/main" id="{27573DDA-2C4D-4A28-8C4D-A718CEFA9210}"/>
              </a:ext>
            </a:extLst>
          </p:cNvPr>
          <p:cNvSpPr txBox="1"/>
          <p:nvPr/>
        </p:nvSpPr>
        <p:spPr>
          <a:xfrm>
            <a:off x="718855" y="5523200"/>
            <a:ext cx="2059494" cy="246221"/>
          </a:xfrm>
          <a:prstGeom prst="rect">
            <a:avLst/>
          </a:prstGeom>
          <a:solidFill>
            <a:schemeClr val="bg1"/>
          </a:solidFill>
        </p:spPr>
        <p:txBody>
          <a:bodyPr wrap="square" lIns="0" tIns="0" rIns="0" bIns="0" rtlCol="0">
            <a:spAutoFit/>
          </a:bodyPr>
          <a:lstStyle/>
          <a:p>
            <a:pPr>
              <a:spcAft>
                <a:spcPts val="1800"/>
              </a:spcAft>
            </a:pPr>
            <a:r>
              <a:rPr lang="ko-KR" sz="800" b="1" dirty="0">
                <a:latin typeface="Arial Narrow" panose="020B0606020202030204" pitchFamily="34" charset="0"/>
                <a:sym typeface=""/>
              </a:rPr>
              <a:t>참고: 가중치는 무작위 효과 분석에서</a:t>
            </a:r>
            <a:br>
              <a:rPr lang="es-ES" altLang="ko-KR" sz="800" b="1" dirty="0">
                <a:latin typeface="Arial Narrow" panose="020B0606020202030204" pitchFamily="34" charset="0"/>
                <a:sym typeface=""/>
              </a:rPr>
            </a:br>
            <a:r>
              <a:rPr lang="ko-KR" sz="800" b="1" dirty="0">
                <a:latin typeface="Arial Narrow" panose="020B0606020202030204" pitchFamily="34" charset="0"/>
                <a:sym typeface=""/>
              </a:rPr>
              <a:t> 가져온 것입니다.</a:t>
            </a:r>
          </a:p>
        </p:txBody>
      </p:sp>
    </p:spTree>
    <p:extLst>
      <p:ext uri="{BB962C8B-B14F-4D97-AF65-F5344CB8AC3E}">
        <p14:creationId xmlns:p14="http://schemas.microsoft.com/office/powerpoint/2010/main" val="3341953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RA에서 뼈 손실의 기전</a:t>
            </a:r>
          </a:p>
        </p:txBody>
      </p:sp>
      <p:sp>
        <p:nvSpPr>
          <p:cNvPr id="5" name="Rectangle 4">
            <a:extLst>
              <a:ext uri="{FF2B5EF4-FFF2-40B4-BE49-F238E27FC236}">
                <a16:creationId xmlns:a16="http://schemas.microsoft.com/office/drawing/2014/main" id="{A85314DD-D097-5549-9808-F5DD6EB4F102}"/>
              </a:ext>
            </a:extLst>
          </p:cNvPr>
          <p:cNvSpPr/>
          <p:nvPr/>
        </p:nvSpPr>
        <p:spPr>
          <a:xfrm>
            <a:off x="443346" y="5547147"/>
            <a:ext cx="6096000" cy="553998"/>
          </a:xfrm>
          <a:prstGeom prst="rect">
            <a:avLst/>
          </a:prstGeom>
        </p:spPr>
        <p:txBody>
          <a:bodyPr>
            <a:spAutoFit/>
          </a:bodyPr>
          <a:lstStyle/>
          <a:p>
            <a:r>
              <a:rPr lang="ko-KR" sz="1000" b="1">
                <a:latin typeface="Calibri" panose="020F0502020204030204" pitchFamily="34" charset="0"/>
                <a:sym typeface=""/>
              </a:rPr>
              <a:t>*친염증성 사이토카인</a:t>
            </a:r>
          </a:p>
          <a:p>
            <a:r>
              <a:rPr lang="ko-KR" sz="1000" b="1">
                <a:latin typeface="Calibri" panose="020F0502020204030204" pitchFamily="34" charset="0"/>
                <a:sym typeface=""/>
              </a:rPr>
              <a:t>ACPA: 시트룰린화 단백질에 대한 자가 항체; IL: 인터루킨; OC: 파골세포; RANKL: NF-κB 리간드의 수용체 활성제; TNF: 종양 괴사 인자</a:t>
            </a:r>
          </a:p>
        </p:txBody>
      </p:sp>
      <p:grpSp>
        <p:nvGrpSpPr>
          <p:cNvPr id="14" name="Group 13">
            <a:extLst>
              <a:ext uri="{FF2B5EF4-FFF2-40B4-BE49-F238E27FC236}">
                <a16:creationId xmlns:a16="http://schemas.microsoft.com/office/drawing/2014/main" id="{5C65D3F9-8B8C-744F-8927-E03DBB35D3A1}"/>
              </a:ext>
            </a:extLst>
          </p:cNvPr>
          <p:cNvGrpSpPr/>
          <p:nvPr/>
        </p:nvGrpSpPr>
        <p:grpSpPr>
          <a:xfrm>
            <a:off x="6484482" y="1769789"/>
            <a:ext cx="6102857" cy="3446699"/>
            <a:chOff x="6484482" y="1769789"/>
            <a:chExt cx="6102857" cy="3446699"/>
          </a:xfrm>
        </p:grpSpPr>
        <p:sp>
          <p:nvSpPr>
            <p:cNvPr id="15" name="Shape 14">
              <a:extLst>
                <a:ext uri="{FF2B5EF4-FFF2-40B4-BE49-F238E27FC236}">
                  <a16:creationId xmlns:a16="http://schemas.microsoft.com/office/drawing/2014/main" id="{8246CD48-6CE0-EB4E-BF2A-2724A6BE64C1}"/>
                </a:ext>
              </a:extLst>
            </p:cNvPr>
            <p:cNvSpPr/>
            <p:nvPr/>
          </p:nvSpPr>
          <p:spPr>
            <a:xfrm rot="4396374">
              <a:off x="7070529" y="2291317"/>
              <a:ext cx="3446699" cy="2403643"/>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5">
              <a:extLst>
                <a:ext uri="{FF2B5EF4-FFF2-40B4-BE49-F238E27FC236}">
                  <a16:creationId xmlns:a16="http://schemas.microsoft.com/office/drawing/2014/main" id="{55153C66-FEF5-4447-B5F3-81670602E873}"/>
                </a:ext>
              </a:extLst>
            </p:cNvPr>
            <p:cNvSpPr/>
            <p:nvPr/>
          </p:nvSpPr>
          <p:spPr>
            <a:xfrm>
              <a:off x="8245287" y="2528513"/>
              <a:ext cx="87039" cy="87039"/>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7" name="Oval 16">
              <a:extLst>
                <a:ext uri="{FF2B5EF4-FFF2-40B4-BE49-F238E27FC236}">
                  <a16:creationId xmlns:a16="http://schemas.microsoft.com/office/drawing/2014/main" id="{B6CAC045-55B4-C643-A7F9-7646CF73EB1F}"/>
                </a:ext>
              </a:extLst>
            </p:cNvPr>
            <p:cNvSpPr/>
            <p:nvPr/>
          </p:nvSpPr>
          <p:spPr>
            <a:xfrm>
              <a:off x="8736744" y="2905819"/>
              <a:ext cx="87039" cy="87039"/>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8" name="Oval 17">
              <a:extLst>
                <a:ext uri="{FF2B5EF4-FFF2-40B4-BE49-F238E27FC236}">
                  <a16:creationId xmlns:a16="http://schemas.microsoft.com/office/drawing/2014/main" id="{F7F64E85-6EDD-124C-BFCD-56BB53FCD87F}"/>
                </a:ext>
              </a:extLst>
            </p:cNvPr>
            <p:cNvSpPr/>
            <p:nvPr/>
          </p:nvSpPr>
          <p:spPr>
            <a:xfrm>
              <a:off x="9178571" y="3347407"/>
              <a:ext cx="87039" cy="87039"/>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9" name="Freeform 18">
              <a:extLst>
                <a:ext uri="{FF2B5EF4-FFF2-40B4-BE49-F238E27FC236}">
                  <a16:creationId xmlns:a16="http://schemas.microsoft.com/office/drawing/2014/main" id="{6A4A95EA-1EDB-C147-979B-14B761CD6822}"/>
                </a:ext>
              </a:extLst>
            </p:cNvPr>
            <p:cNvSpPr/>
            <p:nvPr/>
          </p:nvSpPr>
          <p:spPr>
            <a:xfrm>
              <a:off x="6839472" y="1820648"/>
              <a:ext cx="1625012" cy="314987"/>
            </a:xfrm>
            <a:custGeom>
              <a:avLst/>
              <a:gdLst>
                <a:gd name="connsiteX0" fmla="*/ 0 w 1625012"/>
                <a:gd name="connsiteY0" fmla="*/ 0 h 638825"/>
                <a:gd name="connsiteX1" fmla="*/ 1625012 w 1625012"/>
                <a:gd name="connsiteY1" fmla="*/ 0 h 638825"/>
                <a:gd name="connsiteX2" fmla="*/ 1625012 w 1625012"/>
                <a:gd name="connsiteY2" fmla="*/ 638825 h 638825"/>
                <a:gd name="connsiteX3" fmla="*/ 0 w 1625012"/>
                <a:gd name="connsiteY3" fmla="*/ 638825 h 638825"/>
                <a:gd name="connsiteX4" fmla="*/ 0 w 1625012"/>
                <a:gd name="connsiteY4" fmla="*/ 0 h 6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012" h="638825">
                  <a:moveTo>
                    <a:pt x="0" y="0"/>
                  </a:moveTo>
                  <a:lnTo>
                    <a:pt x="1625012" y="0"/>
                  </a:lnTo>
                  <a:lnTo>
                    <a:pt x="1625012" y="638825"/>
                  </a:lnTo>
                  <a:lnTo>
                    <a:pt x="0" y="638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b" anchorCtr="0">
              <a:noAutofit/>
            </a:bodyPr>
            <a:lstStyle/>
            <a:p>
              <a:pPr marL="0" lvl="0" indent="0" algn="ctr" defTabSz="622300">
                <a:lnSpc>
                  <a:spcPct val="90000"/>
                </a:lnSpc>
                <a:spcBef>
                  <a:spcPct val="0"/>
                </a:spcBef>
                <a:spcAft>
                  <a:spcPct val="35000"/>
                </a:spcAft>
                <a:buNone/>
              </a:pPr>
              <a:r>
                <a:rPr lang="ko-KR" sz="1200" b="1" kern="1200">
                  <a:latin typeface="Candara" panose="020E0502030303020204" pitchFamily="34" charset="0"/>
                  <a:ea typeface="Malgun Gothic"/>
                </a:rPr>
                <a:t>ACPA</a:t>
              </a:r>
            </a:p>
          </p:txBody>
        </p:sp>
        <p:sp>
          <p:nvSpPr>
            <p:cNvPr id="20" name="Freeform 19">
              <a:extLst>
                <a:ext uri="{FF2B5EF4-FFF2-40B4-BE49-F238E27FC236}">
                  <a16:creationId xmlns:a16="http://schemas.microsoft.com/office/drawing/2014/main" id="{B2783DFD-316E-7B4D-8002-DCD21B2FC026}"/>
                </a:ext>
              </a:extLst>
            </p:cNvPr>
            <p:cNvSpPr/>
            <p:nvPr/>
          </p:nvSpPr>
          <p:spPr>
            <a:xfrm>
              <a:off x="8854034" y="2430078"/>
              <a:ext cx="2415558" cy="638825"/>
            </a:xfrm>
            <a:custGeom>
              <a:avLst/>
              <a:gdLst>
                <a:gd name="connsiteX0" fmla="*/ 0 w 2415558"/>
                <a:gd name="connsiteY0" fmla="*/ 0 h 638825"/>
                <a:gd name="connsiteX1" fmla="*/ 2415558 w 2415558"/>
                <a:gd name="connsiteY1" fmla="*/ 0 h 638825"/>
                <a:gd name="connsiteX2" fmla="*/ 2415558 w 2415558"/>
                <a:gd name="connsiteY2" fmla="*/ 638825 h 638825"/>
                <a:gd name="connsiteX3" fmla="*/ 0 w 2415558"/>
                <a:gd name="connsiteY3" fmla="*/ 638825 h 638825"/>
                <a:gd name="connsiteX4" fmla="*/ 0 w 2415558"/>
                <a:gd name="connsiteY4" fmla="*/ 0 h 6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58" h="638825">
                  <a:moveTo>
                    <a:pt x="0" y="0"/>
                  </a:moveTo>
                  <a:lnTo>
                    <a:pt x="2415558" y="0"/>
                  </a:lnTo>
                  <a:lnTo>
                    <a:pt x="2415558" y="638825"/>
                  </a:lnTo>
                  <a:lnTo>
                    <a:pt x="0" y="638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defTabSz="622300">
                <a:lnSpc>
                  <a:spcPct val="90000"/>
                </a:lnSpc>
                <a:spcBef>
                  <a:spcPct val="0"/>
                </a:spcBef>
                <a:spcAft>
                  <a:spcPct val="35000"/>
                </a:spcAft>
              </a:pPr>
              <a:r>
                <a:rPr lang="ko-KR" sz="1400" b="1">
                  <a:solidFill>
                    <a:schemeClr val="tx1"/>
                  </a:solidFill>
                  <a:latin typeface="Candara" panose="020E0502030303020204" pitchFamily="34" charset="0"/>
                  <a:ea typeface="Malgun Gothic"/>
                </a:rPr>
                <a:t>↑</a:t>
              </a:r>
              <a:r>
                <a:rPr lang="ko-KR" sz="1400" b="1" kern="1200">
                  <a:latin typeface="Candara" panose="020E0502030303020204" pitchFamily="34" charset="0"/>
                  <a:ea typeface="Malgun Gothic"/>
                </a:rPr>
                <a:t>랭클</a:t>
              </a:r>
            </a:p>
          </p:txBody>
        </p:sp>
        <p:sp>
          <p:nvSpPr>
            <p:cNvPr id="21" name="Freeform 20">
              <a:extLst>
                <a:ext uri="{FF2B5EF4-FFF2-40B4-BE49-F238E27FC236}">
                  <a16:creationId xmlns:a16="http://schemas.microsoft.com/office/drawing/2014/main" id="{3DB86144-93B1-8445-8501-8AA6439DB985}"/>
                </a:ext>
              </a:extLst>
            </p:cNvPr>
            <p:cNvSpPr/>
            <p:nvPr/>
          </p:nvSpPr>
          <p:spPr>
            <a:xfrm>
              <a:off x="6484482" y="2684010"/>
              <a:ext cx="1870502" cy="638825"/>
            </a:xfrm>
            <a:custGeom>
              <a:avLst/>
              <a:gdLst>
                <a:gd name="connsiteX0" fmla="*/ 0 w 1870502"/>
                <a:gd name="connsiteY0" fmla="*/ 0 h 638825"/>
                <a:gd name="connsiteX1" fmla="*/ 1870502 w 1870502"/>
                <a:gd name="connsiteY1" fmla="*/ 0 h 638825"/>
                <a:gd name="connsiteX2" fmla="*/ 1870502 w 1870502"/>
                <a:gd name="connsiteY2" fmla="*/ 638825 h 638825"/>
                <a:gd name="connsiteX3" fmla="*/ 0 w 1870502"/>
                <a:gd name="connsiteY3" fmla="*/ 638825 h 638825"/>
                <a:gd name="connsiteX4" fmla="*/ 0 w 1870502"/>
                <a:gd name="connsiteY4" fmla="*/ 0 h 6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502" h="638825">
                  <a:moveTo>
                    <a:pt x="0" y="0"/>
                  </a:moveTo>
                  <a:lnTo>
                    <a:pt x="1870502" y="0"/>
                  </a:lnTo>
                  <a:lnTo>
                    <a:pt x="1870502" y="638825"/>
                  </a:lnTo>
                  <a:lnTo>
                    <a:pt x="0" y="638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lvl="0" indent="0" algn="r" defTabSz="622300">
                <a:lnSpc>
                  <a:spcPct val="90000"/>
                </a:lnSpc>
                <a:spcBef>
                  <a:spcPct val="0"/>
                </a:spcBef>
                <a:spcAft>
                  <a:spcPct val="35000"/>
                </a:spcAft>
                <a:buNone/>
              </a:pPr>
              <a:r>
                <a:rPr lang="ko-KR" sz="1400" b="1" kern="1200" dirty="0">
                  <a:latin typeface="Candara" panose="020E0502030303020204" pitchFamily="34" charset="0"/>
                  <a:ea typeface="Malgun Gothic"/>
                </a:rPr>
                <a:t>전신 염증 및 </a:t>
              </a:r>
              <a:r>
                <a:rPr lang="ko-KR" sz="1400" b="1" kern="1200" dirty="0" err="1">
                  <a:latin typeface="Candara" panose="020E0502030303020204" pitchFamily="34" charset="0"/>
                  <a:ea typeface="Malgun Gothic"/>
                </a:rPr>
                <a:t>사이토카인</a:t>
              </a:r>
              <a:r>
                <a:rPr lang="ko-KR" sz="1400" b="1" kern="1200" dirty="0">
                  <a:latin typeface="Candara" panose="020E0502030303020204" pitchFamily="34" charset="0"/>
                  <a:ea typeface="Malgun Gothic"/>
                </a:rPr>
                <a:t> 방출(예: TNF, IL-6, IL-1)</a:t>
              </a:r>
            </a:p>
          </p:txBody>
        </p:sp>
        <p:sp>
          <p:nvSpPr>
            <p:cNvPr id="22" name="Oval 21">
              <a:extLst>
                <a:ext uri="{FF2B5EF4-FFF2-40B4-BE49-F238E27FC236}">
                  <a16:creationId xmlns:a16="http://schemas.microsoft.com/office/drawing/2014/main" id="{E0CDDBE4-CFCC-4D40-819A-3F32BB5EBD5D}"/>
                </a:ext>
              </a:extLst>
            </p:cNvPr>
            <p:cNvSpPr/>
            <p:nvPr/>
          </p:nvSpPr>
          <p:spPr>
            <a:xfrm>
              <a:off x="9498304" y="3833314"/>
              <a:ext cx="87039" cy="87039"/>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3" name="Freeform 22">
              <a:extLst>
                <a:ext uri="{FF2B5EF4-FFF2-40B4-BE49-F238E27FC236}">
                  <a16:creationId xmlns:a16="http://schemas.microsoft.com/office/drawing/2014/main" id="{53C3D734-0F24-8E4D-AD08-85769AB5752F}"/>
                </a:ext>
              </a:extLst>
            </p:cNvPr>
            <p:cNvSpPr/>
            <p:nvPr/>
          </p:nvSpPr>
          <p:spPr>
            <a:xfrm>
              <a:off x="9541823" y="3063068"/>
              <a:ext cx="3045516" cy="638825"/>
            </a:xfrm>
            <a:custGeom>
              <a:avLst/>
              <a:gdLst>
                <a:gd name="connsiteX0" fmla="*/ 0 w 3045516"/>
                <a:gd name="connsiteY0" fmla="*/ 0 h 638825"/>
                <a:gd name="connsiteX1" fmla="*/ 3045516 w 3045516"/>
                <a:gd name="connsiteY1" fmla="*/ 0 h 638825"/>
                <a:gd name="connsiteX2" fmla="*/ 3045516 w 3045516"/>
                <a:gd name="connsiteY2" fmla="*/ 638825 h 638825"/>
                <a:gd name="connsiteX3" fmla="*/ 0 w 3045516"/>
                <a:gd name="connsiteY3" fmla="*/ 638825 h 638825"/>
                <a:gd name="connsiteX4" fmla="*/ 0 w 3045516"/>
                <a:gd name="connsiteY4" fmla="*/ 0 h 6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516" h="638825">
                  <a:moveTo>
                    <a:pt x="0" y="0"/>
                  </a:moveTo>
                  <a:lnTo>
                    <a:pt x="3045516" y="0"/>
                  </a:lnTo>
                  <a:lnTo>
                    <a:pt x="3045516" y="638825"/>
                  </a:lnTo>
                  <a:lnTo>
                    <a:pt x="0" y="638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ko-KR" sz="1400" b="1" i="0" u="none" strike="noStrike" kern="1200">
                  <a:solidFill>
                    <a:schemeClr val="tx1"/>
                  </a:solidFill>
                  <a:effectLst/>
                  <a:latin typeface="Candara" panose="020E0502030303020204" pitchFamily="34" charset="0"/>
                  <a:ea typeface="Malgun Gothic"/>
                  <a:cs typeface="+mn-cs"/>
                </a:rPr>
                <a:t>↑</a:t>
              </a:r>
              <a:r>
                <a:rPr lang="ko-KR" sz="1400" b="1" kern="1200" err="1">
                  <a:solidFill>
                    <a:schemeClr val="tx1"/>
                  </a:solidFill>
                  <a:latin typeface="Candara" panose="020E0502030303020204" pitchFamily="34" charset="0"/>
                  <a:ea typeface="Malgun Gothic"/>
                </a:rPr>
                <a:t>파골세포 형성</a:t>
              </a:r>
              <a:endParaRPr lang="ko-KR" sz="1400" b="1" kern="1200">
                <a:solidFill>
                  <a:schemeClr val="tx1"/>
                </a:solidFill>
                <a:latin typeface="Candara" panose="020E0502030303020204" pitchFamily="34" charset="0"/>
                <a:ea typeface="Malgun Gothic"/>
              </a:endParaRPr>
            </a:p>
          </p:txBody>
        </p:sp>
        <p:sp>
          <p:nvSpPr>
            <p:cNvPr id="24" name="Freeform 23">
              <a:extLst>
                <a:ext uri="{FF2B5EF4-FFF2-40B4-BE49-F238E27FC236}">
                  <a16:creationId xmlns:a16="http://schemas.microsoft.com/office/drawing/2014/main" id="{8EF230D0-915C-0F40-A2C5-28D3413C2C94}"/>
                </a:ext>
              </a:extLst>
            </p:cNvPr>
            <p:cNvSpPr/>
            <p:nvPr/>
          </p:nvSpPr>
          <p:spPr>
            <a:xfrm>
              <a:off x="6839472" y="3557421"/>
              <a:ext cx="2415558" cy="638825"/>
            </a:xfrm>
            <a:custGeom>
              <a:avLst/>
              <a:gdLst>
                <a:gd name="connsiteX0" fmla="*/ 0 w 2415558"/>
                <a:gd name="connsiteY0" fmla="*/ 0 h 638825"/>
                <a:gd name="connsiteX1" fmla="*/ 2415558 w 2415558"/>
                <a:gd name="connsiteY1" fmla="*/ 0 h 638825"/>
                <a:gd name="connsiteX2" fmla="*/ 2415558 w 2415558"/>
                <a:gd name="connsiteY2" fmla="*/ 638825 h 638825"/>
                <a:gd name="connsiteX3" fmla="*/ 0 w 2415558"/>
                <a:gd name="connsiteY3" fmla="*/ 638825 h 638825"/>
                <a:gd name="connsiteX4" fmla="*/ 0 w 2415558"/>
                <a:gd name="connsiteY4" fmla="*/ 0 h 6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58" h="638825">
                  <a:moveTo>
                    <a:pt x="0" y="0"/>
                  </a:moveTo>
                  <a:lnTo>
                    <a:pt x="2415558" y="0"/>
                  </a:lnTo>
                  <a:lnTo>
                    <a:pt x="2415558" y="638825"/>
                  </a:lnTo>
                  <a:lnTo>
                    <a:pt x="0" y="638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lvl="0" indent="0" algn="r" defTabSz="622300">
                <a:lnSpc>
                  <a:spcPct val="90000"/>
                </a:lnSpc>
                <a:spcBef>
                  <a:spcPct val="0"/>
                </a:spcBef>
                <a:spcAft>
                  <a:spcPct val="35000"/>
                </a:spcAft>
                <a:buNone/>
              </a:pPr>
              <a:r>
                <a:rPr lang="ko-KR" sz="1400" b="1" kern="1200">
                  <a:solidFill>
                    <a:schemeClr val="tx1"/>
                  </a:solidFill>
                  <a:latin typeface="Candara" panose="020E0502030303020204" pitchFamily="34" charset="0"/>
                  <a:ea typeface="Malgun Gothic"/>
                </a:rPr>
                <a:t>↓ 조골세포 분화</a:t>
              </a:r>
              <a:br>
                <a:rPr lang="ko-KR" sz="1400" b="1" kern="1200" dirty="0">
                  <a:solidFill>
                    <a:schemeClr val="tx1"/>
                  </a:solidFill>
                  <a:latin typeface="Candara" panose="020E0502030303020204" pitchFamily="34" charset="0"/>
                  <a:ea typeface="Malgun Gothic"/>
                </a:rPr>
              </a:br>
              <a:r>
                <a:rPr lang="ko-KR" sz="1400" b="1" kern="1200">
                  <a:solidFill>
                    <a:schemeClr val="tx1"/>
                  </a:solidFill>
                  <a:latin typeface="Candara" panose="020E0502030303020204" pitchFamily="34" charset="0"/>
                  <a:ea typeface="Malgun Gothic"/>
                </a:rPr>
                <a:t>(</a:t>
              </a:r>
              <a:r>
                <a:rPr lang="ko-KR" sz="1400" b="1" kern="1200" err="1">
                  <a:solidFill>
                    <a:schemeClr val="tx1"/>
                  </a:solidFill>
                  <a:latin typeface="Candara" panose="020E0502030303020204" pitchFamily="34" charset="0"/>
                  <a:ea typeface="Malgun Gothic"/>
                </a:rPr>
                <a:t>Wnt</a:t>
              </a:r>
              <a:r>
                <a:rPr lang="ko-KR" sz="1400" b="1" kern="1200">
                  <a:solidFill>
                    <a:schemeClr val="tx1"/>
                  </a:solidFill>
                  <a:latin typeface="Candara" panose="020E0502030303020204" pitchFamily="34" charset="0"/>
                  <a:ea typeface="Malgun Gothic"/>
                </a:rPr>
                <a:t> </a:t>
              </a:r>
              <a:r>
                <a:rPr lang="ko-KR" sz="1400" b="1" kern="1200" err="1">
                  <a:solidFill>
                    <a:schemeClr val="tx1"/>
                  </a:solidFill>
                  <a:latin typeface="Candara" panose="020E0502030303020204" pitchFamily="34" charset="0"/>
                  <a:ea typeface="Malgun Gothic"/>
                </a:rPr>
                <a:t>신호</a:t>
              </a:r>
              <a:r>
                <a:rPr lang="ko-KR" sz="1400" b="1" kern="1200">
                  <a:solidFill>
                    <a:schemeClr val="tx1"/>
                  </a:solidFill>
                  <a:latin typeface="Candara" panose="020E0502030303020204" pitchFamily="34" charset="0"/>
                  <a:ea typeface="Malgun Gothic"/>
                </a:rPr>
                <a:t>)</a:t>
              </a:r>
            </a:p>
          </p:txBody>
        </p:sp>
      </p:grpSp>
      <p:sp>
        <p:nvSpPr>
          <p:cNvPr id="3" name="Rectangle 2">
            <a:extLst>
              <a:ext uri="{FF2B5EF4-FFF2-40B4-BE49-F238E27FC236}">
                <a16:creationId xmlns:a16="http://schemas.microsoft.com/office/drawing/2014/main" id="{C739FD95-99A5-EE4C-A889-E68C19125798}"/>
              </a:ext>
            </a:extLst>
          </p:cNvPr>
          <p:cNvSpPr/>
          <p:nvPr/>
        </p:nvSpPr>
        <p:spPr>
          <a:xfrm>
            <a:off x="9170941" y="4897345"/>
            <a:ext cx="2159566" cy="369332"/>
          </a:xfrm>
          <a:prstGeom prst="rect">
            <a:avLst/>
          </a:prstGeom>
          <a:solidFill>
            <a:schemeClr val="bg1"/>
          </a:solidFill>
        </p:spPr>
        <p:txBody>
          <a:bodyPr wrap="none">
            <a:spAutoFit/>
          </a:bodyPr>
          <a:lstStyle/>
          <a:p>
            <a:r>
              <a:rPr lang="ko-KR" b="1" kern="0">
                <a:solidFill>
                  <a:srgbClr val="6BBBAD">
                    <a:lumMod val="100000"/>
                  </a:srgbClr>
                </a:solidFill>
                <a:latin typeface="Candara" panose="020E0502030303020204" pitchFamily="34" charset="0"/>
                <a:ea typeface="Malgun Gothic" panose="020F0502020204030204" pitchFamily="34" charset="0"/>
                <a:sym typeface=""/>
              </a:rPr>
              <a:t>전신 뼈 손실</a:t>
            </a:r>
            <a:r>
              <a:rPr lang="ko-KR" b="1" kern="0" baseline="30000">
                <a:solidFill>
                  <a:srgbClr val="6BBBAD">
                    <a:lumMod val="100000"/>
                  </a:srgbClr>
                </a:solidFill>
                <a:latin typeface="Candara" panose="020E0502030303020204" pitchFamily="34" charset="0"/>
                <a:ea typeface="Malgun Gothic" panose="020F0502020204030204" pitchFamily="34" charset="0"/>
                <a:sym typeface=""/>
              </a:rPr>
              <a:t>2</a:t>
            </a:r>
          </a:p>
        </p:txBody>
      </p:sp>
      <p:sp>
        <p:nvSpPr>
          <p:cNvPr id="11" name="Rectangle 10">
            <a:extLst>
              <a:ext uri="{FF2B5EF4-FFF2-40B4-BE49-F238E27FC236}">
                <a16:creationId xmlns:a16="http://schemas.microsoft.com/office/drawing/2014/main" id="{F72F5C00-D507-5E4E-8ADC-4FF1939679CF}"/>
              </a:ext>
            </a:extLst>
          </p:cNvPr>
          <p:cNvSpPr/>
          <p:nvPr/>
        </p:nvSpPr>
        <p:spPr>
          <a:xfrm>
            <a:off x="5905500" y="939731"/>
            <a:ext cx="5687060" cy="923330"/>
          </a:xfrm>
          <a:prstGeom prst="rect">
            <a:avLst/>
          </a:prstGeom>
        </p:spPr>
        <p:txBody>
          <a:bodyPr wrap="square">
            <a:spAutoFit/>
          </a:bodyPr>
          <a:lstStyle/>
          <a:p>
            <a:r>
              <a:rPr lang="ko-KR" b="1" kern="0">
                <a:solidFill>
                  <a:schemeClr val="tx1">
                    <a:lumMod val="100000"/>
                  </a:schemeClr>
                </a:solidFill>
                <a:latin typeface="Candara" panose="020E0502030303020204" pitchFamily="34" charset="0"/>
                <a:sym typeface=""/>
              </a:rPr>
              <a:t>친염증성 사이토카인은 파골 세포 형성을 촉진하고 조골 세포 분화를 억제함</a:t>
            </a:r>
            <a:r>
              <a:rPr lang="ko-KR" b="1" kern="0" baseline="30000">
                <a:solidFill>
                  <a:schemeClr val="tx1">
                    <a:lumMod val="100000"/>
                  </a:schemeClr>
                </a:solidFill>
                <a:latin typeface="Candara" panose="020E0502030303020204" pitchFamily="34" charset="0"/>
                <a:sym typeface=""/>
              </a:rPr>
              <a:t>1</a:t>
            </a:r>
          </a:p>
        </p:txBody>
      </p:sp>
      <p:sp>
        <p:nvSpPr>
          <p:cNvPr id="12" name="TextBox 11">
            <a:extLst>
              <a:ext uri="{FF2B5EF4-FFF2-40B4-BE49-F238E27FC236}">
                <a16:creationId xmlns:a16="http://schemas.microsoft.com/office/drawing/2014/main" id="{D94D5392-4C7E-1B49-AB29-CC5C2C6AEB63}"/>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발췌: 1. 1. Shim JH, et al</a:t>
            </a:r>
            <a:r>
              <a:rPr lang="ko-KR" sz="900" b="1" i="1" kern="0">
                <a:solidFill>
                  <a:schemeClr val="tx1">
                    <a:lumMod val="100000"/>
                  </a:schemeClr>
                </a:solidFill>
                <a:latin typeface="Calibri" panose="020F0502020204030204" pitchFamily="34" charset="0"/>
                <a:sym typeface=""/>
              </a:rPr>
              <a:t>. Calcif Tissue Int </a:t>
            </a:r>
            <a:r>
              <a:rPr lang="ko-KR" sz="900" b="1" kern="0">
                <a:solidFill>
                  <a:schemeClr val="tx1">
                    <a:lumMod val="100000"/>
                  </a:schemeClr>
                </a:solidFill>
                <a:latin typeface="Calibri" panose="020F0502020204030204" pitchFamily="34" charset="0"/>
                <a:sym typeface=""/>
              </a:rPr>
              <a:t>2018;102:533–46; 2. Adami G, Saag KG. </a:t>
            </a:r>
            <a:r>
              <a:rPr lang="ko-KR" sz="900" b="1" i="1" kern="0">
                <a:solidFill>
                  <a:schemeClr val="tx1">
                    <a:lumMod val="100000"/>
                  </a:schemeClr>
                </a:solidFill>
                <a:latin typeface="Calibri" panose="020F0502020204030204" pitchFamily="34" charset="0"/>
                <a:sym typeface=""/>
              </a:rPr>
              <a:t>Curr Rheumatol Rep </a:t>
            </a:r>
            <a:r>
              <a:rPr lang="ko-KR" sz="900" b="1" kern="0">
                <a:solidFill>
                  <a:schemeClr val="tx1">
                    <a:lumMod val="100000"/>
                  </a:schemeClr>
                </a:solidFill>
                <a:latin typeface="Calibri" panose="020F0502020204030204" pitchFamily="34" charset="0"/>
                <a:sym typeface=""/>
              </a:rPr>
              <a:t>2019;21:34.</a:t>
            </a:r>
          </a:p>
        </p:txBody>
      </p:sp>
      <p:sp>
        <p:nvSpPr>
          <p:cNvPr id="4" name="TextBox 3">
            <a:extLst>
              <a:ext uri="{FF2B5EF4-FFF2-40B4-BE49-F238E27FC236}">
                <a16:creationId xmlns:a16="http://schemas.microsoft.com/office/drawing/2014/main" id="{13BFEFBA-E4F2-43DC-959B-3FD2F3792E12}"/>
              </a:ext>
            </a:extLst>
          </p:cNvPr>
          <p:cNvSpPr txBox="1"/>
          <p:nvPr/>
        </p:nvSpPr>
        <p:spPr>
          <a:xfrm>
            <a:off x="2247438" y="970688"/>
            <a:ext cx="2416001" cy="373259"/>
          </a:xfrm>
          <a:prstGeom prst="rect">
            <a:avLst/>
          </a:prstGeom>
          <a:noFill/>
        </p:spPr>
        <p:txBody>
          <a:bodyPr wrap="square" rtlCol="0">
            <a:spAutoFit/>
          </a:bodyPr>
          <a:lstStyle/>
          <a:p>
            <a:r>
              <a:rPr lang="ko-KR" b="1" kern="0" dirty="0">
                <a:solidFill>
                  <a:srgbClr val="6BBBAD">
                    <a:lumMod val="100000"/>
                  </a:srgbClr>
                </a:solidFill>
                <a:effectLst/>
                <a:latin typeface="Candara" panose="020E0502030303020204" pitchFamily="34" charset="0"/>
                <a:ea typeface="Malgun Gothic" panose="020F0502020204030204" pitchFamily="34" charset="0"/>
                <a:sym typeface=""/>
              </a:rPr>
              <a:t>국소적인 뼈 손실</a:t>
            </a:r>
            <a:r>
              <a:rPr lang="ko-KR" b="1" kern="0" baseline="30000" dirty="0">
                <a:solidFill>
                  <a:srgbClr val="6BBBAD">
                    <a:lumMod val="100000"/>
                  </a:srgbClr>
                </a:solidFill>
                <a:effectLst/>
                <a:latin typeface="Candara" panose="020E0502030303020204" pitchFamily="34" charset="0"/>
                <a:ea typeface="Malgun Gothic" panose="020F0502020204030204" pitchFamily="34" charset="0"/>
                <a:sym typeface=""/>
              </a:rPr>
              <a:t>1,2</a:t>
            </a:r>
            <a:endParaRPr lang="ko-KR" sz="1200" kern="0" baseline="30000" dirty="0">
              <a:solidFill>
                <a:srgbClr val="6BBBAD">
                  <a:lumMod val="100000"/>
                </a:srgbClr>
              </a:solidFill>
              <a:latin typeface="Candara" panose="020E0502030303020204" pitchFamily="34" charset="0"/>
              <a:sym typeface=""/>
            </a:endParaRPr>
          </a:p>
        </p:txBody>
      </p:sp>
      <p:pic>
        <p:nvPicPr>
          <p:cNvPr id="10" name="Graphic 9">
            <a:extLst>
              <a:ext uri="{FF2B5EF4-FFF2-40B4-BE49-F238E27FC236}">
                <a16:creationId xmlns:a16="http://schemas.microsoft.com/office/drawing/2014/main" id="{A63A8286-6346-384A-ACB7-AECDB393D4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448" y="1401396"/>
            <a:ext cx="5016500" cy="4191000"/>
          </a:xfrm>
          <a:prstGeom prst="rect">
            <a:avLst/>
          </a:prstGeom>
        </p:spPr>
      </p:pic>
      <p:pic>
        <p:nvPicPr>
          <p:cNvPr id="27" name="Graphic 26" descr="Home with solid fill">
            <a:hlinkClick r:id="rId5" action="ppaction://hlinksldjump"/>
            <a:extLst>
              <a:ext uri="{FF2B5EF4-FFF2-40B4-BE49-F238E27FC236}">
                <a16:creationId xmlns:a16="http://schemas.microsoft.com/office/drawing/2014/main" id="{4FE1A3E0-0253-5546-BA9C-56223FD93B4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2" name="CuadroTexto 1">
            <a:extLst>
              <a:ext uri="{FF2B5EF4-FFF2-40B4-BE49-F238E27FC236}">
                <a16:creationId xmlns:a16="http://schemas.microsoft.com/office/drawing/2014/main" id="{400BF177-3399-4A27-85F5-2A5E0D818530}"/>
              </a:ext>
            </a:extLst>
          </p:cNvPr>
          <p:cNvSpPr txBox="1"/>
          <p:nvPr/>
        </p:nvSpPr>
        <p:spPr>
          <a:xfrm>
            <a:off x="2890599" y="1588553"/>
            <a:ext cx="1085053" cy="184666"/>
          </a:xfrm>
          <a:prstGeom prst="rect">
            <a:avLst/>
          </a:prstGeom>
          <a:solidFill>
            <a:srgbClr val="F7EBDE"/>
          </a:solidFill>
        </p:spPr>
        <p:txBody>
          <a:bodyPr wrap="square" lIns="0" tIns="0" rIns="0" bIns="0" rtlCol="0">
            <a:spAutoFit/>
          </a:bodyPr>
          <a:lstStyle/>
          <a:p>
            <a:r>
              <a:rPr lang="ko-KR" sz="1200">
                <a:latin typeface="Candara" panose="020E0502030303020204" pitchFamily="34" charset="0"/>
                <a:sym typeface=""/>
              </a:rPr>
              <a:t>대식세포</a:t>
            </a:r>
          </a:p>
        </p:txBody>
      </p:sp>
      <p:sp>
        <p:nvSpPr>
          <p:cNvPr id="25" name="CuadroTexto 24">
            <a:extLst>
              <a:ext uri="{FF2B5EF4-FFF2-40B4-BE49-F238E27FC236}">
                <a16:creationId xmlns:a16="http://schemas.microsoft.com/office/drawing/2014/main" id="{BC4E10C7-7B2E-4BCF-845E-789345B4D34E}"/>
              </a:ext>
            </a:extLst>
          </p:cNvPr>
          <p:cNvSpPr txBox="1"/>
          <p:nvPr/>
        </p:nvSpPr>
        <p:spPr>
          <a:xfrm rot="926239">
            <a:off x="4244682" y="1956310"/>
            <a:ext cx="1085053" cy="184666"/>
          </a:xfrm>
          <a:prstGeom prst="rect">
            <a:avLst/>
          </a:prstGeom>
          <a:solidFill>
            <a:srgbClr val="F7EBDE"/>
          </a:solidFill>
        </p:spPr>
        <p:txBody>
          <a:bodyPr wrap="square" lIns="0" tIns="0" rIns="0" bIns="0" rtlCol="0">
            <a:spAutoFit/>
          </a:bodyPr>
          <a:lstStyle/>
          <a:p>
            <a:r>
              <a:rPr lang="ko-KR" sz="1200">
                <a:latin typeface="Candara" panose="020E0502030303020204" pitchFamily="34" charset="0"/>
                <a:sym typeface=""/>
              </a:rPr>
              <a:t>호중구</a:t>
            </a:r>
          </a:p>
        </p:txBody>
      </p:sp>
      <p:sp>
        <p:nvSpPr>
          <p:cNvPr id="26" name="CuadroTexto 25">
            <a:extLst>
              <a:ext uri="{FF2B5EF4-FFF2-40B4-BE49-F238E27FC236}">
                <a16:creationId xmlns:a16="http://schemas.microsoft.com/office/drawing/2014/main" id="{582F02EF-EA6B-4D59-9FC1-44F4DA0D4DB0}"/>
              </a:ext>
            </a:extLst>
          </p:cNvPr>
          <p:cNvSpPr txBox="1"/>
          <p:nvPr/>
        </p:nvSpPr>
        <p:spPr>
          <a:xfrm rot="20056932">
            <a:off x="820579" y="2103540"/>
            <a:ext cx="1156818" cy="184666"/>
          </a:xfrm>
          <a:prstGeom prst="rect">
            <a:avLst/>
          </a:prstGeom>
          <a:solidFill>
            <a:srgbClr val="F7EBDE"/>
          </a:solidFill>
        </p:spPr>
        <p:txBody>
          <a:bodyPr wrap="square" lIns="0" tIns="0" rIns="0" bIns="0" rtlCol="0">
            <a:spAutoFit/>
          </a:bodyPr>
          <a:lstStyle/>
          <a:p>
            <a:r>
              <a:rPr lang="ko-KR" sz="1200">
                <a:latin typeface="Candara" panose="020E0502030303020204" pitchFamily="34" charset="0"/>
                <a:sym typeface=""/>
              </a:rPr>
              <a:t>T+B 림프구</a:t>
            </a:r>
          </a:p>
        </p:txBody>
      </p:sp>
      <p:sp>
        <p:nvSpPr>
          <p:cNvPr id="28" name="CuadroTexto 27">
            <a:extLst>
              <a:ext uri="{FF2B5EF4-FFF2-40B4-BE49-F238E27FC236}">
                <a16:creationId xmlns:a16="http://schemas.microsoft.com/office/drawing/2014/main" id="{FDA184CB-9A67-4BCC-B2DC-8908FA9B752B}"/>
              </a:ext>
            </a:extLst>
          </p:cNvPr>
          <p:cNvSpPr txBox="1"/>
          <p:nvPr/>
        </p:nvSpPr>
        <p:spPr>
          <a:xfrm>
            <a:off x="3155284" y="2684010"/>
            <a:ext cx="672124" cy="184666"/>
          </a:xfrm>
          <a:prstGeom prst="rect">
            <a:avLst/>
          </a:prstGeom>
          <a:solidFill>
            <a:srgbClr val="FBD0CA"/>
          </a:solidFill>
        </p:spPr>
        <p:txBody>
          <a:bodyPr wrap="square" lIns="0" tIns="0" rIns="0" bIns="0" rtlCol="0">
            <a:spAutoFit/>
          </a:bodyPr>
          <a:lstStyle/>
          <a:p>
            <a:r>
              <a:rPr lang="ko-KR" sz="1200">
                <a:latin typeface="Candara" panose="020E0502030303020204" pitchFamily="34" charset="0"/>
                <a:sym typeface=""/>
              </a:rPr>
              <a:t>Cit-GRP78</a:t>
            </a:r>
          </a:p>
        </p:txBody>
      </p:sp>
      <p:sp>
        <p:nvSpPr>
          <p:cNvPr id="29" name="CuadroTexto 28">
            <a:extLst>
              <a:ext uri="{FF2B5EF4-FFF2-40B4-BE49-F238E27FC236}">
                <a16:creationId xmlns:a16="http://schemas.microsoft.com/office/drawing/2014/main" id="{63CBFF7E-0B65-40B0-90A1-50C1FFE0041C}"/>
              </a:ext>
            </a:extLst>
          </p:cNvPr>
          <p:cNvSpPr txBox="1"/>
          <p:nvPr/>
        </p:nvSpPr>
        <p:spPr>
          <a:xfrm>
            <a:off x="3225793" y="3113281"/>
            <a:ext cx="447710" cy="184666"/>
          </a:xfrm>
          <a:prstGeom prst="rect">
            <a:avLst/>
          </a:prstGeom>
          <a:solidFill>
            <a:srgbClr val="FBD0CA"/>
          </a:solidFill>
        </p:spPr>
        <p:txBody>
          <a:bodyPr wrap="square" lIns="0" tIns="0" rIns="0" bIns="0" rtlCol="0">
            <a:spAutoFit/>
          </a:bodyPr>
          <a:lstStyle/>
          <a:p>
            <a:r>
              <a:rPr lang="ko-KR" sz="1200">
                <a:latin typeface="Candara" panose="020E0502030303020204" pitchFamily="34" charset="0"/>
                <a:sym typeface=""/>
              </a:rPr>
              <a:t>ACPA</a:t>
            </a:r>
          </a:p>
        </p:txBody>
      </p:sp>
      <p:sp>
        <p:nvSpPr>
          <p:cNvPr id="30" name="CuadroTexto 29">
            <a:extLst>
              <a:ext uri="{FF2B5EF4-FFF2-40B4-BE49-F238E27FC236}">
                <a16:creationId xmlns:a16="http://schemas.microsoft.com/office/drawing/2014/main" id="{EBD3BD46-8E59-4B9E-A9C1-1FE035BC52F5}"/>
              </a:ext>
            </a:extLst>
          </p:cNvPr>
          <p:cNvSpPr txBox="1"/>
          <p:nvPr/>
        </p:nvSpPr>
        <p:spPr>
          <a:xfrm>
            <a:off x="3022762" y="3695003"/>
            <a:ext cx="636384" cy="184666"/>
          </a:xfrm>
          <a:prstGeom prst="rect">
            <a:avLst/>
          </a:prstGeom>
          <a:solidFill>
            <a:srgbClr val="FBD0CA"/>
          </a:solidFill>
        </p:spPr>
        <p:txBody>
          <a:bodyPr wrap="square" lIns="0" tIns="0" rIns="0" bIns="0" rtlCol="0">
            <a:spAutoFit/>
          </a:bodyPr>
          <a:lstStyle/>
          <a:p>
            <a:pPr algn="ctr"/>
            <a:r>
              <a:rPr lang="ko-KR" sz="1200" kern="0">
                <a:solidFill>
                  <a:schemeClr val="tx1">
                    <a:lumMod val="100000"/>
                  </a:schemeClr>
                </a:solidFill>
                <a:latin typeface="Candara" panose="020E0502030303020204" pitchFamily="34" charset="0"/>
                <a:sym typeface=""/>
              </a:rPr>
              <a:t>TNF</a:t>
            </a:r>
            <a:r>
              <a:rPr lang="ko-KR" sz="1200" b="1" kern="0">
                <a:solidFill>
                  <a:schemeClr val="tx1">
                    <a:lumMod val="100000"/>
                  </a:schemeClr>
                </a:solidFill>
                <a:latin typeface="Candara" panose="020E0502030303020204" pitchFamily="34" charset="0"/>
                <a:sym typeface=""/>
              </a:rPr>
              <a:t>↑</a:t>
            </a:r>
            <a:endParaRPr lang="ko-KR" sz="1200" kern="0">
              <a:solidFill>
                <a:schemeClr val="tx1">
                  <a:lumMod val="100000"/>
                </a:schemeClr>
              </a:solidFill>
              <a:latin typeface="Candara" panose="020E0502030303020204" pitchFamily="34" charset="0"/>
              <a:sym typeface=""/>
            </a:endParaRPr>
          </a:p>
        </p:txBody>
      </p:sp>
      <p:sp>
        <p:nvSpPr>
          <p:cNvPr id="31" name="CuadroTexto 30">
            <a:extLst>
              <a:ext uri="{FF2B5EF4-FFF2-40B4-BE49-F238E27FC236}">
                <a16:creationId xmlns:a16="http://schemas.microsoft.com/office/drawing/2014/main" id="{A3F33442-9DF8-4CD7-86EE-69EEC32DB1D0}"/>
              </a:ext>
            </a:extLst>
          </p:cNvPr>
          <p:cNvSpPr txBox="1"/>
          <p:nvPr/>
        </p:nvSpPr>
        <p:spPr>
          <a:xfrm>
            <a:off x="3129102" y="4372007"/>
            <a:ext cx="447710" cy="184666"/>
          </a:xfrm>
          <a:prstGeom prst="rect">
            <a:avLst/>
          </a:prstGeom>
          <a:solidFill>
            <a:srgbClr val="FBD0CA"/>
          </a:solidFill>
        </p:spPr>
        <p:txBody>
          <a:bodyPr wrap="square" lIns="0" tIns="0" rIns="0" bIns="0" rtlCol="0">
            <a:spAutoFit/>
          </a:bodyPr>
          <a:lstStyle/>
          <a:p>
            <a:pPr algn="r"/>
            <a:r>
              <a:rPr lang="ko-KR" sz="1200">
                <a:latin typeface="Candara" panose="020E0502030303020204" pitchFamily="34" charset="0"/>
                <a:sym typeface=""/>
              </a:rPr>
              <a:t>ACPA</a:t>
            </a:r>
          </a:p>
        </p:txBody>
      </p:sp>
      <p:sp>
        <p:nvSpPr>
          <p:cNvPr id="32" name="CuadroTexto 31">
            <a:extLst>
              <a:ext uri="{FF2B5EF4-FFF2-40B4-BE49-F238E27FC236}">
                <a16:creationId xmlns:a16="http://schemas.microsoft.com/office/drawing/2014/main" id="{4176221D-C19B-4CBF-9A2B-E60965471B12}"/>
              </a:ext>
            </a:extLst>
          </p:cNvPr>
          <p:cNvSpPr txBox="1"/>
          <p:nvPr/>
        </p:nvSpPr>
        <p:spPr>
          <a:xfrm>
            <a:off x="3257862" y="4959041"/>
            <a:ext cx="1095063" cy="184666"/>
          </a:xfrm>
          <a:prstGeom prst="rect">
            <a:avLst/>
          </a:prstGeom>
          <a:solidFill>
            <a:srgbClr val="F7EBDE"/>
          </a:solidFill>
        </p:spPr>
        <p:txBody>
          <a:bodyPr wrap="square" lIns="0" tIns="0" rIns="0" bIns="0" rtlCol="0">
            <a:spAutoFit/>
          </a:bodyPr>
          <a:lstStyle/>
          <a:p>
            <a:pPr algn="ctr"/>
            <a:r>
              <a:rPr lang="ko-KR" sz="1200">
                <a:latin typeface="Candara" panose="020E0502030303020204" pitchFamily="34" charset="0"/>
                <a:sym typeface=""/>
              </a:rPr>
              <a:t>시트룰린 펩타이드</a:t>
            </a:r>
          </a:p>
        </p:txBody>
      </p:sp>
      <p:sp>
        <p:nvSpPr>
          <p:cNvPr id="33" name="CuadroTexto 32">
            <a:extLst>
              <a:ext uri="{FF2B5EF4-FFF2-40B4-BE49-F238E27FC236}">
                <a16:creationId xmlns:a16="http://schemas.microsoft.com/office/drawing/2014/main" id="{D4D3484C-3844-4A21-B1B6-5E5FEEE94D69}"/>
              </a:ext>
            </a:extLst>
          </p:cNvPr>
          <p:cNvSpPr txBox="1"/>
          <p:nvPr/>
        </p:nvSpPr>
        <p:spPr>
          <a:xfrm>
            <a:off x="2828702" y="5241308"/>
            <a:ext cx="1410975" cy="184666"/>
          </a:xfrm>
          <a:prstGeom prst="rect">
            <a:avLst/>
          </a:prstGeom>
          <a:solidFill>
            <a:srgbClr val="F7EBDE"/>
          </a:solidFill>
        </p:spPr>
        <p:txBody>
          <a:bodyPr wrap="square" lIns="0" tIns="0" rIns="0" bIns="0" rtlCol="0">
            <a:spAutoFit/>
          </a:bodyPr>
          <a:lstStyle/>
          <a:p>
            <a:r>
              <a:rPr lang="ko-KR" sz="1200">
                <a:latin typeface="Candara" panose="020E0502030303020204" pitchFamily="34" charset="0"/>
                <a:sym typeface=""/>
              </a:rPr>
              <a:t>활액 섬유아세포</a:t>
            </a:r>
          </a:p>
        </p:txBody>
      </p:sp>
      <p:sp>
        <p:nvSpPr>
          <p:cNvPr id="34" name="CuadroTexto 33">
            <a:extLst>
              <a:ext uri="{FF2B5EF4-FFF2-40B4-BE49-F238E27FC236}">
                <a16:creationId xmlns:a16="http://schemas.microsoft.com/office/drawing/2014/main" id="{A72C3ABD-2653-42AC-B352-76BDE6A27A7F}"/>
              </a:ext>
            </a:extLst>
          </p:cNvPr>
          <p:cNvSpPr txBox="1"/>
          <p:nvPr/>
        </p:nvSpPr>
        <p:spPr>
          <a:xfrm>
            <a:off x="1960168" y="4755313"/>
            <a:ext cx="560851" cy="184666"/>
          </a:xfrm>
          <a:prstGeom prst="rect">
            <a:avLst/>
          </a:prstGeom>
          <a:solidFill>
            <a:srgbClr val="F7EBDE"/>
          </a:solidFill>
        </p:spPr>
        <p:txBody>
          <a:bodyPr wrap="square" lIns="0" tIns="0" rIns="0" bIns="0" rtlCol="0">
            <a:spAutoFit/>
          </a:bodyPr>
          <a:lstStyle/>
          <a:p>
            <a:r>
              <a:rPr lang="ko-KR" sz="1200">
                <a:latin typeface="Candara" panose="020E0502030303020204" pitchFamily="34" charset="0"/>
                <a:sym typeface=""/>
              </a:rPr>
              <a:t>RANKL</a:t>
            </a:r>
          </a:p>
        </p:txBody>
      </p:sp>
      <p:sp>
        <p:nvSpPr>
          <p:cNvPr id="35" name="CuadroTexto 34">
            <a:extLst>
              <a:ext uri="{FF2B5EF4-FFF2-40B4-BE49-F238E27FC236}">
                <a16:creationId xmlns:a16="http://schemas.microsoft.com/office/drawing/2014/main" id="{A395D401-7CA1-417C-BFB1-B2D69FE2E5B8}"/>
              </a:ext>
            </a:extLst>
          </p:cNvPr>
          <p:cNvSpPr txBox="1"/>
          <p:nvPr/>
        </p:nvSpPr>
        <p:spPr>
          <a:xfrm rot="19395537">
            <a:off x="1639000" y="4038927"/>
            <a:ext cx="776738" cy="369332"/>
          </a:xfrm>
          <a:prstGeom prst="rect">
            <a:avLst/>
          </a:prstGeom>
          <a:solidFill>
            <a:srgbClr val="F5E5C2"/>
          </a:solidFill>
        </p:spPr>
        <p:txBody>
          <a:bodyPr wrap="square" lIns="0" tIns="0" rIns="0" bIns="0" rtlCol="0">
            <a:spAutoFit/>
          </a:bodyPr>
          <a:lstStyle/>
          <a:p>
            <a:pPr algn="ctr"/>
            <a:r>
              <a:rPr lang="ko-KR" sz="1200">
                <a:latin typeface="Candara" panose="020E0502030303020204" pitchFamily="34" charset="0"/>
                <a:sym typeface=""/>
              </a:rPr>
              <a:t>활성화된 파골세포</a:t>
            </a:r>
          </a:p>
        </p:txBody>
      </p:sp>
      <p:sp>
        <p:nvSpPr>
          <p:cNvPr id="36" name="CuadroTexto 35">
            <a:extLst>
              <a:ext uri="{FF2B5EF4-FFF2-40B4-BE49-F238E27FC236}">
                <a16:creationId xmlns:a16="http://schemas.microsoft.com/office/drawing/2014/main" id="{158C2356-C6F6-4EFC-A043-203B933BD142}"/>
              </a:ext>
            </a:extLst>
          </p:cNvPr>
          <p:cNvSpPr txBox="1"/>
          <p:nvPr/>
        </p:nvSpPr>
        <p:spPr>
          <a:xfrm>
            <a:off x="1960168" y="3520438"/>
            <a:ext cx="524829" cy="184666"/>
          </a:xfrm>
          <a:prstGeom prst="rect">
            <a:avLst/>
          </a:prstGeom>
          <a:solidFill>
            <a:srgbClr val="F5E5C2"/>
          </a:solidFill>
        </p:spPr>
        <p:txBody>
          <a:bodyPr wrap="square" lIns="0" tIns="0" rIns="0" bIns="0" rtlCol="0">
            <a:spAutoFit/>
          </a:bodyPr>
          <a:lstStyle/>
          <a:p>
            <a:pPr algn="ctr"/>
            <a:r>
              <a:rPr lang="ko-KR" sz="1200" kern="0">
                <a:solidFill>
                  <a:schemeClr val="tx1">
                    <a:lumMod val="100000"/>
                  </a:schemeClr>
                </a:solidFill>
                <a:latin typeface="Candara" panose="020E0502030303020204" pitchFamily="34" charset="0"/>
                <a:sym typeface=""/>
              </a:rPr>
              <a:t>TNF</a:t>
            </a:r>
            <a:r>
              <a:rPr lang="ko-KR" sz="1200" b="1" kern="0">
                <a:solidFill>
                  <a:schemeClr val="tx1">
                    <a:lumMod val="100000"/>
                  </a:schemeClr>
                </a:solidFill>
                <a:latin typeface="Candara" panose="020E0502030303020204" pitchFamily="34" charset="0"/>
                <a:sym typeface=""/>
              </a:rPr>
              <a:t>↑</a:t>
            </a:r>
            <a:endParaRPr lang="ko-KR" sz="1200" kern="0">
              <a:solidFill>
                <a:schemeClr val="tx1">
                  <a:lumMod val="100000"/>
                </a:schemeClr>
              </a:solidFill>
              <a:latin typeface="Candara" panose="020E0502030303020204" pitchFamily="34" charset="0"/>
              <a:sym typeface=""/>
            </a:endParaRPr>
          </a:p>
        </p:txBody>
      </p:sp>
      <p:sp>
        <p:nvSpPr>
          <p:cNvPr id="39" name="CuadroTexto 38">
            <a:extLst>
              <a:ext uri="{FF2B5EF4-FFF2-40B4-BE49-F238E27FC236}">
                <a16:creationId xmlns:a16="http://schemas.microsoft.com/office/drawing/2014/main" id="{7CD57419-E0A5-4E3C-9988-9ED608F2B6D3}"/>
              </a:ext>
            </a:extLst>
          </p:cNvPr>
          <p:cNvSpPr txBox="1"/>
          <p:nvPr/>
        </p:nvSpPr>
        <p:spPr>
          <a:xfrm>
            <a:off x="784760" y="3833314"/>
            <a:ext cx="1052182" cy="184666"/>
          </a:xfrm>
          <a:prstGeom prst="rect">
            <a:avLst/>
          </a:prstGeom>
          <a:solidFill>
            <a:srgbClr val="F5E5C2"/>
          </a:solidFill>
        </p:spPr>
        <p:txBody>
          <a:bodyPr wrap="square" lIns="0" tIns="0" rIns="0" bIns="0" rtlCol="0">
            <a:spAutoFit/>
          </a:bodyPr>
          <a:lstStyle/>
          <a:p>
            <a:r>
              <a:rPr lang="ko-KR" sz="1200" dirty="0" err="1">
                <a:latin typeface="Candara" panose="020E0502030303020204" pitchFamily="34" charset="0"/>
                <a:sym typeface=""/>
              </a:rPr>
              <a:t>스클레로스틴</a:t>
            </a:r>
            <a:endParaRPr lang="ko-KR" sz="1200" dirty="0">
              <a:latin typeface="Candara" panose="020E0502030303020204" pitchFamily="34" charset="0"/>
              <a:sym typeface=""/>
            </a:endParaRPr>
          </a:p>
        </p:txBody>
      </p:sp>
      <p:sp>
        <p:nvSpPr>
          <p:cNvPr id="40" name="CuadroTexto 39">
            <a:extLst>
              <a:ext uri="{FF2B5EF4-FFF2-40B4-BE49-F238E27FC236}">
                <a16:creationId xmlns:a16="http://schemas.microsoft.com/office/drawing/2014/main" id="{2DA670F7-7553-4CF0-B93D-DB87B9CA9C13}"/>
              </a:ext>
            </a:extLst>
          </p:cNvPr>
          <p:cNvSpPr txBox="1"/>
          <p:nvPr/>
        </p:nvSpPr>
        <p:spPr>
          <a:xfrm>
            <a:off x="1453875" y="3225632"/>
            <a:ext cx="560851" cy="184666"/>
          </a:xfrm>
          <a:prstGeom prst="rect">
            <a:avLst/>
          </a:prstGeom>
          <a:solidFill>
            <a:srgbClr val="F5E5C2"/>
          </a:solidFill>
        </p:spPr>
        <p:txBody>
          <a:bodyPr wrap="square" lIns="0" tIns="0" rIns="0" bIns="0" rtlCol="0">
            <a:spAutoFit/>
          </a:bodyPr>
          <a:lstStyle/>
          <a:p>
            <a:r>
              <a:rPr lang="ko-KR" sz="1200">
                <a:latin typeface="Candara" panose="020E0502030303020204" pitchFamily="34" charset="0"/>
                <a:sym typeface=""/>
              </a:rPr>
              <a:t>RANKL</a:t>
            </a:r>
          </a:p>
        </p:txBody>
      </p:sp>
      <p:sp>
        <p:nvSpPr>
          <p:cNvPr id="41" name="CuadroTexto 40">
            <a:extLst>
              <a:ext uri="{FF2B5EF4-FFF2-40B4-BE49-F238E27FC236}">
                <a16:creationId xmlns:a16="http://schemas.microsoft.com/office/drawing/2014/main" id="{1BB95495-0173-4F83-9326-81BF3257B315}"/>
              </a:ext>
            </a:extLst>
          </p:cNvPr>
          <p:cNvSpPr txBox="1"/>
          <p:nvPr/>
        </p:nvSpPr>
        <p:spPr>
          <a:xfrm>
            <a:off x="706694" y="2792641"/>
            <a:ext cx="898989" cy="184666"/>
          </a:xfrm>
          <a:prstGeom prst="rect">
            <a:avLst/>
          </a:prstGeom>
          <a:solidFill>
            <a:srgbClr val="F5E5C2"/>
          </a:solidFill>
        </p:spPr>
        <p:txBody>
          <a:bodyPr wrap="square" lIns="0" tIns="0" rIns="0" bIns="0" rtlCol="0">
            <a:spAutoFit/>
          </a:bodyPr>
          <a:lstStyle/>
          <a:p>
            <a:r>
              <a:rPr lang="ko-KR" sz="1200">
                <a:latin typeface="Candara" panose="020E0502030303020204" pitchFamily="34" charset="0"/>
                <a:sym typeface=""/>
              </a:rPr>
              <a:t>골세포</a:t>
            </a:r>
          </a:p>
        </p:txBody>
      </p:sp>
      <p:sp>
        <p:nvSpPr>
          <p:cNvPr id="42" name="CuadroTexto 41">
            <a:extLst>
              <a:ext uri="{FF2B5EF4-FFF2-40B4-BE49-F238E27FC236}">
                <a16:creationId xmlns:a16="http://schemas.microsoft.com/office/drawing/2014/main" id="{7EAF6A91-AD87-4001-B7E1-A8818444D712}"/>
              </a:ext>
            </a:extLst>
          </p:cNvPr>
          <p:cNvSpPr txBox="1"/>
          <p:nvPr/>
        </p:nvSpPr>
        <p:spPr>
          <a:xfrm>
            <a:off x="1706325" y="2657157"/>
            <a:ext cx="898989" cy="184666"/>
          </a:xfrm>
          <a:prstGeom prst="rect">
            <a:avLst/>
          </a:prstGeom>
          <a:solidFill>
            <a:srgbClr val="F5E5C2"/>
          </a:solidFill>
        </p:spPr>
        <p:txBody>
          <a:bodyPr wrap="square" lIns="0" tIns="0" rIns="0" bIns="0" rtlCol="0">
            <a:spAutoFit/>
          </a:bodyPr>
          <a:lstStyle/>
          <a:p>
            <a:r>
              <a:rPr lang="ko-KR" sz="1200">
                <a:latin typeface="Candara" panose="020E0502030303020204" pitchFamily="34" charset="0"/>
                <a:sym typeface=""/>
              </a:rPr>
              <a:t>림프구</a:t>
            </a:r>
          </a:p>
        </p:txBody>
      </p:sp>
    </p:spTree>
    <p:extLst>
      <p:ext uri="{BB962C8B-B14F-4D97-AF65-F5344CB8AC3E}">
        <p14:creationId xmlns:p14="http://schemas.microsoft.com/office/powerpoint/2010/main" val="3883415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흡수 장애 및 골다공증</a:t>
            </a:r>
            <a:endParaRPr lang="ko-KR" sz="3600" dirty="0">
              <a:solidFill>
                <a:prstClr val="black"/>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599439" y="1337978"/>
            <a:ext cx="5124956" cy="677108"/>
          </a:xfrm>
          <a:prstGeom prst="rect">
            <a:avLst/>
          </a:prstGeom>
          <a:noFill/>
        </p:spPr>
        <p:txBody>
          <a:bodyPr wrap="square" rtlCol="0">
            <a:spAutoFit/>
          </a:bodyPr>
          <a:lstStyle/>
          <a:p>
            <a:pPr lvl="0">
              <a:defRPr lang="ko-KR">
                <a:ea typeface="Malgun Gothic"/>
              </a:defRPr>
            </a:pPr>
            <a:r>
              <a:rPr lang="ko-KR" altLang="en-US" sz="2000" b="1" dirty="0" err="1">
                <a:solidFill>
                  <a:srgbClr val="48B8A9"/>
                </a:solidFill>
                <a:latin typeface="Candara" panose="020E0502030303020204" pitchFamily="34" charset="0"/>
                <a:sym typeface=""/>
              </a:rPr>
              <a:t>셀리악병</a:t>
            </a:r>
            <a:endParaRPr lang="ko-KR" sz="2000" b="1" dirty="0">
              <a:solidFill>
                <a:srgbClr val="48B8A9"/>
              </a:solidFill>
              <a:latin typeface="Candara" panose="020E0502030303020204" pitchFamily="34" charset="0"/>
              <a:sym typeface=""/>
            </a:endParaRPr>
          </a:p>
          <a:p>
            <a:pPr marL="285750" lvl="0" indent="-285750">
              <a:buFont typeface="Arial" panose="020B0604020202020204" pitchFamily="34" charset="0"/>
              <a:buChar char="•"/>
              <a:defRPr lang="ko-KR">
                <a:ea typeface="Malgun Gothic"/>
              </a:defRPr>
            </a:pPr>
            <a:r>
              <a:rPr lang="ko-KR" b="1" kern="0" dirty="0">
                <a:solidFill>
                  <a:schemeClr val="tx1">
                    <a:lumMod val="100000"/>
                  </a:schemeClr>
                </a:solidFill>
                <a:latin typeface="Candara" panose="020E0502030303020204" pitchFamily="34" charset="0"/>
                <a:sym typeface=""/>
              </a:rPr>
              <a:t>뼈 손실 및 골절 위험 증가와 관련됨</a:t>
            </a:r>
            <a:r>
              <a:rPr lang="ko-KR" b="1" kern="0" baseline="30000" dirty="0">
                <a:solidFill>
                  <a:schemeClr val="tx1">
                    <a:lumMod val="100000"/>
                  </a:schemeClr>
                </a:solidFill>
                <a:latin typeface="Candara" panose="020E0502030303020204" pitchFamily="34" charset="0"/>
                <a:sym typeface=""/>
              </a:rPr>
              <a:t>1,2</a:t>
            </a:r>
          </a:p>
        </p:txBody>
      </p:sp>
      <p:sp>
        <p:nvSpPr>
          <p:cNvPr id="11" name="TextBox 10">
            <a:extLst>
              <a:ext uri="{FF2B5EF4-FFF2-40B4-BE49-F238E27FC236}">
                <a16:creationId xmlns:a16="http://schemas.microsoft.com/office/drawing/2014/main" id="{2EFD8317-DD85-D444-892A-6EB0E91DCEC1}"/>
              </a:ext>
            </a:extLst>
          </p:cNvPr>
          <p:cNvSpPr txBox="1"/>
          <p:nvPr/>
        </p:nvSpPr>
        <p:spPr>
          <a:xfrm>
            <a:off x="386856" y="6481014"/>
            <a:ext cx="11256505"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Mirza F, Canalis E. </a:t>
            </a:r>
            <a:r>
              <a:rPr lang="ko-KR" sz="900" b="1" i="1" kern="0">
                <a:solidFill>
                  <a:schemeClr val="tx1">
                    <a:lumMod val="100000"/>
                  </a:schemeClr>
                </a:solidFill>
                <a:latin typeface="Calibri" panose="020F0502020204030204" pitchFamily="34" charset="0"/>
                <a:sym typeface=""/>
              </a:rPr>
              <a:t>Eur J Endocrinol</a:t>
            </a:r>
            <a:r>
              <a:rPr lang="ko-KR" sz="900" b="1" kern="0">
                <a:solidFill>
                  <a:schemeClr val="tx1">
                    <a:lumMod val="100000"/>
                  </a:schemeClr>
                </a:solidFill>
                <a:latin typeface="Calibri" panose="020F0502020204030204" pitchFamily="34" charset="0"/>
                <a:sym typeface=""/>
              </a:rPr>
              <a:t> 2015;173:R131­–51; 2. Ganji R, et al. </a:t>
            </a:r>
            <a:r>
              <a:rPr lang="ko-KR" sz="900" b="1" i="1" kern="0">
                <a:solidFill>
                  <a:schemeClr val="tx1">
                    <a:lumMod val="100000"/>
                  </a:schemeClr>
                </a:solidFill>
                <a:latin typeface="Calibri" panose="020F0502020204030204" pitchFamily="34" charset="0"/>
                <a:sym typeface=""/>
              </a:rPr>
              <a:t>Nutr J</a:t>
            </a:r>
            <a:r>
              <a:rPr lang="ko-KR" sz="900" b="1" kern="0">
                <a:solidFill>
                  <a:schemeClr val="tx1">
                    <a:lumMod val="100000"/>
                  </a:schemeClr>
                </a:solidFill>
                <a:latin typeface="Calibri" panose="020F0502020204030204" pitchFamily="34" charset="0"/>
                <a:sym typeface=""/>
              </a:rPr>
              <a:t> 2019;18:9; 3. Meyer D, et al. </a:t>
            </a:r>
            <a:r>
              <a:rPr lang="ko-KR" sz="900" b="1" i="1" kern="0">
                <a:solidFill>
                  <a:schemeClr val="tx1">
                    <a:lumMod val="100000"/>
                  </a:schemeClr>
                </a:solidFill>
                <a:latin typeface="Calibri" panose="020F0502020204030204" pitchFamily="34" charset="0"/>
                <a:sym typeface=""/>
              </a:rPr>
              <a:t>Am J Gastroenterol</a:t>
            </a:r>
            <a:r>
              <a:rPr lang="ko-KR" sz="900" b="1" kern="0">
                <a:solidFill>
                  <a:schemeClr val="tx1">
                    <a:lumMod val="100000"/>
                  </a:schemeClr>
                </a:solidFill>
                <a:latin typeface="Calibri" panose="020F0502020204030204" pitchFamily="34" charset="0"/>
                <a:sym typeface=""/>
              </a:rPr>
              <a:t> 2001;96:112–19; 4. Guevara Pacheco G, et al. </a:t>
            </a:r>
            <a:r>
              <a:rPr lang="ko-KR" sz="900" b="1" i="1" kern="0">
                <a:solidFill>
                  <a:schemeClr val="tx1">
                    <a:lumMod val="100000"/>
                  </a:schemeClr>
                </a:solidFill>
                <a:latin typeface="Calibri" panose="020F0502020204030204" pitchFamily="34" charset="0"/>
                <a:sym typeface=""/>
              </a:rPr>
              <a:t>Arch Argent Pediatr</a:t>
            </a:r>
            <a:r>
              <a:rPr lang="ko-KR" sz="900" b="1" kern="0">
                <a:solidFill>
                  <a:schemeClr val="tx1">
                    <a:lumMod val="100000"/>
                  </a:schemeClr>
                </a:solidFill>
                <a:latin typeface="Calibri" panose="020F0502020204030204" pitchFamily="34" charset="0"/>
                <a:sym typeface=""/>
              </a:rPr>
              <a:t> 2014;112:457–63; </a:t>
            </a:r>
            <a:br>
              <a:rPr lang="ko-KR" sz="900" b="1" kern="0">
                <a:solidFill>
                  <a:schemeClr val="tx1">
                    <a:lumMod val="100000"/>
                  </a:schemeClr>
                </a:solidFill>
                <a:latin typeface="Calibri" panose="020F0502020204030204" pitchFamily="34" charset="0"/>
                <a:sym typeface=""/>
              </a:rPr>
            </a:br>
            <a:r>
              <a:rPr lang="ko-KR" sz="900" b="1" kern="0">
                <a:solidFill>
                  <a:schemeClr val="tx1">
                    <a:lumMod val="100000"/>
                  </a:schemeClr>
                </a:solidFill>
                <a:latin typeface="Candara" panose="020E0502030303020204" pitchFamily="34" charset="0"/>
                <a:sym typeface=""/>
              </a:rPr>
              <a:t>5 Corazza GR, et al. </a:t>
            </a:r>
            <a:r>
              <a:rPr lang="ko-KR" sz="900" b="1" i="1" kern="0">
                <a:solidFill>
                  <a:schemeClr val="tx1">
                    <a:lumMod val="100000"/>
                  </a:schemeClr>
                </a:solidFill>
                <a:latin typeface="Candara" panose="020E0502030303020204" pitchFamily="34" charset="0"/>
                <a:sym typeface=""/>
              </a:rPr>
              <a:t>Best Pract Res Clin Gastroenterol</a:t>
            </a:r>
            <a:r>
              <a:rPr lang="ko-KR" sz="900" b="1" kern="0">
                <a:solidFill>
                  <a:schemeClr val="tx1">
                    <a:lumMod val="100000"/>
                  </a:schemeClr>
                </a:solidFill>
                <a:latin typeface="Candara" panose="020E0502030303020204" pitchFamily="34" charset="0"/>
                <a:sym typeface=""/>
              </a:rPr>
              <a:t> 2005;19:453–65.  </a:t>
            </a:r>
          </a:p>
        </p:txBody>
      </p:sp>
      <p:graphicFrame>
        <p:nvGraphicFramePr>
          <p:cNvPr id="13" name="Chart 12">
            <a:extLst>
              <a:ext uri="{FF2B5EF4-FFF2-40B4-BE49-F238E27FC236}">
                <a16:creationId xmlns:a16="http://schemas.microsoft.com/office/drawing/2014/main" id="{DD6CE29A-9699-AD44-8EA8-9ABD51CCD69E}"/>
              </a:ext>
            </a:extLst>
          </p:cNvPr>
          <p:cNvGraphicFramePr/>
          <p:nvPr>
            <p:extLst>
              <p:ext uri="{D42A27DB-BD31-4B8C-83A1-F6EECF244321}">
                <p14:modId xmlns:p14="http://schemas.microsoft.com/office/powerpoint/2010/main" val="436126760"/>
              </p:ext>
            </p:extLst>
          </p:nvPr>
        </p:nvGraphicFramePr>
        <p:xfrm>
          <a:off x="1274250" y="2932699"/>
          <a:ext cx="2658191" cy="24946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D17EF30-7814-C44F-AB02-CF33DF93E49F}"/>
              </a:ext>
            </a:extLst>
          </p:cNvPr>
          <p:cNvSpPr txBox="1"/>
          <p:nvPr/>
        </p:nvSpPr>
        <p:spPr>
          <a:xfrm>
            <a:off x="1326605" y="2621937"/>
            <a:ext cx="2383986" cy="369332"/>
          </a:xfrm>
          <a:prstGeom prst="rect">
            <a:avLst/>
          </a:prstGeom>
          <a:noFill/>
        </p:spPr>
        <p:txBody>
          <a:bodyPr wrap="none" rtlCol="0">
            <a:spAutoFit/>
          </a:bodyPr>
          <a:lstStyle/>
          <a:p>
            <a:r>
              <a:rPr lang="ko-KR" altLang="en-US" b="1" kern="0" dirty="0" err="1">
                <a:latin typeface="Candara" panose="020E0502030303020204" pitchFamily="34" charset="0"/>
                <a:sym typeface=""/>
              </a:rPr>
              <a:t>셀리악병</a:t>
            </a:r>
            <a:r>
              <a:rPr lang="ko-KR" b="1" kern="0" dirty="0" err="1">
                <a:latin typeface="Candara" panose="020E0502030303020204" pitchFamily="34" charset="0"/>
                <a:sym typeface=""/>
              </a:rPr>
              <a:t>의</a:t>
            </a:r>
            <a:r>
              <a:rPr lang="ko-KR" b="1" kern="0" dirty="0">
                <a:latin typeface="Candara" panose="020E0502030303020204" pitchFamily="34" charset="0"/>
                <a:sym typeface=""/>
              </a:rPr>
              <a:t> 골다공증</a:t>
            </a:r>
            <a:r>
              <a:rPr lang="ko-KR" b="1" kern="0" baseline="30000" dirty="0">
                <a:solidFill>
                  <a:schemeClr val="tx1">
                    <a:lumMod val="100000"/>
                  </a:schemeClr>
                </a:solidFill>
                <a:latin typeface="Candara" panose="020E0502030303020204" pitchFamily="34" charset="0"/>
                <a:sym typeface=""/>
              </a:rPr>
              <a:t>3</a:t>
            </a:r>
          </a:p>
        </p:txBody>
      </p:sp>
      <p:sp>
        <p:nvSpPr>
          <p:cNvPr id="5" name="TextBox 4">
            <a:extLst>
              <a:ext uri="{FF2B5EF4-FFF2-40B4-BE49-F238E27FC236}">
                <a16:creationId xmlns:a16="http://schemas.microsoft.com/office/drawing/2014/main" id="{0DC4A0E3-30C7-B848-B1A9-1D44AB9F0FF1}"/>
              </a:ext>
            </a:extLst>
          </p:cNvPr>
          <p:cNvSpPr txBox="1"/>
          <p:nvPr/>
        </p:nvSpPr>
        <p:spPr>
          <a:xfrm>
            <a:off x="2898864" y="3662660"/>
            <a:ext cx="526106" cy="369332"/>
          </a:xfrm>
          <a:prstGeom prst="rect">
            <a:avLst/>
          </a:prstGeom>
          <a:noFill/>
        </p:spPr>
        <p:txBody>
          <a:bodyPr wrap="none" rtlCol="0">
            <a:spAutoFit/>
          </a:bodyPr>
          <a:lstStyle/>
          <a:p>
            <a:r>
              <a:rPr lang="ko-KR" b="1">
                <a:solidFill>
                  <a:schemeClr val="bg1"/>
                </a:solidFill>
                <a:latin typeface="Candara" panose="020E0502030303020204" pitchFamily="34" charset="0"/>
                <a:sym typeface=""/>
              </a:rPr>
              <a:t>33%</a:t>
            </a:r>
          </a:p>
        </p:txBody>
      </p:sp>
      <p:graphicFrame>
        <p:nvGraphicFramePr>
          <p:cNvPr id="7" name="Diagram 6">
            <a:extLst>
              <a:ext uri="{FF2B5EF4-FFF2-40B4-BE49-F238E27FC236}">
                <a16:creationId xmlns:a16="http://schemas.microsoft.com/office/drawing/2014/main" id="{07930AF5-5A8D-BF49-8650-FC467967738A}"/>
              </a:ext>
            </a:extLst>
          </p:cNvPr>
          <p:cNvGraphicFramePr/>
          <p:nvPr>
            <p:extLst>
              <p:ext uri="{D42A27DB-BD31-4B8C-83A1-F6EECF244321}">
                <p14:modId xmlns:p14="http://schemas.microsoft.com/office/powerpoint/2010/main" val="2317919194"/>
              </p:ext>
            </p:extLst>
          </p:nvPr>
        </p:nvGraphicFramePr>
        <p:xfrm>
          <a:off x="6096000" y="2261308"/>
          <a:ext cx="5817644" cy="3877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B33E9E5-F8B3-204D-9ACA-AB440A764567}"/>
              </a:ext>
            </a:extLst>
          </p:cNvPr>
          <p:cNvSpPr txBox="1"/>
          <p:nvPr/>
        </p:nvSpPr>
        <p:spPr>
          <a:xfrm>
            <a:off x="8073317" y="1614977"/>
            <a:ext cx="1863010" cy="369332"/>
          </a:xfrm>
          <a:prstGeom prst="rect">
            <a:avLst/>
          </a:prstGeom>
          <a:noFill/>
        </p:spPr>
        <p:txBody>
          <a:bodyPr wrap="none" rtlCol="0">
            <a:spAutoFit/>
          </a:bodyPr>
          <a:lstStyle/>
          <a:p>
            <a:pPr algn="ctr"/>
            <a:r>
              <a:rPr lang="ko-KR" b="1" kern="0" dirty="0">
                <a:solidFill>
                  <a:srgbClr val="0063A6">
                    <a:lumMod val="100000"/>
                  </a:srgbClr>
                </a:solidFill>
                <a:latin typeface="Candara" panose="020E0502030303020204" pitchFamily="34" charset="0"/>
                <a:sym typeface=""/>
              </a:rPr>
              <a:t>뼈 손실의 기전</a:t>
            </a:r>
            <a:r>
              <a:rPr lang="ko-KR" b="1" kern="0" baseline="30000" dirty="0">
                <a:solidFill>
                  <a:srgbClr val="0063A6">
                    <a:lumMod val="100000"/>
                  </a:srgbClr>
                </a:solidFill>
                <a:latin typeface="Candara" panose="020E0502030303020204" pitchFamily="34" charset="0"/>
                <a:sym typeface=""/>
              </a:rPr>
              <a:t>4,5</a:t>
            </a:r>
          </a:p>
        </p:txBody>
      </p:sp>
      <p:pic>
        <p:nvPicPr>
          <p:cNvPr id="12" name="Graphic 11" descr="Home with solid fill">
            <a:hlinkClick r:id="rId9" action="ppaction://hlinksldjump"/>
            <a:extLst>
              <a:ext uri="{FF2B5EF4-FFF2-40B4-BE49-F238E27FC236}">
                <a16:creationId xmlns:a16="http://schemas.microsoft.com/office/drawing/2014/main" id="{B48466EE-C25E-984F-8E29-6F7BA0B0A5C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6287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white shirt&#10;&#10;Description automatically generated with low confidence">
            <a:extLst>
              <a:ext uri="{FF2B5EF4-FFF2-40B4-BE49-F238E27FC236}">
                <a16:creationId xmlns:a16="http://schemas.microsoft.com/office/drawing/2014/main" id="{642A87BE-68C6-F441-8466-061FFB45F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331" y="1486955"/>
            <a:ext cx="1580623" cy="4932180"/>
          </a:xfrm>
          <a:prstGeom prst="rect">
            <a:avLst/>
          </a:prstGeom>
        </p:spPr>
      </p:pic>
      <p:sp>
        <p:nvSpPr>
          <p:cNvPr id="38" name="TextBox 37">
            <a:extLst>
              <a:ext uri="{FF2B5EF4-FFF2-40B4-BE49-F238E27FC236}">
                <a16:creationId xmlns:a16="http://schemas.microsoft.com/office/drawing/2014/main" id="{721D1840-210F-8A44-ACFC-857F71FDD9EE}"/>
              </a:ext>
            </a:extLst>
          </p:cNvPr>
          <p:cNvSpPr txBox="1"/>
          <p:nvPr/>
        </p:nvSpPr>
        <p:spPr>
          <a:xfrm>
            <a:off x="3341691" y="5171740"/>
            <a:ext cx="1887913" cy="276999"/>
          </a:xfrm>
          <a:prstGeom prst="rect">
            <a:avLst/>
          </a:prstGeom>
          <a:noFill/>
        </p:spPr>
        <p:txBody>
          <a:bodyPr wrap="square" rtlCol="0">
            <a:spAutoFit/>
          </a:bodyPr>
          <a:lstStyle/>
          <a:p>
            <a:pPr defTabSz="914400">
              <a:defRPr lang="ko-KR">
                <a:ea typeface="Malgun Gothic"/>
              </a:defRPr>
            </a:pPr>
            <a:r>
              <a:rPr lang="ko-KR" sz="1200" b="1" i="1">
                <a:solidFill>
                  <a:schemeClr val="tx1">
                    <a:lumMod val="100000"/>
                  </a:schemeClr>
                </a:solidFill>
                <a:latin typeface="Candara" panose="020E0502030303020204" pitchFamily="34" charset="0"/>
                <a:sym typeface=""/>
              </a:rPr>
              <a:t>경골/비골</a:t>
            </a:r>
          </a:p>
        </p:txBody>
      </p:sp>
      <p:sp>
        <p:nvSpPr>
          <p:cNvPr id="39" name="TextBox 38">
            <a:extLst>
              <a:ext uri="{FF2B5EF4-FFF2-40B4-BE49-F238E27FC236}">
                <a16:creationId xmlns:a16="http://schemas.microsoft.com/office/drawing/2014/main" id="{DD20CD08-04B6-CF4D-9E53-C9374882928E}"/>
              </a:ext>
            </a:extLst>
          </p:cNvPr>
          <p:cNvSpPr txBox="1"/>
          <p:nvPr/>
        </p:nvSpPr>
        <p:spPr>
          <a:xfrm>
            <a:off x="2938522" y="3475248"/>
            <a:ext cx="1138790" cy="276999"/>
          </a:xfrm>
          <a:prstGeom prst="rect">
            <a:avLst/>
          </a:prstGeom>
          <a:noFill/>
        </p:spPr>
        <p:txBody>
          <a:bodyPr wrap="square" rtlCol="0">
            <a:spAutoFit/>
          </a:bodyPr>
          <a:lstStyle/>
          <a:p>
            <a:pPr algn="r" defTabSz="914400">
              <a:defRPr lang="ko-KR">
                <a:ea typeface="Malgun Gothic"/>
              </a:defRPr>
            </a:pPr>
            <a:r>
              <a:rPr lang="ko-KR" altLang="en-US" sz="1200" b="1" i="1" dirty="0">
                <a:latin typeface="Candara" panose="020E0502030303020204" pitchFamily="34" charset="0"/>
                <a:sym typeface=""/>
              </a:rPr>
              <a:t>요골</a:t>
            </a:r>
            <a:r>
              <a:rPr lang="ko-KR" sz="1200" b="1" i="1" dirty="0">
                <a:latin typeface="Candara" panose="020E0502030303020204" pitchFamily="34" charset="0"/>
                <a:sym typeface=""/>
              </a:rPr>
              <a:t>/척골</a:t>
            </a:r>
          </a:p>
        </p:txBody>
      </p:sp>
      <p:sp>
        <p:nvSpPr>
          <p:cNvPr id="45" name="TextBox 44">
            <a:extLst>
              <a:ext uri="{FF2B5EF4-FFF2-40B4-BE49-F238E27FC236}">
                <a16:creationId xmlns:a16="http://schemas.microsoft.com/office/drawing/2014/main" id="{4B8AE178-790A-D24A-AB4B-F92F3817BF45}"/>
              </a:ext>
            </a:extLst>
          </p:cNvPr>
          <p:cNvSpPr txBox="1"/>
          <p:nvPr/>
        </p:nvSpPr>
        <p:spPr>
          <a:xfrm>
            <a:off x="3446685" y="2218488"/>
            <a:ext cx="1103297"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쇄골 </a:t>
            </a:r>
          </a:p>
        </p:txBody>
      </p:sp>
      <p:sp>
        <p:nvSpPr>
          <p:cNvPr id="46" name="TextBox 45">
            <a:extLst>
              <a:ext uri="{FF2B5EF4-FFF2-40B4-BE49-F238E27FC236}">
                <a16:creationId xmlns:a16="http://schemas.microsoft.com/office/drawing/2014/main" id="{262298A6-AFBC-0241-8E0E-D730C0686F3D}"/>
              </a:ext>
            </a:extLst>
          </p:cNvPr>
          <p:cNvSpPr txBox="1"/>
          <p:nvPr/>
        </p:nvSpPr>
        <p:spPr>
          <a:xfrm>
            <a:off x="2983005" y="2780865"/>
            <a:ext cx="1138790"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상완골</a:t>
            </a:r>
          </a:p>
        </p:txBody>
      </p:sp>
      <p:sp>
        <p:nvSpPr>
          <p:cNvPr id="50" name="TextBox 49">
            <a:extLst>
              <a:ext uri="{FF2B5EF4-FFF2-40B4-BE49-F238E27FC236}">
                <a16:creationId xmlns:a16="http://schemas.microsoft.com/office/drawing/2014/main" id="{B9C1DF80-CA17-5046-AD82-38A2F3A7AA6D}"/>
              </a:ext>
            </a:extLst>
          </p:cNvPr>
          <p:cNvSpPr txBox="1"/>
          <p:nvPr/>
        </p:nvSpPr>
        <p:spPr>
          <a:xfrm>
            <a:off x="4859275" y="3248603"/>
            <a:ext cx="823210" cy="276999"/>
          </a:xfrm>
          <a:prstGeom prst="rect">
            <a:avLst/>
          </a:prstGeom>
          <a:noFill/>
        </p:spPr>
        <p:txBody>
          <a:bodyPr wrap="square" rtlCol="0">
            <a:spAutoFit/>
          </a:bodyPr>
          <a:lstStyle/>
          <a:p>
            <a:pPr defTabSz="914400">
              <a:defRPr lang="ko-KR">
                <a:ea typeface="Malgun Gothic"/>
              </a:defRPr>
            </a:pPr>
            <a:r>
              <a:rPr lang="ko-KR" sz="1200" b="1" i="1" kern="0">
                <a:solidFill>
                  <a:schemeClr val="tx1">
                    <a:lumMod val="100000"/>
                  </a:schemeClr>
                </a:solidFill>
                <a:latin typeface="Candara" panose="020E0502030303020204" pitchFamily="34" charset="0"/>
                <a:sym typeface=""/>
              </a:rPr>
              <a:t>척추 </a:t>
            </a:r>
          </a:p>
        </p:txBody>
      </p:sp>
      <p:sp>
        <p:nvSpPr>
          <p:cNvPr id="52" name="Oval 51">
            <a:extLst>
              <a:ext uri="{FF2B5EF4-FFF2-40B4-BE49-F238E27FC236}">
                <a16:creationId xmlns:a16="http://schemas.microsoft.com/office/drawing/2014/main" id="{CCE14FAC-6630-8A4D-94AE-0861728C3C93}"/>
              </a:ext>
            </a:extLst>
          </p:cNvPr>
          <p:cNvSpPr/>
          <p:nvPr/>
        </p:nvSpPr>
        <p:spPr bwMode="auto">
          <a:xfrm>
            <a:off x="4410752" y="2454398"/>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3" name="Oval 52">
            <a:extLst>
              <a:ext uri="{FF2B5EF4-FFF2-40B4-BE49-F238E27FC236}">
                <a16:creationId xmlns:a16="http://schemas.microsoft.com/office/drawing/2014/main" id="{5457782E-6D88-B04E-A280-8E2DA796F9F9}"/>
              </a:ext>
            </a:extLst>
          </p:cNvPr>
          <p:cNvSpPr/>
          <p:nvPr/>
        </p:nvSpPr>
        <p:spPr bwMode="auto">
          <a:xfrm>
            <a:off x="4167805" y="2861619"/>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6" name="Oval 55">
            <a:extLst>
              <a:ext uri="{FF2B5EF4-FFF2-40B4-BE49-F238E27FC236}">
                <a16:creationId xmlns:a16="http://schemas.microsoft.com/office/drawing/2014/main" id="{5522AA3A-B664-AD46-960B-CA393FF9E049}"/>
              </a:ext>
            </a:extLst>
          </p:cNvPr>
          <p:cNvSpPr/>
          <p:nvPr/>
        </p:nvSpPr>
        <p:spPr bwMode="auto">
          <a:xfrm>
            <a:off x="4365244" y="4526281"/>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7" name="Oval 56">
            <a:extLst>
              <a:ext uri="{FF2B5EF4-FFF2-40B4-BE49-F238E27FC236}">
                <a16:creationId xmlns:a16="http://schemas.microsoft.com/office/drawing/2014/main" id="{8D558B1F-128C-9349-BB64-896C1E049450}"/>
              </a:ext>
            </a:extLst>
          </p:cNvPr>
          <p:cNvSpPr/>
          <p:nvPr/>
        </p:nvSpPr>
        <p:spPr bwMode="auto">
          <a:xfrm>
            <a:off x="4259542" y="5300454"/>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58" name="Oval 57">
            <a:extLst>
              <a:ext uri="{FF2B5EF4-FFF2-40B4-BE49-F238E27FC236}">
                <a16:creationId xmlns:a16="http://schemas.microsoft.com/office/drawing/2014/main" id="{ADC26C32-DB32-0C42-8FA8-67642C0478A0}"/>
              </a:ext>
            </a:extLst>
          </p:cNvPr>
          <p:cNvSpPr/>
          <p:nvPr/>
        </p:nvSpPr>
        <p:spPr bwMode="auto">
          <a:xfrm>
            <a:off x="4109768" y="3573243"/>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골절은 </a:t>
            </a:r>
            <a:r>
              <a:rPr lang="ko-KR" altLang="es-ES" sz="3600" b="1" kern="0" dirty="0">
                <a:solidFill>
                  <a:srgbClr val="6BBBAD">
                    <a:lumMod val="100000"/>
                  </a:srgbClr>
                </a:solidFill>
                <a:latin typeface="Candara" panose="020E0502030303020204" pitchFamily="34" charset="0"/>
                <a:sym typeface=""/>
              </a:rPr>
              <a:t>골절을 </a:t>
            </a:r>
            <a:r>
              <a:rPr lang="ko-KR" altLang="en-US" sz="3600" b="1" kern="0" dirty="0">
                <a:solidFill>
                  <a:srgbClr val="6BBBAD">
                    <a:lumMod val="100000"/>
                  </a:srgbClr>
                </a:solidFill>
                <a:latin typeface="Candara" panose="020E0502030303020204" pitchFamily="34" charset="0"/>
                <a:sym typeface=""/>
              </a:rPr>
              <a:t>불러온</a:t>
            </a:r>
            <a:r>
              <a:rPr lang="ko-KR" altLang="es-ES" sz="3600" b="1" kern="0" dirty="0">
                <a:solidFill>
                  <a:srgbClr val="6BBBAD">
                    <a:lumMod val="100000"/>
                  </a:srgbClr>
                </a:solidFill>
                <a:latin typeface="Candara" panose="020E0502030303020204" pitchFamily="34" charset="0"/>
                <a:sym typeface=""/>
              </a:rPr>
              <a:t>다</a:t>
            </a:r>
            <a:r>
              <a:rPr lang="ko-KR" sz="3600" b="1" kern="0" baseline="30000" dirty="0">
                <a:solidFill>
                  <a:srgbClr val="6BBBAD">
                    <a:lumMod val="100000"/>
                  </a:srgbClr>
                </a:solidFill>
                <a:latin typeface="Candara" panose="020E0502030303020204" pitchFamily="34" charset="0"/>
                <a:sym typeface=""/>
              </a:rPr>
              <a:t>1</a:t>
            </a:r>
          </a:p>
        </p:txBody>
      </p:sp>
      <p:sp>
        <p:nvSpPr>
          <p:cNvPr id="31" name="Up Arrow 30">
            <a:extLst>
              <a:ext uri="{FF2B5EF4-FFF2-40B4-BE49-F238E27FC236}">
                <a16:creationId xmlns:a16="http://schemas.microsoft.com/office/drawing/2014/main" id="{AEBE3F2C-04BB-2E48-93A8-69A0F67CDC80}"/>
              </a:ext>
            </a:extLst>
          </p:cNvPr>
          <p:cNvSpPr/>
          <p:nvPr/>
        </p:nvSpPr>
        <p:spPr>
          <a:xfrm>
            <a:off x="298178" y="1958384"/>
            <a:ext cx="3101744" cy="2341022"/>
          </a:xfrm>
          <a:prstGeom prst="upArrow">
            <a:avLst>
              <a:gd name="adj1" fmla="val 62105"/>
              <a:gd name="adj2" fmla="val 50000"/>
            </a:avLst>
          </a:prstGeom>
          <a:solidFill>
            <a:srgbClr val="0063A6"/>
          </a:solid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0" name="TextBox 29">
            <a:extLst>
              <a:ext uri="{FF2B5EF4-FFF2-40B4-BE49-F238E27FC236}">
                <a16:creationId xmlns:a16="http://schemas.microsoft.com/office/drawing/2014/main" id="{7E2D6673-BFEB-C249-B188-C9BCC1722562}"/>
              </a:ext>
            </a:extLst>
          </p:cNvPr>
          <p:cNvSpPr txBox="1"/>
          <p:nvPr/>
        </p:nvSpPr>
        <p:spPr>
          <a:xfrm>
            <a:off x="852140" y="2516560"/>
            <a:ext cx="1998653" cy="1600438"/>
          </a:xfrm>
          <a:prstGeom prst="rect">
            <a:avLst/>
          </a:prstGeom>
          <a:noFill/>
        </p:spPr>
        <p:txBody>
          <a:bodyPr wrap="square" rtlCol="0">
            <a:spAutoFit/>
          </a:bodyPr>
          <a:lstStyle/>
          <a:p>
            <a:pPr algn="ctr"/>
            <a:r>
              <a:rPr lang="ko-KR" b="1" dirty="0">
                <a:solidFill>
                  <a:schemeClr val="bg1"/>
                </a:solidFill>
                <a:latin typeface="Candara" panose="020E0502030303020204" pitchFamily="34" charset="0"/>
                <a:sym typeface=""/>
              </a:rPr>
              <a:t>골절 후:</a:t>
            </a:r>
          </a:p>
          <a:p>
            <a:pPr algn="ctr"/>
            <a:r>
              <a:rPr lang="ko-KR" sz="4400" b="1" kern="0" dirty="0">
                <a:solidFill>
                  <a:schemeClr val="bg1">
                    <a:lumMod val="100000"/>
                  </a:schemeClr>
                </a:solidFill>
                <a:latin typeface="Candara" panose="020E0502030303020204" pitchFamily="34" charset="0"/>
                <a:sym typeface=""/>
              </a:rPr>
              <a:t>10%</a:t>
            </a:r>
          </a:p>
          <a:p>
            <a:pPr algn="ctr"/>
            <a:r>
              <a:rPr lang="ko-KR" b="1" kern="0" dirty="0">
                <a:solidFill>
                  <a:schemeClr val="bg1">
                    <a:lumMod val="100000"/>
                  </a:schemeClr>
                </a:solidFill>
                <a:latin typeface="Candara" panose="020E0502030303020204" pitchFamily="34" charset="0"/>
                <a:sym typeface=""/>
              </a:rPr>
              <a:t>1년 이내에 다시 골절</a:t>
            </a:r>
            <a:r>
              <a:rPr lang="ko-KR" b="1" kern="0" baseline="30000" dirty="0">
                <a:solidFill>
                  <a:schemeClr val="bg1">
                    <a:lumMod val="100000"/>
                  </a:schemeClr>
                </a:solidFill>
                <a:latin typeface="Candara" panose="020E0502030303020204" pitchFamily="34" charset="0"/>
                <a:sym typeface=""/>
              </a:rPr>
              <a:t>1</a:t>
            </a:r>
          </a:p>
        </p:txBody>
      </p:sp>
      <p:grpSp>
        <p:nvGrpSpPr>
          <p:cNvPr id="60" name="Group 59">
            <a:extLst>
              <a:ext uri="{FF2B5EF4-FFF2-40B4-BE49-F238E27FC236}">
                <a16:creationId xmlns:a16="http://schemas.microsoft.com/office/drawing/2014/main" id="{25916E93-D0F0-9741-8B29-CE9273C369F6}"/>
              </a:ext>
            </a:extLst>
          </p:cNvPr>
          <p:cNvGrpSpPr/>
          <p:nvPr/>
        </p:nvGrpSpPr>
        <p:grpSpPr>
          <a:xfrm>
            <a:off x="4797970" y="1633243"/>
            <a:ext cx="2973133" cy="1839566"/>
            <a:chOff x="5729078" y="2393882"/>
            <a:chExt cx="2973133" cy="1839566"/>
          </a:xfrm>
        </p:grpSpPr>
        <p:sp>
          <p:nvSpPr>
            <p:cNvPr id="10" name="Oval 9">
              <a:extLst>
                <a:ext uri="{FF2B5EF4-FFF2-40B4-BE49-F238E27FC236}">
                  <a16:creationId xmlns:a16="http://schemas.microsoft.com/office/drawing/2014/main" id="{D565E10F-30AC-144B-9E9E-3CD31CF900C7}"/>
                </a:ext>
              </a:extLst>
            </p:cNvPr>
            <p:cNvSpPr/>
            <p:nvPr/>
          </p:nvSpPr>
          <p:spPr bwMode="auto">
            <a:xfrm>
              <a:off x="5729078" y="3887214"/>
              <a:ext cx="123728" cy="346234"/>
            </a:xfrm>
            <a:prstGeom prst="ellipse">
              <a:avLst/>
            </a:prstGeom>
            <a:solidFill>
              <a:srgbClr val="6BBBA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1" i="0" u="none" strike="noStrike" kern="1200" cap="none" spc="0" normalizeH="0" baseline="0">
                <a:ln>
                  <a:noFill/>
                </a:ln>
                <a:solidFill>
                  <a:srgbClr val="000000"/>
                </a:solidFill>
                <a:effectLst/>
                <a:uLnTx/>
                <a:uFillTx/>
                <a:latin typeface="Arial"/>
                <a:ea typeface="Malgun Gothic"/>
                <a:cs typeface="+mn-cs"/>
              </a:endParaRPr>
            </a:p>
          </p:txBody>
        </p:sp>
        <p:cxnSp>
          <p:nvCxnSpPr>
            <p:cNvPr id="24" name="Straight Arrow Connector 23">
              <a:extLst>
                <a:ext uri="{FF2B5EF4-FFF2-40B4-BE49-F238E27FC236}">
                  <a16:creationId xmlns:a16="http://schemas.microsoft.com/office/drawing/2014/main" id="{DD126B8A-67D7-1546-94CA-64D5D769AAB2}"/>
                </a:ext>
              </a:extLst>
            </p:cNvPr>
            <p:cNvCxnSpPr>
              <a:cxnSpLocks/>
              <a:stCxn id="10" idx="6"/>
            </p:cNvCxnSpPr>
            <p:nvPr/>
          </p:nvCxnSpPr>
          <p:spPr>
            <a:xfrm flipV="1">
              <a:off x="5852806" y="3649369"/>
              <a:ext cx="1388743" cy="410962"/>
            </a:xfrm>
            <a:prstGeom prst="straightConnector1">
              <a:avLst/>
            </a:prstGeom>
            <a:ln w="19050">
              <a:solidFill>
                <a:srgbClr val="6BBBAD"/>
              </a:solidFill>
              <a:tailEnd type="triangle"/>
            </a:ln>
          </p:spPr>
          <p:style>
            <a:lnRef idx="1">
              <a:schemeClr val="accent1"/>
            </a:lnRef>
            <a:fillRef idx="0">
              <a:schemeClr val="accent1"/>
            </a:fillRef>
            <a:effectRef idx="0">
              <a:schemeClr val="accent1"/>
            </a:effectRef>
            <a:fontRef idx="minor">
              <a:schemeClr val="tx1"/>
            </a:fontRef>
          </p:style>
        </p:cxnSp>
        <p:sp>
          <p:nvSpPr>
            <p:cNvPr id="32" name="Up Arrow 31">
              <a:extLst>
                <a:ext uri="{FF2B5EF4-FFF2-40B4-BE49-F238E27FC236}">
                  <a16:creationId xmlns:a16="http://schemas.microsoft.com/office/drawing/2014/main" id="{038ED8C8-9CE9-EF40-865D-44C6E85A6ABA}"/>
                </a:ext>
              </a:extLst>
            </p:cNvPr>
            <p:cNvSpPr/>
            <p:nvPr/>
          </p:nvSpPr>
          <p:spPr>
            <a:xfrm>
              <a:off x="6700780" y="2393882"/>
              <a:ext cx="2001431" cy="1766635"/>
            </a:xfrm>
            <a:prstGeom prst="upArrow">
              <a:avLst>
                <a:gd name="adj1" fmla="val 62320"/>
                <a:gd name="adj2" fmla="val 50000"/>
              </a:avLst>
            </a:prstGeom>
            <a:solidFill>
              <a:srgbClr val="6BBBAD"/>
            </a:solid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sp>
          <p:nvSpPr>
            <p:cNvPr id="29" name="TextBox 28">
              <a:extLst>
                <a:ext uri="{FF2B5EF4-FFF2-40B4-BE49-F238E27FC236}">
                  <a16:creationId xmlns:a16="http://schemas.microsoft.com/office/drawing/2014/main" id="{76850B56-E52F-E342-B5EF-B5B7E011372E}"/>
                </a:ext>
              </a:extLst>
            </p:cNvPr>
            <p:cNvSpPr txBox="1"/>
            <p:nvPr/>
          </p:nvSpPr>
          <p:spPr>
            <a:xfrm>
              <a:off x="7181303" y="2771753"/>
              <a:ext cx="1039066" cy="1107996"/>
            </a:xfrm>
            <a:prstGeom prst="rect">
              <a:avLst/>
            </a:prstGeom>
            <a:noFill/>
          </p:spPr>
          <p:txBody>
            <a:bodyPr wrap="none" rtlCol="0">
              <a:spAutoFit/>
            </a:bodyPr>
            <a:lstStyle/>
            <a:p>
              <a:pPr algn="ctr"/>
              <a:r>
                <a:rPr lang="ko-KR" sz="1400" b="1" dirty="0">
                  <a:latin typeface="Candara" panose="020E0502030303020204" pitchFamily="34" charset="0"/>
                  <a:sym typeface=""/>
                </a:rPr>
                <a:t>척추 골절:</a:t>
              </a:r>
            </a:p>
            <a:p>
              <a:pPr algn="ctr"/>
              <a:r>
                <a:rPr lang="ko-KR" sz="2400" b="1" dirty="0">
                  <a:latin typeface="Candara" panose="020E0502030303020204" pitchFamily="34" charset="0"/>
                  <a:sym typeface=""/>
                </a:rPr>
                <a:t>14% </a:t>
              </a:r>
            </a:p>
            <a:p>
              <a:pPr algn="ctr"/>
              <a:r>
                <a:rPr lang="ko-KR" sz="1400" b="1" kern="0" dirty="0">
                  <a:solidFill>
                    <a:schemeClr val="tx1">
                      <a:lumMod val="100000"/>
                    </a:schemeClr>
                  </a:solidFill>
                  <a:latin typeface="Candara" panose="020E0502030303020204" pitchFamily="34" charset="0"/>
                  <a:sym typeface=""/>
                </a:rPr>
                <a:t>1년 이내에 </a:t>
              </a:r>
              <a:br>
                <a:rPr lang="es-ES" altLang="ko-KR" sz="1400" b="1" kern="0" dirty="0">
                  <a:solidFill>
                    <a:schemeClr val="tx1">
                      <a:lumMod val="100000"/>
                    </a:schemeClr>
                  </a:solidFill>
                  <a:latin typeface="Candara" panose="020E0502030303020204" pitchFamily="34" charset="0"/>
                  <a:sym typeface=""/>
                </a:rPr>
              </a:br>
              <a:r>
                <a:rPr lang="ko-KR" sz="1400" b="1" kern="0" dirty="0">
                  <a:solidFill>
                    <a:schemeClr val="tx1">
                      <a:lumMod val="100000"/>
                    </a:schemeClr>
                  </a:solidFill>
                  <a:latin typeface="Candara" panose="020E0502030303020204" pitchFamily="34" charset="0"/>
                  <a:sym typeface=""/>
                </a:rPr>
                <a:t>다시 골절</a:t>
              </a:r>
              <a:r>
                <a:rPr lang="ko-KR" sz="1400" b="1" kern="0" baseline="30000" dirty="0">
                  <a:solidFill>
                    <a:schemeClr val="tx1">
                      <a:lumMod val="100000"/>
                    </a:schemeClr>
                  </a:solidFill>
                  <a:latin typeface="Candara" panose="020E0502030303020204" pitchFamily="34" charset="0"/>
                  <a:sym typeface=""/>
                </a:rPr>
                <a:t>1</a:t>
              </a:r>
            </a:p>
          </p:txBody>
        </p:sp>
      </p:grpSp>
      <p:grpSp>
        <p:nvGrpSpPr>
          <p:cNvPr id="61" name="Group 60">
            <a:extLst>
              <a:ext uri="{FF2B5EF4-FFF2-40B4-BE49-F238E27FC236}">
                <a16:creationId xmlns:a16="http://schemas.microsoft.com/office/drawing/2014/main" id="{954CCFB0-5E4C-7D4C-9247-8280C61196C7}"/>
              </a:ext>
            </a:extLst>
          </p:cNvPr>
          <p:cNvGrpSpPr/>
          <p:nvPr/>
        </p:nvGrpSpPr>
        <p:grpSpPr>
          <a:xfrm>
            <a:off x="4949578" y="3841792"/>
            <a:ext cx="2745388" cy="1983265"/>
            <a:chOff x="5956823" y="3981397"/>
            <a:chExt cx="2745388" cy="1983265"/>
          </a:xfrm>
        </p:grpSpPr>
        <p:sp>
          <p:nvSpPr>
            <p:cNvPr id="8" name="Oval 7">
              <a:extLst>
                <a:ext uri="{FF2B5EF4-FFF2-40B4-BE49-F238E27FC236}">
                  <a16:creationId xmlns:a16="http://schemas.microsoft.com/office/drawing/2014/main" id="{B4E248F4-2E21-F145-958D-F35678C403FF}"/>
                </a:ext>
              </a:extLst>
            </p:cNvPr>
            <p:cNvSpPr/>
            <p:nvPr/>
          </p:nvSpPr>
          <p:spPr bwMode="auto">
            <a:xfrm>
              <a:off x="5956823" y="3981397"/>
              <a:ext cx="123728" cy="346234"/>
            </a:xfrm>
            <a:prstGeom prst="ellipse">
              <a:avLst/>
            </a:prstGeom>
            <a:solidFill>
              <a:srgbClr val="3CAE49"/>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1" i="0" u="none" strike="noStrike" kern="1200" cap="none" spc="0" normalizeH="0" baseline="0">
                <a:ln>
                  <a:noFill/>
                </a:ln>
                <a:solidFill>
                  <a:srgbClr val="000000"/>
                </a:solidFill>
                <a:effectLst/>
                <a:uLnTx/>
                <a:uFillTx/>
                <a:latin typeface="Arial"/>
                <a:ea typeface="Malgun Gothic"/>
                <a:cs typeface="+mn-cs"/>
              </a:endParaRPr>
            </a:p>
          </p:txBody>
        </p:sp>
        <p:cxnSp>
          <p:nvCxnSpPr>
            <p:cNvPr id="27" name="Straight Arrow Connector 26">
              <a:extLst>
                <a:ext uri="{FF2B5EF4-FFF2-40B4-BE49-F238E27FC236}">
                  <a16:creationId xmlns:a16="http://schemas.microsoft.com/office/drawing/2014/main" id="{5EA7DB9C-B015-3342-9FAF-3D5BC14877C9}"/>
                </a:ext>
              </a:extLst>
            </p:cNvPr>
            <p:cNvCxnSpPr>
              <a:cxnSpLocks/>
            </p:cNvCxnSpPr>
            <p:nvPr/>
          </p:nvCxnSpPr>
          <p:spPr>
            <a:xfrm>
              <a:off x="6049864" y="4182570"/>
              <a:ext cx="993149" cy="743419"/>
            </a:xfrm>
            <a:prstGeom prst="straightConnector1">
              <a:avLst/>
            </a:prstGeom>
            <a:ln w="19050">
              <a:solidFill>
                <a:srgbClr val="3CAE49"/>
              </a:solidFill>
              <a:tailEnd type="triangle"/>
            </a:ln>
          </p:spPr>
          <p:style>
            <a:lnRef idx="1">
              <a:schemeClr val="accent1"/>
            </a:lnRef>
            <a:fillRef idx="0">
              <a:schemeClr val="accent1"/>
            </a:fillRef>
            <a:effectRef idx="0">
              <a:schemeClr val="accent1"/>
            </a:effectRef>
            <a:fontRef idx="minor">
              <a:schemeClr val="tx1"/>
            </a:fontRef>
          </p:style>
        </p:cxnSp>
        <p:sp>
          <p:nvSpPr>
            <p:cNvPr id="35" name="Up Arrow 34">
              <a:extLst>
                <a:ext uri="{FF2B5EF4-FFF2-40B4-BE49-F238E27FC236}">
                  <a16:creationId xmlns:a16="http://schemas.microsoft.com/office/drawing/2014/main" id="{577C45B5-BC9D-0D44-9379-3D73C6EDDE21}"/>
                </a:ext>
              </a:extLst>
            </p:cNvPr>
            <p:cNvSpPr/>
            <p:nvPr/>
          </p:nvSpPr>
          <p:spPr>
            <a:xfrm>
              <a:off x="6700780" y="4182569"/>
              <a:ext cx="2001431" cy="1782093"/>
            </a:xfrm>
            <a:prstGeom prst="upArrow">
              <a:avLst>
                <a:gd name="adj1" fmla="val 62320"/>
                <a:gd name="adj2" fmla="val 50000"/>
              </a:avLst>
            </a:prstGeom>
            <a:solidFill>
              <a:srgbClr val="3CAE49"/>
            </a:solidFill>
            <a:ln>
              <a:solidFill>
                <a:srgbClr val="3C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sp>
          <p:nvSpPr>
            <p:cNvPr id="36" name="TextBox 35">
              <a:extLst>
                <a:ext uri="{FF2B5EF4-FFF2-40B4-BE49-F238E27FC236}">
                  <a16:creationId xmlns:a16="http://schemas.microsoft.com/office/drawing/2014/main" id="{BC3AF711-66F4-9B4B-8940-21C2AB26E880}"/>
                </a:ext>
              </a:extLst>
            </p:cNvPr>
            <p:cNvSpPr txBox="1"/>
            <p:nvPr/>
          </p:nvSpPr>
          <p:spPr>
            <a:xfrm>
              <a:off x="7181303" y="4416062"/>
              <a:ext cx="1039067" cy="1323439"/>
            </a:xfrm>
            <a:prstGeom prst="rect">
              <a:avLst/>
            </a:prstGeom>
            <a:noFill/>
          </p:spPr>
          <p:txBody>
            <a:bodyPr wrap="none" rtlCol="0">
              <a:spAutoFit/>
            </a:bodyPr>
            <a:lstStyle/>
            <a:p>
              <a:pPr algn="ctr"/>
              <a:r>
                <a:rPr lang="ko-KR" sz="1400" b="1" dirty="0" err="1">
                  <a:solidFill>
                    <a:schemeClr val="bg1"/>
                  </a:solidFill>
                  <a:latin typeface="Candara" panose="020E0502030303020204" pitchFamily="34" charset="0"/>
                  <a:sym typeface=""/>
                </a:rPr>
                <a:t>고관절</a:t>
              </a:r>
              <a:r>
                <a:rPr lang="ko-KR" sz="1400" b="1" dirty="0">
                  <a:solidFill>
                    <a:schemeClr val="bg1"/>
                  </a:solidFill>
                  <a:latin typeface="Candara" panose="020E0502030303020204" pitchFamily="34" charset="0"/>
                  <a:sym typeface=""/>
                </a:rPr>
                <a:t> </a:t>
              </a:r>
              <a:br>
                <a:rPr lang="es-ES" altLang="ko-KR" sz="1400" b="1" dirty="0">
                  <a:solidFill>
                    <a:schemeClr val="bg1"/>
                  </a:solidFill>
                  <a:latin typeface="Candara" panose="020E0502030303020204" pitchFamily="34" charset="0"/>
                  <a:sym typeface=""/>
                </a:rPr>
              </a:br>
              <a:r>
                <a:rPr lang="ko-KR" sz="1400" b="1" dirty="0">
                  <a:solidFill>
                    <a:schemeClr val="bg1"/>
                  </a:solidFill>
                  <a:latin typeface="Candara" panose="020E0502030303020204" pitchFamily="34" charset="0"/>
                  <a:sym typeface=""/>
                </a:rPr>
                <a:t>골절:</a:t>
              </a:r>
            </a:p>
            <a:p>
              <a:pPr algn="ctr"/>
              <a:r>
                <a:rPr lang="ko-KR" sz="2400" b="1" dirty="0">
                  <a:solidFill>
                    <a:schemeClr val="bg1"/>
                  </a:solidFill>
                  <a:latin typeface="Candara" panose="020E0502030303020204" pitchFamily="34" charset="0"/>
                  <a:sym typeface=""/>
                </a:rPr>
                <a:t>8% </a:t>
              </a:r>
            </a:p>
            <a:p>
              <a:pPr algn="ctr"/>
              <a:r>
                <a:rPr lang="ko-KR" sz="1400" b="1" kern="0" dirty="0">
                  <a:solidFill>
                    <a:schemeClr val="bg1">
                      <a:lumMod val="100000"/>
                    </a:schemeClr>
                  </a:solidFill>
                  <a:latin typeface="Candara" panose="020E0502030303020204" pitchFamily="34" charset="0"/>
                  <a:sym typeface=""/>
                </a:rPr>
                <a:t>1년 이내에 </a:t>
              </a:r>
              <a:br>
                <a:rPr lang="es-ES" altLang="ko-KR" sz="1400" b="1" kern="0" dirty="0">
                  <a:solidFill>
                    <a:schemeClr val="bg1">
                      <a:lumMod val="100000"/>
                    </a:schemeClr>
                  </a:solidFill>
                  <a:latin typeface="Candara" panose="020E0502030303020204" pitchFamily="34" charset="0"/>
                  <a:sym typeface=""/>
                </a:rPr>
              </a:br>
              <a:r>
                <a:rPr lang="ko-KR" sz="1400" b="1" kern="0" dirty="0">
                  <a:solidFill>
                    <a:schemeClr val="bg1">
                      <a:lumMod val="100000"/>
                    </a:schemeClr>
                  </a:solidFill>
                  <a:latin typeface="Candara" panose="020E0502030303020204" pitchFamily="34" charset="0"/>
                  <a:sym typeface=""/>
                </a:rPr>
                <a:t>다시 골절</a:t>
              </a:r>
              <a:r>
                <a:rPr lang="ko-KR" sz="1400" b="1" kern="0" baseline="30000" dirty="0">
                  <a:solidFill>
                    <a:schemeClr val="bg1">
                      <a:lumMod val="100000"/>
                    </a:schemeClr>
                  </a:solidFill>
                  <a:latin typeface="Candara" panose="020E0502030303020204" pitchFamily="34" charset="0"/>
                  <a:sym typeface=""/>
                </a:rPr>
                <a:t>1</a:t>
              </a:r>
              <a:endParaRPr lang="ko-KR" sz="1400" b="1" kern="0" dirty="0">
                <a:solidFill>
                  <a:schemeClr val="bg1">
                    <a:lumMod val="100000"/>
                  </a:schemeClr>
                </a:solidFill>
                <a:latin typeface="Candara" panose="020E0502030303020204" pitchFamily="34" charset="0"/>
                <a:sym typeface=""/>
              </a:endParaRPr>
            </a:p>
          </p:txBody>
        </p:sp>
      </p:grpSp>
      <p:sp>
        <p:nvSpPr>
          <p:cNvPr id="43" name="TextBox 42">
            <a:extLst>
              <a:ext uri="{FF2B5EF4-FFF2-40B4-BE49-F238E27FC236}">
                <a16:creationId xmlns:a16="http://schemas.microsoft.com/office/drawing/2014/main" id="{A2C9726D-C3E4-AE4A-B1B1-BAE3677BA686}"/>
              </a:ext>
            </a:extLst>
          </p:cNvPr>
          <p:cNvSpPr txBox="1"/>
          <p:nvPr/>
        </p:nvSpPr>
        <p:spPr>
          <a:xfrm>
            <a:off x="3902592" y="1251591"/>
            <a:ext cx="1602473" cy="387798"/>
          </a:xfrm>
          <a:prstGeom prst="rect">
            <a:avLst/>
          </a:prstGeom>
          <a:noFill/>
        </p:spPr>
        <p:txBody>
          <a:bodyPr wrap="square" lIns="0" tIns="0" rIns="0" bIns="0" rtlCol="0">
            <a:spAutoFit/>
          </a:bodyPr>
          <a:lstStyle/>
          <a:p>
            <a:pPr algn="ctr" defTabSz="914400">
              <a:lnSpc>
                <a:spcPct val="90000"/>
              </a:lnSpc>
              <a:defRPr lang="ko-KR">
                <a:ea typeface="Malgun Gothic"/>
              </a:defRPr>
            </a:pPr>
            <a:r>
              <a:rPr lang="ko-KR" sz="1400" b="1" dirty="0">
                <a:solidFill>
                  <a:srgbClr val="0063A6"/>
                </a:solidFill>
                <a:latin typeface="Candara" panose="020E0502030303020204" pitchFamily="34" charset="0"/>
                <a:sym typeface=""/>
              </a:rPr>
              <a:t>최근 취약 골절 부위</a:t>
            </a:r>
            <a:endParaRPr lang="ko-KR" sz="1400" dirty="0">
              <a:solidFill>
                <a:srgbClr val="0063A6"/>
              </a:solidFill>
              <a:latin typeface="Candara" panose="020E0502030303020204" pitchFamily="34" charset="0"/>
              <a:sym typeface=""/>
            </a:endParaRPr>
          </a:p>
        </p:txBody>
      </p:sp>
      <p:sp>
        <p:nvSpPr>
          <p:cNvPr id="62" name="TextBox 61">
            <a:extLst>
              <a:ext uri="{FF2B5EF4-FFF2-40B4-BE49-F238E27FC236}">
                <a16:creationId xmlns:a16="http://schemas.microsoft.com/office/drawing/2014/main" id="{8A1FC8B2-5684-B74D-A7FE-7C1F8C161C18}"/>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Balasubramanian A,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 2019;30:79-92; 2. Center JR 외.</a:t>
            </a:r>
            <a:r>
              <a:rPr lang="ko-KR" sz="900" b="1" i="1" kern="0">
                <a:solidFill>
                  <a:schemeClr val="tx1">
                    <a:lumMod val="100000"/>
                  </a:schemeClr>
                </a:solidFill>
                <a:latin typeface="Calibri" panose="020F0502020204030204" pitchFamily="34" charset="0"/>
                <a:sym typeface=""/>
              </a:rPr>
              <a:t>JAMA</a:t>
            </a:r>
            <a:r>
              <a:rPr lang="ko-KR" sz="900" b="1" kern="0">
                <a:solidFill>
                  <a:schemeClr val="tx1">
                    <a:lumMod val="100000"/>
                  </a:schemeClr>
                </a:solidFill>
                <a:latin typeface="Calibri" panose="020F0502020204030204" pitchFamily="34" charset="0"/>
                <a:sym typeface=""/>
              </a:rPr>
              <a:t> 2007;297:387–94.</a:t>
            </a:r>
          </a:p>
        </p:txBody>
      </p:sp>
      <p:graphicFrame>
        <p:nvGraphicFramePr>
          <p:cNvPr id="67" name="Table 19">
            <a:extLst>
              <a:ext uri="{FF2B5EF4-FFF2-40B4-BE49-F238E27FC236}">
                <a16:creationId xmlns:a16="http://schemas.microsoft.com/office/drawing/2014/main" id="{2793BE58-B414-374D-A387-200BCE89CD41}"/>
              </a:ext>
            </a:extLst>
          </p:cNvPr>
          <p:cNvGraphicFramePr>
            <a:graphicFrameLocks noGrp="1"/>
          </p:cNvGraphicFramePr>
          <p:nvPr>
            <p:extLst>
              <p:ext uri="{D42A27DB-BD31-4B8C-83A1-F6EECF244321}">
                <p14:modId xmlns:p14="http://schemas.microsoft.com/office/powerpoint/2010/main" val="4104947872"/>
              </p:ext>
            </p:extLst>
          </p:nvPr>
        </p:nvGraphicFramePr>
        <p:xfrm>
          <a:off x="8044667" y="2907065"/>
          <a:ext cx="3177455" cy="1320800"/>
        </p:xfrm>
        <a:graphic>
          <a:graphicData uri="http://schemas.openxmlformats.org/drawingml/2006/table">
            <a:tbl>
              <a:tblPr firstRow="1" bandRow="1">
                <a:tableStyleId>{7DF18680-E054-41AD-8BC1-D1AEF772440D}</a:tableStyleId>
              </a:tblPr>
              <a:tblGrid>
                <a:gridCol w="1073433">
                  <a:extLst>
                    <a:ext uri="{9D8B030D-6E8A-4147-A177-3AD203B41FA5}">
                      <a16:colId xmlns:a16="http://schemas.microsoft.com/office/drawing/2014/main" val="2351059497"/>
                    </a:ext>
                  </a:extLst>
                </a:gridCol>
                <a:gridCol w="2104022">
                  <a:extLst>
                    <a:ext uri="{9D8B030D-6E8A-4147-A177-3AD203B41FA5}">
                      <a16:colId xmlns:a16="http://schemas.microsoft.com/office/drawing/2014/main" val="4242878073"/>
                    </a:ext>
                  </a:extLst>
                </a:gridCol>
              </a:tblGrid>
              <a:tr h="370840">
                <a:tc gridSpan="2">
                  <a:txBody>
                    <a:bodyPr/>
                    <a:lstStyle/>
                    <a:p>
                      <a:pPr algn="ctr"/>
                      <a:r>
                        <a:rPr lang="ko-KR" sz="1600" b="1" kern="0" spc="0">
                          <a:solidFill>
                            <a:schemeClr val="bg1">
                              <a:lumMod val="100000"/>
                            </a:schemeClr>
                          </a:solidFill>
                          <a:latin typeface="Candara" panose="020E0502030303020204" pitchFamily="34" charset="0"/>
                          <a:ea typeface="Malgun Gothic"/>
                          <a:cs typeface="+mn-cs"/>
                          <a:sym typeface=""/>
                        </a:rPr>
                        <a:t>재발성 골절 위험은 여성보다 남성에서 더 높음</a:t>
                      </a:r>
                      <a:r>
                        <a:rPr lang="ko-KR" sz="1600" b="1" kern="0" spc="0" baseline="30000">
                          <a:solidFill>
                            <a:schemeClr val="bg1">
                              <a:lumMod val="100000"/>
                            </a:schemeClr>
                          </a:solidFill>
                          <a:latin typeface="Candara" panose="020E0502030303020204" pitchFamily="34" charset="0"/>
                          <a:ea typeface="Malgun Gothic"/>
                          <a:cs typeface="+mn-cs"/>
                          <a:sym typeface=""/>
                        </a:rPr>
                        <a:t>2</a:t>
                      </a:r>
                    </a:p>
                  </a:txBody>
                  <a:tcPr/>
                </a:tc>
                <a:tc hMerge="1">
                  <a:txBody>
                    <a:bodyPr/>
                    <a:lstStyle/>
                    <a:p>
                      <a:pPr algn="ctr"/>
                      <a:r>
                        <a:rPr lang="ko-KR" sz="1600">
                          <a:ea typeface="Malgun Gothic"/>
                        </a:rPr>
                        <a:t>재발성 골절 위험*</a:t>
                      </a:r>
                      <a:endParaRPr lang="ko-KR" sz="1600" baseline="30000">
                        <a:ea typeface="Malgun Gothic"/>
                      </a:endParaRPr>
                    </a:p>
                  </a:txBody>
                  <a:tcPr>
                    <a:solidFill>
                      <a:srgbClr val="3CAE49"/>
                    </a:solidFill>
                  </a:tcPr>
                </a:tc>
                <a:extLst>
                  <a:ext uri="{0D108BD9-81ED-4DB2-BD59-A6C34878D82A}">
                    <a16:rowId xmlns:a16="http://schemas.microsoft.com/office/drawing/2014/main" val="2411141934"/>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남성</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3.47 (2.69–4.48)*</a:t>
                      </a:r>
                    </a:p>
                  </a:txBody>
                  <a:tcPr/>
                </a:tc>
                <a:extLst>
                  <a:ext uri="{0D108BD9-81ED-4DB2-BD59-A6C34878D82A}">
                    <a16:rowId xmlns:a16="http://schemas.microsoft.com/office/drawing/2014/main" val="2763351028"/>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여성</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1.97 (1.71–2.26)*</a:t>
                      </a:r>
                    </a:p>
                  </a:txBody>
                  <a:tcPr/>
                </a:tc>
                <a:extLst>
                  <a:ext uri="{0D108BD9-81ED-4DB2-BD59-A6C34878D82A}">
                    <a16:rowId xmlns:a16="http://schemas.microsoft.com/office/drawing/2014/main" val="2964356414"/>
                  </a:ext>
                </a:extLst>
              </a:tr>
            </a:tbl>
          </a:graphicData>
        </a:graphic>
      </p:graphicFrame>
      <p:sp>
        <p:nvSpPr>
          <p:cNvPr id="68" name="TextBox 67">
            <a:extLst>
              <a:ext uri="{FF2B5EF4-FFF2-40B4-BE49-F238E27FC236}">
                <a16:creationId xmlns:a16="http://schemas.microsoft.com/office/drawing/2014/main" id="{EE1F577B-9151-3643-B9BF-1AFF7F660441}"/>
              </a:ext>
            </a:extLst>
          </p:cNvPr>
          <p:cNvSpPr txBox="1"/>
          <p:nvPr/>
        </p:nvSpPr>
        <p:spPr>
          <a:xfrm>
            <a:off x="8095022" y="4271820"/>
            <a:ext cx="2544286" cy="261610"/>
          </a:xfrm>
          <a:prstGeom prst="rect">
            <a:avLst/>
          </a:prstGeom>
          <a:noFill/>
        </p:spPr>
        <p:txBody>
          <a:bodyPr wrap="none" rtlCol="0">
            <a:spAutoFit/>
          </a:bodyPr>
          <a:lstStyle/>
          <a:p>
            <a:r>
              <a:rPr lang="ko-KR" sz="1100" b="1">
                <a:latin typeface="Candara" panose="020E0502030303020204" pitchFamily="34" charset="0"/>
                <a:sym typeface=""/>
              </a:rPr>
              <a:t>* 상대위험도(95% 신뢰구간)</a:t>
            </a:r>
          </a:p>
        </p:txBody>
      </p:sp>
      <p:sp>
        <p:nvSpPr>
          <p:cNvPr id="72" name="Oval 71">
            <a:extLst>
              <a:ext uri="{FF2B5EF4-FFF2-40B4-BE49-F238E27FC236}">
                <a16:creationId xmlns:a16="http://schemas.microsoft.com/office/drawing/2014/main" id="{4C3FBBA8-72EC-0445-9C4E-6FEECDABF53B}"/>
              </a:ext>
            </a:extLst>
          </p:cNvPr>
          <p:cNvSpPr/>
          <p:nvPr/>
        </p:nvSpPr>
        <p:spPr bwMode="auto">
          <a:xfrm>
            <a:off x="4400185" y="3592355"/>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73" name="Oval 72">
            <a:extLst>
              <a:ext uri="{FF2B5EF4-FFF2-40B4-BE49-F238E27FC236}">
                <a16:creationId xmlns:a16="http://schemas.microsoft.com/office/drawing/2014/main" id="{D68461DC-4F0B-D24A-B927-B2BE7A955B3D}"/>
              </a:ext>
            </a:extLst>
          </p:cNvPr>
          <p:cNvSpPr/>
          <p:nvPr/>
        </p:nvSpPr>
        <p:spPr bwMode="auto">
          <a:xfrm>
            <a:off x="4298706" y="5686565"/>
            <a:ext cx="145767" cy="145767"/>
          </a:xfrm>
          <a:prstGeom prst="ellipse">
            <a:avLst/>
          </a:prstGeom>
          <a:solidFill>
            <a:srgbClr val="0063A6"/>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lang="ko-KR">
                <a:ea typeface="Malgun Gothic"/>
              </a:defRPr>
            </a:pPr>
            <a:endParaRPr kumimoji="0" lang="ko-KR" sz="1000" b="0" i="0" u="none" strike="noStrike" kern="1200" cap="none" spc="0" normalizeH="0" baseline="0">
              <a:ln>
                <a:noFill/>
              </a:ln>
              <a:solidFill>
                <a:srgbClr val="000000"/>
              </a:solidFill>
              <a:effectLst/>
              <a:uLnTx/>
              <a:uFillTx/>
              <a:latin typeface="Arial"/>
              <a:ea typeface="Malgun Gothic"/>
              <a:cs typeface="+mn-cs"/>
            </a:endParaRPr>
          </a:p>
        </p:txBody>
      </p:sp>
      <p:sp>
        <p:nvSpPr>
          <p:cNvPr id="74" name="TextBox 73">
            <a:extLst>
              <a:ext uri="{FF2B5EF4-FFF2-40B4-BE49-F238E27FC236}">
                <a16:creationId xmlns:a16="http://schemas.microsoft.com/office/drawing/2014/main" id="{42047572-513B-6942-AA05-4FBB96CFBC42}"/>
              </a:ext>
            </a:extLst>
          </p:cNvPr>
          <p:cNvSpPr txBox="1"/>
          <p:nvPr/>
        </p:nvSpPr>
        <p:spPr>
          <a:xfrm>
            <a:off x="3352038" y="5609047"/>
            <a:ext cx="914652"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발목</a:t>
            </a:r>
          </a:p>
        </p:txBody>
      </p:sp>
      <p:sp>
        <p:nvSpPr>
          <p:cNvPr id="75" name="TextBox 74">
            <a:extLst>
              <a:ext uri="{FF2B5EF4-FFF2-40B4-BE49-F238E27FC236}">
                <a16:creationId xmlns:a16="http://schemas.microsoft.com/office/drawing/2014/main" id="{19EA64A5-E3D1-2149-8B43-D207EB7ACCDF}"/>
              </a:ext>
            </a:extLst>
          </p:cNvPr>
          <p:cNvSpPr txBox="1"/>
          <p:nvPr/>
        </p:nvSpPr>
        <p:spPr>
          <a:xfrm>
            <a:off x="3714261" y="3538823"/>
            <a:ext cx="1254916" cy="276999"/>
          </a:xfrm>
          <a:prstGeom prst="rect">
            <a:avLst/>
          </a:prstGeom>
          <a:noFill/>
        </p:spPr>
        <p:txBody>
          <a:bodyPr wrap="square" rtlCol="0">
            <a:spAutoFit/>
          </a:bodyPr>
          <a:lstStyle/>
          <a:p>
            <a:pPr algn="r" defTabSz="914400">
              <a:defRPr lang="ko-KR">
                <a:ea typeface="Malgun Gothic"/>
              </a:defRPr>
            </a:pPr>
            <a:r>
              <a:rPr lang="ko-KR" sz="1200" b="1" i="1" dirty="0">
                <a:solidFill>
                  <a:schemeClr val="tx1">
                    <a:lumMod val="100000"/>
                  </a:schemeClr>
                </a:solidFill>
                <a:latin typeface="Candara" panose="020E0502030303020204" pitchFamily="34" charset="0"/>
                <a:sym typeface=""/>
              </a:rPr>
              <a:t>골반</a:t>
            </a:r>
          </a:p>
        </p:txBody>
      </p:sp>
      <p:sp>
        <p:nvSpPr>
          <p:cNvPr id="48" name="TextBox 47">
            <a:extLst>
              <a:ext uri="{FF2B5EF4-FFF2-40B4-BE49-F238E27FC236}">
                <a16:creationId xmlns:a16="http://schemas.microsoft.com/office/drawing/2014/main" id="{17DD2DE2-19D1-AA40-8CE5-AC24FB8AF043}"/>
              </a:ext>
            </a:extLst>
          </p:cNvPr>
          <p:cNvSpPr txBox="1"/>
          <p:nvPr/>
        </p:nvSpPr>
        <p:spPr>
          <a:xfrm>
            <a:off x="3364458" y="4438274"/>
            <a:ext cx="914652" cy="276999"/>
          </a:xfrm>
          <a:prstGeom prst="rect">
            <a:avLst/>
          </a:prstGeom>
          <a:noFill/>
        </p:spPr>
        <p:txBody>
          <a:bodyPr wrap="square" rtlCol="0">
            <a:spAutoFit/>
          </a:bodyPr>
          <a:lstStyle/>
          <a:p>
            <a:pPr algn="r" defTabSz="914400">
              <a:defRPr lang="ko-KR">
                <a:ea typeface="Malgun Gothic"/>
              </a:defRPr>
            </a:pPr>
            <a:r>
              <a:rPr lang="ko-KR" sz="1200" b="1" i="1">
                <a:solidFill>
                  <a:schemeClr val="tx1">
                    <a:lumMod val="100000"/>
                  </a:schemeClr>
                </a:solidFill>
                <a:latin typeface="Candara" panose="020E0502030303020204" pitchFamily="34" charset="0"/>
                <a:sym typeface=""/>
              </a:rPr>
              <a:t>대퇴골</a:t>
            </a:r>
          </a:p>
        </p:txBody>
      </p:sp>
      <p:pic>
        <p:nvPicPr>
          <p:cNvPr id="37" name="Graphic 36" descr="Home with solid fill">
            <a:hlinkClick r:id="rId4" action="ppaction://hlinksldjump"/>
            <a:extLst>
              <a:ext uri="{FF2B5EF4-FFF2-40B4-BE49-F238E27FC236}">
                <a16:creationId xmlns:a16="http://schemas.microsoft.com/office/drawing/2014/main" id="{34BC7F6F-B92E-E941-B5AC-0C5C1C7075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691874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pPr>
              <a:defRPr lang="ko-KR">
                <a:ea typeface="Malgun Gothic"/>
              </a:defRPr>
            </a:pPr>
            <a:r>
              <a:rPr lang="ko-KR" sz="3600" b="1" dirty="0">
                <a:solidFill>
                  <a:srgbClr val="6BBBAD"/>
                </a:solidFill>
                <a:latin typeface="Candara" panose="020E0502030303020204" pitchFamily="34" charset="0"/>
                <a:sym typeface=""/>
              </a:rPr>
              <a:t>이전에 골절이 </a:t>
            </a:r>
            <a:r>
              <a:rPr lang="ko-KR" altLang="es-ES" sz="3600" b="1" dirty="0">
                <a:solidFill>
                  <a:srgbClr val="6BBBAD"/>
                </a:solidFill>
                <a:latin typeface="Candara" panose="020E0502030303020204" pitchFamily="34" charset="0"/>
                <a:ea typeface="Malgun Gothic"/>
                <a:sym typeface=""/>
              </a:rPr>
              <a:t>없었던 </a:t>
            </a:r>
            <a:r>
              <a:rPr lang="ko-KR" altLang="en-US" sz="3600" b="1" dirty="0" err="1">
                <a:solidFill>
                  <a:srgbClr val="6BBBAD"/>
                </a:solidFill>
                <a:latin typeface="Candara" panose="020E0502030303020204" pitchFamily="34" charset="0"/>
                <a:ea typeface="Malgun Gothic"/>
                <a:sym typeface=""/>
              </a:rPr>
              <a:t>셀리악병</a:t>
            </a:r>
            <a:r>
              <a:rPr lang="ko-KR" altLang="es-ES" sz="3600" b="1" dirty="0">
                <a:solidFill>
                  <a:srgbClr val="6BBBAD"/>
                </a:solidFill>
                <a:latin typeface="Candara" panose="020E0502030303020204" pitchFamily="34" charset="0"/>
                <a:ea typeface="Malgun Gothic"/>
                <a:sym typeface=""/>
              </a:rPr>
              <a:t> 환자에 </a:t>
            </a:r>
            <a:r>
              <a:rPr lang="ko-KR" sz="3600" b="1" dirty="0">
                <a:solidFill>
                  <a:srgbClr val="6BBBAD"/>
                </a:solidFill>
                <a:latin typeface="Candara" panose="020E0502030303020204" pitchFamily="34" charset="0"/>
                <a:sym typeface=""/>
              </a:rPr>
              <a:t>대한 진단적 접근</a:t>
            </a:r>
            <a:endParaRPr lang="ko-KR" sz="3600" b="1" baseline="30000" dirty="0">
              <a:solidFill>
                <a:srgbClr val="6BBBAD"/>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674942" y="1731889"/>
            <a:ext cx="4652432" cy="366254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ko-KR" altLang="en-US" b="1" kern="0" dirty="0" err="1">
                <a:latin typeface="Candara" panose="020E0502030303020204" pitchFamily="34" charset="0"/>
                <a:sym typeface=""/>
              </a:rPr>
              <a:t>셀리악병</a:t>
            </a:r>
            <a:r>
              <a:rPr lang="ko-KR" altLang="en-US" b="1" kern="0" dirty="0">
                <a:latin typeface="Candara" panose="020E0502030303020204" pitchFamily="34" charset="0"/>
                <a:sym typeface=""/>
              </a:rPr>
              <a:t> </a:t>
            </a:r>
            <a:r>
              <a:rPr lang="ko-KR" b="1" kern="0" dirty="0">
                <a:latin typeface="Candara" panose="020E0502030303020204" pitchFamily="34" charset="0"/>
                <a:sym typeface=""/>
              </a:rPr>
              <a:t>환자에서 </a:t>
            </a:r>
            <a:r>
              <a:rPr lang="ko-KR" b="1" kern="0" dirty="0" err="1">
                <a:solidFill>
                  <a:schemeClr val="tx1">
                    <a:lumMod val="100000"/>
                  </a:schemeClr>
                </a:solidFill>
                <a:latin typeface="Candara" panose="020E0502030303020204" pitchFamily="34" charset="0"/>
                <a:sym typeface=""/>
              </a:rPr>
              <a:t>골밀도</a:t>
            </a:r>
            <a:r>
              <a:rPr lang="ko-KR" b="1" kern="0" dirty="0">
                <a:solidFill>
                  <a:schemeClr val="tx1">
                    <a:lumMod val="100000"/>
                  </a:schemeClr>
                </a:solidFill>
                <a:latin typeface="Candara" panose="020E0502030303020204" pitchFamily="34" charset="0"/>
                <a:sym typeface=""/>
              </a:rPr>
              <a:t> 측정의 정확한 시기에 대한 일반적인 합의는 이루어지지 않았음</a:t>
            </a:r>
            <a:r>
              <a:rPr lang="ko-KR" b="1" kern="0" baseline="30000" dirty="0">
                <a:solidFill>
                  <a:schemeClr val="tx1">
                    <a:lumMod val="100000"/>
                  </a:schemeClr>
                </a:solidFill>
                <a:latin typeface="Candara" panose="020E0502030303020204" pitchFamily="34" charset="0"/>
                <a:sym typeface=""/>
              </a:rPr>
              <a:t>1</a:t>
            </a:r>
          </a:p>
          <a:p>
            <a:pPr marL="285750" indent="-285750">
              <a:spcAft>
                <a:spcPts val="1200"/>
              </a:spcAft>
              <a:buFont typeface="Arial" panose="020B0604020202020204" pitchFamily="34" charset="0"/>
              <a:buChar char="•"/>
            </a:pPr>
            <a:r>
              <a:rPr lang="ko-KR" b="1" kern="0" dirty="0">
                <a:solidFill>
                  <a:srgbClr val="6BBBAD">
                    <a:lumMod val="100000"/>
                  </a:srgbClr>
                </a:solidFill>
                <a:latin typeface="Candara" panose="020E0502030303020204" pitchFamily="34" charset="0"/>
                <a:sym typeface=""/>
              </a:rPr>
              <a:t>무증상 </a:t>
            </a:r>
            <a:r>
              <a:rPr lang="ko-KR" b="1" kern="0" dirty="0" err="1">
                <a:solidFill>
                  <a:srgbClr val="6BBBAD">
                    <a:lumMod val="100000"/>
                  </a:srgbClr>
                </a:solidFill>
                <a:latin typeface="Candara" panose="020E0502030303020204" pitchFamily="34" charset="0"/>
                <a:sym typeface=""/>
              </a:rPr>
              <a:t>CD환자</a:t>
            </a:r>
            <a:r>
              <a:rPr lang="ko-KR" b="1" kern="0" dirty="0" err="1">
                <a:solidFill>
                  <a:schemeClr val="tx1">
                    <a:lumMod val="100000"/>
                  </a:schemeClr>
                </a:solidFill>
                <a:latin typeface="Candara" panose="020E0502030303020204" pitchFamily="34" charset="0"/>
                <a:sym typeface=""/>
              </a:rPr>
              <a:t>는</a:t>
            </a:r>
            <a:r>
              <a:rPr lang="ko-KR" b="1" kern="0" dirty="0">
                <a:solidFill>
                  <a:schemeClr val="tx1">
                    <a:lumMod val="100000"/>
                  </a:schemeClr>
                </a:solidFill>
                <a:latin typeface="Candara" panose="020E0502030303020204" pitchFamily="34" charset="0"/>
                <a:sym typeface=""/>
              </a:rPr>
              <a:t> 조기 </a:t>
            </a:r>
            <a:r>
              <a:rPr lang="ko-KR" b="1" kern="0" dirty="0" err="1">
                <a:solidFill>
                  <a:schemeClr val="tx1">
                    <a:lumMod val="100000"/>
                  </a:schemeClr>
                </a:solidFill>
                <a:latin typeface="Candara" panose="020E0502030303020204" pitchFamily="34" charset="0"/>
                <a:sym typeface=""/>
              </a:rPr>
              <a:t>골밀도</a:t>
            </a:r>
            <a:r>
              <a:rPr lang="ko-KR" b="1" kern="0" dirty="0">
                <a:solidFill>
                  <a:schemeClr val="tx1">
                    <a:lumMod val="100000"/>
                  </a:schemeClr>
                </a:solidFill>
                <a:latin typeface="Candara" panose="020E0502030303020204" pitchFamily="34" charset="0"/>
                <a:sym typeface=""/>
              </a:rPr>
              <a:t> 측정이 권고됨</a:t>
            </a:r>
            <a:r>
              <a:rPr lang="ko-KR" b="1" kern="0" baseline="30000" dirty="0">
                <a:solidFill>
                  <a:schemeClr val="tx1">
                    <a:lumMod val="100000"/>
                  </a:schemeClr>
                </a:solidFill>
                <a:latin typeface="Candara" panose="020E0502030303020204" pitchFamily="34" charset="0"/>
                <a:sym typeface=""/>
              </a:rPr>
              <a:t>1</a:t>
            </a:r>
          </a:p>
          <a:p>
            <a:pPr marL="742950" lvl="1" indent="-285750">
              <a:spcAft>
                <a:spcPts val="1200"/>
              </a:spcAft>
              <a:buFont typeface="Arial" panose="020B0604020202020204" pitchFamily="34" charset="0"/>
              <a:buChar char="•"/>
            </a:pPr>
            <a:r>
              <a:rPr lang="ko-KR" b="1" kern="0" dirty="0" err="1">
                <a:solidFill>
                  <a:schemeClr val="tx1">
                    <a:lumMod val="100000"/>
                  </a:schemeClr>
                </a:solidFill>
                <a:latin typeface="Candara" panose="020E0502030303020204" pitchFamily="34" charset="0"/>
                <a:sym typeface=""/>
              </a:rPr>
              <a:t>특히,</a:t>
            </a:r>
            <a:r>
              <a:rPr lang="ko-KR" b="1" kern="0" dirty="0" err="1">
                <a:solidFill>
                  <a:srgbClr val="6BBBAD">
                    <a:lumMod val="100000"/>
                  </a:srgbClr>
                </a:solidFill>
                <a:latin typeface="Candara" panose="020E0502030303020204" pitchFamily="34" charset="0"/>
                <a:sym typeface=""/>
              </a:rPr>
              <a:t>최대</a:t>
            </a:r>
            <a:r>
              <a:rPr lang="ko-KR" b="1" kern="0" dirty="0">
                <a:solidFill>
                  <a:srgbClr val="6BBBAD">
                    <a:lumMod val="100000"/>
                  </a:srgbClr>
                </a:solidFill>
                <a:latin typeface="Candara" panose="020E0502030303020204" pitchFamily="34" charset="0"/>
                <a:sym typeface=""/>
              </a:rPr>
              <a:t> </a:t>
            </a:r>
            <a:r>
              <a:rPr lang="ko-KR" b="1" kern="0" dirty="0" err="1">
                <a:solidFill>
                  <a:srgbClr val="6BBBAD">
                    <a:lumMod val="100000"/>
                  </a:srgbClr>
                </a:solidFill>
                <a:latin typeface="Candara" panose="020E0502030303020204" pitchFamily="34" charset="0"/>
                <a:sym typeface=""/>
              </a:rPr>
              <a:t>골질량</a:t>
            </a:r>
            <a:r>
              <a:rPr lang="ko-KR" b="1" kern="0" dirty="0">
                <a:solidFill>
                  <a:srgbClr val="6BBBAD">
                    <a:lumMod val="100000"/>
                  </a:srgbClr>
                </a:solidFill>
                <a:latin typeface="Candara" panose="020E0502030303020204" pitchFamily="34" charset="0"/>
                <a:sym typeface=""/>
              </a:rPr>
              <a:t> 연령 이하 또는 </a:t>
            </a:r>
            <a:r>
              <a:rPr lang="ko-KR" b="1" kern="0" dirty="0" err="1">
                <a:solidFill>
                  <a:srgbClr val="6BBBAD">
                    <a:lumMod val="100000"/>
                  </a:srgbClr>
                </a:solidFill>
                <a:latin typeface="Candara" panose="020E0502030303020204" pitchFamily="34" charset="0"/>
                <a:sym typeface=""/>
              </a:rPr>
              <a:t>또는</a:t>
            </a:r>
            <a:r>
              <a:rPr lang="ko-KR" b="1" kern="0" dirty="0">
                <a:solidFill>
                  <a:srgbClr val="6BBBAD">
                    <a:lumMod val="100000"/>
                  </a:srgbClr>
                </a:solidFill>
                <a:latin typeface="Candara" panose="020E0502030303020204" pitchFamily="34" charset="0"/>
                <a:sym typeface=""/>
              </a:rPr>
              <a:t> 해당 연령 직후의 환자는</a:t>
            </a:r>
            <a:r>
              <a:rPr lang="ko-KR" b="1" kern="0" dirty="0">
                <a:solidFill>
                  <a:schemeClr val="tx1">
                    <a:lumMod val="100000"/>
                  </a:schemeClr>
                </a:solidFill>
                <a:latin typeface="Candara" panose="020E0502030303020204" pitchFamily="34" charset="0"/>
                <a:sym typeface=""/>
              </a:rPr>
              <a:t> BMD 평가를 받아야 함</a:t>
            </a:r>
            <a:r>
              <a:rPr lang="ko-KR" b="1" kern="0" baseline="30000" dirty="0">
                <a:solidFill>
                  <a:schemeClr val="tx1">
                    <a:lumMod val="100000"/>
                  </a:schemeClr>
                </a:solidFill>
                <a:latin typeface="Candara" panose="020E0502030303020204" pitchFamily="34" charset="0"/>
                <a:sym typeface=""/>
              </a:rPr>
              <a:t>1</a:t>
            </a:r>
          </a:p>
          <a:p>
            <a:pPr marL="285750" indent="-285750">
              <a:spcAft>
                <a:spcPts val="12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진단 시 선별이 모든 환자에게 필요한 것은 아닌 것으로 보임</a:t>
            </a:r>
            <a:r>
              <a:rPr lang="ko-KR" b="1" kern="0" baseline="30000" dirty="0">
                <a:solidFill>
                  <a:schemeClr val="tx1">
                    <a:lumMod val="100000"/>
                  </a:schemeClr>
                </a:solidFill>
                <a:latin typeface="Candara" panose="020E0502030303020204" pitchFamily="34" charset="0"/>
                <a:sym typeface=""/>
              </a:rPr>
              <a:t>1</a:t>
            </a:r>
          </a:p>
          <a:p>
            <a:pPr marL="285750" indent="-285750">
              <a:spcAft>
                <a:spcPts val="1200"/>
              </a:spcAft>
              <a:buFont typeface="Arial" panose="020B0604020202020204" pitchFamily="34" charset="0"/>
              <a:buChar char="•"/>
            </a:pPr>
            <a:endParaRPr lang="ko-KR" b="1" baseline="30000" dirty="0">
              <a:latin typeface="Candara" panose="020E0502030303020204" pitchFamily="34" charset="0"/>
              <a:ea typeface="Malgun Gothic"/>
            </a:endParaRPr>
          </a:p>
        </p:txBody>
      </p:sp>
      <p:sp>
        <p:nvSpPr>
          <p:cNvPr id="11" name="TextBox 10">
            <a:extLst>
              <a:ext uri="{FF2B5EF4-FFF2-40B4-BE49-F238E27FC236}">
                <a16:creationId xmlns:a16="http://schemas.microsoft.com/office/drawing/2014/main" id="{2EFD8317-DD85-D444-892A-6EB0E91DCEC1}"/>
              </a:ext>
            </a:extLst>
          </p:cNvPr>
          <p:cNvSpPr txBox="1"/>
          <p:nvPr/>
        </p:nvSpPr>
        <p:spPr>
          <a:xfrm>
            <a:off x="386856" y="6481014"/>
            <a:ext cx="11256505" cy="2308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Di Stefano M, et al. </a:t>
            </a:r>
            <a:r>
              <a:rPr lang="ko-KR" sz="900" b="1" i="1" kern="0">
                <a:solidFill>
                  <a:schemeClr val="tx1">
                    <a:lumMod val="100000"/>
                  </a:schemeClr>
                </a:solidFill>
                <a:latin typeface="Calibri" panose="020F0502020204030204" pitchFamily="34" charset="0"/>
                <a:sym typeface=""/>
              </a:rPr>
              <a:t>Nutrients</a:t>
            </a:r>
            <a:r>
              <a:rPr lang="ko-KR" sz="900" b="1" kern="0">
                <a:solidFill>
                  <a:schemeClr val="tx1">
                    <a:lumMod val="100000"/>
                  </a:schemeClr>
                </a:solidFill>
                <a:latin typeface="Calibri" panose="020F0502020204030204" pitchFamily="34" charset="0"/>
                <a:sym typeface=""/>
              </a:rPr>
              <a:t> 2013;5:4786–99. </a:t>
            </a:r>
            <a:endPar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endParaRPr>
          </a:p>
        </p:txBody>
      </p:sp>
      <p:sp>
        <p:nvSpPr>
          <p:cNvPr id="4" name="TextBox 3">
            <a:extLst>
              <a:ext uri="{FF2B5EF4-FFF2-40B4-BE49-F238E27FC236}">
                <a16:creationId xmlns:a16="http://schemas.microsoft.com/office/drawing/2014/main" id="{3673D6C6-7DC2-4A4C-ACA8-70B808AD74E9}"/>
              </a:ext>
            </a:extLst>
          </p:cNvPr>
          <p:cNvSpPr txBox="1"/>
          <p:nvPr/>
        </p:nvSpPr>
        <p:spPr>
          <a:xfrm>
            <a:off x="400023" y="6137322"/>
            <a:ext cx="982961" cy="261610"/>
          </a:xfrm>
          <a:prstGeom prst="rect">
            <a:avLst/>
          </a:prstGeom>
          <a:noFill/>
        </p:spPr>
        <p:txBody>
          <a:bodyPr wrap="none" rtlCol="0">
            <a:spAutoFit/>
          </a:bodyPr>
          <a:lstStyle/>
          <a:p>
            <a:r>
              <a:rPr lang="ko-KR" sz="1100" dirty="0">
                <a:latin typeface="Candara" panose="020E0502030303020204" pitchFamily="34" charset="0"/>
                <a:sym typeface=""/>
              </a:rPr>
              <a:t>CD, </a:t>
            </a:r>
            <a:r>
              <a:rPr lang="ko-KR" altLang="en-US" sz="1100" dirty="0" err="1">
                <a:latin typeface="Candara" panose="020E0502030303020204" pitchFamily="34" charset="0"/>
                <a:sym typeface=""/>
              </a:rPr>
              <a:t>셀리악병</a:t>
            </a:r>
            <a:endParaRPr lang="ko-KR" sz="1100" dirty="0">
              <a:latin typeface="Candara" panose="020E0502030303020204" pitchFamily="34" charset="0"/>
              <a:sym typeface=""/>
            </a:endParaRPr>
          </a:p>
        </p:txBody>
      </p:sp>
      <p:sp>
        <p:nvSpPr>
          <p:cNvPr id="7" name="TextBox 6">
            <a:extLst>
              <a:ext uri="{FF2B5EF4-FFF2-40B4-BE49-F238E27FC236}">
                <a16:creationId xmlns:a16="http://schemas.microsoft.com/office/drawing/2014/main" id="{33E251F8-BFD4-3C45-B035-B25C0F68A2AA}"/>
              </a:ext>
            </a:extLst>
          </p:cNvPr>
          <p:cNvSpPr txBox="1"/>
          <p:nvPr/>
        </p:nvSpPr>
        <p:spPr>
          <a:xfrm>
            <a:off x="7715158" y="6551341"/>
            <a:ext cx="4077324" cy="276999"/>
          </a:xfrm>
          <a:prstGeom prst="rect">
            <a:avLst/>
          </a:prstGeom>
          <a:noFill/>
        </p:spPr>
        <p:txBody>
          <a:bodyPr wrap="square" rtlCol="0">
            <a:spAutoFit/>
          </a:bodyPr>
          <a:lstStyle/>
          <a:p>
            <a:r>
              <a:rPr lang="ko-KR" sz="1200" b="1" kern="0">
                <a:solidFill>
                  <a:schemeClr val="tx1">
                    <a:lumMod val="100000"/>
                  </a:schemeClr>
                </a:solidFill>
                <a:latin typeface="Calibri" panose="020F0502020204030204" pitchFamily="34" charset="0"/>
                <a:sym typeface=""/>
              </a:rPr>
              <a:t>Adapted from: Di Stefano M, et al. </a:t>
            </a:r>
            <a:r>
              <a:rPr lang="ko-KR" sz="1200" b="1" i="1" kern="0">
                <a:solidFill>
                  <a:schemeClr val="tx1">
                    <a:lumMod val="100000"/>
                  </a:schemeClr>
                </a:solidFill>
                <a:latin typeface="Calibri" panose="020F0502020204030204" pitchFamily="34" charset="0"/>
                <a:sym typeface=""/>
              </a:rPr>
              <a:t>Nutrients</a:t>
            </a:r>
            <a:r>
              <a:rPr lang="ko-KR" sz="1200" b="1" kern="0">
                <a:solidFill>
                  <a:schemeClr val="tx1">
                    <a:lumMod val="100000"/>
                  </a:schemeClr>
                </a:solidFill>
                <a:latin typeface="Calibri" panose="020F0502020204030204" pitchFamily="34" charset="0"/>
                <a:sym typeface=""/>
              </a:rPr>
              <a:t> 2013.</a:t>
            </a:r>
            <a:r>
              <a:rPr lang="ko-KR" sz="1200" b="1" kern="0" baseline="30000">
                <a:solidFill>
                  <a:schemeClr val="tx1">
                    <a:lumMod val="100000"/>
                  </a:schemeClr>
                </a:solidFill>
                <a:latin typeface="Calibri" panose="020F0502020204030204" pitchFamily="34" charset="0"/>
                <a:sym typeface=""/>
              </a:rPr>
              <a:t>1</a:t>
            </a:r>
          </a:p>
        </p:txBody>
      </p:sp>
      <p:sp>
        <p:nvSpPr>
          <p:cNvPr id="2" name="Rectangle 1">
            <a:extLst>
              <a:ext uri="{FF2B5EF4-FFF2-40B4-BE49-F238E27FC236}">
                <a16:creationId xmlns:a16="http://schemas.microsoft.com/office/drawing/2014/main" id="{2AF25398-DD3E-D347-B7F0-5AAEA6915A86}"/>
              </a:ext>
            </a:extLst>
          </p:cNvPr>
          <p:cNvSpPr/>
          <p:nvPr/>
        </p:nvSpPr>
        <p:spPr>
          <a:xfrm>
            <a:off x="7030158" y="1069483"/>
            <a:ext cx="3427541" cy="369332"/>
          </a:xfrm>
          <a:prstGeom prst="rect">
            <a:avLst/>
          </a:prstGeom>
        </p:spPr>
        <p:txBody>
          <a:bodyPr wrap="none">
            <a:spAutoFit/>
          </a:bodyPr>
          <a:lstStyle/>
          <a:p>
            <a:r>
              <a:rPr lang="ko-KR" b="1">
                <a:latin typeface="Candara" panose="020E0502030303020204" pitchFamily="34" charset="0"/>
                <a:sym typeface=""/>
              </a:rPr>
              <a:t>권고하는 진단 접근법 </a:t>
            </a:r>
          </a:p>
        </p:txBody>
      </p:sp>
      <p:pic>
        <p:nvPicPr>
          <p:cNvPr id="14" name="Graphic 13">
            <a:extLst>
              <a:ext uri="{FF2B5EF4-FFF2-40B4-BE49-F238E27FC236}">
                <a16:creationId xmlns:a16="http://schemas.microsoft.com/office/drawing/2014/main" id="{B76C47DE-01CE-B843-AC8D-55DA5161AF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4027" y="1470179"/>
            <a:ext cx="6189684" cy="4991226"/>
          </a:xfrm>
          <a:prstGeom prst="rect">
            <a:avLst/>
          </a:prstGeom>
        </p:spPr>
      </p:pic>
      <p:pic>
        <p:nvPicPr>
          <p:cNvPr id="15" name="Graphic 14" descr="Home with solid fill">
            <a:hlinkClick r:id="rId5" action="ppaction://hlinksldjump"/>
            <a:extLst>
              <a:ext uri="{FF2B5EF4-FFF2-40B4-BE49-F238E27FC236}">
                <a16:creationId xmlns:a16="http://schemas.microsoft.com/office/drawing/2014/main" id="{C5636063-2272-494E-AABE-D47A092D50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2" name="CuadroTexto 11">
            <a:extLst>
              <a:ext uri="{FF2B5EF4-FFF2-40B4-BE49-F238E27FC236}">
                <a16:creationId xmlns:a16="http://schemas.microsoft.com/office/drawing/2014/main" id="{1BA68247-0F03-4CB0-8C4C-8B13ABD55588}"/>
              </a:ext>
            </a:extLst>
          </p:cNvPr>
          <p:cNvSpPr txBox="1"/>
          <p:nvPr/>
        </p:nvSpPr>
        <p:spPr>
          <a:xfrm>
            <a:off x="8024029" y="2439053"/>
            <a:ext cx="1239502" cy="330072"/>
          </a:xfrm>
          <a:prstGeom prst="rect">
            <a:avLst/>
          </a:prstGeom>
          <a:solidFill>
            <a:srgbClr val="FFFFFF"/>
          </a:solidFill>
          <a:ln w="15875">
            <a:solidFill>
              <a:srgbClr val="0264A7"/>
            </a:solidFill>
          </a:ln>
        </p:spPr>
        <p:txBody>
          <a:bodyPr wrap="square" lIns="0" tIns="72000" rIns="0" bIns="72000" rtlCol="0">
            <a:spAutoFit/>
          </a:bodyPr>
          <a:lstStyle/>
          <a:p>
            <a:pPr algn="ctr"/>
            <a:r>
              <a:rPr lang="ko-KR" altLang="en-US" sz="1200" dirty="0" err="1">
                <a:latin typeface="Candara" panose="020E0502030303020204" pitchFamily="34" charset="0"/>
                <a:sym typeface=""/>
              </a:rPr>
              <a:t>골밀도</a:t>
            </a:r>
            <a:endParaRPr lang="ko-KR" sz="1200" dirty="0">
              <a:latin typeface="Candara" panose="020E0502030303020204" pitchFamily="34" charset="0"/>
              <a:sym typeface=""/>
            </a:endParaRPr>
          </a:p>
        </p:txBody>
      </p:sp>
      <p:sp>
        <p:nvSpPr>
          <p:cNvPr id="13" name="CuadroTexto 12">
            <a:extLst>
              <a:ext uri="{FF2B5EF4-FFF2-40B4-BE49-F238E27FC236}">
                <a16:creationId xmlns:a16="http://schemas.microsoft.com/office/drawing/2014/main" id="{6C11DA42-F770-4906-854B-33DE5F8FDD2F}"/>
              </a:ext>
            </a:extLst>
          </p:cNvPr>
          <p:cNvSpPr txBox="1"/>
          <p:nvPr/>
        </p:nvSpPr>
        <p:spPr>
          <a:xfrm>
            <a:off x="7620000" y="2914436"/>
            <a:ext cx="872566" cy="330072"/>
          </a:xfrm>
          <a:prstGeom prst="rect">
            <a:avLst/>
          </a:prstGeom>
          <a:solidFill>
            <a:srgbClr val="FFFFFF"/>
          </a:solidFill>
          <a:ln w="15875">
            <a:solidFill>
              <a:srgbClr val="0264A7"/>
            </a:solidFill>
          </a:ln>
        </p:spPr>
        <p:txBody>
          <a:bodyPr wrap="square" lIns="0" tIns="72000" rIns="0" bIns="72000" rtlCol="0">
            <a:spAutoFit/>
          </a:bodyPr>
          <a:lstStyle/>
          <a:p>
            <a:pPr algn="ctr"/>
            <a:r>
              <a:rPr lang="ko-KR" sz="1200">
                <a:latin typeface="Candara" panose="020E0502030303020204" pitchFamily="34" charset="0"/>
                <a:sym typeface=""/>
              </a:rPr>
              <a:t>이상</a:t>
            </a:r>
          </a:p>
        </p:txBody>
      </p:sp>
      <p:sp>
        <p:nvSpPr>
          <p:cNvPr id="16" name="CuadroTexto 15">
            <a:extLst>
              <a:ext uri="{FF2B5EF4-FFF2-40B4-BE49-F238E27FC236}">
                <a16:creationId xmlns:a16="http://schemas.microsoft.com/office/drawing/2014/main" id="{4C4C9AC0-C74B-4BBF-8CCB-C4F28654EA0E}"/>
              </a:ext>
            </a:extLst>
          </p:cNvPr>
          <p:cNvSpPr txBox="1"/>
          <p:nvPr/>
        </p:nvSpPr>
        <p:spPr>
          <a:xfrm>
            <a:off x="8774289" y="2914436"/>
            <a:ext cx="872566" cy="330072"/>
          </a:xfrm>
          <a:prstGeom prst="rect">
            <a:avLst/>
          </a:prstGeom>
          <a:solidFill>
            <a:srgbClr val="FFFFFF"/>
          </a:solidFill>
          <a:ln w="15875">
            <a:solidFill>
              <a:srgbClr val="0264A7"/>
            </a:solidFill>
          </a:ln>
        </p:spPr>
        <p:txBody>
          <a:bodyPr wrap="square" lIns="0" tIns="72000" rIns="0" bIns="72000" rtlCol="0">
            <a:spAutoFit/>
          </a:bodyPr>
          <a:lstStyle/>
          <a:p>
            <a:pPr algn="ctr"/>
            <a:r>
              <a:rPr lang="ko-KR" sz="1200">
                <a:latin typeface="Candara" panose="020E0502030303020204" pitchFamily="34" charset="0"/>
                <a:sym typeface=""/>
              </a:rPr>
              <a:t>정상</a:t>
            </a:r>
          </a:p>
        </p:txBody>
      </p:sp>
      <p:sp>
        <p:nvSpPr>
          <p:cNvPr id="19" name="CuadroTexto 18">
            <a:extLst>
              <a:ext uri="{FF2B5EF4-FFF2-40B4-BE49-F238E27FC236}">
                <a16:creationId xmlns:a16="http://schemas.microsoft.com/office/drawing/2014/main" id="{59BD5D48-A2F4-4377-9F24-86D934A6B335}"/>
              </a:ext>
            </a:extLst>
          </p:cNvPr>
          <p:cNvSpPr txBox="1"/>
          <p:nvPr/>
        </p:nvSpPr>
        <p:spPr>
          <a:xfrm>
            <a:off x="7709182" y="1955269"/>
            <a:ext cx="1865124" cy="330072"/>
          </a:xfrm>
          <a:prstGeom prst="rect">
            <a:avLst/>
          </a:prstGeom>
          <a:solidFill>
            <a:srgbClr val="FFFFFF"/>
          </a:solidFill>
          <a:ln w="15875">
            <a:solidFill>
              <a:srgbClr val="0264A7"/>
            </a:solidFill>
          </a:ln>
        </p:spPr>
        <p:txBody>
          <a:bodyPr wrap="square" lIns="0" tIns="72000" rIns="0" bIns="72000" rtlCol="0">
            <a:spAutoFit/>
          </a:bodyPr>
          <a:lstStyle/>
          <a:p>
            <a:pPr algn="ctr"/>
            <a:r>
              <a:rPr lang="ko-KR" sz="1200" b="1">
                <a:latin typeface="Candara" panose="020E0502030303020204" pitchFamily="34" charset="0"/>
                <a:sym typeface=""/>
              </a:rPr>
              <a:t>최대 골량 전</a:t>
            </a:r>
          </a:p>
        </p:txBody>
      </p:sp>
      <p:sp>
        <p:nvSpPr>
          <p:cNvPr id="20" name="CuadroTexto 19">
            <a:extLst>
              <a:ext uri="{FF2B5EF4-FFF2-40B4-BE49-F238E27FC236}">
                <a16:creationId xmlns:a16="http://schemas.microsoft.com/office/drawing/2014/main" id="{EF9B6DE0-64ED-492F-9814-44CE1D714A1E}"/>
              </a:ext>
            </a:extLst>
          </p:cNvPr>
          <p:cNvSpPr txBox="1"/>
          <p:nvPr/>
        </p:nvSpPr>
        <p:spPr>
          <a:xfrm>
            <a:off x="9791802" y="1950873"/>
            <a:ext cx="1865124" cy="330072"/>
          </a:xfrm>
          <a:prstGeom prst="rect">
            <a:avLst/>
          </a:prstGeom>
          <a:solidFill>
            <a:srgbClr val="FFFFFF"/>
          </a:solidFill>
          <a:ln w="15875">
            <a:solidFill>
              <a:srgbClr val="0264A7"/>
            </a:solidFill>
          </a:ln>
        </p:spPr>
        <p:txBody>
          <a:bodyPr wrap="square" lIns="0" tIns="72000" rIns="0" bIns="72000" rtlCol="0">
            <a:spAutoFit/>
          </a:bodyPr>
          <a:lstStyle/>
          <a:p>
            <a:pPr algn="ctr"/>
            <a:r>
              <a:rPr lang="ko-KR" sz="1200" b="1">
                <a:latin typeface="Candara" panose="020E0502030303020204" pitchFamily="34" charset="0"/>
                <a:sym typeface=""/>
              </a:rPr>
              <a:t>최대 골량 후</a:t>
            </a:r>
          </a:p>
        </p:txBody>
      </p:sp>
      <p:sp>
        <p:nvSpPr>
          <p:cNvPr id="21" name="CuadroTexto 20">
            <a:extLst>
              <a:ext uri="{FF2B5EF4-FFF2-40B4-BE49-F238E27FC236}">
                <a16:creationId xmlns:a16="http://schemas.microsoft.com/office/drawing/2014/main" id="{1275F974-AED0-4D54-9BC4-D7EEC74D546C}"/>
              </a:ext>
            </a:extLst>
          </p:cNvPr>
          <p:cNvSpPr txBox="1"/>
          <p:nvPr/>
        </p:nvSpPr>
        <p:spPr>
          <a:xfrm>
            <a:off x="7937928" y="3410283"/>
            <a:ext cx="3735784" cy="514738"/>
          </a:xfrm>
          <a:prstGeom prst="rect">
            <a:avLst/>
          </a:prstGeom>
          <a:solidFill>
            <a:srgbClr val="FFFFFF"/>
          </a:solidFill>
          <a:ln w="15875">
            <a:solidFill>
              <a:srgbClr val="0264A7"/>
            </a:solidFill>
          </a:ln>
        </p:spPr>
        <p:txBody>
          <a:bodyPr wrap="square" lIns="0" tIns="72000" rIns="0" bIns="72000" rtlCol="0">
            <a:spAutoFit/>
          </a:bodyPr>
          <a:lstStyle/>
          <a:p>
            <a:pPr marL="179388" indent="-90488">
              <a:buFont typeface="Arial" panose="020B0604020202020204" pitchFamily="34" charset="0"/>
              <a:buChar char="•"/>
            </a:pPr>
            <a:r>
              <a:rPr lang="ko-KR" sz="1200">
                <a:latin typeface="Candara" panose="020E0502030303020204" pitchFamily="34" charset="0"/>
                <a:sym typeface=""/>
              </a:rPr>
              <a:t>치료 필요하지 않음</a:t>
            </a:r>
          </a:p>
          <a:p>
            <a:pPr marL="179388" indent="-90488">
              <a:buFont typeface="Arial" panose="020B0604020202020204" pitchFamily="34" charset="0"/>
              <a:buChar char="•"/>
            </a:pPr>
            <a:r>
              <a:rPr lang="ko-KR" sz="1200">
                <a:latin typeface="Candara" panose="020E0502030303020204" pitchFamily="34" charset="0"/>
                <a:sym typeface=""/>
              </a:rPr>
              <a:t>폐경 및 55세 이상에서 반복 치료</a:t>
            </a:r>
          </a:p>
        </p:txBody>
      </p:sp>
      <p:sp>
        <p:nvSpPr>
          <p:cNvPr id="22" name="CuadroTexto 21">
            <a:extLst>
              <a:ext uri="{FF2B5EF4-FFF2-40B4-BE49-F238E27FC236}">
                <a16:creationId xmlns:a16="http://schemas.microsoft.com/office/drawing/2014/main" id="{1B75D418-90AF-4D11-B8EC-B18B7789B7A4}"/>
              </a:ext>
            </a:extLst>
          </p:cNvPr>
          <p:cNvSpPr txBox="1"/>
          <p:nvPr/>
        </p:nvSpPr>
        <p:spPr>
          <a:xfrm>
            <a:off x="5466098" y="1476155"/>
            <a:ext cx="2540003" cy="288147"/>
          </a:xfrm>
          <a:prstGeom prst="rect">
            <a:avLst/>
          </a:prstGeom>
          <a:solidFill>
            <a:srgbClr val="48B8A9"/>
          </a:solidFill>
          <a:ln w="15875">
            <a:noFill/>
          </a:ln>
        </p:spPr>
        <p:txBody>
          <a:bodyPr wrap="square" lIns="0" tIns="36000" rIns="0" bIns="36000" rtlCol="0">
            <a:spAutoFit/>
          </a:bodyPr>
          <a:lstStyle/>
          <a:p>
            <a:pPr algn="ctr"/>
            <a:r>
              <a:rPr lang="ko-KR" sz="1400" b="1">
                <a:solidFill>
                  <a:schemeClr val="bg1"/>
                </a:solidFill>
                <a:latin typeface="Candara" panose="020E0502030303020204" pitchFamily="34" charset="0"/>
                <a:sym typeface=""/>
              </a:rPr>
              <a:t>명백한 흡수장애가 있는 CD</a:t>
            </a:r>
          </a:p>
        </p:txBody>
      </p:sp>
      <p:sp>
        <p:nvSpPr>
          <p:cNvPr id="23" name="CuadroTexto 22">
            <a:extLst>
              <a:ext uri="{FF2B5EF4-FFF2-40B4-BE49-F238E27FC236}">
                <a16:creationId xmlns:a16="http://schemas.microsoft.com/office/drawing/2014/main" id="{5B2F756A-ADE1-4625-85C6-81E236AAD593}"/>
              </a:ext>
            </a:extLst>
          </p:cNvPr>
          <p:cNvSpPr txBox="1"/>
          <p:nvPr/>
        </p:nvSpPr>
        <p:spPr>
          <a:xfrm>
            <a:off x="8212864" y="1459225"/>
            <a:ext cx="2841814" cy="288147"/>
          </a:xfrm>
          <a:prstGeom prst="rect">
            <a:avLst/>
          </a:prstGeom>
          <a:solidFill>
            <a:srgbClr val="0264A7"/>
          </a:solidFill>
          <a:ln w="15875">
            <a:noFill/>
          </a:ln>
        </p:spPr>
        <p:txBody>
          <a:bodyPr wrap="square" lIns="0" tIns="36000" rIns="0" bIns="36000" rtlCol="0">
            <a:spAutoFit/>
          </a:bodyPr>
          <a:lstStyle/>
          <a:p>
            <a:pPr algn="ctr"/>
            <a:r>
              <a:rPr lang="ko-KR" sz="1400" b="1">
                <a:solidFill>
                  <a:schemeClr val="bg1"/>
                </a:solidFill>
                <a:latin typeface="Candara" panose="020E0502030303020204" pitchFamily="34" charset="0"/>
                <a:sym typeface=""/>
              </a:rPr>
              <a:t>무증상 CD 환자</a:t>
            </a:r>
          </a:p>
        </p:txBody>
      </p:sp>
      <p:sp>
        <p:nvSpPr>
          <p:cNvPr id="26" name="CuadroTexto 25">
            <a:extLst>
              <a:ext uri="{FF2B5EF4-FFF2-40B4-BE49-F238E27FC236}">
                <a16:creationId xmlns:a16="http://schemas.microsoft.com/office/drawing/2014/main" id="{170423AD-CE26-431A-B2DA-7CA58224EB18}"/>
              </a:ext>
            </a:extLst>
          </p:cNvPr>
          <p:cNvSpPr txBox="1"/>
          <p:nvPr/>
        </p:nvSpPr>
        <p:spPr>
          <a:xfrm>
            <a:off x="7571125" y="4068936"/>
            <a:ext cx="987181" cy="288147"/>
          </a:xfrm>
          <a:prstGeom prst="rect">
            <a:avLst/>
          </a:prstGeom>
          <a:solidFill>
            <a:srgbClr val="41AC4A"/>
          </a:solidFill>
          <a:ln w="15875">
            <a:noFill/>
          </a:ln>
        </p:spPr>
        <p:txBody>
          <a:bodyPr wrap="square" lIns="0" tIns="36000" rIns="0" bIns="36000" rtlCol="0">
            <a:spAutoFit/>
          </a:bodyPr>
          <a:lstStyle/>
          <a:p>
            <a:pPr algn="ctr"/>
            <a:r>
              <a:rPr lang="ko-KR" sz="1400" b="1">
                <a:solidFill>
                  <a:schemeClr val="bg1"/>
                </a:solidFill>
                <a:latin typeface="Candara" panose="020E0502030303020204" pitchFamily="34" charset="0"/>
                <a:sym typeface=""/>
              </a:rPr>
              <a:t>치료</a:t>
            </a:r>
          </a:p>
        </p:txBody>
      </p:sp>
      <p:sp>
        <p:nvSpPr>
          <p:cNvPr id="27" name="CuadroTexto 26">
            <a:extLst>
              <a:ext uri="{FF2B5EF4-FFF2-40B4-BE49-F238E27FC236}">
                <a16:creationId xmlns:a16="http://schemas.microsoft.com/office/drawing/2014/main" id="{DE662AE1-0697-4F5D-BFF0-8B0B88A59932}"/>
              </a:ext>
            </a:extLst>
          </p:cNvPr>
          <p:cNvSpPr txBox="1"/>
          <p:nvPr/>
        </p:nvSpPr>
        <p:spPr>
          <a:xfrm>
            <a:off x="7045063" y="4528196"/>
            <a:ext cx="1985384" cy="330072"/>
          </a:xfrm>
          <a:prstGeom prst="rect">
            <a:avLst/>
          </a:prstGeom>
          <a:solidFill>
            <a:srgbClr val="FFFFFF"/>
          </a:solidFill>
          <a:ln w="15875">
            <a:solidFill>
              <a:srgbClr val="41AC4A"/>
            </a:solidFill>
          </a:ln>
        </p:spPr>
        <p:txBody>
          <a:bodyPr wrap="square" lIns="0" tIns="72000" rIns="0" bIns="72000" rtlCol="0">
            <a:spAutoFit/>
          </a:bodyPr>
          <a:lstStyle/>
          <a:p>
            <a:pPr algn="ctr"/>
            <a:r>
              <a:rPr lang="ko-KR" altLang="en-US" sz="1200" dirty="0">
                <a:latin typeface="Candara" panose="020E0502030303020204" pitchFamily="34" charset="0"/>
                <a:sym typeface=""/>
              </a:rPr>
              <a:t>척</a:t>
            </a:r>
            <a:r>
              <a:rPr lang="ko-KR" sz="1200" dirty="0">
                <a:latin typeface="Candara" panose="020E0502030303020204" pitchFamily="34" charset="0"/>
                <a:sym typeface=""/>
              </a:rPr>
              <a:t>추 엑스레이</a:t>
            </a:r>
          </a:p>
        </p:txBody>
      </p:sp>
      <p:sp>
        <p:nvSpPr>
          <p:cNvPr id="28" name="CuadroTexto 27">
            <a:extLst>
              <a:ext uri="{FF2B5EF4-FFF2-40B4-BE49-F238E27FC236}">
                <a16:creationId xmlns:a16="http://schemas.microsoft.com/office/drawing/2014/main" id="{10FFD4EF-CB58-4623-B306-6754917BF1AC}"/>
              </a:ext>
            </a:extLst>
          </p:cNvPr>
          <p:cNvSpPr txBox="1"/>
          <p:nvPr/>
        </p:nvSpPr>
        <p:spPr>
          <a:xfrm>
            <a:off x="6317128" y="5001632"/>
            <a:ext cx="1574983" cy="330072"/>
          </a:xfrm>
          <a:prstGeom prst="rect">
            <a:avLst/>
          </a:prstGeom>
          <a:solidFill>
            <a:srgbClr val="FFFFFF"/>
          </a:solidFill>
          <a:ln w="15875">
            <a:solidFill>
              <a:srgbClr val="41AC4A"/>
            </a:solidFill>
          </a:ln>
        </p:spPr>
        <p:txBody>
          <a:bodyPr wrap="square" lIns="0" tIns="72000" rIns="0" bIns="72000" rtlCol="0">
            <a:spAutoFit/>
          </a:bodyPr>
          <a:lstStyle/>
          <a:p>
            <a:pPr algn="ctr"/>
            <a:r>
              <a:rPr lang="ko-KR" sz="1200" dirty="0">
                <a:latin typeface="Candara" panose="020E0502030303020204" pitchFamily="34" charset="0"/>
                <a:sym typeface=""/>
              </a:rPr>
              <a:t>골절 </a:t>
            </a:r>
            <a:r>
              <a:rPr lang="ko-KR" altLang="en-US" sz="1200" dirty="0">
                <a:latin typeface="Candara" panose="020E0502030303020204" pitchFamily="34" charset="0"/>
                <a:sym typeface=""/>
              </a:rPr>
              <a:t>있음</a:t>
            </a:r>
            <a:endParaRPr lang="ko-KR" sz="1200" dirty="0">
              <a:latin typeface="Candara" panose="020E0502030303020204" pitchFamily="34" charset="0"/>
              <a:sym typeface=""/>
            </a:endParaRPr>
          </a:p>
        </p:txBody>
      </p:sp>
      <p:sp>
        <p:nvSpPr>
          <p:cNvPr id="29" name="CuadroTexto 28">
            <a:extLst>
              <a:ext uri="{FF2B5EF4-FFF2-40B4-BE49-F238E27FC236}">
                <a16:creationId xmlns:a16="http://schemas.microsoft.com/office/drawing/2014/main" id="{E3B20C21-A6BA-4BB0-8F3A-731B78BC01E0}"/>
              </a:ext>
            </a:extLst>
          </p:cNvPr>
          <p:cNvSpPr txBox="1"/>
          <p:nvPr/>
        </p:nvSpPr>
        <p:spPr>
          <a:xfrm>
            <a:off x="8230837" y="5016475"/>
            <a:ext cx="1574983" cy="330072"/>
          </a:xfrm>
          <a:prstGeom prst="rect">
            <a:avLst/>
          </a:prstGeom>
          <a:solidFill>
            <a:srgbClr val="FFFFFF"/>
          </a:solidFill>
          <a:ln w="15875">
            <a:solidFill>
              <a:srgbClr val="41AC4A"/>
            </a:solidFill>
          </a:ln>
        </p:spPr>
        <p:txBody>
          <a:bodyPr wrap="square" lIns="0" tIns="72000" rIns="0" bIns="72000" rtlCol="0">
            <a:spAutoFit/>
          </a:bodyPr>
          <a:lstStyle/>
          <a:p>
            <a:pPr algn="ctr"/>
            <a:r>
              <a:rPr lang="ko-KR" sz="1200" dirty="0">
                <a:latin typeface="Candara" panose="020E0502030303020204" pitchFamily="34" charset="0"/>
                <a:sym typeface=""/>
              </a:rPr>
              <a:t>골절 </a:t>
            </a:r>
            <a:r>
              <a:rPr lang="ko-KR" altLang="en-US" sz="1200" dirty="0">
                <a:latin typeface="Candara" panose="020E0502030303020204" pitchFamily="34" charset="0"/>
                <a:sym typeface=""/>
              </a:rPr>
              <a:t>없음</a:t>
            </a:r>
            <a:endParaRPr lang="ko-KR" sz="1200" dirty="0">
              <a:latin typeface="Candara" panose="020E0502030303020204" pitchFamily="34" charset="0"/>
              <a:sym typeface=""/>
            </a:endParaRPr>
          </a:p>
        </p:txBody>
      </p:sp>
      <p:sp>
        <p:nvSpPr>
          <p:cNvPr id="30" name="CuadroTexto 29">
            <a:extLst>
              <a:ext uri="{FF2B5EF4-FFF2-40B4-BE49-F238E27FC236}">
                <a16:creationId xmlns:a16="http://schemas.microsoft.com/office/drawing/2014/main" id="{FF715003-8A24-413C-A7AA-F86F11AFD7FC}"/>
              </a:ext>
            </a:extLst>
          </p:cNvPr>
          <p:cNvSpPr txBox="1"/>
          <p:nvPr/>
        </p:nvSpPr>
        <p:spPr>
          <a:xfrm>
            <a:off x="6317128" y="6152092"/>
            <a:ext cx="3474674" cy="330072"/>
          </a:xfrm>
          <a:prstGeom prst="rect">
            <a:avLst/>
          </a:prstGeom>
          <a:solidFill>
            <a:srgbClr val="E2EFDD"/>
          </a:solidFill>
          <a:ln w="15875">
            <a:solidFill>
              <a:srgbClr val="41AC4A"/>
            </a:solidFill>
          </a:ln>
        </p:spPr>
        <p:txBody>
          <a:bodyPr wrap="square" lIns="0" tIns="72000" rIns="0" bIns="72000" rtlCol="0">
            <a:spAutoFit/>
          </a:bodyPr>
          <a:lstStyle/>
          <a:p>
            <a:pPr algn="ctr"/>
            <a:r>
              <a:rPr lang="ko-KR" sz="1200">
                <a:latin typeface="Candara" panose="020E0502030303020204" pitchFamily="34" charset="0"/>
                <a:sym typeface=""/>
              </a:rPr>
              <a:t>2년마다 농도 측정 반복</a:t>
            </a:r>
          </a:p>
        </p:txBody>
      </p:sp>
      <p:sp>
        <p:nvSpPr>
          <p:cNvPr id="31" name="CuadroTexto 30">
            <a:extLst>
              <a:ext uri="{FF2B5EF4-FFF2-40B4-BE49-F238E27FC236}">
                <a16:creationId xmlns:a16="http://schemas.microsoft.com/office/drawing/2014/main" id="{D8FD9413-091D-4F78-B688-0055ECF5ABCE}"/>
              </a:ext>
            </a:extLst>
          </p:cNvPr>
          <p:cNvSpPr txBox="1"/>
          <p:nvPr/>
        </p:nvSpPr>
        <p:spPr>
          <a:xfrm>
            <a:off x="8230836" y="5522326"/>
            <a:ext cx="1574983" cy="442479"/>
          </a:xfrm>
          <a:prstGeom prst="rect">
            <a:avLst/>
          </a:prstGeom>
          <a:solidFill>
            <a:srgbClr val="FFFFFF"/>
          </a:solidFill>
          <a:ln w="15875">
            <a:solidFill>
              <a:srgbClr val="41AC4A"/>
            </a:solidFill>
          </a:ln>
        </p:spPr>
        <p:txBody>
          <a:bodyPr wrap="square" lIns="0" tIns="54000" rIns="0" bIns="54000" rtlCol="0">
            <a:spAutoFit/>
          </a:bodyPr>
          <a:lstStyle/>
          <a:p>
            <a:pPr algn="ctr">
              <a:lnSpc>
                <a:spcPts val="1300"/>
              </a:lnSpc>
            </a:pPr>
            <a:r>
              <a:rPr lang="ko-KR" sz="1200">
                <a:latin typeface="Candara" panose="020E0502030303020204" pitchFamily="34" charset="0"/>
                <a:sym typeface=""/>
              </a:rPr>
              <a:t>환자부담 치료</a:t>
            </a:r>
          </a:p>
        </p:txBody>
      </p:sp>
      <p:sp>
        <p:nvSpPr>
          <p:cNvPr id="32" name="CuadroTexto 31">
            <a:extLst>
              <a:ext uri="{FF2B5EF4-FFF2-40B4-BE49-F238E27FC236}">
                <a16:creationId xmlns:a16="http://schemas.microsoft.com/office/drawing/2014/main" id="{A00E9B33-0F04-4869-81D0-40066CB02836}"/>
              </a:ext>
            </a:extLst>
          </p:cNvPr>
          <p:cNvSpPr txBox="1"/>
          <p:nvPr/>
        </p:nvSpPr>
        <p:spPr>
          <a:xfrm>
            <a:off x="6311956" y="5520084"/>
            <a:ext cx="1574983" cy="442479"/>
          </a:xfrm>
          <a:prstGeom prst="rect">
            <a:avLst/>
          </a:prstGeom>
          <a:solidFill>
            <a:srgbClr val="FFFFFF"/>
          </a:solidFill>
          <a:ln w="15875">
            <a:solidFill>
              <a:srgbClr val="41AC4A"/>
            </a:solidFill>
          </a:ln>
        </p:spPr>
        <p:txBody>
          <a:bodyPr wrap="square" lIns="0" tIns="54000" rIns="0" bIns="54000" rtlCol="0">
            <a:spAutoFit/>
          </a:bodyPr>
          <a:lstStyle/>
          <a:p>
            <a:pPr algn="ctr">
              <a:lnSpc>
                <a:spcPts val="1300"/>
              </a:lnSpc>
            </a:pPr>
            <a:r>
              <a:rPr lang="ko-KR" sz="1200" dirty="0">
                <a:latin typeface="Candara" panose="020E0502030303020204" pitchFamily="34" charset="0"/>
                <a:sym typeface=""/>
              </a:rPr>
              <a:t>의료보험에서 제공</a:t>
            </a:r>
            <a:br>
              <a:rPr lang="es-ES" altLang="ko-KR" sz="1200" dirty="0">
                <a:latin typeface="Candara" panose="020E0502030303020204" pitchFamily="34" charset="0"/>
                <a:sym typeface=""/>
              </a:rPr>
            </a:br>
            <a:r>
              <a:rPr lang="ko-KR" sz="1200" dirty="0">
                <a:latin typeface="Candara" panose="020E0502030303020204" pitchFamily="34" charset="0"/>
                <a:sym typeface=""/>
              </a:rPr>
              <a:t>하는 치료</a:t>
            </a:r>
          </a:p>
        </p:txBody>
      </p:sp>
      <p:sp>
        <p:nvSpPr>
          <p:cNvPr id="33" name="CuadroTexto 32">
            <a:extLst>
              <a:ext uri="{FF2B5EF4-FFF2-40B4-BE49-F238E27FC236}">
                <a16:creationId xmlns:a16="http://schemas.microsoft.com/office/drawing/2014/main" id="{D6ED9056-E5D3-4DCA-A46D-E16999170DF1}"/>
              </a:ext>
            </a:extLst>
          </p:cNvPr>
          <p:cNvSpPr txBox="1"/>
          <p:nvPr/>
        </p:nvSpPr>
        <p:spPr>
          <a:xfrm>
            <a:off x="9805839" y="2719335"/>
            <a:ext cx="1484461" cy="307777"/>
          </a:xfrm>
          <a:prstGeom prst="rect">
            <a:avLst/>
          </a:prstGeom>
          <a:solidFill>
            <a:srgbClr val="FFFFFF"/>
          </a:solidFill>
          <a:ln w="15875">
            <a:noFill/>
          </a:ln>
        </p:spPr>
        <p:txBody>
          <a:bodyPr wrap="square" lIns="0" tIns="0" rIns="0" bIns="0" rtlCol="0">
            <a:spAutoFit/>
          </a:bodyPr>
          <a:lstStyle/>
          <a:p>
            <a:pPr algn="ctr"/>
            <a:r>
              <a:rPr lang="ko-KR" sz="1000" i="1">
                <a:latin typeface="Candara" panose="020E0502030303020204" pitchFamily="34" charset="0"/>
                <a:sym typeface=""/>
              </a:rPr>
              <a:t>추가 위험 요소의 부재</a:t>
            </a:r>
          </a:p>
        </p:txBody>
      </p:sp>
      <p:sp>
        <p:nvSpPr>
          <p:cNvPr id="34" name="CuadroTexto 33">
            <a:extLst>
              <a:ext uri="{FF2B5EF4-FFF2-40B4-BE49-F238E27FC236}">
                <a16:creationId xmlns:a16="http://schemas.microsoft.com/office/drawing/2014/main" id="{6509AF39-50D0-4483-8625-27FF62370806}"/>
              </a:ext>
            </a:extLst>
          </p:cNvPr>
          <p:cNvSpPr txBox="1"/>
          <p:nvPr/>
        </p:nvSpPr>
        <p:spPr>
          <a:xfrm>
            <a:off x="8866758" y="3987952"/>
            <a:ext cx="2213992" cy="153888"/>
          </a:xfrm>
          <a:prstGeom prst="rect">
            <a:avLst/>
          </a:prstGeom>
          <a:solidFill>
            <a:srgbClr val="FFFFFF"/>
          </a:solidFill>
          <a:ln w="15875">
            <a:noFill/>
          </a:ln>
        </p:spPr>
        <p:txBody>
          <a:bodyPr wrap="square" lIns="0" tIns="0" rIns="0" bIns="0" rtlCol="0">
            <a:spAutoFit/>
          </a:bodyPr>
          <a:lstStyle/>
          <a:p>
            <a:pPr algn="ctr"/>
            <a:r>
              <a:rPr lang="ko-KR" sz="1000" i="1">
                <a:latin typeface="Candara" panose="020E0502030303020204" pitchFamily="34" charset="0"/>
                <a:sym typeface=""/>
              </a:rPr>
              <a:t>추가 위험 요소의 존재</a:t>
            </a:r>
          </a:p>
        </p:txBody>
      </p:sp>
    </p:spTree>
    <p:extLst>
      <p:ext uri="{BB962C8B-B14F-4D97-AF65-F5344CB8AC3E}">
        <p14:creationId xmlns:p14="http://schemas.microsoft.com/office/powerpoint/2010/main" val="2600382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lang="ko-KR" sz="3600" b="1" kern="0" dirty="0">
                <a:solidFill>
                  <a:srgbClr val="6BBBAD">
                    <a:lumMod val="100000"/>
                  </a:srgbClr>
                </a:solidFill>
                <a:latin typeface="Candara" panose="020E0502030303020204" pitchFamily="34" charset="0"/>
                <a:sym typeface=""/>
              </a:rPr>
              <a:t>갑상선 기능 항진증</a:t>
            </a:r>
            <a:r>
              <a:rPr kumimoji="0" lang="ko-KR"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 및 골다공증</a:t>
            </a:r>
            <a:endParaRPr lang="ko-KR" sz="3600" kern="0" dirty="0">
              <a:solidFill>
                <a:srgbClr val="6BBBAD">
                  <a:lumMod val="100000"/>
                </a:srgbClr>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599438" y="1337978"/>
            <a:ext cx="5241735" cy="3847207"/>
          </a:xfrm>
          <a:prstGeom prst="rect">
            <a:avLst/>
          </a:prstGeom>
          <a:noFill/>
        </p:spPr>
        <p:txBody>
          <a:bodyPr wrap="square" rtlCol="0">
            <a:spAutoFit/>
          </a:bodyPr>
          <a:lstStyle/>
          <a:p>
            <a:pPr marL="285750" lvl="0" indent="-285750">
              <a:buFont typeface="Arial" panose="020B0604020202020204" pitchFamily="34" charset="0"/>
              <a:buChar char="•"/>
              <a:defRPr lang="ko-KR">
                <a:ea typeface="Malgun Gothic"/>
              </a:defRPr>
            </a:pPr>
            <a:r>
              <a:rPr lang="ko-KR" b="1" kern="0" dirty="0">
                <a:solidFill>
                  <a:schemeClr val="tx1">
                    <a:lumMod val="100000"/>
                  </a:schemeClr>
                </a:solidFill>
                <a:latin typeface="Candara" panose="020E0502030303020204" pitchFamily="34" charset="0"/>
                <a:sym typeface=""/>
              </a:rPr>
              <a:t>치료를 받지 않으면</a:t>
            </a:r>
            <a:r>
              <a:rPr lang="en-US" altLang="ko-KR" b="1" kern="0" dirty="0">
                <a:solidFill>
                  <a:schemeClr val="tx1">
                    <a:lumMod val="100000"/>
                  </a:schemeClr>
                </a:solidFill>
                <a:latin typeface="Candara" panose="020E0502030303020204" pitchFamily="34" charset="0"/>
                <a:sym typeface=""/>
              </a:rPr>
              <a:t> </a:t>
            </a:r>
            <a:r>
              <a:rPr lang="ko-KR" b="1" kern="0" dirty="0">
                <a:solidFill>
                  <a:srgbClr val="2F9588">
                    <a:lumMod val="100000"/>
                  </a:srgbClr>
                </a:solidFill>
                <a:latin typeface="Candara" panose="020E0502030303020204" pitchFamily="34" charset="0"/>
                <a:sym typeface=""/>
              </a:rPr>
              <a:t>심한 갑상선 기능 항진증</a:t>
            </a:r>
            <a:r>
              <a:rPr lang="ko-KR" b="1" kern="0" dirty="0">
                <a:solidFill>
                  <a:schemeClr val="tx1">
                    <a:lumMod val="100000"/>
                  </a:schemeClr>
                </a:solidFill>
                <a:latin typeface="Candara" panose="020E0502030303020204" pitchFamily="34" charset="0"/>
                <a:sym typeface=""/>
              </a:rPr>
              <a:t>은 </a:t>
            </a:r>
            <a:r>
              <a:rPr lang="ko-KR" b="1" kern="0" dirty="0" err="1">
                <a:solidFill>
                  <a:schemeClr val="tx1">
                    <a:lumMod val="100000"/>
                  </a:schemeClr>
                </a:solidFill>
                <a:latin typeface="Candara" panose="020E0502030303020204" pitchFamily="34" charset="0"/>
                <a:sym typeface=""/>
              </a:rPr>
              <a:t>골량에</a:t>
            </a:r>
            <a:r>
              <a:rPr lang="ko-KR" b="1" kern="0" dirty="0">
                <a:solidFill>
                  <a:schemeClr val="tx1">
                    <a:lumMod val="100000"/>
                  </a:schemeClr>
                </a:solidFill>
                <a:latin typeface="Candara" panose="020E0502030303020204" pitchFamily="34" charset="0"/>
                <a:sym typeface=""/>
              </a:rPr>
              <a:t> 영향을 미침</a:t>
            </a:r>
            <a:br>
              <a:rPr lang="ko-KR" b="1" kern="0" dirty="0">
                <a:solidFill>
                  <a:schemeClr val="tx1">
                    <a:lumMod val="100000"/>
                  </a:schemeClr>
                </a:solidFill>
                <a:latin typeface="Candara" panose="020E0502030303020204" pitchFamily="34" charset="0"/>
                <a:sym typeface=""/>
              </a:rPr>
            </a:br>
            <a:r>
              <a:rPr lang="ko-KR" b="1" kern="0" dirty="0">
                <a:solidFill>
                  <a:schemeClr val="tx1">
                    <a:lumMod val="100000"/>
                  </a:schemeClr>
                </a:solidFill>
                <a:latin typeface="Candara" panose="020E0502030303020204" pitchFamily="34" charset="0"/>
                <a:sym typeface="Wingdings" panose="05000000000000000000" pitchFamily="2" charset="2"/>
              </a:rPr>
              <a:t></a:t>
            </a:r>
            <a:r>
              <a:rPr lang="ko-KR" b="1" kern="0" dirty="0">
                <a:solidFill>
                  <a:schemeClr val="tx1">
                    <a:lumMod val="100000"/>
                  </a:schemeClr>
                </a:solidFill>
                <a:latin typeface="Candara" panose="020E0502030303020204" pitchFamily="34" charset="0"/>
                <a:sym typeface=""/>
              </a:rPr>
              <a:t> 높은 골 </a:t>
            </a:r>
            <a:r>
              <a:rPr lang="ko-KR" b="1" kern="0" dirty="0" err="1">
                <a:solidFill>
                  <a:schemeClr val="tx1">
                    <a:lumMod val="100000"/>
                  </a:schemeClr>
                </a:solidFill>
                <a:latin typeface="Candara" panose="020E0502030303020204" pitchFamily="34" charset="0"/>
                <a:sym typeface=""/>
              </a:rPr>
              <a:t>전환율</a:t>
            </a:r>
            <a:r>
              <a:rPr lang="ko-KR" b="1" kern="0" dirty="0">
                <a:solidFill>
                  <a:schemeClr val="tx1">
                    <a:lumMod val="100000"/>
                  </a:schemeClr>
                </a:solidFill>
                <a:latin typeface="Candara" panose="020E0502030303020204" pitchFamily="34" charset="0"/>
                <a:sym typeface=""/>
              </a:rPr>
              <a:t> 관련 골다공증의 확률을 증가시킴</a:t>
            </a:r>
            <a:r>
              <a:rPr lang="ko-KR" b="1" kern="0" baseline="30000" dirty="0">
                <a:solidFill>
                  <a:schemeClr val="tx1">
                    <a:lumMod val="100000"/>
                  </a:schemeClr>
                </a:solidFill>
                <a:latin typeface="Candara" panose="020E0502030303020204" pitchFamily="34" charset="0"/>
                <a:sym typeface=""/>
              </a:rPr>
              <a:t>1 </a:t>
            </a:r>
          </a:p>
          <a:p>
            <a:pPr marL="285750" lvl="0" indent="-285750">
              <a:buFont typeface="Arial" panose="020B0604020202020204" pitchFamily="34" charset="0"/>
              <a:buChar char="•"/>
              <a:defRPr lang="ko-KR">
                <a:ea typeface="Malgun Gothic"/>
              </a:defRPr>
            </a:pPr>
            <a:endParaRPr lang="ko-KR" b="1" dirty="0">
              <a:latin typeface="Candara" panose="020E0502030303020204" pitchFamily="34" charset="0"/>
              <a:sym typeface=""/>
            </a:endParaRPr>
          </a:p>
          <a:p>
            <a:pPr marL="285750" indent="-285750">
              <a:buFont typeface="Arial" panose="020B0604020202020204" pitchFamily="34" charset="0"/>
              <a:buChar char="•"/>
              <a:defRPr lang="ko-KR">
                <a:ea typeface="Malgun Gothic"/>
              </a:defRPr>
            </a:pPr>
            <a:r>
              <a:rPr lang="ko-KR" b="1" kern="0" dirty="0">
                <a:solidFill>
                  <a:srgbClr val="2F9588">
                    <a:lumMod val="100000"/>
                  </a:srgbClr>
                </a:solidFill>
                <a:latin typeface="Candara" panose="020E0502030303020204" pitchFamily="34" charset="0"/>
                <a:sym typeface=""/>
              </a:rPr>
              <a:t>무증상 갑상선 기능 </a:t>
            </a:r>
            <a:r>
              <a:rPr lang="ko-KR" b="1" kern="0" dirty="0" err="1">
                <a:solidFill>
                  <a:srgbClr val="2F9588">
                    <a:lumMod val="100000"/>
                  </a:srgbClr>
                </a:solidFill>
                <a:latin typeface="Candara" panose="020E0502030303020204" pitchFamily="34" charset="0"/>
                <a:sym typeface=""/>
              </a:rPr>
              <a:t>항진증</a:t>
            </a:r>
            <a:r>
              <a:rPr lang="ko-KR" b="1" kern="0" dirty="0">
                <a:solidFill>
                  <a:schemeClr val="tx1">
                    <a:lumMod val="100000"/>
                  </a:schemeClr>
                </a:solidFill>
                <a:latin typeface="Candara" panose="020E0502030303020204" pitchFamily="34" charset="0"/>
                <a:sym typeface=""/>
              </a:rPr>
              <a:t>:</a:t>
            </a:r>
          </a:p>
          <a:p>
            <a:pPr marL="800100" lvl="1" indent="-342900">
              <a:spcAft>
                <a:spcPts val="600"/>
              </a:spcAft>
              <a:buFont typeface="Courier New" panose="02070309020205020404" pitchFamily="49" charset="0"/>
              <a:buChar char="o"/>
              <a:defRPr lang="ko-KR">
                <a:ea typeface="Malgun Gothic"/>
              </a:defRPr>
            </a:pPr>
            <a:r>
              <a:rPr lang="ko-KR" b="1" dirty="0">
                <a:latin typeface="Candara" panose="020E0502030303020204" pitchFamily="34" charset="0"/>
                <a:sym typeface=""/>
              </a:rPr>
              <a:t>낮은 갑상선 자극 호르몬(TSH) 및 </a:t>
            </a:r>
            <a:r>
              <a:rPr lang="ko-KR" altLang="en-US" b="1" dirty="0">
                <a:latin typeface="Candara" panose="020E0502030303020204" pitchFamily="34" charset="0"/>
                <a:sym typeface=""/>
              </a:rPr>
              <a:t>정상 </a:t>
            </a:r>
            <a:r>
              <a:rPr lang="ko-KR" b="1" dirty="0">
                <a:latin typeface="Candara" panose="020E0502030303020204" pitchFamily="34" charset="0"/>
                <a:sym typeface=""/>
              </a:rPr>
              <a:t>유리 호르몬으로 정의됨</a:t>
            </a:r>
          </a:p>
          <a:p>
            <a:pPr marL="800100" lvl="1" indent="-342900">
              <a:spcAft>
                <a:spcPts val="600"/>
              </a:spcAft>
              <a:buFont typeface="Courier New" panose="02070309020205020404" pitchFamily="49" charset="0"/>
              <a:buChar char="o"/>
              <a:defRPr lang="ko-KR">
                <a:ea typeface="Malgun Gothic"/>
              </a:defRPr>
            </a:pPr>
            <a:r>
              <a:rPr lang="ko-KR" b="1" dirty="0">
                <a:latin typeface="Candara" panose="020E0502030303020204" pitchFamily="34" charset="0"/>
                <a:sym typeface=""/>
              </a:rPr>
              <a:t>종종 무증상 – 선별 검사 중에 우연히 진단됨</a:t>
            </a:r>
          </a:p>
          <a:p>
            <a:pPr marL="800100" lvl="1" indent="-342900">
              <a:spcAft>
                <a:spcPts val="600"/>
              </a:spcAft>
              <a:buFont typeface="Courier New" panose="02070309020205020404" pitchFamily="49" charset="0"/>
              <a:buChar char="o"/>
              <a:defRPr lang="ko-KR">
                <a:ea typeface="Malgun Gothic"/>
              </a:defRPr>
            </a:pPr>
            <a:r>
              <a:rPr lang="ko-KR" b="1" kern="0" dirty="0">
                <a:solidFill>
                  <a:schemeClr val="tx1">
                    <a:lumMod val="100000"/>
                  </a:schemeClr>
                </a:solidFill>
                <a:latin typeface="Candara" panose="020E0502030303020204" pitchFamily="34" charset="0"/>
                <a:sym typeface=""/>
              </a:rPr>
              <a:t>뼈 대사에 영향을 줄 수 있음</a:t>
            </a:r>
            <a:br>
              <a:rPr lang="ko-KR" b="1" kern="0" dirty="0">
                <a:solidFill>
                  <a:schemeClr val="tx1">
                    <a:lumMod val="100000"/>
                  </a:schemeClr>
                </a:solidFill>
                <a:latin typeface="Candara" panose="020E0502030303020204" pitchFamily="34" charset="0"/>
                <a:sym typeface=""/>
              </a:rPr>
            </a:br>
            <a:r>
              <a:rPr lang="ko-KR" b="1" kern="0" dirty="0">
                <a:solidFill>
                  <a:schemeClr val="tx1">
                    <a:lumMod val="100000"/>
                  </a:schemeClr>
                </a:solidFill>
                <a:latin typeface="Candara" panose="020E0502030303020204" pitchFamily="34" charset="0"/>
                <a:sym typeface="Wingdings" panose="05000000000000000000" pitchFamily="2" charset="2"/>
              </a:rPr>
              <a:t></a:t>
            </a:r>
            <a:r>
              <a:rPr lang="ko-KR" b="1" kern="0" dirty="0" err="1">
                <a:solidFill>
                  <a:schemeClr val="tx1">
                    <a:lumMod val="100000"/>
                  </a:schemeClr>
                </a:solidFill>
                <a:latin typeface="Candara" panose="020E0502030303020204" pitchFamily="34" charset="0"/>
                <a:sym typeface=""/>
              </a:rPr>
              <a:t>골밀도</a:t>
            </a:r>
            <a:r>
              <a:rPr lang="ko-KR" b="1" kern="0" dirty="0">
                <a:solidFill>
                  <a:schemeClr val="tx1">
                    <a:lumMod val="100000"/>
                  </a:schemeClr>
                </a:solidFill>
                <a:latin typeface="Candara" panose="020E0502030303020204" pitchFamily="34" charset="0"/>
                <a:sym typeface=""/>
              </a:rPr>
              <a:t> 감소</a:t>
            </a:r>
            <a:br>
              <a:rPr lang="ko-KR" b="1" kern="0" dirty="0">
                <a:solidFill>
                  <a:schemeClr val="tx1">
                    <a:lumMod val="100000"/>
                  </a:schemeClr>
                </a:solidFill>
                <a:latin typeface="Candara" panose="020E0502030303020204" pitchFamily="34" charset="0"/>
                <a:sym typeface=""/>
              </a:rPr>
            </a:br>
            <a:r>
              <a:rPr lang="ko-KR" b="1" kern="0" dirty="0">
                <a:solidFill>
                  <a:schemeClr val="tx1">
                    <a:lumMod val="100000"/>
                  </a:schemeClr>
                </a:solidFill>
                <a:latin typeface="Candara" panose="020E0502030303020204" pitchFamily="34" charset="0"/>
                <a:sym typeface="Wingdings" panose="05000000000000000000" pitchFamily="2" charset="2"/>
              </a:rPr>
              <a:t></a:t>
            </a:r>
            <a:r>
              <a:rPr lang="ko-KR" b="1" kern="0" dirty="0">
                <a:solidFill>
                  <a:schemeClr val="tx1">
                    <a:lumMod val="100000"/>
                  </a:schemeClr>
                </a:solidFill>
                <a:latin typeface="Candara" panose="020E0502030303020204" pitchFamily="34" charset="0"/>
                <a:sym typeface=""/>
              </a:rPr>
              <a:t> 특히 폐경기 여성에서 골절 위험이 증가</a:t>
            </a:r>
            <a:r>
              <a:rPr lang="ko-KR" b="1" kern="0" baseline="30000" dirty="0">
                <a:solidFill>
                  <a:schemeClr val="tx1">
                    <a:lumMod val="100000"/>
                  </a:schemeClr>
                </a:solidFill>
                <a:latin typeface="Candara" panose="020E0502030303020204" pitchFamily="34" charset="0"/>
                <a:sym typeface=""/>
              </a:rPr>
              <a:t>1 </a:t>
            </a:r>
          </a:p>
        </p:txBody>
      </p:sp>
      <p:sp>
        <p:nvSpPr>
          <p:cNvPr id="11" name="TextBox 10">
            <a:extLst>
              <a:ext uri="{FF2B5EF4-FFF2-40B4-BE49-F238E27FC236}">
                <a16:creationId xmlns:a16="http://schemas.microsoft.com/office/drawing/2014/main" id="{2EFD8317-DD85-D444-892A-6EB0E91DCEC1}"/>
              </a:ext>
            </a:extLst>
          </p:cNvPr>
          <p:cNvSpPr txBox="1"/>
          <p:nvPr/>
        </p:nvSpPr>
        <p:spPr>
          <a:xfrm>
            <a:off x="386856" y="6481014"/>
            <a:ext cx="11256505"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Delitala AP, et al. </a:t>
            </a:r>
            <a:r>
              <a:rPr lang="ko-KR" sz="900" b="1" i="1" kern="0">
                <a:solidFill>
                  <a:schemeClr val="tx1">
                    <a:lumMod val="100000"/>
                  </a:schemeClr>
                </a:solidFill>
                <a:latin typeface="Calibri" panose="020F0502020204030204" pitchFamily="34" charset="0"/>
                <a:sym typeface=""/>
              </a:rPr>
              <a:t>J Clin Med</a:t>
            </a:r>
            <a:r>
              <a:rPr lang="ko-KR" sz="900" b="1" kern="0">
                <a:solidFill>
                  <a:schemeClr val="tx1">
                    <a:lumMod val="100000"/>
                  </a:schemeClr>
                </a:solidFill>
                <a:latin typeface="Calibri" panose="020F0502020204030204" pitchFamily="34" charset="0"/>
                <a:sym typeface=""/>
              </a:rPr>
              <a:t> 2020;9:1034–51; 2. Apostu D, et al. </a:t>
            </a:r>
            <a:r>
              <a:rPr lang="ko-KR" sz="900" b="1" i="1" kern="0">
                <a:solidFill>
                  <a:schemeClr val="tx1">
                    <a:lumMod val="100000"/>
                  </a:schemeClr>
                </a:solidFill>
                <a:latin typeface="Calibri" panose="020F0502020204030204" pitchFamily="34" charset="0"/>
                <a:sym typeface=""/>
              </a:rPr>
              <a:t>Diagnostics (Basel)</a:t>
            </a:r>
            <a:r>
              <a:rPr lang="ko-KR" sz="900" b="1" kern="0">
                <a:solidFill>
                  <a:schemeClr val="tx1">
                    <a:lumMod val="100000"/>
                  </a:schemeClr>
                </a:solidFill>
                <a:latin typeface="Calibri" panose="020F0502020204030204" pitchFamily="34" charset="0"/>
                <a:sym typeface=""/>
              </a:rPr>
              <a:t> 2020;10:149.</a:t>
            </a:r>
          </a:p>
        </p:txBody>
      </p:sp>
      <p:sp>
        <p:nvSpPr>
          <p:cNvPr id="14" name="TextBox 13">
            <a:extLst>
              <a:ext uri="{FF2B5EF4-FFF2-40B4-BE49-F238E27FC236}">
                <a16:creationId xmlns:a16="http://schemas.microsoft.com/office/drawing/2014/main" id="{C0B4FE69-C38D-AD47-ACAD-16AA4B383781}"/>
              </a:ext>
            </a:extLst>
          </p:cNvPr>
          <p:cNvSpPr txBox="1"/>
          <p:nvPr/>
        </p:nvSpPr>
        <p:spPr>
          <a:xfrm>
            <a:off x="5829301" y="6088559"/>
            <a:ext cx="5657410" cy="600164"/>
          </a:xfrm>
          <a:prstGeom prst="rect">
            <a:avLst/>
          </a:prstGeom>
          <a:noFill/>
        </p:spPr>
        <p:txBody>
          <a:bodyPr wrap="square" rtlCol="0">
            <a:spAutoFit/>
          </a:bodyPr>
          <a:lstStyle/>
          <a:p>
            <a:r>
              <a:rPr lang="ko-KR" sz="1100" b="1" kern="0" dirty="0" err="1">
                <a:solidFill>
                  <a:schemeClr val="tx1">
                    <a:lumMod val="100000"/>
                  </a:schemeClr>
                </a:solidFill>
                <a:latin typeface="Calibri" panose="020F0502020204030204" pitchFamily="34" charset="0"/>
                <a:sym typeface=""/>
              </a:rPr>
              <a:t>Adapted</a:t>
            </a:r>
            <a:r>
              <a:rPr lang="ko-KR" sz="1100" b="1" kern="0" dirty="0">
                <a:solidFill>
                  <a:schemeClr val="tx1">
                    <a:lumMod val="100000"/>
                  </a:schemeClr>
                </a:solidFill>
                <a:latin typeface="Calibri" panose="020F0502020204030204" pitchFamily="34" charset="0"/>
                <a:sym typeface=""/>
              </a:rPr>
              <a:t> </a:t>
            </a:r>
            <a:r>
              <a:rPr lang="ko-KR" sz="1100" b="1" kern="0" dirty="0" err="1">
                <a:solidFill>
                  <a:schemeClr val="tx1">
                    <a:lumMod val="100000"/>
                  </a:schemeClr>
                </a:solidFill>
                <a:latin typeface="Calibri" panose="020F0502020204030204" pitchFamily="34" charset="0"/>
                <a:sym typeface=""/>
              </a:rPr>
              <a:t>from</a:t>
            </a:r>
            <a:r>
              <a:rPr lang="ko-KR" sz="1100" b="1" kern="0" dirty="0">
                <a:solidFill>
                  <a:schemeClr val="tx1">
                    <a:lumMod val="100000"/>
                  </a:schemeClr>
                </a:solidFill>
                <a:latin typeface="Calibri" panose="020F0502020204030204" pitchFamily="34" charset="0"/>
                <a:sym typeface=""/>
              </a:rPr>
              <a:t>: </a:t>
            </a:r>
            <a:r>
              <a:rPr lang="ko-KR" sz="1100" b="1" kern="0" dirty="0" err="1">
                <a:solidFill>
                  <a:schemeClr val="tx1">
                    <a:lumMod val="100000"/>
                  </a:schemeClr>
                </a:solidFill>
                <a:latin typeface="Calibri" panose="020F0502020204030204" pitchFamily="34" charset="0"/>
                <a:sym typeface=""/>
              </a:rPr>
              <a:t>Apostu</a:t>
            </a:r>
            <a:r>
              <a:rPr lang="ko-KR" sz="1100" b="1" kern="0" dirty="0">
                <a:solidFill>
                  <a:schemeClr val="tx1">
                    <a:lumMod val="100000"/>
                  </a:schemeClr>
                </a:solidFill>
                <a:latin typeface="Calibri" panose="020F0502020204030204" pitchFamily="34" charset="0"/>
                <a:sym typeface=""/>
              </a:rPr>
              <a:t> </a:t>
            </a:r>
            <a:r>
              <a:rPr lang="ko-KR" sz="1100" b="1" kern="0" dirty="0" err="1">
                <a:solidFill>
                  <a:schemeClr val="tx1">
                    <a:lumMod val="100000"/>
                  </a:schemeClr>
                </a:solidFill>
                <a:latin typeface="Calibri" panose="020F0502020204030204" pitchFamily="34" charset="0"/>
                <a:sym typeface=""/>
              </a:rPr>
              <a:t>et</a:t>
            </a:r>
            <a:r>
              <a:rPr lang="ko-KR" sz="1100" b="1" kern="0" dirty="0">
                <a:solidFill>
                  <a:schemeClr val="tx1">
                    <a:lumMod val="100000"/>
                  </a:schemeClr>
                </a:solidFill>
                <a:latin typeface="Calibri" panose="020F0502020204030204" pitchFamily="34" charset="0"/>
                <a:sym typeface=""/>
              </a:rPr>
              <a:t> </a:t>
            </a:r>
            <a:r>
              <a:rPr lang="ko-KR" sz="1100" b="1" kern="0" dirty="0" err="1">
                <a:solidFill>
                  <a:schemeClr val="tx1">
                    <a:lumMod val="100000"/>
                  </a:schemeClr>
                </a:solidFill>
                <a:latin typeface="Calibri" panose="020F0502020204030204" pitchFamily="34" charset="0"/>
                <a:sym typeface=""/>
              </a:rPr>
              <a:t>al</a:t>
            </a:r>
            <a:r>
              <a:rPr lang="ko-KR" sz="1100" b="1" kern="0" dirty="0">
                <a:solidFill>
                  <a:schemeClr val="tx1">
                    <a:lumMod val="100000"/>
                  </a:schemeClr>
                </a:solidFill>
                <a:latin typeface="Calibri" panose="020F0502020204030204" pitchFamily="34" charset="0"/>
                <a:sym typeface=""/>
              </a:rPr>
              <a:t>. </a:t>
            </a:r>
            <a:r>
              <a:rPr lang="ko-KR" sz="1100" b="1" i="1" kern="0" dirty="0">
                <a:solidFill>
                  <a:schemeClr val="tx1">
                    <a:lumMod val="100000"/>
                  </a:schemeClr>
                </a:solidFill>
                <a:latin typeface="Calibri" panose="020F0502020204030204" pitchFamily="34" charset="0"/>
                <a:sym typeface=""/>
              </a:rPr>
              <a:t>Diagnostics (</a:t>
            </a:r>
            <a:r>
              <a:rPr lang="ko-KR" sz="1100" b="1" i="1" kern="0" dirty="0" err="1">
                <a:solidFill>
                  <a:schemeClr val="tx1">
                    <a:lumMod val="100000"/>
                  </a:schemeClr>
                </a:solidFill>
                <a:latin typeface="Calibri" panose="020F0502020204030204" pitchFamily="34" charset="0"/>
                <a:sym typeface=""/>
              </a:rPr>
              <a:t>Basel</a:t>
            </a:r>
            <a:r>
              <a:rPr lang="ko-KR" sz="1100" b="1" i="1" kern="0" dirty="0">
                <a:solidFill>
                  <a:schemeClr val="tx1">
                    <a:lumMod val="100000"/>
                  </a:schemeClr>
                </a:solidFill>
                <a:latin typeface="Calibri" panose="020F0502020204030204" pitchFamily="34" charset="0"/>
                <a:sym typeface=""/>
              </a:rPr>
              <a:t>)</a:t>
            </a:r>
            <a:r>
              <a:rPr lang="ko-KR" sz="1100" b="1" kern="0" dirty="0">
                <a:solidFill>
                  <a:schemeClr val="tx1">
                    <a:lumMod val="100000"/>
                  </a:schemeClr>
                </a:solidFill>
                <a:latin typeface="Calibri" panose="020F0502020204030204" pitchFamily="34" charset="0"/>
                <a:sym typeface=""/>
              </a:rPr>
              <a:t> 2020</a:t>
            </a:r>
            <a:r>
              <a:rPr lang="ko-KR" sz="1100" b="1" kern="0" baseline="30000" dirty="0">
                <a:solidFill>
                  <a:schemeClr val="tx1">
                    <a:lumMod val="100000"/>
                  </a:schemeClr>
                </a:solidFill>
                <a:latin typeface="Calibri" panose="020F0502020204030204" pitchFamily="34" charset="0"/>
                <a:sym typeface=""/>
              </a:rPr>
              <a:t>2</a:t>
            </a:r>
          </a:p>
          <a:p>
            <a:r>
              <a:rPr lang="ko-KR" sz="1100" b="1" dirty="0">
                <a:latin typeface="Calibri" panose="020F0502020204030204" pitchFamily="34" charset="0"/>
                <a:sym typeface=""/>
              </a:rPr>
              <a:t>OPG = </a:t>
            </a:r>
            <a:r>
              <a:rPr lang="ko-KR" sz="1100" b="1" dirty="0" err="1">
                <a:latin typeface="Calibri" panose="020F0502020204030204" pitchFamily="34" charset="0"/>
                <a:sym typeface=""/>
              </a:rPr>
              <a:t>오스테오프로테</a:t>
            </a:r>
            <a:r>
              <a:rPr lang="ko-KR" altLang="en-US" sz="1100" b="1" dirty="0" err="1">
                <a:latin typeface="Calibri" panose="020F0502020204030204" pitchFamily="34" charset="0"/>
                <a:sym typeface=""/>
              </a:rPr>
              <a:t>게</a:t>
            </a:r>
            <a:r>
              <a:rPr lang="ko-KR" sz="1100" b="1" dirty="0" err="1">
                <a:latin typeface="Calibri" panose="020F0502020204030204" pitchFamily="34" charset="0"/>
                <a:sym typeface=""/>
              </a:rPr>
              <a:t>린</a:t>
            </a:r>
            <a:r>
              <a:rPr lang="ko-KR" sz="1100" b="1" dirty="0">
                <a:latin typeface="Calibri" panose="020F0502020204030204" pitchFamily="34" charset="0"/>
                <a:sym typeface=""/>
              </a:rPr>
              <a:t>; RANKL = 핵 인자 </a:t>
            </a:r>
            <a:r>
              <a:rPr lang="ko-KR" sz="1100" b="1" dirty="0" err="1">
                <a:latin typeface="Calibri" panose="020F0502020204030204" pitchFamily="34" charset="0"/>
                <a:sym typeface=""/>
              </a:rPr>
              <a:t>카파-B</a:t>
            </a:r>
            <a:r>
              <a:rPr lang="ko-KR" sz="1100" b="1" dirty="0">
                <a:latin typeface="Calibri" panose="020F0502020204030204" pitchFamily="34" charset="0"/>
                <a:sym typeface=""/>
              </a:rPr>
              <a:t> 활성화수용체 </a:t>
            </a:r>
            <a:r>
              <a:rPr lang="ko-KR" sz="1100" b="1" dirty="0" err="1">
                <a:latin typeface="Calibri" panose="020F0502020204030204" pitchFamily="34" charset="0"/>
                <a:sym typeface=""/>
              </a:rPr>
              <a:t>리간드</a:t>
            </a:r>
            <a:r>
              <a:rPr lang="ko-KR" sz="1100" b="1" dirty="0">
                <a:latin typeface="Calibri" panose="020F0502020204030204" pitchFamily="34" charset="0"/>
                <a:sym typeface=""/>
              </a:rPr>
              <a:t>; TRH = 갑상선 자극 호르몬 분비 호르몬; TSH = 갑상선 자극 호르몬; TSHR = 갑상선 자극 호르몬 수용체.</a:t>
            </a:r>
          </a:p>
        </p:txBody>
      </p:sp>
      <p:sp>
        <p:nvSpPr>
          <p:cNvPr id="8" name="TextBox 7">
            <a:extLst>
              <a:ext uri="{FF2B5EF4-FFF2-40B4-BE49-F238E27FC236}">
                <a16:creationId xmlns:a16="http://schemas.microsoft.com/office/drawing/2014/main" id="{FB33E9E5-F8B3-204D-9ACA-AB440A764567}"/>
              </a:ext>
            </a:extLst>
          </p:cNvPr>
          <p:cNvSpPr txBox="1"/>
          <p:nvPr/>
        </p:nvSpPr>
        <p:spPr>
          <a:xfrm>
            <a:off x="6096000" y="923629"/>
            <a:ext cx="5390711" cy="615553"/>
          </a:xfrm>
          <a:prstGeom prst="rect">
            <a:avLst/>
          </a:prstGeom>
          <a:noFill/>
        </p:spPr>
        <p:txBody>
          <a:bodyPr wrap="square" rtlCol="0">
            <a:spAutoFit/>
          </a:bodyPr>
          <a:lstStyle/>
          <a:p>
            <a:pPr algn="ctr"/>
            <a:r>
              <a:rPr lang="ko-KR" b="1" kern="0" dirty="0">
                <a:solidFill>
                  <a:srgbClr val="0063A6">
                    <a:lumMod val="100000"/>
                  </a:srgbClr>
                </a:solidFill>
                <a:latin typeface="Candara" panose="020E0502030303020204" pitchFamily="34" charset="0"/>
                <a:sym typeface=""/>
              </a:rPr>
              <a:t>뼈 </a:t>
            </a:r>
            <a:r>
              <a:rPr lang="ko-KR" altLang="es-ES" b="1" kern="0" dirty="0">
                <a:solidFill>
                  <a:srgbClr val="0063A6">
                    <a:lumMod val="100000"/>
                  </a:srgbClr>
                </a:solidFill>
                <a:latin typeface="Candara" panose="020E0502030303020204" pitchFamily="34" charset="0"/>
                <a:sym typeface=""/>
              </a:rPr>
              <a:t>손실의 </a:t>
            </a:r>
            <a:r>
              <a:rPr lang="ko-KR" altLang="en-US" b="1" kern="0" dirty="0">
                <a:solidFill>
                  <a:srgbClr val="0063A6">
                    <a:lumMod val="100000"/>
                  </a:srgbClr>
                </a:solidFill>
                <a:latin typeface="Candara" panose="020E0502030303020204" pitchFamily="34" charset="0"/>
                <a:sym typeface=""/>
              </a:rPr>
              <a:t>기전</a:t>
            </a:r>
            <a:r>
              <a:rPr lang="ko-KR" b="1" kern="0" dirty="0">
                <a:solidFill>
                  <a:srgbClr val="0063A6">
                    <a:lumMod val="100000"/>
                  </a:srgbClr>
                </a:solidFill>
                <a:latin typeface="Candara" panose="020E0502030303020204" pitchFamily="34" charset="0"/>
                <a:sym typeface=""/>
              </a:rPr>
              <a:t>:</a:t>
            </a:r>
            <a:r>
              <a:rPr lang="ko-KR" b="1" kern="0" baseline="30000" dirty="0">
                <a:solidFill>
                  <a:srgbClr val="0063A6">
                    <a:lumMod val="100000"/>
                  </a:srgbClr>
                </a:solidFill>
                <a:latin typeface="Candara" panose="020E0502030303020204" pitchFamily="34" charset="0"/>
                <a:sym typeface=""/>
              </a:rPr>
              <a:t>2</a:t>
            </a:r>
            <a:br>
              <a:rPr lang="ko-KR" b="1" kern="0" baseline="30000" dirty="0">
                <a:solidFill>
                  <a:srgbClr val="0063A6">
                    <a:lumMod val="100000"/>
                  </a:srgbClr>
                </a:solidFill>
                <a:latin typeface="Candara" panose="020E0502030303020204" pitchFamily="34" charset="0"/>
                <a:sym typeface=""/>
              </a:rPr>
            </a:br>
            <a:r>
              <a:rPr lang="ko-KR" sz="1600" b="1" kern="0" dirty="0">
                <a:solidFill>
                  <a:schemeClr val="tx1">
                    <a:lumMod val="100000"/>
                  </a:schemeClr>
                </a:solidFill>
                <a:latin typeface="Candara" panose="020E0502030303020204" pitchFamily="34" charset="0"/>
                <a:sym typeface=""/>
              </a:rPr>
              <a:t> 뼈 대사에 대한 시상하부-뇌하수체-갑상선 축</a:t>
            </a:r>
            <a:endParaRPr lang="ko-KR" b="1" kern="0" baseline="30000" dirty="0">
              <a:solidFill>
                <a:schemeClr val="tx1">
                  <a:lumMod val="100000"/>
                </a:schemeClr>
              </a:solidFill>
              <a:latin typeface="Candara" panose="020E0502030303020204" pitchFamily="34" charset="0"/>
              <a:sym typeface=""/>
            </a:endParaRPr>
          </a:p>
        </p:txBody>
      </p:sp>
      <p:pic>
        <p:nvPicPr>
          <p:cNvPr id="3" name="Graphic 2">
            <a:extLst>
              <a:ext uri="{FF2B5EF4-FFF2-40B4-BE49-F238E27FC236}">
                <a16:creationId xmlns:a16="http://schemas.microsoft.com/office/drawing/2014/main" id="{4B55CC16-7900-7B49-BCAA-6C11FD0AA3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355" y="1644731"/>
            <a:ext cx="3810000" cy="4305300"/>
          </a:xfrm>
          <a:prstGeom prst="rect">
            <a:avLst/>
          </a:prstGeom>
        </p:spPr>
      </p:pic>
      <p:pic>
        <p:nvPicPr>
          <p:cNvPr id="13" name="Graphic 12" descr="Home with solid fill">
            <a:hlinkClick r:id="rId5" action="ppaction://hlinksldjump"/>
            <a:extLst>
              <a:ext uri="{FF2B5EF4-FFF2-40B4-BE49-F238E27FC236}">
                <a16:creationId xmlns:a16="http://schemas.microsoft.com/office/drawing/2014/main" id="{5A120EBA-DD31-444A-9026-BE15AF0D7B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2" name="CuadroTexto 11">
            <a:extLst>
              <a:ext uri="{FF2B5EF4-FFF2-40B4-BE49-F238E27FC236}">
                <a16:creationId xmlns:a16="http://schemas.microsoft.com/office/drawing/2014/main" id="{90BF05BD-8A3A-4EFA-B540-DC7C916BEBAE}"/>
              </a:ext>
            </a:extLst>
          </p:cNvPr>
          <p:cNvSpPr txBox="1"/>
          <p:nvPr/>
        </p:nvSpPr>
        <p:spPr>
          <a:xfrm>
            <a:off x="8891653" y="1880047"/>
            <a:ext cx="1154345" cy="169277"/>
          </a:xfrm>
          <a:prstGeom prst="rect">
            <a:avLst/>
          </a:prstGeom>
          <a:solidFill>
            <a:srgbClr val="FFFFFF"/>
          </a:solidFill>
        </p:spPr>
        <p:txBody>
          <a:bodyPr wrap="square" lIns="0" tIns="0" rIns="0" bIns="0" rtlCol="0">
            <a:spAutoFit/>
          </a:bodyPr>
          <a:lstStyle/>
          <a:p>
            <a:r>
              <a:rPr lang="ko-KR" sz="1100" b="1">
                <a:latin typeface="Candara" panose="020E0502030303020204" pitchFamily="34" charset="0"/>
                <a:sym typeface=""/>
              </a:rPr>
              <a:t>시상하부</a:t>
            </a:r>
          </a:p>
        </p:txBody>
      </p:sp>
      <p:sp>
        <p:nvSpPr>
          <p:cNvPr id="15" name="CuadroTexto 14">
            <a:extLst>
              <a:ext uri="{FF2B5EF4-FFF2-40B4-BE49-F238E27FC236}">
                <a16:creationId xmlns:a16="http://schemas.microsoft.com/office/drawing/2014/main" id="{B4D13A4C-50A1-4348-A585-D091477013B0}"/>
              </a:ext>
            </a:extLst>
          </p:cNvPr>
          <p:cNvSpPr txBox="1"/>
          <p:nvPr/>
        </p:nvSpPr>
        <p:spPr>
          <a:xfrm>
            <a:off x="8944817" y="2558012"/>
            <a:ext cx="858402" cy="338554"/>
          </a:xfrm>
          <a:prstGeom prst="rect">
            <a:avLst/>
          </a:prstGeom>
          <a:solidFill>
            <a:srgbClr val="FFFFFF"/>
          </a:solidFill>
        </p:spPr>
        <p:txBody>
          <a:bodyPr wrap="square" lIns="0" tIns="0" rIns="0" bIns="0" rtlCol="0">
            <a:spAutoFit/>
          </a:bodyPr>
          <a:lstStyle/>
          <a:p>
            <a:pPr algn="ctr"/>
            <a:r>
              <a:rPr lang="ko-KR" sz="1100" b="1">
                <a:latin typeface="Candara" panose="020E0502030303020204" pitchFamily="34" charset="0"/>
                <a:sym typeface=""/>
              </a:rPr>
              <a:t>뇌하수체</a:t>
            </a:r>
          </a:p>
        </p:txBody>
      </p:sp>
      <p:sp>
        <p:nvSpPr>
          <p:cNvPr id="16" name="CuadroTexto 15">
            <a:extLst>
              <a:ext uri="{FF2B5EF4-FFF2-40B4-BE49-F238E27FC236}">
                <a16:creationId xmlns:a16="http://schemas.microsoft.com/office/drawing/2014/main" id="{160CCA67-1892-4085-B807-B5C198ADB148}"/>
              </a:ext>
            </a:extLst>
          </p:cNvPr>
          <p:cNvSpPr txBox="1"/>
          <p:nvPr/>
        </p:nvSpPr>
        <p:spPr>
          <a:xfrm>
            <a:off x="8955449" y="3573096"/>
            <a:ext cx="858402" cy="169277"/>
          </a:xfrm>
          <a:prstGeom prst="rect">
            <a:avLst/>
          </a:prstGeom>
          <a:solidFill>
            <a:srgbClr val="FFFFFF"/>
          </a:solidFill>
        </p:spPr>
        <p:txBody>
          <a:bodyPr wrap="square" lIns="0" tIns="0" rIns="0" bIns="0" rtlCol="0">
            <a:spAutoFit/>
          </a:bodyPr>
          <a:lstStyle/>
          <a:p>
            <a:pPr algn="ctr"/>
            <a:r>
              <a:rPr lang="ko-KR" sz="1100" b="1">
                <a:latin typeface="Candara" panose="020E0502030303020204" pitchFamily="34" charset="0"/>
                <a:sym typeface=""/>
              </a:rPr>
              <a:t>갑상선</a:t>
            </a:r>
          </a:p>
        </p:txBody>
      </p:sp>
      <p:sp>
        <p:nvSpPr>
          <p:cNvPr id="17" name="CuadroTexto 16">
            <a:extLst>
              <a:ext uri="{FF2B5EF4-FFF2-40B4-BE49-F238E27FC236}">
                <a16:creationId xmlns:a16="http://schemas.microsoft.com/office/drawing/2014/main" id="{77A89723-E609-42E4-B38B-E56E8831CD43}"/>
              </a:ext>
            </a:extLst>
          </p:cNvPr>
          <p:cNvSpPr txBox="1"/>
          <p:nvPr/>
        </p:nvSpPr>
        <p:spPr>
          <a:xfrm>
            <a:off x="9374018" y="4338660"/>
            <a:ext cx="858402" cy="169277"/>
          </a:xfrm>
          <a:prstGeom prst="rect">
            <a:avLst/>
          </a:prstGeom>
          <a:solidFill>
            <a:srgbClr val="FFFFFF"/>
          </a:solidFill>
        </p:spPr>
        <p:txBody>
          <a:bodyPr wrap="square" lIns="0" tIns="0" rIns="0" bIns="0" rtlCol="0">
            <a:spAutoFit/>
          </a:bodyPr>
          <a:lstStyle/>
          <a:p>
            <a:pPr algn="ctr"/>
            <a:r>
              <a:rPr lang="ko-KR" sz="1100" b="1">
                <a:latin typeface="Candara" panose="020E0502030303020204" pitchFamily="34" charset="0"/>
                <a:sym typeface=""/>
              </a:rPr>
              <a:t>파골세포</a:t>
            </a:r>
          </a:p>
        </p:txBody>
      </p:sp>
      <p:sp>
        <p:nvSpPr>
          <p:cNvPr id="18" name="CuadroTexto 17">
            <a:extLst>
              <a:ext uri="{FF2B5EF4-FFF2-40B4-BE49-F238E27FC236}">
                <a16:creationId xmlns:a16="http://schemas.microsoft.com/office/drawing/2014/main" id="{B35215B0-BC62-42BA-A0DD-BD40BCB2549F}"/>
              </a:ext>
            </a:extLst>
          </p:cNvPr>
          <p:cNvSpPr txBox="1"/>
          <p:nvPr/>
        </p:nvSpPr>
        <p:spPr>
          <a:xfrm>
            <a:off x="7178395" y="4356167"/>
            <a:ext cx="858402" cy="169277"/>
          </a:xfrm>
          <a:prstGeom prst="rect">
            <a:avLst/>
          </a:prstGeom>
          <a:solidFill>
            <a:srgbClr val="FFFFFF"/>
          </a:solidFill>
        </p:spPr>
        <p:txBody>
          <a:bodyPr wrap="square" lIns="0" tIns="0" rIns="0" bIns="0" rtlCol="0">
            <a:spAutoFit/>
          </a:bodyPr>
          <a:lstStyle/>
          <a:p>
            <a:pPr algn="ctr"/>
            <a:r>
              <a:rPr lang="ko-KR" sz="1100" b="1">
                <a:latin typeface="Candara" panose="020E0502030303020204" pitchFamily="34" charset="0"/>
                <a:sym typeface=""/>
              </a:rPr>
              <a:t>조골세포</a:t>
            </a:r>
          </a:p>
        </p:txBody>
      </p:sp>
      <p:sp>
        <p:nvSpPr>
          <p:cNvPr id="19" name="CuadroTexto 18">
            <a:extLst>
              <a:ext uri="{FF2B5EF4-FFF2-40B4-BE49-F238E27FC236}">
                <a16:creationId xmlns:a16="http://schemas.microsoft.com/office/drawing/2014/main" id="{2A1F2142-1DA4-4176-B409-9D06AE28E29B}"/>
              </a:ext>
            </a:extLst>
          </p:cNvPr>
          <p:cNvSpPr txBox="1"/>
          <p:nvPr/>
        </p:nvSpPr>
        <p:spPr>
          <a:xfrm>
            <a:off x="8197703" y="2232261"/>
            <a:ext cx="391634" cy="169277"/>
          </a:xfrm>
          <a:prstGeom prst="rect">
            <a:avLst/>
          </a:prstGeom>
          <a:solidFill>
            <a:srgbClr val="FFFFFF"/>
          </a:solidFill>
        </p:spPr>
        <p:txBody>
          <a:bodyPr wrap="square" lIns="0" tIns="0" rIns="0" bIns="0" rtlCol="0">
            <a:spAutoFit/>
          </a:bodyPr>
          <a:lstStyle/>
          <a:p>
            <a:pPr algn="r"/>
            <a:r>
              <a:rPr lang="ko-KR" sz="1100" b="1">
                <a:latin typeface="Candara" panose="020E0502030303020204" pitchFamily="34" charset="0"/>
                <a:sym typeface=""/>
              </a:rPr>
              <a:t>TRH</a:t>
            </a:r>
          </a:p>
        </p:txBody>
      </p:sp>
      <p:sp>
        <p:nvSpPr>
          <p:cNvPr id="20" name="CuadroTexto 19">
            <a:extLst>
              <a:ext uri="{FF2B5EF4-FFF2-40B4-BE49-F238E27FC236}">
                <a16:creationId xmlns:a16="http://schemas.microsoft.com/office/drawing/2014/main" id="{BD5D5293-88EA-43D9-BEEA-F5EFD8750F87}"/>
              </a:ext>
            </a:extLst>
          </p:cNvPr>
          <p:cNvSpPr txBox="1"/>
          <p:nvPr/>
        </p:nvSpPr>
        <p:spPr>
          <a:xfrm>
            <a:off x="8282763" y="3122887"/>
            <a:ext cx="301258" cy="169277"/>
          </a:xfrm>
          <a:prstGeom prst="rect">
            <a:avLst/>
          </a:prstGeom>
          <a:solidFill>
            <a:srgbClr val="FFFFFF"/>
          </a:solidFill>
        </p:spPr>
        <p:txBody>
          <a:bodyPr wrap="square" lIns="0" tIns="0" rIns="0" bIns="0" rtlCol="0">
            <a:spAutoFit/>
          </a:bodyPr>
          <a:lstStyle/>
          <a:p>
            <a:pPr algn="r"/>
            <a:r>
              <a:rPr lang="ko-KR" sz="1100" b="1">
                <a:latin typeface="Candara" panose="020E0502030303020204" pitchFamily="34" charset="0"/>
                <a:sym typeface=""/>
              </a:rPr>
              <a:t>TSH</a:t>
            </a:r>
          </a:p>
        </p:txBody>
      </p:sp>
      <p:sp>
        <p:nvSpPr>
          <p:cNvPr id="21" name="CuadroTexto 20">
            <a:extLst>
              <a:ext uri="{FF2B5EF4-FFF2-40B4-BE49-F238E27FC236}">
                <a16:creationId xmlns:a16="http://schemas.microsoft.com/office/drawing/2014/main" id="{985E5576-84C4-4C75-AA1A-1E5FF5809579}"/>
              </a:ext>
            </a:extLst>
          </p:cNvPr>
          <p:cNvSpPr txBox="1"/>
          <p:nvPr/>
        </p:nvSpPr>
        <p:spPr>
          <a:xfrm>
            <a:off x="8673687" y="3122887"/>
            <a:ext cx="301258" cy="169277"/>
          </a:xfrm>
          <a:prstGeom prst="rect">
            <a:avLst/>
          </a:prstGeom>
          <a:solidFill>
            <a:srgbClr val="FFFFFF"/>
          </a:solidFill>
        </p:spPr>
        <p:txBody>
          <a:bodyPr wrap="square" lIns="0" tIns="0" rIns="0" bIns="0" rtlCol="0">
            <a:spAutoFit/>
          </a:bodyPr>
          <a:lstStyle/>
          <a:p>
            <a:r>
              <a:rPr lang="ko-KR" sz="1100" b="1">
                <a:latin typeface="Candara" panose="020E0502030303020204" pitchFamily="34" charset="0"/>
                <a:sym typeface=""/>
              </a:rPr>
              <a:t>TSH</a:t>
            </a:r>
          </a:p>
        </p:txBody>
      </p:sp>
      <p:sp>
        <p:nvSpPr>
          <p:cNvPr id="2" name="Forma libre: forma 1">
            <a:extLst>
              <a:ext uri="{FF2B5EF4-FFF2-40B4-BE49-F238E27FC236}">
                <a16:creationId xmlns:a16="http://schemas.microsoft.com/office/drawing/2014/main" id="{74663BEC-FCCA-41AB-8376-FAD68A293E6C}"/>
              </a:ext>
            </a:extLst>
          </p:cNvPr>
          <p:cNvSpPr/>
          <p:nvPr/>
        </p:nvSpPr>
        <p:spPr>
          <a:xfrm>
            <a:off x="8362507" y="4885660"/>
            <a:ext cx="914400" cy="414670"/>
          </a:xfrm>
          <a:custGeom>
            <a:avLst/>
            <a:gdLst>
              <a:gd name="connsiteX0" fmla="*/ 0 w 914400"/>
              <a:gd name="connsiteY0" fmla="*/ 37214 h 414670"/>
              <a:gd name="connsiteX1" fmla="*/ 58479 w 914400"/>
              <a:gd name="connsiteY1" fmla="*/ 281763 h 414670"/>
              <a:gd name="connsiteX2" fmla="*/ 191386 w 914400"/>
              <a:gd name="connsiteY2" fmla="*/ 409354 h 414670"/>
              <a:gd name="connsiteX3" fmla="*/ 568842 w 914400"/>
              <a:gd name="connsiteY3" fmla="*/ 414670 h 414670"/>
              <a:gd name="connsiteX4" fmla="*/ 664535 w 914400"/>
              <a:gd name="connsiteY4" fmla="*/ 414670 h 414670"/>
              <a:gd name="connsiteX5" fmla="*/ 818707 w 914400"/>
              <a:gd name="connsiteY5" fmla="*/ 340242 h 414670"/>
              <a:gd name="connsiteX6" fmla="*/ 914400 w 914400"/>
              <a:gd name="connsiteY6" fmla="*/ 37214 h 414670"/>
              <a:gd name="connsiteX7" fmla="*/ 473149 w 914400"/>
              <a:gd name="connsiteY7" fmla="*/ 0 h 414670"/>
              <a:gd name="connsiteX8" fmla="*/ 404037 w 914400"/>
              <a:gd name="connsiteY8" fmla="*/ 0 h 414670"/>
              <a:gd name="connsiteX9" fmla="*/ 0 w 914400"/>
              <a:gd name="connsiteY9" fmla="*/ 37214 h 41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414670">
                <a:moveTo>
                  <a:pt x="0" y="37214"/>
                </a:moveTo>
                <a:lnTo>
                  <a:pt x="58479" y="281763"/>
                </a:lnTo>
                <a:lnTo>
                  <a:pt x="191386" y="409354"/>
                </a:lnTo>
                <a:lnTo>
                  <a:pt x="568842" y="414670"/>
                </a:lnTo>
                <a:lnTo>
                  <a:pt x="664535" y="414670"/>
                </a:lnTo>
                <a:lnTo>
                  <a:pt x="818707" y="340242"/>
                </a:lnTo>
                <a:lnTo>
                  <a:pt x="914400" y="37214"/>
                </a:lnTo>
                <a:lnTo>
                  <a:pt x="473149" y="0"/>
                </a:lnTo>
                <a:lnTo>
                  <a:pt x="404037" y="0"/>
                </a:lnTo>
                <a:lnTo>
                  <a:pt x="0" y="3721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2" name="CuadroTexto 21">
            <a:extLst>
              <a:ext uri="{FF2B5EF4-FFF2-40B4-BE49-F238E27FC236}">
                <a16:creationId xmlns:a16="http://schemas.microsoft.com/office/drawing/2014/main" id="{63E50EFE-9395-41B0-BD2E-58BE3A8F7DEC}"/>
              </a:ext>
            </a:extLst>
          </p:cNvPr>
          <p:cNvSpPr txBox="1"/>
          <p:nvPr/>
        </p:nvSpPr>
        <p:spPr>
          <a:xfrm>
            <a:off x="8362507" y="4951699"/>
            <a:ext cx="786099" cy="338554"/>
          </a:xfrm>
          <a:prstGeom prst="rect">
            <a:avLst/>
          </a:prstGeom>
          <a:noFill/>
        </p:spPr>
        <p:txBody>
          <a:bodyPr wrap="square" lIns="0" tIns="0" rIns="0" bIns="0" rtlCol="0">
            <a:spAutoFit/>
          </a:bodyPr>
          <a:lstStyle/>
          <a:p>
            <a:pPr algn="ctr"/>
            <a:r>
              <a:rPr lang="ko-KR" sz="1100">
                <a:latin typeface="Candara" panose="020E0502030303020204" pitchFamily="34" charset="0"/>
                <a:sym typeface=""/>
              </a:rPr>
              <a:t>RANKL/OPG 경로</a:t>
            </a:r>
          </a:p>
        </p:txBody>
      </p:sp>
      <p:sp>
        <p:nvSpPr>
          <p:cNvPr id="4" name="Elipse 3">
            <a:extLst>
              <a:ext uri="{FF2B5EF4-FFF2-40B4-BE49-F238E27FC236}">
                <a16:creationId xmlns:a16="http://schemas.microsoft.com/office/drawing/2014/main" id="{BF663A58-86E7-4A98-BA5F-11035B2E4239}"/>
              </a:ext>
            </a:extLst>
          </p:cNvPr>
          <p:cNvSpPr/>
          <p:nvPr/>
        </p:nvSpPr>
        <p:spPr>
          <a:xfrm>
            <a:off x="8321698" y="1736702"/>
            <a:ext cx="223323" cy="138499"/>
          </a:xfrm>
          <a:prstGeom prst="ellipse">
            <a:avLst/>
          </a:prstGeom>
          <a:solidFill>
            <a:srgbClr val="E5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4" name="Elipse 23">
            <a:extLst>
              <a:ext uri="{FF2B5EF4-FFF2-40B4-BE49-F238E27FC236}">
                <a16:creationId xmlns:a16="http://schemas.microsoft.com/office/drawing/2014/main" id="{059819F8-71C0-45C8-B30F-26123339AF6D}"/>
              </a:ext>
            </a:extLst>
          </p:cNvPr>
          <p:cNvSpPr/>
          <p:nvPr/>
        </p:nvSpPr>
        <p:spPr>
          <a:xfrm>
            <a:off x="8321698" y="2645664"/>
            <a:ext cx="262323" cy="169277"/>
          </a:xfrm>
          <a:prstGeom prst="ellipse">
            <a:avLst/>
          </a:prstGeom>
          <a:solidFill>
            <a:srgbClr val="E5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5" name="CuadroTexto 24">
            <a:extLst>
              <a:ext uri="{FF2B5EF4-FFF2-40B4-BE49-F238E27FC236}">
                <a16:creationId xmlns:a16="http://schemas.microsoft.com/office/drawing/2014/main" id="{346ABCF3-4C54-427C-8851-4DB172DE375F}"/>
              </a:ext>
            </a:extLst>
          </p:cNvPr>
          <p:cNvSpPr txBox="1"/>
          <p:nvPr/>
        </p:nvSpPr>
        <p:spPr>
          <a:xfrm>
            <a:off x="8315119" y="1730041"/>
            <a:ext cx="223323" cy="138499"/>
          </a:xfrm>
          <a:prstGeom prst="rect">
            <a:avLst/>
          </a:prstGeom>
          <a:noFill/>
        </p:spPr>
        <p:txBody>
          <a:bodyPr wrap="square" lIns="0" tIns="0" rIns="0" bIns="0" rtlCol="0">
            <a:spAutoFit/>
          </a:bodyPr>
          <a:lstStyle/>
          <a:p>
            <a:pPr algn="r"/>
            <a:r>
              <a:rPr lang="ko-KR" sz="900">
                <a:latin typeface="Candara" panose="020E0502030303020204" pitchFamily="34" charset="0"/>
                <a:sym typeface=""/>
              </a:rPr>
              <a:t>TRβ</a:t>
            </a:r>
          </a:p>
        </p:txBody>
      </p:sp>
      <p:sp>
        <p:nvSpPr>
          <p:cNvPr id="26" name="CuadroTexto 25">
            <a:extLst>
              <a:ext uri="{FF2B5EF4-FFF2-40B4-BE49-F238E27FC236}">
                <a16:creationId xmlns:a16="http://schemas.microsoft.com/office/drawing/2014/main" id="{44AE9EF6-856B-4A43-A9E7-21E5F3DCB1E0}"/>
              </a:ext>
            </a:extLst>
          </p:cNvPr>
          <p:cNvSpPr txBox="1"/>
          <p:nvPr/>
        </p:nvSpPr>
        <p:spPr>
          <a:xfrm>
            <a:off x="8321698" y="2654826"/>
            <a:ext cx="223323" cy="138499"/>
          </a:xfrm>
          <a:prstGeom prst="rect">
            <a:avLst/>
          </a:prstGeom>
          <a:noFill/>
        </p:spPr>
        <p:txBody>
          <a:bodyPr wrap="square" lIns="0" tIns="0" rIns="0" bIns="0" rtlCol="0">
            <a:spAutoFit/>
          </a:bodyPr>
          <a:lstStyle/>
          <a:p>
            <a:pPr algn="r"/>
            <a:r>
              <a:rPr lang="ko-KR" sz="900">
                <a:latin typeface="Candara" panose="020E0502030303020204" pitchFamily="34" charset="0"/>
                <a:sym typeface=""/>
              </a:rPr>
              <a:t>TRβ</a:t>
            </a:r>
          </a:p>
        </p:txBody>
      </p:sp>
      <p:sp>
        <p:nvSpPr>
          <p:cNvPr id="27" name="Elipse 26">
            <a:extLst>
              <a:ext uri="{FF2B5EF4-FFF2-40B4-BE49-F238E27FC236}">
                <a16:creationId xmlns:a16="http://schemas.microsoft.com/office/drawing/2014/main" id="{0353F4C3-AF01-4BEE-A7C1-8FD0DB7802D9}"/>
              </a:ext>
            </a:extLst>
          </p:cNvPr>
          <p:cNvSpPr/>
          <p:nvPr/>
        </p:nvSpPr>
        <p:spPr>
          <a:xfrm>
            <a:off x="7136570" y="4663972"/>
            <a:ext cx="323355" cy="138499"/>
          </a:xfrm>
          <a:prstGeom prst="ellipse">
            <a:avLst/>
          </a:prstGeom>
          <a:solidFill>
            <a:srgbClr val="E5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8" name="CuadroTexto 27">
            <a:extLst>
              <a:ext uri="{FF2B5EF4-FFF2-40B4-BE49-F238E27FC236}">
                <a16:creationId xmlns:a16="http://schemas.microsoft.com/office/drawing/2014/main" id="{46A3D1FC-E955-4599-B1A8-92859A6CB245}"/>
              </a:ext>
            </a:extLst>
          </p:cNvPr>
          <p:cNvSpPr txBox="1"/>
          <p:nvPr/>
        </p:nvSpPr>
        <p:spPr>
          <a:xfrm>
            <a:off x="7136570" y="4660682"/>
            <a:ext cx="298227" cy="138499"/>
          </a:xfrm>
          <a:prstGeom prst="rect">
            <a:avLst/>
          </a:prstGeom>
          <a:noFill/>
        </p:spPr>
        <p:txBody>
          <a:bodyPr wrap="square" lIns="0" tIns="0" rIns="0" bIns="0" rtlCol="0">
            <a:spAutoFit/>
          </a:bodyPr>
          <a:lstStyle/>
          <a:p>
            <a:pPr algn="r"/>
            <a:r>
              <a:rPr lang="ko-KR" sz="900">
                <a:latin typeface="Candara" panose="020E0502030303020204" pitchFamily="34" charset="0"/>
                <a:sym typeface=""/>
              </a:rPr>
              <a:t>TSHR</a:t>
            </a:r>
          </a:p>
        </p:txBody>
      </p:sp>
      <p:sp>
        <p:nvSpPr>
          <p:cNvPr id="29" name="Elipse 28">
            <a:extLst>
              <a:ext uri="{FF2B5EF4-FFF2-40B4-BE49-F238E27FC236}">
                <a16:creationId xmlns:a16="http://schemas.microsoft.com/office/drawing/2014/main" id="{39FF4005-4D91-4972-BDAA-55CF08147D34}"/>
              </a:ext>
            </a:extLst>
          </p:cNvPr>
          <p:cNvSpPr/>
          <p:nvPr/>
        </p:nvSpPr>
        <p:spPr>
          <a:xfrm>
            <a:off x="7791122" y="4660682"/>
            <a:ext cx="323355" cy="138499"/>
          </a:xfrm>
          <a:prstGeom prst="ellipse">
            <a:avLst/>
          </a:prstGeom>
          <a:solidFill>
            <a:srgbClr val="E5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0" name="CuadroTexto 29">
            <a:extLst>
              <a:ext uri="{FF2B5EF4-FFF2-40B4-BE49-F238E27FC236}">
                <a16:creationId xmlns:a16="http://schemas.microsoft.com/office/drawing/2014/main" id="{883D5E78-F518-4DDB-8894-5005268A4CED}"/>
              </a:ext>
            </a:extLst>
          </p:cNvPr>
          <p:cNvSpPr txBox="1"/>
          <p:nvPr/>
        </p:nvSpPr>
        <p:spPr>
          <a:xfrm>
            <a:off x="7761417" y="4660681"/>
            <a:ext cx="298227" cy="138499"/>
          </a:xfrm>
          <a:prstGeom prst="rect">
            <a:avLst/>
          </a:prstGeom>
          <a:noFill/>
        </p:spPr>
        <p:txBody>
          <a:bodyPr wrap="square" lIns="0" tIns="0" rIns="0" bIns="0" rtlCol="0">
            <a:spAutoFit/>
          </a:bodyPr>
          <a:lstStyle/>
          <a:p>
            <a:pPr algn="r"/>
            <a:r>
              <a:rPr lang="ko-KR" sz="900">
                <a:latin typeface="Candara" panose="020E0502030303020204" pitchFamily="34" charset="0"/>
                <a:sym typeface=""/>
              </a:rPr>
              <a:t>TRα</a:t>
            </a:r>
          </a:p>
        </p:txBody>
      </p:sp>
      <p:sp>
        <p:nvSpPr>
          <p:cNvPr id="31" name="Elipse 30">
            <a:extLst>
              <a:ext uri="{FF2B5EF4-FFF2-40B4-BE49-F238E27FC236}">
                <a16:creationId xmlns:a16="http://schemas.microsoft.com/office/drawing/2014/main" id="{3C247AD3-2C6B-49E5-B603-650B3CECD2B2}"/>
              </a:ext>
            </a:extLst>
          </p:cNvPr>
          <p:cNvSpPr/>
          <p:nvPr/>
        </p:nvSpPr>
        <p:spPr>
          <a:xfrm>
            <a:off x="9374018" y="4670714"/>
            <a:ext cx="323355" cy="169277"/>
          </a:xfrm>
          <a:prstGeom prst="ellipse">
            <a:avLst/>
          </a:prstGeom>
          <a:solidFill>
            <a:srgbClr val="E5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2" name="Elipse 31">
            <a:extLst>
              <a:ext uri="{FF2B5EF4-FFF2-40B4-BE49-F238E27FC236}">
                <a16:creationId xmlns:a16="http://schemas.microsoft.com/office/drawing/2014/main" id="{C83E1B65-08E4-46FC-AD4A-2B52C8B39412}"/>
              </a:ext>
            </a:extLst>
          </p:cNvPr>
          <p:cNvSpPr/>
          <p:nvPr/>
        </p:nvSpPr>
        <p:spPr>
          <a:xfrm>
            <a:off x="10074031" y="4678312"/>
            <a:ext cx="323355" cy="138499"/>
          </a:xfrm>
          <a:prstGeom prst="ellipse">
            <a:avLst/>
          </a:prstGeom>
          <a:solidFill>
            <a:srgbClr val="E5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3" name="CuadroTexto 32">
            <a:extLst>
              <a:ext uri="{FF2B5EF4-FFF2-40B4-BE49-F238E27FC236}">
                <a16:creationId xmlns:a16="http://schemas.microsoft.com/office/drawing/2014/main" id="{D502827E-2829-4F67-ACC7-5BB63D59AA2F}"/>
              </a:ext>
            </a:extLst>
          </p:cNvPr>
          <p:cNvSpPr txBox="1"/>
          <p:nvPr/>
        </p:nvSpPr>
        <p:spPr>
          <a:xfrm>
            <a:off x="10083306" y="4678311"/>
            <a:ext cx="298227" cy="138499"/>
          </a:xfrm>
          <a:prstGeom prst="rect">
            <a:avLst/>
          </a:prstGeom>
          <a:noFill/>
        </p:spPr>
        <p:txBody>
          <a:bodyPr wrap="square" lIns="0" tIns="0" rIns="0" bIns="0" rtlCol="0">
            <a:spAutoFit/>
          </a:bodyPr>
          <a:lstStyle/>
          <a:p>
            <a:pPr algn="r"/>
            <a:r>
              <a:rPr lang="ko-KR" sz="900">
                <a:latin typeface="Candara" panose="020E0502030303020204" pitchFamily="34" charset="0"/>
                <a:sym typeface=""/>
              </a:rPr>
              <a:t>TSHR</a:t>
            </a:r>
          </a:p>
        </p:txBody>
      </p:sp>
      <p:sp>
        <p:nvSpPr>
          <p:cNvPr id="34" name="CuadroTexto 33">
            <a:extLst>
              <a:ext uri="{FF2B5EF4-FFF2-40B4-BE49-F238E27FC236}">
                <a16:creationId xmlns:a16="http://schemas.microsoft.com/office/drawing/2014/main" id="{730FA90C-A289-4066-AA4E-1D8557C73F9D}"/>
              </a:ext>
            </a:extLst>
          </p:cNvPr>
          <p:cNvSpPr txBox="1"/>
          <p:nvPr/>
        </p:nvSpPr>
        <p:spPr>
          <a:xfrm>
            <a:off x="9328054" y="4678311"/>
            <a:ext cx="348544" cy="138499"/>
          </a:xfrm>
          <a:prstGeom prst="rect">
            <a:avLst/>
          </a:prstGeom>
          <a:noFill/>
        </p:spPr>
        <p:txBody>
          <a:bodyPr wrap="square" lIns="0" tIns="0" rIns="0" bIns="0" rtlCol="0">
            <a:spAutoFit/>
          </a:bodyPr>
          <a:lstStyle/>
          <a:p>
            <a:pPr algn="r"/>
            <a:r>
              <a:rPr lang="ko-KR" sz="900">
                <a:latin typeface="Candara" panose="020E0502030303020204" pitchFamily="34" charset="0"/>
                <a:sym typeface=""/>
              </a:rPr>
              <a:t>TRα,β</a:t>
            </a:r>
          </a:p>
        </p:txBody>
      </p:sp>
      <p:sp>
        <p:nvSpPr>
          <p:cNvPr id="35" name="CuadroTexto 34">
            <a:extLst>
              <a:ext uri="{FF2B5EF4-FFF2-40B4-BE49-F238E27FC236}">
                <a16:creationId xmlns:a16="http://schemas.microsoft.com/office/drawing/2014/main" id="{DA0D5D84-F698-4832-9AAC-3DC93ED834B0}"/>
              </a:ext>
            </a:extLst>
          </p:cNvPr>
          <p:cNvSpPr txBox="1"/>
          <p:nvPr/>
        </p:nvSpPr>
        <p:spPr>
          <a:xfrm>
            <a:off x="6886355" y="5553778"/>
            <a:ext cx="1525658" cy="338554"/>
          </a:xfrm>
          <a:prstGeom prst="rect">
            <a:avLst/>
          </a:prstGeom>
          <a:solidFill>
            <a:srgbClr val="48B8A9"/>
          </a:solidFill>
        </p:spPr>
        <p:txBody>
          <a:bodyPr wrap="square" lIns="0" tIns="0" rIns="0" bIns="0" rtlCol="0">
            <a:spAutoFit/>
          </a:bodyPr>
          <a:lstStyle/>
          <a:p>
            <a:pPr algn="ctr"/>
            <a:r>
              <a:rPr lang="ko-KR" sz="1100" i="0" u="none" strike="noStrike" kern="0">
                <a:solidFill>
                  <a:schemeClr val="bg1">
                    <a:lumMod val="100000"/>
                  </a:schemeClr>
                </a:solidFill>
                <a:effectLst/>
                <a:latin typeface="Candara" panose="020E0502030303020204" pitchFamily="34" charset="0"/>
                <a:sym typeface=""/>
              </a:rPr>
              <a:t>↑</a:t>
            </a:r>
            <a:r>
              <a:rPr lang="ko-KR" sz="1100" kern="0">
                <a:solidFill>
                  <a:schemeClr val="bg1">
                    <a:lumMod val="100000"/>
                  </a:schemeClr>
                </a:solidFill>
                <a:latin typeface="Candara" panose="020E0502030303020204" pitchFamily="34" charset="0"/>
                <a:sym typeface=""/>
              </a:rPr>
              <a:t>조골세포 형성</a:t>
            </a:r>
          </a:p>
          <a:p>
            <a:pPr algn="ctr"/>
            <a:r>
              <a:rPr lang="ko-KR" sz="1100" i="0" u="none" strike="noStrike" kern="0">
                <a:solidFill>
                  <a:schemeClr val="bg1">
                    <a:lumMod val="100000"/>
                  </a:schemeClr>
                </a:solidFill>
                <a:effectLst/>
                <a:latin typeface="Candara" panose="020E0502030303020204" pitchFamily="34" charset="0"/>
                <a:sym typeface=""/>
              </a:rPr>
              <a:t>↑</a:t>
            </a:r>
            <a:r>
              <a:rPr lang="ko-KR" sz="1100" kern="0">
                <a:solidFill>
                  <a:schemeClr val="bg1">
                    <a:lumMod val="100000"/>
                  </a:schemeClr>
                </a:solidFill>
                <a:latin typeface="Candara" panose="020E0502030303020204" pitchFamily="34" charset="0"/>
                <a:sym typeface=""/>
              </a:rPr>
              <a:t>골 형성</a:t>
            </a:r>
          </a:p>
        </p:txBody>
      </p:sp>
      <p:sp>
        <p:nvSpPr>
          <p:cNvPr id="36" name="CuadroTexto 35">
            <a:extLst>
              <a:ext uri="{FF2B5EF4-FFF2-40B4-BE49-F238E27FC236}">
                <a16:creationId xmlns:a16="http://schemas.microsoft.com/office/drawing/2014/main" id="{575A90D3-7167-4677-9B4A-A83C605E6FD0}"/>
              </a:ext>
            </a:extLst>
          </p:cNvPr>
          <p:cNvSpPr txBox="1"/>
          <p:nvPr/>
        </p:nvSpPr>
        <p:spPr>
          <a:xfrm>
            <a:off x="9199265" y="5556663"/>
            <a:ext cx="1487041" cy="338554"/>
          </a:xfrm>
          <a:prstGeom prst="rect">
            <a:avLst/>
          </a:prstGeom>
          <a:solidFill>
            <a:srgbClr val="0264A7"/>
          </a:solidFill>
        </p:spPr>
        <p:txBody>
          <a:bodyPr wrap="square" lIns="0" tIns="0" rIns="0" bIns="0" rtlCol="0">
            <a:spAutoFit/>
          </a:bodyPr>
          <a:lstStyle/>
          <a:p>
            <a:pPr algn="ctr"/>
            <a:r>
              <a:rPr lang="ko-KR" sz="1100" i="0" u="none" strike="noStrike" kern="0" dirty="0">
                <a:solidFill>
                  <a:schemeClr val="bg1">
                    <a:lumMod val="100000"/>
                  </a:schemeClr>
                </a:solidFill>
                <a:effectLst/>
                <a:latin typeface="Candara" panose="020E0502030303020204" pitchFamily="34" charset="0"/>
                <a:sym typeface=""/>
              </a:rPr>
              <a:t>↑</a:t>
            </a:r>
            <a:r>
              <a:rPr lang="ko-KR" sz="1100" kern="0" dirty="0" err="1">
                <a:solidFill>
                  <a:schemeClr val="bg1">
                    <a:lumMod val="100000"/>
                  </a:schemeClr>
                </a:solidFill>
                <a:latin typeface="Candara" panose="020E0502030303020204" pitchFamily="34" charset="0"/>
                <a:sym typeface=""/>
              </a:rPr>
              <a:t>파골세포</a:t>
            </a:r>
            <a:r>
              <a:rPr lang="ko-KR" sz="1100" kern="0" dirty="0">
                <a:solidFill>
                  <a:schemeClr val="bg1">
                    <a:lumMod val="100000"/>
                  </a:schemeClr>
                </a:solidFill>
                <a:latin typeface="Candara" panose="020E0502030303020204" pitchFamily="34" charset="0"/>
                <a:sym typeface=""/>
              </a:rPr>
              <a:t> 형성</a:t>
            </a:r>
          </a:p>
          <a:p>
            <a:pPr algn="ctr"/>
            <a:r>
              <a:rPr lang="ko-KR" sz="1100" i="0" u="none" strike="noStrike" kern="0" dirty="0">
                <a:solidFill>
                  <a:schemeClr val="bg1">
                    <a:lumMod val="100000"/>
                  </a:schemeClr>
                </a:solidFill>
                <a:effectLst/>
                <a:latin typeface="Candara" panose="020E0502030303020204" pitchFamily="34" charset="0"/>
                <a:sym typeface=""/>
              </a:rPr>
              <a:t>↑</a:t>
            </a:r>
            <a:r>
              <a:rPr lang="ko-KR" sz="1100" kern="0" dirty="0">
                <a:solidFill>
                  <a:schemeClr val="bg1">
                    <a:lumMod val="100000"/>
                  </a:schemeClr>
                </a:solidFill>
                <a:latin typeface="Candara" panose="020E0502030303020204" pitchFamily="34" charset="0"/>
                <a:sym typeface=""/>
              </a:rPr>
              <a:t>골 흡수</a:t>
            </a:r>
          </a:p>
        </p:txBody>
      </p:sp>
    </p:spTree>
    <p:extLst>
      <p:ext uri="{BB962C8B-B14F-4D97-AF65-F5344CB8AC3E}">
        <p14:creationId xmlns:p14="http://schemas.microsoft.com/office/powerpoint/2010/main" val="2293550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당뇨병과 골절 위험</a:t>
            </a:r>
            <a:endParaRPr lang="ko-KR" sz="3600" dirty="0">
              <a:solidFill>
                <a:prstClr val="black"/>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9A338638-531E-3943-A257-D0E517722280}"/>
              </a:ext>
            </a:extLst>
          </p:cNvPr>
          <p:cNvSpPr txBox="1"/>
          <p:nvPr/>
        </p:nvSpPr>
        <p:spPr>
          <a:xfrm>
            <a:off x="386856" y="6481014"/>
            <a:ext cx="11256505"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Vestergaard P, et al, </a:t>
            </a:r>
            <a:r>
              <a:rPr lang="ko-KR" sz="900" b="1" i="1" kern="0">
                <a:solidFill>
                  <a:schemeClr val="tx1">
                    <a:lumMod val="100000"/>
                  </a:schemeClr>
                </a:solidFill>
                <a:latin typeface="Calibri" panose="020F0502020204030204" pitchFamily="34" charset="0"/>
                <a:sym typeface=""/>
              </a:rPr>
              <a:t>Diabetologia</a:t>
            </a:r>
            <a:r>
              <a:rPr lang="ko-KR" sz="900" b="1" kern="0">
                <a:solidFill>
                  <a:schemeClr val="tx1">
                    <a:lumMod val="100000"/>
                  </a:schemeClr>
                </a:solidFill>
                <a:latin typeface="Calibri" panose="020F0502020204030204" pitchFamily="34" charset="0"/>
                <a:sym typeface=""/>
              </a:rPr>
              <a:t> 2005;48:1292–99; 2. Schwartz AV, et al. </a:t>
            </a:r>
            <a:r>
              <a:rPr lang="ko-KR" sz="900" b="1" i="1" kern="0">
                <a:solidFill>
                  <a:schemeClr val="tx1">
                    <a:lumMod val="100000"/>
                  </a:schemeClr>
                </a:solidFill>
                <a:latin typeface="Calibri" panose="020F0502020204030204" pitchFamily="34" charset="0"/>
                <a:sym typeface=""/>
              </a:rPr>
              <a:t>JAMA</a:t>
            </a:r>
            <a:r>
              <a:rPr lang="ko-KR" sz="900" b="1" kern="0">
                <a:solidFill>
                  <a:schemeClr val="tx1">
                    <a:lumMod val="100000"/>
                  </a:schemeClr>
                </a:solidFill>
                <a:latin typeface="Calibri" panose="020F0502020204030204" pitchFamily="34" charset="0"/>
                <a:sym typeface=""/>
              </a:rPr>
              <a:t> 2011;305:2184–92.</a:t>
            </a:r>
          </a:p>
        </p:txBody>
      </p:sp>
      <p:sp>
        <p:nvSpPr>
          <p:cNvPr id="3" name="TextBox 2">
            <a:extLst>
              <a:ext uri="{FF2B5EF4-FFF2-40B4-BE49-F238E27FC236}">
                <a16:creationId xmlns:a16="http://schemas.microsoft.com/office/drawing/2014/main" id="{C8F81A61-E8E8-004C-A444-0F618A9486FF}"/>
              </a:ext>
            </a:extLst>
          </p:cNvPr>
          <p:cNvSpPr txBox="1"/>
          <p:nvPr/>
        </p:nvSpPr>
        <p:spPr>
          <a:xfrm>
            <a:off x="1101324" y="3836489"/>
            <a:ext cx="5255948" cy="830997"/>
          </a:xfrm>
          <a:prstGeom prst="rect">
            <a:avLst/>
          </a:prstGeom>
          <a:noFill/>
        </p:spPr>
        <p:txBody>
          <a:bodyPr wrap="square" rtlCol="0">
            <a:spAutoFit/>
          </a:bodyPr>
          <a:lstStyle/>
          <a:p>
            <a:r>
              <a:rPr lang="ko-KR" sz="1200" b="1" dirty="0" err="1">
                <a:latin typeface="Calibri" panose="020F0502020204030204" pitchFamily="34" charset="0"/>
                <a:sym typeface=""/>
              </a:rPr>
              <a:t>N</a:t>
            </a:r>
            <a:r>
              <a:rPr lang="ko-KR" sz="1200" b="1" dirty="0">
                <a:latin typeface="Calibri" panose="020F0502020204030204" pitchFamily="34" charset="0"/>
                <a:sym typeface=""/>
              </a:rPr>
              <a:t>=124,655 </a:t>
            </a:r>
            <a:r>
              <a:rPr lang="ko-KR" sz="1200" b="1" dirty="0" err="1">
                <a:latin typeface="Calibri" panose="020F0502020204030204" pitchFamily="34" charset="0"/>
                <a:sym typeface=""/>
              </a:rPr>
              <a:t>cases</a:t>
            </a:r>
            <a:r>
              <a:rPr lang="ko-KR" sz="1200" b="1" dirty="0">
                <a:latin typeface="Calibri" panose="020F0502020204030204" pitchFamily="34" charset="0"/>
                <a:sym typeface=""/>
              </a:rPr>
              <a:t>, </a:t>
            </a:r>
            <a:r>
              <a:rPr lang="ko-KR" sz="1200" b="1" dirty="0" err="1">
                <a:latin typeface="Calibri" panose="020F0502020204030204" pitchFamily="34" charset="0"/>
                <a:sym typeface=""/>
              </a:rPr>
              <a:t>n</a:t>
            </a:r>
            <a:r>
              <a:rPr lang="ko-KR" sz="1200" b="1" dirty="0">
                <a:latin typeface="Calibri" panose="020F0502020204030204" pitchFamily="34" charset="0"/>
                <a:sym typeface=""/>
              </a:rPr>
              <a:t>=373,962 </a:t>
            </a:r>
            <a:r>
              <a:rPr lang="ko-KR" sz="1200" b="1" dirty="0" err="1">
                <a:latin typeface="Calibri" panose="020F0502020204030204" pitchFamily="34" charset="0"/>
                <a:sym typeface=""/>
              </a:rPr>
              <a:t>controls</a:t>
            </a:r>
            <a:r>
              <a:rPr lang="ko-KR" sz="1200" b="1" dirty="0">
                <a:latin typeface="Calibri" panose="020F0502020204030204" pitchFamily="34" charset="0"/>
                <a:sym typeface=""/>
              </a:rPr>
              <a:t> (</a:t>
            </a:r>
            <a:r>
              <a:rPr lang="ko-KR" sz="1200" b="1" dirty="0" err="1">
                <a:latin typeface="Calibri" panose="020F0502020204030204" pitchFamily="34" charset="0"/>
                <a:sym typeface=""/>
              </a:rPr>
              <a:t>age</a:t>
            </a:r>
            <a:r>
              <a:rPr lang="ko-KR" sz="1200" b="1" dirty="0">
                <a:latin typeface="Calibri" panose="020F0502020204030204" pitchFamily="34" charset="0"/>
                <a:sym typeface=""/>
              </a:rPr>
              <a:t> 43 </a:t>
            </a:r>
            <a:r>
              <a:rPr lang="ko-KR" sz="1200" b="1" dirty="0" err="1">
                <a:latin typeface="Calibri" panose="020F0502020204030204" pitchFamily="34" charset="0"/>
                <a:sym typeface=""/>
              </a:rPr>
              <a:t>years</a:t>
            </a:r>
            <a:r>
              <a:rPr lang="ko-KR" sz="1200" b="1" dirty="0">
                <a:latin typeface="Calibri" panose="020F0502020204030204" pitchFamily="34" charset="0"/>
                <a:sym typeface=""/>
              </a:rPr>
              <a:t>)</a:t>
            </a:r>
          </a:p>
          <a:p>
            <a:r>
              <a:rPr lang="ko-KR" sz="1200" b="1" dirty="0">
                <a:latin typeface="Calibri" panose="020F0502020204030204" pitchFamily="34" charset="0"/>
                <a:sym typeface=""/>
              </a:rPr>
              <a:t>*여러 임상 변수에 대해 </a:t>
            </a:r>
            <a:r>
              <a:rPr lang="ko-KR" altLang="en-US" sz="1200" b="1" dirty="0">
                <a:solidFill>
                  <a:srgbClr val="FF0000"/>
                </a:solidFill>
                <a:latin typeface="Calibri" panose="020F0502020204030204" pitchFamily="34" charset="0"/>
                <a:sym typeface=""/>
              </a:rPr>
              <a:t>보</a:t>
            </a:r>
            <a:r>
              <a:rPr lang="ko-KR" sz="1200" b="1" dirty="0">
                <a:latin typeface="Calibri" panose="020F0502020204030204" pitchFamily="34" charset="0"/>
                <a:sym typeface=""/>
              </a:rPr>
              <a:t>정됨</a:t>
            </a:r>
          </a:p>
          <a:p>
            <a:endParaRPr lang="ko-KR" sz="1200" b="1" dirty="0">
              <a:latin typeface="Calibri" panose="020F0502020204030204" pitchFamily="34" charset="0"/>
              <a:sym typeface=""/>
            </a:endParaRPr>
          </a:p>
          <a:p>
            <a:r>
              <a:rPr lang="ko-KR" sz="1200" b="1" kern="0" dirty="0">
                <a:solidFill>
                  <a:schemeClr val="tx1">
                    <a:lumMod val="100000"/>
                  </a:schemeClr>
                </a:solidFill>
                <a:latin typeface="Calibri" panose="020F0502020204030204" pitchFamily="34" charset="0"/>
                <a:sym typeface=""/>
              </a:rPr>
              <a:t>출처: </a:t>
            </a:r>
            <a:r>
              <a:rPr lang="ko-KR" sz="1200" b="1" kern="0" dirty="0" err="1">
                <a:solidFill>
                  <a:schemeClr val="tx1">
                    <a:lumMod val="100000"/>
                  </a:schemeClr>
                </a:solidFill>
                <a:latin typeface="Calibri" panose="020F0502020204030204" pitchFamily="34" charset="0"/>
                <a:sym typeface=""/>
              </a:rPr>
              <a:t>Vestergaard</a:t>
            </a:r>
            <a:r>
              <a:rPr lang="ko-KR" sz="1200" b="1" kern="0" dirty="0">
                <a:solidFill>
                  <a:schemeClr val="tx1">
                    <a:lumMod val="100000"/>
                  </a:schemeClr>
                </a:solidFill>
                <a:latin typeface="Calibri" panose="020F0502020204030204" pitchFamily="34" charset="0"/>
                <a:sym typeface=""/>
              </a:rPr>
              <a:t> </a:t>
            </a:r>
            <a:r>
              <a:rPr lang="ko-KR" sz="1200" b="1" kern="0" dirty="0" err="1">
                <a:solidFill>
                  <a:schemeClr val="tx1">
                    <a:lumMod val="100000"/>
                  </a:schemeClr>
                </a:solidFill>
                <a:latin typeface="Calibri" panose="020F0502020204030204" pitchFamily="34" charset="0"/>
                <a:sym typeface=""/>
              </a:rPr>
              <a:t>P</a:t>
            </a:r>
            <a:r>
              <a:rPr lang="ko-KR" sz="1200" b="1" kern="0" dirty="0">
                <a:solidFill>
                  <a:schemeClr val="tx1">
                    <a:lumMod val="100000"/>
                  </a:schemeClr>
                </a:solidFill>
                <a:latin typeface="Calibri" panose="020F0502020204030204" pitchFamily="34" charset="0"/>
                <a:sym typeface=""/>
              </a:rPr>
              <a:t>, </a:t>
            </a:r>
            <a:r>
              <a:rPr lang="ko-KR" sz="1200" b="1" kern="0" dirty="0" err="1">
                <a:solidFill>
                  <a:schemeClr val="tx1">
                    <a:lumMod val="100000"/>
                  </a:schemeClr>
                </a:solidFill>
                <a:latin typeface="Calibri" panose="020F0502020204030204" pitchFamily="34" charset="0"/>
                <a:sym typeface=""/>
              </a:rPr>
              <a:t>et</a:t>
            </a:r>
            <a:r>
              <a:rPr lang="ko-KR" sz="1200" b="1" kern="0" dirty="0">
                <a:solidFill>
                  <a:schemeClr val="tx1">
                    <a:lumMod val="100000"/>
                  </a:schemeClr>
                </a:solidFill>
                <a:latin typeface="Calibri" panose="020F0502020204030204" pitchFamily="34" charset="0"/>
                <a:sym typeface=""/>
              </a:rPr>
              <a:t> </a:t>
            </a:r>
            <a:r>
              <a:rPr lang="ko-KR" sz="1200" b="1" kern="0" dirty="0" err="1">
                <a:solidFill>
                  <a:schemeClr val="tx1">
                    <a:lumMod val="100000"/>
                  </a:schemeClr>
                </a:solidFill>
                <a:latin typeface="Calibri" panose="020F0502020204030204" pitchFamily="34" charset="0"/>
                <a:sym typeface=""/>
              </a:rPr>
              <a:t>al</a:t>
            </a:r>
            <a:r>
              <a:rPr lang="ko-KR" sz="1200" b="1" kern="0" dirty="0">
                <a:solidFill>
                  <a:schemeClr val="tx1">
                    <a:lumMod val="100000"/>
                  </a:schemeClr>
                </a:solidFill>
                <a:latin typeface="Calibri" panose="020F0502020204030204" pitchFamily="34" charset="0"/>
                <a:sym typeface=""/>
              </a:rPr>
              <a:t>, </a:t>
            </a:r>
            <a:r>
              <a:rPr lang="ko-KR" sz="1200" b="1" i="1" kern="0" dirty="0" err="1">
                <a:solidFill>
                  <a:schemeClr val="tx1">
                    <a:lumMod val="100000"/>
                  </a:schemeClr>
                </a:solidFill>
                <a:latin typeface="Calibri" panose="020F0502020204030204" pitchFamily="34" charset="0"/>
                <a:sym typeface=""/>
              </a:rPr>
              <a:t>Diabetologia</a:t>
            </a:r>
            <a:r>
              <a:rPr lang="ko-KR" sz="1200" b="1" kern="0" dirty="0">
                <a:solidFill>
                  <a:schemeClr val="tx1">
                    <a:lumMod val="100000"/>
                  </a:schemeClr>
                </a:solidFill>
                <a:latin typeface="Calibri" panose="020F0502020204030204" pitchFamily="34" charset="0"/>
                <a:sym typeface=""/>
              </a:rPr>
              <a:t> 2005</a:t>
            </a:r>
            <a:r>
              <a:rPr lang="ko-KR" sz="1200" b="1" kern="0" baseline="30000" dirty="0">
                <a:solidFill>
                  <a:schemeClr val="tx1">
                    <a:lumMod val="100000"/>
                  </a:schemeClr>
                </a:solidFill>
                <a:latin typeface="Calibri" panose="020F0502020204030204" pitchFamily="34" charset="0"/>
                <a:sym typeface=""/>
              </a:rPr>
              <a:t>1</a:t>
            </a:r>
          </a:p>
        </p:txBody>
      </p:sp>
      <p:sp>
        <p:nvSpPr>
          <p:cNvPr id="8" name="TextBox 7">
            <a:extLst>
              <a:ext uri="{FF2B5EF4-FFF2-40B4-BE49-F238E27FC236}">
                <a16:creationId xmlns:a16="http://schemas.microsoft.com/office/drawing/2014/main" id="{70734C71-CBAF-284B-9222-7F3654EA225B}"/>
              </a:ext>
            </a:extLst>
          </p:cNvPr>
          <p:cNvSpPr txBox="1"/>
          <p:nvPr/>
        </p:nvSpPr>
        <p:spPr>
          <a:xfrm>
            <a:off x="7555951" y="744534"/>
            <a:ext cx="3336966" cy="923330"/>
          </a:xfrm>
          <a:prstGeom prst="rect">
            <a:avLst/>
          </a:prstGeom>
          <a:noFill/>
        </p:spPr>
        <p:txBody>
          <a:bodyPr wrap="square" rtlCol="0">
            <a:spAutoFit/>
          </a:bodyPr>
          <a:lstStyle/>
          <a:p>
            <a:pPr algn="ctr"/>
            <a:r>
              <a:rPr lang="ko-KR" b="1" dirty="0">
                <a:latin typeface="Calibri" panose="020F0502020204030204" pitchFamily="34" charset="0"/>
                <a:sym typeface=""/>
              </a:rPr>
              <a:t>당뇨병 환자의 경우 모든 </a:t>
            </a:r>
            <a:r>
              <a:rPr lang="ko-KR" b="1" dirty="0" err="1">
                <a:latin typeface="Calibri" panose="020F0502020204030204" pitchFamily="34" charset="0"/>
                <a:sym typeface=""/>
              </a:rPr>
              <a:t>골밀도</a:t>
            </a:r>
            <a:r>
              <a:rPr lang="ko-KR" b="1" dirty="0">
                <a:latin typeface="Calibri" panose="020F0502020204030204" pitchFamily="34" charset="0"/>
                <a:sym typeface=""/>
              </a:rPr>
              <a:t> 수준에서 10년 골절 위험이 더 높음 </a:t>
            </a:r>
          </a:p>
        </p:txBody>
      </p:sp>
      <p:sp>
        <p:nvSpPr>
          <p:cNvPr id="11" name="TextBox 10">
            <a:extLst>
              <a:ext uri="{FF2B5EF4-FFF2-40B4-BE49-F238E27FC236}">
                <a16:creationId xmlns:a16="http://schemas.microsoft.com/office/drawing/2014/main" id="{6F2AF5D2-D505-154C-BEBE-74649079AA0B}"/>
              </a:ext>
            </a:extLst>
          </p:cNvPr>
          <p:cNvSpPr txBox="1"/>
          <p:nvPr/>
        </p:nvSpPr>
        <p:spPr>
          <a:xfrm>
            <a:off x="7068085" y="6585322"/>
            <a:ext cx="2513830" cy="261610"/>
          </a:xfrm>
          <a:prstGeom prst="rect">
            <a:avLst/>
          </a:prstGeom>
          <a:noFill/>
        </p:spPr>
        <p:txBody>
          <a:bodyPr wrap="none" rtlCol="0">
            <a:spAutoFit/>
          </a:bodyPr>
          <a:lstStyle/>
          <a:p>
            <a:r>
              <a:rPr lang="ko-KR" sz="1100" b="1" kern="0">
                <a:solidFill>
                  <a:schemeClr val="tx1">
                    <a:lumMod val="100000"/>
                  </a:schemeClr>
                </a:solidFill>
                <a:latin typeface="Calibri" panose="020F0502020204030204" pitchFamily="34" charset="0"/>
                <a:sym typeface=""/>
              </a:rPr>
              <a:t>출처: Schwartz AV, et al.</a:t>
            </a:r>
            <a:r>
              <a:rPr lang="ko-KR" sz="1100" b="1" i="1" kern="0">
                <a:solidFill>
                  <a:schemeClr val="tx1">
                    <a:lumMod val="100000"/>
                  </a:schemeClr>
                </a:solidFill>
                <a:latin typeface="Calibri" panose="020F0502020204030204" pitchFamily="34" charset="0"/>
                <a:sym typeface=""/>
              </a:rPr>
              <a:t>JAMA</a:t>
            </a:r>
            <a:r>
              <a:rPr lang="ko-KR" sz="1100" b="1" kern="0">
                <a:solidFill>
                  <a:schemeClr val="tx1">
                    <a:lumMod val="100000"/>
                  </a:schemeClr>
                </a:solidFill>
                <a:latin typeface="Calibri" panose="020F0502020204030204" pitchFamily="34" charset="0"/>
                <a:sym typeface=""/>
              </a:rPr>
              <a:t> 2011년</a:t>
            </a:r>
            <a:r>
              <a:rPr lang="ko-KR" sz="1100" b="1" kern="0" baseline="30000">
                <a:solidFill>
                  <a:schemeClr val="tx1">
                    <a:lumMod val="100000"/>
                  </a:schemeClr>
                </a:solidFill>
                <a:latin typeface="Calibri" panose="020F0502020204030204" pitchFamily="34" charset="0"/>
                <a:sym typeface=""/>
              </a:rPr>
              <a:t> 2</a:t>
            </a:r>
          </a:p>
        </p:txBody>
      </p:sp>
      <p:graphicFrame>
        <p:nvGraphicFramePr>
          <p:cNvPr id="13" name="Table 12">
            <a:extLst>
              <a:ext uri="{FF2B5EF4-FFF2-40B4-BE49-F238E27FC236}">
                <a16:creationId xmlns:a16="http://schemas.microsoft.com/office/drawing/2014/main" id="{03697F11-46FE-394F-AB31-9FAAEA2160C7}"/>
              </a:ext>
            </a:extLst>
          </p:cNvPr>
          <p:cNvGraphicFramePr>
            <a:graphicFrameLocks noGrp="1"/>
          </p:cNvGraphicFramePr>
          <p:nvPr>
            <p:extLst>
              <p:ext uri="{D42A27DB-BD31-4B8C-83A1-F6EECF244321}">
                <p14:modId xmlns:p14="http://schemas.microsoft.com/office/powerpoint/2010/main" val="1959557734"/>
              </p:ext>
            </p:extLst>
          </p:nvPr>
        </p:nvGraphicFramePr>
        <p:xfrm>
          <a:off x="1101324" y="1902067"/>
          <a:ext cx="4748787" cy="1854200"/>
        </p:xfrm>
        <a:graphic>
          <a:graphicData uri="http://schemas.openxmlformats.org/drawingml/2006/table">
            <a:tbl>
              <a:tblPr firstRow="1" bandRow="1">
                <a:tableStyleId>{7DF18680-E054-41AD-8BC1-D1AEF772440D}</a:tableStyleId>
              </a:tblPr>
              <a:tblGrid>
                <a:gridCol w="1582929">
                  <a:extLst>
                    <a:ext uri="{9D8B030D-6E8A-4147-A177-3AD203B41FA5}">
                      <a16:colId xmlns:a16="http://schemas.microsoft.com/office/drawing/2014/main" val="2680559098"/>
                    </a:ext>
                  </a:extLst>
                </a:gridCol>
                <a:gridCol w="1582929">
                  <a:extLst>
                    <a:ext uri="{9D8B030D-6E8A-4147-A177-3AD203B41FA5}">
                      <a16:colId xmlns:a16="http://schemas.microsoft.com/office/drawing/2014/main" val="1446329376"/>
                    </a:ext>
                  </a:extLst>
                </a:gridCol>
                <a:gridCol w="1582929">
                  <a:extLst>
                    <a:ext uri="{9D8B030D-6E8A-4147-A177-3AD203B41FA5}">
                      <a16:colId xmlns:a16="http://schemas.microsoft.com/office/drawing/2014/main" val="2567747133"/>
                    </a:ext>
                  </a:extLst>
                </a:gridCol>
              </a:tblGrid>
              <a:tr h="370840">
                <a:tc>
                  <a:txBody>
                    <a:bodyPr/>
                    <a:lstStyle/>
                    <a:p>
                      <a:endParaRPr lang="ko-KR" sz="1500">
                        <a:latin typeface="Candara" panose="020E0502030303020204" pitchFamily="34" charset="0"/>
                        <a:ea typeface="Malgun Gothic"/>
                      </a:endParaRPr>
                    </a:p>
                  </a:txBody>
                  <a:tcPr/>
                </a:tc>
                <a:tc>
                  <a:txBody>
                    <a:bodyPr/>
                    <a:lstStyle/>
                    <a:p>
                      <a:pPr algn="ctr"/>
                      <a:r>
                        <a:rPr lang="ko-KR" sz="1500" spc="0">
                          <a:latin typeface="Candara" panose="020E0502030303020204" pitchFamily="34" charset="0"/>
                          <a:ea typeface="Malgun Gothic"/>
                          <a:cs typeface="+mn-cs"/>
                          <a:sym typeface=""/>
                        </a:rPr>
                        <a:t>제1형 당뇨병</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500" spc="0">
                          <a:latin typeface="Candara" panose="020E0502030303020204" pitchFamily="34" charset="0"/>
                          <a:ea typeface="Malgun Gothic"/>
                          <a:cs typeface="+mn-cs"/>
                          <a:sym typeface=""/>
                        </a:rPr>
                        <a:t>제2형 당뇨병</a:t>
                      </a:r>
                    </a:p>
                  </a:txBody>
                  <a:tcPr/>
                </a:tc>
                <a:extLst>
                  <a:ext uri="{0D108BD9-81ED-4DB2-BD59-A6C34878D82A}">
                    <a16:rowId xmlns:a16="http://schemas.microsoft.com/office/drawing/2014/main" val="4223232353"/>
                  </a:ext>
                </a:extLst>
              </a:tr>
              <a:tr h="370840">
                <a:tc>
                  <a:txBody>
                    <a:bodyPr/>
                    <a:lstStyle/>
                    <a:p>
                      <a:r>
                        <a:rPr lang="ko-KR" sz="1500" spc="0">
                          <a:solidFill>
                            <a:srgbClr val="303031"/>
                          </a:solidFill>
                          <a:latin typeface="Candara" panose="020E0502030303020204" pitchFamily="34" charset="0"/>
                          <a:ea typeface="Malgun Gothic"/>
                          <a:cs typeface="+mn-cs"/>
                          <a:sym typeface=""/>
                        </a:rPr>
                        <a:t>골절</a:t>
                      </a:r>
                    </a:p>
                  </a:txBody>
                  <a:tcPr/>
                </a:tc>
                <a:tc>
                  <a:txBody>
                    <a:bodyPr/>
                    <a:lstStyle/>
                    <a:p>
                      <a:pPr algn="ctr"/>
                      <a:r>
                        <a:rPr lang="ko-KR" sz="1500" spc="0">
                          <a:solidFill>
                            <a:srgbClr val="303031"/>
                          </a:solidFill>
                          <a:latin typeface="Candara" panose="020E0502030303020204" pitchFamily="34" charset="0"/>
                          <a:ea typeface="Malgun Gothic"/>
                          <a:cs typeface="+mn-cs"/>
                          <a:sym typeface=""/>
                        </a:rPr>
                        <a:t>1.30 (1.16, 1.46)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r>
                        <a:rPr lang="ko-KR" sz="1500" spc="0">
                          <a:solidFill>
                            <a:srgbClr val="303031"/>
                          </a:solidFill>
                          <a:latin typeface="Candara" panose="020E0502030303020204" pitchFamily="34" charset="0"/>
                          <a:ea typeface="Malgun Gothic"/>
                          <a:cs typeface="+mn-cs"/>
                          <a:sym typeface=""/>
                        </a:rPr>
                        <a:t>1.19 (1.11, 1.27)</a:t>
                      </a:r>
                    </a:p>
                  </a:txBody>
                  <a:tcPr/>
                </a:tc>
                <a:extLst>
                  <a:ext uri="{0D108BD9-81ED-4DB2-BD59-A6C34878D82A}">
                    <a16:rowId xmlns:a16="http://schemas.microsoft.com/office/drawing/2014/main" val="2305069155"/>
                  </a:ext>
                </a:extLst>
              </a:tr>
              <a:tr h="370840">
                <a:tc>
                  <a:txBody>
                    <a:bodyPr/>
                    <a:lstStyle/>
                    <a:p>
                      <a:r>
                        <a:rPr lang="ko-KR" sz="1500" spc="0">
                          <a:solidFill>
                            <a:srgbClr val="303031"/>
                          </a:solidFill>
                          <a:latin typeface="Candara" panose="020E0502030303020204" pitchFamily="34" charset="0"/>
                          <a:ea typeface="Malgun Gothic"/>
                          <a:cs typeface="+mn-cs"/>
                          <a:sym typeface=""/>
                        </a:rPr>
                        <a:t>고관절 골절:</a:t>
                      </a:r>
                    </a:p>
                  </a:txBody>
                  <a:tcPr/>
                </a:tc>
                <a:tc>
                  <a:txBody>
                    <a:bodyPr/>
                    <a:lstStyle/>
                    <a:p>
                      <a:pPr algn="ctr"/>
                      <a:r>
                        <a:rPr lang="ko-KR" sz="1500" spc="0">
                          <a:solidFill>
                            <a:srgbClr val="303031"/>
                          </a:solidFill>
                          <a:latin typeface="Candara" panose="020E0502030303020204" pitchFamily="34" charset="0"/>
                          <a:ea typeface="Malgun Gothic"/>
                          <a:cs typeface="+mn-cs"/>
                          <a:sym typeface=""/>
                        </a:rPr>
                        <a:t>1.70 (1.31, 2.21)</a:t>
                      </a:r>
                    </a:p>
                  </a:txBody>
                  <a:tcPr/>
                </a:tc>
                <a:tc>
                  <a:txBody>
                    <a:bodyPr/>
                    <a:lstStyle/>
                    <a:p>
                      <a:pPr algn="ctr"/>
                      <a:r>
                        <a:rPr lang="ko-KR" sz="1500" spc="0">
                          <a:solidFill>
                            <a:srgbClr val="303031"/>
                          </a:solidFill>
                          <a:latin typeface="Candara" panose="020E0502030303020204" pitchFamily="34" charset="0"/>
                          <a:ea typeface="Malgun Gothic"/>
                          <a:cs typeface="+mn-cs"/>
                          <a:sym typeface=""/>
                        </a:rPr>
                        <a:t>1.38 (1.18, 1.60)</a:t>
                      </a:r>
                    </a:p>
                  </a:txBody>
                  <a:tcPr/>
                </a:tc>
                <a:extLst>
                  <a:ext uri="{0D108BD9-81ED-4DB2-BD59-A6C34878D82A}">
                    <a16:rowId xmlns:a16="http://schemas.microsoft.com/office/drawing/2014/main" val="47346151"/>
                  </a:ext>
                </a:extLst>
              </a:tr>
              <a:tr h="370840">
                <a:tc>
                  <a:txBody>
                    <a:bodyPr/>
                    <a:lstStyle/>
                    <a:p>
                      <a:r>
                        <a:rPr lang="ko-KR" sz="1500" spc="0">
                          <a:solidFill>
                            <a:srgbClr val="303031"/>
                          </a:solidFill>
                          <a:latin typeface="Candara" panose="020E0502030303020204" pitchFamily="34" charset="0"/>
                          <a:ea typeface="Malgun Gothic"/>
                          <a:cs typeface="+mn-cs"/>
                          <a:sym typeface=""/>
                        </a:rPr>
                        <a:t>손목 골절</a:t>
                      </a:r>
                    </a:p>
                  </a:txBody>
                  <a:tcPr/>
                </a:tc>
                <a:tc>
                  <a:txBody>
                    <a:bodyPr/>
                    <a:lstStyle/>
                    <a:p>
                      <a:pPr algn="ctr"/>
                      <a:r>
                        <a:rPr lang="ko-KR" sz="1500" spc="0">
                          <a:solidFill>
                            <a:srgbClr val="303031"/>
                          </a:solidFill>
                          <a:latin typeface="Candara" panose="020E0502030303020204" pitchFamily="34" charset="0"/>
                          <a:ea typeface="Malgun Gothic"/>
                          <a:cs typeface="+mn-cs"/>
                          <a:sym typeface=""/>
                        </a:rPr>
                        <a:t>1.04 (0.76, 1.44)</a:t>
                      </a:r>
                    </a:p>
                  </a:txBody>
                  <a:tcPr/>
                </a:tc>
                <a:tc>
                  <a:txBody>
                    <a:bodyPr/>
                    <a:lstStyle/>
                    <a:p>
                      <a:pPr algn="ctr"/>
                      <a:r>
                        <a:rPr lang="ko-KR" sz="1500" spc="0">
                          <a:solidFill>
                            <a:srgbClr val="303031"/>
                          </a:solidFill>
                          <a:latin typeface="Candara" panose="020E0502030303020204" pitchFamily="34" charset="0"/>
                          <a:ea typeface="Malgun Gothic"/>
                          <a:cs typeface="+mn-cs"/>
                          <a:sym typeface=""/>
                        </a:rPr>
                        <a:t>1.21 (1.01, 1.45)</a:t>
                      </a:r>
                    </a:p>
                  </a:txBody>
                  <a:tcPr/>
                </a:tc>
                <a:extLst>
                  <a:ext uri="{0D108BD9-81ED-4DB2-BD59-A6C34878D82A}">
                    <a16:rowId xmlns:a16="http://schemas.microsoft.com/office/drawing/2014/main" val="835331799"/>
                  </a:ext>
                </a:extLst>
              </a:tr>
              <a:tr h="370840">
                <a:tc>
                  <a:txBody>
                    <a:bodyPr/>
                    <a:lstStyle/>
                    <a:p>
                      <a:r>
                        <a:rPr lang="ko-KR" sz="1500" spc="0">
                          <a:solidFill>
                            <a:srgbClr val="303031"/>
                          </a:solidFill>
                          <a:latin typeface="Candara" panose="020E0502030303020204" pitchFamily="34" charset="0"/>
                          <a:ea typeface="Malgun Gothic"/>
                          <a:cs typeface="+mn-cs"/>
                          <a:sym typeface=""/>
                        </a:rPr>
                        <a:t>척추 골절:</a:t>
                      </a:r>
                    </a:p>
                  </a:txBody>
                  <a:tcPr/>
                </a:tc>
                <a:tc>
                  <a:txBody>
                    <a:bodyPr/>
                    <a:lstStyle/>
                    <a:p>
                      <a:pPr algn="ctr"/>
                      <a:r>
                        <a:rPr lang="ko-KR" sz="1500" spc="0">
                          <a:solidFill>
                            <a:srgbClr val="303031"/>
                          </a:solidFill>
                          <a:latin typeface="Candara" panose="020E0502030303020204" pitchFamily="34" charset="0"/>
                          <a:ea typeface="Malgun Gothic"/>
                          <a:cs typeface="+mn-cs"/>
                          <a:sym typeface=""/>
                        </a:rPr>
                        <a:t>2.48 (1.33, 4.62)</a:t>
                      </a:r>
                    </a:p>
                  </a:txBody>
                  <a:tcPr/>
                </a:tc>
                <a:tc>
                  <a:txBody>
                    <a:bodyPr/>
                    <a:lstStyle/>
                    <a:p>
                      <a:pPr algn="ctr"/>
                      <a:r>
                        <a:rPr lang="ko-KR" sz="1500" spc="0">
                          <a:solidFill>
                            <a:srgbClr val="303031"/>
                          </a:solidFill>
                          <a:latin typeface="Candara" panose="020E0502030303020204" pitchFamily="34" charset="0"/>
                          <a:ea typeface="Malgun Gothic"/>
                          <a:cs typeface="+mn-cs"/>
                          <a:sym typeface=""/>
                        </a:rPr>
                        <a:t>1.34 (0.97, 1.86)</a:t>
                      </a:r>
                    </a:p>
                  </a:txBody>
                  <a:tcPr/>
                </a:tc>
                <a:extLst>
                  <a:ext uri="{0D108BD9-81ED-4DB2-BD59-A6C34878D82A}">
                    <a16:rowId xmlns:a16="http://schemas.microsoft.com/office/drawing/2014/main" val="755429511"/>
                  </a:ext>
                </a:extLst>
              </a:tr>
            </a:tbl>
          </a:graphicData>
        </a:graphic>
      </p:graphicFrame>
      <p:sp>
        <p:nvSpPr>
          <p:cNvPr id="14" name="Rectangle 13">
            <a:extLst>
              <a:ext uri="{FF2B5EF4-FFF2-40B4-BE49-F238E27FC236}">
                <a16:creationId xmlns:a16="http://schemas.microsoft.com/office/drawing/2014/main" id="{AC5303C9-A7B8-BA4A-8547-045E99684C06}"/>
              </a:ext>
            </a:extLst>
          </p:cNvPr>
          <p:cNvSpPr/>
          <p:nvPr/>
        </p:nvSpPr>
        <p:spPr>
          <a:xfrm>
            <a:off x="1101324" y="1452513"/>
            <a:ext cx="3127779" cy="369332"/>
          </a:xfrm>
          <a:prstGeom prst="rect">
            <a:avLst/>
          </a:prstGeom>
        </p:spPr>
        <p:txBody>
          <a:bodyPr wrap="none">
            <a:spAutoFit/>
          </a:bodyPr>
          <a:lstStyle/>
          <a:p>
            <a:r>
              <a:rPr lang="ko-KR" b="1">
                <a:solidFill>
                  <a:srgbClr val="0063A6"/>
                </a:solidFill>
                <a:latin typeface="Candara" panose="020E0502030303020204" pitchFamily="34" charset="0"/>
                <a:sym typeface=""/>
              </a:rPr>
              <a:t>사례 대조 연구(덴마크)</a:t>
            </a:r>
          </a:p>
        </p:txBody>
      </p:sp>
      <p:pic>
        <p:nvPicPr>
          <p:cNvPr id="16" name="Graphic 15">
            <a:extLst>
              <a:ext uri="{FF2B5EF4-FFF2-40B4-BE49-F238E27FC236}">
                <a16:creationId xmlns:a16="http://schemas.microsoft.com/office/drawing/2014/main" id="{3C71129B-080E-E543-B70D-23AE35857D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8831" y="1665679"/>
            <a:ext cx="4533900" cy="4914900"/>
          </a:xfrm>
          <a:prstGeom prst="rect">
            <a:avLst/>
          </a:prstGeom>
        </p:spPr>
      </p:pic>
      <p:pic>
        <p:nvPicPr>
          <p:cNvPr id="17" name="Graphic 16" descr="Home with solid fill">
            <a:hlinkClick r:id="rId5" action="ppaction://hlinksldjump"/>
            <a:extLst>
              <a:ext uri="{FF2B5EF4-FFF2-40B4-BE49-F238E27FC236}">
                <a16:creationId xmlns:a16="http://schemas.microsoft.com/office/drawing/2014/main" id="{25A9E595-3E03-574E-B838-082FF30A67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2" name="CuadroTexto 11">
            <a:extLst>
              <a:ext uri="{FF2B5EF4-FFF2-40B4-BE49-F238E27FC236}">
                <a16:creationId xmlns:a16="http://schemas.microsoft.com/office/drawing/2014/main" id="{A8FC72A9-5A71-4F29-B52E-A470D6360BC7}"/>
              </a:ext>
            </a:extLst>
          </p:cNvPr>
          <p:cNvSpPr txBox="1"/>
          <p:nvPr/>
        </p:nvSpPr>
        <p:spPr>
          <a:xfrm rot="16200000">
            <a:off x="6045579" y="2449709"/>
            <a:ext cx="1717392" cy="461664"/>
          </a:xfrm>
          <a:prstGeom prst="rect">
            <a:avLst/>
          </a:prstGeom>
          <a:solidFill>
            <a:srgbClr val="FFFFFF"/>
          </a:solidFill>
        </p:spPr>
        <p:txBody>
          <a:bodyPr wrap="square" lIns="0" tIns="0" rIns="0" bIns="0" rtlCol="0">
            <a:spAutoFit/>
          </a:bodyPr>
          <a:lstStyle/>
          <a:p>
            <a:pPr algn="ctr"/>
            <a:r>
              <a:rPr lang="ko-KR" sz="1500" b="1" dirty="0">
                <a:latin typeface="Candara" panose="020E0502030303020204" pitchFamily="34" charset="0"/>
                <a:sym typeface=""/>
              </a:rPr>
              <a:t>10년동안의 </a:t>
            </a:r>
            <a:r>
              <a:rPr lang="ko-KR" sz="1500" b="1" dirty="0" err="1">
                <a:latin typeface="Candara" panose="020E0502030303020204" pitchFamily="34" charset="0"/>
                <a:sym typeface=""/>
              </a:rPr>
              <a:t>고관절</a:t>
            </a:r>
            <a:r>
              <a:rPr lang="ko-KR" sz="1500" b="1" dirty="0">
                <a:latin typeface="Candara" panose="020E0502030303020204" pitchFamily="34" charset="0"/>
                <a:sym typeface=""/>
              </a:rPr>
              <a:t> 골절 위험(%)</a:t>
            </a:r>
          </a:p>
        </p:txBody>
      </p:sp>
      <p:sp>
        <p:nvSpPr>
          <p:cNvPr id="15" name="CuadroTexto 14">
            <a:extLst>
              <a:ext uri="{FF2B5EF4-FFF2-40B4-BE49-F238E27FC236}">
                <a16:creationId xmlns:a16="http://schemas.microsoft.com/office/drawing/2014/main" id="{F40B2298-029B-4EBF-91DC-B6D8FB0A5497}"/>
              </a:ext>
            </a:extLst>
          </p:cNvPr>
          <p:cNvSpPr txBox="1"/>
          <p:nvPr/>
        </p:nvSpPr>
        <p:spPr>
          <a:xfrm rot="16200000">
            <a:off x="6115172" y="4820470"/>
            <a:ext cx="1639090" cy="461665"/>
          </a:xfrm>
          <a:prstGeom prst="rect">
            <a:avLst/>
          </a:prstGeom>
          <a:solidFill>
            <a:srgbClr val="FFFFFF"/>
          </a:solidFill>
        </p:spPr>
        <p:txBody>
          <a:bodyPr wrap="square" lIns="0" tIns="0" rIns="0" bIns="0" rtlCol="0">
            <a:spAutoFit/>
          </a:bodyPr>
          <a:lstStyle/>
          <a:p>
            <a:pPr algn="ctr"/>
            <a:r>
              <a:rPr lang="ko-KR" sz="1500" b="1" dirty="0">
                <a:latin typeface="Candara" panose="020E0502030303020204" pitchFamily="34" charset="0"/>
                <a:sym typeface=""/>
              </a:rPr>
              <a:t>10년 </a:t>
            </a:r>
            <a:r>
              <a:rPr lang="ko-KR" sz="1500" b="1" dirty="0" err="1">
                <a:latin typeface="Candara" panose="020E0502030303020204" pitchFamily="34" charset="0"/>
                <a:sym typeface=""/>
              </a:rPr>
              <a:t>비척추</a:t>
            </a:r>
            <a:r>
              <a:rPr lang="ko-KR" sz="1500" b="1" dirty="0">
                <a:latin typeface="Candara" panose="020E0502030303020204" pitchFamily="34" charset="0"/>
                <a:sym typeface=""/>
              </a:rPr>
              <a:t> 골절 위험(%)</a:t>
            </a:r>
          </a:p>
        </p:txBody>
      </p:sp>
      <p:sp>
        <p:nvSpPr>
          <p:cNvPr id="18" name="CuadroTexto 17">
            <a:extLst>
              <a:ext uri="{FF2B5EF4-FFF2-40B4-BE49-F238E27FC236}">
                <a16:creationId xmlns:a16="http://schemas.microsoft.com/office/drawing/2014/main" id="{2380111A-5357-420A-889D-656B37EE420E}"/>
              </a:ext>
            </a:extLst>
          </p:cNvPr>
          <p:cNvSpPr txBox="1"/>
          <p:nvPr/>
        </p:nvSpPr>
        <p:spPr>
          <a:xfrm>
            <a:off x="7409161" y="6347641"/>
            <a:ext cx="3996659" cy="230832"/>
          </a:xfrm>
          <a:prstGeom prst="rect">
            <a:avLst/>
          </a:prstGeom>
          <a:solidFill>
            <a:srgbClr val="FFFFFF"/>
          </a:solidFill>
        </p:spPr>
        <p:txBody>
          <a:bodyPr wrap="square" lIns="0" tIns="0" rIns="0" bIns="0" rtlCol="0">
            <a:spAutoFit/>
          </a:bodyPr>
          <a:lstStyle/>
          <a:p>
            <a:pPr algn="ctr"/>
            <a:r>
              <a:rPr lang="ko-KR" sz="1500" b="1">
                <a:latin typeface="Candara" panose="020E0502030303020204" pitchFamily="34" charset="0"/>
                <a:sym typeface=""/>
              </a:rPr>
              <a:t>대퇴 경부 BMD T-점수</a:t>
            </a:r>
          </a:p>
        </p:txBody>
      </p:sp>
      <p:sp>
        <p:nvSpPr>
          <p:cNvPr id="19" name="CuadroTexto 18">
            <a:extLst>
              <a:ext uri="{FF2B5EF4-FFF2-40B4-BE49-F238E27FC236}">
                <a16:creationId xmlns:a16="http://schemas.microsoft.com/office/drawing/2014/main" id="{EC5425A3-F409-4479-810B-AA92D31096E6}"/>
              </a:ext>
            </a:extLst>
          </p:cNvPr>
          <p:cNvSpPr txBox="1"/>
          <p:nvPr/>
        </p:nvSpPr>
        <p:spPr>
          <a:xfrm>
            <a:off x="7907066" y="1810558"/>
            <a:ext cx="1295246" cy="200055"/>
          </a:xfrm>
          <a:prstGeom prst="rect">
            <a:avLst/>
          </a:prstGeom>
          <a:solidFill>
            <a:srgbClr val="FFFFFF"/>
          </a:solidFill>
        </p:spPr>
        <p:txBody>
          <a:bodyPr wrap="square" lIns="0" tIns="0" rIns="0" bIns="0" rtlCol="0">
            <a:spAutoFit/>
          </a:bodyPr>
          <a:lstStyle/>
          <a:p>
            <a:r>
              <a:rPr lang="ko-KR" sz="1300">
                <a:latin typeface="Candara" panose="020E0502030303020204" pitchFamily="34" charset="0"/>
                <a:sym typeface=""/>
              </a:rPr>
              <a:t>당뇨병 없음</a:t>
            </a:r>
          </a:p>
        </p:txBody>
      </p:sp>
      <p:sp>
        <p:nvSpPr>
          <p:cNvPr id="20" name="CuadroTexto 19">
            <a:extLst>
              <a:ext uri="{FF2B5EF4-FFF2-40B4-BE49-F238E27FC236}">
                <a16:creationId xmlns:a16="http://schemas.microsoft.com/office/drawing/2014/main" id="{33EF92AC-3850-4FB2-AC29-40AA3D4E4424}"/>
              </a:ext>
            </a:extLst>
          </p:cNvPr>
          <p:cNvSpPr txBox="1"/>
          <p:nvPr/>
        </p:nvSpPr>
        <p:spPr>
          <a:xfrm>
            <a:off x="7907066" y="2043958"/>
            <a:ext cx="1295246" cy="200055"/>
          </a:xfrm>
          <a:prstGeom prst="rect">
            <a:avLst/>
          </a:prstGeom>
          <a:solidFill>
            <a:srgbClr val="FFFFFF"/>
          </a:solidFill>
        </p:spPr>
        <p:txBody>
          <a:bodyPr wrap="square" lIns="0" tIns="0" rIns="0" bIns="0" rtlCol="0">
            <a:spAutoFit/>
          </a:bodyPr>
          <a:lstStyle/>
          <a:p>
            <a:r>
              <a:rPr lang="ko-KR" sz="1300">
                <a:latin typeface="Candara" panose="020E0502030303020204" pitchFamily="34" charset="0"/>
                <a:sym typeface=""/>
              </a:rPr>
              <a:t>당뇨병</a:t>
            </a:r>
          </a:p>
        </p:txBody>
      </p:sp>
    </p:spTree>
    <p:extLst>
      <p:ext uri="{BB962C8B-B14F-4D97-AF65-F5344CB8AC3E}">
        <p14:creationId xmlns:p14="http://schemas.microsoft.com/office/powerpoint/2010/main" val="454994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598089C1-CA1A-45D3-8142-63B1736FEF57}"/>
              </a:ext>
            </a:extLst>
          </p:cNvPr>
          <p:cNvSpPr/>
          <p:nvPr/>
        </p:nvSpPr>
        <p:spPr>
          <a:xfrm>
            <a:off x="9336089" y="2781301"/>
            <a:ext cx="288925" cy="142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lang="ko-KR">
                <a:ea typeface="Malgun Gothic"/>
              </a:defRPr>
            </a:pPr>
            <a:endParaRPr lang="ko-KR">
              <a:ea typeface="Malgun Gothic"/>
            </a:endParaRPr>
          </a:p>
        </p:txBody>
      </p:sp>
      <p:sp>
        <p:nvSpPr>
          <p:cNvPr id="152" name="Rectangle 151">
            <a:extLst>
              <a:ext uri="{FF2B5EF4-FFF2-40B4-BE49-F238E27FC236}">
                <a16:creationId xmlns:a16="http://schemas.microsoft.com/office/drawing/2014/main" id="{B5DF63E3-8151-42C8-8F2C-A5EA722C5E47}"/>
              </a:ext>
            </a:extLst>
          </p:cNvPr>
          <p:cNvSpPr/>
          <p:nvPr/>
        </p:nvSpPr>
        <p:spPr>
          <a:xfrm>
            <a:off x="9336089" y="3284538"/>
            <a:ext cx="288925" cy="3603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lang="ko-KR">
                <a:ea typeface="Malgun Gothic"/>
              </a:defRPr>
            </a:pPr>
            <a:endParaRPr lang="ko-KR">
              <a:ea typeface="Malgun Gothic"/>
            </a:endParaRPr>
          </a:p>
        </p:txBody>
      </p:sp>
      <p:sp>
        <p:nvSpPr>
          <p:cNvPr id="44" name="TextBox 43">
            <a:extLst>
              <a:ext uri="{FF2B5EF4-FFF2-40B4-BE49-F238E27FC236}">
                <a16:creationId xmlns:a16="http://schemas.microsoft.com/office/drawing/2014/main" id="{EBCB1352-E1D6-A642-920A-07032629292D}"/>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lang="ko-KR" sz="3600" b="1" dirty="0">
                <a:solidFill>
                  <a:srgbClr val="6BBBAD"/>
                </a:solidFill>
                <a:latin typeface="Candara" panose="020E0502030303020204" pitchFamily="34" charset="0"/>
                <a:sym typeface=""/>
              </a:rPr>
              <a:t>당뇨와 골다공증의 쓰나미</a:t>
            </a:r>
            <a:endParaRPr lang="ko-KR" sz="3600" dirty="0">
              <a:solidFill>
                <a:prstClr val="black"/>
              </a:solidFill>
              <a:latin typeface="Candara" panose="020E0502030303020204" pitchFamily="34" charset="0"/>
              <a:sym typeface=""/>
            </a:endParaRPr>
          </a:p>
        </p:txBody>
      </p:sp>
      <p:pic>
        <p:nvPicPr>
          <p:cNvPr id="2" name="Picture 1">
            <a:extLst>
              <a:ext uri="{FF2B5EF4-FFF2-40B4-BE49-F238E27FC236}">
                <a16:creationId xmlns:a16="http://schemas.microsoft.com/office/drawing/2014/main" id="{759BB34F-1B79-2A44-8608-28EAD22C08BB}"/>
              </a:ext>
            </a:extLst>
          </p:cNvPr>
          <p:cNvPicPr>
            <a:picLocks noChangeAspect="1"/>
          </p:cNvPicPr>
          <p:nvPr/>
        </p:nvPicPr>
        <p:blipFill>
          <a:blip r:embed="rId3"/>
          <a:stretch>
            <a:fillRect/>
          </a:stretch>
        </p:blipFill>
        <p:spPr>
          <a:xfrm>
            <a:off x="6427721" y="1571431"/>
            <a:ext cx="5534041" cy="4146937"/>
          </a:xfrm>
          <a:prstGeom prst="rect">
            <a:avLst/>
          </a:prstGeom>
        </p:spPr>
      </p:pic>
      <p:sp>
        <p:nvSpPr>
          <p:cNvPr id="46" name="Rectangle 45">
            <a:extLst>
              <a:ext uri="{FF2B5EF4-FFF2-40B4-BE49-F238E27FC236}">
                <a16:creationId xmlns:a16="http://schemas.microsoft.com/office/drawing/2014/main" id="{2B50BC36-E54E-C74B-B007-BB08DEAE3570}"/>
              </a:ext>
            </a:extLst>
          </p:cNvPr>
          <p:cNvSpPr/>
          <p:nvPr/>
        </p:nvSpPr>
        <p:spPr>
          <a:xfrm>
            <a:off x="273191" y="1688001"/>
            <a:ext cx="5956648" cy="646331"/>
          </a:xfrm>
          <a:prstGeom prst="rect">
            <a:avLst/>
          </a:prstGeom>
        </p:spPr>
        <p:txBody>
          <a:bodyPr wrap="square">
            <a:spAutoFit/>
          </a:bodyPr>
          <a:lstStyle/>
          <a:p>
            <a:pPr algn="ctr"/>
            <a:r>
              <a:rPr lang="ko-KR" b="1">
                <a:solidFill>
                  <a:srgbClr val="5B89C7"/>
                </a:solidFill>
                <a:latin typeface="Calibri Light" panose="020F0302020204030204" pitchFamily="34" charset="0"/>
                <a:sym typeface=""/>
              </a:rPr>
              <a:t>전 세계 및 IDF 지역별 당뇨병 환자 수(20-79세)</a:t>
            </a:r>
          </a:p>
        </p:txBody>
      </p:sp>
      <p:pic>
        <p:nvPicPr>
          <p:cNvPr id="47" name="Picture 3">
            <a:extLst>
              <a:ext uri="{FF2B5EF4-FFF2-40B4-BE49-F238E27FC236}">
                <a16:creationId xmlns:a16="http://schemas.microsoft.com/office/drawing/2014/main" id="{43EF93CB-0F24-D247-9C4D-F575088019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229" b="14450"/>
          <a:stretch/>
        </p:blipFill>
        <p:spPr bwMode="auto">
          <a:xfrm>
            <a:off x="84408" y="2512335"/>
            <a:ext cx="6334213" cy="2784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7CFC35-2DD4-2846-931A-6C80DDE02E3E}"/>
              </a:ext>
            </a:extLst>
          </p:cNvPr>
          <p:cNvSpPr txBox="1"/>
          <p:nvPr/>
        </p:nvSpPr>
        <p:spPr>
          <a:xfrm>
            <a:off x="397042" y="5534526"/>
            <a:ext cx="3732112" cy="246221"/>
          </a:xfrm>
          <a:prstGeom prst="rect">
            <a:avLst/>
          </a:prstGeom>
          <a:noFill/>
        </p:spPr>
        <p:txBody>
          <a:bodyPr wrap="none" rtlCol="0">
            <a:spAutoFit/>
          </a:bodyPr>
          <a:lstStyle/>
          <a:p>
            <a:r>
              <a:rPr lang="ko-KR" sz="1000" b="1">
                <a:latin typeface="Calibri" panose="020F0502020204030204" pitchFamily="34" charset="0"/>
                <a:sym typeface=""/>
              </a:rPr>
              <a:t>출처: International Diabetes Federation, IDF Diabetes Atlas 2019</a:t>
            </a:r>
          </a:p>
        </p:txBody>
      </p:sp>
      <p:pic>
        <p:nvPicPr>
          <p:cNvPr id="9" name="Graphic 8" descr="Home with solid fill">
            <a:hlinkClick r:id="rId5" action="ppaction://hlinksldjump"/>
            <a:extLst>
              <a:ext uri="{FF2B5EF4-FFF2-40B4-BE49-F238E27FC236}">
                <a16:creationId xmlns:a16="http://schemas.microsoft.com/office/drawing/2014/main" id="{63B8F875-576D-794A-B616-EBFF9E9D8E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0" name="Rectangle 9">
            <a:extLst>
              <a:ext uri="{FF2B5EF4-FFF2-40B4-BE49-F238E27FC236}">
                <a16:creationId xmlns:a16="http://schemas.microsoft.com/office/drawing/2014/main" id="{16C34516-58AE-4833-848F-85CB5DCA0BDF}"/>
              </a:ext>
            </a:extLst>
          </p:cNvPr>
          <p:cNvSpPr/>
          <p:nvPr/>
        </p:nvSpPr>
        <p:spPr>
          <a:xfrm>
            <a:off x="96252" y="5956399"/>
            <a:ext cx="8160161" cy="923330"/>
          </a:xfrm>
          <a:prstGeom prst="rect">
            <a:avLst/>
          </a:prstGeom>
        </p:spPr>
        <p:txBody>
          <a:bodyPr wrap="square">
            <a:spAutoFit/>
          </a:bodyPr>
          <a:lstStyle/>
          <a:p>
            <a:r>
              <a:rPr lang="ko-KR" b="1" kern="0" dirty="0">
                <a:solidFill>
                  <a:schemeClr val="accent1">
                    <a:lumMod val="100000"/>
                  </a:schemeClr>
                </a:solidFill>
                <a:latin typeface="Candara" panose="020E0502030303020204" pitchFamily="34" charset="0"/>
                <a:sym typeface=""/>
              </a:rPr>
              <a:t>중국은 전 세계적으로 T2DM으로 고통받는 인구가 가장 많음</a:t>
            </a:r>
            <a:br>
              <a:rPr lang="ko-KR" b="1" kern="0" dirty="0">
                <a:solidFill>
                  <a:schemeClr val="accent1">
                    <a:lumMod val="100000"/>
                  </a:schemeClr>
                </a:solidFill>
                <a:latin typeface="Candara" panose="020E0502030303020204" pitchFamily="34" charset="0"/>
                <a:sym typeface=""/>
              </a:rPr>
            </a:br>
            <a:r>
              <a:rPr lang="ko-KR" b="1" kern="0" dirty="0">
                <a:solidFill>
                  <a:schemeClr val="accent1">
                    <a:lumMod val="100000"/>
                  </a:schemeClr>
                </a:solidFill>
                <a:latin typeface="Candara" panose="020E0502030303020204" pitchFamily="34" charset="0"/>
                <a:sym typeface=""/>
              </a:rPr>
              <a:t> 약 1억 3610만명(2013). 전 세계 당뇨병의 1/3을 이상 차지함</a:t>
            </a:r>
            <a:r>
              <a:rPr lang="ko-KR" b="1" kern="0" baseline="30000" dirty="0">
                <a:solidFill>
                  <a:schemeClr val="bg1">
                    <a:lumMod val="100000"/>
                  </a:schemeClr>
                </a:solidFill>
                <a:latin typeface="Candara" panose="020E0502030303020204" pitchFamily="34" charset="0"/>
                <a:sym typeface=""/>
              </a:rPr>
              <a:t>1</a:t>
            </a:r>
          </a:p>
        </p:txBody>
      </p:sp>
      <p:sp>
        <p:nvSpPr>
          <p:cNvPr id="13" name="CuadroTexto 12">
            <a:extLst>
              <a:ext uri="{FF2B5EF4-FFF2-40B4-BE49-F238E27FC236}">
                <a16:creationId xmlns:a16="http://schemas.microsoft.com/office/drawing/2014/main" id="{E9D698CC-9427-4D02-80CC-15D3067BF3A2}"/>
              </a:ext>
            </a:extLst>
          </p:cNvPr>
          <p:cNvSpPr txBox="1"/>
          <p:nvPr/>
        </p:nvSpPr>
        <p:spPr>
          <a:xfrm>
            <a:off x="6476257" y="4394473"/>
            <a:ext cx="1958954" cy="1021237"/>
          </a:xfrm>
          <a:prstGeom prst="rect">
            <a:avLst/>
          </a:prstGeom>
          <a:solidFill>
            <a:srgbClr val="30394A"/>
          </a:solidFill>
        </p:spPr>
        <p:txBody>
          <a:bodyPr wrap="square" lIns="0" tIns="0" rIns="0" bIns="36000" rtlCol="0">
            <a:spAutoFit/>
          </a:bodyPr>
          <a:lstStyle/>
          <a:p>
            <a:pPr algn="ctr"/>
            <a:r>
              <a:rPr lang="ko-KR" sz="1600" b="1">
                <a:ln w="0">
                  <a:noFill/>
                </a:ln>
                <a:solidFill>
                  <a:srgbClr val="FFFF00"/>
                </a:solidFill>
                <a:effectLst>
                  <a:innerShdw blurRad="114300">
                    <a:prstClr val="black"/>
                  </a:innerShdw>
                </a:effectLst>
                <a:latin typeface="Arial" panose="020B0604020202020204" pitchFamily="34" charset="0"/>
                <a:sym typeface=""/>
              </a:rPr>
              <a:t>총 고관절 골절 수:</a:t>
            </a:r>
          </a:p>
          <a:p>
            <a:pPr algn="ctr"/>
            <a:r>
              <a:rPr lang="ko-KR" sz="1600" b="1" kern="0">
                <a:ln w="0">
                  <a:noFill/>
                </a:ln>
                <a:solidFill>
                  <a:srgbClr val="FFFF00">
                    <a:lumMod val="100000"/>
                  </a:srgbClr>
                </a:solidFill>
                <a:effectLst>
                  <a:innerShdw blurRad="114300">
                    <a:prstClr val="black"/>
                  </a:innerShdw>
                </a:effectLst>
                <a:latin typeface="Arial" panose="020B0604020202020204" pitchFamily="34" charset="0"/>
                <a:sym typeface=""/>
              </a:rPr>
              <a:t>1950년 = </a:t>
            </a:r>
            <a:r>
              <a:rPr lang="ko-KR" sz="1600" b="1" kern="0">
                <a:ln w="0">
                  <a:noFill/>
                </a:ln>
                <a:solidFill>
                  <a:srgbClr val="FFC000">
                    <a:lumMod val="100000"/>
                  </a:srgbClr>
                </a:solidFill>
                <a:effectLst>
                  <a:innerShdw blurRad="114300">
                    <a:prstClr val="black"/>
                  </a:innerShdw>
                </a:effectLst>
                <a:latin typeface="Arial" panose="020B0604020202020204" pitchFamily="34" charset="0"/>
                <a:sym typeface=""/>
              </a:rPr>
              <a:t>166만</a:t>
            </a:r>
          </a:p>
          <a:p>
            <a:pPr algn="ctr"/>
            <a:r>
              <a:rPr lang="ko-KR" sz="1600" b="1" kern="0">
                <a:ln w="0">
                  <a:noFill/>
                </a:ln>
                <a:solidFill>
                  <a:srgbClr val="FFFF00">
                    <a:lumMod val="100000"/>
                  </a:srgbClr>
                </a:solidFill>
                <a:effectLst>
                  <a:innerShdw blurRad="114300">
                    <a:prstClr val="black"/>
                  </a:innerShdw>
                </a:effectLst>
                <a:latin typeface="Arial" panose="020B0604020202020204" pitchFamily="34" charset="0"/>
                <a:sym typeface=""/>
              </a:rPr>
              <a:t>2050년 = </a:t>
            </a:r>
            <a:r>
              <a:rPr lang="ko-KR" sz="1600" b="1" kern="0">
                <a:ln w="0">
                  <a:noFill/>
                </a:ln>
                <a:solidFill>
                  <a:srgbClr val="FFC000">
                    <a:lumMod val="100000"/>
                  </a:srgbClr>
                </a:solidFill>
                <a:effectLst>
                  <a:innerShdw blurRad="114300">
                    <a:prstClr val="black"/>
                  </a:innerShdw>
                </a:effectLst>
                <a:latin typeface="Arial" panose="020B0604020202020204" pitchFamily="34" charset="0"/>
                <a:sym typeface=""/>
              </a:rPr>
              <a:t>626만</a:t>
            </a:r>
          </a:p>
        </p:txBody>
      </p:sp>
      <p:sp>
        <p:nvSpPr>
          <p:cNvPr id="14" name="Rectángulo 13">
            <a:extLst>
              <a:ext uri="{FF2B5EF4-FFF2-40B4-BE49-F238E27FC236}">
                <a16:creationId xmlns:a16="http://schemas.microsoft.com/office/drawing/2014/main" id="{FD1B67B2-1A36-4E08-BFE9-2C5027D8E2A9}"/>
              </a:ext>
            </a:extLst>
          </p:cNvPr>
          <p:cNvSpPr/>
          <p:nvPr/>
        </p:nvSpPr>
        <p:spPr>
          <a:xfrm>
            <a:off x="10884638" y="1812499"/>
            <a:ext cx="1002562" cy="749531"/>
          </a:xfrm>
          <a:prstGeom prst="rect">
            <a:avLst/>
          </a:prstGeom>
          <a:solidFill>
            <a:srgbClr val="484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0" name="CuadroTexto 19">
            <a:extLst>
              <a:ext uri="{FF2B5EF4-FFF2-40B4-BE49-F238E27FC236}">
                <a16:creationId xmlns:a16="http://schemas.microsoft.com/office/drawing/2014/main" id="{0B181275-E998-4196-BCF7-86BC3579D70D}"/>
              </a:ext>
            </a:extLst>
          </p:cNvPr>
          <p:cNvSpPr txBox="1"/>
          <p:nvPr/>
        </p:nvSpPr>
        <p:spPr>
          <a:xfrm>
            <a:off x="8647165" y="5005732"/>
            <a:ext cx="3102642" cy="528794"/>
          </a:xfrm>
          <a:prstGeom prst="rect">
            <a:avLst/>
          </a:prstGeom>
          <a:solidFill>
            <a:srgbClr val="2C3F59"/>
          </a:solidFill>
        </p:spPr>
        <p:txBody>
          <a:bodyPr wrap="square" lIns="0" tIns="0" rIns="0" bIns="36000" rtlCol="0">
            <a:spAutoFit/>
          </a:bodyPr>
          <a:lstStyle/>
          <a:p>
            <a:pPr algn="ctr"/>
            <a:r>
              <a:rPr lang="ko-KR" sz="1600" b="1">
                <a:ln w="0">
                  <a:noFill/>
                </a:ln>
                <a:solidFill>
                  <a:schemeClr val="bg1"/>
                </a:solidFill>
                <a:effectLst>
                  <a:innerShdw blurRad="114300">
                    <a:prstClr val="black"/>
                  </a:innerShdw>
                </a:effectLst>
                <a:latin typeface="Arial" panose="020B0604020202020204" pitchFamily="34" charset="0"/>
                <a:sym typeface=""/>
              </a:rPr>
              <a:t>고관절 골절의 추정치:</a:t>
            </a:r>
            <a:br>
              <a:rPr lang="ko-KR" sz="1600" b="1">
                <a:ln w="0">
                  <a:noFill/>
                </a:ln>
                <a:solidFill>
                  <a:schemeClr val="bg1"/>
                </a:solidFill>
                <a:effectLst>
                  <a:innerShdw blurRad="114300">
                    <a:prstClr val="black"/>
                  </a:innerShdw>
                </a:effectLst>
                <a:latin typeface="Arial" panose="020B0604020202020204" pitchFamily="34" charset="0"/>
                <a:sym typeface=""/>
              </a:rPr>
            </a:br>
            <a:r>
              <a:rPr lang="ko-KR" sz="1600" b="1">
                <a:ln w="0">
                  <a:noFill/>
                </a:ln>
                <a:solidFill>
                  <a:schemeClr val="bg1"/>
                </a:solidFill>
                <a:effectLst>
                  <a:innerShdw blurRad="114300">
                    <a:prstClr val="black"/>
                  </a:innerShdw>
                </a:effectLst>
                <a:latin typeface="Arial" panose="020B0604020202020204" pitchFamily="34" charset="0"/>
                <a:sym typeface=""/>
              </a:rPr>
              <a:t> (단위: 1,000)</a:t>
            </a:r>
          </a:p>
        </p:txBody>
      </p:sp>
      <p:sp>
        <p:nvSpPr>
          <p:cNvPr id="21" name="CuadroTexto 20">
            <a:extLst>
              <a:ext uri="{FF2B5EF4-FFF2-40B4-BE49-F238E27FC236}">
                <a16:creationId xmlns:a16="http://schemas.microsoft.com/office/drawing/2014/main" id="{4BF5C3CE-554A-4709-9797-09DFD52621F7}"/>
              </a:ext>
            </a:extLst>
          </p:cNvPr>
          <p:cNvSpPr txBox="1"/>
          <p:nvPr/>
        </p:nvSpPr>
        <p:spPr>
          <a:xfrm>
            <a:off x="8647165" y="5561384"/>
            <a:ext cx="3102642" cy="159462"/>
          </a:xfrm>
          <a:prstGeom prst="rect">
            <a:avLst/>
          </a:prstGeom>
          <a:solidFill>
            <a:srgbClr val="2C3F59"/>
          </a:solidFill>
        </p:spPr>
        <p:txBody>
          <a:bodyPr wrap="square" lIns="0" tIns="0" rIns="0" bIns="36000" rtlCol="0">
            <a:spAutoFit/>
          </a:bodyPr>
          <a:lstStyle/>
          <a:p>
            <a:pPr algn="ctr"/>
            <a:r>
              <a:rPr lang="ko-KR" sz="800" b="1">
                <a:ln w="0">
                  <a:noFill/>
                </a:ln>
                <a:solidFill>
                  <a:schemeClr val="bg1"/>
                </a:solidFill>
                <a:effectLst>
                  <a:innerShdw blurRad="114300">
                    <a:prstClr val="black"/>
                  </a:innerShdw>
                </a:effectLst>
                <a:latin typeface="Arial" panose="020B0604020202020204" pitchFamily="34" charset="0"/>
                <a:sym typeface=""/>
              </a:rPr>
              <a:t>Cooper C et al, Osteoporosis Int, 1992;2:285-289에서 발췌</a:t>
            </a:r>
          </a:p>
        </p:txBody>
      </p:sp>
      <p:sp>
        <p:nvSpPr>
          <p:cNvPr id="22" name="Rectángulo 21">
            <a:extLst>
              <a:ext uri="{FF2B5EF4-FFF2-40B4-BE49-F238E27FC236}">
                <a16:creationId xmlns:a16="http://schemas.microsoft.com/office/drawing/2014/main" id="{51FB54DD-5867-42C7-A6AF-EE7DF5688AE7}"/>
              </a:ext>
            </a:extLst>
          </p:cNvPr>
          <p:cNvSpPr/>
          <p:nvPr/>
        </p:nvSpPr>
        <p:spPr>
          <a:xfrm>
            <a:off x="10884638" y="2569440"/>
            <a:ext cx="1002562" cy="211861"/>
          </a:xfrm>
          <a:prstGeom prst="rect">
            <a:avLst/>
          </a:prstGeom>
          <a:solidFill>
            <a:srgbClr val="2C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3" name="Rectángulo 22">
            <a:extLst>
              <a:ext uri="{FF2B5EF4-FFF2-40B4-BE49-F238E27FC236}">
                <a16:creationId xmlns:a16="http://schemas.microsoft.com/office/drawing/2014/main" id="{7646ADE6-5309-4DEF-8E02-DFCCFB2F13D5}"/>
              </a:ext>
            </a:extLst>
          </p:cNvPr>
          <p:cNvSpPr/>
          <p:nvPr/>
        </p:nvSpPr>
        <p:spPr>
          <a:xfrm>
            <a:off x="10893738" y="2711429"/>
            <a:ext cx="1002562" cy="211861"/>
          </a:xfrm>
          <a:prstGeom prst="rect">
            <a:avLst/>
          </a:prstGeom>
          <a:solidFill>
            <a:srgbClr val="2C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4" name="Rectángulo 23">
            <a:extLst>
              <a:ext uri="{FF2B5EF4-FFF2-40B4-BE49-F238E27FC236}">
                <a16:creationId xmlns:a16="http://schemas.microsoft.com/office/drawing/2014/main" id="{AF4DDF81-E233-419B-8D39-95131CA5E536}"/>
              </a:ext>
            </a:extLst>
          </p:cNvPr>
          <p:cNvSpPr/>
          <p:nvPr/>
        </p:nvSpPr>
        <p:spPr>
          <a:xfrm>
            <a:off x="6427721" y="1568954"/>
            <a:ext cx="4326677" cy="981134"/>
          </a:xfrm>
          <a:prstGeom prst="rect">
            <a:avLst/>
          </a:prstGeom>
          <a:solidFill>
            <a:srgbClr val="484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8" name="Triángulo rectángulo 7">
            <a:extLst>
              <a:ext uri="{FF2B5EF4-FFF2-40B4-BE49-F238E27FC236}">
                <a16:creationId xmlns:a16="http://schemas.microsoft.com/office/drawing/2014/main" id="{4A4359C2-8A9E-4380-BFF1-BA5CD8871E2A}"/>
              </a:ext>
            </a:extLst>
          </p:cNvPr>
          <p:cNvSpPr/>
          <p:nvPr/>
        </p:nvSpPr>
        <p:spPr>
          <a:xfrm>
            <a:off x="6427721" y="1571431"/>
            <a:ext cx="1287529" cy="990599"/>
          </a:xfrm>
          <a:prstGeom prst="rtTriangl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1" name="CuadroTexto 10">
            <a:extLst>
              <a:ext uri="{FF2B5EF4-FFF2-40B4-BE49-F238E27FC236}">
                <a16:creationId xmlns:a16="http://schemas.microsoft.com/office/drawing/2014/main" id="{6726D0AB-2504-4C5C-A888-70345FC84C02}"/>
              </a:ext>
            </a:extLst>
          </p:cNvPr>
          <p:cNvSpPr txBox="1"/>
          <p:nvPr/>
        </p:nvSpPr>
        <p:spPr>
          <a:xfrm>
            <a:off x="6688831" y="1730871"/>
            <a:ext cx="3939275" cy="718145"/>
          </a:xfrm>
          <a:prstGeom prst="rect">
            <a:avLst/>
          </a:prstGeom>
          <a:noFill/>
          <a:ln>
            <a:noFill/>
          </a:ln>
          <a:effectLst>
            <a:outerShdw blurRad="63500" sx="102000" sy="102000" algn="ctr" rotWithShape="0">
              <a:prstClr val="black">
                <a:alpha val="40000"/>
              </a:prstClr>
            </a:outerShdw>
          </a:effectLst>
        </p:spPr>
        <p:txBody>
          <a:bodyPr wrap="square" lIns="0" tIns="0" rIns="0" bIns="0" rtlCol="0">
            <a:spAutoFit/>
          </a:bodyPr>
          <a:lstStyle/>
          <a:p>
            <a:pPr algn="ctr">
              <a:lnSpc>
                <a:spcPts val="2800"/>
              </a:lnSpc>
            </a:pPr>
            <a:r>
              <a:rPr lang="ko-KR" sz="2500" b="1" dirty="0">
                <a:ln w="0">
                  <a:noFill/>
                </a:ln>
                <a:solidFill>
                  <a:srgbClr val="FF0000"/>
                </a:solidFill>
                <a:effectLst>
                  <a:innerShdw blurRad="114300">
                    <a:prstClr val="black"/>
                  </a:innerShdw>
                </a:effectLst>
                <a:latin typeface="Arial" panose="020B0604020202020204" pitchFamily="34" charset="0"/>
                <a:sym typeface=""/>
              </a:rPr>
              <a:t>전 세계적으로 예상되는 </a:t>
            </a:r>
            <a:r>
              <a:rPr lang="ko-KR" sz="2500" b="1" dirty="0" err="1">
                <a:ln w="0">
                  <a:noFill/>
                </a:ln>
                <a:solidFill>
                  <a:srgbClr val="FF0000"/>
                </a:solidFill>
                <a:effectLst>
                  <a:innerShdw blurRad="114300">
                    <a:prstClr val="black"/>
                  </a:innerShdw>
                </a:effectLst>
                <a:latin typeface="Arial" panose="020B0604020202020204" pitchFamily="34" charset="0"/>
                <a:sym typeface=""/>
              </a:rPr>
              <a:t>골다공증성</a:t>
            </a:r>
            <a:r>
              <a:rPr lang="ko-KR" sz="2500" b="1" dirty="0">
                <a:ln w="0">
                  <a:noFill/>
                </a:ln>
                <a:solidFill>
                  <a:srgbClr val="FF0000"/>
                </a:solidFill>
                <a:effectLst>
                  <a:innerShdw blurRad="114300">
                    <a:prstClr val="black"/>
                  </a:innerShdw>
                </a:effectLst>
                <a:latin typeface="Arial" panose="020B0604020202020204" pitchFamily="34" charset="0"/>
                <a:sym typeface=""/>
              </a:rPr>
              <a:t> </a:t>
            </a:r>
            <a:r>
              <a:rPr lang="ko-KR" sz="2500" b="1" dirty="0" err="1">
                <a:ln w="0">
                  <a:noFill/>
                </a:ln>
                <a:solidFill>
                  <a:srgbClr val="FF0000"/>
                </a:solidFill>
                <a:effectLst>
                  <a:innerShdw blurRad="114300">
                    <a:prstClr val="black"/>
                  </a:innerShdw>
                </a:effectLst>
                <a:latin typeface="Arial" panose="020B0604020202020204" pitchFamily="34" charset="0"/>
                <a:sym typeface=""/>
              </a:rPr>
              <a:t>고관절</a:t>
            </a:r>
            <a:r>
              <a:rPr lang="ko-KR" sz="2500" b="1" dirty="0">
                <a:ln w="0">
                  <a:noFill/>
                </a:ln>
                <a:solidFill>
                  <a:srgbClr val="FF0000"/>
                </a:solidFill>
                <a:effectLst>
                  <a:innerShdw blurRad="114300">
                    <a:prstClr val="black"/>
                  </a:innerShdw>
                </a:effectLst>
                <a:latin typeface="Arial" panose="020B0604020202020204" pitchFamily="34" charset="0"/>
                <a:sym typeface=""/>
              </a:rPr>
              <a:t> 골절 수</a:t>
            </a:r>
          </a:p>
        </p:txBody>
      </p:sp>
      <p:sp>
        <p:nvSpPr>
          <p:cNvPr id="12" name="CuadroTexto 11">
            <a:extLst>
              <a:ext uri="{FF2B5EF4-FFF2-40B4-BE49-F238E27FC236}">
                <a16:creationId xmlns:a16="http://schemas.microsoft.com/office/drawing/2014/main" id="{4EB5D88F-CA0B-48B6-94F7-8AFEDA0CE9F4}"/>
              </a:ext>
            </a:extLst>
          </p:cNvPr>
          <p:cNvSpPr txBox="1"/>
          <p:nvPr/>
        </p:nvSpPr>
        <p:spPr>
          <a:xfrm>
            <a:off x="10976272" y="1730871"/>
            <a:ext cx="951298" cy="1308050"/>
          </a:xfrm>
          <a:prstGeom prst="rect">
            <a:avLst/>
          </a:prstGeom>
          <a:noFill/>
        </p:spPr>
        <p:txBody>
          <a:bodyPr wrap="square" lIns="0" tIns="0" rIns="0" bIns="0" rtlCol="0">
            <a:spAutoFit/>
          </a:bodyPr>
          <a:lstStyle/>
          <a:p>
            <a:pPr>
              <a:lnSpc>
                <a:spcPts val="1650"/>
              </a:lnSpc>
            </a:pPr>
            <a:r>
              <a:rPr lang="ko-KR" sz="1600" b="1" kern="0" dirty="0">
                <a:ln w="0">
                  <a:noFill/>
                </a:ln>
                <a:solidFill>
                  <a:schemeClr val="bg1">
                    <a:lumMod val="100000"/>
                  </a:schemeClr>
                </a:solidFill>
                <a:effectLst>
                  <a:innerShdw blurRad="114300">
                    <a:prstClr val="black"/>
                  </a:innerShdw>
                </a:effectLst>
                <a:latin typeface="Arial Narrow" panose="020B0606020202030204" pitchFamily="34" charset="0"/>
                <a:sym typeface=""/>
              </a:rPr>
              <a:t>2050년까지 아시아에서만 </a:t>
            </a:r>
            <a:r>
              <a:rPr lang="ko-KR" sz="1600" b="1" kern="0" dirty="0">
                <a:ln w="0">
                  <a:noFill/>
                </a:ln>
                <a:solidFill>
                  <a:srgbClr val="FFFF00">
                    <a:lumMod val="100000"/>
                  </a:srgbClr>
                </a:solidFill>
                <a:effectLst>
                  <a:innerShdw blurRad="114300">
                    <a:prstClr val="black"/>
                  </a:innerShdw>
                </a:effectLst>
                <a:latin typeface="Arial Narrow" panose="020B0606020202030204" pitchFamily="34" charset="0"/>
                <a:sym typeface=""/>
              </a:rPr>
              <a:t>325만 명</a:t>
            </a:r>
            <a:r>
              <a:rPr lang="ko-KR" sz="1600" b="1" kern="0" dirty="0">
                <a:ln w="0">
                  <a:noFill/>
                </a:ln>
                <a:solidFill>
                  <a:schemeClr val="bg1">
                    <a:lumMod val="100000"/>
                  </a:schemeClr>
                </a:solidFill>
                <a:effectLst>
                  <a:innerShdw blurRad="114300">
                    <a:prstClr val="black"/>
                  </a:innerShdw>
                </a:effectLst>
                <a:latin typeface="Arial Narrow" panose="020B0606020202030204" pitchFamily="34" charset="0"/>
                <a:sym typeface=""/>
              </a:rPr>
              <a:t>에 달할 것으로 예상</a:t>
            </a:r>
          </a:p>
        </p:txBody>
      </p:sp>
      <p:sp>
        <p:nvSpPr>
          <p:cNvPr id="25" name="CuadroTexto 24">
            <a:extLst>
              <a:ext uri="{FF2B5EF4-FFF2-40B4-BE49-F238E27FC236}">
                <a16:creationId xmlns:a16="http://schemas.microsoft.com/office/drawing/2014/main" id="{AEE34BBB-189E-466E-9B06-7CCDEFA7C4AB}"/>
              </a:ext>
            </a:extLst>
          </p:cNvPr>
          <p:cNvSpPr txBox="1"/>
          <p:nvPr/>
        </p:nvSpPr>
        <p:spPr>
          <a:xfrm>
            <a:off x="5031585" y="3323889"/>
            <a:ext cx="852097" cy="123111"/>
          </a:xfrm>
          <a:prstGeom prst="rect">
            <a:avLst/>
          </a:prstGeom>
          <a:solidFill>
            <a:srgbClr val="FFFFFF"/>
          </a:solidFill>
        </p:spPr>
        <p:txBody>
          <a:bodyPr wrap="square" lIns="0" tIns="0" rIns="0" bIns="0" rtlCol="0">
            <a:spAutoFit/>
          </a:bodyPr>
          <a:lstStyle/>
          <a:p>
            <a:r>
              <a:rPr lang="ko-KR" sz="800" b="1">
                <a:solidFill>
                  <a:srgbClr val="2A61A1"/>
                </a:solidFill>
                <a:latin typeface="Candara" panose="020E0502030303020204" pitchFamily="34" charset="0"/>
                <a:sym typeface=""/>
              </a:rPr>
              <a:t>유럽</a:t>
            </a:r>
          </a:p>
        </p:txBody>
      </p:sp>
      <p:sp>
        <p:nvSpPr>
          <p:cNvPr id="26" name="CuadroTexto 25">
            <a:extLst>
              <a:ext uri="{FF2B5EF4-FFF2-40B4-BE49-F238E27FC236}">
                <a16:creationId xmlns:a16="http://schemas.microsoft.com/office/drawing/2014/main" id="{5E2089C2-073F-42BD-9A80-9BEA170DFD85}"/>
              </a:ext>
            </a:extLst>
          </p:cNvPr>
          <p:cNvSpPr txBox="1"/>
          <p:nvPr/>
        </p:nvSpPr>
        <p:spPr>
          <a:xfrm>
            <a:off x="5031585" y="3970621"/>
            <a:ext cx="852097" cy="123111"/>
          </a:xfrm>
          <a:prstGeom prst="rect">
            <a:avLst/>
          </a:prstGeom>
          <a:solidFill>
            <a:srgbClr val="FFFFFF"/>
          </a:solidFill>
        </p:spPr>
        <p:txBody>
          <a:bodyPr wrap="square" lIns="0" tIns="0" rIns="0" bIns="0" rtlCol="0">
            <a:spAutoFit/>
          </a:bodyPr>
          <a:lstStyle/>
          <a:p>
            <a:r>
              <a:rPr lang="ko-KR" sz="800" b="1">
                <a:solidFill>
                  <a:srgbClr val="F17A73"/>
                </a:solidFill>
                <a:latin typeface="Candara" panose="020E0502030303020204" pitchFamily="34" charset="0"/>
                <a:sym typeface=""/>
              </a:rPr>
              <a:t>동남아시아</a:t>
            </a:r>
          </a:p>
        </p:txBody>
      </p:sp>
      <p:sp>
        <p:nvSpPr>
          <p:cNvPr id="27" name="CuadroTexto 26">
            <a:extLst>
              <a:ext uri="{FF2B5EF4-FFF2-40B4-BE49-F238E27FC236}">
                <a16:creationId xmlns:a16="http://schemas.microsoft.com/office/drawing/2014/main" id="{78681D06-AA66-482C-9F51-BD92F3805BC4}"/>
              </a:ext>
            </a:extLst>
          </p:cNvPr>
          <p:cNvSpPr txBox="1"/>
          <p:nvPr/>
        </p:nvSpPr>
        <p:spPr>
          <a:xfrm>
            <a:off x="5031584" y="4721886"/>
            <a:ext cx="852097" cy="123111"/>
          </a:xfrm>
          <a:prstGeom prst="rect">
            <a:avLst/>
          </a:prstGeom>
          <a:solidFill>
            <a:srgbClr val="FFFFFF"/>
          </a:solidFill>
        </p:spPr>
        <p:txBody>
          <a:bodyPr wrap="square" lIns="0" tIns="0" rIns="0" bIns="0" rtlCol="0">
            <a:spAutoFit/>
          </a:bodyPr>
          <a:lstStyle/>
          <a:p>
            <a:r>
              <a:rPr lang="ko-KR" sz="800" b="1">
                <a:solidFill>
                  <a:srgbClr val="7A59A5"/>
                </a:solidFill>
                <a:latin typeface="Candara" panose="020E0502030303020204" pitchFamily="34" charset="0"/>
                <a:sym typeface=""/>
              </a:rPr>
              <a:t>서태평양</a:t>
            </a:r>
          </a:p>
        </p:txBody>
      </p:sp>
      <p:sp>
        <p:nvSpPr>
          <p:cNvPr id="28" name="CuadroTexto 27">
            <a:extLst>
              <a:ext uri="{FF2B5EF4-FFF2-40B4-BE49-F238E27FC236}">
                <a16:creationId xmlns:a16="http://schemas.microsoft.com/office/drawing/2014/main" id="{5B01F39E-C40A-40DC-8458-3FD4D96C65E3}"/>
              </a:ext>
            </a:extLst>
          </p:cNvPr>
          <p:cNvSpPr txBox="1"/>
          <p:nvPr/>
        </p:nvSpPr>
        <p:spPr>
          <a:xfrm>
            <a:off x="3165943" y="4734859"/>
            <a:ext cx="1458116" cy="123111"/>
          </a:xfrm>
          <a:prstGeom prst="rect">
            <a:avLst/>
          </a:prstGeom>
          <a:solidFill>
            <a:srgbClr val="FFFFFF"/>
          </a:solidFill>
        </p:spPr>
        <p:txBody>
          <a:bodyPr wrap="square" lIns="0" tIns="0" rIns="0" bIns="0" rtlCol="0">
            <a:spAutoFit/>
          </a:bodyPr>
          <a:lstStyle/>
          <a:p>
            <a:r>
              <a:rPr lang="ko-KR" sz="800" b="1">
                <a:solidFill>
                  <a:srgbClr val="EB8323"/>
                </a:solidFill>
                <a:latin typeface="Candara" panose="020E0502030303020204" pitchFamily="34" charset="0"/>
                <a:sym typeface=""/>
              </a:rPr>
              <a:t>중동 및 북아프리카</a:t>
            </a:r>
          </a:p>
        </p:txBody>
      </p:sp>
      <p:sp>
        <p:nvSpPr>
          <p:cNvPr id="29" name="CuadroTexto 28">
            <a:extLst>
              <a:ext uri="{FF2B5EF4-FFF2-40B4-BE49-F238E27FC236}">
                <a16:creationId xmlns:a16="http://schemas.microsoft.com/office/drawing/2014/main" id="{F48548A5-4945-4F64-AF57-C9967FF9E24F}"/>
              </a:ext>
            </a:extLst>
          </p:cNvPr>
          <p:cNvSpPr txBox="1"/>
          <p:nvPr/>
        </p:nvSpPr>
        <p:spPr>
          <a:xfrm>
            <a:off x="1581816" y="4721885"/>
            <a:ext cx="434844" cy="123111"/>
          </a:xfrm>
          <a:prstGeom prst="rect">
            <a:avLst/>
          </a:prstGeom>
          <a:solidFill>
            <a:srgbClr val="FFFFFF"/>
          </a:solidFill>
        </p:spPr>
        <p:txBody>
          <a:bodyPr wrap="square" lIns="0" tIns="0" rIns="0" bIns="0" rtlCol="0">
            <a:spAutoFit/>
          </a:bodyPr>
          <a:lstStyle/>
          <a:p>
            <a:r>
              <a:rPr lang="ko-KR" sz="800" b="1">
                <a:solidFill>
                  <a:srgbClr val="9B5B7F"/>
                </a:solidFill>
                <a:latin typeface="Candara" panose="020E0502030303020204" pitchFamily="34" charset="0"/>
                <a:sym typeface=""/>
              </a:rPr>
              <a:t>아프리카</a:t>
            </a:r>
          </a:p>
        </p:txBody>
      </p:sp>
      <p:sp>
        <p:nvSpPr>
          <p:cNvPr id="30" name="CuadroTexto 29">
            <a:extLst>
              <a:ext uri="{FF2B5EF4-FFF2-40B4-BE49-F238E27FC236}">
                <a16:creationId xmlns:a16="http://schemas.microsoft.com/office/drawing/2014/main" id="{AF2A1B66-13B3-4993-9EB7-50636D9989E8}"/>
              </a:ext>
            </a:extLst>
          </p:cNvPr>
          <p:cNvSpPr txBox="1"/>
          <p:nvPr/>
        </p:nvSpPr>
        <p:spPr>
          <a:xfrm>
            <a:off x="728276" y="4044876"/>
            <a:ext cx="1288384" cy="123111"/>
          </a:xfrm>
          <a:prstGeom prst="rect">
            <a:avLst/>
          </a:prstGeom>
          <a:solidFill>
            <a:srgbClr val="FFFFFF"/>
          </a:solidFill>
        </p:spPr>
        <p:txBody>
          <a:bodyPr wrap="square" lIns="0" tIns="0" rIns="0" bIns="0" rtlCol="0">
            <a:spAutoFit/>
          </a:bodyPr>
          <a:lstStyle/>
          <a:p>
            <a:r>
              <a:rPr lang="ko-KR" sz="800" b="1">
                <a:solidFill>
                  <a:srgbClr val="58C5C7"/>
                </a:solidFill>
                <a:latin typeface="Candara" panose="020E0502030303020204" pitchFamily="34" charset="0"/>
                <a:sym typeface=""/>
              </a:rPr>
              <a:t>중남미</a:t>
            </a:r>
          </a:p>
        </p:txBody>
      </p:sp>
      <p:sp>
        <p:nvSpPr>
          <p:cNvPr id="31" name="CuadroTexto 30">
            <a:extLst>
              <a:ext uri="{FF2B5EF4-FFF2-40B4-BE49-F238E27FC236}">
                <a16:creationId xmlns:a16="http://schemas.microsoft.com/office/drawing/2014/main" id="{7E81CC23-30D7-4296-9758-171E0046785F}"/>
              </a:ext>
            </a:extLst>
          </p:cNvPr>
          <p:cNvSpPr txBox="1"/>
          <p:nvPr/>
        </p:nvSpPr>
        <p:spPr>
          <a:xfrm>
            <a:off x="230238" y="3315153"/>
            <a:ext cx="1288384" cy="123111"/>
          </a:xfrm>
          <a:prstGeom prst="rect">
            <a:avLst/>
          </a:prstGeom>
          <a:solidFill>
            <a:srgbClr val="FFFFFF"/>
          </a:solidFill>
        </p:spPr>
        <p:txBody>
          <a:bodyPr wrap="square" lIns="0" tIns="0" rIns="0" bIns="0" rtlCol="0">
            <a:spAutoFit/>
          </a:bodyPr>
          <a:lstStyle/>
          <a:p>
            <a:r>
              <a:rPr lang="ko-KR" sz="800" b="1">
                <a:solidFill>
                  <a:srgbClr val="69A161"/>
                </a:solidFill>
                <a:latin typeface="Candara" panose="020E0502030303020204" pitchFamily="34" charset="0"/>
                <a:sym typeface=""/>
              </a:rPr>
              <a:t>북미 및 카리브해</a:t>
            </a:r>
          </a:p>
        </p:txBody>
      </p:sp>
      <p:sp>
        <p:nvSpPr>
          <p:cNvPr id="32" name="CuadroTexto 31">
            <a:extLst>
              <a:ext uri="{FF2B5EF4-FFF2-40B4-BE49-F238E27FC236}">
                <a16:creationId xmlns:a16="http://schemas.microsoft.com/office/drawing/2014/main" id="{B66AFD62-C03F-4A69-A2BA-789D6430DBB4}"/>
              </a:ext>
            </a:extLst>
          </p:cNvPr>
          <p:cNvSpPr txBox="1"/>
          <p:nvPr/>
        </p:nvSpPr>
        <p:spPr>
          <a:xfrm>
            <a:off x="468719" y="3447000"/>
            <a:ext cx="407581" cy="369332"/>
          </a:xfrm>
          <a:prstGeom prst="rect">
            <a:avLst/>
          </a:prstGeom>
          <a:solidFill>
            <a:srgbClr val="FFFFFF"/>
          </a:solidFill>
        </p:spPr>
        <p:txBody>
          <a:bodyPr wrap="square" lIns="0" tIns="0" rIns="0" bIns="0" rtlCol="0">
            <a:spAutoFit/>
          </a:bodyPr>
          <a:lstStyle/>
          <a:p>
            <a:r>
              <a:rPr lang="ko-KR" sz="800" b="1">
                <a:latin typeface="Arial Narrow" panose="020B0606020202030204" pitchFamily="34" charset="0"/>
                <a:sym typeface=""/>
              </a:rPr>
              <a:t>6300만</a:t>
            </a:r>
          </a:p>
          <a:p>
            <a:r>
              <a:rPr lang="ko-KR" sz="800" b="1">
                <a:latin typeface="Arial Narrow" panose="020B0606020202030204" pitchFamily="34" charset="0"/>
                <a:sym typeface=""/>
              </a:rPr>
              <a:t>5600만</a:t>
            </a:r>
          </a:p>
          <a:p>
            <a:r>
              <a:rPr lang="ko-KR" sz="800" b="1">
                <a:latin typeface="Arial Narrow" panose="020B0606020202030204" pitchFamily="34" charset="0"/>
                <a:sym typeface=""/>
              </a:rPr>
              <a:t>4800만</a:t>
            </a:r>
          </a:p>
        </p:txBody>
      </p:sp>
      <p:sp>
        <p:nvSpPr>
          <p:cNvPr id="33" name="CuadroTexto 32">
            <a:extLst>
              <a:ext uri="{FF2B5EF4-FFF2-40B4-BE49-F238E27FC236}">
                <a16:creationId xmlns:a16="http://schemas.microsoft.com/office/drawing/2014/main" id="{E7FE1330-8106-4E8A-BCAD-7FC6005FFDAB}"/>
              </a:ext>
            </a:extLst>
          </p:cNvPr>
          <p:cNvSpPr txBox="1"/>
          <p:nvPr/>
        </p:nvSpPr>
        <p:spPr>
          <a:xfrm>
            <a:off x="955361" y="4187695"/>
            <a:ext cx="407581" cy="369332"/>
          </a:xfrm>
          <a:prstGeom prst="rect">
            <a:avLst/>
          </a:prstGeom>
          <a:solidFill>
            <a:srgbClr val="FFFFFF"/>
          </a:solidFill>
        </p:spPr>
        <p:txBody>
          <a:bodyPr wrap="square" lIns="0" tIns="0" rIns="0" bIns="0" rtlCol="0">
            <a:spAutoFit/>
          </a:bodyPr>
          <a:lstStyle/>
          <a:p>
            <a:r>
              <a:rPr lang="ko-KR" sz="800" b="1">
                <a:latin typeface="Arial Narrow" panose="020B0606020202030204" pitchFamily="34" charset="0"/>
                <a:sym typeface=""/>
              </a:rPr>
              <a:t>4900만</a:t>
            </a:r>
          </a:p>
          <a:p>
            <a:r>
              <a:rPr lang="ko-KR" sz="800" b="1">
                <a:latin typeface="Arial Narrow" panose="020B0606020202030204" pitchFamily="34" charset="0"/>
                <a:sym typeface=""/>
              </a:rPr>
              <a:t>4000만</a:t>
            </a:r>
          </a:p>
          <a:p>
            <a:r>
              <a:rPr lang="ko-KR" sz="800" b="1">
                <a:latin typeface="Arial Narrow" panose="020B0606020202030204" pitchFamily="34" charset="0"/>
                <a:sym typeface=""/>
              </a:rPr>
              <a:t>3200만</a:t>
            </a:r>
          </a:p>
        </p:txBody>
      </p:sp>
      <p:sp>
        <p:nvSpPr>
          <p:cNvPr id="34" name="CuadroTexto 33">
            <a:extLst>
              <a:ext uri="{FF2B5EF4-FFF2-40B4-BE49-F238E27FC236}">
                <a16:creationId xmlns:a16="http://schemas.microsoft.com/office/drawing/2014/main" id="{1E80C6AC-D46E-4AC8-A272-E271616BB208}"/>
              </a:ext>
            </a:extLst>
          </p:cNvPr>
          <p:cNvSpPr txBox="1"/>
          <p:nvPr/>
        </p:nvSpPr>
        <p:spPr>
          <a:xfrm>
            <a:off x="1789712" y="4862928"/>
            <a:ext cx="407581" cy="369332"/>
          </a:xfrm>
          <a:prstGeom prst="rect">
            <a:avLst/>
          </a:prstGeom>
          <a:solidFill>
            <a:srgbClr val="FFFFFF"/>
          </a:solidFill>
        </p:spPr>
        <p:txBody>
          <a:bodyPr wrap="square" lIns="0" tIns="0" rIns="0" bIns="0" rtlCol="0">
            <a:spAutoFit/>
          </a:bodyPr>
          <a:lstStyle/>
          <a:p>
            <a:r>
              <a:rPr lang="ko-KR" sz="800" b="1">
                <a:latin typeface="Arial Narrow" panose="020B0606020202030204" pitchFamily="34" charset="0"/>
                <a:sym typeface=""/>
              </a:rPr>
              <a:t>4700만</a:t>
            </a:r>
          </a:p>
          <a:p>
            <a:r>
              <a:rPr lang="ko-KR" sz="800" b="1">
                <a:latin typeface="Arial Narrow" panose="020B0606020202030204" pitchFamily="34" charset="0"/>
                <a:sym typeface=""/>
              </a:rPr>
              <a:t>2900만</a:t>
            </a:r>
          </a:p>
          <a:p>
            <a:r>
              <a:rPr lang="ko-KR" sz="800" b="1">
                <a:latin typeface="Arial Narrow" panose="020B0606020202030204" pitchFamily="34" charset="0"/>
                <a:sym typeface=""/>
              </a:rPr>
              <a:t>1900만</a:t>
            </a:r>
          </a:p>
        </p:txBody>
      </p:sp>
      <p:sp>
        <p:nvSpPr>
          <p:cNvPr id="35" name="CuadroTexto 34">
            <a:extLst>
              <a:ext uri="{FF2B5EF4-FFF2-40B4-BE49-F238E27FC236}">
                <a16:creationId xmlns:a16="http://schemas.microsoft.com/office/drawing/2014/main" id="{34A487ED-5749-4E48-A009-8D373639EC52}"/>
              </a:ext>
            </a:extLst>
          </p:cNvPr>
          <p:cNvSpPr txBox="1"/>
          <p:nvPr/>
        </p:nvSpPr>
        <p:spPr>
          <a:xfrm>
            <a:off x="3409472" y="4864190"/>
            <a:ext cx="480766" cy="369332"/>
          </a:xfrm>
          <a:prstGeom prst="rect">
            <a:avLst/>
          </a:prstGeom>
          <a:solidFill>
            <a:srgbClr val="FFFFFF"/>
          </a:solidFill>
        </p:spPr>
        <p:txBody>
          <a:bodyPr wrap="square" lIns="0" tIns="0" rIns="0" bIns="0" rtlCol="0">
            <a:spAutoFit/>
          </a:bodyPr>
          <a:lstStyle/>
          <a:p>
            <a:r>
              <a:rPr lang="ko-KR" sz="800" b="1">
                <a:latin typeface="Arial Narrow" panose="020B0606020202030204" pitchFamily="34" charset="0"/>
                <a:sym typeface=""/>
              </a:rPr>
              <a:t>1억 800만</a:t>
            </a:r>
          </a:p>
          <a:p>
            <a:r>
              <a:rPr lang="ko-KR" sz="800" b="1">
                <a:latin typeface="Arial Narrow" panose="020B0606020202030204" pitchFamily="34" charset="0"/>
                <a:sym typeface=""/>
              </a:rPr>
              <a:t>7600만</a:t>
            </a:r>
          </a:p>
          <a:p>
            <a:r>
              <a:rPr lang="ko-KR" sz="800" b="1">
                <a:latin typeface="Arial Narrow" panose="020B0606020202030204" pitchFamily="34" charset="0"/>
                <a:sym typeface=""/>
              </a:rPr>
              <a:t>5500만</a:t>
            </a:r>
          </a:p>
        </p:txBody>
      </p:sp>
      <p:sp>
        <p:nvSpPr>
          <p:cNvPr id="36" name="CuadroTexto 35">
            <a:extLst>
              <a:ext uri="{FF2B5EF4-FFF2-40B4-BE49-F238E27FC236}">
                <a16:creationId xmlns:a16="http://schemas.microsoft.com/office/drawing/2014/main" id="{CBCFF66C-030C-4A72-8F42-24DF977C4D10}"/>
              </a:ext>
            </a:extLst>
          </p:cNvPr>
          <p:cNvSpPr txBox="1"/>
          <p:nvPr/>
        </p:nvSpPr>
        <p:spPr>
          <a:xfrm>
            <a:off x="5217249" y="3467115"/>
            <a:ext cx="480766" cy="369332"/>
          </a:xfrm>
          <a:prstGeom prst="rect">
            <a:avLst/>
          </a:prstGeom>
          <a:solidFill>
            <a:srgbClr val="FFFFFF"/>
          </a:solidFill>
        </p:spPr>
        <p:txBody>
          <a:bodyPr wrap="square" lIns="0" tIns="0" rIns="0" bIns="0" rtlCol="0">
            <a:spAutoFit/>
          </a:bodyPr>
          <a:lstStyle/>
          <a:p>
            <a:r>
              <a:rPr lang="ko-KR" sz="800" b="1">
                <a:latin typeface="Arial Narrow" panose="020B0606020202030204" pitchFamily="34" charset="0"/>
                <a:sym typeface=""/>
              </a:rPr>
              <a:t>6800만</a:t>
            </a:r>
          </a:p>
          <a:p>
            <a:r>
              <a:rPr lang="ko-KR" sz="800" b="1">
                <a:latin typeface="Arial Narrow" panose="020B0606020202030204" pitchFamily="34" charset="0"/>
                <a:sym typeface=""/>
              </a:rPr>
              <a:t>6600만</a:t>
            </a:r>
          </a:p>
          <a:p>
            <a:r>
              <a:rPr lang="ko-KR" sz="800" b="1">
                <a:latin typeface="Arial Narrow" panose="020B0606020202030204" pitchFamily="34" charset="0"/>
                <a:sym typeface=""/>
              </a:rPr>
              <a:t>5900만</a:t>
            </a:r>
          </a:p>
        </p:txBody>
      </p:sp>
      <p:sp>
        <p:nvSpPr>
          <p:cNvPr id="37" name="CuadroTexto 36">
            <a:extLst>
              <a:ext uri="{FF2B5EF4-FFF2-40B4-BE49-F238E27FC236}">
                <a16:creationId xmlns:a16="http://schemas.microsoft.com/office/drawing/2014/main" id="{0C0A7F85-332B-40AC-8B40-91589203718B}"/>
              </a:ext>
            </a:extLst>
          </p:cNvPr>
          <p:cNvSpPr txBox="1"/>
          <p:nvPr/>
        </p:nvSpPr>
        <p:spPr>
          <a:xfrm>
            <a:off x="5217249" y="4114523"/>
            <a:ext cx="480766" cy="369332"/>
          </a:xfrm>
          <a:prstGeom prst="rect">
            <a:avLst/>
          </a:prstGeom>
          <a:solidFill>
            <a:srgbClr val="FFFFFF"/>
          </a:solidFill>
        </p:spPr>
        <p:txBody>
          <a:bodyPr wrap="square" lIns="0" tIns="0" rIns="0" bIns="0" rtlCol="0">
            <a:spAutoFit/>
          </a:bodyPr>
          <a:lstStyle/>
          <a:p>
            <a:r>
              <a:rPr lang="ko-KR" sz="800" b="1">
                <a:latin typeface="Arial Narrow" panose="020B0606020202030204" pitchFamily="34" charset="0"/>
                <a:sym typeface=""/>
              </a:rPr>
              <a:t>1억 5300만</a:t>
            </a:r>
          </a:p>
          <a:p>
            <a:r>
              <a:rPr lang="ko-KR" sz="800" b="1">
                <a:latin typeface="Arial Narrow" panose="020B0606020202030204" pitchFamily="34" charset="0"/>
                <a:sym typeface=""/>
              </a:rPr>
              <a:t>1억 1500만</a:t>
            </a:r>
          </a:p>
          <a:p>
            <a:r>
              <a:rPr lang="ko-KR" sz="800" b="1">
                <a:latin typeface="Arial Narrow" panose="020B0606020202030204" pitchFamily="34" charset="0"/>
                <a:sym typeface=""/>
              </a:rPr>
              <a:t>8800만</a:t>
            </a:r>
          </a:p>
        </p:txBody>
      </p:sp>
      <p:sp>
        <p:nvSpPr>
          <p:cNvPr id="38" name="CuadroTexto 37">
            <a:extLst>
              <a:ext uri="{FF2B5EF4-FFF2-40B4-BE49-F238E27FC236}">
                <a16:creationId xmlns:a16="http://schemas.microsoft.com/office/drawing/2014/main" id="{171A11B0-6C94-4A8C-88FA-0CFED9EAE4B9}"/>
              </a:ext>
            </a:extLst>
          </p:cNvPr>
          <p:cNvSpPr txBox="1"/>
          <p:nvPr/>
        </p:nvSpPr>
        <p:spPr>
          <a:xfrm>
            <a:off x="5217249" y="4871791"/>
            <a:ext cx="480766" cy="369332"/>
          </a:xfrm>
          <a:prstGeom prst="rect">
            <a:avLst/>
          </a:prstGeom>
          <a:solidFill>
            <a:srgbClr val="FFFFFF"/>
          </a:solidFill>
        </p:spPr>
        <p:txBody>
          <a:bodyPr wrap="square" lIns="0" tIns="0" rIns="0" bIns="0" rtlCol="0">
            <a:spAutoFit/>
          </a:bodyPr>
          <a:lstStyle/>
          <a:p>
            <a:r>
              <a:rPr lang="ko-KR" sz="800" b="1">
                <a:latin typeface="Arial Narrow" panose="020B0606020202030204" pitchFamily="34" charset="0"/>
                <a:sym typeface=""/>
              </a:rPr>
              <a:t>2억 1200만</a:t>
            </a:r>
          </a:p>
          <a:p>
            <a:r>
              <a:rPr lang="ko-KR" sz="800" b="1">
                <a:latin typeface="Arial Narrow" panose="020B0606020202030204" pitchFamily="34" charset="0"/>
                <a:sym typeface=""/>
              </a:rPr>
              <a:t>1억 9700만</a:t>
            </a:r>
          </a:p>
          <a:p>
            <a:r>
              <a:rPr lang="ko-KR" sz="800" b="1">
                <a:latin typeface="Arial Narrow" panose="020B0606020202030204" pitchFamily="34" charset="0"/>
                <a:sym typeface=""/>
              </a:rPr>
              <a:t>1억 6300만</a:t>
            </a:r>
          </a:p>
        </p:txBody>
      </p:sp>
      <p:sp>
        <p:nvSpPr>
          <p:cNvPr id="39" name="CuadroTexto 38">
            <a:extLst>
              <a:ext uri="{FF2B5EF4-FFF2-40B4-BE49-F238E27FC236}">
                <a16:creationId xmlns:a16="http://schemas.microsoft.com/office/drawing/2014/main" id="{E1390791-C6FA-4419-A0C5-BDB6FCFA6F0A}"/>
              </a:ext>
            </a:extLst>
          </p:cNvPr>
          <p:cNvSpPr txBox="1"/>
          <p:nvPr/>
        </p:nvSpPr>
        <p:spPr>
          <a:xfrm>
            <a:off x="5824625" y="3486443"/>
            <a:ext cx="442939" cy="252239"/>
          </a:xfrm>
          <a:prstGeom prst="rect">
            <a:avLst/>
          </a:prstGeom>
          <a:solidFill>
            <a:srgbClr val="FFFFFF"/>
          </a:solidFill>
        </p:spPr>
        <p:txBody>
          <a:bodyPr wrap="square" lIns="0" tIns="0" rIns="0" bIns="72000" rtlCol="0">
            <a:spAutoFit/>
          </a:bodyPr>
          <a:lstStyle/>
          <a:p>
            <a:pPr>
              <a:lnSpc>
                <a:spcPts val="700"/>
              </a:lnSpc>
            </a:pPr>
            <a:r>
              <a:rPr lang="ko-KR" sz="1500" kern="0">
                <a:solidFill>
                  <a:srgbClr val="2A61A1">
                    <a:lumMod val="100000"/>
                  </a:srgbClr>
                </a:solidFill>
                <a:latin typeface="Candara" panose="020E0502030303020204" pitchFamily="34" charset="0"/>
                <a:sym typeface=""/>
              </a:rPr>
              <a:t>15% </a:t>
            </a:r>
            <a:r>
              <a:rPr lang="ko-KR" sz="600" kern="0">
                <a:solidFill>
                  <a:srgbClr val="2A61A1">
                    <a:lumMod val="100000"/>
                  </a:srgbClr>
                </a:solidFill>
                <a:latin typeface="Candara" panose="020E0502030303020204" pitchFamily="34" charset="0"/>
                <a:sym typeface=""/>
              </a:rPr>
              <a:t>증가</a:t>
            </a:r>
          </a:p>
        </p:txBody>
      </p:sp>
      <p:sp>
        <p:nvSpPr>
          <p:cNvPr id="40" name="CuadroTexto 39">
            <a:extLst>
              <a:ext uri="{FF2B5EF4-FFF2-40B4-BE49-F238E27FC236}">
                <a16:creationId xmlns:a16="http://schemas.microsoft.com/office/drawing/2014/main" id="{903DFE3A-EC6B-44A4-957D-2FFAC1E33B66}"/>
              </a:ext>
            </a:extLst>
          </p:cNvPr>
          <p:cNvSpPr txBox="1"/>
          <p:nvPr/>
        </p:nvSpPr>
        <p:spPr>
          <a:xfrm>
            <a:off x="5836848" y="4132434"/>
            <a:ext cx="442939" cy="252239"/>
          </a:xfrm>
          <a:prstGeom prst="rect">
            <a:avLst/>
          </a:prstGeom>
          <a:solidFill>
            <a:srgbClr val="FFFFFF"/>
          </a:solidFill>
        </p:spPr>
        <p:txBody>
          <a:bodyPr wrap="square" lIns="0" tIns="0" rIns="0" bIns="72000" rtlCol="0">
            <a:spAutoFit/>
          </a:bodyPr>
          <a:lstStyle/>
          <a:p>
            <a:pPr>
              <a:lnSpc>
                <a:spcPts val="700"/>
              </a:lnSpc>
            </a:pPr>
            <a:r>
              <a:rPr lang="ko-KR" sz="1500" kern="0">
                <a:solidFill>
                  <a:srgbClr val="E7635C">
                    <a:lumMod val="100000"/>
                  </a:srgbClr>
                </a:solidFill>
                <a:latin typeface="Candara" panose="020E0502030303020204" pitchFamily="34" charset="0"/>
                <a:sym typeface=""/>
              </a:rPr>
              <a:t>74% </a:t>
            </a:r>
            <a:r>
              <a:rPr lang="ko-KR" sz="600" kern="0">
                <a:solidFill>
                  <a:srgbClr val="E7635C">
                    <a:lumMod val="100000"/>
                  </a:srgbClr>
                </a:solidFill>
                <a:latin typeface="Candara" panose="020E0502030303020204" pitchFamily="34" charset="0"/>
                <a:sym typeface=""/>
              </a:rPr>
              <a:t>증가</a:t>
            </a:r>
          </a:p>
        </p:txBody>
      </p:sp>
      <p:sp>
        <p:nvSpPr>
          <p:cNvPr id="41" name="CuadroTexto 40">
            <a:extLst>
              <a:ext uri="{FF2B5EF4-FFF2-40B4-BE49-F238E27FC236}">
                <a16:creationId xmlns:a16="http://schemas.microsoft.com/office/drawing/2014/main" id="{646168CD-872B-4164-AC9E-869505DA66EC}"/>
              </a:ext>
            </a:extLst>
          </p:cNvPr>
          <p:cNvSpPr txBox="1"/>
          <p:nvPr/>
        </p:nvSpPr>
        <p:spPr>
          <a:xfrm>
            <a:off x="5843346" y="4892606"/>
            <a:ext cx="442939" cy="252239"/>
          </a:xfrm>
          <a:prstGeom prst="rect">
            <a:avLst/>
          </a:prstGeom>
          <a:solidFill>
            <a:srgbClr val="FFFFFF"/>
          </a:solidFill>
        </p:spPr>
        <p:txBody>
          <a:bodyPr wrap="square" lIns="0" tIns="0" rIns="0" bIns="72000" rtlCol="0">
            <a:spAutoFit/>
          </a:bodyPr>
          <a:lstStyle/>
          <a:p>
            <a:pPr>
              <a:lnSpc>
                <a:spcPts val="700"/>
              </a:lnSpc>
            </a:pPr>
            <a:r>
              <a:rPr lang="ko-KR" sz="1500" kern="0">
                <a:solidFill>
                  <a:srgbClr val="7B5AA6">
                    <a:lumMod val="100000"/>
                  </a:srgbClr>
                </a:solidFill>
                <a:latin typeface="Candara" panose="020E0502030303020204" pitchFamily="34" charset="0"/>
                <a:sym typeface=""/>
              </a:rPr>
              <a:t>31% </a:t>
            </a:r>
            <a:r>
              <a:rPr lang="ko-KR" sz="600" kern="0">
                <a:solidFill>
                  <a:srgbClr val="7B5AA6">
                    <a:lumMod val="100000"/>
                  </a:srgbClr>
                </a:solidFill>
                <a:latin typeface="Candara" panose="020E0502030303020204" pitchFamily="34" charset="0"/>
                <a:sym typeface=""/>
              </a:rPr>
              <a:t>증가</a:t>
            </a:r>
          </a:p>
        </p:txBody>
      </p:sp>
      <p:sp>
        <p:nvSpPr>
          <p:cNvPr id="42" name="CuadroTexto 41">
            <a:extLst>
              <a:ext uri="{FF2B5EF4-FFF2-40B4-BE49-F238E27FC236}">
                <a16:creationId xmlns:a16="http://schemas.microsoft.com/office/drawing/2014/main" id="{543D6332-ED89-4628-940D-D48E37CEBBB4}"/>
              </a:ext>
            </a:extLst>
          </p:cNvPr>
          <p:cNvSpPr txBox="1"/>
          <p:nvPr/>
        </p:nvSpPr>
        <p:spPr>
          <a:xfrm>
            <a:off x="4053240" y="4862978"/>
            <a:ext cx="442939" cy="324943"/>
          </a:xfrm>
          <a:prstGeom prst="rect">
            <a:avLst/>
          </a:prstGeom>
          <a:solidFill>
            <a:srgbClr val="FFFFFF"/>
          </a:solidFill>
        </p:spPr>
        <p:txBody>
          <a:bodyPr wrap="square" lIns="0" tIns="72000" rIns="0" bIns="72000" rtlCol="0">
            <a:spAutoFit/>
          </a:bodyPr>
          <a:lstStyle/>
          <a:p>
            <a:pPr>
              <a:lnSpc>
                <a:spcPts val="700"/>
              </a:lnSpc>
            </a:pPr>
            <a:r>
              <a:rPr lang="ko-KR" sz="1500" kern="0">
                <a:solidFill>
                  <a:srgbClr val="EB8323">
                    <a:lumMod val="100000"/>
                  </a:srgbClr>
                </a:solidFill>
                <a:latin typeface="Candara" panose="020E0502030303020204" pitchFamily="34" charset="0"/>
                <a:sym typeface=""/>
              </a:rPr>
              <a:t>96% </a:t>
            </a:r>
            <a:r>
              <a:rPr lang="ko-KR" sz="600" kern="0">
                <a:solidFill>
                  <a:srgbClr val="EB8323">
                    <a:lumMod val="100000"/>
                  </a:srgbClr>
                </a:solidFill>
                <a:latin typeface="Candara" panose="020E0502030303020204" pitchFamily="34" charset="0"/>
                <a:sym typeface=""/>
              </a:rPr>
              <a:t>증가</a:t>
            </a:r>
          </a:p>
        </p:txBody>
      </p:sp>
      <p:sp>
        <p:nvSpPr>
          <p:cNvPr id="43" name="CuadroTexto 42">
            <a:extLst>
              <a:ext uri="{FF2B5EF4-FFF2-40B4-BE49-F238E27FC236}">
                <a16:creationId xmlns:a16="http://schemas.microsoft.com/office/drawing/2014/main" id="{C974E8E0-EE5F-4A97-ABAB-6101AEEC93D0}"/>
              </a:ext>
            </a:extLst>
          </p:cNvPr>
          <p:cNvSpPr txBox="1"/>
          <p:nvPr/>
        </p:nvSpPr>
        <p:spPr>
          <a:xfrm>
            <a:off x="2336126" y="4903192"/>
            <a:ext cx="442939" cy="252239"/>
          </a:xfrm>
          <a:prstGeom prst="rect">
            <a:avLst/>
          </a:prstGeom>
          <a:solidFill>
            <a:srgbClr val="FFFFFF"/>
          </a:solidFill>
        </p:spPr>
        <p:txBody>
          <a:bodyPr wrap="square" lIns="0" tIns="0" rIns="0" bIns="72000" rtlCol="0">
            <a:spAutoFit/>
          </a:bodyPr>
          <a:lstStyle/>
          <a:p>
            <a:pPr>
              <a:lnSpc>
                <a:spcPts val="700"/>
              </a:lnSpc>
            </a:pPr>
            <a:r>
              <a:rPr lang="ko-KR" sz="1500" kern="0">
                <a:solidFill>
                  <a:srgbClr val="9B5B7F">
                    <a:lumMod val="100000"/>
                  </a:srgbClr>
                </a:solidFill>
                <a:latin typeface="Candara" panose="020E0502030303020204" pitchFamily="34" charset="0"/>
                <a:sym typeface=""/>
              </a:rPr>
              <a:t>143% </a:t>
            </a:r>
            <a:r>
              <a:rPr lang="ko-KR" sz="600" kern="0">
                <a:solidFill>
                  <a:srgbClr val="9B5B7F">
                    <a:lumMod val="100000"/>
                  </a:srgbClr>
                </a:solidFill>
                <a:latin typeface="Candara" panose="020E0502030303020204" pitchFamily="34" charset="0"/>
                <a:sym typeface=""/>
              </a:rPr>
              <a:t>증가</a:t>
            </a:r>
          </a:p>
        </p:txBody>
      </p:sp>
      <p:sp>
        <p:nvSpPr>
          <p:cNvPr id="45" name="CuadroTexto 44">
            <a:extLst>
              <a:ext uri="{FF2B5EF4-FFF2-40B4-BE49-F238E27FC236}">
                <a16:creationId xmlns:a16="http://schemas.microsoft.com/office/drawing/2014/main" id="{9B0E0FB3-9A92-400C-8FD2-8E75238962DE}"/>
              </a:ext>
            </a:extLst>
          </p:cNvPr>
          <p:cNvSpPr txBox="1"/>
          <p:nvPr/>
        </p:nvSpPr>
        <p:spPr>
          <a:xfrm>
            <a:off x="1518622" y="4181167"/>
            <a:ext cx="442939" cy="324943"/>
          </a:xfrm>
          <a:prstGeom prst="rect">
            <a:avLst/>
          </a:prstGeom>
          <a:solidFill>
            <a:srgbClr val="FFFFFF"/>
          </a:solidFill>
        </p:spPr>
        <p:txBody>
          <a:bodyPr wrap="square" lIns="0" tIns="72000" rIns="0" bIns="72000" rtlCol="0">
            <a:spAutoFit/>
          </a:bodyPr>
          <a:lstStyle/>
          <a:p>
            <a:pPr>
              <a:lnSpc>
                <a:spcPts val="700"/>
              </a:lnSpc>
            </a:pPr>
            <a:r>
              <a:rPr lang="ko-KR" sz="1500" kern="0">
                <a:solidFill>
                  <a:srgbClr val="58C5C7">
                    <a:lumMod val="100000"/>
                  </a:srgbClr>
                </a:solidFill>
                <a:latin typeface="Candara" panose="020E0502030303020204" pitchFamily="34" charset="0"/>
                <a:sym typeface=""/>
              </a:rPr>
              <a:t>55% </a:t>
            </a:r>
            <a:r>
              <a:rPr lang="ko-KR" sz="600" kern="0">
                <a:solidFill>
                  <a:srgbClr val="58C5C7">
                    <a:lumMod val="100000"/>
                  </a:srgbClr>
                </a:solidFill>
                <a:latin typeface="Candara" panose="020E0502030303020204" pitchFamily="34" charset="0"/>
                <a:sym typeface=""/>
              </a:rPr>
              <a:t>증가</a:t>
            </a:r>
          </a:p>
        </p:txBody>
      </p:sp>
      <p:sp>
        <p:nvSpPr>
          <p:cNvPr id="48" name="CuadroTexto 47">
            <a:extLst>
              <a:ext uri="{FF2B5EF4-FFF2-40B4-BE49-F238E27FC236}">
                <a16:creationId xmlns:a16="http://schemas.microsoft.com/office/drawing/2014/main" id="{DFF3B1FE-7B31-43DE-BC09-2360DA78D8C4}"/>
              </a:ext>
            </a:extLst>
          </p:cNvPr>
          <p:cNvSpPr txBox="1"/>
          <p:nvPr/>
        </p:nvSpPr>
        <p:spPr>
          <a:xfrm>
            <a:off x="1039141" y="3450090"/>
            <a:ext cx="442939" cy="324943"/>
          </a:xfrm>
          <a:prstGeom prst="rect">
            <a:avLst/>
          </a:prstGeom>
          <a:solidFill>
            <a:srgbClr val="FFFFFF"/>
          </a:solidFill>
        </p:spPr>
        <p:txBody>
          <a:bodyPr wrap="square" lIns="0" tIns="72000" rIns="0" bIns="72000" rtlCol="0">
            <a:spAutoFit/>
          </a:bodyPr>
          <a:lstStyle/>
          <a:p>
            <a:pPr>
              <a:lnSpc>
                <a:spcPts val="700"/>
              </a:lnSpc>
            </a:pPr>
            <a:r>
              <a:rPr lang="ko-KR" sz="1500" kern="0">
                <a:solidFill>
                  <a:srgbClr val="69A161">
                    <a:lumMod val="100000"/>
                  </a:srgbClr>
                </a:solidFill>
                <a:latin typeface="Candara" panose="020E0502030303020204" pitchFamily="34" charset="0"/>
                <a:sym typeface=""/>
              </a:rPr>
              <a:t>33% </a:t>
            </a:r>
            <a:r>
              <a:rPr lang="ko-KR" sz="600" kern="0">
                <a:solidFill>
                  <a:srgbClr val="69A161">
                    <a:lumMod val="100000"/>
                  </a:srgbClr>
                </a:solidFill>
                <a:latin typeface="Candara" panose="020E0502030303020204" pitchFamily="34" charset="0"/>
                <a:sym typeface=""/>
              </a:rPr>
              <a:t>증가</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당뇨병에서 뼈 손실 기전</a:t>
            </a:r>
            <a:endParaRPr lang="ko-KR" sz="3600" dirty="0">
              <a:solidFill>
                <a:prstClr val="black"/>
              </a:solidFill>
              <a:latin typeface="Candara" panose="020E0502030303020204" pitchFamily="34" charset="0"/>
              <a:sym typeface=""/>
            </a:endParaRPr>
          </a:p>
        </p:txBody>
      </p:sp>
      <p:sp>
        <p:nvSpPr>
          <p:cNvPr id="11" name="TextBox 10">
            <a:extLst>
              <a:ext uri="{FF2B5EF4-FFF2-40B4-BE49-F238E27FC236}">
                <a16:creationId xmlns:a16="http://schemas.microsoft.com/office/drawing/2014/main" id="{2EFD8317-DD85-D444-892A-6EB0E91DCEC1}"/>
              </a:ext>
            </a:extLst>
          </p:cNvPr>
          <p:cNvSpPr txBox="1"/>
          <p:nvPr/>
        </p:nvSpPr>
        <p:spPr>
          <a:xfrm>
            <a:off x="250398" y="6496363"/>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Wongdee K, Charoenphandhu N. </a:t>
            </a:r>
            <a:r>
              <a:rPr lang="ko-KR" sz="900" b="1" i="1" kern="0">
                <a:solidFill>
                  <a:schemeClr val="tx1">
                    <a:lumMod val="100000"/>
                  </a:schemeClr>
                </a:solidFill>
                <a:latin typeface="Calibri" panose="020F0502020204030204" pitchFamily="34" charset="0"/>
                <a:sym typeface=""/>
              </a:rPr>
              <a:t>World J Diabetes</a:t>
            </a:r>
            <a:r>
              <a:rPr lang="ko-KR" sz="900" b="1" kern="0">
                <a:solidFill>
                  <a:schemeClr val="tx1">
                    <a:lumMod val="100000"/>
                  </a:schemeClr>
                </a:solidFill>
                <a:latin typeface="Calibri" panose="020F0502020204030204" pitchFamily="34" charset="0"/>
                <a:sym typeface=""/>
              </a:rPr>
              <a:t> 2011;2:41-48; 2. Napoli N, Chandran M et al. </a:t>
            </a:r>
            <a:r>
              <a:rPr lang="ko-KR" sz="900" b="1" i="1" kern="0">
                <a:solidFill>
                  <a:schemeClr val="tx1">
                    <a:lumMod val="100000"/>
                  </a:schemeClr>
                </a:solidFill>
                <a:latin typeface="Calibri" panose="020F0502020204030204" pitchFamily="34" charset="0"/>
                <a:sym typeface=""/>
              </a:rPr>
              <a:t>Nat Rev Endocrinol </a:t>
            </a:r>
            <a:r>
              <a:rPr lang="ko-KR" sz="900" b="1" kern="0">
                <a:solidFill>
                  <a:schemeClr val="tx1">
                    <a:lumMod val="100000"/>
                  </a:schemeClr>
                </a:solidFill>
                <a:latin typeface="Calibri" panose="020F0502020204030204" pitchFamily="34" charset="0"/>
                <a:sym typeface=""/>
              </a:rPr>
              <a:t>2017:13: 208–19; 3. Farooqui KJ , et al. </a:t>
            </a:r>
            <a:r>
              <a:rPr lang="ko-KR" sz="900" b="1" i="1" kern="0">
                <a:solidFill>
                  <a:schemeClr val="tx1">
                    <a:lumMod val="100000"/>
                  </a:schemeClr>
                </a:solidFill>
                <a:latin typeface="Calibri" panose="020F0502020204030204" pitchFamily="34" charset="0"/>
                <a:sym typeface=""/>
              </a:rPr>
              <a:t>Diabetes Metab Syndr </a:t>
            </a:r>
            <a:r>
              <a:rPr lang="ko-KR" sz="900" b="1" kern="0">
                <a:solidFill>
                  <a:schemeClr val="tx1">
                    <a:lumMod val="100000"/>
                  </a:schemeClr>
                </a:solidFill>
                <a:latin typeface="Calibri" panose="020F0502020204030204" pitchFamily="34" charset="0"/>
                <a:sym typeface=""/>
              </a:rPr>
              <a:t>2021;15:927–35. </a:t>
            </a:r>
          </a:p>
        </p:txBody>
      </p:sp>
      <p:sp>
        <p:nvSpPr>
          <p:cNvPr id="3" name="TextBox 2">
            <a:extLst>
              <a:ext uri="{FF2B5EF4-FFF2-40B4-BE49-F238E27FC236}">
                <a16:creationId xmlns:a16="http://schemas.microsoft.com/office/drawing/2014/main" id="{C508B503-3BEF-E74C-A58A-67C5CBCB5047}"/>
              </a:ext>
            </a:extLst>
          </p:cNvPr>
          <p:cNvSpPr txBox="1"/>
          <p:nvPr/>
        </p:nvSpPr>
        <p:spPr>
          <a:xfrm>
            <a:off x="6704768" y="5742918"/>
            <a:ext cx="4701052" cy="261610"/>
          </a:xfrm>
          <a:prstGeom prst="rect">
            <a:avLst/>
          </a:prstGeom>
          <a:noFill/>
        </p:spPr>
        <p:txBody>
          <a:bodyPr wrap="square" rtlCol="0">
            <a:spAutoFit/>
          </a:bodyPr>
          <a:lstStyle/>
          <a:p>
            <a:r>
              <a:rPr lang="ko-KR" sz="1100" b="1" kern="0">
                <a:solidFill>
                  <a:schemeClr val="tx1">
                    <a:lumMod val="100000"/>
                  </a:schemeClr>
                </a:solidFill>
                <a:latin typeface="Calibri" panose="020F0502020204030204" pitchFamily="34" charset="0"/>
                <a:sym typeface=""/>
              </a:rPr>
              <a:t>발췌: Wongdee K, Charoenphandhu N. </a:t>
            </a:r>
            <a:r>
              <a:rPr lang="ko-KR" sz="1100" b="1" i="1" kern="0">
                <a:solidFill>
                  <a:schemeClr val="tx1">
                    <a:lumMod val="100000"/>
                  </a:schemeClr>
                </a:solidFill>
                <a:latin typeface="Calibri" panose="020F0502020204030204" pitchFamily="34" charset="0"/>
                <a:sym typeface=""/>
              </a:rPr>
              <a:t>World J Diabetes</a:t>
            </a:r>
            <a:r>
              <a:rPr lang="ko-KR" sz="1100" b="1" kern="0">
                <a:solidFill>
                  <a:schemeClr val="tx1">
                    <a:lumMod val="100000"/>
                  </a:schemeClr>
                </a:solidFill>
                <a:latin typeface="Calibri" panose="020F0502020204030204" pitchFamily="34" charset="0"/>
                <a:sym typeface=""/>
              </a:rPr>
              <a:t> 2011</a:t>
            </a:r>
          </a:p>
        </p:txBody>
      </p:sp>
      <p:sp>
        <p:nvSpPr>
          <p:cNvPr id="25" name="Freeform 24">
            <a:extLst>
              <a:ext uri="{FF2B5EF4-FFF2-40B4-BE49-F238E27FC236}">
                <a16:creationId xmlns:a16="http://schemas.microsoft.com/office/drawing/2014/main" id="{8BC88C16-4B96-154F-9BE6-0553F4F410DC}"/>
              </a:ext>
            </a:extLst>
          </p:cNvPr>
          <p:cNvSpPr/>
          <p:nvPr/>
        </p:nvSpPr>
        <p:spPr>
          <a:xfrm>
            <a:off x="9492116" y="3167196"/>
            <a:ext cx="290104" cy="573251"/>
          </a:xfrm>
          <a:custGeom>
            <a:avLst/>
            <a:gdLst/>
            <a:ahLst/>
            <a:cxnLst/>
            <a:rect l="0" t="0" r="0" b="0"/>
            <a:pathLst>
              <a:path>
                <a:moveTo>
                  <a:pt x="0" y="0"/>
                </a:moveTo>
                <a:lnTo>
                  <a:pt x="0" y="847797"/>
                </a:lnTo>
                <a:lnTo>
                  <a:pt x="276455" y="847797"/>
                </a:lnTo>
              </a:path>
            </a:pathLst>
          </a:custGeom>
          <a:noFill/>
          <a:ln>
            <a:solidFill>
              <a:schemeClr val="accent5"/>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6" name="Freeform 25">
            <a:extLst>
              <a:ext uri="{FF2B5EF4-FFF2-40B4-BE49-F238E27FC236}">
                <a16:creationId xmlns:a16="http://schemas.microsoft.com/office/drawing/2014/main" id="{9EBE4113-01AC-344D-8B37-880D8097FFFD}"/>
              </a:ext>
            </a:extLst>
          </p:cNvPr>
          <p:cNvSpPr/>
          <p:nvPr/>
        </p:nvSpPr>
        <p:spPr>
          <a:xfrm>
            <a:off x="5769178" y="1926923"/>
            <a:ext cx="4460153" cy="387038"/>
          </a:xfrm>
          <a:custGeom>
            <a:avLst/>
            <a:gdLst/>
            <a:ahLst/>
            <a:cxnLst/>
            <a:rect l="0" t="0" r="0" b="0"/>
            <a:pathLst>
              <a:path>
                <a:moveTo>
                  <a:pt x="0" y="0"/>
                </a:moveTo>
                <a:lnTo>
                  <a:pt x="0" y="193519"/>
                </a:lnTo>
                <a:lnTo>
                  <a:pt x="4460153" y="193519"/>
                </a:lnTo>
                <a:lnTo>
                  <a:pt x="4460153" y="387038"/>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7" name="Freeform 26">
            <a:extLst>
              <a:ext uri="{FF2B5EF4-FFF2-40B4-BE49-F238E27FC236}">
                <a16:creationId xmlns:a16="http://schemas.microsoft.com/office/drawing/2014/main" id="{B881454D-E159-E542-86C7-FE249D4C8FB8}"/>
              </a:ext>
            </a:extLst>
          </p:cNvPr>
          <p:cNvSpPr/>
          <p:nvPr/>
        </p:nvSpPr>
        <p:spPr>
          <a:xfrm>
            <a:off x="7262039" y="3876927"/>
            <a:ext cx="276455" cy="847797"/>
          </a:xfrm>
          <a:custGeom>
            <a:avLst/>
            <a:gdLst/>
            <a:ahLst/>
            <a:cxnLst/>
            <a:rect l="0" t="0" r="0" b="0"/>
            <a:pathLst>
              <a:path>
                <a:moveTo>
                  <a:pt x="0" y="0"/>
                </a:moveTo>
                <a:lnTo>
                  <a:pt x="0" y="847797"/>
                </a:lnTo>
                <a:lnTo>
                  <a:pt x="276455" y="847797"/>
                </a:lnTo>
              </a:path>
            </a:pathLst>
          </a:custGeom>
          <a:noFill/>
          <a:ln>
            <a:solidFill>
              <a:schemeClr val="accent5"/>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8" name="Freeform 27">
            <a:extLst>
              <a:ext uri="{FF2B5EF4-FFF2-40B4-BE49-F238E27FC236}">
                <a16:creationId xmlns:a16="http://schemas.microsoft.com/office/drawing/2014/main" id="{AAA87D42-1B5A-0B41-B95F-B212F06D0756}"/>
              </a:ext>
            </a:extLst>
          </p:cNvPr>
          <p:cNvSpPr/>
          <p:nvPr/>
        </p:nvSpPr>
        <p:spPr>
          <a:xfrm>
            <a:off x="5769178" y="1926923"/>
            <a:ext cx="2230076" cy="387038"/>
          </a:xfrm>
          <a:custGeom>
            <a:avLst/>
            <a:gdLst/>
            <a:ahLst/>
            <a:cxnLst/>
            <a:rect l="0" t="0" r="0" b="0"/>
            <a:pathLst>
              <a:path>
                <a:moveTo>
                  <a:pt x="0" y="0"/>
                </a:moveTo>
                <a:lnTo>
                  <a:pt x="0" y="193519"/>
                </a:lnTo>
                <a:lnTo>
                  <a:pt x="2230076" y="193519"/>
                </a:lnTo>
                <a:lnTo>
                  <a:pt x="2230076" y="387038"/>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9" name="Freeform 28">
            <a:extLst>
              <a:ext uri="{FF2B5EF4-FFF2-40B4-BE49-F238E27FC236}">
                <a16:creationId xmlns:a16="http://schemas.microsoft.com/office/drawing/2014/main" id="{82547990-C073-2548-9F41-C054B1CC0A4A}"/>
              </a:ext>
            </a:extLst>
          </p:cNvPr>
          <p:cNvSpPr/>
          <p:nvPr/>
        </p:nvSpPr>
        <p:spPr>
          <a:xfrm>
            <a:off x="5031963" y="3876927"/>
            <a:ext cx="276455" cy="847797"/>
          </a:xfrm>
          <a:custGeom>
            <a:avLst/>
            <a:gdLst/>
            <a:ahLst/>
            <a:cxnLst/>
            <a:rect l="0" t="0" r="0" b="0"/>
            <a:pathLst>
              <a:path>
                <a:moveTo>
                  <a:pt x="0" y="0"/>
                </a:moveTo>
                <a:lnTo>
                  <a:pt x="0" y="847797"/>
                </a:lnTo>
                <a:lnTo>
                  <a:pt x="276455" y="847797"/>
                </a:lnTo>
              </a:path>
            </a:pathLst>
          </a:custGeom>
          <a:noFill/>
          <a:ln>
            <a:solidFill>
              <a:schemeClr val="accent5"/>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0" name="Freeform 29">
            <a:extLst>
              <a:ext uri="{FF2B5EF4-FFF2-40B4-BE49-F238E27FC236}">
                <a16:creationId xmlns:a16="http://schemas.microsoft.com/office/drawing/2014/main" id="{B5F5D171-22DB-5842-BE02-F7D68B3BBAFD}"/>
              </a:ext>
            </a:extLst>
          </p:cNvPr>
          <p:cNvSpPr/>
          <p:nvPr/>
        </p:nvSpPr>
        <p:spPr>
          <a:xfrm>
            <a:off x="5723458" y="1926923"/>
            <a:ext cx="91440" cy="387038"/>
          </a:xfrm>
          <a:custGeom>
            <a:avLst/>
            <a:gdLst/>
            <a:ahLst/>
            <a:cxnLst/>
            <a:rect l="0" t="0" r="0" b="0"/>
            <a:pathLst>
              <a:path>
                <a:moveTo>
                  <a:pt x="45720" y="0"/>
                </a:moveTo>
                <a:lnTo>
                  <a:pt x="45720" y="387038"/>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1" name="Freeform 30">
            <a:extLst>
              <a:ext uri="{FF2B5EF4-FFF2-40B4-BE49-F238E27FC236}">
                <a16:creationId xmlns:a16="http://schemas.microsoft.com/office/drawing/2014/main" id="{F4E01810-1045-744F-936D-2A8062F33A64}"/>
              </a:ext>
            </a:extLst>
          </p:cNvPr>
          <p:cNvSpPr/>
          <p:nvPr/>
        </p:nvSpPr>
        <p:spPr>
          <a:xfrm>
            <a:off x="2801886" y="3876927"/>
            <a:ext cx="276455" cy="847797"/>
          </a:xfrm>
          <a:custGeom>
            <a:avLst/>
            <a:gdLst/>
            <a:ahLst/>
            <a:cxnLst/>
            <a:rect l="0" t="0" r="0" b="0"/>
            <a:pathLst>
              <a:path>
                <a:moveTo>
                  <a:pt x="0" y="0"/>
                </a:moveTo>
                <a:lnTo>
                  <a:pt x="0" y="847797"/>
                </a:lnTo>
                <a:lnTo>
                  <a:pt x="276455" y="847797"/>
                </a:lnTo>
              </a:path>
            </a:pathLst>
          </a:custGeom>
          <a:noFill/>
          <a:ln>
            <a:solidFill>
              <a:schemeClr val="accent5"/>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2" name="Freeform 31">
            <a:extLst>
              <a:ext uri="{FF2B5EF4-FFF2-40B4-BE49-F238E27FC236}">
                <a16:creationId xmlns:a16="http://schemas.microsoft.com/office/drawing/2014/main" id="{AF81C0E6-82D9-D747-BC7F-308C14EA1EEE}"/>
              </a:ext>
            </a:extLst>
          </p:cNvPr>
          <p:cNvSpPr/>
          <p:nvPr/>
        </p:nvSpPr>
        <p:spPr>
          <a:xfrm>
            <a:off x="3539101" y="1926923"/>
            <a:ext cx="2230076" cy="387038"/>
          </a:xfrm>
          <a:custGeom>
            <a:avLst/>
            <a:gdLst/>
            <a:ahLst/>
            <a:cxnLst/>
            <a:rect l="0" t="0" r="0" b="0"/>
            <a:pathLst>
              <a:path>
                <a:moveTo>
                  <a:pt x="2230076" y="0"/>
                </a:moveTo>
                <a:lnTo>
                  <a:pt x="2230076" y="193519"/>
                </a:lnTo>
                <a:lnTo>
                  <a:pt x="0" y="193519"/>
                </a:lnTo>
                <a:lnTo>
                  <a:pt x="0" y="387038"/>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3" name="Freeform 32">
            <a:extLst>
              <a:ext uri="{FF2B5EF4-FFF2-40B4-BE49-F238E27FC236}">
                <a16:creationId xmlns:a16="http://schemas.microsoft.com/office/drawing/2014/main" id="{9EAA3A75-6CE4-104F-BF30-92980459A14F}"/>
              </a:ext>
            </a:extLst>
          </p:cNvPr>
          <p:cNvSpPr/>
          <p:nvPr/>
        </p:nvSpPr>
        <p:spPr>
          <a:xfrm>
            <a:off x="571809" y="3876927"/>
            <a:ext cx="276455" cy="847797"/>
          </a:xfrm>
          <a:custGeom>
            <a:avLst/>
            <a:gdLst/>
            <a:ahLst/>
            <a:cxnLst/>
            <a:rect l="0" t="0" r="0" b="0"/>
            <a:pathLst>
              <a:path>
                <a:moveTo>
                  <a:pt x="0" y="0"/>
                </a:moveTo>
                <a:lnTo>
                  <a:pt x="0" y="847797"/>
                </a:lnTo>
                <a:lnTo>
                  <a:pt x="276455" y="847797"/>
                </a:lnTo>
              </a:path>
            </a:pathLst>
          </a:custGeom>
          <a:noFill/>
          <a:ln>
            <a:solidFill>
              <a:schemeClr val="accent5"/>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4" name="Freeform 33">
            <a:extLst>
              <a:ext uri="{FF2B5EF4-FFF2-40B4-BE49-F238E27FC236}">
                <a16:creationId xmlns:a16="http://schemas.microsoft.com/office/drawing/2014/main" id="{CEE5BC66-575E-844F-AB32-B9599D0431D7}"/>
              </a:ext>
            </a:extLst>
          </p:cNvPr>
          <p:cNvSpPr/>
          <p:nvPr/>
        </p:nvSpPr>
        <p:spPr>
          <a:xfrm>
            <a:off x="1309025" y="1926923"/>
            <a:ext cx="4460153" cy="387038"/>
          </a:xfrm>
          <a:custGeom>
            <a:avLst/>
            <a:gdLst/>
            <a:ahLst/>
            <a:cxnLst/>
            <a:rect l="0" t="0" r="0" b="0"/>
            <a:pathLst>
              <a:path>
                <a:moveTo>
                  <a:pt x="4460153" y="0"/>
                </a:moveTo>
                <a:lnTo>
                  <a:pt x="4460153" y="193519"/>
                </a:lnTo>
                <a:lnTo>
                  <a:pt x="0" y="193519"/>
                </a:lnTo>
                <a:lnTo>
                  <a:pt x="0" y="387038"/>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5" name="Freeform 34">
            <a:extLst>
              <a:ext uri="{FF2B5EF4-FFF2-40B4-BE49-F238E27FC236}">
                <a16:creationId xmlns:a16="http://schemas.microsoft.com/office/drawing/2014/main" id="{EBFF2B1E-9D8E-3E45-980B-1B28DC94823C}"/>
              </a:ext>
            </a:extLst>
          </p:cNvPr>
          <p:cNvSpPr/>
          <p:nvPr/>
        </p:nvSpPr>
        <p:spPr>
          <a:xfrm>
            <a:off x="4463828" y="1005403"/>
            <a:ext cx="2610701" cy="921519"/>
          </a:xfrm>
          <a:custGeom>
            <a:avLst/>
            <a:gdLst>
              <a:gd name="connsiteX0" fmla="*/ 0 w 2610701"/>
              <a:gd name="connsiteY0" fmla="*/ 0 h 921519"/>
              <a:gd name="connsiteX1" fmla="*/ 2610701 w 2610701"/>
              <a:gd name="connsiteY1" fmla="*/ 0 h 921519"/>
              <a:gd name="connsiteX2" fmla="*/ 2610701 w 2610701"/>
              <a:gd name="connsiteY2" fmla="*/ 921519 h 921519"/>
              <a:gd name="connsiteX3" fmla="*/ 0 w 2610701"/>
              <a:gd name="connsiteY3" fmla="*/ 921519 h 921519"/>
              <a:gd name="connsiteX4" fmla="*/ 0 w 2610701"/>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01" h="921519">
                <a:moveTo>
                  <a:pt x="0" y="0"/>
                </a:moveTo>
                <a:lnTo>
                  <a:pt x="2610701" y="0"/>
                </a:lnTo>
                <a:lnTo>
                  <a:pt x="2610701" y="921519"/>
                </a:lnTo>
                <a:lnTo>
                  <a:pt x="0" y="9215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ko-KR" sz="1400" b="1" kern="1200">
                <a:solidFill>
                  <a:schemeClr val="bg1"/>
                </a:solidFill>
                <a:latin typeface="Candara" panose="020E0502030303020204" pitchFamily="34" charset="0"/>
                <a:ea typeface="Malgun Gothic"/>
              </a:rPr>
              <a:t>당뇨병 /</a:t>
            </a:r>
            <a:r>
              <a:rPr lang="ko-KR" sz="1400" b="1" kern="1200" err="1">
                <a:solidFill>
                  <a:schemeClr val="bg1"/>
                </a:solidFill>
                <a:latin typeface="Candara" panose="020E0502030303020204" pitchFamily="34" charset="0"/>
                <a:ea typeface="Malgun Gothic"/>
              </a:rPr>
              <a:t> 고혈당</a:t>
            </a:r>
            <a:endParaRPr lang="ko-KR" sz="1400" b="1" kern="1200">
              <a:solidFill>
                <a:schemeClr val="bg1"/>
              </a:solidFill>
              <a:latin typeface="Candara" panose="020E0502030303020204" pitchFamily="34" charset="0"/>
              <a:ea typeface="Malgun Gothic"/>
            </a:endParaRPr>
          </a:p>
        </p:txBody>
      </p:sp>
      <p:sp>
        <p:nvSpPr>
          <p:cNvPr id="36" name="Freeform 35">
            <a:extLst>
              <a:ext uri="{FF2B5EF4-FFF2-40B4-BE49-F238E27FC236}">
                <a16:creationId xmlns:a16="http://schemas.microsoft.com/office/drawing/2014/main" id="{016505A1-4999-F84A-A227-3D0B3060E512}"/>
              </a:ext>
            </a:extLst>
          </p:cNvPr>
          <p:cNvSpPr/>
          <p:nvPr/>
        </p:nvSpPr>
        <p:spPr>
          <a:xfrm>
            <a:off x="387505" y="2313961"/>
            <a:ext cx="1843038" cy="1578867"/>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45" tIns="4445" rIns="4445" bIns="4445" numCol="1" spcCol="1270" anchor="t" anchorCtr="0">
            <a:noAutofit/>
          </a:bodyPr>
          <a:lstStyle/>
          <a:p>
            <a:pPr marL="188913" lvl="0" defTabSz="311150">
              <a:lnSpc>
                <a:spcPct val="90000"/>
              </a:lnSpc>
              <a:buNone/>
            </a:pPr>
            <a:endParaRPr lang="ko-KR" sz="1200" b="1" kern="1200" dirty="0">
              <a:solidFill>
                <a:srgbClr val="0063A6"/>
              </a:solidFill>
              <a:latin typeface="Candara" panose="020E0502030303020204" pitchFamily="34" charset="0"/>
              <a:ea typeface="Malgun Gothic"/>
            </a:endParaRPr>
          </a:p>
          <a:p>
            <a:pPr marL="188913" lvl="0" defTabSz="311150">
              <a:lnSpc>
                <a:spcPct val="90000"/>
              </a:lnSpc>
              <a:spcAft>
                <a:spcPct val="35000"/>
              </a:spcAft>
              <a:buNone/>
            </a:pPr>
            <a:r>
              <a:rPr lang="ko-KR" sz="1200" b="1" kern="1200" dirty="0" err="1">
                <a:solidFill>
                  <a:srgbClr val="0063A6"/>
                </a:solidFill>
                <a:latin typeface="Candara" panose="020E0502030303020204" pitchFamily="34" charset="0"/>
                <a:ea typeface="Malgun Gothic"/>
              </a:rPr>
              <a:t>파골세포</a:t>
            </a:r>
            <a:r>
              <a:rPr lang="ko-KR" sz="1200" b="1" kern="1200" dirty="0">
                <a:solidFill>
                  <a:srgbClr val="0063A6"/>
                </a:solidFill>
                <a:latin typeface="Candara" panose="020E0502030303020204" pitchFamily="34" charset="0"/>
                <a:ea typeface="Malgun Gothic"/>
              </a:rPr>
              <a:t> 기능</a:t>
            </a:r>
          </a:p>
          <a:p>
            <a:pPr marL="188913" lvl="0" defTabSz="311150">
              <a:lnSpc>
                <a:spcPct val="90000"/>
              </a:lnSpc>
              <a:spcBef>
                <a:spcPct val="0"/>
              </a:spcBef>
              <a:spcAft>
                <a:spcPct val="35000"/>
              </a:spcAft>
              <a:buNone/>
            </a:pPr>
            <a:r>
              <a:rPr lang="ko-KR" sz="1200" b="1" i="0" u="none" strike="noStrike" kern="1200" dirty="0">
                <a:solidFill>
                  <a:schemeClr val="tx1"/>
                </a:solidFill>
                <a:effectLst/>
                <a:latin typeface="Candara" panose="020E0502030303020204" pitchFamily="34" charset="0"/>
                <a:ea typeface="Malgun Gothic"/>
                <a:cs typeface="+mn-cs"/>
              </a:rPr>
              <a:t>↑ </a:t>
            </a:r>
            <a:r>
              <a:rPr lang="ko-KR" sz="1200" b="1" i="0" u="none" strike="noStrike" kern="1200" dirty="0" err="1">
                <a:solidFill>
                  <a:schemeClr val="tx1"/>
                </a:solidFill>
                <a:effectLst/>
                <a:latin typeface="Candara" panose="020E0502030303020204" pitchFamily="34" charset="0"/>
                <a:ea typeface="Malgun Gothic"/>
                <a:cs typeface="+mn-cs"/>
              </a:rPr>
              <a:t>파골세포</a:t>
            </a:r>
            <a:r>
              <a:rPr lang="ko-KR" sz="1200" b="1" i="0" u="none" strike="noStrike" kern="1200" dirty="0">
                <a:solidFill>
                  <a:schemeClr val="tx1"/>
                </a:solidFill>
                <a:effectLst/>
                <a:latin typeface="Candara" panose="020E0502030303020204" pitchFamily="34" charset="0"/>
                <a:ea typeface="Malgun Gothic"/>
                <a:cs typeface="+mn-cs"/>
              </a:rPr>
              <a:t> 수</a:t>
            </a:r>
          </a:p>
          <a:p>
            <a:pPr marL="188913" lvl="0" defTabSz="311150">
              <a:lnSpc>
                <a:spcPct val="90000"/>
              </a:lnSpc>
              <a:spcBef>
                <a:spcPct val="0"/>
              </a:spcBef>
              <a:spcAft>
                <a:spcPct val="35000"/>
              </a:spcAft>
              <a:buNone/>
            </a:pPr>
            <a:r>
              <a:rPr lang="ko-KR" sz="1200" b="1" i="0" u="none" strike="noStrike" kern="1200" dirty="0">
                <a:solidFill>
                  <a:schemeClr val="tx1"/>
                </a:solidFill>
                <a:effectLst/>
                <a:latin typeface="Candara" panose="020E0502030303020204" pitchFamily="34" charset="0"/>
                <a:ea typeface="Malgun Gothic"/>
                <a:cs typeface="+mn-cs"/>
              </a:rPr>
              <a:t>↑ TNF-⍺</a:t>
            </a:r>
          </a:p>
          <a:p>
            <a:pPr marL="188913" lvl="0" defTabSz="311150">
              <a:lnSpc>
                <a:spcPct val="90000"/>
              </a:lnSpc>
              <a:spcBef>
                <a:spcPct val="0"/>
              </a:spcBef>
              <a:spcAft>
                <a:spcPct val="35000"/>
              </a:spcAft>
              <a:buNone/>
            </a:pPr>
            <a:r>
              <a:rPr lang="ko-KR" sz="1200" b="1" i="0" u="none" strike="noStrike" kern="1200" dirty="0">
                <a:solidFill>
                  <a:schemeClr val="tx1"/>
                </a:solidFill>
                <a:effectLst/>
                <a:latin typeface="Candara" panose="020E0502030303020204" pitchFamily="34" charset="0"/>
                <a:ea typeface="Malgun Gothic"/>
                <a:cs typeface="+mn-cs"/>
              </a:rPr>
              <a:t>↑ MCSF</a:t>
            </a:r>
          </a:p>
          <a:p>
            <a:pPr marL="188913" lvl="0" defTabSz="311150">
              <a:lnSpc>
                <a:spcPct val="90000"/>
              </a:lnSpc>
              <a:spcBef>
                <a:spcPct val="0"/>
              </a:spcBef>
              <a:spcAft>
                <a:spcPct val="35000"/>
              </a:spcAft>
              <a:buNone/>
            </a:pPr>
            <a:r>
              <a:rPr lang="ko-KR" sz="1200" b="1" i="0" u="none" strike="noStrike" kern="1200" dirty="0">
                <a:solidFill>
                  <a:schemeClr val="tx1"/>
                </a:solidFill>
                <a:effectLst/>
                <a:latin typeface="Candara" panose="020E0502030303020204" pitchFamily="34" charset="0"/>
                <a:ea typeface="Malgun Gothic"/>
                <a:cs typeface="+mn-cs"/>
              </a:rPr>
              <a:t>↑</a:t>
            </a:r>
            <a:r>
              <a:rPr lang="en-US" altLang="ko-KR" sz="1200" b="1" i="0" u="none" strike="noStrike" kern="1200" dirty="0">
                <a:solidFill>
                  <a:schemeClr val="tx1"/>
                </a:solidFill>
                <a:effectLst/>
                <a:latin typeface="Candara" panose="020E0502030303020204" pitchFamily="34" charset="0"/>
                <a:ea typeface="Malgun Gothic"/>
              </a:rPr>
              <a:t>RANKL</a:t>
            </a:r>
            <a:endParaRPr lang="ko-KR" sz="1200" b="1" kern="1200" dirty="0">
              <a:solidFill>
                <a:schemeClr val="tx1"/>
              </a:solidFill>
              <a:latin typeface="Candara" panose="020E0502030303020204" pitchFamily="34" charset="0"/>
              <a:ea typeface="Malgun Gothic"/>
            </a:endParaRPr>
          </a:p>
        </p:txBody>
      </p:sp>
      <p:sp>
        <p:nvSpPr>
          <p:cNvPr id="37" name="Freeform 36">
            <a:extLst>
              <a:ext uri="{FF2B5EF4-FFF2-40B4-BE49-F238E27FC236}">
                <a16:creationId xmlns:a16="http://schemas.microsoft.com/office/drawing/2014/main" id="{D6514C6E-4EC0-6442-A484-21494AEB0DE6}"/>
              </a:ext>
            </a:extLst>
          </p:cNvPr>
          <p:cNvSpPr/>
          <p:nvPr/>
        </p:nvSpPr>
        <p:spPr>
          <a:xfrm>
            <a:off x="848265" y="4263965"/>
            <a:ext cx="1843038" cy="921519"/>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rgbClr val="6BBBAD"/>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ko-KR" sz="1600" b="1" i="0" u="none" strike="noStrike" kern="1200">
                <a:solidFill>
                  <a:schemeClr val="bg1"/>
                </a:solidFill>
                <a:effectLst/>
                <a:latin typeface="Candara" panose="020E0502030303020204" pitchFamily="34" charset="0"/>
                <a:ea typeface="Malgun Gothic"/>
                <a:cs typeface="+mn-cs"/>
              </a:rPr>
              <a:t>↑ 골 재흡수</a:t>
            </a:r>
            <a:endParaRPr lang="ko-KR" sz="1600" b="1" kern="1200">
              <a:solidFill>
                <a:schemeClr val="bg1"/>
              </a:solidFill>
              <a:latin typeface="Candara" panose="020E0502030303020204" pitchFamily="34" charset="0"/>
              <a:ea typeface="Malgun Gothic"/>
            </a:endParaRPr>
          </a:p>
        </p:txBody>
      </p:sp>
      <p:sp>
        <p:nvSpPr>
          <p:cNvPr id="38" name="Freeform 37">
            <a:extLst>
              <a:ext uri="{FF2B5EF4-FFF2-40B4-BE49-F238E27FC236}">
                <a16:creationId xmlns:a16="http://schemas.microsoft.com/office/drawing/2014/main" id="{E7C2DA76-350E-1E48-BFCF-BC1910DF3B42}"/>
              </a:ext>
            </a:extLst>
          </p:cNvPr>
          <p:cNvSpPr/>
          <p:nvPr/>
        </p:nvSpPr>
        <p:spPr>
          <a:xfrm>
            <a:off x="2617582" y="2313961"/>
            <a:ext cx="1843038" cy="1578867"/>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45" tIns="4445" rIns="4445" bIns="4445" numCol="1" spcCol="1270" anchor="t" anchorCtr="0">
            <a:noAutofit/>
          </a:bodyPr>
          <a:lstStyle/>
          <a:p>
            <a:pPr marL="188913" lvl="0" defTabSz="311150">
              <a:lnSpc>
                <a:spcPct val="90000"/>
              </a:lnSpc>
              <a:spcBef>
                <a:spcPct val="0"/>
              </a:spcBef>
              <a:buNone/>
            </a:pPr>
            <a:endParaRPr lang="ko-KR" sz="1200" b="1" kern="1200">
              <a:solidFill>
                <a:srgbClr val="0063A6"/>
              </a:solidFill>
              <a:latin typeface="Candara" panose="020E0502030303020204" pitchFamily="34" charset="0"/>
              <a:ea typeface="Malgun Gothic"/>
            </a:endParaRPr>
          </a:p>
          <a:p>
            <a:pPr marL="188913" lvl="0" defTabSz="311150">
              <a:lnSpc>
                <a:spcPct val="90000"/>
              </a:lnSpc>
              <a:spcBef>
                <a:spcPct val="0"/>
              </a:spcBef>
              <a:spcAft>
                <a:spcPct val="35000"/>
              </a:spcAft>
              <a:buNone/>
            </a:pPr>
            <a:r>
              <a:rPr lang="ko-KR" sz="1200" b="1" kern="1200">
                <a:solidFill>
                  <a:srgbClr val="0063A6"/>
                </a:solidFill>
                <a:latin typeface="Candara" panose="020E0502030303020204" pitchFamily="34" charset="0"/>
                <a:ea typeface="Malgun Gothic"/>
              </a:rPr>
              <a:t>조골세포 기능</a:t>
            </a:r>
          </a:p>
          <a:p>
            <a:pPr marL="188913" lvl="0" defTabSz="311150">
              <a:lnSpc>
                <a:spcPct val="90000"/>
              </a:lnSpc>
              <a:spcBef>
                <a:spcPct val="0"/>
              </a:spcBef>
              <a:spcAft>
                <a:spcPct val="35000"/>
              </a:spcAft>
              <a:buNone/>
            </a:pPr>
            <a:r>
              <a:rPr lang="ko-KR" sz="1200" b="1" kern="1200">
                <a:solidFill>
                  <a:schemeClr val="tx1"/>
                </a:solidFill>
                <a:latin typeface="Candara" panose="020E0502030303020204" pitchFamily="34" charset="0"/>
                <a:ea typeface="Malgun Gothic"/>
              </a:rPr>
              <a:t>↓</a:t>
            </a:r>
            <a:r>
              <a:rPr lang="ko-KR" sz="1200" b="1" kern="1200">
                <a:solidFill>
                  <a:schemeClr val="tx1"/>
                </a:solidFill>
                <a:effectLst/>
                <a:latin typeface="Candara" panose="020E0502030303020204" pitchFamily="34" charset="0"/>
                <a:ea typeface="Malgun Gothic"/>
                <a:cs typeface="+mn-cs"/>
                <a:sym typeface="Wingdings" pitchFamily="2" charset="2"/>
              </a:rPr>
              <a:t> Runx2</a:t>
            </a:r>
          </a:p>
          <a:p>
            <a:pPr marL="188913" lvl="0" defTabSz="311150">
              <a:lnSpc>
                <a:spcPct val="90000"/>
              </a:lnSpc>
              <a:spcBef>
                <a:spcPct val="0"/>
              </a:spcBef>
              <a:spcAft>
                <a:spcPct val="35000"/>
              </a:spcAft>
              <a:buNone/>
            </a:pPr>
            <a:r>
              <a:rPr lang="ko-KR" sz="1200" b="1" kern="1200">
                <a:solidFill>
                  <a:schemeClr val="tx1"/>
                </a:solidFill>
                <a:latin typeface="Candara" panose="020E0502030303020204" pitchFamily="34" charset="0"/>
                <a:ea typeface="Malgun Gothic"/>
              </a:rPr>
              <a:t>↓</a:t>
            </a:r>
            <a:r>
              <a:rPr lang="ko-KR" sz="1200" b="1" kern="1200">
                <a:solidFill>
                  <a:schemeClr val="tx1"/>
                </a:solidFill>
                <a:effectLst/>
                <a:latin typeface="Candara" panose="020E0502030303020204" pitchFamily="34" charset="0"/>
                <a:ea typeface="Malgun Gothic"/>
                <a:cs typeface="+mn-cs"/>
                <a:sym typeface="Wingdings" pitchFamily="2" charset="2"/>
              </a:rPr>
              <a:t> 오스테오칼신</a:t>
            </a:r>
          </a:p>
          <a:p>
            <a:pPr marL="188913" lvl="0" defTabSz="311150">
              <a:lnSpc>
                <a:spcPct val="90000"/>
              </a:lnSpc>
              <a:spcBef>
                <a:spcPct val="0"/>
              </a:spcBef>
              <a:spcAft>
                <a:spcPct val="35000"/>
              </a:spcAft>
              <a:buNone/>
            </a:pPr>
            <a:r>
              <a:rPr lang="ko-KR" sz="1200" b="1" kern="1200">
                <a:solidFill>
                  <a:schemeClr val="tx1"/>
                </a:solidFill>
                <a:latin typeface="Candara" panose="020E0502030303020204" pitchFamily="34" charset="0"/>
                <a:ea typeface="Malgun Gothic"/>
              </a:rPr>
              <a:t>↓</a:t>
            </a:r>
            <a:r>
              <a:rPr lang="ko-KR" sz="1200" b="1" kern="1200">
                <a:solidFill>
                  <a:schemeClr val="tx1"/>
                </a:solidFill>
                <a:effectLst/>
                <a:latin typeface="Candara" panose="020E0502030303020204" pitchFamily="34" charset="0"/>
                <a:ea typeface="Malgun Gothic"/>
                <a:cs typeface="+mn-cs"/>
                <a:sym typeface="Wingdings" pitchFamily="2" charset="2"/>
              </a:rPr>
              <a:t> </a:t>
            </a:r>
            <a:r>
              <a:rPr lang="ko-KR" sz="1200" b="1" kern="1200" err="1">
                <a:solidFill>
                  <a:schemeClr val="tx1"/>
                </a:solidFill>
                <a:effectLst/>
                <a:latin typeface="Candara" panose="020E0502030303020204" pitchFamily="34" charset="0"/>
                <a:ea typeface="Malgun Gothic"/>
                <a:cs typeface="+mn-cs"/>
                <a:sym typeface="Wingdings" pitchFamily="2" charset="2"/>
              </a:rPr>
              <a:t>오스테오넥틴</a:t>
            </a:r>
            <a:endParaRPr lang="ko-KR" sz="1200" b="1" kern="1200">
              <a:solidFill>
                <a:schemeClr val="tx1"/>
              </a:solidFill>
              <a:effectLst/>
              <a:latin typeface="Candara" panose="020E0502030303020204" pitchFamily="34" charset="0"/>
              <a:ea typeface="Malgun Gothic"/>
              <a:cs typeface="+mn-cs"/>
              <a:sym typeface="Wingdings" pitchFamily="2" charset="2"/>
            </a:endParaRPr>
          </a:p>
          <a:p>
            <a:pPr marL="188913" lvl="0" defTabSz="311150">
              <a:lnSpc>
                <a:spcPct val="90000"/>
              </a:lnSpc>
              <a:spcBef>
                <a:spcPct val="0"/>
              </a:spcBef>
              <a:spcAft>
                <a:spcPct val="35000"/>
              </a:spcAft>
              <a:buNone/>
            </a:pPr>
            <a:r>
              <a:rPr lang="ko-KR" sz="1200" b="1" kern="1200">
                <a:solidFill>
                  <a:schemeClr val="tx1"/>
                </a:solidFill>
                <a:latin typeface="Candara" panose="020E0502030303020204" pitchFamily="34" charset="0"/>
                <a:ea typeface="Malgun Gothic"/>
              </a:rPr>
              <a:t>↓</a:t>
            </a:r>
            <a:r>
              <a:rPr lang="ko-KR" sz="1200" b="1" kern="1200">
                <a:solidFill>
                  <a:schemeClr val="tx1"/>
                </a:solidFill>
                <a:effectLst/>
                <a:latin typeface="Candara" panose="020E0502030303020204" pitchFamily="34" charset="0"/>
                <a:ea typeface="Malgun Gothic"/>
                <a:cs typeface="+mn-cs"/>
                <a:sym typeface="Wingdings" pitchFamily="2" charset="2"/>
              </a:rPr>
              <a:t> 조골세포 증식</a:t>
            </a:r>
            <a:endParaRPr lang="ko-KR" sz="1200" b="1" kern="1200">
              <a:solidFill>
                <a:schemeClr val="tx1"/>
              </a:solidFill>
              <a:latin typeface="Candara" panose="020E0502030303020204" pitchFamily="34" charset="0"/>
              <a:ea typeface="Malgun Gothic"/>
            </a:endParaRPr>
          </a:p>
        </p:txBody>
      </p:sp>
      <p:sp>
        <p:nvSpPr>
          <p:cNvPr id="39" name="Freeform 38">
            <a:extLst>
              <a:ext uri="{FF2B5EF4-FFF2-40B4-BE49-F238E27FC236}">
                <a16:creationId xmlns:a16="http://schemas.microsoft.com/office/drawing/2014/main" id="{7CBAEC7D-F28A-E447-8FD4-67FD88E365AA}"/>
              </a:ext>
            </a:extLst>
          </p:cNvPr>
          <p:cNvSpPr/>
          <p:nvPr/>
        </p:nvSpPr>
        <p:spPr>
          <a:xfrm>
            <a:off x="3078342" y="4263965"/>
            <a:ext cx="1843038" cy="921519"/>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rgbClr val="6BBBAD"/>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ko-KR" sz="1600" b="1" kern="1200">
                <a:solidFill>
                  <a:schemeClr val="bg1"/>
                </a:solidFill>
                <a:latin typeface="Candara" panose="020E0502030303020204" pitchFamily="34" charset="0"/>
                <a:ea typeface="Malgun Gothic"/>
              </a:rPr>
              <a:t>↑</a:t>
            </a:r>
            <a:r>
              <a:rPr lang="ko-KR" sz="1600" b="1" kern="1200">
                <a:solidFill>
                  <a:schemeClr val="bg1"/>
                </a:solidFill>
                <a:effectLst/>
                <a:latin typeface="Candara" panose="020E0502030303020204" pitchFamily="34" charset="0"/>
                <a:ea typeface="Malgun Gothic"/>
                <a:cs typeface="+mn-cs"/>
                <a:sym typeface="Wingdings" pitchFamily="2" charset="2"/>
              </a:rPr>
              <a:t> 골 형성</a:t>
            </a:r>
            <a:endParaRPr lang="ko-KR" sz="1600" b="1" kern="1200">
              <a:solidFill>
                <a:schemeClr val="bg1"/>
              </a:solidFill>
              <a:latin typeface="Candara" panose="020E0502030303020204" pitchFamily="34" charset="0"/>
              <a:ea typeface="Malgun Gothic"/>
            </a:endParaRPr>
          </a:p>
        </p:txBody>
      </p:sp>
      <p:sp>
        <p:nvSpPr>
          <p:cNvPr id="40" name="Freeform 39">
            <a:extLst>
              <a:ext uri="{FF2B5EF4-FFF2-40B4-BE49-F238E27FC236}">
                <a16:creationId xmlns:a16="http://schemas.microsoft.com/office/drawing/2014/main" id="{8AE5E584-7DBB-1A42-968E-06C34F00D2C5}"/>
              </a:ext>
            </a:extLst>
          </p:cNvPr>
          <p:cNvSpPr/>
          <p:nvPr/>
        </p:nvSpPr>
        <p:spPr>
          <a:xfrm>
            <a:off x="4847659" y="2313961"/>
            <a:ext cx="1843038" cy="1578867"/>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45" tIns="4445" rIns="4445" bIns="4445" numCol="1" spcCol="1270" anchor="t" anchorCtr="0">
            <a:noAutofit/>
          </a:bodyPr>
          <a:lstStyle/>
          <a:p>
            <a:pPr marL="188913" lvl="0" defTabSz="311150">
              <a:lnSpc>
                <a:spcPct val="90000"/>
              </a:lnSpc>
              <a:spcBef>
                <a:spcPct val="0"/>
              </a:spcBef>
              <a:buNone/>
            </a:pPr>
            <a:endParaRPr lang="ko-KR" sz="1200" b="1" kern="1200" dirty="0">
              <a:solidFill>
                <a:srgbClr val="0063A6"/>
              </a:solidFill>
              <a:latin typeface="Candara" panose="020E0502030303020204" pitchFamily="34" charset="0"/>
              <a:ea typeface="Malgun Gothic"/>
            </a:endParaRPr>
          </a:p>
          <a:p>
            <a:pPr marL="188913" lvl="0" defTabSz="311150">
              <a:lnSpc>
                <a:spcPct val="90000"/>
              </a:lnSpc>
              <a:spcBef>
                <a:spcPct val="0"/>
              </a:spcBef>
              <a:spcAft>
                <a:spcPct val="35000"/>
              </a:spcAft>
              <a:buNone/>
            </a:pPr>
            <a:r>
              <a:rPr lang="ko-KR" sz="1200" b="1" kern="1200" dirty="0">
                <a:solidFill>
                  <a:srgbClr val="0063A6"/>
                </a:solidFill>
                <a:latin typeface="Candara" panose="020E0502030303020204" pitchFamily="34" charset="0"/>
                <a:ea typeface="Malgun Gothic"/>
              </a:rPr>
              <a:t>뼈 미세 순환</a:t>
            </a:r>
          </a:p>
          <a:p>
            <a:pPr marL="188913" lvl="0" defTabSz="311150">
              <a:lnSpc>
                <a:spcPct val="90000"/>
              </a:lnSpc>
              <a:spcBef>
                <a:spcPct val="0"/>
              </a:spcBef>
              <a:spcAft>
                <a:spcPct val="35000"/>
              </a:spcAft>
              <a:buNone/>
            </a:pPr>
            <a:r>
              <a:rPr lang="ko-KR" sz="1200" b="1" kern="1200" dirty="0">
                <a:solidFill>
                  <a:schemeClr val="tx1"/>
                </a:solidFill>
                <a:latin typeface="Candara" panose="020E0502030303020204" pitchFamily="34" charset="0"/>
                <a:ea typeface="Malgun Gothic"/>
              </a:rPr>
              <a:t>↓</a:t>
            </a:r>
            <a:r>
              <a:rPr lang="ko-KR" sz="1200" b="1" kern="1200" dirty="0">
                <a:solidFill>
                  <a:schemeClr val="tx1"/>
                </a:solidFill>
                <a:effectLst/>
                <a:latin typeface="Candara" panose="020E0502030303020204" pitchFamily="34" charset="0"/>
                <a:ea typeface="Malgun Gothic"/>
                <a:cs typeface="+mn-cs"/>
                <a:sym typeface="Wingdings" pitchFamily="2" charset="2"/>
              </a:rPr>
              <a:t> 혈관 신</a:t>
            </a:r>
            <a:r>
              <a:rPr lang="ko-KR" altLang="en-US" sz="1200" b="1" kern="1200" dirty="0">
                <a:solidFill>
                  <a:schemeClr val="tx1"/>
                </a:solidFill>
                <a:effectLst/>
                <a:latin typeface="Candara" panose="020E0502030303020204" pitchFamily="34" charset="0"/>
                <a:ea typeface="Malgun Gothic"/>
                <a:sym typeface="Wingdings" pitchFamily="2" charset="2"/>
              </a:rPr>
              <a:t>생</a:t>
            </a:r>
            <a:endParaRPr lang="ko-KR" sz="1200" b="1" kern="1200" dirty="0">
              <a:solidFill>
                <a:schemeClr val="tx1"/>
              </a:solidFill>
              <a:latin typeface="Candara" panose="020E0502030303020204" pitchFamily="34" charset="0"/>
              <a:ea typeface="Malgun Gothic"/>
            </a:endParaRPr>
          </a:p>
        </p:txBody>
      </p:sp>
      <p:sp>
        <p:nvSpPr>
          <p:cNvPr id="41" name="Freeform 40">
            <a:extLst>
              <a:ext uri="{FF2B5EF4-FFF2-40B4-BE49-F238E27FC236}">
                <a16:creationId xmlns:a16="http://schemas.microsoft.com/office/drawing/2014/main" id="{DE45FFC6-A1C8-1B4D-B266-071F0770A909}"/>
              </a:ext>
            </a:extLst>
          </p:cNvPr>
          <p:cNvSpPr/>
          <p:nvPr/>
        </p:nvSpPr>
        <p:spPr>
          <a:xfrm>
            <a:off x="5308419" y="4263965"/>
            <a:ext cx="1843038" cy="921519"/>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rgbClr val="6BBBAD"/>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ko-KR" sz="1600" b="1" kern="1200">
                <a:solidFill>
                  <a:schemeClr val="bg1"/>
                </a:solidFill>
                <a:latin typeface="Candara" panose="020E0502030303020204" pitchFamily="34" charset="0"/>
                <a:ea typeface="Malgun Gothic"/>
              </a:rPr>
              <a:t>↓ 뼈 형성 / </a:t>
            </a:r>
            <a:br>
              <a:rPr lang="ko-KR" sz="1600" b="1" kern="1200" dirty="0">
                <a:solidFill>
                  <a:schemeClr val="bg1"/>
                </a:solidFill>
                <a:latin typeface="Candara" panose="020E0502030303020204" pitchFamily="34" charset="0"/>
                <a:ea typeface="Malgun Gothic"/>
              </a:rPr>
            </a:br>
            <a:r>
              <a:rPr lang="ko-KR" sz="1600" b="1" kern="1200">
                <a:solidFill>
                  <a:schemeClr val="bg1"/>
                </a:solidFill>
                <a:latin typeface="Candara" panose="020E0502030303020204" pitchFamily="34" charset="0"/>
                <a:ea typeface="Malgun Gothic"/>
              </a:rPr>
              <a:t>뼈 치유</a:t>
            </a:r>
            <a:r>
              <a:rPr lang="ko-KR" sz="1600" b="1" kern="1200">
                <a:solidFill>
                  <a:schemeClr val="bg1"/>
                </a:solidFill>
                <a:effectLst/>
                <a:latin typeface="Candara" panose="020E0502030303020204" pitchFamily="34" charset="0"/>
                <a:ea typeface="Malgun Gothic"/>
                <a:cs typeface="+mn-cs"/>
                <a:sym typeface="Wingdings" pitchFamily="2" charset="2"/>
              </a:rPr>
              <a:t> </a:t>
            </a:r>
            <a:endParaRPr lang="ko-KR" sz="1600" b="1" kern="1200">
              <a:solidFill>
                <a:schemeClr val="bg1"/>
              </a:solidFill>
              <a:latin typeface="Candara" panose="020E0502030303020204" pitchFamily="34" charset="0"/>
              <a:ea typeface="Malgun Gothic"/>
            </a:endParaRPr>
          </a:p>
        </p:txBody>
      </p:sp>
      <p:sp>
        <p:nvSpPr>
          <p:cNvPr id="42" name="Freeform 41">
            <a:extLst>
              <a:ext uri="{FF2B5EF4-FFF2-40B4-BE49-F238E27FC236}">
                <a16:creationId xmlns:a16="http://schemas.microsoft.com/office/drawing/2014/main" id="{430141DB-4EC2-D44C-A7D2-352482E811C4}"/>
              </a:ext>
            </a:extLst>
          </p:cNvPr>
          <p:cNvSpPr/>
          <p:nvPr/>
        </p:nvSpPr>
        <p:spPr>
          <a:xfrm>
            <a:off x="7077736" y="2313961"/>
            <a:ext cx="1843038" cy="1578867"/>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188913" lvl="0" defTabSz="311150">
              <a:lnSpc>
                <a:spcPct val="90000"/>
              </a:lnSpc>
              <a:spcBef>
                <a:spcPct val="0"/>
              </a:spcBef>
              <a:spcAft>
                <a:spcPct val="35000"/>
              </a:spcAft>
              <a:buNone/>
            </a:pPr>
            <a:r>
              <a:rPr lang="ko-KR" sz="1000" b="1" kern="1200">
                <a:solidFill>
                  <a:srgbClr val="0063A6"/>
                </a:solidFill>
                <a:latin typeface="Candara" panose="020E0502030303020204" pitchFamily="34" charset="0"/>
                <a:ea typeface="Malgun Gothic"/>
              </a:rPr>
              <a:t>중간엽 세포 분화</a:t>
            </a:r>
          </a:p>
          <a:p>
            <a:pPr marL="188913" lvl="0" defTabSz="311150">
              <a:lnSpc>
                <a:spcPct val="90000"/>
              </a:lnSpc>
              <a:spcBef>
                <a:spcPct val="0"/>
              </a:spcBef>
              <a:spcAft>
                <a:spcPct val="35000"/>
              </a:spcAft>
              <a:buNone/>
            </a:pPr>
            <a:r>
              <a:rPr lang="ko-KR" sz="1000" b="1" i="0" u="none" strike="noStrike" kern="1200">
                <a:solidFill>
                  <a:schemeClr val="tx1"/>
                </a:solidFill>
                <a:effectLst/>
                <a:latin typeface="Candara" panose="020E0502030303020204" pitchFamily="34" charset="0"/>
                <a:ea typeface="Malgun Gothic"/>
                <a:cs typeface="+mn-cs"/>
              </a:rPr>
              <a:t>↑ 지방세포 분화</a:t>
            </a:r>
          </a:p>
          <a:p>
            <a:pPr marL="188913" lvl="0" defTabSz="311150">
              <a:lnSpc>
                <a:spcPct val="90000"/>
              </a:lnSpc>
              <a:spcBef>
                <a:spcPct val="0"/>
              </a:spcBef>
              <a:spcAft>
                <a:spcPct val="35000"/>
              </a:spcAft>
              <a:buNone/>
            </a:pPr>
            <a:r>
              <a:rPr lang="ko-KR" sz="1000" b="1" i="0" u="none" strike="noStrike" kern="1200">
                <a:solidFill>
                  <a:schemeClr val="tx1"/>
                </a:solidFill>
                <a:effectLst/>
                <a:latin typeface="Candara" panose="020E0502030303020204" pitchFamily="34" charset="0"/>
                <a:ea typeface="Malgun Gothic"/>
                <a:cs typeface="+mn-cs"/>
              </a:rPr>
              <a:t>↑ 골수 지방 침착</a:t>
            </a:r>
          </a:p>
          <a:p>
            <a:pPr marL="188913" lvl="0" defTabSz="311150">
              <a:lnSpc>
                <a:spcPct val="90000"/>
              </a:lnSpc>
              <a:spcBef>
                <a:spcPct val="0"/>
              </a:spcBef>
              <a:spcAft>
                <a:spcPct val="35000"/>
              </a:spcAft>
              <a:buNone/>
            </a:pPr>
            <a:r>
              <a:rPr lang="ko-KR" sz="1000" b="1" i="0" u="none" strike="noStrike" kern="1200">
                <a:solidFill>
                  <a:schemeClr val="tx1"/>
                </a:solidFill>
                <a:effectLst/>
                <a:latin typeface="Candara" panose="020E0502030303020204" pitchFamily="34" charset="0"/>
                <a:ea typeface="Malgun Gothic"/>
                <a:cs typeface="+mn-cs"/>
              </a:rPr>
              <a:t>↑ PPAR-𝛾</a:t>
            </a:r>
          </a:p>
          <a:p>
            <a:pPr marL="188913" lvl="0" defTabSz="311150">
              <a:lnSpc>
                <a:spcPct val="90000"/>
              </a:lnSpc>
              <a:spcBef>
                <a:spcPct val="0"/>
              </a:spcBef>
              <a:spcAft>
                <a:spcPct val="35000"/>
              </a:spcAft>
              <a:buNone/>
            </a:pPr>
            <a:r>
              <a:rPr lang="ko-KR" sz="1000" b="1" i="0" u="none" strike="noStrike" kern="1200">
                <a:solidFill>
                  <a:schemeClr val="tx1"/>
                </a:solidFill>
                <a:effectLst/>
                <a:latin typeface="Candara" panose="020E0502030303020204" pitchFamily="34" charset="0"/>
                <a:ea typeface="Malgun Gothic"/>
                <a:cs typeface="+mn-cs"/>
              </a:rPr>
              <a:t>↑ aP2</a:t>
            </a:r>
          </a:p>
          <a:p>
            <a:pPr marL="188913" lvl="0" defTabSz="311150">
              <a:lnSpc>
                <a:spcPct val="90000"/>
              </a:lnSpc>
              <a:spcBef>
                <a:spcPct val="0"/>
              </a:spcBef>
              <a:spcAft>
                <a:spcPct val="35000"/>
              </a:spcAft>
              <a:buNone/>
            </a:pPr>
            <a:r>
              <a:rPr lang="ko-KR" sz="1000" b="1" i="0" u="none" strike="noStrike" kern="1200">
                <a:solidFill>
                  <a:schemeClr val="tx1"/>
                </a:solidFill>
                <a:effectLst/>
                <a:latin typeface="Candara" panose="020E0502030303020204" pitchFamily="34" charset="0"/>
                <a:ea typeface="Malgun Gothic"/>
                <a:cs typeface="+mn-cs"/>
              </a:rPr>
              <a:t>↑</a:t>
            </a:r>
            <a:r>
              <a:rPr lang="ko-KR" sz="1000" b="1" i="0" u="none" strike="noStrike" kern="1200" err="1">
                <a:solidFill>
                  <a:schemeClr val="tx1"/>
                </a:solidFill>
                <a:effectLst/>
                <a:latin typeface="Candara" panose="020E0502030303020204" pitchFamily="34" charset="0"/>
                <a:ea typeface="Malgun Gothic"/>
                <a:cs typeface="+mn-cs"/>
              </a:rPr>
              <a:t>아딥신</a:t>
            </a:r>
            <a:r>
              <a:rPr lang="ko-KR" sz="1000" b="1" i="0" u="none" strike="noStrike" kern="1200">
                <a:solidFill>
                  <a:schemeClr val="tx1"/>
                </a:solidFill>
                <a:effectLst/>
                <a:latin typeface="Candara" panose="020E0502030303020204" pitchFamily="34" charset="0"/>
                <a:ea typeface="Malgun Gothic"/>
                <a:cs typeface="+mn-cs"/>
              </a:rPr>
              <a:t> 및 </a:t>
            </a:r>
            <a:r>
              <a:rPr lang="ko-KR" sz="1000" b="1" i="0" u="none" strike="noStrike" kern="1200" err="1">
                <a:solidFill>
                  <a:schemeClr val="tx1"/>
                </a:solidFill>
                <a:effectLst/>
                <a:latin typeface="Candara" panose="020E0502030303020204" pitchFamily="34" charset="0"/>
                <a:ea typeface="Malgun Gothic"/>
                <a:cs typeface="+mn-cs"/>
              </a:rPr>
              <a:t> 레지스틴</a:t>
            </a:r>
            <a:endParaRPr lang="ko-KR" sz="1000" b="1" i="0" u="none" strike="noStrike" kern="1200">
              <a:solidFill>
                <a:schemeClr val="tx1"/>
              </a:solidFill>
              <a:effectLst/>
              <a:latin typeface="Candara" panose="020E0502030303020204" pitchFamily="34" charset="0"/>
              <a:ea typeface="Malgun Gothic"/>
              <a:cs typeface="+mn-cs"/>
            </a:endParaRPr>
          </a:p>
          <a:p>
            <a:pPr marL="188913" lvl="0" defTabSz="311150">
              <a:lnSpc>
                <a:spcPct val="90000"/>
              </a:lnSpc>
              <a:spcBef>
                <a:spcPct val="0"/>
              </a:spcBef>
              <a:spcAft>
                <a:spcPct val="35000"/>
              </a:spcAft>
              <a:buNone/>
            </a:pPr>
            <a:r>
              <a:rPr lang="ko-KR" sz="1000" b="1" i="0" u="none" strike="noStrike" kern="1200">
                <a:solidFill>
                  <a:schemeClr val="tx1"/>
                </a:solidFill>
                <a:effectLst/>
                <a:latin typeface="Candara" panose="020E0502030303020204" pitchFamily="34" charset="0"/>
                <a:ea typeface="Malgun Gothic"/>
                <a:cs typeface="+mn-cs"/>
              </a:rPr>
              <a:t>↑ 조골세포 분화</a:t>
            </a:r>
            <a:endParaRPr lang="ko-KR" sz="1000" b="1" kern="1200">
              <a:solidFill>
                <a:schemeClr val="tx1"/>
              </a:solidFill>
              <a:latin typeface="Candara" panose="020E0502030303020204" pitchFamily="34" charset="0"/>
              <a:ea typeface="Malgun Gothic"/>
            </a:endParaRPr>
          </a:p>
        </p:txBody>
      </p:sp>
      <p:sp>
        <p:nvSpPr>
          <p:cNvPr id="43" name="Freeform 42">
            <a:extLst>
              <a:ext uri="{FF2B5EF4-FFF2-40B4-BE49-F238E27FC236}">
                <a16:creationId xmlns:a16="http://schemas.microsoft.com/office/drawing/2014/main" id="{FB659BDF-DE0B-8444-9C29-3752DE75D2A0}"/>
              </a:ext>
            </a:extLst>
          </p:cNvPr>
          <p:cNvSpPr/>
          <p:nvPr/>
        </p:nvSpPr>
        <p:spPr>
          <a:xfrm>
            <a:off x="7538495" y="4263965"/>
            <a:ext cx="1843038" cy="921519"/>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rgbClr val="6BBBAD"/>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ko-KR" sz="1600" b="1" kern="1200">
                <a:solidFill>
                  <a:schemeClr val="bg1"/>
                </a:solidFill>
                <a:latin typeface="Candara" panose="020E0502030303020204" pitchFamily="34" charset="0"/>
                <a:ea typeface="Malgun Gothic"/>
              </a:rPr>
              <a:t>↑</a:t>
            </a:r>
            <a:r>
              <a:rPr lang="ko-KR" sz="1600" b="1" kern="1200">
                <a:solidFill>
                  <a:schemeClr val="bg1"/>
                </a:solidFill>
                <a:effectLst/>
                <a:latin typeface="Candara" panose="020E0502030303020204" pitchFamily="34" charset="0"/>
                <a:ea typeface="Malgun Gothic"/>
                <a:cs typeface="+mn-cs"/>
                <a:sym typeface="Wingdings" pitchFamily="2" charset="2"/>
              </a:rPr>
              <a:t> 골 형성</a:t>
            </a:r>
            <a:endParaRPr lang="ko-KR" sz="1600" b="1" kern="1200">
              <a:solidFill>
                <a:schemeClr val="bg1"/>
              </a:solidFill>
              <a:latin typeface="Candara" panose="020E0502030303020204" pitchFamily="34" charset="0"/>
              <a:ea typeface="Malgun Gothic"/>
            </a:endParaRPr>
          </a:p>
        </p:txBody>
      </p:sp>
      <p:sp>
        <p:nvSpPr>
          <p:cNvPr id="44" name="Freeform 43">
            <a:extLst>
              <a:ext uri="{FF2B5EF4-FFF2-40B4-BE49-F238E27FC236}">
                <a16:creationId xmlns:a16="http://schemas.microsoft.com/office/drawing/2014/main" id="{0A2BAD77-6364-C34F-9FDF-0159C491C068}"/>
              </a:ext>
            </a:extLst>
          </p:cNvPr>
          <p:cNvSpPr/>
          <p:nvPr/>
        </p:nvSpPr>
        <p:spPr>
          <a:xfrm>
            <a:off x="9307812" y="2313961"/>
            <a:ext cx="1843038" cy="921519"/>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chemeClr val="accent6">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ko-KR" sz="1400" b="1" i="0" u="none" strike="noStrike" kern="1200">
                <a:solidFill>
                  <a:schemeClr val="tx1"/>
                </a:solidFill>
                <a:effectLst/>
                <a:latin typeface="Candara" panose="020E0502030303020204" pitchFamily="34" charset="0"/>
                <a:ea typeface="Malgun Gothic"/>
                <a:cs typeface="+mn-cs"/>
              </a:rPr>
              <a:t>↑ AGEs</a:t>
            </a:r>
            <a:endParaRPr lang="ko-KR" sz="1400" b="1" kern="1200">
              <a:solidFill>
                <a:schemeClr val="tx1"/>
              </a:solidFill>
              <a:latin typeface="Candara" panose="020E0502030303020204" pitchFamily="34" charset="0"/>
              <a:ea typeface="Malgun Gothic"/>
            </a:endParaRPr>
          </a:p>
        </p:txBody>
      </p:sp>
      <p:sp>
        <p:nvSpPr>
          <p:cNvPr id="45" name="Freeform 44">
            <a:extLst>
              <a:ext uri="{FF2B5EF4-FFF2-40B4-BE49-F238E27FC236}">
                <a16:creationId xmlns:a16="http://schemas.microsoft.com/office/drawing/2014/main" id="{DF71DAA6-AC26-FE45-B4E3-E8C76FFEFFBC}"/>
              </a:ext>
            </a:extLst>
          </p:cNvPr>
          <p:cNvSpPr/>
          <p:nvPr/>
        </p:nvSpPr>
        <p:spPr>
          <a:xfrm>
            <a:off x="9768572" y="3303676"/>
            <a:ext cx="1843038" cy="1226714"/>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188913" lvl="0" defTabSz="311150">
              <a:lnSpc>
                <a:spcPct val="90000"/>
              </a:lnSpc>
              <a:spcBef>
                <a:spcPct val="0"/>
              </a:spcBef>
              <a:spcAft>
                <a:spcPct val="35000"/>
              </a:spcAft>
              <a:buNone/>
            </a:pPr>
            <a:r>
              <a:rPr lang="ko-KR" sz="1000" b="1" kern="1200">
                <a:solidFill>
                  <a:srgbClr val="0063A6"/>
                </a:solidFill>
                <a:latin typeface="Candara" panose="020E0502030303020204" pitchFamily="34" charset="0"/>
                <a:ea typeface="Malgun Gothic"/>
              </a:rPr>
              <a:t>뼈 강도</a:t>
            </a:r>
          </a:p>
          <a:p>
            <a:pPr marL="188913" lvl="0" defTabSz="311150">
              <a:lnSpc>
                <a:spcPct val="90000"/>
              </a:lnSpc>
              <a:spcBef>
                <a:spcPct val="0"/>
              </a:spcBef>
              <a:spcAft>
                <a:spcPct val="35000"/>
              </a:spcAft>
              <a:buNone/>
            </a:pPr>
            <a:r>
              <a:rPr lang="ko-KR" sz="1000" b="1" kern="1200">
                <a:solidFill>
                  <a:schemeClr val="tx1"/>
                </a:solidFill>
                <a:latin typeface="Candara" panose="020E0502030303020204" pitchFamily="34" charset="0"/>
                <a:ea typeface="Malgun Gothic"/>
              </a:rPr>
              <a:t>↓</a:t>
            </a:r>
            <a:r>
              <a:rPr lang="ko-KR" sz="1000" b="1" kern="1200">
                <a:solidFill>
                  <a:schemeClr val="tx1"/>
                </a:solidFill>
                <a:effectLst/>
                <a:latin typeface="Candara" panose="020E0502030303020204" pitchFamily="34" charset="0"/>
                <a:ea typeface="Malgun Gothic"/>
                <a:cs typeface="+mn-cs"/>
                <a:sym typeface="Wingdings" pitchFamily="2" charset="2"/>
              </a:rPr>
              <a:t> 1형 콜라겐</a:t>
            </a:r>
          </a:p>
          <a:p>
            <a:pPr marL="188913" lvl="0" defTabSz="311150">
              <a:lnSpc>
                <a:spcPct val="90000"/>
              </a:lnSpc>
              <a:spcBef>
                <a:spcPct val="0"/>
              </a:spcBef>
              <a:spcAft>
                <a:spcPct val="35000"/>
              </a:spcAft>
              <a:buNone/>
            </a:pPr>
            <a:r>
              <a:rPr lang="ko-KR" sz="1000" b="1" kern="1200">
                <a:solidFill>
                  <a:schemeClr val="tx1"/>
                </a:solidFill>
                <a:latin typeface="Candara" panose="020E0502030303020204" pitchFamily="34" charset="0"/>
                <a:ea typeface="Malgun Gothic"/>
              </a:rPr>
              <a:t>↓</a:t>
            </a:r>
            <a:r>
              <a:rPr lang="ko-KR" sz="1000" b="1" kern="1200">
                <a:solidFill>
                  <a:schemeClr val="tx1"/>
                </a:solidFill>
                <a:effectLst/>
                <a:latin typeface="Candara" panose="020E0502030303020204" pitchFamily="34" charset="0"/>
                <a:ea typeface="Malgun Gothic"/>
                <a:cs typeface="+mn-cs"/>
                <a:sym typeface="Wingdings" pitchFamily="2" charset="2"/>
              </a:rPr>
              <a:t> 뼈 강성</a:t>
            </a:r>
          </a:p>
          <a:p>
            <a:pPr marL="188913" lvl="0" defTabSz="311150">
              <a:lnSpc>
                <a:spcPct val="90000"/>
              </a:lnSpc>
              <a:spcBef>
                <a:spcPct val="0"/>
              </a:spcBef>
              <a:spcAft>
                <a:spcPct val="35000"/>
              </a:spcAft>
              <a:buNone/>
            </a:pPr>
            <a:r>
              <a:rPr lang="ko-KR" sz="1000" b="1" kern="1200">
                <a:solidFill>
                  <a:schemeClr val="tx1"/>
                </a:solidFill>
                <a:latin typeface="Candara" panose="020E0502030303020204" pitchFamily="34" charset="0"/>
                <a:ea typeface="Malgun Gothic"/>
              </a:rPr>
              <a:t>↓</a:t>
            </a:r>
            <a:r>
              <a:rPr lang="ko-KR" sz="1000" b="1" kern="1200">
                <a:solidFill>
                  <a:schemeClr val="tx1"/>
                </a:solidFill>
                <a:effectLst/>
                <a:latin typeface="Candara" panose="020E0502030303020204" pitchFamily="34" charset="0"/>
                <a:ea typeface="Malgun Gothic"/>
                <a:cs typeface="+mn-cs"/>
                <a:sym typeface="Wingdings" pitchFamily="2" charset="2"/>
              </a:rPr>
              <a:t> 항복 모멘트/응력</a:t>
            </a:r>
          </a:p>
          <a:p>
            <a:pPr marL="188913" lvl="0" defTabSz="311150">
              <a:lnSpc>
                <a:spcPct val="90000"/>
              </a:lnSpc>
              <a:spcBef>
                <a:spcPct val="0"/>
              </a:spcBef>
              <a:spcAft>
                <a:spcPct val="35000"/>
              </a:spcAft>
              <a:buNone/>
            </a:pPr>
            <a:r>
              <a:rPr lang="ko-KR" sz="1000" b="1" kern="1200">
                <a:solidFill>
                  <a:schemeClr val="tx1"/>
                </a:solidFill>
                <a:latin typeface="Candara" panose="020E0502030303020204" pitchFamily="34" charset="0"/>
                <a:ea typeface="Malgun Gothic"/>
              </a:rPr>
              <a:t>↓</a:t>
            </a:r>
            <a:r>
              <a:rPr lang="ko-KR" sz="1000" b="1" kern="1200">
                <a:solidFill>
                  <a:schemeClr val="tx1"/>
                </a:solidFill>
                <a:effectLst/>
                <a:latin typeface="Candara" panose="020E0502030303020204" pitchFamily="34" charset="0"/>
                <a:ea typeface="Malgun Gothic"/>
                <a:cs typeface="+mn-cs"/>
                <a:sym typeface="Wingdings" pitchFamily="2" charset="2"/>
              </a:rPr>
              <a:t> 극한 모멘트</a:t>
            </a:r>
          </a:p>
          <a:p>
            <a:pPr marL="188913" lvl="0" defTabSz="311150">
              <a:lnSpc>
                <a:spcPct val="90000"/>
              </a:lnSpc>
              <a:spcBef>
                <a:spcPct val="0"/>
              </a:spcBef>
              <a:spcAft>
                <a:spcPct val="35000"/>
              </a:spcAft>
              <a:buNone/>
            </a:pPr>
            <a:r>
              <a:rPr lang="ko-KR" sz="1000" b="1" kern="1200">
                <a:solidFill>
                  <a:schemeClr val="tx1"/>
                </a:solidFill>
                <a:latin typeface="Candara" panose="020E0502030303020204" pitchFamily="34" charset="0"/>
                <a:ea typeface="Malgun Gothic"/>
              </a:rPr>
              <a:t>↓</a:t>
            </a:r>
            <a:r>
              <a:rPr lang="ko-KR" sz="1000" b="1" kern="1200">
                <a:solidFill>
                  <a:schemeClr val="tx1"/>
                </a:solidFill>
                <a:effectLst/>
                <a:latin typeface="Candara" panose="020E0502030303020204" pitchFamily="34" charset="0"/>
                <a:ea typeface="Malgun Gothic"/>
                <a:cs typeface="+mn-cs"/>
                <a:sym typeface="Wingdings" pitchFamily="2" charset="2"/>
              </a:rPr>
              <a:t> 골절의 강도</a:t>
            </a:r>
            <a:endParaRPr lang="ko-KR" sz="1000" b="1" kern="1200">
              <a:solidFill>
                <a:schemeClr val="tx1"/>
              </a:solidFill>
              <a:latin typeface="Candara" panose="020E0502030303020204" pitchFamily="34" charset="0"/>
              <a:ea typeface="Malgun Gothic"/>
            </a:endParaRPr>
          </a:p>
        </p:txBody>
      </p:sp>
      <p:sp>
        <p:nvSpPr>
          <p:cNvPr id="46" name="Freeform 45">
            <a:extLst>
              <a:ext uri="{FF2B5EF4-FFF2-40B4-BE49-F238E27FC236}">
                <a16:creationId xmlns:a16="http://schemas.microsoft.com/office/drawing/2014/main" id="{E9025114-A4AD-2E49-91CD-E34BB03B2815}"/>
              </a:ext>
            </a:extLst>
          </p:cNvPr>
          <p:cNvSpPr/>
          <p:nvPr/>
        </p:nvSpPr>
        <p:spPr>
          <a:xfrm>
            <a:off x="9768572" y="4630819"/>
            <a:ext cx="1843038" cy="644629"/>
          </a:xfrm>
          <a:custGeom>
            <a:avLst/>
            <a:gdLst>
              <a:gd name="connsiteX0" fmla="*/ 0 w 1843038"/>
              <a:gd name="connsiteY0" fmla="*/ 0 h 921519"/>
              <a:gd name="connsiteX1" fmla="*/ 1843038 w 1843038"/>
              <a:gd name="connsiteY1" fmla="*/ 0 h 921519"/>
              <a:gd name="connsiteX2" fmla="*/ 1843038 w 1843038"/>
              <a:gd name="connsiteY2" fmla="*/ 921519 h 921519"/>
              <a:gd name="connsiteX3" fmla="*/ 0 w 1843038"/>
              <a:gd name="connsiteY3" fmla="*/ 921519 h 921519"/>
              <a:gd name="connsiteX4" fmla="*/ 0 w 1843038"/>
              <a:gd name="connsiteY4" fmla="*/ 0 h 9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8" h="921519">
                <a:moveTo>
                  <a:pt x="0" y="0"/>
                </a:moveTo>
                <a:lnTo>
                  <a:pt x="1843038" y="0"/>
                </a:lnTo>
                <a:lnTo>
                  <a:pt x="1843038" y="921519"/>
                </a:lnTo>
                <a:lnTo>
                  <a:pt x="0" y="921519"/>
                </a:lnTo>
                <a:lnTo>
                  <a:pt x="0" y="0"/>
                </a:lnTo>
                <a:close/>
              </a:path>
            </a:pathLst>
          </a:custGeom>
          <a:solidFill>
            <a:srgbClr val="6BBBAD"/>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ko-KR" sz="1600" b="1" kern="1200">
                <a:solidFill>
                  <a:schemeClr val="bg1"/>
                </a:solidFill>
                <a:latin typeface="Candara" panose="020E0502030303020204" pitchFamily="34" charset="0"/>
                <a:ea typeface="Malgun Gothic"/>
              </a:rPr>
              <a:t>↓ 골질</a:t>
            </a:r>
            <a:r>
              <a:rPr lang="ko-KR" sz="1600" b="1" kern="1200">
                <a:solidFill>
                  <a:schemeClr val="bg1"/>
                </a:solidFill>
                <a:effectLst/>
                <a:latin typeface="Candara" panose="020E0502030303020204" pitchFamily="34" charset="0"/>
                <a:ea typeface="Malgun Gothic"/>
                <a:cs typeface="+mn-cs"/>
                <a:sym typeface="Wingdings" pitchFamily="2" charset="2"/>
              </a:rPr>
              <a:t> </a:t>
            </a:r>
            <a:endParaRPr lang="ko-KR" sz="1600" b="1" kern="1200">
              <a:solidFill>
                <a:schemeClr val="bg1"/>
              </a:solidFill>
              <a:latin typeface="Candara" panose="020E0502030303020204" pitchFamily="34" charset="0"/>
              <a:ea typeface="Malgun Gothic"/>
            </a:endParaRPr>
          </a:p>
        </p:txBody>
      </p:sp>
      <p:sp>
        <p:nvSpPr>
          <p:cNvPr id="47" name="Freeform 46">
            <a:extLst>
              <a:ext uri="{FF2B5EF4-FFF2-40B4-BE49-F238E27FC236}">
                <a16:creationId xmlns:a16="http://schemas.microsoft.com/office/drawing/2014/main" id="{41910746-81A0-574F-A359-228673F9B5C3}"/>
              </a:ext>
            </a:extLst>
          </p:cNvPr>
          <p:cNvSpPr/>
          <p:nvPr/>
        </p:nvSpPr>
        <p:spPr>
          <a:xfrm>
            <a:off x="9494390" y="3996549"/>
            <a:ext cx="274182" cy="921519"/>
          </a:xfrm>
          <a:custGeom>
            <a:avLst/>
            <a:gdLst/>
            <a:ahLst/>
            <a:cxnLst/>
            <a:rect l="0" t="0" r="0" b="0"/>
            <a:pathLst>
              <a:path>
                <a:moveTo>
                  <a:pt x="0" y="0"/>
                </a:moveTo>
                <a:lnTo>
                  <a:pt x="0" y="847797"/>
                </a:lnTo>
                <a:lnTo>
                  <a:pt x="276455" y="847797"/>
                </a:lnTo>
              </a:path>
            </a:pathLst>
          </a:custGeom>
          <a:noFill/>
          <a:ln>
            <a:solidFill>
              <a:schemeClr val="accent5"/>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pic>
        <p:nvPicPr>
          <p:cNvPr id="49" name="Graphic 48" descr="Home with solid fill">
            <a:hlinkClick r:id="rId3" action="ppaction://hlinksldjump"/>
            <a:extLst>
              <a:ext uri="{FF2B5EF4-FFF2-40B4-BE49-F238E27FC236}">
                <a16:creationId xmlns:a16="http://schemas.microsoft.com/office/drawing/2014/main" id="{79C9A638-F4A8-6143-9ED9-8A8AD9B7E4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51868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a:extLst>
              <a:ext uri="{FF2B5EF4-FFF2-40B4-BE49-F238E27FC236}">
                <a16:creationId xmlns:a16="http://schemas.microsoft.com/office/drawing/2014/main" id="{43DF9B2F-612C-B24A-9863-646488DD1B44}"/>
              </a:ext>
            </a:extLst>
          </p:cNvPr>
          <p:cNvSpPr/>
          <p:nvPr/>
        </p:nvSpPr>
        <p:spPr>
          <a:xfrm>
            <a:off x="579554" y="6095172"/>
            <a:ext cx="8755514" cy="477671"/>
          </a:xfrm>
          <a:prstGeom prst="roundRect">
            <a:avLst/>
          </a:prstGeom>
          <a:solidFill>
            <a:srgbClr val="6BBBAD"/>
          </a:solid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8" name="TextBox 37">
            <a:extLst>
              <a:ext uri="{FF2B5EF4-FFF2-40B4-BE49-F238E27FC236}">
                <a16:creationId xmlns:a16="http://schemas.microsoft.com/office/drawing/2014/main" id="{84DB899B-5E30-F64B-AF68-5113AB1606C7}"/>
              </a:ext>
            </a:extLst>
          </p:cNvPr>
          <p:cNvSpPr txBox="1"/>
          <p:nvPr/>
        </p:nvSpPr>
        <p:spPr>
          <a:xfrm>
            <a:off x="1703388" y="168671"/>
            <a:ext cx="9909060" cy="646331"/>
          </a:xfrm>
          <a:prstGeom prst="rect">
            <a:avLst/>
          </a:prstGeom>
          <a:noFill/>
        </p:spPr>
        <p:txBody>
          <a:bodyPr wrap="square" rtlCol="0">
            <a:spAutoFit/>
          </a:bodyPr>
          <a:lstStyle/>
          <a:p>
            <a:pPr>
              <a:defRPr lang="ko-KR">
                <a:ea typeface="Malgun Gothic"/>
              </a:defRPr>
            </a:pPr>
            <a:r>
              <a:rPr kumimoji="0" lang="ko-KR"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당뇨</a:t>
            </a:r>
            <a:r>
              <a:rPr lang="ko-KR" altLang="es-ES" sz="3600" b="1" kern="0" dirty="0">
                <a:solidFill>
                  <a:srgbClr val="6BBBAD">
                    <a:lumMod val="100000"/>
                  </a:srgbClr>
                </a:solidFill>
                <a:latin typeface="Candara" panose="020E0502030303020204" pitchFamily="34" charset="0"/>
                <a:ea typeface="Malgun Gothic"/>
                <a:sym typeface=""/>
              </a:rPr>
              <a:t>병</a:t>
            </a:r>
            <a:r>
              <a:rPr lang="ko-KR" altLang="en-US" sz="3600" b="1" kern="0" dirty="0">
                <a:solidFill>
                  <a:srgbClr val="6BBBAD">
                    <a:lumMod val="100000"/>
                  </a:srgbClr>
                </a:solidFill>
                <a:latin typeface="Candara" panose="020E0502030303020204" pitchFamily="34" charset="0"/>
                <a:ea typeface="Malgun Gothic"/>
                <a:sym typeface=""/>
              </a:rPr>
              <a:t>에서</a:t>
            </a:r>
            <a:r>
              <a:rPr kumimoji="0" lang="ko-KR"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 골절의 다른 원인</a:t>
            </a:r>
            <a:r>
              <a:rPr kumimoji="0" lang="ko-KR" sz="3600" b="1" i="0" u="none" strike="noStrike" kern="0" cap="none" normalizeH="0" baseline="30000" dirty="0">
                <a:ln>
                  <a:noFill/>
                </a:ln>
                <a:solidFill>
                  <a:srgbClr val="6BBBAD">
                    <a:lumMod val="100000"/>
                  </a:srgbClr>
                </a:solidFill>
                <a:effectLst/>
                <a:uLnTx/>
                <a:uFillTx/>
                <a:latin typeface="Candara" panose="020E0502030303020204" pitchFamily="34" charset="0"/>
                <a:sym typeface=""/>
              </a:rPr>
              <a:t>1</a:t>
            </a:r>
            <a:endParaRPr lang="ko-KR" sz="3600" kern="0" baseline="30000" dirty="0">
              <a:solidFill>
                <a:srgbClr val="6BBBAD">
                  <a:lumMod val="100000"/>
                </a:srgbClr>
              </a:solidFill>
              <a:latin typeface="Candara" panose="020E0502030303020204" pitchFamily="34" charset="0"/>
              <a:sym typeface=""/>
            </a:endParaRPr>
          </a:p>
        </p:txBody>
      </p:sp>
      <p:sp>
        <p:nvSpPr>
          <p:cNvPr id="3" name="Rounded Rectangle 2">
            <a:extLst>
              <a:ext uri="{FF2B5EF4-FFF2-40B4-BE49-F238E27FC236}">
                <a16:creationId xmlns:a16="http://schemas.microsoft.com/office/drawing/2014/main" id="{69FA0BED-27F6-F94B-93D3-977384348E2C}"/>
              </a:ext>
            </a:extLst>
          </p:cNvPr>
          <p:cNvSpPr/>
          <p:nvPr/>
        </p:nvSpPr>
        <p:spPr>
          <a:xfrm>
            <a:off x="579555" y="5343608"/>
            <a:ext cx="8755514" cy="477671"/>
          </a:xfrm>
          <a:prstGeom prst="roundRect">
            <a:avLst/>
          </a:prstGeom>
          <a:solidFill>
            <a:srgbClr val="6BBBAD"/>
          </a:solid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graphicFrame>
        <p:nvGraphicFramePr>
          <p:cNvPr id="2" name="Table 2">
            <a:extLst>
              <a:ext uri="{FF2B5EF4-FFF2-40B4-BE49-F238E27FC236}">
                <a16:creationId xmlns:a16="http://schemas.microsoft.com/office/drawing/2014/main" id="{5973C91B-ED09-0E4E-AC17-59320B0C5A06}"/>
              </a:ext>
            </a:extLst>
          </p:cNvPr>
          <p:cNvGraphicFramePr>
            <a:graphicFrameLocks noGrp="1"/>
          </p:cNvGraphicFramePr>
          <p:nvPr>
            <p:extLst>
              <p:ext uri="{D42A27DB-BD31-4B8C-83A1-F6EECF244321}">
                <p14:modId xmlns:p14="http://schemas.microsoft.com/office/powerpoint/2010/main" val="3326878035"/>
              </p:ext>
            </p:extLst>
          </p:nvPr>
        </p:nvGraphicFramePr>
        <p:xfrm>
          <a:off x="503450" y="1047211"/>
          <a:ext cx="11108995" cy="5489009"/>
        </p:xfrm>
        <a:graphic>
          <a:graphicData uri="http://schemas.openxmlformats.org/drawingml/2006/table">
            <a:tbl>
              <a:tblPr firstRow="1" bandRow="1">
                <a:tableStyleId>{5940675A-B579-460E-94D1-54222C63F5DA}</a:tableStyleId>
              </a:tblPr>
              <a:tblGrid>
                <a:gridCol w="2221799">
                  <a:extLst>
                    <a:ext uri="{9D8B030D-6E8A-4147-A177-3AD203B41FA5}">
                      <a16:colId xmlns:a16="http://schemas.microsoft.com/office/drawing/2014/main" val="308163669"/>
                    </a:ext>
                  </a:extLst>
                </a:gridCol>
                <a:gridCol w="2221799">
                  <a:extLst>
                    <a:ext uri="{9D8B030D-6E8A-4147-A177-3AD203B41FA5}">
                      <a16:colId xmlns:a16="http://schemas.microsoft.com/office/drawing/2014/main" val="3044171501"/>
                    </a:ext>
                  </a:extLst>
                </a:gridCol>
                <a:gridCol w="2221799">
                  <a:extLst>
                    <a:ext uri="{9D8B030D-6E8A-4147-A177-3AD203B41FA5}">
                      <a16:colId xmlns:a16="http://schemas.microsoft.com/office/drawing/2014/main" val="4033931686"/>
                    </a:ext>
                  </a:extLst>
                </a:gridCol>
                <a:gridCol w="2221799">
                  <a:extLst>
                    <a:ext uri="{9D8B030D-6E8A-4147-A177-3AD203B41FA5}">
                      <a16:colId xmlns:a16="http://schemas.microsoft.com/office/drawing/2014/main" val="3658797968"/>
                    </a:ext>
                  </a:extLst>
                </a:gridCol>
                <a:gridCol w="2221799">
                  <a:extLst>
                    <a:ext uri="{9D8B030D-6E8A-4147-A177-3AD203B41FA5}">
                      <a16:colId xmlns:a16="http://schemas.microsoft.com/office/drawing/2014/main" val="3968945305"/>
                    </a:ext>
                  </a:extLst>
                </a:gridCol>
              </a:tblGrid>
              <a:tr h="712157">
                <a:tc>
                  <a:txBody>
                    <a:bodyPr/>
                    <a:lstStyle/>
                    <a:p>
                      <a:pPr algn="ctr"/>
                      <a:r>
                        <a:rPr lang="ko-KR" b="1" spc="0" dirty="0">
                          <a:solidFill>
                            <a:schemeClr val="bg1"/>
                          </a:solidFill>
                          <a:latin typeface="Candara" panose="020E0502030303020204" pitchFamily="34" charset="0"/>
                          <a:ea typeface="Malgun Gothic"/>
                          <a:cs typeface="+mn-cs"/>
                          <a:sym typeface=""/>
                        </a:rPr>
                        <a:t>소재</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63A6"/>
                    </a:solidFill>
                  </a:tcPr>
                </a:tc>
                <a:tc>
                  <a:txBody>
                    <a:bodyPr/>
                    <a:lstStyle/>
                    <a:p>
                      <a:pPr algn="ctr"/>
                      <a:r>
                        <a:rPr lang="ko-KR" b="1" spc="0">
                          <a:solidFill>
                            <a:schemeClr val="bg1"/>
                          </a:solidFill>
                          <a:latin typeface="Candara" panose="020E0502030303020204" pitchFamily="34" charset="0"/>
                          <a:ea typeface="Malgun Gothic"/>
                          <a:cs typeface="+mn-cs"/>
                          <a:sym typeface=""/>
                        </a:rPr>
                        <a:t>구조</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63A6"/>
                    </a:solidFill>
                  </a:tcPr>
                </a:tc>
                <a:tc>
                  <a:txBody>
                    <a:bodyPr/>
                    <a:lstStyle/>
                    <a:p>
                      <a:pPr algn="ctr"/>
                      <a:r>
                        <a:rPr lang="ko-KR" b="1" spc="0">
                          <a:solidFill>
                            <a:schemeClr val="bg1"/>
                          </a:solidFill>
                          <a:latin typeface="Candara" panose="020E0502030303020204" pitchFamily="34" charset="0"/>
                          <a:ea typeface="Malgun Gothic"/>
                          <a:cs typeface="+mn-cs"/>
                          <a:sym typeface=""/>
                        </a:rPr>
                        <a:t>기하학</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63A6"/>
                    </a:solidFill>
                  </a:tcPr>
                </a:tc>
                <a:tc>
                  <a:txBody>
                    <a:bodyPr/>
                    <a:lstStyle/>
                    <a:p>
                      <a:pPr algn="ctr"/>
                      <a:r>
                        <a:rPr lang="ko-KR" b="1" spc="0">
                          <a:solidFill>
                            <a:schemeClr val="bg1"/>
                          </a:solidFill>
                          <a:latin typeface="Candara" panose="020E0502030303020204" pitchFamily="34" charset="0"/>
                          <a:ea typeface="Malgun Gothic"/>
                          <a:cs typeface="+mn-cs"/>
                          <a:sym typeface=""/>
                        </a:rPr>
                        <a:t>약물</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63A6"/>
                    </a:solidFill>
                  </a:tcPr>
                </a:tc>
                <a:tc>
                  <a:txBody>
                    <a:bodyPr/>
                    <a:lstStyle/>
                    <a:p>
                      <a:pPr algn="ctr"/>
                      <a:r>
                        <a:rPr lang="ko-KR" b="1" spc="0">
                          <a:solidFill>
                            <a:schemeClr val="bg1"/>
                          </a:solidFill>
                          <a:latin typeface="Candara" panose="020E0502030303020204" pitchFamily="34" charset="0"/>
                          <a:ea typeface="Malgun Gothic"/>
                          <a:cs typeface="+mn-cs"/>
                          <a:sym typeface=""/>
                        </a:rPr>
                        <a:t>기타</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63A6"/>
                    </a:solidFill>
                  </a:tcPr>
                </a:tc>
                <a:extLst>
                  <a:ext uri="{0D108BD9-81ED-4DB2-BD59-A6C34878D82A}">
                    <a16:rowId xmlns:a16="http://schemas.microsoft.com/office/drawing/2014/main" val="1238276953"/>
                  </a:ext>
                </a:extLst>
              </a:tr>
              <a:tr h="168886">
                <a:tc>
                  <a:txBody>
                    <a:bodyPr/>
                    <a:lstStyle/>
                    <a:p>
                      <a:pPr algn="ctr"/>
                      <a:endParaRPr lang="ko-KR" sz="10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endParaRPr lang="ko-KR" sz="10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endParaRPr lang="ko-KR" sz="10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endParaRPr lang="ko-KR" sz="10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lang="ko-KR">
                          <a:ea typeface="Malgun Gothic"/>
                        </a:defRPr>
                      </a:pPr>
                      <a:endParaRPr lang="ko-KR" sz="10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78092611"/>
                  </a:ext>
                </a:extLst>
              </a:tr>
              <a:tr h="2232710">
                <a:tc>
                  <a:txBody>
                    <a:bodyPr/>
                    <a:lstStyle/>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변경된 인슐린 신호</a:t>
                      </a: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변경된 GH/IGF-1 시스템</a:t>
                      </a: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손상된 칼슘/비타민 </a:t>
                      </a:r>
                      <a:r>
                        <a:rPr lang="ko-KR" sz="1400" b="1" spc="0" dirty="0" err="1">
                          <a:latin typeface="Candara" panose="020E0502030303020204" pitchFamily="34" charset="0"/>
                          <a:ea typeface="Malgun Gothic"/>
                          <a:cs typeface="+mn-cs"/>
                          <a:sym typeface=""/>
                        </a:rPr>
                        <a:t>D</a:t>
                      </a:r>
                      <a:r>
                        <a:rPr lang="ko-KR" sz="1400" b="1" spc="0" dirty="0">
                          <a:latin typeface="Candara" panose="020E0502030303020204" pitchFamily="34" charset="0"/>
                          <a:ea typeface="Malgun Gothic"/>
                          <a:cs typeface="+mn-cs"/>
                          <a:sym typeface=""/>
                        </a:rPr>
                        <a:t> 항상성</a:t>
                      </a:r>
                    </a:p>
                    <a:p>
                      <a:pPr marL="285750" indent="-285750" algn="l" eaLnBrk="1" hangingPunct="1">
                        <a:buFont typeface="Arial" panose="020B0604020202020204" pitchFamily="34" charset="0"/>
                        <a:buChar char="•"/>
                        <a:defRPr lang="ko-KR">
                          <a:ea typeface="Malgun Gothic"/>
                        </a:defRPr>
                      </a:pPr>
                      <a:r>
                        <a:rPr lang="ko-KR" sz="1400" b="1" spc="0" dirty="0" err="1">
                          <a:latin typeface="Candara" panose="020E0502030303020204" pitchFamily="34" charset="0"/>
                          <a:ea typeface="Malgun Gothic"/>
                          <a:cs typeface="+mn-cs"/>
                          <a:sym typeface=""/>
                        </a:rPr>
                        <a:t>아디포카인의</a:t>
                      </a:r>
                      <a:r>
                        <a:rPr lang="ko-KR" sz="1400" b="1" spc="0" dirty="0">
                          <a:latin typeface="Candara" panose="020E0502030303020204" pitchFamily="34" charset="0"/>
                          <a:ea typeface="Malgun Gothic"/>
                          <a:cs typeface="+mn-cs"/>
                          <a:sym typeface=""/>
                        </a:rPr>
                        <a:t> </a:t>
                      </a:r>
                      <a:r>
                        <a:rPr lang="ko-KR" sz="1400" b="1" spc="0" dirty="0" err="1">
                          <a:latin typeface="Candara" panose="020E0502030303020204" pitchFamily="34" charset="0"/>
                          <a:ea typeface="Malgun Gothic"/>
                          <a:cs typeface="+mn-cs"/>
                          <a:sym typeface=""/>
                        </a:rPr>
                        <a:t>조절장애</a:t>
                      </a:r>
                      <a:endParaRPr lang="ko-KR" sz="1400" b="1" spc="0" dirty="0">
                        <a:latin typeface="Candara" panose="020E0502030303020204" pitchFamily="34" charset="0"/>
                        <a:ea typeface="Malgun Gothic"/>
                        <a:cs typeface="+mn-cs"/>
                        <a:sym typeface=""/>
                      </a:endParaRP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사이토카인이 있는 </a:t>
                      </a:r>
                      <a:r>
                        <a:rPr lang="ko-KR" sz="1400" b="1" spc="0" dirty="0" err="1">
                          <a:latin typeface="Candara" panose="020E0502030303020204" pitchFamily="34" charset="0"/>
                          <a:ea typeface="Malgun Gothic"/>
                          <a:cs typeface="+mn-cs"/>
                          <a:sym typeface=""/>
                        </a:rPr>
                        <a:t>친염증</a:t>
                      </a:r>
                      <a:r>
                        <a:rPr lang="ko-KR" sz="1400" b="1" spc="0" dirty="0">
                          <a:latin typeface="Candara" panose="020E0502030303020204" pitchFamily="34" charset="0"/>
                          <a:ea typeface="Malgun Gothic"/>
                          <a:cs typeface="+mn-cs"/>
                          <a:sym typeface=""/>
                        </a:rPr>
                        <a:t> 상태</a:t>
                      </a: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콜라겐의 </a:t>
                      </a:r>
                      <a:r>
                        <a:rPr lang="ko-KR" sz="1400" b="1" spc="0" dirty="0" err="1">
                          <a:latin typeface="Candara" panose="020E0502030303020204" pitchFamily="34" charset="0"/>
                          <a:ea typeface="Malgun Gothic"/>
                          <a:cs typeface="+mn-cs"/>
                          <a:sym typeface=""/>
                        </a:rPr>
                        <a:t>비효소적</a:t>
                      </a:r>
                      <a:r>
                        <a:rPr lang="ko-KR" sz="1400" b="1" spc="0" dirty="0">
                          <a:latin typeface="Candara" panose="020E0502030303020204" pitchFamily="34" charset="0"/>
                          <a:ea typeface="Malgun Gothic"/>
                          <a:cs typeface="+mn-cs"/>
                          <a:sym typeface=""/>
                        </a:rPr>
                        <a:t> 당화</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285750" indent="-285750" algn="l" eaLnBrk="1" hangingPunct="1">
                        <a:buFont typeface="Arial" panose="020B0604020202020204" pitchFamily="34" charset="0"/>
                        <a:buChar char="•"/>
                        <a:defRPr lang="ko-KR">
                          <a:ea typeface="Malgun Gothic"/>
                        </a:defRPr>
                      </a:pPr>
                      <a:r>
                        <a:rPr lang="ko-KR" sz="1400" b="1" spc="0">
                          <a:latin typeface="Candara" panose="020E0502030303020204" pitchFamily="34" charset="0"/>
                          <a:ea typeface="Malgun Gothic"/>
                          <a:cs typeface="+mn-cs"/>
                          <a:sym typeface=""/>
                        </a:rPr>
                        <a:t>증가된 피질 다공성</a:t>
                      </a:r>
                    </a:p>
                    <a:p>
                      <a:pPr marL="285750" indent="-285750" algn="l" eaLnBrk="1" hangingPunct="1">
                        <a:buFont typeface="Arial" panose="020B0604020202020204" pitchFamily="34" charset="0"/>
                        <a:buChar char="•"/>
                        <a:defRPr lang="ko-KR">
                          <a:ea typeface="Malgun Gothic"/>
                        </a:defRPr>
                      </a:pPr>
                      <a:r>
                        <a:rPr lang="ko-KR" sz="1400" b="1" spc="0">
                          <a:latin typeface="Candara" panose="020E0502030303020204" pitchFamily="34" charset="0"/>
                          <a:ea typeface="Malgun Gothic"/>
                          <a:cs typeface="+mn-cs"/>
                          <a:sym typeface=""/>
                        </a:rPr>
                        <a:t>비정상 콜라겐의 비정상 광물화</a:t>
                      </a:r>
                    </a:p>
                    <a:p>
                      <a:endParaRPr lang="ko-KR" sz="1400" b="1" spc="0">
                        <a:latin typeface="Candara" panose="020E0502030303020204" pitchFamily="34" charset="0"/>
                        <a:ea typeface="Malgun Gothic"/>
                        <a:cs typeface="+mn-cs"/>
                        <a:sym typeface=""/>
                      </a:endParaRPr>
                    </a:p>
                    <a:p>
                      <a:endParaRPr lang="ko-KR" sz="1400" b="1" spc="0">
                        <a:latin typeface="Candara" panose="020E0502030303020204" pitchFamily="34" charset="0"/>
                        <a:ea typeface="Malgun Gothic"/>
                        <a:cs typeface="+mn-cs"/>
                        <a:sym typeface=""/>
                      </a:endParaRPr>
                    </a:p>
                    <a:p>
                      <a:endParaRPr lang="ko-KR" sz="1400" b="1" spc="0">
                        <a:latin typeface="Candara" panose="020E0502030303020204" pitchFamily="34" charset="0"/>
                        <a:ea typeface="Malgun Gothic"/>
                        <a:cs typeface="+mn-cs"/>
                        <a:sym typeface=""/>
                      </a:endParaRPr>
                    </a:p>
                    <a:p>
                      <a:endParaRPr lang="ko-KR" sz="1400" b="1" spc="0">
                        <a:latin typeface="Candara" panose="020E0502030303020204" pitchFamily="34" charset="0"/>
                        <a:ea typeface="Malgun Gothic"/>
                        <a:cs typeface="+mn-cs"/>
                        <a:sym typeface=""/>
                      </a:endParaRPr>
                    </a:p>
                    <a:p>
                      <a:endParaRPr lang="ko-KR" sz="1400" b="1" spc="0">
                        <a:latin typeface="Candara" panose="020E0502030303020204" pitchFamily="34" charset="0"/>
                        <a:ea typeface="Malgun Gothic"/>
                        <a:cs typeface="+mn-cs"/>
                        <a:sym typeface=""/>
                      </a:endParaRPr>
                    </a:p>
                    <a:p>
                      <a:endParaRPr lang="ko-KR" sz="1400" b="1" spc="0">
                        <a:latin typeface="Candara" panose="020E0502030303020204" pitchFamily="34" charset="0"/>
                        <a:ea typeface="Malgun Gothic"/>
                        <a:cs typeface="+mn-cs"/>
                        <a:sym typeface=""/>
                      </a:endParaRPr>
                    </a:p>
                    <a:p>
                      <a:endParaRPr lang="ko-KR" sz="1400" b="1" spc="0">
                        <a:latin typeface="Candara" panose="020E0502030303020204" pitchFamily="34" charset="0"/>
                        <a:ea typeface="Malgun Gothic"/>
                        <a:cs typeface="+mn-cs"/>
                        <a:sym typeface=""/>
                      </a:endParaRPr>
                    </a:p>
                    <a:p>
                      <a:endParaRPr lang="ko-KR" sz="1400" b="1">
                        <a:latin typeface="Candara" panose="020E0502030303020204" pitchFamily="34" charset="0"/>
                        <a:ea typeface="Malgun Gothic"/>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400" b="1" spc="0">
                          <a:latin typeface="Candara" panose="020E0502030303020204" pitchFamily="34" charset="0"/>
                          <a:ea typeface="Malgun Gothic"/>
                          <a:cs typeface="+mn-cs"/>
                          <a:sym typeface=""/>
                        </a:rPr>
                        <a:t>강도 대 하중 비율이 작음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400" b="1" spc="0">
                          <a:latin typeface="Candara" panose="020E0502030303020204" pitchFamily="34" charset="0"/>
                          <a:ea typeface="Malgun Gothic"/>
                          <a:cs typeface="+mn-cs"/>
                          <a:sym typeface=""/>
                        </a:rPr>
                        <a:t>하중에도 불구하고 골막 접합이 없기 때문에 충수골의 단면적이 더 작음</a:t>
                      </a:r>
                    </a:p>
                    <a:p>
                      <a:endParaRPr lang="ko-KR" sz="1400" b="1">
                        <a:latin typeface="Candara" panose="020E0502030303020204" pitchFamily="34" charset="0"/>
                        <a:ea typeface="Malgun Gothic"/>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285750" indent="-285750" algn="l" eaLnBrk="1" hangingPunct="1">
                        <a:buFont typeface="Arial" panose="020B0604020202020204" pitchFamily="34" charset="0"/>
                        <a:buChar char="•"/>
                        <a:defRPr lang="ko-KR">
                          <a:ea typeface="Malgun Gothic"/>
                        </a:defRPr>
                      </a:pPr>
                      <a:r>
                        <a:rPr lang="ko-KR" sz="1400" b="1" i="0" u="none" strike="noStrike" kern="0" spc="0">
                          <a:solidFill>
                            <a:schemeClr val="tx1">
                              <a:lumMod val="100000"/>
                            </a:schemeClr>
                          </a:solidFill>
                          <a:effectLst/>
                          <a:latin typeface="Candara" panose="020E0502030303020204" pitchFamily="34" charset="0"/>
                          <a:ea typeface="Malgun Gothic"/>
                          <a:cs typeface="+mn-cs"/>
                          <a:sym typeface=""/>
                        </a:rPr>
                        <a:t>티아졸리딘디온</a:t>
                      </a:r>
                      <a:endParaRPr lang="ko-KR" sz="1400" b="1" kern="0" spc="0">
                        <a:solidFill>
                          <a:schemeClr val="tx1">
                            <a:lumMod val="100000"/>
                          </a:schemeClr>
                        </a:solidFill>
                        <a:latin typeface="Candara" panose="020E0502030303020204" pitchFamily="34" charset="0"/>
                        <a:ea typeface="Malgun Gothic"/>
                        <a:cs typeface="+mn-cs"/>
                        <a:sym typeface=""/>
                      </a:endParaRPr>
                    </a:p>
                    <a:p>
                      <a:pPr marL="285750" indent="-285750" algn="l" eaLnBrk="1" hangingPunct="1">
                        <a:buFont typeface="Arial" panose="020B0604020202020204" pitchFamily="34" charset="0"/>
                        <a:buChar char="•"/>
                        <a:defRPr lang="ko-KR">
                          <a:ea typeface="Malgun Gothic"/>
                        </a:defRPr>
                      </a:pPr>
                      <a:r>
                        <a:rPr lang="ko-KR" sz="1400" b="1" spc="0">
                          <a:latin typeface="Candara" panose="020E0502030303020204" pitchFamily="34" charset="0"/>
                          <a:ea typeface="Malgun Gothic"/>
                          <a:cs typeface="+mn-cs"/>
                          <a:sym typeface=""/>
                        </a:rPr>
                        <a:t>루프 이뇨제</a:t>
                      </a:r>
                    </a:p>
                    <a:p>
                      <a:pPr marL="285750" indent="-285750" algn="l" eaLnBrk="1" hangingPunct="1">
                        <a:buFont typeface="Arial" panose="020B0604020202020204" pitchFamily="34" charset="0"/>
                        <a:buChar char="•"/>
                        <a:defRPr lang="ko-KR">
                          <a:ea typeface="Malgun Gothic"/>
                        </a:defRPr>
                      </a:pPr>
                      <a:r>
                        <a:rPr lang="ko-KR" sz="1400" b="1" spc="0">
                          <a:latin typeface="Candara" panose="020E0502030303020204" pitchFamily="34" charset="0"/>
                          <a:ea typeface="Malgun Gothic"/>
                          <a:cs typeface="+mn-cs"/>
                          <a:sym typeface=""/>
                        </a:rPr>
                        <a:t>양성자 펌프 억제제</a:t>
                      </a:r>
                    </a:p>
                    <a:p>
                      <a:endParaRPr lang="ko-KR" sz="1400" b="1">
                        <a:latin typeface="Candara" panose="020E0502030303020204" pitchFamily="34" charset="0"/>
                        <a:ea typeface="Malgun Gothic"/>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말초 신</a:t>
                      </a:r>
                      <a:r>
                        <a:rPr lang="ko-KR" sz="1400" b="1" spc="0" dirty="0">
                          <a:solidFill>
                            <a:schemeClr val="tx1"/>
                          </a:solidFill>
                          <a:latin typeface="Candara" panose="020E0502030303020204" pitchFamily="34" charset="0"/>
                          <a:ea typeface="Malgun Gothic"/>
                          <a:cs typeface="+mn-cs"/>
                          <a:sym typeface=""/>
                        </a:rPr>
                        <a:t>경</a:t>
                      </a:r>
                      <a:r>
                        <a:rPr lang="ko-KR" altLang="en-US" sz="1400" b="1" spc="0" dirty="0">
                          <a:solidFill>
                            <a:schemeClr val="tx1"/>
                          </a:solidFill>
                          <a:latin typeface="Candara" panose="020E0502030303020204" pitchFamily="34" charset="0"/>
                          <a:ea typeface="Malgun Gothic"/>
                          <a:cs typeface="+mn-cs"/>
                          <a:sym typeface=""/>
                        </a:rPr>
                        <a:t>병</a:t>
                      </a:r>
                      <a:r>
                        <a:rPr lang="ko-KR" sz="1400" b="1" spc="0" dirty="0">
                          <a:latin typeface="Candara" panose="020E0502030303020204" pitchFamily="34" charset="0"/>
                          <a:ea typeface="Malgun Gothic"/>
                          <a:cs typeface="+mn-cs"/>
                          <a:sym typeface=""/>
                        </a:rPr>
                        <a:t>증</a:t>
                      </a: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기립성 저혈압</a:t>
                      </a: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시각 장애</a:t>
                      </a: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발 궤양 또는 절단</a:t>
                      </a:r>
                    </a:p>
                    <a:p>
                      <a:pPr marL="285750" indent="-285750" algn="l" eaLnBrk="1" hangingPunct="1">
                        <a:buFont typeface="Arial" panose="020B0604020202020204" pitchFamily="34" charset="0"/>
                        <a:buChar char="•"/>
                        <a:defRPr lang="ko-KR">
                          <a:ea typeface="Malgun Gothic"/>
                        </a:defRPr>
                      </a:pPr>
                      <a:r>
                        <a:rPr lang="ko-KR" sz="1400" b="1" spc="0" dirty="0" err="1">
                          <a:latin typeface="Candara" panose="020E0502030303020204" pitchFamily="34" charset="0"/>
                          <a:ea typeface="Malgun Gothic"/>
                          <a:cs typeface="+mn-cs"/>
                          <a:sym typeface=""/>
                        </a:rPr>
                        <a:t>저혈당</a:t>
                      </a:r>
                      <a:endParaRPr lang="ko-KR" sz="1400" b="1" spc="0" dirty="0">
                        <a:latin typeface="Candara" panose="020E0502030303020204" pitchFamily="34" charset="0"/>
                        <a:ea typeface="Malgun Gothic"/>
                        <a:cs typeface="+mn-cs"/>
                        <a:sym typeface=""/>
                      </a:endParaRPr>
                    </a:p>
                    <a:p>
                      <a:pPr marL="285750" indent="-285750" algn="l" eaLnBrk="1" hangingPunct="1">
                        <a:buFont typeface="Arial" panose="020B0604020202020204" pitchFamily="34" charset="0"/>
                        <a:buChar char="•"/>
                        <a:defRPr lang="ko-KR">
                          <a:ea typeface="Malgun Gothic"/>
                        </a:defRPr>
                      </a:pPr>
                      <a:r>
                        <a:rPr lang="ko-KR" sz="1400" b="1" spc="0" dirty="0" err="1">
                          <a:latin typeface="Candara" panose="020E0502030303020204" pitchFamily="34" charset="0"/>
                          <a:ea typeface="Malgun Gothic"/>
                          <a:cs typeface="+mn-cs"/>
                          <a:sym typeface=""/>
                        </a:rPr>
                        <a:t>야간뇨</a:t>
                      </a:r>
                      <a:endParaRPr lang="ko-KR" sz="1400" b="1" spc="0" dirty="0">
                        <a:latin typeface="Candara" panose="020E0502030303020204" pitchFamily="34" charset="0"/>
                        <a:ea typeface="Malgun Gothic"/>
                        <a:cs typeface="+mn-cs"/>
                        <a:sym typeface=""/>
                      </a:endParaRPr>
                    </a:p>
                    <a:p>
                      <a:pPr marL="285750" indent="-285750" algn="l" eaLnBrk="1" hangingPunct="1">
                        <a:buFont typeface="Arial" panose="020B0604020202020204" pitchFamily="34" charset="0"/>
                        <a:buChar char="•"/>
                        <a:defRPr lang="ko-KR">
                          <a:ea typeface="Malgun Gothic"/>
                        </a:defRPr>
                      </a:pPr>
                      <a:r>
                        <a:rPr lang="ko-KR" sz="1400" b="1" spc="0" dirty="0">
                          <a:latin typeface="Candara" panose="020E0502030303020204" pitchFamily="34" charset="0"/>
                          <a:ea typeface="Malgun Gothic"/>
                          <a:cs typeface="+mn-cs"/>
                          <a:sym typeface=""/>
                        </a:rPr>
                        <a:t>비타민D 결핍</a:t>
                      </a:r>
                    </a:p>
                    <a:p>
                      <a:endParaRPr lang="ko-KR" sz="1400" b="1" dirty="0">
                        <a:latin typeface="Candara" panose="020E0502030303020204" pitchFamily="34" charset="0"/>
                        <a:ea typeface="Malgun Gothic"/>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4455600"/>
                  </a:ext>
                </a:extLst>
              </a:tr>
              <a:tr h="272956">
                <a:tc>
                  <a:txBody>
                    <a:bodyPr/>
                    <a:lstStyle/>
                    <a:p>
                      <a:endParaRPr lang="ko-KR" sz="24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ko-KR" sz="24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ko-KR" sz="24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ko-KR" sz="24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endParaRPr lang="ko-KR" sz="2400" b="1">
                        <a:latin typeface="Candara" panose="020E0502030303020204" pitchFamily="34" charset="0"/>
                        <a:ea typeface="Malgun Gothic"/>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9977805"/>
                  </a:ext>
                </a:extLst>
              </a:tr>
              <a:tr h="536183">
                <a:tc gridSpan="4">
                  <a:txBody>
                    <a:bodyPr/>
                    <a:lstStyle/>
                    <a:p>
                      <a:pPr algn="ctr"/>
                      <a:endParaRPr lang="ko-KR" sz="1600" b="1" spc="0" dirty="0">
                        <a:solidFill>
                          <a:schemeClr val="bg1"/>
                        </a:solidFill>
                        <a:latin typeface="Candara" panose="020E0502030303020204" pitchFamily="34" charset="0"/>
                        <a:ea typeface="Malgun Gothic"/>
                        <a:cs typeface="+mn-cs"/>
                        <a:sym typeface=""/>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ko-KR" b="1">
                        <a:latin typeface="Candara" panose="020E0502030303020204" pitchFamily="34" charset="0"/>
                        <a:ea typeface="Malgun Gothic"/>
                      </a:endParaRPr>
                    </a:p>
                  </a:txBody>
                  <a:tcPr anchor="ctr"/>
                </a:tc>
                <a:tc hMerge="1">
                  <a:txBody>
                    <a:bodyPr/>
                    <a:lstStyle/>
                    <a:p>
                      <a:endParaRPr lang="ko-KR" b="1">
                        <a:latin typeface="Candara" panose="020E0502030303020204" pitchFamily="34" charset="0"/>
                        <a:ea typeface="Malgun Gothic"/>
                      </a:endParaRPr>
                    </a:p>
                  </a:txBody>
                  <a:tcPr anchor="ctr"/>
                </a:tc>
                <a:tc hMerge="1">
                  <a:txBody>
                    <a:bodyPr/>
                    <a:lstStyle/>
                    <a:p>
                      <a:endParaRPr lang="ko-KR" b="1">
                        <a:latin typeface="Candara" panose="020E0502030303020204" pitchFamily="34" charset="0"/>
                        <a:ea typeface="Malgun Gothic"/>
                      </a:endParaRPr>
                    </a:p>
                  </a:txBody>
                  <a:tcPr anchor="ctr"/>
                </a:tc>
                <a:tc>
                  <a:txBody>
                    <a:bodyPr/>
                    <a:lstStyle/>
                    <a:p>
                      <a:endParaRPr lang="ko-KR" sz="1600" b="1" spc="0" dirty="0">
                        <a:solidFill>
                          <a:srgbClr val="2F9588"/>
                        </a:solidFill>
                        <a:latin typeface="Candara" panose="020E0502030303020204" pitchFamily="34" charset="0"/>
                        <a:ea typeface="Malgun Gothic"/>
                        <a:cs typeface="+mn-cs"/>
                        <a:sym typeface=""/>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0848500"/>
                  </a:ext>
                </a:extLst>
              </a:tr>
              <a:tr h="529538">
                <a:tc gridSpan="4">
                  <a:txBody>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lang="ko-KR" altLang="ko-KR" sz="1400" b="1" spc="0" dirty="0">
                          <a:solidFill>
                            <a:schemeClr val="bg1"/>
                          </a:solidFill>
                          <a:latin typeface="Candara" panose="020E0502030303020204" pitchFamily="34" charset="0"/>
                          <a:ea typeface="Malgun Gothic"/>
                          <a:cs typeface="+mn-cs"/>
                          <a:sym typeface=""/>
                        </a:rPr>
                        <a:t>뼈 </a:t>
                      </a:r>
                      <a:r>
                        <a:rPr lang="ko-KR" altLang="en-US" sz="1400" b="1" spc="0" dirty="0">
                          <a:solidFill>
                            <a:schemeClr val="bg1"/>
                          </a:solidFill>
                          <a:latin typeface="Candara" panose="020E0502030303020204" pitchFamily="34" charset="0"/>
                          <a:ea typeface="Malgun Gothic"/>
                          <a:cs typeface="+mn-cs"/>
                          <a:sym typeface=""/>
                        </a:rPr>
                        <a:t>거대</a:t>
                      </a:r>
                      <a:r>
                        <a:rPr lang="ko-KR" altLang="ko-KR" sz="1400" b="1" spc="0" dirty="0">
                          <a:solidFill>
                            <a:schemeClr val="bg1"/>
                          </a:solidFill>
                          <a:latin typeface="Candara" panose="020E0502030303020204" pitchFamily="34" charset="0"/>
                          <a:ea typeface="Malgun Gothic"/>
                          <a:cs typeface="+mn-cs"/>
                          <a:sym typeface=""/>
                        </a:rPr>
                        <a:t>/</a:t>
                      </a:r>
                      <a:r>
                        <a:rPr lang="ko-KR" altLang="en-US" sz="1400" b="1" spc="0" dirty="0">
                          <a:solidFill>
                            <a:schemeClr val="bg1"/>
                          </a:solidFill>
                          <a:latin typeface="Candara" panose="020E0502030303020204" pitchFamily="34" charset="0"/>
                          <a:ea typeface="Malgun Gothic"/>
                          <a:cs typeface="+mn-cs"/>
                          <a:sym typeface=""/>
                        </a:rPr>
                        <a:t>미세 구조</a:t>
                      </a:r>
                      <a:r>
                        <a:rPr lang="ko-KR" altLang="ko-KR" sz="1400" b="1" spc="0" dirty="0">
                          <a:solidFill>
                            <a:schemeClr val="bg1"/>
                          </a:solidFill>
                          <a:latin typeface="Candara" panose="020E0502030303020204" pitchFamily="34" charset="0"/>
                          <a:ea typeface="Malgun Gothic"/>
                          <a:cs typeface="+mn-cs"/>
                          <a:sym typeface=""/>
                        </a:rPr>
                        <a:t> 이상 </a:t>
                      </a:r>
                      <a:endParaRPr lang="ko-KR" sz="1400" b="1" dirty="0">
                        <a:solidFill>
                          <a:schemeClr val="bg1"/>
                        </a:solidFill>
                        <a:latin typeface="Candara" panose="020E0502030303020204" pitchFamily="34" charset="0"/>
                        <a:ea typeface="Malgun Gothic"/>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ko-KR" sz="1000" b="1" dirty="0">
                        <a:solidFill>
                          <a:schemeClr val="bg1"/>
                        </a:solidFill>
                        <a:latin typeface="Candara" panose="020E0502030303020204" pitchFamily="34" charset="0"/>
                        <a:ea typeface="Malgun Gothic"/>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ko-KR" sz="1000" b="1" dirty="0">
                        <a:latin typeface="Candara" panose="020E0502030303020204" pitchFamily="34" charset="0"/>
                        <a:ea typeface="Malgun Gothic"/>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ko-KR" sz="1000" b="1" dirty="0">
                        <a:latin typeface="Candara" panose="020E0502030303020204" pitchFamily="34" charset="0"/>
                        <a:ea typeface="Malgun Gothic"/>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ko-KR" sz="1000" b="1">
                        <a:latin typeface="Candara" panose="020E0502030303020204" pitchFamily="34" charset="0"/>
                        <a:ea typeface="Malgun Gothic"/>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2300348"/>
                  </a:ext>
                </a:extLst>
              </a:tr>
              <a:tr h="472669">
                <a:tc gridSpan="4">
                  <a:txBody>
                    <a:bodyPr/>
                    <a:lstStyle/>
                    <a:p>
                      <a:pPr algn="ctr">
                        <a:lnSpc>
                          <a:spcPts val="1720"/>
                        </a:lnSpc>
                      </a:pPr>
                      <a:r>
                        <a:rPr lang="ko-KR" sz="1600" b="1" spc="0" dirty="0">
                          <a:solidFill>
                            <a:schemeClr val="bg1"/>
                          </a:solidFill>
                          <a:latin typeface="Candara" panose="020E0502030303020204" pitchFamily="34" charset="0"/>
                          <a:ea typeface="Malgun Gothic"/>
                          <a:cs typeface="+mn-cs"/>
                          <a:sym typeface=""/>
                        </a:rPr>
                        <a:t>기계적 응력에 대한 저항 감소</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ko-KR" b="1">
                        <a:latin typeface="Candara" panose="020E0502030303020204" pitchFamily="34" charset="0"/>
                        <a:ea typeface="Malgun Gothic"/>
                      </a:endParaRPr>
                    </a:p>
                  </a:txBody>
                  <a:tcPr anchor="ctr"/>
                </a:tc>
                <a:tc hMerge="1">
                  <a:txBody>
                    <a:bodyPr/>
                    <a:lstStyle/>
                    <a:p>
                      <a:endParaRPr lang="ko-KR" b="1">
                        <a:latin typeface="Candara" panose="020E0502030303020204" pitchFamily="34" charset="0"/>
                        <a:ea typeface="Malgun Gothic"/>
                      </a:endParaRPr>
                    </a:p>
                  </a:txBody>
                  <a:tcPr anchor="ctr"/>
                </a:tc>
                <a:tc hMerge="1">
                  <a:txBody>
                    <a:bodyPr/>
                    <a:lstStyle/>
                    <a:p>
                      <a:endParaRPr lang="ko-KR" b="1">
                        <a:latin typeface="Candara" panose="020E0502030303020204" pitchFamily="34" charset="0"/>
                        <a:ea typeface="Malgun Gothic"/>
                      </a:endParaRPr>
                    </a:p>
                  </a:txBody>
                  <a:tcPr anchor="ctr"/>
                </a:tc>
                <a:tc>
                  <a:txBody>
                    <a:bodyPr/>
                    <a:lstStyle/>
                    <a:p>
                      <a:pPr algn="ctr">
                        <a:lnSpc>
                          <a:spcPts val="4520"/>
                        </a:lnSpc>
                      </a:pPr>
                      <a:r>
                        <a:rPr lang="ko-KR" sz="1600" b="1" spc="0" dirty="0">
                          <a:solidFill>
                            <a:srgbClr val="0063A6"/>
                          </a:solidFill>
                          <a:latin typeface="Candara" panose="020E0502030303020204" pitchFamily="34" charset="0"/>
                          <a:ea typeface="Malgun Gothic"/>
                          <a:cs typeface="+mn-cs"/>
                          <a:sym typeface=""/>
                        </a:rPr>
                        <a:t>     골절</a:t>
                      </a:r>
                      <a:endParaRPr lang="ko-KR" sz="1400" b="1" spc="0" dirty="0">
                        <a:solidFill>
                          <a:srgbClr val="0063A6"/>
                        </a:solidFill>
                        <a:latin typeface="Candara" panose="020E0502030303020204" pitchFamily="34" charset="0"/>
                        <a:ea typeface="Malgun Gothic"/>
                        <a:cs typeface="+mn-cs"/>
                        <a:sym typeface=""/>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7110936"/>
                  </a:ext>
                </a:extLst>
              </a:tr>
            </a:tbl>
          </a:graphicData>
        </a:graphic>
      </p:graphicFrame>
      <p:sp>
        <p:nvSpPr>
          <p:cNvPr id="4" name="Right Brace 3">
            <a:extLst>
              <a:ext uri="{FF2B5EF4-FFF2-40B4-BE49-F238E27FC236}">
                <a16:creationId xmlns:a16="http://schemas.microsoft.com/office/drawing/2014/main" id="{61C07CDA-446F-4046-920F-948D7883DECF}"/>
              </a:ext>
            </a:extLst>
          </p:cNvPr>
          <p:cNvSpPr/>
          <p:nvPr/>
        </p:nvSpPr>
        <p:spPr>
          <a:xfrm rot="5400000">
            <a:off x="4755957" y="675684"/>
            <a:ext cx="402708" cy="87555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ea typeface="Malgun Gothic"/>
            </a:endParaRPr>
          </a:p>
        </p:txBody>
      </p:sp>
      <p:sp>
        <p:nvSpPr>
          <p:cNvPr id="37" name="Rounded Rectangle 36">
            <a:extLst>
              <a:ext uri="{FF2B5EF4-FFF2-40B4-BE49-F238E27FC236}">
                <a16:creationId xmlns:a16="http://schemas.microsoft.com/office/drawing/2014/main" id="{460E58B4-4D0B-F246-A330-F1D908D04325}"/>
              </a:ext>
            </a:extLst>
          </p:cNvPr>
          <p:cNvSpPr/>
          <p:nvPr/>
        </p:nvSpPr>
        <p:spPr>
          <a:xfrm>
            <a:off x="9411174" y="5343608"/>
            <a:ext cx="2201271" cy="477671"/>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 name="Down Arrow 4">
            <a:extLst>
              <a:ext uri="{FF2B5EF4-FFF2-40B4-BE49-F238E27FC236}">
                <a16:creationId xmlns:a16="http://schemas.microsoft.com/office/drawing/2014/main" id="{22412F1D-B5F3-1049-895E-A315E406E5A0}"/>
              </a:ext>
            </a:extLst>
          </p:cNvPr>
          <p:cNvSpPr/>
          <p:nvPr/>
        </p:nvSpPr>
        <p:spPr>
          <a:xfrm>
            <a:off x="1473957" y="1719615"/>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45" name="Down Arrow 44">
            <a:extLst>
              <a:ext uri="{FF2B5EF4-FFF2-40B4-BE49-F238E27FC236}">
                <a16:creationId xmlns:a16="http://schemas.microsoft.com/office/drawing/2014/main" id="{76E51271-3D54-504B-AEB0-F895C1E8A3F4}"/>
              </a:ext>
            </a:extLst>
          </p:cNvPr>
          <p:cNvSpPr/>
          <p:nvPr/>
        </p:nvSpPr>
        <p:spPr>
          <a:xfrm>
            <a:off x="3728112" y="1767074"/>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46" name="Down Arrow 45">
            <a:extLst>
              <a:ext uri="{FF2B5EF4-FFF2-40B4-BE49-F238E27FC236}">
                <a16:creationId xmlns:a16="http://schemas.microsoft.com/office/drawing/2014/main" id="{C9247C0A-63C6-814C-A190-BC230FE51CCD}"/>
              </a:ext>
            </a:extLst>
          </p:cNvPr>
          <p:cNvSpPr/>
          <p:nvPr/>
        </p:nvSpPr>
        <p:spPr>
          <a:xfrm>
            <a:off x="5921469" y="1767074"/>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47" name="Down Arrow 46">
            <a:extLst>
              <a:ext uri="{FF2B5EF4-FFF2-40B4-BE49-F238E27FC236}">
                <a16:creationId xmlns:a16="http://schemas.microsoft.com/office/drawing/2014/main" id="{CBDCD1FA-B004-0C4B-8B9D-8A72C896F363}"/>
              </a:ext>
            </a:extLst>
          </p:cNvPr>
          <p:cNvSpPr/>
          <p:nvPr/>
        </p:nvSpPr>
        <p:spPr>
          <a:xfrm>
            <a:off x="8190935" y="1767074"/>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48" name="Down Arrow 47">
            <a:extLst>
              <a:ext uri="{FF2B5EF4-FFF2-40B4-BE49-F238E27FC236}">
                <a16:creationId xmlns:a16="http://schemas.microsoft.com/office/drawing/2014/main" id="{FAC98D49-032A-7C46-93FC-1FF78EDD2CE3}"/>
              </a:ext>
            </a:extLst>
          </p:cNvPr>
          <p:cNvSpPr/>
          <p:nvPr/>
        </p:nvSpPr>
        <p:spPr>
          <a:xfrm>
            <a:off x="10445088" y="5890455"/>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49" name="Down Arrow 48">
            <a:extLst>
              <a:ext uri="{FF2B5EF4-FFF2-40B4-BE49-F238E27FC236}">
                <a16:creationId xmlns:a16="http://schemas.microsoft.com/office/drawing/2014/main" id="{1C360CC1-0CE6-2A48-8355-E59EA3225150}"/>
              </a:ext>
            </a:extLst>
          </p:cNvPr>
          <p:cNvSpPr/>
          <p:nvPr/>
        </p:nvSpPr>
        <p:spPr>
          <a:xfrm>
            <a:off x="10445088" y="4886308"/>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0" name="Down Arrow 49">
            <a:extLst>
              <a:ext uri="{FF2B5EF4-FFF2-40B4-BE49-F238E27FC236}">
                <a16:creationId xmlns:a16="http://schemas.microsoft.com/office/drawing/2014/main" id="{0CA3CE79-9E9F-7C49-BBE8-A4A68BEDC86B}"/>
              </a:ext>
            </a:extLst>
          </p:cNvPr>
          <p:cNvSpPr/>
          <p:nvPr/>
        </p:nvSpPr>
        <p:spPr>
          <a:xfrm>
            <a:off x="10445088" y="1787544"/>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2" name="Down Arrow 51">
            <a:extLst>
              <a:ext uri="{FF2B5EF4-FFF2-40B4-BE49-F238E27FC236}">
                <a16:creationId xmlns:a16="http://schemas.microsoft.com/office/drawing/2014/main" id="{AD6A931B-8A8B-384B-8F78-8065BFEB28A1}"/>
              </a:ext>
            </a:extLst>
          </p:cNvPr>
          <p:cNvSpPr/>
          <p:nvPr/>
        </p:nvSpPr>
        <p:spPr>
          <a:xfrm>
            <a:off x="4820833" y="5870689"/>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53" name="Down Arrow 52">
            <a:extLst>
              <a:ext uri="{FF2B5EF4-FFF2-40B4-BE49-F238E27FC236}">
                <a16:creationId xmlns:a16="http://schemas.microsoft.com/office/drawing/2014/main" id="{134EA51F-CEFA-5C4C-9626-04067D1EB4CC}"/>
              </a:ext>
            </a:extLst>
          </p:cNvPr>
          <p:cNvSpPr/>
          <p:nvPr/>
        </p:nvSpPr>
        <p:spPr>
          <a:xfrm rot="16200000">
            <a:off x="9630771" y="6237495"/>
            <a:ext cx="272955" cy="204717"/>
          </a:xfrm>
          <a:prstGeom prst="downArrow">
            <a:avLst/>
          </a:prstGeom>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54" name="Graphic 53" descr="Home with solid fill">
            <a:hlinkClick r:id="rId3" action="ppaction://hlinksldjump"/>
            <a:extLst>
              <a:ext uri="{FF2B5EF4-FFF2-40B4-BE49-F238E27FC236}">
                <a16:creationId xmlns:a16="http://schemas.microsoft.com/office/drawing/2014/main" id="{BB6D45F7-005B-DC4B-AF9C-63A9834B49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
        <p:nvSpPr>
          <p:cNvPr id="6" name="Rectangle 5">
            <a:extLst>
              <a:ext uri="{FF2B5EF4-FFF2-40B4-BE49-F238E27FC236}">
                <a16:creationId xmlns:a16="http://schemas.microsoft.com/office/drawing/2014/main" id="{5814A5BD-1CDD-CF46-95F0-A6C72D1455AE}"/>
              </a:ext>
            </a:extLst>
          </p:cNvPr>
          <p:cNvSpPr/>
          <p:nvPr/>
        </p:nvSpPr>
        <p:spPr>
          <a:xfrm>
            <a:off x="503450" y="6592609"/>
            <a:ext cx="6096000" cy="230832"/>
          </a:xfrm>
          <a:prstGeom prst="rect">
            <a:avLst/>
          </a:prstGeom>
        </p:spPr>
        <p:txBody>
          <a:bodyPr>
            <a:spAutoFit/>
          </a:bodyPr>
          <a:lstStyle/>
          <a:p>
            <a:r>
              <a:rPr lang="ko-KR" sz="900" b="1" kern="0">
                <a:solidFill>
                  <a:schemeClr val="tx1">
                    <a:lumMod val="100000"/>
                  </a:schemeClr>
                </a:solidFill>
                <a:latin typeface="Candara" panose="020E0502030303020204" pitchFamily="34" charset="0"/>
                <a:sym typeface=""/>
              </a:rPr>
              <a:t>1. Napoli N, Chandran M et al. </a:t>
            </a:r>
            <a:r>
              <a:rPr lang="ko-KR" sz="900" b="1" i="1" kern="0">
                <a:solidFill>
                  <a:schemeClr val="tx1">
                    <a:lumMod val="100000"/>
                  </a:schemeClr>
                </a:solidFill>
                <a:latin typeface="Candara" panose="020E0502030303020204" pitchFamily="34" charset="0"/>
                <a:sym typeface=""/>
              </a:rPr>
              <a:t>Nat Rev Endocrinol </a:t>
            </a:r>
            <a:r>
              <a:rPr lang="ko-KR" sz="900" b="1" kern="0">
                <a:solidFill>
                  <a:schemeClr val="tx1">
                    <a:lumMod val="100000"/>
                  </a:schemeClr>
                </a:solidFill>
                <a:latin typeface="Candara" panose="020E0502030303020204" pitchFamily="34" charset="0"/>
                <a:sym typeface=""/>
              </a:rPr>
              <a:t>2017:13: 208–19.</a:t>
            </a:r>
            <a:endParaRPr lang="ko-KR" sz="900" kern="0">
              <a:solidFill>
                <a:schemeClr val="tx1">
                  <a:lumMod val="100000"/>
                </a:schemeClr>
              </a:solidFill>
              <a:latin typeface="Candara" panose="020E0502030303020204" pitchFamily="34" charset="0"/>
              <a:sym typeface=""/>
            </a:endParaRPr>
          </a:p>
        </p:txBody>
      </p:sp>
      <p:sp>
        <p:nvSpPr>
          <p:cNvPr id="7" name="CuadroTexto 6">
            <a:extLst>
              <a:ext uri="{FF2B5EF4-FFF2-40B4-BE49-F238E27FC236}">
                <a16:creationId xmlns:a16="http://schemas.microsoft.com/office/drawing/2014/main" id="{DC65123E-F58B-FB47-94FE-C2FDEA5449EF}"/>
              </a:ext>
            </a:extLst>
          </p:cNvPr>
          <p:cNvSpPr txBox="1"/>
          <p:nvPr/>
        </p:nvSpPr>
        <p:spPr>
          <a:xfrm>
            <a:off x="9673064" y="5152076"/>
            <a:ext cx="1947555" cy="923330"/>
          </a:xfrm>
          <a:prstGeom prst="rect">
            <a:avLst/>
          </a:prstGeom>
          <a:noFill/>
        </p:spPr>
        <p:txBody>
          <a:bodyPr wrap="square" rtlCol="0">
            <a:spAutoFit/>
          </a:bodyPr>
          <a:lstStyle/>
          <a:p>
            <a:br>
              <a:rPr lang="es-ES" altLang="ko-KR" b="1" dirty="0">
                <a:solidFill>
                  <a:srgbClr val="2F9588"/>
                </a:solidFill>
                <a:latin typeface="Candara" panose="020E0502030303020204" pitchFamily="34" charset="0"/>
                <a:ea typeface="Malgun Gothic"/>
                <a:sym typeface=""/>
              </a:rPr>
            </a:br>
            <a:r>
              <a:rPr lang="ko-KR" altLang="es-ES" b="1" dirty="0">
                <a:solidFill>
                  <a:srgbClr val="2F9588"/>
                </a:solidFill>
                <a:latin typeface="Candara" panose="020E0502030303020204" pitchFamily="34" charset="0"/>
                <a:ea typeface="Malgun Gothic"/>
                <a:sym typeface=""/>
              </a:rPr>
              <a:t>낙상 위험 증가</a:t>
            </a:r>
          </a:p>
          <a:p>
            <a:endParaRPr lang="es-E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lang="ko-KR" sz="3600" b="1" kern="0" dirty="0">
                <a:solidFill>
                  <a:srgbClr val="6BBBAD">
                    <a:lumMod val="100000"/>
                  </a:srgbClr>
                </a:solidFill>
                <a:latin typeface="Candara" panose="020E0502030303020204" pitchFamily="34" charset="0"/>
                <a:sym typeface=""/>
              </a:rPr>
              <a:t>다발성 골수종</a:t>
            </a:r>
            <a:r>
              <a:rPr kumimoji="0" lang="ko-KR"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 및 골다공증</a:t>
            </a:r>
            <a:endParaRPr lang="ko-KR" sz="3600" kern="0" dirty="0">
              <a:solidFill>
                <a:srgbClr val="6BBBAD">
                  <a:lumMod val="100000"/>
                </a:srgbClr>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599439" y="1337978"/>
            <a:ext cx="6689674" cy="3970318"/>
          </a:xfrm>
          <a:prstGeom prst="rect">
            <a:avLst/>
          </a:prstGeom>
          <a:noFill/>
        </p:spPr>
        <p:txBody>
          <a:bodyPr wrap="square" rtlCol="0">
            <a:spAutoFit/>
          </a:bodyPr>
          <a:lstStyle/>
          <a:p>
            <a:pPr marL="285750" indent="-285750">
              <a:buFont typeface="Arial" panose="020B0604020202020204" pitchFamily="34" charset="0"/>
              <a:buChar char="•"/>
            </a:pPr>
            <a:r>
              <a:rPr lang="ko-KR" b="1" dirty="0">
                <a:latin typeface="Candara" panose="020E0502030303020204" pitchFamily="34" charset="0"/>
                <a:sym typeface=""/>
              </a:rPr>
              <a:t>다발성 골수종(MM)은 뼈와 관련된 가장 흔한 암</a:t>
            </a:r>
          </a:p>
          <a:p>
            <a:pPr marL="742950" lvl="1" indent="-285750">
              <a:buFont typeface="Courier New" panose="02070309020205020404" pitchFamily="49" charset="0"/>
              <a:buChar char="o"/>
            </a:pPr>
            <a:r>
              <a:rPr lang="ko-KR" b="1" kern="0" dirty="0">
                <a:solidFill>
                  <a:schemeClr val="tx1">
                    <a:lumMod val="100000"/>
                  </a:schemeClr>
                </a:solidFill>
                <a:latin typeface="Candara" panose="020E0502030303020204" pitchFamily="34" charset="0"/>
                <a:sym typeface=""/>
              </a:rPr>
              <a:t>골 </a:t>
            </a:r>
            <a:r>
              <a:rPr lang="ko-KR" b="1" kern="0" dirty="0" err="1">
                <a:solidFill>
                  <a:schemeClr val="tx1">
                    <a:lumMod val="100000"/>
                  </a:schemeClr>
                </a:solidFill>
                <a:latin typeface="Candara" panose="020E0502030303020204" pitchFamily="34" charset="0"/>
                <a:sym typeface=""/>
              </a:rPr>
              <a:t>병변이</a:t>
            </a:r>
            <a:r>
              <a:rPr lang="ko-KR" b="1" kern="0" dirty="0">
                <a:solidFill>
                  <a:schemeClr val="tx1">
                    <a:lumMod val="100000"/>
                  </a:schemeClr>
                </a:solidFill>
                <a:latin typeface="Candara" panose="020E0502030303020204" pitchFamily="34" charset="0"/>
                <a:sym typeface=""/>
              </a:rPr>
              <a:t> 발병하는 환자의 최대 90%</a:t>
            </a:r>
            <a:r>
              <a:rPr lang="ko-KR" b="1" kern="0" baseline="30000" dirty="0">
                <a:solidFill>
                  <a:schemeClr val="tx1">
                    <a:lumMod val="100000"/>
                  </a:schemeClr>
                </a:solidFill>
                <a:latin typeface="Candara" panose="020E0502030303020204" pitchFamily="34" charset="0"/>
                <a:sym typeface=""/>
              </a:rPr>
              <a:t>1 </a:t>
            </a:r>
          </a:p>
          <a:p>
            <a:pPr marL="742950" lvl="1" indent="-285750">
              <a:buFont typeface="Courier New" panose="02070309020205020404" pitchFamily="49" charset="0"/>
              <a:buChar char="o"/>
            </a:pPr>
            <a:r>
              <a:rPr lang="ko-KR" b="1" kern="0" dirty="0">
                <a:solidFill>
                  <a:schemeClr val="tx1">
                    <a:lumMod val="100000"/>
                  </a:schemeClr>
                </a:solidFill>
                <a:latin typeface="Candara" panose="020E0502030303020204" pitchFamily="34" charset="0"/>
                <a:sym typeface=""/>
              </a:rPr>
              <a:t>골 </a:t>
            </a:r>
            <a:r>
              <a:rPr lang="ko-KR" b="1" kern="0" dirty="0" err="1">
                <a:solidFill>
                  <a:schemeClr val="tx1">
                    <a:lumMod val="100000"/>
                  </a:schemeClr>
                </a:solidFill>
                <a:latin typeface="Candara" panose="020E0502030303020204" pitchFamily="34" charset="0"/>
                <a:sym typeface=""/>
              </a:rPr>
              <a:t>병변은</a:t>
            </a:r>
            <a:r>
              <a:rPr lang="ko-KR" b="1" kern="0" dirty="0">
                <a:solidFill>
                  <a:schemeClr val="tx1">
                    <a:lumMod val="100000"/>
                  </a:schemeClr>
                </a:solidFill>
                <a:latin typeface="Candara" panose="020E0502030303020204" pitchFamily="34" charset="0"/>
                <a:sym typeface=""/>
              </a:rPr>
              <a:t> 본질적으로 완전히 </a:t>
            </a:r>
            <a:r>
              <a:rPr lang="ko-KR" b="1" kern="0" dirty="0" err="1">
                <a:solidFill>
                  <a:schemeClr val="tx1">
                    <a:lumMod val="100000"/>
                  </a:schemeClr>
                </a:solidFill>
                <a:latin typeface="Candara" panose="020E0502030303020204" pitchFamily="34" charset="0"/>
                <a:sym typeface=""/>
              </a:rPr>
              <a:t>파골성이며</a:t>
            </a:r>
            <a:r>
              <a:rPr lang="ko-KR" b="1" kern="0" dirty="0">
                <a:solidFill>
                  <a:schemeClr val="tx1">
                    <a:lumMod val="100000"/>
                  </a:schemeClr>
                </a:solidFill>
                <a:latin typeface="Candara" panose="020E0502030303020204" pitchFamily="34" charset="0"/>
                <a:sym typeface=""/>
              </a:rPr>
              <a:t> 대다수의 환자에서 치유되지 않음</a:t>
            </a:r>
            <a:r>
              <a:rPr lang="ko-KR" b="1" kern="0" baseline="30000" dirty="0">
                <a:solidFill>
                  <a:schemeClr val="tx1">
                    <a:lumMod val="100000"/>
                  </a:schemeClr>
                </a:solidFill>
                <a:latin typeface="Candara" panose="020E0502030303020204" pitchFamily="34" charset="0"/>
                <a:sym typeface=""/>
              </a:rPr>
              <a:t>1 </a:t>
            </a:r>
          </a:p>
          <a:p>
            <a:pPr marL="742950" lvl="1"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환자의 최대 60%는 질병이 진행되는 동안 병적 골절이 발생함</a:t>
            </a:r>
            <a:r>
              <a:rPr lang="ko-KR" b="1" kern="0" baseline="30000" dirty="0">
                <a:solidFill>
                  <a:schemeClr val="tx1">
                    <a:lumMod val="100000"/>
                  </a:schemeClr>
                </a:solidFill>
                <a:latin typeface="Candara" panose="020E0502030303020204" pitchFamily="34" charset="0"/>
                <a:sym typeface=""/>
              </a:rPr>
              <a:t>1 </a:t>
            </a:r>
          </a:p>
          <a:p>
            <a:pPr marL="285750" lvl="0" indent="-285750">
              <a:buFont typeface="Arial" panose="020B0604020202020204" pitchFamily="34" charset="0"/>
              <a:buChar char="•"/>
              <a:defRPr lang="ko-KR">
                <a:ea typeface="Malgun Gothic"/>
              </a:defRPr>
            </a:pPr>
            <a:endParaRPr lang="ko-KR" b="1" dirty="0">
              <a:latin typeface="Candara" panose="020E0502030303020204" pitchFamily="34" charset="0"/>
              <a:sym typeface=""/>
            </a:endParaRPr>
          </a:p>
          <a:p>
            <a:pPr marL="285750" lvl="0" indent="-285750">
              <a:buFont typeface="Arial" panose="020B0604020202020204" pitchFamily="34" charset="0"/>
              <a:buChar char="•"/>
              <a:defRPr lang="ko-KR">
                <a:ea typeface="Malgun Gothic"/>
              </a:defRPr>
            </a:pPr>
            <a:r>
              <a:rPr lang="ko-KR" b="1" kern="0" dirty="0">
                <a:solidFill>
                  <a:schemeClr val="tx1">
                    <a:lumMod val="100000"/>
                  </a:schemeClr>
                </a:solidFill>
                <a:latin typeface="Candara" panose="020E0502030303020204" pitchFamily="34" charset="0"/>
                <a:sym typeface=""/>
              </a:rPr>
              <a:t>병적 골절 및 기타 골격에 일어나는 사건은 순환 불량, 혈전, 근육 소모 및 </a:t>
            </a:r>
            <a:r>
              <a:rPr lang="ko-KR" b="1" kern="0" dirty="0" err="1">
                <a:solidFill>
                  <a:schemeClr val="tx1">
                    <a:lumMod val="100000"/>
                  </a:schemeClr>
                </a:solidFill>
                <a:latin typeface="Candara" panose="020E0502030303020204" pitchFamily="34" charset="0"/>
                <a:sym typeface=""/>
              </a:rPr>
              <a:t>생존률</a:t>
            </a:r>
            <a:r>
              <a:rPr lang="ko-KR" b="1" kern="0" dirty="0">
                <a:solidFill>
                  <a:schemeClr val="tx1">
                    <a:lumMod val="100000"/>
                  </a:schemeClr>
                </a:solidFill>
                <a:latin typeface="Candara" panose="020E0502030303020204" pitchFamily="34" charset="0"/>
                <a:sym typeface=""/>
              </a:rPr>
              <a:t> 감소를 초래할 수 있음</a:t>
            </a:r>
            <a:r>
              <a:rPr lang="ko-KR" b="1" kern="0" baseline="30000" dirty="0">
                <a:solidFill>
                  <a:schemeClr val="tx1">
                    <a:lumMod val="100000"/>
                  </a:schemeClr>
                </a:solidFill>
                <a:latin typeface="Candara" panose="020E0502030303020204" pitchFamily="34" charset="0"/>
                <a:sym typeface=""/>
              </a:rPr>
              <a:t>2</a:t>
            </a:r>
          </a:p>
          <a:p>
            <a:pPr marL="285750" indent="-285750">
              <a:buFont typeface="Arial" panose="020B0604020202020204" pitchFamily="34" charset="0"/>
              <a:buChar char="•"/>
              <a:defRPr lang="ko-KR">
                <a:ea typeface="Malgun Gothic"/>
              </a:defRPr>
            </a:pPr>
            <a:endParaRPr lang="ko-KR" b="1" dirty="0">
              <a:latin typeface="Candara" panose="020E0502030303020204" pitchFamily="34" charset="0"/>
              <a:sym typeface=""/>
            </a:endParaRPr>
          </a:p>
          <a:p>
            <a:pPr marL="285750" indent="-285750">
              <a:buFont typeface="Arial" panose="020B0604020202020204" pitchFamily="34" charset="0"/>
              <a:buChar char="•"/>
              <a:defRPr lang="ko-KR">
                <a:ea typeface="Malgun Gothic"/>
              </a:defRPr>
            </a:pPr>
            <a:r>
              <a:rPr lang="ko-KR" b="1" kern="0" dirty="0">
                <a:solidFill>
                  <a:schemeClr val="tx1">
                    <a:lumMod val="100000"/>
                  </a:schemeClr>
                </a:solidFill>
                <a:latin typeface="Candara" panose="020E0502030303020204" pitchFamily="34" charset="0"/>
                <a:sym typeface=""/>
              </a:rPr>
              <a:t>인구 기반 </a:t>
            </a:r>
            <a:r>
              <a:rPr lang="ko-KR" b="1" kern="0" dirty="0" err="1">
                <a:solidFill>
                  <a:schemeClr val="tx1">
                    <a:lumMod val="100000"/>
                  </a:schemeClr>
                </a:solidFill>
                <a:latin typeface="Candara" panose="020E0502030303020204" pitchFamily="34" charset="0"/>
                <a:sym typeface=""/>
              </a:rPr>
              <a:t>코호트</a:t>
            </a:r>
            <a:r>
              <a:rPr lang="ko-KR" b="1" kern="0" dirty="0">
                <a:solidFill>
                  <a:schemeClr val="tx1">
                    <a:lumMod val="100000"/>
                  </a:schemeClr>
                </a:solidFill>
                <a:latin typeface="Candara" panose="020E0502030303020204" pitchFamily="34" charset="0"/>
                <a:sym typeface=""/>
              </a:rPr>
              <a:t> 연구에서 전반적인 골절 위험 예측인자:</a:t>
            </a:r>
            <a:r>
              <a:rPr lang="ko-KR" b="1" kern="0" baseline="30000" dirty="0">
                <a:solidFill>
                  <a:schemeClr val="tx1">
                    <a:lumMod val="100000"/>
                  </a:schemeClr>
                </a:solidFill>
                <a:latin typeface="Candara" panose="020E0502030303020204" pitchFamily="34" charset="0"/>
                <a:sym typeface=""/>
              </a:rPr>
              <a:t>3</a:t>
            </a:r>
          </a:p>
          <a:p>
            <a:pPr marL="742950" lvl="1" indent="-285750">
              <a:buFont typeface="Courier New" panose="02070309020205020404" pitchFamily="49" charset="0"/>
              <a:buChar char="o"/>
              <a:defRPr lang="ko-KR">
                <a:ea typeface="Malgun Gothic"/>
              </a:defRPr>
            </a:pPr>
            <a:r>
              <a:rPr lang="ko-KR" b="1" dirty="0">
                <a:latin typeface="Candara" panose="020E0502030303020204" pitchFamily="34" charset="0"/>
                <a:sym typeface=""/>
              </a:rPr>
              <a:t>경구 </a:t>
            </a:r>
            <a:r>
              <a:rPr lang="ko-KR" b="1" dirty="0" err="1">
                <a:latin typeface="Candara" panose="020E0502030303020204" pitchFamily="34" charset="0"/>
                <a:sym typeface=""/>
              </a:rPr>
              <a:t>코르티코스테로이드</a:t>
            </a:r>
            <a:r>
              <a:rPr lang="ko-KR" b="1" dirty="0">
                <a:latin typeface="Candara" panose="020E0502030303020204" pitchFamily="34" charset="0"/>
                <a:sym typeface=""/>
              </a:rPr>
              <a:t> 사용 </a:t>
            </a:r>
          </a:p>
          <a:p>
            <a:pPr marL="742950" lvl="1" indent="-285750">
              <a:buFont typeface="Courier New" panose="02070309020205020404" pitchFamily="49" charset="0"/>
              <a:buChar char="o"/>
              <a:defRPr lang="ko-KR">
                <a:ea typeface="Malgun Gothic"/>
              </a:defRPr>
            </a:pPr>
            <a:r>
              <a:rPr lang="ko-KR" b="1" dirty="0">
                <a:latin typeface="Candara" panose="020E0502030303020204" pitchFamily="34" charset="0"/>
                <a:sym typeface=""/>
              </a:rPr>
              <a:t>혈청 칼슘 수치 상승</a:t>
            </a:r>
          </a:p>
          <a:p>
            <a:pPr marL="742950" lvl="1" indent="-285750">
              <a:buFont typeface="Courier New" panose="02070309020205020404" pitchFamily="49" charset="0"/>
              <a:buChar char="o"/>
              <a:defRPr lang="ko-KR">
                <a:ea typeface="Malgun Gothic"/>
              </a:defRPr>
            </a:pPr>
            <a:r>
              <a:rPr lang="ko-KR" b="1" kern="0" dirty="0">
                <a:solidFill>
                  <a:schemeClr val="tx1">
                    <a:lumMod val="100000"/>
                  </a:schemeClr>
                </a:solidFill>
                <a:latin typeface="Candara" panose="020E0502030303020204" pitchFamily="34" charset="0"/>
                <a:sym typeface=""/>
              </a:rPr>
              <a:t>병적 골절은 화학 </a:t>
            </a:r>
            <a:r>
              <a:rPr lang="ko-KR" b="1" kern="0" dirty="0">
                <a:latin typeface="Candara" panose="020E0502030303020204" pitchFamily="34" charset="0"/>
                <a:sym typeface=""/>
              </a:rPr>
              <a:t>요법</a:t>
            </a:r>
            <a:r>
              <a:rPr lang="ko-KR" altLang="en-US" b="1" kern="0" dirty="0">
                <a:latin typeface="Candara" panose="020E0502030303020204" pitchFamily="34" charset="0"/>
                <a:sym typeface=""/>
              </a:rPr>
              <a:t>으로 인해 위험이 증가됨</a:t>
            </a:r>
            <a:r>
              <a:rPr lang="ko-KR" b="1" kern="0" baseline="30000" dirty="0">
                <a:latin typeface="Candara" panose="020E0502030303020204" pitchFamily="34" charset="0"/>
                <a:sym typeface=""/>
              </a:rPr>
              <a:t>3</a:t>
            </a:r>
            <a:endParaRPr lang="ko-KR" b="1" kern="0" dirty="0">
              <a:latin typeface="Candara" panose="020E0502030303020204" pitchFamily="34" charset="0"/>
              <a:sym typeface=""/>
            </a:endParaRPr>
          </a:p>
        </p:txBody>
      </p:sp>
      <p:sp>
        <p:nvSpPr>
          <p:cNvPr id="11" name="TextBox 10">
            <a:extLst>
              <a:ext uri="{FF2B5EF4-FFF2-40B4-BE49-F238E27FC236}">
                <a16:creationId xmlns:a16="http://schemas.microsoft.com/office/drawing/2014/main" id="{2EFD8317-DD85-D444-892A-6EB0E91DCEC1}"/>
              </a:ext>
            </a:extLst>
          </p:cNvPr>
          <p:cNvSpPr txBox="1"/>
          <p:nvPr/>
        </p:nvSpPr>
        <p:spPr>
          <a:xfrm>
            <a:off x="386856" y="6547920"/>
            <a:ext cx="11256505"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Roodman GD. </a:t>
            </a:r>
            <a:r>
              <a:rPr lang="ko-KR" sz="900" b="1" i="1" kern="0">
                <a:solidFill>
                  <a:schemeClr val="tx1">
                    <a:lumMod val="100000"/>
                  </a:schemeClr>
                </a:solidFill>
                <a:latin typeface="Calibri" panose="020F0502020204030204" pitchFamily="34" charset="0"/>
                <a:sym typeface=""/>
              </a:rPr>
              <a:t>J Cell Biochem</a:t>
            </a:r>
            <a:r>
              <a:rPr lang="ko-KR" sz="900" b="1" kern="0">
                <a:solidFill>
                  <a:schemeClr val="tx1">
                    <a:lumMod val="100000"/>
                  </a:schemeClr>
                </a:solidFill>
                <a:latin typeface="Calibri" panose="020F0502020204030204" pitchFamily="34" charset="0"/>
                <a:sym typeface=""/>
              </a:rPr>
              <a:t> 2010;109:283-91; 2. Miceli TS, et al. </a:t>
            </a:r>
            <a:r>
              <a:rPr lang="ko-KR" sz="900" b="1" i="1" kern="0">
                <a:solidFill>
                  <a:schemeClr val="tx1">
                    <a:lumMod val="100000"/>
                  </a:schemeClr>
                </a:solidFill>
                <a:latin typeface="Calibri" panose="020F0502020204030204" pitchFamily="34" charset="0"/>
                <a:sym typeface=""/>
              </a:rPr>
              <a:t>Clin J Oncol Nurs</a:t>
            </a:r>
            <a:r>
              <a:rPr lang="ko-KR" sz="900" b="1" kern="0">
                <a:solidFill>
                  <a:schemeClr val="tx1">
                    <a:lumMod val="100000"/>
                  </a:schemeClr>
                </a:solidFill>
                <a:latin typeface="Calibri" panose="020F0502020204030204" pitchFamily="34" charset="0"/>
                <a:sym typeface=""/>
              </a:rPr>
              <a:t> 2011;15 Suppl:9-23 ; 3. Melton LJ 3rd, et al. </a:t>
            </a:r>
            <a:r>
              <a:rPr lang="ko-KR" sz="900" b="1" i="1" kern="0">
                <a:solidFill>
                  <a:schemeClr val="tx1">
                    <a:lumMod val="100000"/>
                  </a:schemeClr>
                </a:solidFill>
                <a:latin typeface="Calibri" panose="020F0502020204030204" pitchFamily="34" charset="0"/>
                <a:sym typeface=""/>
              </a:rPr>
              <a:t>J Bone Miner Res </a:t>
            </a:r>
            <a:r>
              <a:rPr lang="ko-KR" sz="900" b="1" kern="0">
                <a:solidFill>
                  <a:schemeClr val="tx1">
                    <a:lumMod val="100000"/>
                  </a:schemeClr>
                </a:solidFill>
                <a:latin typeface="Calibri" panose="020F0502020204030204" pitchFamily="34" charset="0"/>
                <a:sym typeface=""/>
              </a:rPr>
              <a:t>2005;20:487-93; 4. Sezer O, et al. </a:t>
            </a:r>
            <a:r>
              <a:rPr lang="ko-KR" sz="900" b="1" i="1" kern="0">
                <a:solidFill>
                  <a:schemeClr val="tx1">
                    <a:lumMod val="100000"/>
                  </a:schemeClr>
                </a:solidFill>
                <a:latin typeface="Calibri" panose="020F0502020204030204" pitchFamily="34" charset="0"/>
                <a:sym typeface=""/>
              </a:rPr>
              <a:t>Blood</a:t>
            </a:r>
            <a:r>
              <a:rPr lang="ko-KR" sz="900" b="1" kern="0">
                <a:solidFill>
                  <a:schemeClr val="tx1">
                    <a:lumMod val="100000"/>
                  </a:schemeClr>
                </a:solidFill>
                <a:latin typeface="Calibri" panose="020F0502020204030204" pitchFamily="34" charset="0"/>
                <a:sym typeface=""/>
              </a:rPr>
              <a:t> 2003;101:2094–98.</a:t>
            </a:r>
          </a:p>
        </p:txBody>
      </p:sp>
      <p:sp>
        <p:nvSpPr>
          <p:cNvPr id="5" name="TextBox 4">
            <a:extLst>
              <a:ext uri="{FF2B5EF4-FFF2-40B4-BE49-F238E27FC236}">
                <a16:creationId xmlns:a16="http://schemas.microsoft.com/office/drawing/2014/main" id="{0DC4A0E3-30C7-B848-B1A9-1D44AB9F0FF1}"/>
              </a:ext>
            </a:extLst>
          </p:cNvPr>
          <p:cNvSpPr txBox="1"/>
          <p:nvPr/>
        </p:nvSpPr>
        <p:spPr>
          <a:xfrm>
            <a:off x="2898864" y="3662660"/>
            <a:ext cx="526106" cy="369332"/>
          </a:xfrm>
          <a:prstGeom prst="rect">
            <a:avLst/>
          </a:prstGeom>
          <a:noFill/>
        </p:spPr>
        <p:txBody>
          <a:bodyPr wrap="none" rtlCol="0">
            <a:spAutoFit/>
          </a:bodyPr>
          <a:lstStyle/>
          <a:p>
            <a:r>
              <a:rPr lang="ko-KR">
                <a:solidFill>
                  <a:schemeClr val="bg1"/>
                </a:solidFill>
                <a:latin typeface="Candara" panose="020E0502030303020204" pitchFamily="34" charset="0"/>
                <a:sym typeface=""/>
              </a:rPr>
              <a:t>33%</a:t>
            </a:r>
          </a:p>
        </p:txBody>
      </p:sp>
      <p:sp>
        <p:nvSpPr>
          <p:cNvPr id="8" name="TextBox 7">
            <a:extLst>
              <a:ext uri="{FF2B5EF4-FFF2-40B4-BE49-F238E27FC236}">
                <a16:creationId xmlns:a16="http://schemas.microsoft.com/office/drawing/2014/main" id="{FB33E9E5-F8B3-204D-9ACA-AB440A764567}"/>
              </a:ext>
            </a:extLst>
          </p:cNvPr>
          <p:cNvSpPr txBox="1"/>
          <p:nvPr/>
        </p:nvSpPr>
        <p:spPr>
          <a:xfrm>
            <a:off x="7710474" y="1137895"/>
            <a:ext cx="3369006" cy="553998"/>
          </a:xfrm>
          <a:prstGeom prst="rect">
            <a:avLst/>
          </a:prstGeom>
          <a:noFill/>
        </p:spPr>
        <p:txBody>
          <a:bodyPr wrap="square" rtlCol="0">
            <a:spAutoFit/>
          </a:bodyPr>
          <a:lstStyle/>
          <a:p>
            <a:r>
              <a:rPr lang="ko-KR" b="1" kern="0">
                <a:solidFill>
                  <a:srgbClr val="0063A6">
                    <a:lumMod val="100000"/>
                  </a:srgbClr>
                </a:solidFill>
                <a:latin typeface="Candara" panose="020E0502030303020204" pitchFamily="34" charset="0"/>
                <a:sym typeface=""/>
              </a:rPr>
              <a:t>뼈 손실의 기전:</a:t>
            </a:r>
            <a:r>
              <a:rPr lang="ko-KR" b="1" kern="0" baseline="30000">
                <a:solidFill>
                  <a:srgbClr val="0063A6">
                    <a:lumMod val="100000"/>
                  </a:srgbClr>
                </a:solidFill>
                <a:latin typeface="Candara" panose="020E0502030303020204" pitchFamily="34" charset="0"/>
                <a:sym typeface=""/>
              </a:rPr>
              <a:t>4</a:t>
            </a:r>
            <a:br>
              <a:rPr lang="ko-KR" b="1" kern="0" baseline="30000">
                <a:solidFill>
                  <a:srgbClr val="0063A6">
                    <a:lumMod val="100000"/>
                  </a:srgbClr>
                </a:solidFill>
                <a:latin typeface="Candara" panose="020E0502030303020204" pitchFamily="34" charset="0"/>
                <a:sym typeface=""/>
              </a:rPr>
            </a:br>
            <a:endParaRPr lang="ko-KR" b="1" kern="0" baseline="30000">
              <a:solidFill>
                <a:srgbClr val="0063A6">
                  <a:lumMod val="100000"/>
                </a:srgbClr>
              </a:solidFill>
              <a:latin typeface="Candara" panose="020E0502030303020204" pitchFamily="34" charset="0"/>
              <a:sym typeface=""/>
            </a:endParaRPr>
          </a:p>
        </p:txBody>
      </p:sp>
      <p:sp>
        <p:nvSpPr>
          <p:cNvPr id="15" name="TextBox 14">
            <a:extLst>
              <a:ext uri="{FF2B5EF4-FFF2-40B4-BE49-F238E27FC236}">
                <a16:creationId xmlns:a16="http://schemas.microsoft.com/office/drawing/2014/main" id="{817D9BA0-983E-7B4C-B75F-A3928D098B7F}"/>
              </a:ext>
            </a:extLst>
          </p:cNvPr>
          <p:cNvSpPr txBox="1"/>
          <p:nvPr/>
        </p:nvSpPr>
        <p:spPr>
          <a:xfrm>
            <a:off x="8021522" y="6221506"/>
            <a:ext cx="2778999" cy="261610"/>
          </a:xfrm>
          <a:prstGeom prst="rect">
            <a:avLst/>
          </a:prstGeom>
          <a:noFill/>
        </p:spPr>
        <p:txBody>
          <a:bodyPr wrap="square" rtlCol="0">
            <a:spAutoFit/>
          </a:bodyPr>
          <a:lstStyle/>
          <a:p>
            <a:r>
              <a:rPr lang="ko-KR" sz="1100" b="1" kern="0" dirty="0">
                <a:solidFill>
                  <a:schemeClr val="tx1">
                    <a:lumMod val="100000"/>
                  </a:schemeClr>
                </a:solidFill>
                <a:latin typeface="Calibri" panose="020F0502020204030204" pitchFamily="34" charset="0"/>
                <a:sym typeface=""/>
              </a:rPr>
              <a:t>발췌: Sezer O, et al. </a:t>
            </a:r>
            <a:r>
              <a:rPr lang="ko-KR" sz="1100" b="1" i="1" kern="0" dirty="0">
                <a:solidFill>
                  <a:schemeClr val="tx1">
                    <a:lumMod val="100000"/>
                  </a:schemeClr>
                </a:solidFill>
                <a:latin typeface="Calibri" panose="020F0502020204030204" pitchFamily="34" charset="0"/>
                <a:sym typeface=""/>
              </a:rPr>
              <a:t>Blood</a:t>
            </a:r>
            <a:r>
              <a:rPr lang="ko-KR" sz="1100" b="1" kern="0" dirty="0">
                <a:solidFill>
                  <a:schemeClr val="tx1">
                    <a:lumMod val="100000"/>
                  </a:schemeClr>
                </a:solidFill>
                <a:latin typeface="Calibri" panose="020F0502020204030204" pitchFamily="34" charset="0"/>
                <a:sym typeface=""/>
              </a:rPr>
              <a:t> </a:t>
            </a:r>
            <a:r>
              <a:rPr lang="ko-KR" sz="1100" b="1" kern="0" dirty="0">
                <a:latin typeface="Calibri" panose="020F0502020204030204" pitchFamily="34" charset="0"/>
                <a:sym typeface=""/>
              </a:rPr>
              <a:t>2003.</a:t>
            </a:r>
            <a:r>
              <a:rPr lang="en-US" altLang="ko-KR" sz="1100" b="1" kern="0" baseline="30000" dirty="0">
                <a:latin typeface="Calibri" panose="020F0502020204030204" pitchFamily="34" charset="0"/>
                <a:sym typeface=""/>
              </a:rPr>
              <a:t>4</a:t>
            </a:r>
            <a:endParaRPr lang="ko-KR" sz="1100" b="1" kern="0" baseline="30000" dirty="0">
              <a:latin typeface="Calibri" panose="020F0502020204030204" pitchFamily="34" charset="0"/>
              <a:sym typeface=""/>
            </a:endParaRPr>
          </a:p>
        </p:txBody>
      </p:sp>
      <p:pic>
        <p:nvPicPr>
          <p:cNvPr id="6" name="Graphic 5">
            <a:extLst>
              <a:ext uri="{FF2B5EF4-FFF2-40B4-BE49-F238E27FC236}">
                <a16:creationId xmlns:a16="http://schemas.microsoft.com/office/drawing/2014/main" id="{97D857B0-3029-2741-9605-9131AC9976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8871" y="1617146"/>
            <a:ext cx="3924300" cy="4419600"/>
          </a:xfrm>
          <a:prstGeom prst="rect">
            <a:avLst/>
          </a:prstGeom>
        </p:spPr>
      </p:pic>
      <p:pic>
        <p:nvPicPr>
          <p:cNvPr id="18" name="Graphic 17" descr="Home with solid fill">
            <a:hlinkClick r:id="rId5" action="ppaction://hlinksldjump"/>
            <a:extLst>
              <a:ext uri="{FF2B5EF4-FFF2-40B4-BE49-F238E27FC236}">
                <a16:creationId xmlns:a16="http://schemas.microsoft.com/office/drawing/2014/main" id="{15E326B2-A0D4-0942-93FB-738F697F3A7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2" name="CuadroTexto 11">
            <a:extLst>
              <a:ext uri="{FF2B5EF4-FFF2-40B4-BE49-F238E27FC236}">
                <a16:creationId xmlns:a16="http://schemas.microsoft.com/office/drawing/2014/main" id="{964A331D-3128-42A3-8029-27057ABFE0F3}"/>
              </a:ext>
            </a:extLst>
          </p:cNvPr>
          <p:cNvSpPr txBox="1"/>
          <p:nvPr/>
        </p:nvSpPr>
        <p:spPr>
          <a:xfrm>
            <a:off x="7828862" y="1624268"/>
            <a:ext cx="1375295" cy="200055"/>
          </a:xfrm>
          <a:prstGeom prst="rect">
            <a:avLst/>
          </a:prstGeom>
          <a:solidFill>
            <a:srgbClr val="FFFFFF"/>
          </a:solidFill>
        </p:spPr>
        <p:txBody>
          <a:bodyPr wrap="square" lIns="0" tIns="0" rIns="0" bIns="0" rtlCol="0">
            <a:spAutoFit/>
          </a:bodyPr>
          <a:lstStyle/>
          <a:p>
            <a:r>
              <a:rPr lang="ko-KR" sz="1300" b="1">
                <a:latin typeface="Candara" panose="020E0502030303020204" pitchFamily="34" charset="0"/>
                <a:sym typeface=""/>
              </a:rPr>
              <a:t>기질 세포</a:t>
            </a:r>
          </a:p>
        </p:txBody>
      </p:sp>
      <p:sp>
        <p:nvSpPr>
          <p:cNvPr id="13" name="CuadroTexto 12">
            <a:extLst>
              <a:ext uri="{FF2B5EF4-FFF2-40B4-BE49-F238E27FC236}">
                <a16:creationId xmlns:a16="http://schemas.microsoft.com/office/drawing/2014/main" id="{C8446F5A-5EE9-4C2B-AA19-96010474A659}"/>
              </a:ext>
            </a:extLst>
          </p:cNvPr>
          <p:cNvSpPr txBox="1"/>
          <p:nvPr/>
        </p:nvSpPr>
        <p:spPr>
          <a:xfrm>
            <a:off x="9544427" y="1624268"/>
            <a:ext cx="1375295" cy="200055"/>
          </a:xfrm>
          <a:prstGeom prst="rect">
            <a:avLst/>
          </a:prstGeom>
          <a:solidFill>
            <a:srgbClr val="FFFFFF"/>
          </a:solidFill>
        </p:spPr>
        <p:txBody>
          <a:bodyPr wrap="square" lIns="0" tIns="0" rIns="0" bIns="0" rtlCol="0">
            <a:spAutoFit/>
          </a:bodyPr>
          <a:lstStyle/>
          <a:p>
            <a:r>
              <a:rPr lang="ko-KR" sz="1300" b="1">
                <a:latin typeface="Candara" panose="020E0502030303020204" pitchFamily="34" charset="0"/>
                <a:sym typeface=""/>
              </a:rPr>
              <a:t>골수종 세포</a:t>
            </a:r>
          </a:p>
        </p:txBody>
      </p:sp>
      <p:sp>
        <p:nvSpPr>
          <p:cNvPr id="14" name="CuadroTexto 13">
            <a:extLst>
              <a:ext uri="{FF2B5EF4-FFF2-40B4-BE49-F238E27FC236}">
                <a16:creationId xmlns:a16="http://schemas.microsoft.com/office/drawing/2014/main" id="{13CC3D8B-D74B-43C5-8176-487BDB3E179A}"/>
              </a:ext>
            </a:extLst>
          </p:cNvPr>
          <p:cNvSpPr txBox="1"/>
          <p:nvPr/>
        </p:nvSpPr>
        <p:spPr>
          <a:xfrm>
            <a:off x="10566307" y="4755776"/>
            <a:ext cx="1375295" cy="1246239"/>
          </a:xfrm>
          <a:prstGeom prst="rect">
            <a:avLst/>
          </a:prstGeom>
          <a:solidFill>
            <a:srgbClr val="FFFFFF"/>
          </a:solidFill>
        </p:spPr>
        <p:txBody>
          <a:bodyPr wrap="square" lIns="0" tIns="0" rIns="0" bIns="0" rtlCol="0">
            <a:spAutoFit/>
          </a:bodyPr>
          <a:lstStyle/>
          <a:p>
            <a:pPr>
              <a:lnSpc>
                <a:spcPts val="2500"/>
              </a:lnSpc>
            </a:pPr>
            <a:r>
              <a:rPr lang="ko-KR" sz="1300">
                <a:latin typeface="Candara" panose="020E0502030303020204" pitchFamily="34" charset="0"/>
                <a:sym typeface=""/>
              </a:rPr>
              <a:t>OPG</a:t>
            </a:r>
          </a:p>
          <a:p>
            <a:pPr>
              <a:lnSpc>
                <a:spcPts val="2500"/>
              </a:lnSpc>
            </a:pPr>
            <a:r>
              <a:rPr lang="ko-KR" sz="1300">
                <a:latin typeface="Candara" panose="020E0502030303020204" pitchFamily="34" charset="0"/>
                <a:sym typeface=""/>
              </a:rPr>
              <a:t>RANKL</a:t>
            </a:r>
          </a:p>
          <a:p>
            <a:pPr>
              <a:lnSpc>
                <a:spcPts val="2500"/>
              </a:lnSpc>
            </a:pPr>
            <a:r>
              <a:rPr lang="ko-KR" sz="1300">
                <a:latin typeface="Candara" panose="020E0502030303020204" pitchFamily="34" charset="0"/>
                <a:sym typeface=""/>
              </a:rPr>
              <a:t>RANK</a:t>
            </a:r>
          </a:p>
          <a:p>
            <a:pPr>
              <a:lnSpc>
                <a:spcPts val="2500"/>
              </a:lnSpc>
            </a:pPr>
            <a:r>
              <a:rPr lang="ko-KR" sz="1300">
                <a:latin typeface="Candara" panose="020E0502030303020204" pitchFamily="34" charset="0"/>
                <a:sym typeface=""/>
              </a:rPr>
              <a:t>SYNDECAN-1</a:t>
            </a:r>
          </a:p>
        </p:txBody>
      </p:sp>
      <p:sp>
        <p:nvSpPr>
          <p:cNvPr id="16" name="CuadroTexto 15">
            <a:extLst>
              <a:ext uri="{FF2B5EF4-FFF2-40B4-BE49-F238E27FC236}">
                <a16:creationId xmlns:a16="http://schemas.microsoft.com/office/drawing/2014/main" id="{43E2E663-FB85-4D49-B04C-696153B5CA7C}"/>
              </a:ext>
            </a:extLst>
          </p:cNvPr>
          <p:cNvSpPr txBox="1"/>
          <p:nvPr/>
        </p:nvSpPr>
        <p:spPr>
          <a:xfrm rot="20718729">
            <a:off x="7069926" y="5310833"/>
            <a:ext cx="1336134" cy="369332"/>
          </a:xfrm>
          <a:prstGeom prst="rect">
            <a:avLst/>
          </a:prstGeom>
          <a:solidFill>
            <a:srgbClr val="FFFFFF"/>
          </a:solidFill>
        </p:spPr>
        <p:txBody>
          <a:bodyPr wrap="square" lIns="0" tIns="0" rIns="0" bIns="0" rtlCol="0">
            <a:spAutoFit/>
          </a:bodyPr>
          <a:lstStyle/>
          <a:p>
            <a:pPr algn="r"/>
            <a:r>
              <a:rPr lang="ko-KR" sz="2400" b="1">
                <a:solidFill>
                  <a:srgbClr val="596C87"/>
                </a:solidFill>
                <a:latin typeface="Candara" panose="020E0502030303020204" pitchFamily="34" charset="0"/>
                <a:sym typeface=""/>
              </a:rPr>
              <a:t>RANKL</a:t>
            </a:r>
          </a:p>
        </p:txBody>
      </p:sp>
      <p:sp>
        <p:nvSpPr>
          <p:cNvPr id="17" name="CuadroTexto 16">
            <a:extLst>
              <a:ext uri="{FF2B5EF4-FFF2-40B4-BE49-F238E27FC236}">
                <a16:creationId xmlns:a16="http://schemas.microsoft.com/office/drawing/2014/main" id="{3E85F3E8-A54C-42E7-AE2E-DE3A5A78F233}"/>
              </a:ext>
            </a:extLst>
          </p:cNvPr>
          <p:cNvSpPr txBox="1"/>
          <p:nvPr/>
        </p:nvSpPr>
        <p:spPr>
          <a:xfrm rot="20718729">
            <a:off x="8865335" y="4891678"/>
            <a:ext cx="1008460" cy="369332"/>
          </a:xfrm>
          <a:prstGeom prst="rect">
            <a:avLst/>
          </a:prstGeom>
          <a:solidFill>
            <a:srgbClr val="FFFFFF"/>
          </a:solidFill>
        </p:spPr>
        <p:txBody>
          <a:bodyPr wrap="square" lIns="0" tIns="0" rIns="0" bIns="0" rtlCol="0">
            <a:spAutoFit/>
          </a:bodyPr>
          <a:lstStyle/>
          <a:p>
            <a:r>
              <a:rPr lang="ko-KR" sz="2400" b="1">
                <a:solidFill>
                  <a:srgbClr val="596C87"/>
                </a:solidFill>
                <a:latin typeface="Candara" panose="020E0502030303020204" pitchFamily="34" charset="0"/>
                <a:sym typeface=""/>
              </a:rPr>
              <a:t>OPG</a:t>
            </a:r>
          </a:p>
        </p:txBody>
      </p:sp>
      <p:sp>
        <p:nvSpPr>
          <p:cNvPr id="2" name="TextBox 1"/>
          <p:cNvSpPr txBox="1"/>
          <p:nvPr/>
        </p:nvSpPr>
        <p:spPr>
          <a:xfrm>
            <a:off x="386857" y="5677492"/>
            <a:ext cx="6493583" cy="461665"/>
          </a:xfrm>
          <a:prstGeom prst="rect">
            <a:avLst/>
          </a:prstGeom>
          <a:noFill/>
        </p:spPr>
        <p:txBody>
          <a:bodyPr wrap="square" rtlCol="0">
            <a:spAutoFit/>
          </a:bodyPr>
          <a:lstStyle/>
          <a:p>
            <a:r>
              <a:rPr lang="en-US" altLang="ko-KR" sz="800" dirty="0"/>
              <a:t>Myeloma cells express RANKL (1) and cause bone marrow–residing stromal cells to overexpress RANKL (2). In addition, myeloma cells inhibit OPG production by stromal cells (3). Syndecan-1 is expressed on the surface of myeloma cells and binds the heparin-binding domain of OPG (4), thus facilitating </a:t>
            </a:r>
            <a:r>
              <a:rPr lang="en-US" altLang="ko-KR" sz="800" dirty="0" err="1"/>
              <a:t>internalisation</a:t>
            </a:r>
            <a:r>
              <a:rPr lang="en-US" altLang="ko-KR" sz="800" dirty="0"/>
              <a:t> and lysosomal degradation of OPG (5). </a:t>
            </a:r>
            <a:endParaRPr lang="ko-KR" altLang="en-US" sz="800" dirty="0"/>
          </a:p>
        </p:txBody>
      </p:sp>
    </p:spTree>
    <p:extLst>
      <p:ext uri="{BB962C8B-B14F-4D97-AF65-F5344CB8AC3E}">
        <p14:creationId xmlns:p14="http://schemas.microsoft.com/office/powerpoint/2010/main" val="3028049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lang="ko-KR" sz="3600" b="1" dirty="0">
                <a:solidFill>
                  <a:srgbClr val="6BBBAD"/>
                </a:solidFill>
                <a:latin typeface="Candara" panose="020E0502030303020204" pitchFamily="34" charset="0"/>
                <a:sym typeface=""/>
              </a:rPr>
              <a:t>다발성</a:t>
            </a:r>
            <a:r>
              <a:rPr lang="en-US" altLang="ko-KR" sz="3600" b="1" dirty="0">
                <a:solidFill>
                  <a:srgbClr val="6BBBAD"/>
                </a:solidFill>
                <a:latin typeface="Candara" panose="020E0502030303020204" pitchFamily="34" charset="0"/>
                <a:sym typeface=""/>
              </a:rPr>
              <a:t> </a:t>
            </a:r>
            <a:r>
              <a:rPr lang="ko-KR" altLang="en-US" sz="3600" b="1" dirty="0">
                <a:solidFill>
                  <a:srgbClr val="6BBBAD"/>
                </a:solidFill>
                <a:latin typeface="Candara" panose="020E0502030303020204" pitchFamily="34" charset="0"/>
                <a:ea typeface="Malgun Gothic"/>
                <a:sym typeface=""/>
              </a:rPr>
              <a:t>골수종에 영향을 받는</a:t>
            </a:r>
            <a:r>
              <a:rPr lang="ko-KR" altLang="es-ES" sz="3600" b="1" dirty="0">
                <a:solidFill>
                  <a:srgbClr val="6BBBAD"/>
                </a:solidFill>
                <a:latin typeface="Candara" panose="020E0502030303020204" pitchFamily="34" charset="0"/>
                <a:ea typeface="Malgun Gothic"/>
                <a:sym typeface=""/>
              </a:rPr>
              <a:t> </a:t>
            </a:r>
            <a:r>
              <a:rPr lang="ko-KR" altLang="en-US" sz="3600" b="1" dirty="0">
                <a:solidFill>
                  <a:srgbClr val="6BBBAD"/>
                </a:solidFill>
                <a:latin typeface="Candara" panose="020E0502030303020204" pitchFamily="34" charset="0"/>
                <a:ea typeface="Malgun Gothic"/>
                <a:sym typeface=""/>
              </a:rPr>
              <a:t>뼈와</a:t>
            </a:r>
            <a:r>
              <a:rPr lang="ko-KR" altLang="es-ES" sz="3600" b="1" dirty="0">
                <a:solidFill>
                  <a:srgbClr val="6BBBAD"/>
                </a:solidFill>
                <a:latin typeface="Candara" panose="020E0502030303020204" pitchFamily="34" charset="0"/>
                <a:ea typeface="Malgun Gothic"/>
                <a:sym typeface=""/>
              </a:rPr>
              <a:t> 진단</a:t>
            </a:r>
            <a:r>
              <a:rPr lang="en-US" altLang="ko-KR" sz="3600" b="1" dirty="0">
                <a:solidFill>
                  <a:srgbClr val="6BBBAD"/>
                </a:solidFill>
                <a:latin typeface="Candara" panose="020E0502030303020204" pitchFamily="34" charset="0"/>
                <a:ea typeface="Malgun Gothic"/>
                <a:sym typeface=""/>
              </a:rPr>
              <a:t> </a:t>
            </a:r>
            <a:r>
              <a:rPr lang="ko-KR" altLang="es-ES" sz="3600" b="1" dirty="0">
                <a:solidFill>
                  <a:srgbClr val="6BBBAD"/>
                </a:solidFill>
                <a:latin typeface="Candara" panose="020E0502030303020204" pitchFamily="34" charset="0"/>
                <a:ea typeface="Malgun Gothic"/>
                <a:sym typeface=""/>
              </a:rPr>
              <a:t>영상 </a:t>
            </a:r>
          </a:p>
        </p:txBody>
      </p:sp>
      <p:sp>
        <p:nvSpPr>
          <p:cNvPr id="5" name="TextBox 4">
            <a:extLst>
              <a:ext uri="{FF2B5EF4-FFF2-40B4-BE49-F238E27FC236}">
                <a16:creationId xmlns:a16="http://schemas.microsoft.com/office/drawing/2014/main" id="{8FF2B036-0562-574E-AB43-27BFCCAEA38E}"/>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Miceli TS, et al. </a:t>
            </a:r>
            <a:r>
              <a:rPr lang="ko-KR" sz="900" b="1" i="1" kern="0">
                <a:solidFill>
                  <a:schemeClr val="tx1">
                    <a:lumMod val="100000"/>
                  </a:schemeClr>
                </a:solidFill>
                <a:latin typeface="Calibri" panose="020F0502020204030204" pitchFamily="34" charset="0"/>
                <a:sym typeface=""/>
              </a:rPr>
              <a:t>Clin J Oncol Nurs</a:t>
            </a:r>
            <a:r>
              <a:rPr lang="ko-KR" sz="900" b="1" kern="0">
                <a:solidFill>
                  <a:schemeClr val="tx1">
                    <a:lumMod val="100000"/>
                  </a:schemeClr>
                </a:solidFill>
                <a:latin typeface="Calibri" panose="020F0502020204030204" pitchFamily="34" charset="0"/>
                <a:sym typeface=""/>
              </a:rPr>
              <a:t> 2011;15 Suppl:9-23</a:t>
            </a:r>
          </a:p>
        </p:txBody>
      </p:sp>
      <p:pic>
        <p:nvPicPr>
          <p:cNvPr id="2" name="Picture 1">
            <a:extLst>
              <a:ext uri="{FF2B5EF4-FFF2-40B4-BE49-F238E27FC236}">
                <a16:creationId xmlns:a16="http://schemas.microsoft.com/office/drawing/2014/main" id="{65F32CAB-EF2D-5C40-A54E-A5AB6902CA17}"/>
              </a:ext>
            </a:extLst>
          </p:cNvPr>
          <p:cNvPicPr>
            <a:picLocks noChangeAspect="1"/>
          </p:cNvPicPr>
          <p:nvPr/>
        </p:nvPicPr>
        <p:blipFill>
          <a:blip r:embed="rId3"/>
          <a:stretch>
            <a:fillRect/>
          </a:stretch>
        </p:blipFill>
        <p:spPr>
          <a:xfrm>
            <a:off x="620188" y="1336067"/>
            <a:ext cx="3233998" cy="4883337"/>
          </a:xfrm>
          <a:prstGeom prst="rect">
            <a:avLst/>
          </a:prstGeom>
        </p:spPr>
      </p:pic>
      <p:sp>
        <p:nvSpPr>
          <p:cNvPr id="10" name="TextBox 9">
            <a:extLst>
              <a:ext uri="{FF2B5EF4-FFF2-40B4-BE49-F238E27FC236}">
                <a16:creationId xmlns:a16="http://schemas.microsoft.com/office/drawing/2014/main" id="{BA396D6D-56C1-344E-8E22-58C03A17C7E5}"/>
              </a:ext>
            </a:extLst>
          </p:cNvPr>
          <p:cNvSpPr txBox="1"/>
          <p:nvPr/>
        </p:nvSpPr>
        <p:spPr>
          <a:xfrm>
            <a:off x="4161603" y="5489512"/>
            <a:ext cx="6532159" cy="430887"/>
          </a:xfrm>
          <a:prstGeom prst="rect">
            <a:avLst/>
          </a:prstGeom>
          <a:noFill/>
        </p:spPr>
        <p:txBody>
          <a:bodyPr wrap="square" rtlCol="0">
            <a:spAutoFit/>
          </a:bodyPr>
          <a:lstStyle/>
          <a:p>
            <a:r>
              <a:rPr lang="ko-KR" sz="1100" b="1">
                <a:latin typeface="Calibri" panose="020F0502020204030204" pitchFamily="34" charset="0"/>
                <a:sym typeface=""/>
              </a:rPr>
              <a:t>MRI: 자기 공명 영상; PET/CT: 양전자 방출 단층 촬영/컴퓨터 단층 촬영 </a:t>
            </a:r>
          </a:p>
          <a:p>
            <a:r>
              <a:rPr lang="ko-KR" sz="1100" b="1" kern="0">
                <a:solidFill>
                  <a:schemeClr val="tx1">
                    <a:lumMod val="100000"/>
                  </a:schemeClr>
                </a:solidFill>
                <a:latin typeface="Calibri" panose="020F0502020204030204" pitchFamily="34" charset="0"/>
                <a:sym typeface=""/>
              </a:rPr>
              <a:t>출처: Miceli TS, et al. </a:t>
            </a:r>
            <a:r>
              <a:rPr lang="ko-KR" sz="1100" b="1" i="1" kern="0">
                <a:solidFill>
                  <a:schemeClr val="tx1">
                    <a:lumMod val="100000"/>
                  </a:schemeClr>
                </a:solidFill>
                <a:latin typeface="Calibri" panose="020F0502020204030204" pitchFamily="34" charset="0"/>
                <a:sym typeface=""/>
              </a:rPr>
              <a:t>Clin J Oncol Nurs</a:t>
            </a:r>
            <a:r>
              <a:rPr lang="ko-KR" sz="1100" b="1" kern="0">
                <a:solidFill>
                  <a:schemeClr val="tx1">
                    <a:lumMod val="100000"/>
                  </a:schemeClr>
                </a:solidFill>
                <a:latin typeface="Calibri" panose="020F0502020204030204" pitchFamily="34" charset="0"/>
                <a:sym typeface=""/>
              </a:rPr>
              <a:t> 2011</a:t>
            </a:r>
            <a:r>
              <a:rPr lang="ko-KR" sz="1100" b="1" kern="0" baseline="30000">
                <a:solidFill>
                  <a:schemeClr val="tx1">
                    <a:lumMod val="100000"/>
                  </a:schemeClr>
                </a:solidFill>
                <a:latin typeface="Calibri" panose="020F0502020204030204" pitchFamily="34" charset="0"/>
                <a:sym typeface=""/>
              </a:rPr>
              <a:t>1</a:t>
            </a:r>
            <a:endParaRPr lang="ko-KR" sz="1100" b="1" kern="0">
              <a:solidFill>
                <a:schemeClr val="tx1">
                  <a:lumMod val="100000"/>
                </a:schemeClr>
              </a:solidFill>
              <a:latin typeface="Calibri" panose="020F0502020204030204" pitchFamily="34" charset="0"/>
              <a:sym typeface=""/>
            </a:endParaRPr>
          </a:p>
        </p:txBody>
      </p:sp>
      <p:graphicFrame>
        <p:nvGraphicFramePr>
          <p:cNvPr id="4" name="Table 5">
            <a:extLst>
              <a:ext uri="{FF2B5EF4-FFF2-40B4-BE49-F238E27FC236}">
                <a16:creationId xmlns:a16="http://schemas.microsoft.com/office/drawing/2014/main" id="{A7DBDB89-25B3-1C43-82DE-B2141110B377}"/>
              </a:ext>
            </a:extLst>
          </p:cNvPr>
          <p:cNvGraphicFramePr>
            <a:graphicFrameLocks noGrp="1"/>
          </p:cNvGraphicFramePr>
          <p:nvPr>
            <p:extLst>
              <p:ext uri="{D42A27DB-BD31-4B8C-83A1-F6EECF244321}">
                <p14:modId xmlns:p14="http://schemas.microsoft.com/office/powerpoint/2010/main" val="3264678168"/>
              </p:ext>
            </p:extLst>
          </p:nvPr>
        </p:nvGraphicFramePr>
        <p:xfrm>
          <a:off x="4161603" y="1368487"/>
          <a:ext cx="7576990" cy="4085108"/>
        </p:xfrm>
        <a:graphic>
          <a:graphicData uri="http://schemas.openxmlformats.org/drawingml/2006/table">
            <a:tbl>
              <a:tblPr firstRow="1" bandRow="1">
                <a:tableStyleId>{7DF18680-E054-41AD-8BC1-D1AEF772440D}</a:tableStyleId>
              </a:tblPr>
              <a:tblGrid>
                <a:gridCol w="2156851">
                  <a:extLst>
                    <a:ext uri="{9D8B030D-6E8A-4147-A177-3AD203B41FA5}">
                      <a16:colId xmlns:a16="http://schemas.microsoft.com/office/drawing/2014/main" val="3828749221"/>
                    </a:ext>
                  </a:extLst>
                </a:gridCol>
                <a:gridCol w="5420139">
                  <a:extLst>
                    <a:ext uri="{9D8B030D-6E8A-4147-A177-3AD203B41FA5}">
                      <a16:colId xmlns:a16="http://schemas.microsoft.com/office/drawing/2014/main" val="2024468289"/>
                    </a:ext>
                  </a:extLst>
                </a:gridCol>
              </a:tblGrid>
              <a:tr h="458084">
                <a:tc>
                  <a:txBody>
                    <a:bodyPr/>
                    <a:lstStyle/>
                    <a:p>
                      <a:r>
                        <a:rPr lang="ko-KR" sz="1400" b="1" spc="0">
                          <a:latin typeface="Candara" panose="020E0502030303020204" pitchFamily="34" charset="0"/>
                          <a:ea typeface="Malgun Gothic"/>
                          <a:cs typeface="+mn-cs"/>
                          <a:sym typeface=""/>
                        </a:rPr>
                        <a:t>진단 영상</a:t>
                      </a:r>
                    </a:p>
                  </a:txBody>
                  <a:tcPr anchor="ctr"/>
                </a:tc>
                <a:tc>
                  <a:txBody>
                    <a:bodyPr/>
                    <a:lstStyle/>
                    <a:p>
                      <a:r>
                        <a:rPr lang="ko-KR" sz="1400" b="1" spc="0">
                          <a:latin typeface="Candara" panose="020E0502030303020204" pitchFamily="34" charset="0"/>
                          <a:ea typeface="Malgun Gothic"/>
                          <a:cs typeface="+mn-cs"/>
                          <a:sym typeface=""/>
                        </a:rPr>
                        <a:t>목적</a:t>
                      </a:r>
                    </a:p>
                  </a:txBody>
                  <a:tcPr anchor="ctr"/>
                </a:tc>
                <a:extLst>
                  <a:ext uri="{0D108BD9-81ED-4DB2-BD59-A6C34878D82A}">
                    <a16:rowId xmlns:a16="http://schemas.microsoft.com/office/drawing/2014/main" val="1024063582"/>
                  </a:ext>
                </a:extLst>
              </a:tr>
              <a:tr h="458084">
                <a:tc>
                  <a:txBody>
                    <a:bodyPr/>
                    <a:lstStyle/>
                    <a:p>
                      <a:r>
                        <a:rPr lang="ko-KR" sz="1400" b="1" spc="0">
                          <a:solidFill>
                            <a:schemeClr val="tx1">
                              <a:lumMod val="100000"/>
                            </a:schemeClr>
                          </a:solidFill>
                          <a:latin typeface="Candara" panose="020E0502030303020204" pitchFamily="34" charset="0"/>
                          <a:ea typeface="Malgun Gothic"/>
                          <a:cs typeface="+mn-cs"/>
                          <a:sym typeface=""/>
                        </a:rPr>
                        <a:t>골밀도 검사</a:t>
                      </a:r>
                    </a:p>
                  </a:txBody>
                  <a:tcPr anchor="ctr"/>
                </a:tc>
                <a:tc>
                  <a:txBody>
                    <a:bodyPr/>
                    <a:lstStyle/>
                    <a:p>
                      <a:r>
                        <a:rPr lang="ko-KR" sz="1400" b="1" spc="0">
                          <a:solidFill>
                            <a:schemeClr val="tx1">
                              <a:lumMod val="100000"/>
                            </a:schemeClr>
                          </a:solidFill>
                          <a:latin typeface="Candara" panose="020E0502030303020204" pitchFamily="34" charset="0"/>
                          <a:ea typeface="Malgun Gothic"/>
                          <a:cs typeface="+mn-cs"/>
                          <a:sym typeface=""/>
                        </a:rPr>
                        <a:t>골감소증 및 골다공증 감지에 유용</a:t>
                      </a:r>
                    </a:p>
                  </a:txBody>
                  <a:tcPr anchor="ctr"/>
                </a:tc>
                <a:extLst>
                  <a:ext uri="{0D108BD9-81ED-4DB2-BD59-A6C34878D82A}">
                    <a16:rowId xmlns:a16="http://schemas.microsoft.com/office/drawing/2014/main" val="967129949"/>
                  </a:ext>
                </a:extLst>
              </a:tr>
              <a:tr h="458084">
                <a:tc>
                  <a:txBody>
                    <a:bodyPr/>
                    <a:lstStyle/>
                    <a:p>
                      <a:r>
                        <a:rPr lang="ko-KR" sz="1400" b="1" spc="0">
                          <a:solidFill>
                            <a:schemeClr val="tx1">
                              <a:lumMod val="100000"/>
                            </a:schemeClr>
                          </a:solidFill>
                          <a:latin typeface="Candara" panose="020E0502030303020204" pitchFamily="34" charset="0"/>
                          <a:ea typeface="Malgun Gothic"/>
                          <a:cs typeface="+mn-cs"/>
                          <a:sym typeface=""/>
                        </a:rPr>
                        <a:t>뼈 스캔</a:t>
                      </a:r>
                    </a:p>
                  </a:txBody>
                  <a:tcPr anchor="ctr"/>
                </a:tc>
                <a:tc>
                  <a:txBody>
                    <a:bodyPr/>
                    <a:lstStyle/>
                    <a:p>
                      <a:r>
                        <a:rPr lang="ko-KR" sz="1400" b="1" spc="0">
                          <a:solidFill>
                            <a:schemeClr val="tx1">
                              <a:lumMod val="100000"/>
                            </a:schemeClr>
                          </a:solidFill>
                          <a:latin typeface="Candara" panose="020E0502030303020204" pitchFamily="34" charset="0"/>
                          <a:ea typeface="Malgun Gothic"/>
                          <a:cs typeface="+mn-cs"/>
                          <a:sym typeface=""/>
                        </a:rPr>
                        <a:t>골수종 골 질환을 평가하는 데 유용한 도구가 아님</a:t>
                      </a:r>
                    </a:p>
                  </a:txBody>
                  <a:tcPr anchor="ctr"/>
                </a:tc>
                <a:extLst>
                  <a:ext uri="{0D108BD9-81ED-4DB2-BD59-A6C34878D82A}">
                    <a16:rowId xmlns:a16="http://schemas.microsoft.com/office/drawing/2014/main" val="3421702201"/>
                  </a:ext>
                </a:extLst>
              </a:tr>
              <a:tr h="1430730">
                <a:tc>
                  <a:txBody>
                    <a:bodyPr/>
                    <a:lstStyle/>
                    <a:p>
                      <a:r>
                        <a:rPr lang="ko-KR" sz="1400" b="1" spc="0">
                          <a:solidFill>
                            <a:schemeClr val="tx1">
                              <a:lumMod val="100000"/>
                            </a:schemeClr>
                          </a:solidFill>
                          <a:latin typeface="Candara" panose="020E0502030303020204" pitchFamily="34" charset="0"/>
                          <a:ea typeface="Malgun Gothic"/>
                          <a:cs typeface="+mn-cs"/>
                          <a:sym typeface=""/>
                        </a:rPr>
                        <a:t>MRI</a:t>
                      </a:r>
                    </a:p>
                  </a:txBody>
                  <a:tcPr anchor="ctr"/>
                </a:tc>
                <a:tc>
                  <a:txBody>
                    <a:bodyPr/>
                    <a:lstStyle/>
                    <a:p>
                      <a:pPr>
                        <a:spcAft>
                          <a:spcPts val="600"/>
                        </a:spcAft>
                      </a:pPr>
                      <a:r>
                        <a:rPr lang="ko-KR" sz="1400" b="1" spc="0" dirty="0">
                          <a:solidFill>
                            <a:schemeClr val="tx1">
                              <a:lumMod val="100000"/>
                            </a:schemeClr>
                          </a:solidFill>
                          <a:latin typeface="Candara" panose="020E0502030303020204" pitchFamily="34" charset="0"/>
                          <a:ea typeface="Malgun Gothic"/>
                          <a:cs typeface="+mn-cs"/>
                          <a:sym typeface=""/>
                        </a:rPr>
                        <a:t>엑스레이보다 민감</a:t>
                      </a:r>
                    </a:p>
                    <a:p>
                      <a:pPr>
                        <a:spcAft>
                          <a:spcPts val="600"/>
                        </a:spcAft>
                      </a:pPr>
                      <a:r>
                        <a:rPr lang="ko-KR" sz="1400" b="1" spc="0" dirty="0">
                          <a:solidFill>
                            <a:schemeClr val="tx1">
                              <a:lumMod val="100000"/>
                            </a:schemeClr>
                          </a:solidFill>
                          <a:latin typeface="Candara" panose="020E0502030303020204" pitchFamily="34" charset="0"/>
                          <a:ea typeface="Malgun Gothic"/>
                          <a:cs typeface="+mn-cs"/>
                          <a:sym typeface=""/>
                        </a:rPr>
                        <a:t>척추압박골절 또는 </a:t>
                      </a:r>
                      <a:r>
                        <a:rPr lang="ko-KR" sz="1400" b="1" spc="0" dirty="0" err="1">
                          <a:solidFill>
                            <a:schemeClr val="tx1">
                              <a:lumMod val="100000"/>
                            </a:schemeClr>
                          </a:solidFill>
                          <a:latin typeface="Candara" panose="020E0502030303020204" pitchFamily="34" charset="0"/>
                          <a:ea typeface="Malgun Gothic"/>
                          <a:cs typeface="+mn-cs"/>
                          <a:sym typeface=""/>
                        </a:rPr>
                        <a:t>척수압박이</a:t>
                      </a:r>
                      <a:r>
                        <a:rPr lang="ko-KR" sz="1400" b="1" spc="0" dirty="0">
                          <a:solidFill>
                            <a:schemeClr val="tx1">
                              <a:lumMod val="100000"/>
                            </a:schemeClr>
                          </a:solidFill>
                          <a:latin typeface="Candara" panose="020E0502030303020204" pitchFamily="34" charset="0"/>
                          <a:ea typeface="Malgun Gothic"/>
                          <a:cs typeface="+mn-cs"/>
                          <a:sym typeface=""/>
                        </a:rPr>
                        <a:t> 의심될 때 사용</a:t>
                      </a:r>
                    </a:p>
                    <a:p>
                      <a:pPr>
                        <a:spcAft>
                          <a:spcPts val="600"/>
                        </a:spcAft>
                      </a:pPr>
                      <a:r>
                        <a:rPr lang="ko-KR" sz="1400" b="1" spc="0" dirty="0">
                          <a:solidFill>
                            <a:schemeClr val="tx1">
                              <a:lumMod val="100000"/>
                            </a:schemeClr>
                          </a:solidFill>
                          <a:latin typeface="Candara" panose="020E0502030303020204" pitchFamily="34" charset="0"/>
                          <a:ea typeface="Malgun Gothic"/>
                          <a:cs typeface="+mn-cs"/>
                          <a:sym typeface=""/>
                        </a:rPr>
                        <a:t>활동성 척추골 질환과 골수 및 </a:t>
                      </a:r>
                      <a:r>
                        <a:rPr lang="ko-KR" sz="1400" b="1" spc="0" dirty="0" err="1">
                          <a:solidFill>
                            <a:schemeClr val="tx1">
                              <a:lumMod val="100000"/>
                            </a:schemeClr>
                          </a:solidFill>
                          <a:latin typeface="Candara" panose="020E0502030303020204" pitchFamily="34" charset="0"/>
                          <a:ea typeface="Malgun Gothic"/>
                          <a:cs typeface="+mn-cs"/>
                          <a:sym typeface=""/>
                        </a:rPr>
                        <a:t>연조직</a:t>
                      </a:r>
                      <a:r>
                        <a:rPr lang="ko-KR" sz="1400" b="1" spc="0" dirty="0">
                          <a:solidFill>
                            <a:schemeClr val="tx1">
                              <a:lumMod val="100000"/>
                            </a:schemeClr>
                          </a:solidFill>
                          <a:latin typeface="Candara" panose="020E0502030303020204" pitchFamily="34" charset="0"/>
                          <a:ea typeface="Malgun Gothic"/>
                          <a:cs typeface="+mn-cs"/>
                          <a:sym typeface=""/>
                        </a:rPr>
                        <a:t> 침범을 둘러싼 부종 및 </a:t>
                      </a:r>
                      <a:br>
                        <a:rPr lang="es-ES" altLang="ko-KR" sz="1400" b="1" spc="0" dirty="0">
                          <a:solidFill>
                            <a:schemeClr val="tx1">
                              <a:lumMod val="100000"/>
                            </a:schemeClr>
                          </a:solidFill>
                          <a:latin typeface="Candara" panose="020E0502030303020204" pitchFamily="34" charset="0"/>
                          <a:ea typeface="Malgun Gothic"/>
                          <a:cs typeface="+mn-cs"/>
                          <a:sym typeface=""/>
                        </a:rPr>
                      </a:br>
                      <a:r>
                        <a:rPr lang="ko-KR" sz="1400" b="1" spc="0" dirty="0">
                          <a:solidFill>
                            <a:schemeClr val="tx1">
                              <a:lumMod val="100000"/>
                            </a:schemeClr>
                          </a:solidFill>
                          <a:latin typeface="Candara" panose="020E0502030303020204" pitchFamily="34" charset="0"/>
                          <a:ea typeface="Malgun Gothic"/>
                          <a:cs typeface="+mn-cs"/>
                          <a:sym typeface=""/>
                        </a:rPr>
                        <a:t>체액을 감지할 수 있습니다.</a:t>
                      </a:r>
                    </a:p>
                  </a:txBody>
                  <a:tcPr anchor="ctr"/>
                </a:tc>
                <a:extLst>
                  <a:ext uri="{0D108BD9-81ED-4DB2-BD59-A6C34878D82A}">
                    <a16:rowId xmlns:a16="http://schemas.microsoft.com/office/drawing/2014/main" val="889765201"/>
                  </a:ext>
                </a:extLst>
              </a:tr>
              <a:tr h="640063">
                <a:tc>
                  <a:txBody>
                    <a:bodyPr/>
                    <a:lstStyle/>
                    <a:p>
                      <a:r>
                        <a:rPr lang="ko-KR" sz="1400" b="1" spc="0">
                          <a:solidFill>
                            <a:schemeClr val="tx1">
                              <a:lumMod val="100000"/>
                            </a:schemeClr>
                          </a:solidFill>
                          <a:latin typeface="Candara" panose="020E0502030303020204" pitchFamily="34" charset="0"/>
                          <a:ea typeface="Malgun Gothic"/>
                          <a:cs typeface="+mn-cs"/>
                          <a:sym typeface=""/>
                        </a:rPr>
                        <a:t>PET/CT</a:t>
                      </a:r>
                    </a:p>
                  </a:txBody>
                  <a:tcPr anchor="ctr"/>
                </a:tc>
                <a:tc>
                  <a:txBody>
                    <a:bodyPr/>
                    <a:lstStyle/>
                    <a:p>
                      <a:r>
                        <a:rPr lang="ko-KR" sz="1400" b="1" spc="0">
                          <a:solidFill>
                            <a:schemeClr val="tx1">
                              <a:lumMod val="100000"/>
                            </a:schemeClr>
                          </a:solidFill>
                          <a:latin typeface="Candara" panose="020E0502030303020204" pitchFamily="34" charset="0"/>
                          <a:ea typeface="Malgun Gothic"/>
                          <a:cs typeface="+mn-cs"/>
                          <a:sym typeface=""/>
                        </a:rPr>
                        <a:t>용해성 골 병변의 존재를 평가하고 잠복 형질세포종을 검출하는 데 유용합니다.</a:t>
                      </a:r>
                    </a:p>
                  </a:txBody>
                  <a:tcPr anchor="ctr"/>
                </a:tc>
                <a:extLst>
                  <a:ext uri="{0D108BD9-81ED-4DB2-BD59-A6C34878D82A}">
                    <a16:rowId xmlns:a16="http://schemas.microsoft.com/office/drawing/2014/main" val="851763779"/>
                  </a:ext>
                </a:extLst>
              </a:tr>
              <a:tr h="640063">
                <a:tc>
                  <a:txBody>
                    <a:bodyPr/>
                    <a:lstStyle/>
                    <a:p>
                      <a:r>
                        <a:rPr lang="ko-KR" sz="1400" b="1" spc="0">
                          <a:solidFill>
                            <a:schemeClr val="tx1">
                              <a:lumMod val="100000"/>
                            </a:schemeClr>
                          </a:solidFill>
                          <a:latin typeface="Candara" panose="020E0502030303020204" pitchFamily="34" charset="0"/>
                          <a:ea typeface="Malgun Gothic"/>
                          <a:cs typeface="+mn-cs"/>
                          <a:sym typeface=""/>
                        </a:rPr>
                        <a:t>골격 조사</a:t>
                      </a:r>
                    </a:p>
                  </a:txBody>
                  <a:tcPr anchor="ctr"/>
                </a:tc>
                <a:tc>
                  <a:txBody>
                    <a:bodyPr/>
                    <a:lstStyle/>
                    <a:p>
                      <a:pPr>
                        <a:spcAft>
                          <a:spcPts val="600"/>
                        </a:spcAft>
                      </a:pPr>
                      <a:r>
                        <a:rPr lang="ko-KR" sz="1400" b="1" spc="0" dirty="0">
                          <a:solidFill>
                            <a:schemeClr val="tx1">
                              <a:lumMod val="100000"/>
                            </a:schemeClr>
                          </a:solidFill>
                          <a:latin typeface="Candara" panose="020E0502030303020204" pitchFamily="34" charset="0"/>
                          <a:ea typeface="Malgun Gothic"/>
                          <a:cs typeface="+mn-cs"/>
                          <a:sym typeface=""/>
                        </a:rPr>
                        <a:t>용해성 뼈 </a:t>
                      </a:r>
                      <a:r>
                        <a:rPr lang="ko-KR" sz="1400" b="1" spc="0" dirty="0" err="1">
                          <a:solidFill>
                            <a:schemeClr val="tx1">
                              <a:lumMod val="100000"/>
                            </a:schemeClr>
                          </a:solidFill>
                          <a:latin typeface="Candara" panose="020E0502030303020204" pitchFamily="34" charset="0"/>
                          <a:ea typeface="Malgun Gothic"/>
                          <a:cs typeface="+mn-cs"/>
                          <a:sym typeface=""/>
                        </a:rPr>
                        <a:t>병변</a:t>
                      </a:r>
                      <a:r>
                        <a:rPr lang="ko-KR" sz="1400" b="1" spc="0" dirty="0">
                          <a:solidFill>
                            <a:schemeClr val="tx1">
                              <a:lumMod val="100000"/>
                            </a:schemeClr>
                          </a:solidFill>
                          <a:latin typeface="Candara" panose="020E0502030303020204" pitchFamily="34" charset="0"/>
                          <a:ea typeface="Malgun Gothic"/>
                          <a:cs typeface="+mn-cs"/>
                          <a:sym typeface=""/>
                        </a:rPr>
                        <a:t> 및 뼈 골절을 감지하는 데 사용되는 골격 엑스레이</a:t>
                      </a:r>
                    </a:p>
                    <a:p>
                      <a:pPr>
                        <a:spcAft>
                          <a:spcPts val="600"/>
                        </a:spcAft>
                      </a:pPr>
                      <a:r>
                        <a:rPr lang="ko-KR" sz="1400" b="1" spc="0" dirty="0">
                          <a:solidFill>
                            <a:schemeClr val="tx1">
                              <a:lumMod val="100000"/>
                            </a:schemeClr>
                          </a:solidFill>
                          <a:latin typeface="Candara" panose="020E0502030303020204" pitchFamily="34" charset="0"/>
                          <a:ea typeface="Malgun Gothic"/>
                          <a:cs typeface="+mn-cs"/>
                          <a:sym typeface=""/>
                        </a:rPr>
                        <a:t>다발성 골수종의 병기 결정에도 사용</a:t>
                      </a:r>
                    </a:p>
                  </a:txBody>
                  <a:tcPr anchor="ctr"/>
                </a:tc>
                <a:extLst>
                  <a:ext uri="{0D108BD9-81ED-4DB2-BD59-A6C34878D82A}">
                    <a16:rowId xmlns:a16="http://schemas.microsoft.com/office/drawing/2014/main" val="429037636"/>
                  </a:ext>
                </a:extLst>
              </a:tr>
            </a:tbl>
          </a:graphicData>
        </a:graphic>
      </p:graphicFrame>
      <p:pic>
        <p:nvPicPr>
          <p:cNvPr id="14" name="Graphic 13" descr="Home with solid fill">
            <a:hlinkClick r:id="rId4" action="ppaction://hlinksldjump"/>
            <a:extLst>
              <a:ext uri="{FF2B5EF4-FFF2-40B4-BE49-F238E27FC236}">
                <a16:creationId xmlns:a16="http://schemas.microsoft.com/office/drawing/2014/main" id="{EB1641DF-22CA-6743-914E-2013DEC5C6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8" name="CuadroTexto 7">
            <a:extLst>
              <a:ext uri="{FF2B5EF4-FFF2-40B4-BE49-F238E27FC236}">
                <a16:creationId xmlns:a16="http://schemas.microsoft.com/office/drawing/2014/main" id="{5B23BB98-FDC2-4DC2-BB14-02575FD8E90C}"/>
              </a:ext>
            </a:extLst>
          </p:cNvPr>
          <p:cNvSpPr txBox="1"/>
          <p:nvPr/>
        </p:nvSpPr>
        <p:spPr>
          <a:xfrm>
            <a:off x="3295913" y="1887422"/>
            <a:ext cx="480749" cy="276999"/>
          </a:xfrm>
          <a:prstGeom prst="rect">
            <a:avLst/>
          </a:prstGeom>
          <a:solidFill>
            <a:srgbClr val="EBE7EA"/>
          </a:solidFill>
          <a:effectLst>
            <a:outerShdw blurRad="50800" dist="50800" dir="5400000" algn="ctr" rotWithShape="0">
              <a:srgbClr val="EBE7EA"/>
            </a:outerShdw>
          </a:effectLst>
        </p:spPr>
        <p:txBody>
          <a:bodyPr wrap="square" lIns="0" tIns="0" rIns="0" bIns="0" rtlCol="0">
            <a:spAutoFit/>
          </a:bodyPr>
          <a:lstStyle/>
          <a:p>
            <a:r>
              <a:rPr lang="ko-KR" sz="900" b="1">
                <a:latin typeface="Arial Narrow" panose="020B0606020202030204" pitchFamily="34" charset="0"/>
                <a:sym typeface=""/>
              </a:rPr>
              <a:t>하악골</a:t>
            </a:r>
          </a:p>
          <a:p>
            <a:r>
              <a:rPr lang="ko-KR" sz="900" b="1">
                <a:latin typeface="Arial Narrow" panose="020B0606020202030204" pitchFamily="34" charset="0"/>
                <a:sym typeface=""/>
              </a:rPr>
              <a:t>(10% 위험도)</a:t>
            </a:r>
          </a:p>
        </p:txBody>
      </p:sp>
      <p:sp>
        <p:nvSpPr>
          <p:cNvPr id="11" name="CuadroTexto 10">
            <a:extLst>
              <a:ext uri="{FF2B5EF4-FFF2-40B4-BE49-F238E27FC236}">
                <a16:creationId xmlns:a16="http://schemas.microsoft.com/office/drawing/2014/main" id="{43D3451D-C29B-4562-9228-DC600F082784}"/>
              </a:ext>
            </a:extLst>
          </p:cNvPr>
          <p:cNvSpPr txBox="1"/>
          <p:nvPr/>
        </p:nvSpPr>
        <p:spPr>
          <a:xfrm>
            <a:off x="3071813" y="2606619"/>
            <a:ext cx="747713" cy="276999"/>
          </a:xfrm>
          <a:prstGeom prst="rect">
            <a:avLst/>
          </a:prstGeom>
          <a:solidFill>
            <a:srgbClr val="EBE7EA"/>
          </a:solidFill>
          <a:effectLst>
            <a:outerShdw blurRad="50800" dist="50800" dir="5400000" algn="ctr" rotWithShape="0">
              <a:srgbClr val="EBE7EA"/>
            </a:outerShdw>
          </a:effectLst>
        </p:spPr>
        <p:txBody>
          <a:bodyPr wrap="square" lIns="0" tIns="0" rIns="0" bIns="0" rtlCol="0">
            <a:spAutoFit/>
          </a:bodyPr>
          <a:lstStyle/>
          <a:p>
            <a:pPr algn="ctr"/>
            <a:r>
              <a:rPr lang="ko-KR" sz="900" b="1">
                <a:latin typeface="Arial Narrow" panose="020B0606020202030204" pitchFamily="34" charset="0"/>
                <a:sym typeface=""/>
              </a:rPr>
              <a:t>척추(위험도 49% 이상)</a:t>
            </a:r>
          </a:p>
        </p:txBody>
      </p:sp>
      <p:sp>
        <p:nvSpPr>
          <p:cNvPr id="12" name="CuadroTexto 11">
            <a:extLst>
              <a:ext uri="{FF2B5EF4-FFF2-40B4-BE49-F238E27FC236}">
                <a16:creationId xmlns:a16="http://schemas.microsoft.com/office/drawing/2014/main" id="{BB5EE37C-3E16-43FA-BFEB-21F3AEB6A647}"/>
              </a:ext>
            </a:extLst>
          </p:cNvPr>
          <p:cNvSpPr txBox="1"/>
          <p:nvPr/>
        </p:nvSpPr>
        <p:spPr>
          <a:xfrm>
            <a:off x="3211366" y="4274511"/>
            <a:ext cx="531019" cy="276999"/>
          </a:xfrm>
          <a:prstGeom prst="rect">
            <a:avLst/>
          </a:prstGeom>
          <a:solidFill>
            <a:srgbClr val="EBE7EA"/>
          </a:solidFill>
          <a:effectLst>
            <a:outerShdw blurRad="50800" dist="50800" dir="5400000" algn="ctr" rotWithShape="0">
              <a:srgbClr val="EBE7EA"/>
            </a:outerShdw>
          </a:effectLst>
        </p:spPr>
        <p:txBody>
          <a:bodyPr wrap="square" lIns="0" tIns="0" rIns="0" bIns="0" rtlCol="0">
            <a:spAutoFit/>
          </a:bodyPr>
          <a:lstStyle/>
          <a:p>
            <a:pPr algn="ctr"/>
            <a:r>
              <a:rPr lang="ko-KR" sz="900" b="1">
                <a:latin typeface="Arial Narrow" panose="020B0606020202030204" pitchFamily="34" charset="0"/>
                <a:sym typeface=""/>
              </a:rPr>
              <a:t>대퇴골(13% 위험도)</a:t>
            </a:r>
          </a:p>
        </p:txBody>
      </p:sp>
      <p:sp>
        <p:nvSpPr>
          <p:cNvPr id="13" name="CuadroTexto 12">
            <a:extLst>
              <a:ext uri="{FF2B5EF4-FFF2-40B4-BE49-F238E27FC236}">
                <a16:creationId xmlns:a16="http://schemas.microsoft.com/office/drawing/2014/main" id="{2AD692E3-309C-4423-B12F-EB3B6F52EC67}"/>
              </a:ext>
            </a:extLst>
          </p:cNvPr>
          <p:cNvSpPr txBox="1"/>
          <p:nvPr/>
        </p:nvSpPr>
        <p:spPr>
          <a:xfrm>
            <a:off x="725342" y="3043405"/>
            <a:ext cx="510528" cy="276999"/>
          </a:xfrm>
          <a:prstGeom prst="rect">
            <a:avLst/>
          </a:prstGeom>
          <a:solidFill>
            <a:srgbClr val="EBE7EA"/>
          </a:solidFill>
          <a:effectLst>
            <a:outerShdw blurRad="50800" dist="50800" dir="5400000" algn="ctr" rotWithShape="0">
              <a:srgbClr val="EBE7EA"/>
            </a:outerShdw>
          </a:effectLst>
        </p:spPr>
        <p:txBody>
          <a:bodyPr wrap="square" lIns="0" tIns="0" rIns="0" bIns="0" rtlCol="0">
            <a:spAutoFit/>
          </a:bodyPr>
          <a:lstStyle/>
          <a:p>
            <a:pPr algn="ctr"/>
            <a:r>
              <a:rPr lang="ko-KR" sz="900" b="1">
                <a:latin typeface="Arial Narrow" panose="020B0606020202030204" pitchFamily="34" charset="0"/>
                <a:sym typeface=""/>
              </a:rPr>
              <a:t>골반(34% 위험도)</a:t>
            </a:r>
          </a:p>
        </p:txBody>
      </p:sp>
      <p:sp>
        <p:nvSpPr>
          <p:cNvPr id="15" name="CuadroTexto 14">
            <a:extLst>
              <a:ext uri="{FF2B5EF4-FFF2-40B4-BE49-F238E27FC236}">
                <a16:creationId xmlns:a16="http://schemas.microsoft.com/office/drawing/2014/main" id="{8CF702C1-2CCE-4023-BABA-B411070480BD}"/>
              </a:ext>
            </a:extLst>
          </p:cNvPr>
          <p:cNvSpPr txBox="1"/>
          <p:nvPr/>
        </p:nvSpPr>
        <p:spPr>
          <a:xfrm>
            <a:off x="696165" y="2252696"/>
            <a:ext cx="510528" cy="276999"/>
          </a:xfrm>
          <a:prstGeom prst="rect">
            <a:avLst/>
          </a:prstGeom>
          <a:solidFill>
            <a:srgbClr val="EBE7EA"/>
          </a:solidFill>
          <a:effectLst>
            <a:outerShdw blurRad="50800" dist="50800" dir="5400000" algn="ctr" rotWithShape="0">
              <a:srgbClr val="EBE7EA"/>
            </a:outerShdw>
          </a:effectLst>
        </p:spPr>
        <p:txBody>
          <a:bodyPr wrap="square" lIns="0" tIns="0" rIns="0" bIns="0" rtlCol="0">
            <a:spAutoFit/>
          </a:bodyPr>
          <a:lstStyle/>
          <a:p>
            <a:pPr algn="ctr"/>
            <a:r>
              <a:rPr lang="ko-KR" sz="900" b="1">
                <a:latin typeface="Arial Narrow" panose="020B0606020202030204" pitchFamily="34" charset="0"/>
                <a:sym typeface=""/>
              </a:rPr>
              <a:t>상완골(22% 위험도)</a:t>
            </a:r>
          </a:p>
        </p:txBody>
      </p:sp>
      <p:sp>
        <p:nvSpPr>
          <p:cNvPr id="16" name="CuadroTexto 15">
            <a:extLst>
              <a:ext uri="{FF2B5EF4-FFF2-40B4-BE49-F238E27FC236}">
                <a16:creationId xmlns:a16="http://schemas.microsoft.com/office/drawing/2014/main" id="{4B0E504A-C73A-41C5-8D0D-8AFC26B64CF5}"/>
              </a:ext>
            </a:extLst>
          </p:cNvPr>
          <p:cNvSpPr txBox="1"/>
          <p:nvPr/>
        </p:nvSpPr>
        <p:spPr>
          <a:xfrm>
            <a:off x="769424" y="1602345"/>
            <a:ext cx="633132" cy="276999"/>
          </a:xfrm>
          <a:prstGeom prst="rect">
            <a:avLst/>
          </a:prstGeom>
          <a:solidFill>
            <a:srgbClr val="EBE7EA"/>
          </a:solidFill>
          <a:effectLst>
            <a:outerShdw blurRad="50800" dist="50800" dir="5400000" algn="ctr" rotWithShape="0">
              <a:srgbClr val="EBE7EA"/>
            </a:outerShdw>
          </a:effectLst>
        </p:spPr>
        <p:txBody>
          <a:bodyPr wrap="square" lIns="0" tIns="0" rIns="0" bIns="0" rtlCol="0">
            <a:spAutoFit/>
          </a:bodyPr>
          <a:lstStyle/>
          <a:p>
            <a:pPr algn="ctr"/>
            <a:r>
              <a:rPr lang="ko-KR" sz="900" b="1">
                <a:latin typeface="Arial Narrow" panose="020B0606020202030204" pitchFamily="34" charset="0"/>
                <a:sym typeface=""/>
              </a:rPr>
              <a:t>두개골(위험도 35% 이상)</a:t>
            </a:r>
          </a:p>
        </p:txBody>
      </p:sp>
    </p:spTree>
    <p:extLst>
      <p:ext uri="{BB962C8B-B14F-4D97-AF65-F5344CB8AC3E}">
        <p14:creationId xmlns:p14="http://schemas.microsoft.com/office/powerpoint/2010/main" val="3767600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만성 폐쇄성 폐질환(COPD) 및 골다공증</a:t>
            </a:r>
            <a:endParaRPr lang="ko-KR" sz="3600" dirty="0">
              <a:solidFill>
                <a:prstClr val="black"/>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650929" y="1428067"/>
            <a:ext cx="7273871" cy="3139321"/>
          </a:xfrm>
          <a:prstGeom prst="rect">
            <a:avLst/>
          </a:prstGeom>
          <a:noFill/>
        </p:spPr>
        <p:txBody>
          <a:bodyPr wrap="square" rtlCol="0">
            <a:spAutoFit/>
          </a:bodyPr>
          <a:lstStyle/>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골다공증 및 관련 골절은 흔하며, COPD 환자의 삶의 질과 호흡 기능에 상당한 영향을 미침</a:t>
            </a:r>
            <a:r>
              <a:rPr lang="ko-KR" b="1" kern="0" baseline="30000" dirty="0">
                <a:solidFill>
                  <a:schemeClr val="tx1">
                    <a:lumMod val="100000"/>
                  </a:schemeClr>
                </a:solidFill>
                <a:latin typeface="Candara" panose="020E0502030303020204" pitchFamily="34" charset="0"/>
                <a:sym typeface=""/>
              </a:rPr>
              <a:t>1 </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13개 연구의 체계적인 검토(</a:t>
            </a:r>
            <a:r>
              <a:rPr lang="ko-KR" b="1" kern="0" dirty="0" err="1">
                <a:solidFill>
                  <a:schemeClr val="tx1">
                    <a:lumMod val="100000"/>
                  </a:schemeClr>
                </a:solidFill>
                <a:latin typeface="Candara" panose="020E0502030303020204" pitchFamily="34" charset="0"/>
                <a:sym typeface=""/>
              </a:rPr>
              <a:t>N</a:t>
            </a:r>
            <a:r>
              <a:rPr lang="ko-KR" b="1" kern="0" dirty="0">
                <a:solidFill>
                  <a:schemeClr val="tx1">
                    <a:lumMod val="100000"/>
                  </a:schemeClr>
                </a:solidFill>
                <a:latin typeface="Candara" panose="020E0502030303020204" pitchFamily="34" charset="0"/>
                <a:sym typeface=""/>
              </a:rPr>
              <a:t>=775 COPD 환자):</a:t>
            </a:r>
            <a:r>
              <a:rPr lang="ko-KR" b="1" kern="0" baseline="30000" dirty="0">
                <a:solidFill>
                  <a:schemeClr val="tx1">
                    <a:lumMod val="100000"/>
                  </a:schemeClr>
                </a:solidFill>
                <a:latin typeface="Candara" panose="020E0502030303020204" pitchFamily="34" charset="0"/>
                <a:sym typeface=""/>
              </a:rPr>
              <a:t>2</a:t>
            </a:r>
          </a:p>
          <a:p>
            <a:pPr marL="742950" lvl="1" indent="-285750">
              <a:buFont typeface="Courier New" panose="02070309020205020404" pitchFamily="49" charset="0"/>
              <a:buChar char="o"/>
            </a:pPr>
            <a:r>
              <a:rPr lang="ko-KR" b="1" dirty="0">
                <a:latin typeface="Candara" panose="020E0502030303020204" pitchFamily="34" charset="0"/>
                <a:sym typeface=""/>
              </a:rPr>
              <a:t>전체 골다공증 유병률 35.1%(범위 9-69%) </a:t>
            </a:r>
          </a:p>
          <a:p>
            <a:pPr marL="742950" lvl="1" indent="-285750">
              <a:buFont typeface="Courier New" panose="02070309020205020404" pitchFamily="49" charset="0"/>
              <a:buChar char="o"/>
            </a:pPr>
            <a:r>
              <a:rPr lang="ko-KR" b="1" dirty="0">
                <a:latin typeface="Candara" panose="020E0502030303020204" pitchFamily="34" charset="0"/>
                <a:sym typeface=""/>
              </a:rPr>
              <a:t>38.4%의 골감소증(범위 27-67%)</a:t>
            </a:r>
          </a:p>
          <a:p>
            <a:pPr marL="742950" lvl="1" indent="-285750">
              <a:buFont typeface="Courier New" panose="02070309020205020404" pitchFamily="49" charset="0"/>
              <a:buChar char="o"/>
            </a:pPr>
            <a:r>
              <a:rPr lang="ko-KR" b="1" kern="0" dirty="0">
                <a:solidFill>
                  <a:schemeClr val="tx1">
                    <a:lumMod val="100000"/>
                  </a:schemeClr>
                </a:solidFill>
                <a:latin typeface="Candara" panose="020E0502030303020204" pitchFamily="34" charset="0"/>
                <a:sym typeface=""/>
              </a:rPr>
              <a:t>남성 환자가 더 많음(67% </a:t>
            </a:r>
            <a:r>
              <a:rPr lang="ko-KR" b="1" kern="0" dirty="0" err="1">
                <a:solidFill>
                  <a:schemeClr val="tx1">
                    <a:lumMod val="100000"/>
                  </a:schemeClr>
                </a:solidFill>
                <a:latin typeface="Candara" panose="020E0502030303020204" pitchFamily="34" charset="0"/>
                <a:sym typeface=""/>
              </a:rPr>
              <a:t>vs</a:t>
            </a:r>
            <a:r>
              <a:rPr lang="ko-KR" b="1" kern="0" dirty="0">
                <a:solidFill>
                  <a:schemeClr val="tx1">
                    <a:lumMod val="100000"/>
                  </a:schemeClr>
                </a:solidFill>
                <a:latin typeface="Candara" panose="020E0502030303020204" pitchFamily="34" charset="0"/>
                <a:sym typeface=""/>
              </a:rPr>
              <a:t> 33%)</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COPD 관련 골다공증은 심각하게 과소 치료됨</a:t>
            </a:r>
            <a:r>
              <a:rPr lang="ko-KR" b="1" kern="0" baseline="30000" dirty="0">
                <a:solidFill>
                  <a:schemeClr val="tx1">
                    <a:lumMod val="100000"/>
                  </a:schemeClr>
                </a:solidFill>
                <a:latin typeface="Candara" panose="020E0502030303020204" pitchFamily="34" charset="0"/>
                <a:sym typeface=""/>
              </a:rPr>
              <a:t>1 </a:t>
            </a:r>
          </a:p>
          <a:p>
            <a:pPr marL="742950" lvl="1" indent="-285750">
              <a:buFont typeface="Courier New" panose="02070309020205020404" pitchFamily="49" charset="0"/>
              <a:buChar char="o"/>
            </a:pPr>
            <a:r>
              <a:rPr lang="ko-KR" b="1" kern="0" dirty="0">
                <a:solidFill>
                  <a:schemeClr val="tx1">
                    <a:lumMod val="100000"/>
                  </a:schemeClr>
                </a:solidFill>
                <a:latin typeface="Candara" panose="020E0502030303020204" pitchFamily="34" charset="0"/>
                <a:sym typeface=""/>
              </a:rPr>
              <a:t>한 연구에서는 </a:t>
            </a:r>
            <a:r>
              <a:rPr lang="ko-KR" b="1" kern="0" dirty="0">
                <a:latin typeface="Candara" panose="020E0502030303020204" pitchFamily="34" charset="0"/>
                <a:sym typeface=""/>
              </a:rPr>
              <a:t>골다공증</a:t>
            </a:r>
            <a:r>
              <a:rPr lang="ko-KR" altLang="en-US" b="1" kern="0" dirty="0">
                <a:latin typeface="Candara" panose="020E0502030303020204" pitchFamily="34" charset="0"/>
                <a:sym typeface=""/>
              </a:rPr>
              <a:t>을 동반한</a:t>
            </a:r>
            <a:r>
              <a:rPr lang="ko-KR" b="1" kern="0" dirty="0">
                <a:latin typeface="Candara" panose="020E0502030303020204" pitchFamily="34" charset="0"/>
                <a:sym typeface=""/>
              </a:rPr>
              <a:t> COPD 환자의 82%가 어떤 치료도 받지 못한 것으로 나타남</a:t>
            </a:r>
            <a:r>
              <a:rPr lang="ko-KR" b="1" kern="0" baseline="30000" dirty="0">
                <a:latin typeface="Candara" panose="020E0502030303020204" pitchFamily="34" charset="0"/>
                <a:sym typeface=""/>
              </a:rPr>
              <a:t>3</a:t>
            </a:r>
            <a:endParaRPr lang="ko-KR" b="1" kern="0" dirty="0">
              <a:latin typeface="Candara" panose="020E0502030303020204" pitchFamily="34" charset="0"/>
              <a:sym typeface=""/>
            </a:endParaRPr>
          </a:p>
        </p:txBody>
      </p:sp>
      <p:sp>
        <p:nvSpPr>
          <p:cNvPr id="5" name="TextBox 4">
            <a:extLst>
              <a:ext uri="{FF2B5EF4-FFF2-40B4-BE49-F238E27FC236}">
                <a16:creationId xmlns:a16="http://schemas.microsoft.com/office/drawing/2014/main" id="{9A338638-531E-3943-A257-D0E517722280}"/>
              </a:ext>
            </a:extLst>
          </p:cNvPr>
          <p:cNvSpPr txBox="1"/>
          <p:nvPr/>
        </p:nvSpPr>
        <p:spPr>
          <a:xfrm>
            <a:off x="386856" y="6481014"/>
            <a:ext cx="11256505" cy="230832"/>
          </a:xfrm>
          <a:prstGeom prst="rect">
            <a:avLst/>
          </a:prstGeom>
          <a:noFill/>
        </p:spPr>
        <p:txBody>
          <a:bodyPr wrap="square" rtlCol="0">
            <a:spAutoFit/>
          </a:bodyPr>
          <a:lstStyle/>
          <a:p>
            <a:pPr marL="228600" indent="-228600">
              <a:buAutoNum type="arabicPeriod"/>
            </a:pPr>
            <a:r>
              <a:rPr lang="ko-KR" sz="900" b="1" kern="0">
                <a:solidFill>
                  <a:schemeClr val="tx1">
                    <a:lumMod val="100000"/>
                  </a:schemeClr>
                </a:solidFill>
                <a:latin typeface="Calibri" panose="020F0502020204030204" pitchFamily="34" charset="0"/>
                <a:sym typeface=""/>
              </a:rPr>
              <a:t>Inoue D, et al.</a:t>
            </a:r>
            <a:r>
              <a:rPr lang="ko-KR" sz="900" b="1" i="1" kern="0">
                <a:solidFill>
                  <a:schemeClr val="tx1">
                    <a:lumMod val="100000"/>
                  </a:schemeClr>
                </a:solidFill>
                <a:latin typeface="Calibri" panose="020F0502020204030204" pitchFamily="34" charset="0"/>
                <a:sym typeface=""/>
              </a:rPr>
              <a:t>Int J Chron Obstruct Pulmon Dis</a:t>
            </a:r>
            <a:r>
              <a:rPr lang="ko-KR" sz="900" b="1" kern="0">
                <a:solidFill>
                  <a:schemeClr val="tx1">
                    <a:lumMod val="100000"/>
                  </a:schemeClr>
                </a:solidFill>
                <a:latin typeface="Calibri" panose="020F0502020204030204" pitchFamily="34" charset="0"/>
                <a:sym typeface=""/>
              </a:rPr>
              <a:t> 2016;11:637–48; 2. Graat-Verboom L, et al. </a:t>
            </a:r>
            <a:r>
              <a:rPr lang="ko-KR" sz="900" b="1" i="1" kern="0">
                <a:solidFill>
                  <a:schemeClr val="tx1">
                    <a:lumMod val="100000"/>
                  </a:schemeClr>
                </a:solidFill>
                <a:latin typeface="Calibri" panose="020F0502020204030204" pitchFamily="34" charset="0"/>
                <a:sym typeface=""/>
              </a:rPr>
              <a:t>Eur Respir J</a:t>
            </a:r>
            <a:r>
              <a:rPr lang="ko-KR" sz="900" b="1" kern="0">
                <a:solidFill>
                  <a:schemeClr val="tx1">
                    <a:lumMod val="100000"/>
                  </a:schemeClr>
                </a:solidFill>
                <a:latin typeface="Calibri" panose="020F0502020204030204" pitchFamily="34" charset="0"/>
                <a:sym typeface=""/>
              </a:rPr>
              <a:t>. 2009;34:209–18; 3. Graat-Verboom L, et al. </a:t>
            </a:r>
            <a:r>
              <a:rPr lang="ko-KR" sz="900" b="1" i="1" kern="0">
                <a:solidFill>
                  <a:schemeClr val="tx1">
                    <a:lumMod val="100000"/>
                  </a:schemeClr>
                </a:solidFill>
                <a:latin typeface="Calibri" panose="020F0502020204030204" pitchFamily="34" charset="0"/>
                <a:sym typeface=""/>
              </a:rPr>
              <a:t>Respir Med</a:t>
            </a:r>
            <a:r>
              <a:rPr lang="ko-KR" sz="900" b="1" kern="0">
                <a:solidFill>
                  <a:schemeClr val="tx1">
                    <a:lumMod val="100000"/>
                  </a:schemeClr>
                </a:solidFill>
                <a:latin typeface="Calibri" panose="020F0502020204030204" pitchFamily="34" charset="0"/>
                <a:sym typeface=""/>
              </a:rPr>
              <a:t>. 2009;103:1143–51</a:t>
            </a:r>
          </a:p>
        </p:txBody>
      </p:sp>
      <p:sp>
        <p:nvSpPr>
          <p:cNvPr id="2" name="Rounded Rectangle 1">
            <a:extLst>
              <a:ext uri="{FF2B5EF4-FFF2-40B4-BE49-F238E27FC236}">
                <a16:creationId xmlns:a16="http://schemas.microsoft.com/office/drawing/2014/main" id="{BAB2CBA4-14C7-DC4E-B834-75B703AE8F78}"/>
              </a:ext>
            </a:extLst>
          </p:cNvPr>
          <p:cNvSpPr/>
          <p:nvPr/>
        </p:nvSpPr>
        <p:spPr>
          <a:xfrm>
            <a:off x="8461248" y="2048256"/>
            <a:ext cx="3048000" cy="1719072"/>
          </a:xfrm>
          <a:prstGeom prst="roundRect">
            <a:avLst/>
          </a:prstGeom>
          <a:solidFill>
            <a:srgbClr val="006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b="1" kern="0">
                <a:solidFill>
                  <a:schemeClr val="lt1">
                    <a:lumMod val="100000"/>
                  </a:schemeClr>
                </a:solidFill>
                <a:latin typeface="Candara" panose="020E0502030303020204" pitchFamily="34" charset="0"/>
                <a:sym typeface=""/>
              </a:rPr>
              <a:t>COPD 환자에서 형태적 척추 골절의 유병률:</a:t>
            </a:r>
            <a:r>
              <a:rPr lang="ko-KR" b="1" kern="0" baseline="30000">
                <a:solidFill>
                  <a:schemeClr val="lt1">
                    <a:lumMod val="100000"/>
                  </a:schemeClr>
                </a:solidFill>
                <a:latin typeface="Candara" panose="020E0502030303020204" pitchFamily="34" charset="0"/>
                <a:sym typeface=""/>
              </a:rPr>
              <a:t>1</a:t>
            </a:r>
            <a:r>
              <a:rPr lang="ko-KR" sz="3200" b="1" kern="0">
                <a:solidFill>
                  <a:schemeClr val="lt1">
                    <a:lumMod val="100000"/>
                  </a:schemeClr>
                </a:solidFill>
                <a:latin typeface="Candara" panose="020E0502030303020204" pitchFamily="34" charset="0"/>
                <a:sym typeface=""/>
              </a:rPr>
              <a:t> 24–79%</a:t>
            </a:r>
          </a:p>
          <a:p>
            <a:pPr algn="ctr"/>
            <a:endParaRPr lang="ko-KR" b="1">
              <a:latin typeface="Candara" panose="020E0502030303020204" pitchFamily="34" charset="0"/>
              <a:ea typeface="Malgun Gothic"/>
            </a:endParaRPr>
          </a:p>
        </p:txBody>
      </p:sp>
      <p:sp>
        <p:nvSpPr>
          <p:cNvPr id="3" name="TextBox 2">
            <a:extLst>
              <a:ext uri="{FF2B5EF4-FFF2-40B4-BE49-F238E27FC236}">
                <a16:creationId xmlns:a16="http://schemas.microsoft.com/office/drawing/2014/main" id="{FEA9E2F8-1B5A-BC40-A698-E2D35C6B9CE3}"/>
              </a:ext>
            </a:extLst>
          </p:cNvPr>
          <p:cNvSpPr txBox="1"/>
          <p:nvPr/>
        </p:nvSpPr>
        <p:spPr>
          <a:xfrm>
            <a:off x="1097280" y="5024329"/>
            <a:ext cx="6132576" cy="923330"/>
          </a:xfrm>
          <a:prstGeom prst="rect">
            <a:avLst/>
          </a:prstGeom>
          <a:noFill/>
        </p:spPr>
        <p:txBody>
          <a:bodyPr wrap="square" rtlCol="0">
            <a:spAutoFit/>
          </a:bodyPr>
          <a:lstStyle/>
          <a:p>
            <a:r>
              <a:rPr lang="ko-KR" b="1" kern="0">
                <a:solidFill>
                  <a:srgbClr val="2F9588">
                    <a:lumMod val="100000"/>
                  </a:srgbClr>
                </a:solidFill>
                <a:latin typeface="Candara" panose="020E0502030303020204" pitchFamily="34" charset="0"/>
                <a:sym typeface=""/>
              </a:rPr>
              <a:t>호흡기내과 전문의는 COPD 환자에서 골다공증의 높은 유병률을 인식하고 골절 위험에 대해 평가하는 것이 매우 중요함</a:t>
            </a:r>
            <a:r>
              <a:rPr lang="ko-KR" b="1" kern="0" baseline="30000">
                <a:solidFill>
                  <a:srgbClr val="2F9588">
                    <a:lumMod val="100000"/>
                  </a:srgbClr>
                </a:solidFill>
                <a:latin typeface="Candara" panose="020E0502030303020204" pitchFamily="34" charset="0"/>
                <a:sym typeface=""/>
              </a:rPr>
              <a:t>1</a:t>
            </a:r>
          </a:p>
        </p:txBody>
      </p:sp>
      <p:sp>
        <p:nvSpPr>
          <p:cNvPr id="4" name="Rounded Rectangle 3">
            <a:extLst>
              <a:ext uri="{FF2B5EF4-FFF2-40B4-BE49-F238E27FC236}">
                <a16:creationId xmlns:a16="http://schemas.microsoft.com/office/drawing/2014/main" id="{86CD65E8-C806-4649-8974-59E4A07B644E}"/>
              </a:ext>
            </a:extLst>
          </p:cNvPr>
          <p:cNvSpPr/>
          <p:nvPr/>
        </p:nvSpPr>
        <p:spPr>
          <a:xfrm>
            <a:off x="931345" y="4975561"/>
            <a:ext cx="6676463" cy="999744"/>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atin typeface="Candara" panose="020E0502030303020204" pitchFamily="34" charset="0"/>
              <a:ea typeface="Malgun Gothic"/>
            </a:endParaRPr>
          </a:p>
        </p:txBody>
      </p:sp>
      <p:pic>
        <p:nvPicPr>
          <p:cNvPr id="11" name="Graphic 10" descr="Home with solid fill">
            <a:hlinkClick r:id="rId3" action="ppaction://hlinksldjump"/>
            <a:extLst>
              <a:ext uri="{FF2B5EF4-FFF2-40B4-BE49-F238E27FC236}">
                <a16:creationId xmlns:a16="http://schemas.microsoft.com/office/drawing/2014/main" id="{A211FDAC-BB78-7F42-8EB0-2BEEE3B542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194594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lang="es-ES" altLang="ko-KR" sz="3600" b="1" kern="0" dirty="0">
                <a:solidFill>
                  <a:srgbClr val="6BBBAD">
                    <a:lumMod val="100000"/>
                  </a:srgbClr>
                </a:solidFill>
                <a:latin typeface="Candara" panose="020E0502030303020204" pitchFamily="34" charset="0"/>
                <a:ea typeface="Malgun Gothic"/>
                <a:sym typeface=""/>
              </a:rPr>
              <a:t>COPD</a:t>
            </a:r>
            <a:r>
              <a:rPr lang="ko-KR" altLang="en-US" sz="3600" b="1" kern="0" dirty="0">
                <a:solidFill>
                  <a:srgbClr val="6BBBAD">
                    <a:lumMod val="100000"/>
                  </a:srgbClr>
                </a:solidFill>
                <a:latin typeface="Candara" panose="020E0502030303020204" pitchFamily="34" charset="0"/>
                <a:ea typeface="Malgun Gothic"/>
                <a:sym typeface=""/>
              </a:rPr>
              <a:t>에서 </a:t>
            </a:r>
            <a:r>
              <a:rPr kumimoji="0" lang="ko-KR"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골다공증 위험 인자</a:t>
            </a:r>
            <a:r>
              <a:rPr kumimoji="0" lang="ko-KR" altLang="en-US"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와 뼈의 변화</a:t>
            </a:r>
            <a:r>
              <a:rPr kumimoji="0" lang="ko-KR" sz="3600" b="1" i="0" u="none" strike="noStrike" kern="0" cap="none" normalizeH="0" baseline="30000" dirty="0">
                <a:ln>
                  <a:noFill/>
                </a:ln>
                <a:solidFill>
                  <a:srgbClr val="6BBBAD">
                    <a:lumMod val="100000"/>
                  </a:srgbClr>
                </a:solidFill>
                <a:effectLst/>
                <a:uLnTx/>
                <a:uFillTx/>
                <a:latin typeface="Candara" panose="020E0502030303020204" pitchFamily="34" charset="0"/>
                <a:sym typeface=""/>
              </a:rPr>
              <a:t>1,2</a:t>
            </a:r>
            <a:endParaRPr lang="ko-KR" sz="3600" kern="0" baseline="30000" dirty="0">
              <a:solidFill>
                <a:srgbClr val="6BBBAD">
                  <a:lumMod val="100000"/>
                </a:srgbClr>
              </a:solidFill>
              <a:latin typeface="Candara" panose="020E0502030303020204" pitchFamily="34" charset="0"/>
              <a:sym typeface=""/>
            </a:endParaRPr>
          </a:p>
        </p:txBody>
      </p:sp>
      <p:sp>
        <p:nvSpPr>
          <p:cNvPr id="7" name="TextBox 6">
            <a:extLst>
              <a:ext uri="{FF2B5EF4-FFF2-40B4-BE49-F238E27FC236}">
                <a16:creationId xmlns:a16="http://schemas.microsoft.com/office/drawing/2014/main" id="{28EA5AEF-EBE3-0441-9F76-7CAE86EFBD48}"/>
              </a:ext>
            </a:extLst>
          </p:cNvPr>
          <p:cNvSpPr txBox="1"/>
          <p:nvPr/>
        </p:nvSpPr>
        <p:spPr>
          <a:xfrm>
            <a:off x="386856" y="6481014"/>
            <a:ext cx="11256505" cy="261610"/>
          </a:xfrm>
          <a:prstGeom prst="rect">
            <a:avLst/>
          </a:prstGeom>
          <a:noFill/>
        </p:spPr>
        <p:txBody>
          <a:bodyPr wrap="square" rtlCol="0">
            <a:spAutoFit/>
          </a:bodyPr>
          <a:lstStyle/>
          <a:p>
            <a:r>
              <a:rPr lang="ko-KR" sz="1100" b="1" kern="0">
                <a:solidFill>
                  <a:schemeClr val="tx1">
                    <a:lumMod val="100000"/>
                  </a:schemeClr>
                </a:solidFill>
                <a:latin typeface="Candara" panose="020E0502030303020204" pitchFamily="34" charset="0"/>
                <a:sym typeface=""/>
              </a:rPr>
              <a:t>1. Inoue D, et al.</a:t>
            </a:r>
            <a:r>
              <a:rPr lang="ko-KR" sz="1100" b="1" i="1" kern="0">
                <a:solidFill>
                  <a:schemeClr val="tx1">
                    <a:lumMod val="100000"/>
                  </a:schemeClr>
                </a:solidFill>
                <a:latin typeface="Candara" panose="020E0502030303020204" pitchFamily="34" charset="0"/>
                <a:sym typeface=""/>
              </a:rPr>
              <a:t>Int J Chron Obstruct Pulmon Dis </a:t>
            </a:r>
            <a:r>
              <a:rPr lang="ko-KR" sz="1100" b="1" kern="0">
                <a:solidFill>
                  <a:schemeClr val="tx1">
                    <a:lumMod val="100000"/>
                  </a:schemeClr>
                </a:solidFill>
                <a:latin typeface="Candara" panose="020E0502030303020204" pitchFamily="34" charset="0"/>
                <a:sym typeface=""/>
              </a:rPr>
              <a:t>2016;11:637–48</a:t>
            </a:r>
            <a:r>
              <a:rPr lang="ko-KR" sz="1100" b="1" kern="0">
                <a:solidFill>
                  <a:schemeClr val="tx1">
                    <a:lumMod val="100000"/>
                  </a:schemeClr>
                </a:solidFill>
                <a:latin typeface="Calibri" panose="020F0502020204030204" pitchFamily="34" charset="0"/>
                <a:sym typeface=""/>
              </a:rPr>
              <a:t>.</a:t>
            </a:r>
          </a:p>
        </p:txBody>
      </p:sp>
      <p:sp>
        <p:nvSpPr>
          <p:cNvPr id="18" name="TextBox 17">
            <a:extLst>
              <a:ext uri="{FF2B5EF4-FFF2-40B4-BE49-F238E27FC236}">
                <a16:creationId xmlns:a16="http://schemas.microsoft.com/office/drawing/2014/main" id="{EE909082-36B7-F940-9259-2BCD6CD17571}"/>
              </a:ext>
            </a:extLst>
          </p:cNvPr>
          <p:cNvSpPr txBox="1"/>
          <p:nvPr/>
        </p:nvSpPr>
        <p:spPr>
          <a:xfrm>
            <a:off x="6476796" y="5692926"/>
            <a:ext cx="4496229" cy="261610"/>
          </a:xfrm>
          <a:prstGeom prst="rect">
            <a:avLst/>
          </a:prstGeom>
          <a:noFill/>
        </p:spPr>
        <p:txBody>
          <a:bodyPr wrap="square" rtlCol="0">
            <a:spAutoFit/>
          </a:bodyPr>
          <a:lstStyle/>
          <a:p>
            <a:r>
              <a:rPr lang="ko-KR" sz="1100" b="1" kern="0">
                <a:solidFill>
                  <a:schemeClr val="tx1">
                    <a:lumMod val="100000"/>
                  </a:schemeClr>
                </a:solidFill>
                <a:latin typeface="Calibri" panose="020F0502020204030204" pitchFamily="34" charset="0"/>
                <a:sym typeface=""/>
              </a:rPr>
              <a:t>출처:</a:t>
            </a:r>
            <a:r>
              <a:rPr lang="ko-KR" sz="1100" b="1" kern="0">
                <a:solidFill>
                  <a:schemeClr val="tx1">
                    <a:lumMod val="100000"/>
                  </a:schemeClr>
                </a:solidFill>
                <a:latin typeface="Candara" panose="020E0502030303020204" pitchFamily="34" charset="0"/>
                <a:sym typeface=""/>
              </a:rPr>
              <a:t> Inoue D, et al.</a:t>
            </a:r>
            <a:r>
              <a:rPr lang="ko-KR" sz="1100" b="1" i="1" kern="0">
                <a:solidFill>
                  <a:schemeClr val="tx1">
                    <a:lumMod val="100000"/>
                  </a:schemeClr>
                </a:solidFill>
                <a:latin typeface="Candara" panose="020E0502030303020204" pitchFamily="34" charset="0"/>
                <a:sym typeface=""/>
              </a:rPr>
              <a:t>Int J Chron Obstruct Pulmon Dis</a:t>
            </a:r>
            <a:r>
              <a:rPr lang="ko-KR" sz="1100" b="1" kern="0">
                <a:solidFill>
                  <a:schemeClr val="tx1">
                    <a:lumMod val="100000"/>
                  </a:schemeClr>
                </a:solidFill>
                <a:latin typeface="Candara" panose="020E0502030303020204" pitchFamily="34" charset="0"/>
                <a:sym typeface=""/>
              </a:rPr>
              <a:t>2016</a:t>
            </a:r>
            <a:r>
              <a:rPr lang="ko-KR" sz="1100" b="1" kern="0" baseline="30000">
                <a:solidFill>
                  <a:schemeClr val="tx1">
                    <a:lumMod val="100000"/>
                  </a:schemeClr>
                </a:solidFill>
                <a:latin typeface="Candara" panose="020E0502030303020204" pitchFamily="34" charset="0"/>
                <a:sym typeface=""/>
              </a:rPr>
              <a:t>1</a:t>
            </a:r>
            <a:endParaRPr lang="ko-KR" sz="1100" b="1" kern="0">
              <a:solidFill>
                <a:schemeClr val="tx1">
                  <a:lumMod val="100000"/>
                </a:schemeClr>
              </a:solidFill>
              <a:latin typeface="Candara" panose="020E0502030303020204" pitchFamily="34" charset="0"/>
              <a:sym typeface=""/>
            </a:endParaRPr>
          </a:p>
        </p:txBody>
      </p:sp>
      <p:graphicFrame>
        <p:nvGraphicFramePr>
          <p:cNvPr id="2" name="Table 2">
            <a:extLst>
              <a:ext uri="{FF2B5EF4-FFF2-40B4-BE49-F238E27FC236}">
                <a16:creationId xmlns:a16="http://schemas.microsoft.com/office/drawing/2014/main" id="{AA011A01-7CEF-7E46-8539-E9FA3C3775AE}"/>
              </a:ext>
            </a:extLst>
          </p:cNvPr>
          <p:cNvGraphicFramePr>
            <a:graphicFrameLocks noGrp="1"/>
          </p:cNvGraphicFramePr>
          <p:nvPr>
            <p:extLst>
              <p:ext uri="{D42A27DB-BD31-4B8C-83A1-F6EECF244321}">
                <p14:modId xmlns:p14="http://schemas.microsoft.com/office/powerpoint/2010/main" val="2250581876"/>
              </p:ext>
            </p:extLst>
          </p:nvPr>
        </p:nvGraphicFramePr>
        <p:xfrm>
          <a:off x="2032000" y="1661228"/>
          <a:ext cx="8128000" cy="36677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77647385"/>
                    </a:ext>
                  </a:extLst>
                </a:gridCol>
                <a:gridCol w="4064000">
                  <a:extLst>
                    <a:ext uri="{9D8B030D-6E8A-4147-A177-3AD203B41FA5}">
                      <a16:colId xmlns:a16="http://schemas.microsoft.com/office/drawing/2014/main" val="3360513193"/>
                    </a:ext>
                  </a:extLst>
                </a:gridCol>
              </a:tblGrid>
              <a:tr h="370840">
                <a:tc>
                  <a:txBody>
                    <a:bodyPr/>
                    <a:lstStyle/>
                    <a:p>
                      <a:r>
                        <a:rPr lang="ko-KR" b="1" spc="0" dirty="0">
                          <a:latin typeface="Candara" panose="020E0502030303020204" pitchFamily="34" charset="0"/>
                          <a:ea typeface="Malgun Gothic"/>
                          <a:cs typeface="+mn-cs"/>
                          <a:sym typeface=""/>
                        </a:rPr>
                        <a:t>COPD에서 골다공증의 위험 인자</a:t>
                      </a:r>
                    </a:p>
                  </a:txBody>
                  <a:tcPr/>
                </a:tc>
                <a:tc>
                  <a:txBody>
                    <a:bodyPr/>
                    <a:lstStyle/>
                    <a:p>
                      <a:r>
                        <a:rPr lang="ko-KR" b="1" spc="0" dirty="0">
                          <a:latin typeface="Candara" panose="020E0502030303020204" pitchFamily="34" charset="0"/>
                          <a:ea typeface="Malgun Gothic"/>
                          <a:cs typeface="+mn-cs"/>
                          <a:sym typeface=""/>
                        </a:rPr>
                        <a:t>COPD환자의 뼈 변화</a:t>
                      </a:r>
                    </a:p>
                  </a:txBody>
                  <a:tcPr>
                    <a:solidFill>
                      <a:srgbClr val="3CAE49"/>
                    </a:solidFill>
                  </a:tcPr>
                </a:tc>
                <a:extLst>
                  <a:ext uri="{0D108BD9-81ED-4DB2-BD59-A6C34878D82A}">
                    <a16:rowId xmlns:a16="http://schemas.microsoft.com/office/drawing/2014/main" val="3601471773"/>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일반/공통</a:t>
                      </a:r>
                    </a:p>
                    <a:p>
                      <a:pPr marL="742950" lvl="1" indent="-285750">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노년기</a:t>
                      </a:r>
                    </a:p>
                    <a:p>
                      <a:pPr marL="742950" lvl="1" indent="-285750">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흡연</a:t>
                      </a:r>
                    </a:p>
                    <a:p>
                      <a:pPr marL="742950" lvl="1" indent="-285750">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낮은 BMI</a:t>
                      </a:r>
                    </a:p>
                    <a:p>
                      <a:pPr marL="742950" lvl="1" indent="-285750">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신체 활동 감소</a:t>
                      </a:r>
                    </a:p>
                  </a:txBody>
                  <a:tcPr/>
                </a:tc>
                <a:tc rowSpan="2">
                  <a:txBody>
                    <a:bodyPr/>
                    <a:lstStyle/>
                    <a:p>
                      <a:pPr>
                        <a:spcAft>
                          <a:spcPts val="600"/>
                        </a:spcAft>
                      </a:pPr>
                      <a:r>
                        <a:rPr lang="ko-KR" b="1" spc="0">
                          <a:solidFill>
                            <a:schemeClr val="tx1">
                              <a:lumMod val="100000"/>
                            </a:schemeClr>
                          </a:solidFill>
                          <a:latin typeface="Candara" panose="020E0502030303020204" pitchFamily="34" charset="0"/>
                          <a:ea typeface="Malgun Gothic"/>
                          <a:cs typeface="+mn-cs"/>
                          <a:sym typeface=""/>
                        </a:rPr>
                        <a:t>낮은 골밀도</a:t>
                      </a:r>
                    </a:p>
                    <a:p>
                      <a:r>
                        <a:rPr lang="ko-KR" b="1" spc="0">
                          <a:solidFill>
                            <a:schemeClr val="tx1">
                              <a:lumMod val="100000"/>
                            </a:schemeClr>
                          </a:solidFill>
                          <a:latin typeface="Candara" panose="020E0502030303020204" pitchFamily="34" charset="0"/>
                          <a:ea typeface="Malgun Gothic"/>
                          <a:cs typeface="+mn-cs"/>
                          <a:sym typeface=""/>
                        </a:rPr>
                        <a:t>낮아진 뼈의 질</a:t>
                      </a:r>
                    </a:p>
                    <a:p>
                      <a:pPr marL="742950" lvl="1" indent="-285750">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TBS 감소</a:t>
                      </a:r>
                    </a:p>
                    <a:p>
                      <a:pPr marL="742950" lvl="1" indent="-285750">
                        <a:spcAft>
                          <a:spcPts val="600"/>
                        </a:spcAft>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증가된 피질 다공성</a:t>
                      </a:r>
                    </a:p>
                    <a:p>
                      <a:pPr marL="0" indent="0">
                        <a:buFont typeface="Arial" panose="020B0604020202020204" pitchFamily="34" charset="0"/>
                        <a:buNone/>
                      </a:pPr>
                      <a:r>
                        <a:rPr lang="ko-KR" b="1" spc="0">
                          <a:solidFill>
                            <a:schemeClr val="tx1">
                              <a:lumMod val="100000"/>
                            </a:schemeClr>
                          </a:solidFill>
                          <a:latin typeface="Candara" panose="020E0502030303020204" pitchFamily="34" charset="0"/>
                          <a:ea typeface="Malgun Gothic"/>
                          <a:cs typeface="+mn-cs"/>
                          <a:sym typeface=""/>
                        </a:rPr>
                        <a:t>낮은 뼈 전환율</a:t>
                      </a:r>
                    </a:p>
                    <a:p>
                      <a:pPr marL="742950" lvl="1" indent="-285750">
                        <a:buFont typeface="Arial" panose="020B0604020202020204" pitchFamily="34" charset="0"/>
                        <a:buChar char="•"/>
                      </a:pPr>
                      <a:r>
                        <a:rPr lang="ko-KR" b="1" spc="0">
                          <a:solidFill>
                            <a:schemeClr val="tx1">
                              <a:lumMod val="100000"/>
                            </a:schemeClr>
                          </a:solidFill>
                          <a:latin typeface="Candara" panose="020E0502030303020204" pitchFamily="34" charset="0"/>
                          <a:ea typeface="Malgun Gothic"/>
                          <a:cs typeface="+mn-cs"/>
                          <a:sym typeface=""/>
                        </a:rPr>
                        <a:t>뼈 형성 감소</a:t>
                      </a:r>
                    </a:p>
                  </a:txBody>
                  <a:tcPr>
                    <a:solidFill>
                      <a:schemeClr val="accent6">
                        <a:lumMod val="20000"/>
                        <a:lumOff val="80000"/>
                      </a:schemeClr>
                    </a:solidFill>
                  </a:tcPr>
                </a:tc>
                <a:extLst>
                  <a:ext uri="{0D108BD9-81ED-4DB2-BD59-A6C34878D82A}">
                    <a16:rowId xmlns:a16="http://schemas.microsoft.com/office/drawing/2014/main" val="286270860"/>
                  </a:ext>
                </a:extLst>
              </a:tr>
              <a:tr h="370840">
                <a:tc>
                  <a:txBody>
                    <a:bodyPr/>
                    <a:lstStyle/>
                    <a:p>
                      <a:r>
                        <a:rPr lang="ko-KR" b="1" spc="0" dirty="0" err="1">
                          <a:solidFill>
                            <a:schemeClr val="tx1">
                              <a:lumMod val="100000"/>
                            </a:schemeClr>
                          </a:solidFill>
                          <a:latin typeface="Candara" panose="020E0502030303020204" pitchFamily="34" charset="0"/>
                          <a:ea typeface="Malgun Gothic"/>
                          <a:cs typeface="+mn-cs"/>
                          <a:sym typeface=""/>
                        </a:rPr>
                        <a:t>질병별</a:t>
                      </a:r>
                      <a:endParaRPr lang="ko-KR" b="1" spc="0" dirty="0">
                        <a:solidFill>
                          <a:schemeClr val="tx1">
                            <a:lumMod val="100000"/>
                          </a:schemeClr>
                        </a:solidFill>
                        <a:latin typeface="Candara" panose="020E0502030303020204" pitchFamily="34" charset="0"/>
                        <a:ea typeface="Malgun Gothic"/>
                        <a:cs typeface="+mn-cs"/>
                        <a:sym typeface=""/>
                      </a:endParaRPr>
                    </a:p>
                    <a:p>
                      <a:pPr marL="742950" lvl="1"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전신 염증</a:t>
                      </a:r>
                    </a:p>
                    <a:p>
                      <a:pPr marL="742950" lvl="1" indent="-285750">
                        <a:buFont typeface="Arial" panose="020B0604020202020204" pitchFamily="34" charset="0"/>
                        <a:buChar char="•"/>
                      </a:pPr>
                      <a:r>
                        <a:rPr lang="ko-KR" b="1" spc="0" dirty="0" err="1">
                          <a:solidFill>
                            <a:schemeClr val="tx1">
                              <a:lumMod val="100000"/>
                            </a:schemeClr>
                          </a:solidFill>
                          <a:latin typeface="Candara" panose="020E0502030303020204" pitchFamily="34" charset="0"/>
                          <a:ea typeface="Malgun Gothic"/>
                          <a:cs typeface="+mn-cs"/>
                          <a:sym typeface=""/>
                        </a:rPr>
                        <a:t>폐기능</a:t>
                      </a:r>
                      <a:r>
                        <a:rPr lang="ko-KR" b="1" spc="0" dirty="0">
                          <a:solidFill>
                            <a:schemeClr val="tx1">
                              <a:lumMod val="100000"/>
                            </a:schemeClr>
                          </a:solidFill>
                          <a:latin typeface="Candara" panose="020E0502030303020204" pitchFamily="34" charset="0"/>
                          <a:ea typeface="Malgun Gothic"/>
                          <a:cs typeface="+mn-cs"/>
                          <a:sym typeface=""/>
                        </a:rPr>
                        <a:t> 장애</a:t>
                      </a:r>
                    </a:p>
                    <a:p>
                      <a:pPr marL="742950" lvl="1" indent="-285750">
                        <a:buFont typeface="Arial" panose="020B0604020202020204" pitchFamily="34" charset="0"/>
                        <a:buChar char="•"/>
                      </a:pPr>
                      <a:r>
                        <a:rPr lang="ko-KR" b="1" spc="0" dirty="0" err="1">
                          <a:solidFill>
                            <a:schemeClr val="tx1">
                              <a:lumMod val="100000"/>
                            </a:schemeClr>
                          </a:solidFill>
                          <a:latin typeface="Candara" panose="020E0502030303020204" pitchFamily="34" charset="0"/>
                          <a:ea typeface="Malgun Gothic"/>
                          <a:cs typeface="+mn-cs"/>
                          <a:sym typeface=""/>
                        </a:rPr>
                        <a:t>글루코코르티코이드</a:t>
                      </a:r>
                      <a:r>
                        <a:rPr lang="ko-KR" b="1" spc="0" dirty="0">
                          <a:solidFill>
                            <a:schemeClr val="tx1">
                              <a:lumMod val="100000"/>
                            </a:schemeClr>
                          </a:solidFill>
                          <a:latin typeface="Candara" panose="020E0502030303020204" pitchFamily="34" charset="0"/>
                          <a:ea typeface="Malgun Gothic"/>
                          <a:cs typeface="+mn-cs"/>
                          <a:sym typeface=""/>
                        </a:rPr>
                        <a:t> 사용</a:t>
                      </a:r>
                    </a:p>
                    <a:p>
                      <a:pPr marL="742950" lvl="1" indent="-285750">
                        <a:buFont typeface="Arial" panose="020B0604020202020204" pitchFamily="34" charset="0"/>
                        <a:buChar char="•"/>
                      </a:pPr>
                      <a:r>
                        <a:rPr lang="ko-KR" b="1" spc="0" dirty="0">
                          <a:solidFill>
                            <a:schemeClr val="tx1">
                              <a:lumMod val="100000"/>
                            </a:schemeClr>
                          </a:solidFill>
                          <a:latin typeface="Candara" panose="020E0502030303020204" pitchFamily="34" charset="0"/>
                          <a:ea typeface="Malgun Gothic"/>
                          <a:cs typeface="+mn-cs"/>
                          <a:sym typeface=""/>
                        </a:rPr>
                        <a:t>비타민D 불충분/결핍</a:t>
                      </a:r>
                    </a:p>
                  </a:txBody>
                  <a:tcPr/>
                </a:tc>
                <a:tc vMerge="1">
                  <a:txBody>
                    <a:bodyPr/>
                    <a:lstStyle/>
                    <a:p>
                      <a:endParaRPr lang="ko-KR">
                        <a:ea typeface="Malgun Gothic"/>
                      </a:endParaRPr>
                    </a:p>
                  </a:txBody>
                  <a:tcPr/>
                </a:tc>
                <a:extLst>
                  <a:ext uri="{0D108BD9-81ED-4DB2-BD59-A6C34878D82A}">
                    <a16:rowId xmlns:a16="http://schemas.microsoft.com/office/drawing/2014/main" val="2107209552"/>
                  </a:ext>
                </a:extLst>
              </a:tr>
              <a:tr h="370840">
                <a:tc gridSpan="2">
                  <a:txBody>
                    <a:bodyPr/>
                    <a:lstStyle/>
                    <a:p>
                      <a:pPr marL="0" lvl="0" indent="0">
                        <a:buFont typeface="Arial" panose="020B0604020202020204" pitchFamily="34" charset="0"/>
                        <a:buNone/>
                      </a:pPr>
                      <a:r>
                        <a:rPr lang="ko-KR" sz="1200" b="1" spc="0">
                          <a:solidFill>
                            <a:schemeClr val="tx1">
                              <a:lumMod val="100000"/>
                            </a:schemeClr>
                          </a:solidFill>
                          <a:latin typeface="Candara" panose="020E0502030303020204" pitchFamily="34" charset="0"/>
                          <a:ea typeface="Malgun Gothic"/>
                          <a:cs typeface="+mn-cs"/>
                          <a:sym typeface=""/>
                        </a:rPr>
                        <a:t>약어: BMD: 골밀도; BMI: 체질량 지수; COPD: 만성 폐쇄성 폐질환; TBS: 소주골 점수</a:t>
                      </a:r>
                    </a:p>
                  </a:txBody>
                  <a:tcPr>
                    <a:solidFill>
                      <a:schemeClr val="bg1"/>
                    </a:solidFill>
                  </a:tcPr>
                </a:tc>
                <a:tc hMerge="1">
                  <a:txBody>
                    <a:bodyPr/>
                    <a:lstStyle/>
                    <a:p>
                      <a:pPr marL="742950" lvl="1" indent="-285750">
                        <a:buFont typeface="Arial" panose="020B0604020202020204" pitchFamily="34" charset="0"/>
                        <a:buChar char="•"/>
                      </a:pPr>
                      <a:endParaRPr lang="ko-KR">
                        <a:ea typeface="Malgun Gothic"/>
                      </a:endParaRPr>
                    </a:p>
                  </a:txBody>
                  <a:tcPr/>
                </a:tc>
                <a:extLst>
                  <a:ext uri="{0D108BD9-81ED-4DB2-BD59-A6C34878D82A}">
                    <a16:rowId xmlns:a16="http://schemas.microsoft.com/office/drawing/2014/main" val="3950740996"/>
                  </a:ext>
                </a:extLst>
              </a:tr>
            </a:tbl>
          </a:graphicData>
        </a:graphic>
      </p:graphicFrame>
      <p:pic>
        <p:nvPicPr>
          <p:cNvPr id="11" name="Graphic 10" descr="Home with solid fill">
            <a:hlinkClick r:id="rId3" action="ppaction://hlinksldjump"/>
            <a:extLst>
              <a:ext uri="{FF2B5EF4-FFF2-40B4-BE49-F238E27FC236}">
                <a16:creationId xmlns:a16="http://schemas.microsoft.com/office/drawing/2014/main" id="{322548F5-8208-0F45-A8E9-D09556DCDDC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6154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9BE1EF-E596-704C-9E3D-02F766D0AC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310" y="1270746"/>
            <a:ext cx="10990814" cy="3454256"/>
          </a:xfrm>
          <a:prstGeom prst="rect">
            <a:avLst/>
          </a:prstGeom>
        </p:spPr>
      </p:pic>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모든 골절은 사망 위험을 증가시킴</a:t>
            </a:r>
            <a:r>
              <a:rPr lang="ko-KR" sz="3600" b="1" kern="0" baseline="30000" dirty="0">
                <a:solidFill>
                  <a:srgbClr val="6BBBAD">
                    <a:lumMod val="100000"/>
                  </a:srgbClr>
                </a:solidFill>
                <a:latin typeface="Candara" panose="020E0502030303020204" pitchFamily="34" charset="0"/>
                <a:sym typeface=""/>
              </a:rPr>
              <a:t>1,2 </a:t>
            </a:r>
          </a:p>
        </p:txBody>
      </p:sp>
      <p:sp>
        <p:nvSpPr>
          <p:cNvPr id="4" name="TextBox 3">
            <a:extLst>
              <a:ext uri="{FF2B5EF4-FFF2-40B4-BE49-F238E27FC236}">
                <a16:creationId xmlns:a16="http://schemas.microsoft.com/office/drawing/2014/main" id="{13BFEFBA-E4F2-43DC-959B-3FD2F3792E12}"/>
              </a:ext>
            </a:extLst>
          </p:cNvPr>
          <p:cNvSpPr txBox="1"/>
          <p:nvPr/>
        </p:nvSpPr>
        <p:spPr>
          <a:xfrm>
            <a:off x="1734301" y="5491409"/>
            <a:ext cx="8665062" cy="369332"/>
          </a:xfrm>
          <a:prstGeom prst="rect">
            <a:avLst/>
          </a:prstGeom>
          <a:noFill/>
        </p:spPr>
        <p:txBody>
          <a:bodyPr wrap="square" rtlCol="0">
            <a:spAutoFit/>
          </a:bodyPr>
          <a:lstStyle/>
          <a:p>
            <a:pPr lvl="0" algn="ctr"/>
            <a:r>
              <a:rPr lang="ko-KR" b="1" kern="0" dirty="0">
                <a:latin typeface="Candara" panose="020E0502030303020204" pitchFamily="34" charset="0"/>
                <a:sym typeface=""/>
              </a:rPr>
              <a:t>경미한 외상</a:t>
            </a:r>
            <a:r>
              <a:rPr lang="ko-KR" altLang="en-US" b="1" kern="0" dirty="0">
                <a:latin typeface="Candara" panose="020E0502030303020204" pitchFamily="34" charset="0"/>
                <a:sym typeface=""/>
              </a:rPr>
              <a:t>으로 인한</a:t>
            </a:r>
            <a:r>
              <a:rPr lang="ko-KR" b="1" kern="0" dirty="0">
                <a:latin typeface="Candara" panose="020E0502030303020204" pitchFamily="34" charset="0"/>
                <a:sym typeface=""/>
              </a:rPr>
              <a:t> 골절 </a:t>
            </a:r>
            <a:r>
              <a:rPr lang="ko-KR" b="1" kern="0" dirty="0">
                <a:solidFill>
                  <a:schemeClr val="tx1">
                    <a:lumMod val="100000"/>
                  </a:schemeClr>
                </a:solidFill>
                <a:latin typeface="Candara" panose="020E0502030303020204" pitchFamily="34" charset="0"/>
                <a:sym typeface=""/>
              </a:rPr>
              <a:t>후 사망 위험은 여성보다 남성에서 더 높음</a:t>
            </a:r>
            <a:r>
              <a:rPr lang="ko-KR" b="1" kern="0" baseline="30000" dirty="0">
                <a:solidFill>
                  <a:schemeClr val="tx1">
                    <a:lumMod val="100000"/>
                  </a:schemeClr>
                </a:solidFill>
                <a:latin typeface="Candara" panose="020E0502030303020204" pitchFamily="34" charset="0"/>
                <a:sym typeface=""/>
              </a:rPr>
              <a:t>1,2</a:t>
            </a:r>
            <a:endParaRPr lang="ko-KR" sz="1200" b="1" kern="0" dirty="0">
              <a:solidFill>
                <a:schemeClr val="tx1">
                  <a:lumMod val="100000"/>
                </a:schemeClr>
              </a:solidFill>
              <a:latin typeface="Candara" panose="020E0502030303020204" pitchFamily="34" charset="0"/>
              <a:sym typeface=""/>
            </a:endParaRPr>
          </a:p>
        </p:txBody>
      </p:sp>
      <p:sp>
        <p:nvSpPr>
          <p:cNvPr id="8" name="TextBox 7">
            <a:extLst>
              <a:ext uri="{FF2B5EF4-FFF2-40B4-BE49-F238E27FC236}">
                <a16:creationId xmlns:a16="http://schemas.microsoft.com/office/drawing/2014/main" id="{9E1A540F-05C5-D648-B6CB-E2999EC1EA54}"/>
              </a:ext>
            </a:extLst>
          </p:cNvPr>
          <p:cNvSpPr txBox="1"/>
          <p:nvPr/>
        </p:nvSpPr>
        <p:spPr>
          <a:xfrm>
            <a:off x="2093759" y="2515748"/>
            <a:ext cx="3071675" cy="523220"/>
          </a:xfrm>
          <a:prstGeom prst="rect">
            <a:avLst/>
          </a:prstGeom>
          <a:noFill/>
        </p:spPr>
        <p:txBody>
          <a:bodyPr wrap="none" rtlCol="0">
            <a:spAutoFit/>
          </a:bodyPr>
          <a:lstStyle/>
          <a:p>
            <a:r>
              <a:rPr lang="ko-KR" sz="1400">
                <a:latin typeface="Candara" panose="020E0502030303020204" pitchFamily="34" charset="0"/>
                <a:sym typeface=""/>
              </a:rPr>
              <a:t>표준화된 사망률(95% CI): </a:t>
            </a:r>
          </a:p>
          <a:p>
            <a:r>
              <a:rPr lang="ko-KR" sz="1400">
                <a:latin typeface="Candara" panose="020E0502030303020204" pitchFamily="34" charset="0"/>
                <a:sym typeface=""/>
              </a:rPr>
              <a:t>1.76 (1.59–1.95)</a:t>
            </a:r>
          </a:p>
        </p:txBody>
      </p:sp>
      <p:sp>
        <p:nvSpPr>
          <p:cNvPr id="10" name="TextBox 9">
            <a:extLst>
              <a:ext uri="{FF2B5EF4-FFF2-40B4-BE49-F238E27FC236}">
                <a16:creationId xmlns:a16="http://schemas.microsoft.com/office/drawing/2014/main" id="{292E2132-7934-4443-A1EE-1BF97F4181A1}"/>
              </a:ext>
            </a:extLst>
          </p:cNvPr>
          <p:cNvSpPr txBox="1"/>
          <p:nvPr/>
        </p:nvSpPr>
        <p:spPr>
          <a:xfrm>
            <a:off x="7026566" y="2515748"/>
            <a:ext cx="3071675" cy="523220"/>
          </a:xfrm>
          <a:prstGeom prst="rect">
            <a:avLst/>
          </a:prstGeom>
          <a:noFill/>
        </p:spPr>
        <p:txBody>
          <a:bodyPr wrap="none" rtlCol="0">
            <a:spAutoFit/>
          </a:bodyPr>
          <a:lstStyle/>
          <a:p>
            <a:r>
              <a:rPr lang="ko-KR" sz="1400">
                <a:latin typeface="Candara" panose="020E0502030303020204" pitchFamily="34" charset="0"/>
                <a:sym typeface=""/>
              </a:rPr>
              <a:t>표준화된 사망률(95% CI): </a:t>
            </a:r>
          </a:p>
          <a:p>
            <a:r>
              <a:rPr lang="ko-KR" sz="1400">
                <a:latin typeface="Candara" panose="020E0502030303020204" pitchFamily="34" charset="0"/>
                <a:sym typeface=""/>
              </a:rPr>
              <a:t>1.96 (1.69–2.28)</a:t>
            </a:r>
          </a:p>
        </p:txBody>
      </p:sp>
      <p:sp>
        <p:nvSpPr>
          <p:cNvPr id="11" name="TextBox 10">
            <a:extLst>
              <a:ext uri="{FF2B5EF4-FFF2-40B4-BE49-F238E27FC236}">
                <a16:creationId xmlns:a16="http://schemas.microsoft.com/office/drawing/2014/main" id="{DAC027EF-CC8D-FD49-A5A9-40B29BDBC1FA}"/>
              </a:ext>
            </a:extLst>
          </p:cNvPr>
          <p:cNvSpPr txBox="1"/>
          <p:nvPr/>
        </p:nvSpPr>
        <p:spPr>
          <a:xfrm>
            <a:off x="1160008" y="4764908"/>
            <a:ext cx="10639831" cy="477223"/>
          </a:xfrm>
          <a:prstGeom prst="rect">
            <a:avLst/>
          </a:prstGeom>
          <a:noFill/>
        </p:spPr>
        <p:txBody>
          <a:bodyPr wrap="square" rtlCol="0">
            <a:spAutoFit/>
          </a:bodyPr>
          <a:lstStyle/>
          <a:p>
            <a:r>
              <a:rPr lang="ko-KR" sz="1200" b="1" kern="0">
                <a:solidFill>
                  <a:schemeClr val="bg1">
                    <a:lumMod val="50000"/>
                  </a:schemeClr>
                </a:solidFill>
                <a:latin typeface="Candara" panose="020E0502030303020204" pitchFamily="34" charset="0"/>
                <a:sym typeface=""/>
              </a:rPr>
              <a:t>표준화된 사망률은 나이 및 성별별 사망률을 Dubbo 지역의 (일반) 인구에서 기대되는 연령 및 나이별 사망률을 비교함</a:t>
            </a:r>
            <a:r>
              <a:rPr lang="ko-KR" sz="1200" b="1" kern="0" baseline="30000">
                <a:solidFill>
                  <a:schemeClr val="bg1">
                    <a:lumMod val="50000"/>
                  </a:schemeClr>
                </a:solidFill>
                <a:latin typeface="Candara" panose="020E0502030303020204" pitchFamily="34" charset="0"/>
                <a:sym typeface=""/>
              </a:rPr>
              <a:t>1 </a:t>
            </a:r>
          </a:p>
        </p:txBody>
      </p:sp>
      <p:sp>
        <p:nvSpPr>
          <p:cNvPr id="12" name="TextBox 11">
            <a:extLst>
              <a:ext uri="{FF2B5EF4-FFF2-40B4-BE49-F238E27FC236}">
                <a16:creationId xmlns:a16="http://schemas.microsoft.com/office/drawing/2014/main" id="{CCE771DB-1D7B-EE4B-8A45-A172FF66AA56}"/>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Bliuc D, et al.</a:t>
            </a:r>
            <a:r>
              <a:rPr lang="ko-KR" sz="900" b="1" i="1" kern="0">
                <a:solidFill>
                  <a:schemeClr val="tx1">
                    <a:lumMod val="100000"/>
                  </a:schemeClr>
                </a:solidFill>
                <a:latin typeface="Calibri" panose="020F0502020204030204" pitchFamily="34" charset="0"/>
                <a:sym typeface=""/>
              </a:rPr>
              <a:t>JAMA</a:t>
            </a:r>
            <a:r>
              <a:rPr lang="ko-KR" sz="900" b="1" kern="0">
                <a:solidFill>
                  <a:schemeClr val="tx1">
                    <a:lumMod val="100000"/>
                  </a:schemeClr>
                </a:solidFill>
                <a:latin typeface="Calibri" panose="020F0502020204030204" pitchFamily="34" charset="0"/>
                <a:sym typeface=""/>
              </a:rPr>
              <a:t> 2009;301:513–21; 2. Brown J, et al. </a:t>
            </a:r>
            <a:r>
              <a:rPr lang="ko-KR" sz="900" b="1" i="1" kern="0">
                <a:solidFill>
                  <a:schemeClr val="tx1">
                    <a:lumMod val="100000"/>
                  </a:schemeClr>
                </a:solidFill>
                <a:latin typeface="Calibri" panose="020F0502020204030204" pitchFamily="34" charset="0"/>
                <a:sym typeface=""/>
              </a:rPr>
              <a:t>BMC Musculoskelet Disord. </a:t>
            </a:r>
            <a:r>
              <a:rPr lang="ko-KR" sz="900" b="1" kern="0">
                <a:solidFill>
                  <a:schemeClr val="tx1">
                    <a:lumMod val="100000"/>
                  </a:schemeClr>
                </a:solidFill>
                <a:latin typeface="Calibri" panose="020F0502020204030204" pitchFamily="34" charset="0"/>
                <a:sym typeface=""/>
              </a:rPr>
              <a:t>2021;22:105–15.</a:t>
            </a:r>
          </a:p>
        </p:txBody>
      </p:sp>
      <p:pic>
        <p:nvPicPr>
          <p:cNvPr id="13" name="Graphic 12" descr="Home with solid fill">
            <a:hlinkClick r:id="rId5" action="ppaction://hlinksldjump"/>
            <a:extLst>
              <a:ext uri="{FF2B5EF4-FFF2-40B4-BE49-F238E27FC236}">
                <a16:creationId xmlns:a16="http://schemas.microsoft.com/office/drawing/2014/main" id="{AF4F1D7D-4569-2C47-90F6-A727DF07A51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2" name="CuadroTexto 1">
            <a:extLst>
              <a:ext uri="{FF2B5EF4-FFF2-40B4-BE49-F238E27FC236}">
                <a16:creationId xmlns:a16="http://schemas.microsoft.com/office/drawing/2014/main" id="{2300CE66-09DC-4BBA-B8FC-514885CFD8EE}"/>
              </a:ext>
            </a:extLst>
          </p:cNvPr>
          <p:cNvSpPr txBox="1"/>
          <p:nvPr/>
        </p:nvSpPr>
        <p:spPr>
          <a:xfrm>
            <a:off x="2422688" y="1149708"/>
            <a:ext cx="2215299" cy="375200"/>
          </a:xfrm>
          <a:prstGeom prst="rect">
            <a:avLst/>
          </a:prstGeom>
          <a:solidFill>
            <a:schemeClr val="bg1"/>
          </a:solidFill>
        </p:spPr>
        <p:txBody>
          <a:bodyPr wrap="square" rtlCol="0">
            <a:spAutoFit/>
          </a:bodyPr>
          <a:lstStyle/>
          <a:p>
            <a:pPr algn="ctr"/>
            <a:r>
              <a:rPr lang="ko-KR" b="1">
                <a:latin typeface="Candara" panose="020E0502030303020204" pitchFamily="34" charset="0"/>
                <a:sym typeface=""/>
              </a:rPr>
              <a:t>여성</a:t>
            </a:r>
          </a:p>
        </p:txBody>
      </p:sp>
      <p:sp>
        <p:nvSpPr>
          <p:cNvPr id="14" name="CuadroTexto 13">
            <a:extLst>
              <a:ext uri="{FF2B5EF4-FFF2-40B4-BE49-F238E27FC236}">
                <a16:creationId xmlns:a16="http://schemas.microsoft.com/office/drawing/2014/main" id="{D1CB8414-E5FB-4D2E-903C-DBC1C6C7E851}"/>
              </a:ext>
            </a:extLst>
          </p:cNvPr>
          <p:cNvSpPr txBox="1"/>
          <p:nvPr/>
        </p:nvSpPr>
        <p:spPr>
          <a:xfrm>
            <a:off x="7975075" y="1139919"/>
            <a:ext cx="2215299" cy="375200"/>
          </a:xfrm>
          <a:prstGeom prst="rect">
            <a:avLst/>
          </a:prstGeom>
          <a:solidFill>
            <a:schemeClr val="bg1"/>
          </a:solidFill>
        </p:spPr>
        <p:txBody>
          <a:bodyPr wrap="square" rtlCol="0">
            <a:spAutoFit/>
          </a:bodyPr>
          <a:lstStyle/>
          <a:p>
            <a:pPr algn="ctr"/>
            <a:r>
              <a:rPr lang="ko-KR" b="1">
                <a:latin typeface="Candara" panose="020E0502030303020204" pitchFamily="34" charset="0"/>
                <a:sym typeface=""/>
              </a:rPr>
              <a:t>남성</a:t>
            </a:r>
          </a:p>
        </p:txBody>
      </p:sp>
      <p:sp>
        <p:nvSpPr>
          <p:cNvPr id="15" name="CuadroTexto 14">
            <a:extLst>
              <a:ext uri="{FF2B5EF4-FFF2-40B4-BE49-F238E27FC236}">
                <a16:creationId xmlns:a16="http://schemas.microsoft.com/office/drawing/2014/main" id="{D34881AB-C4B1-449C-9658-5C619818771C}"/>
              </a:ext>
            </a:extLst>
          </p:cNvPr>
          <p:cNvSpPr txBox="1"/>
          <p:nvPr/>
        </p:nvSpPr>
        <p:spPr>
          <a:xfrm rot="16200000">
            <a:off x="-844756" y="2637624"/>
            <a:ext cx="3047999" cy="584775"/>
          </a:xfrm>
          <a:prstGeom prst="rect">
            <a:avLst/>
          </a:prstGeom>
          <a:solidFill>
            <a:schemeClr val="bg1"/>
          </a:solidFill>
        </p:spPr>
        <p:txBody>
          <a:bodyPr wrap="square" rtlCol="0">
            <a:spAutoFit/>
          </a:bodyPr>
          <a:lstStyle/>
          <a:p>
            <a:pPr algn="ctr"/>
            <a:r>
              <a:rPr lang="ko-KR" sz="1600" b="1" dirty="0">
                <a:latin typeface="Candara" panose="020E0502030303020204" pitchFamily="34" charset="0"/>
                <a:sym typeface=""/>
              </a:rPr>
              <a:t>사망률</a:t>
            </a:r>
            <a:br>
              <a:rPr lang="ko-KR" sz="1600" b="1" dirty="0">
                <a:latin typeface="Candara" panose="020E0502030303020204" pitchFamily="34" charset="0"/>
                <a:sym typeface=""/>
              </a:rPr>
            </a:br>
            <a:r>
              <a:rPr lang="ko-KR" sz="1600" b="1" dirty="0">
                <a:latin typeface="Candara" panose="020E0502030303020204" pitchFamily="34" charset="0"/>
                <a:sym typeface=""/>
              </a:rPr>
              <a:t>(100인</a:t>
            </a:r>
            <a:r>
              <a:rPr lang="en-US" altLang="ko-KR" sz="1600" b="1" dirty="0">
                <a:latin typeface="Candara" panose="020E0502030303020204" pitchFamily="34" charset="0"/>
                <a:sym typeface=""/>
              </a:rPr>
              <a:t>-</a:t>
            </a:r>
            <a:r>
              <a:rPr lang="ko-KR" sz="1600" b="1" dirty="0">
                <a:latin typeface="Candara" panose="020E0502030303020204" pitchFamily="34" charset="0"/>
                <a:sym typeface=""/>
              </a:rPr>
              <a:t>년당)</a:t>
            </a:r>
          </a:p>
        </p:txBody>
      </p:sp>
      <p:sp>
        <p:nvSpPr>
          <p:cNvPr id="16" name="CuadroTexto 15">
            <a:extLst>
              <a:ext uri="{FF2B5EF4-FFF2-40B4-BE49-F238E27FC236}">
                <a16:creationId xmlns:a16="http://schemas.microsoft.com/office/drawing/2014/main" id="{5058A108-7814-4574-B477-45A30484944C}"/>
              </a:ext>
            </a:extLst>
          </p:cNvPr>
          <p:cNvSpPr txBox="1"/>
          <p:nvPr/>
        </p:nvSpPr>
        <p:spPr>
          <a:xfrm>
            <a:off x="1783799" y="1725571"/>
            <a:ext cx="2215299" cy="169277"/>
          </a:xfrm>
          <a:prstGeom prst="rect">
            <a:avLst/>
          </a:prstGeom>
          <a:solidFill>
            <a:schemeClr val="bg1"/>
          </a:solidFill>
        </p:spPr>
        <p:txBody>
          <a:bodyPr wrap="square" lIns="0" tIns="0" rIns="0" bIns="0" rtlCol="0">
            <a:spAutoFit/>
          </a:bodyPr>
          <a:lstStyle/>
          <a:p>
            <a:r>
              <a:rPr lang="ko-KR" sz="1100">
                <a:latin typeface="Candara" panose="020E0502030303020204" pitchFamily="34" charset="0"/>
                <a:sym typeface=""/>
              </a:rPr>
              <a:t>일반 인구</a:t>
            </a:r>
          </a:p>
        </p:txBody>
      </p:sp>
      <p:sp>
        <p:nvSpPr>
          <p:cNvPr id="17" name="CuadroTexto 16">
            <a:extLst>
              <a:ext uri="{FF2B5EF4-FFF2-40B4-BE49-F238E27FC236}">
                <a16:creationId xmlns:a16="http://schemas.microsoft.com/office/drawing/2014/main" id="{3EC95C52-3413-469F-85FE-282F44FFA9A3}"/>
              </a:ext>
            </a:extLst>
          </p:cNvPr>
          <p:cNvSpPr txBox="1"/>
          <p:nvPr/>
        </p:nvSpPr>
        <p:spPr>
          <a:xfrm>
            <a:off x="1783799" y="1917049"/>
            <a:ext cx="2215299" cy="169277"/>
          </a:xfrm>
          <a:prstGeom prst="rect">
            <a:avLst/>
          </a:prstGeom>
          <a:solidFill>
            <a:schemeClr val="bg1"/>
          </a:solidFill>
        </p:spPr>
        <p:txBody>
          <a:bodyPr wrap="square" lIns="0" tIns="0" rIns="0" bIns="0" rtlCol="0">
            <a:spAutoFit/>
          </a:bodyPr>
          <a:lstStyle/>
          <a:p>
            <a:r>
              <a:rPr lang="ko-KR" sz="1100">
                <a:latin typeface="Candara" panose="020E0502030303020204" pitchFamily="34" charset="0"/>
                <a:sym typeface=""/>
              </a:rPr>
              <a:t>골절 인구</a:t>
            </a:r>
          </a:p>
        </p:txBody>
      </p:sp>
      <p:sp>
        <p:nvSpPr>
          <p:cNvPr id="18" name="CuadroTexto 17">
            <a:extLst>
              <a:ext uri="{FF2B5EF4-FFF2-40B4-BE49-F238E27FC236}">
                <a16:creationId xmlns:a16="http://schemas.microsoft.com/office/drawing/2014/main" id="{956E9172-07EE-49C3-B956-0DE10305EA61}"/>
              </a:ext>
            </a:extLst>
          </p:cNvPr>
          <p:cNvSpPr txBox="1"/>
          <p:nvPr/>
        </p:nvSpPr>
        <p:spPr>
          <a:xfrm>
            <a:off x="7152212" y="1710457"/>
            <a:ext cx="2215299" cy="169277"/>
          </a:xfrm>
          <a:prstGeom prst="rect">
            <a:avLst/>
          </a:prstGeom>
          <a:solidFill>
            <a:schemeClr val="bg1"/>
          </a:solidFill>
        </p:spPr>
        <p:txBody>
          <a:bodyPr wrap="square" lIns="0" tIns="0" rIns="0" bIns="0" rtlCol="0">
            <a:spAutoFit/>
          </a:bodyPr>
          <a:lstStyle/>
          <a:p>
            <a:r>
              <a:rPr lang="ko-KR" sz="1100">
                <a:latin typeface="Candara" panose="020E0502030303020204" pitchFamily="34" charset="0"/>
                <a:sym typeface=""/>
              </a:rPr>
              <a:t>일반 인구</a:t>
            </a:r>
          </a:p>
        </p:txBody>
      </p:sp>
      <p:sp>
        <p:nvSpPr>
          <p:cNvPr id="19" name="CuadroTexto 18">
            <a:extLst>
              <a:ext uri="{FF2B5EF4-FFF2-40B4-BE49-F238E27FC236}">
                <a16:creationId xmlns:a16="http://schemas.microsoft.com/office/drawing/2014/main" id="{A08EC981-2256-4AD0-A76F-158395C06FFB}"/>
              </a:ext>
            </a:extLst>
          </p:cNvPr>
          <p:cNvSpPr txBox="1"/>
          <p:nvPr/>
        </p:nvSpPr>
        <p:spPr>
          <a:xfrm>
            <a:off x="7152212" y="1901935"/>
            <a:ext cx="2215299" cy="169277"/>
          </a:xfrm>
          <a:prstGeom prst="rect">
            <a:avLst/>
          </a:prstGeom>
          <a:solidFill>
            <a:schemeClr val="bg1"/>
          </a:solidFill>
        </p:spPr>
        <p:txBody>
          <a:bodyPr wrap="square" lIns="0" tIns="0" rIns="0" bIns="0" rtlCol="0">
            <a:spAutoFit/>
          </a:bodyPr>
          <a:lstStyle/>
          <a:p>
            <a:r>
              <a:rPr lang="ko-KR" sz="1100">
                <a:latin typeface="Candara" panose="020E0502030303020204" pitchFamily="34" charset="0"/>
                <a:sym typeface=""/>
              </a:rPr>
              <a:t>골절 인구</a:t>
            </a:r>
          </a:p>
        </p:txBody>
      </p:sp>
      <p:sp>
        <p:nvSpPr>
          <p:cNvPr id="20" name="CuadroTexto 19">
            <a:extLst>
              <a:ext uri="{FF2B5EF4-FFF2-40B4-BE49-F238E27FC236}">
                <a16:creationId xmlns:a16="http://schemas.microsoft.com/office/drawing/2014/main" id="{BBDA7596-DE93-4BA2-B87D-71DBA8E38D05}"/>
              </a:ext>
            </a:extLst>
          </p:cNvPr>
          <p:cNvSpPr txBox="1"/>
          <p:nvPr/>
        </p:nvSpPr>
        <p:spPr>
          <a:xfrm>
            <a:off x="2521946" y="4412937"/>
            <a:ext cx="2215299" cy="323165"/>
          </a:xfrm>
          <a:prstGeom prst="rect">
            <a:avLst/>
          </a:prstGeom>
          <a:solidFill>
            <a:schemeClr val="bg1"/>
          </a:solidFill>
        </p:spPr>
        <p:txBody>
          <a:bodyPr wrap="square" rtlCol="0">
            <a:spAutoFit/>
          </a:bodyPr>
          <a:lstStyle/>
          <a:p>
            <a:pPr algn="ctr"/>
            <a:r>
              <a:rPr lang="ko-KR" sz="1500" b="1" dirty="0">
                <a:latin typeface="Candara" panose="020E0502030303020204" pitchFamily="34" charset="0"/>
                <a:sym typeface=""/>
              </a:rPr>
              <a:t>나이(</a:t>
            </a:r>
            <a:r>
              <a:rPr lang="ko-KR" altLang="en-US" sz="1500" b="1" dirty="0">
                <a:latin typeface="Candara" panose="020E0502030303020204" pitchFamily="34" charset="0"/>
                <a:sym typeface=""/>
              </a:rPr>
              <a:t>세</a:t>
            </a:r>
            <a:r>
              <a:rPr lang="ko-KR" sz="1500" b="1" dirty="0">
                <a:latin typeface="Candara" panose="020E0502030303020204" pitchFamily="34" charset="0"/>
                <a:sym typeface=""/>
              </a:rPr>
              <a:t>)</a:t>
            </a:r>
          </a:p>
        </p:txBody>
      </p:sp>
      <p:sp>
        <p:nvSpPr>
          <p:cNvPr id="21" name="CuadroTexto 20">
            <a:extLst>
              <a:ext uri="{FF2B5EF4-FFF2-40B4-BE49-F238E27FC236}">
                <a16:creationId xmlns:a16="http://schemas.microsoft.com/office/drawing/2014/main" id="{F9BB51A7-BB9B-4A70-BC21-98D157CADE42}"/>
              </a:ext>
            </a:extLst>
          </p:cNvPr>
          <p:cNvSpPr txBox="1"/>
          <p:nvPr/>
        </p:nvSpPr>
        <p:spPr>
          <a:xfrm>
            <a:off x="7870479" y="4441900"/>
            <a:ext cx="2215299" cy="323165"/>
          </a:xfrm>
          <a:prstGeom prst="rect">
            <a:avLst/>
          </a:prstGeom>
          <a:solidFill>
            <a:schemeClr val="bg1"/>
          </a:solidFill>
        </p:spPr>
        <p:txBody>
          <a:bodyPr wrap="square" rtlCol="0">
            <a:spAutoFit/>
          </a:bodyPr>
          <a:lstStyle/>
          <a:p>
            <a:pPr algn="ctr"/>
            <a:r>
              <a:rPr lang="ko-KR" sz="1500" b="1" dirty="0">
                <a:latin typeface="Candara" panose="020E0502030303020204" pitchFamily="34" charset="0"/>
                <a:sym typeface=""/>
              </a:rPr>
              <a:t>나이(</a:t>
            </a:r>
            <a:r>
              <a:rPr lang="ko-KR" altLang="en-US" sz="1500" b="1" dirty="0">
                <a:latin typeface="Candara" panose="020E0502030303020204" pitchFamily="34" charset="0"/>
                <a:sym typeface=""/>
              </a:rPr>
              <a:t>세</a:t>
            </a:r>
            <a:r>
              <a:rPr lang="ko-KR" sz="1500" b="1" dirty="0">
                <a:latin typeface="Candara" panose="020E0502030303020204" pitchFamily="34" charset="0"/>
                <a:sym typeface=""/>
              </a:rPr>
              <a:t>)</a:t>
            </a:r>
          </a:p>
        </p:txBody>
      </p:sp>
      <p:sp>
        <p:nvSpPr>
          <p:cNvPr id="22" name="CuadroTexto 21">
            <a:extLst>
              <a:ext uri="{FF2B5EF4-FFF2-40B4-BE49-F238E27FC236}">
                <a16:creationId xmlns:a16="http://schemas.microsoft.com/office/drawing/2014/main" id="{538A03B6-297B-4130-B972-8EF531B1BB2E}"/>
              </a:ext>
            </a:extLst>
          </p:cNvPr>
          <p:cNvSpPr txBox="1"/>
          <p:nvPr/>
        </p:nvSpPr>
        <p:spPr>
          <a:xfrm>
            <a:off x="7078164" y="2545914"/>
            <a:ext cx="2968484" cy="600164"/>
          </a:xfrm>
          <a:prstGeom prst="rect">
            <a:avLst/>
          </a:prstGeom>
          <a:solidFill>
            <a:schemeClr val="bg1"/>
          </a:solidFill>
        </p:spPr>
        <p:txBody>
          <a:bodyPr wrap="square" lIns="0" tIns="0" rIns="0" bIns="0" rtlCol="0">
            <a:spAutoFit/>
          </a:bodyPr>
          <a:lstStyle/>
          <a:p>
            <a:r>
              <a:rPr lang="ko-KR" sz="1300" dirty="0">
                <a:latin typeface="Candara" panose="020E0502030303020204" pitchFamily="34" charset="0"/>
                <a:sym typeface=""/>
              </a:rPr>
              <a:t>표준화된 사망률(95% CI):</a:t>
            </a:r>
          </a:p>
          <a:p>
            <a:r>
              <a:rPr lang="ko-KR" sz="1300" dirty="0">
                <a:latin typeface="Candara" panose="020E0502030303020204" pitchFamily="34" charset="0"/>
                <a:sym typeface=""/>
              </a:rPr>
              <a:t>1.96 (1.69-2.28)</a:t>
            </a:r>
            <a:endParaRPr lang="es-ES" altLang="ko-KR" sz="1300" dirty="0">
              <a:latin typeface="Candara" panose="020E0502030303020204" pitchFamily="34" charset="0"/>
              <a:sym typeface=""/>
            </a:endParaRPr>
          </a:p>
          <a:p>
            <a:endParaRPr lang="ko-KR" sz="1300" dirty="0">
              <a:latin typeface="Candara" panose="020E0502030303020204" pitchFamily="34" charset="0"/>
              <a:sym typeface=""/>
            </a:endParaRPr>
          </a:p>
        </p:txBody>
      </p:sp>
      <p:sp>
        <p:nvSpPr>
          <p:cNvPr id="23" name="CuadroTexto 22">
            <a:extLst>
              <a:ext uri="{FF2B5EF4-FFF2-40B4-BE49-F238E27FC236}">
                <a16:creationId xmlns:a16="http://schemas.microsoft.com/office/drawing/2014/main" id="{CD265E95-B5C3-46BD-A800-561A8290B9BC}"/>
              </a:ext>
            </a:extLst>
          </p:cNvPr>
          <p:cNvSpPr txBox="1"/>
          <p:nvPr/>
        </p:nvSpPr>
        <p:spPr>
          <a:xfrm>
            <a:off x="2145352" y="2573602"/>
            <a:ext cx="3110809" cy="600164"/>
          </a:xfrm>
          <a:prstGeom prst="rect">
            <a:avLst/>
          </a:prstGeom>
          <a:solidFill>
            <a:schemeClr val="bg1"/>
          </a:solidFill>
        </p:spPr>
        <p:txBody>
          <a:bodyPr wrap="square" lIns="0" tIns="0" rIns="0" bIns="0" rtlCol="0">
            <a:spAutoFit/>
          </a:bodyPr>
          <a:lstStyle/>
          <a:p>
            <a:r>
              <a:rPr lang="ko-KR" sz="1300" dirty="0">
                <a:latin typeface="Candara" panose="020E0502030303020204" pitchFamily="34" charset="0"/>
                <a:sym typeface=""/>
              </a:rPr>
              <a:t>표준화된 사망률(95% CI):</a:t>
            </a:r>
          </a:p>
          <a:p>
            <a:r>
              <a:rPr lang="ko-KR" sz="1300" dirty="0">
                <a:latin typeface="Candara" panose="020E0502030303020204" pitchFamily="34" charset="0"/>
                <a:sym typeface=""/>
              </a:rPr>
              <a:t>1.76 (1.59-1.95)</a:t>
            </a:r>
            <a:endParaRPr lang="es-ES" altLang="ko-KR" sz="1300" dirty="0">
              <a:latin typeface="Candara" panose="020E0502030303020204" pitchFamily="34" charset="0"/>
              <a:sym typeface=""/>
            </a:endParaRPr>
          </a:p>
          <a:p>
            <a:endParaRPr lang="ko-KR" sz="1300" dirty="0">
              <a:latin typeface="Candara" panose="020E0502030303020204" pitchFamily="34" charset="0"/>
              <a:sym typeface=""/>
            </a:endParaRPr>
          </a:p>
        </p:txBody>
      </p:sp>
    </p:spTree>
    <p:extLst>
      <p:ext uri="{BB962C8B-B14F-4D97-AF65-F5344CB8AC3E}">
        <p14:creationId xmlns:p14="http://schemas.microsoft.com/office/powerpoint/2010/main" val="229902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COPD에서 뼈 손실의 기전</a:t>
            </a:r>
            <a:endParaRPr lang="ko-KR" sz="3600" dirty="0">
              <a:solidFill>
                <a:prstClr val="black"/>
              </a:solidFill>
              <a:latin typeface="Candara" panose="020E0502030303020204" pitchFamily="34" charset="0"/>
              <a:sym typeface=""/>
            </a:endParaRPr>
          </a:p>
        </p:txBody>
      </p:sp>
      <p:sp>
        <p:nvSpPr>
          <p:cNvPr id="12" name="TextBox 11">
            <a:extLst>
              <a:ext uri="{FF2B5EF4-FFF2-40B4-BE49-F238E27FC236}">
                <a16:creationId xmlns:a16="http://schemas.microsoft.com/office/drawing/2014/main" id="{D90766F7-E16C-7A46-A9C1-AB0E419F6D7E}"/>
              </a:ext>
            </a:extLst>
          </p:cNvPr>
          <p:cNvSpPr txBox="1"/>
          <p:nvPr/>
        </p:nvSpPr>
        <p:spPr>
          <a:xfrm>
            <a:off x="386856" y="6481014"/>
            <a:ext cx="11256505" cy="261610"/>
          </a:xfrm>
          <a:prstGeom prst="rect">
            <a:avLst/>
          </a:prstGeom>
          <a:noFill/>
        </p:spPr>
        <p:txBody>
          <a:bodyPr wrap="square" rtlCol="0">
            <a:spAutoFit/>
          </a:bodyPr>
          <a:lstStyle/>
          <a:p>
            <a:r>
              <a:rPr lang="ko-KR" sz="1100" b="1" kern="0">
                <a:solidFill>
                  <a:schemeClr val="tx1">
                    <a:lumMod val="100000"/>
                  </a:schemeClr>
                </a:solidFill>
                <a:latin typeface="Candara" panose="020E0502030303020204" pitchFamily="34" charset="0"/>
                <a:sym typeface=""/>
              </a:rPr>
              <a:t>1. </a:t>
            </a:r>
            <a:r>
              <a:rPr lang="ko-KR" sz="1100" b="1" kern="0">
                <a:solidFill>
                  <a:schemeClr val="tx1">
                    <a:lumMod val="100000"/>
                  </a:schemeClr>
                </a:solidFill>
                <a:latin typeface="Calibri" panose="020F0502020204030204" pitchFamily="34" charset="0"/>
                <a:sym typeface=""/>
              </a:rPr>
              <a:t>Sarkar M, et al. </a:t>
            </a:r>
            <a:r>
              <a:rPr lang="ko-KR" sz="1100" b="1" i="1" kern="0">
                <a:solidFill>
                  <a:schemeClr val="tx1">
                    <a:lumMod val="100000"/>
                  </a:schemeClr>
                </a:solidFill>
                <a:latin typeface="Calibri" panose="020F0502020204030204" pitchFamily="34" charset="0"/>
                <a:sym typeface=""/>
              </a:rPr>
              <a:t>Clin Med Insights Circ Respir Pulm Med </a:t>
            </a:r>
            <a:r>
              <a:rPr lang="ko-KR" sz="1100" b="1" kern="0">
                <a:solidFill>
                  <a:schemeClr val="tx1">
                    <a:lumMod val="100000"/>
                  </a:schemeClr>
                </a:solidFill>
                <a:latin typeface="Calibri" panose="020F0502020204030204" pitchFamily="34" charset="0"/>
                <a:sym typeface=""/>
              </a:rPr>
              <a:t>2015;9:5–21.</a:t>
            </a:r>
          </a:p>
        </p:txBody>
      </p:sp>
      <p:sp>
        <p:nvSpPr>
          <p:cNvPr id="13" name="TextBox 12">
            <a:extLst>
              <a:ext uri="{FF2B5EF4-FFF2-40B4-BE49-F238E27FC236}">
                <a16:creationId xmlns:a16="http://schemas.microsoft.com/office/drawing/2014/main" id="{0DB07BB6-9033-3D48-98E5-362011F623E3}"/>
              </a:ext>
            </a:extLst>
          </p:cNvPr>
          <p:cNvSpPr txBox="1"/>
          <p:nvPr/>
        </p:nvSpPr>
        <p:spPr>
          <a:xfrm>
            <a:off x="6897362" y="6408040"/>
            <a:ext cx="4508458" cy="261610"/>
          </a:xfrm>
          <a:prstGeom prst="rect">
            <a:avLst/>
          </a:prstGeom>
          <a:noFill/>
        </p:spPr>
        <p:txBody>
          <a:bodyPr wrap="square" rtlCol="0">
            <a:spAutoFit/>
          </a:bodyPr>
          <a:lstStyle/>
          <a:p>
            <a:r>
              <a:rPr lang="ko-KR" sz="1100" b="1" kern="0">
                <a:solidFill>
                  <a:schemeClr val="tx1">
                    <a:lumMod val="100000"/>
                  </a:schemeClr>
                </a:solidFill>
                <a:latin typeface="Calibri" panose="020F0502020204030204" pitchFamily="34" charset="0"/>
                <a:sym typeface=""/>
              </a:rPr>
              <a:t>Source: Sarkar M, et al. </a:t>
            </a:r>
            <a:r>
              <a:rPr lang="ko-KR" sz="1100" b="1" i="1" kern="0">
                <a:solidFill>
                  <a:schemeClr val="tx1">
                    <a:lumMod val="100000"/>
                  </a:schemeClr>
                </a:solidFill>
                <a:latin typeface="Calibri" panose="020F0502020204030204" pitchFamily="34" charset="0"/>
                <a:sym typeface=""/>
              </a:rPr>
              <a:t>Clin Med Insights Circ Respir Pulm Med </a:t>
            </a:r>
            <a:r>
              <a:rPr lang="ko-KR" sz="1100" b="1" kern="0">
                <a:solidFill>
                  <a:schemeClr val="tx1">
                    <a:lumMod val="100000"/>
                  </a:schemeClr>
                </a:solidFill>
                <a:latin typeface="Calibri" panose="020F0502020204030204" pitchFamily="34" charset="0"/>
                <a:sym typeface=""/>
              </a:rPr>
              <a:t>2015</a:t>
            </a:r>
          </a:p>
        </p:txBody>
      </p:sp>
      <p:pic>
        <p:nvPicPr>
          <p:cNvPr id="14" name="Graphic 13">
            <a:extLst>
              <a:ext uri="{FF2B5EF4-FFF2-40B4-BE49-F238E27FC236}">
                <a16:creationId xmlns:a16="http://schemas.microsoft.com/office/drawing/2014/main" id="{3157BD50-22EE-4D4E-BBD0-C18FE8401B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626" y="913700"/>
            <a:ext cx="11392963" cy="5457853"/>
          </a:xfrm>
          <a:prstGeom prst="rect">
            <a:avLst/>
          </a:prstGeom>
        </p:spPr>
      </p:pic>
      <p:pic>
        <p:nvPicPr>
          <p:cNvPr id="15" name="Graphic 14" descr="Home with solid fill">
            <a:hlinkClick r:id="rId5" action="ppaction://hlinksldjump"/>
            <a:extLst>
              <a:ext uri="{FF2B5EF4-FFF2-40B4-BE49-F238E27FC236}">
                <a16:creationId xmlns:a16="http://schemas.microsoft.com/office/drawing/2014/main" id="{BB545CEE-9DB9-7740-82A0-988AF99AC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7" name="CuadroTexto 6">
            <a:extLst>
              <a:ext uri="{FF2B5EF4-FFF2-40B4-BE49-F238E27FC236}">
                <a16:creationId xmlns:a16="http://schemas.microsoft.com/office/drawing/2014/main" id="{852B074D-A95B-40E6-820D-E253B5A45A9F}"/>
              </a:ext>
            </a:extLst>
          </p:cNvPr>
          <p:cNvSpPr txBox="1"/>
          <p:nvPr/>
        </p:nvSpPr>
        <p:spPr>
          <a:xfrm>
            <a:off x="386856" y="1900493"/>
            <a:ext cx="1451469" cy="369332"/>
          </a:xfrm>
          <a:prstGeom prst="rect">
            <a:avLst/>
          </a:prstGeom>
          <a:solidFill>
            <a:srgbClr val="FFFFFF"/>
          </a:solidFill>
        </p:spPr>
        <p:txBody>
          <a:bodyPr wrap="square" lIns="0" tIns="0" rIns="0" bIns="0" rtlCol="0">
            <a:spAutoFit/>
          </a:bodyPr>
          <a:lstStyle/>
          <a:p>
            <a:pPr algn="ctr"/>
            <a:r>
              <a:rPr lang="ko-KR" sz="1200">
                <a:latin typeface="Candara" panose="020E0502030303020204" pitchFamily="34" charset="0"/>
                <a:sym typeface=""/>
              </a:rPr>
              <a:t>IL-6, TNF-α 및 IL-1β 수치 증가</a:t>
            </a:r>
          </a:p>
        </p:txBody>
      </p:sp>
      <p:sp>
        <p:nvSpPr>
          <p:cNvPr id="8" name="CuadroTexto 7">
            <a:extLst>
              <a:ext uri="{FF2B5EF4-FFF2-40B4-BE49-F238E27FC236}">
                <a16:creationId xmlns:a16="http://schemas.microsoft.com/office/drawing/2014/main" id="{42475742-2D40-42CB-A369-D238E6D6134B}"/>
              </a:ext>
            </a:extLst>
          </p:cNvPr>
          <p:cNvSpPr txBox="1"/>
          <p:nvPr/>
        </p:nvSpPr>
        <p:spPr>
          <a:xfrm>
            <a:off x="386856" y="2709263"/>
            <a:ext cx="1451469" cy="369332"/>
          </a:xfrm>
          <a:prstGeom prst="rect">
            <a:avLst/>
          </a:prstGeom>
          <a:solidFill>
            <a:srgbClr val="FFFFFF"/>
          </a:solidFill>
        </p:spPr>
        <p:txBody>
          <a:bodyPr wrap="square" lIns="0" tIns="0" rIns="0" bIns="0" rtlCol="0">
            <a:spAutoFit/>
          </a:bodyPr>
          <a:lstStyle/>
          <a:p>
            <a:pPr algn="ctr"/>
            <a:r>
              <a:rPr lang="ko-KR" sz="1200">
                <a:latin typeface="Candara" panose="020E0502030303020204" pitchFamily="34" charset="0"/>
                <a:sym typeface=""/>
              </a:rPr>
              <a:t>RANKL의 증가</a:t>
            </a:r>
          </a:p>
        </p:txBody>
      </p:sp>
      <p:sp>
        <p:nvSpPr>
          <p:cNvPr id="10" name="CuadroTexto 9">
            <a:extLst>
              <a:ext uri="{FF2B5EF4-FFF2-40B4-BE49-F238E27FC236}">
                <a16:creationId xmlns:a16="http://schemas.microsoft.com/office/drawing/2014/main" id="{D105BBD5-B2F3-42A7-AB32-492B33728EF8}"/>
              </a:ext>
            </a:extLst>
          </p:cNvPr>
          <p:cNvSpPr txBox="1"/>
          <p:nvPr/>
        </p:nvSpPr>
        <p:spPr>
          <a:xfrm>
            <a:off x="386855" y="3512671"/>
            <a:ext cx="1451469" cy="369332"/>
          </a:xfrm>
          <a:prstGeom prst="rect">
            <a:avLst/>
          </a:prstGeom>
          <a:solidFill>
            <a:srgbClr val="FFFFFF"/>
          </a:solidFill>
        </p:spPr>
        <p:txBody>
          <a:bodyPr wrap="square" lIns="0" tIns="0" rIns="0" bIns="0" rtlCol="0">
            <a:spAutoFit/>
          </a:bodyPr>
          <a:lstStyle/>
          <a:p>
            <a:pPr algn="ctr"/>
            <a:r>
              <a:rPr lang="ko-KR" sz="1200">
                <a:latin typeface="Candara" panose="020E0502030303020204" pitchFamily="34" charset="0"/>
                <a:sym typeface=""/>
              </a:rPr>
              <a:t>RANKL-RANK 간 상호작용</a:t>
            </a:r>
          </a:p>
        </p:txBody>
      </p:sp>
      <p:sp>
        <p:nvSpPr>
          <p:cNvPr id="11" name="CuadroTexto 10">
            <a:extLst>
              <a:ext uri="{FF2B5EF4-FFF2-40B4-BE49-F238E27FC236}">
                <a16:creationId xmlns:a16="http://schemas.microsoft.com/office/drawing/2014/main" id="{017EDE34-1ED4-4BEE-81CB-A24905AC6D21}"/>
              </a:ext>
            </a:extLst>
          </p:cNvPr>
          <p:cNvSpPr txBox="1"/>
          <p:nvPr/>
        </p:nvSpPr>
        <p:spPr>
          <a:xfrm>
            <a:off x="1599233" y="4335129"/>
            <a:ext cx="896317" cy="553998"/>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파골 세포의 세포 사멸 감소</a:t>
            </a:r>
          </a:p>
        </p:txBody>
      </p:sp>
      <p:sp>
        <p:nvSpPr>
          <p:cNvPr id="16" name="CuadroTexto 15">
            <a:extLst>
              <a:ext uri="{FF2B5EF4-FFF2-40B4-BE49-F238E27FC236}">
                <a16:creationId xmlns:a16="http://schemas.microsoft.com/office/drawing/2014/main" id="{77860DC1-2EA5-49BA-BEC6-7F0173A085EE}"/>
              </a:ext>
            </a:extLst>
          </p:cNvPr>
          <p:cNvSpPr txBox="1"/>
          <p:nvPr/>
        </p:nvSpPr>
        <p:spPr>
          <a:xfrm>
            <a:off x="397088" y="4335129"/>
            <a:ext cx="972132" cy="553998"/>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성숙한 파골세포의 발달</a:t>
            </a:r>
          </a:p>
        </p:txBody>
      </p:sp>
      <p:sp>
        <p:nvSpPr>
          <p:cNvPr id="17" name="CuadroTexto 16">
            <a:extLst>
              <a:ext uri="{FF2B5EF4-FFF2-40B4-BE49-F238E27FC236}">
                <a16:creationId xmlns:a16="http://schemas.microsoft.com/office/drawing/2014/main" id="{234B5AF5-72E4-49E4-B47C-CFE892B07031}"/>
              </a:ext>
            </a:extLst>
          </p:cNvPr>
          <p:cNvSpPr txBox="1"/>
          <p:nvPr/>
        </p:nvSpPr>
        <p:spPr>
          <a:xfrm>
            <a:off x="2133600" y="2840812"/>
            <a:ext cx="1209675" cy="553998"/>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MMP가 파골세포성 골 재흡수를 자극</a:t>
            </a:r>
          </a:p>
        </p:txBody>
      </p:sp>
      <p:sp>
        <p:nvSpPr>
          <p:cNvPr id="18" name="CuadroTexto 17">
            <a:extLst>
              <a:ext uri="{FF2B5EF4-FFF2-40B4-BE49-F238E27FC236}">
                <a16:creationId xmlns:a16="http://schemas.microsoft.com/office/drawing/2014/main" id="{014C7326-53A8-4A69-8078-233436532F4D}"/>
              </a:ext>
            </a:extLst>
          </p:cNvPr>
          <p:cNvSpPr txBox="1"/>
          <p:nvPr/>
        </p:nvSpPr>
        <p:spPr>
          <a:xfrm>
            <a:off x="2143125" y="1895429"/>
            <a:ext cx="1209675" cy="369332"/>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MMP 증가 </a:t>
            </a:r>
            <a:br>
              <a:rPr lang="ko-KR" sz="1200">
                <a:latin typeface="Calibri" panose="020F0502020204030204" pitchFamily="34" charset="0"/>
                <a:sym typeface=""/>
              </a:rPr>
            </a:br>
            <a:r>
              <a:rPr lang="ko-KR" sz="1200">
                <a:latin typeface="Calibri" panose="020F0502020204030204" pitchFamily="34" charset="0"/>
                <a:sym typeface=""/>
              </a:rPr>
              <a:t>TMP 감소</a:t>
            </a:r>
          </a:p>
        </p:txBody>
      </p:sp>
      <p:sp>
        <p:nvSpPr>
          <p:cNvPr id="19" name="CuadroTexto 18">
            <a:extLst>
              <a:ext uri="{FF2B5EF4-FFF2-40B4-BE49-F238E27FC236}">
                <a16:creationId xmlns:a16="http://schemas.microsoft.com/office/drawing/2014/main" id="{CF05A676-17BA-474E-AA1B-D2FDF02157A5}"/>
              </a:ext>
            </a:extLst>
          </p:cNvPr>
          <p:cNvSpPr txBox="1"/>
          <p:nvPr/>
        </p:nvSpPr>
        <p:spPr>
          <a:xfrm>
            <a:off x="3790950" y="1904954"/>
            <a:ext cx="1209675" cy="369332"/>
          </a:xfrm>
          <a:prstGeom prst="rect">
            <a:avLst/>
          </a:prstGeom>
          <a:solidFill>
            <a:schemeClr val="bg1"/>
          </a:solidFill>
        </p:spPr>
        <p:txBody>
          <a:bodyPr wrap="square" lIns="0" tIns="0" rIns="0" bIns="0" rtlCol="0">
            <a:spAutoFit/>
          </a:bodyPr>
          <a:lstStyle/>
          <a:p>
            <a:pPr algn="ctr"/>
            <a:r>
              <a:rPr lang="ko-KR" sz="1200" kern="0">
                <a:solidFill>
                  <a:schemeClr val="tx1">
                    <a:lumMod val="100000"/>
                  </a:schemeClr>
                </a:solidFill>
                <a:latin typeface="Calibri" panose="020F0502020204030204" pitchFamily="34" charset="0"/>
                <a:sym typeface=""/>
              </a:rPr>
              <a:t>Wnt/</a:t>
            </a:r>
            <a:r>
              <a:rPr lang="ko-KR" sz="1200" kern="0">
                <a:solidFill>
                  <a:schemeClr val="tx1">
                    <a:lumMod val="100000"/>
                  </a:schemeClr>
                </a:solidFill>
                <a:latin typeface="Candara" panose="020E0502030303020204" pitchFamily="34" charset="0"/>
                <a:sym typeface=""/>
              </a:rPr>
              <a:t>β-카테닌 신호전달 시스템</a:t>
            </a:r>
          </a:p>
        </p:txBody>
      </p:sp>
      <p:sp>
        <p:nvSpPr>
          <p:cNvPr id="20" name="CuadroTexto 19">
            <a:extLst>
              <a:ext uri="{FF2B5EF4-FFF2-40B4-BE49-F238E27FC236}">
                <a16:creationId xmlns:a16="http://schemas.microsoft.com/office/drawing/2014/main" id="{7E4BA0FB-38BF-4027-A9E9-98D3E239A8B6}"/>
              </a:ext>
            </a:extLst>
          </p:cNvPr>
          <p:cNvSpPr txBox="1"/>
          <p:nvPr/>
        </p:nvSpPr>
        <p:spPr>
          <a:xfrm>
            <a:off x="3758074" y="2952195"/>
            <a:ext cx="1280651" cy="369332"/>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조골세포 형성 촉진</a:t>
            </a:r>
          </a:p>
        </p:txBody>
      </p:sp>
      <p:sp>
        <p:nvSpPr>
          <p:cNvPr id="21" name="CuadroTexto 20">
            <a:extLst>
              <a:ext uri="{FF2B5EF4-FFF2-40B4-BE49-F238E27FC236}">
                <a16:creationId xmlns:a16="http://schemas.microsoft.com/office/drawing/2014/main" id="{AF080F51-0C0C-42C9-879E-ACFA75F28FFA}"/>
              </a:ext>
            </a:extLst>
          </p:cNvPr>
          <p:cNvSpPr txBox="1"/>
          <p:nvPr/>
        </p:nvSpPr>
        <p:spPr>
          <a:xfrm>
            <a:off x="3781425" y="4153979"/>
            <a:ext cx="1280651" cy="553998"/>
          </a:xfrm>
          <a:prstGeom prst="rect">
            <a:avLst/>
          </a:prstGeom>
          <a:solidFill>
            <a:schemeClr val="bg1"/>
          </a:solidFill>
        </p:spPr>
        <p:txBody>
          <a:bodyPr wrap="square" lIns="0" tIns="0" rIns="0" bIns="0" rtlCol="0">
            <a:spAutoFit/>
          </a:bodyPr>
          <a:lstStyle/>
          <a:p>
            <a:pPr algn="ctr"/>
            <a:r>
              <a:rPr lang="ko-KR" sz="1200" kern="0">
                <a:solidFill>
                  <a:schemeClr val="tx1">
                    <a:lumMod val="100000"/>
                  </a:schemeClr>
                </a:solidFill>
                <a:latin typeface="Calibri" panose="020F0502020204030204" pitchFamily="34" charset="0"/>
                <a:sym typeface=""/>
              </a:rPr>
              <a:t>COPD가 Wnt/</a:t>
            </a:r>
            <a:r>
              <a:rPr lang="ko-KR" sz="1200" kern="0">
                <a:solidFill>
                  <a:schemeClr val="tx1">
                    <a:lumMod val="100000"/>
                  </a:schemeClr>
                </a:solidFill>
                <a:latin typeface="Candara" panose="020E0502030303020204" pitchFamily="34" charset="0"/>
                <a:sym typeface=""/>
              </a:rPr>
              <a:t>β-카테닌 신호전달 시스템을 손상시킴</a:t>
            </a:r>
          </a:p>
        </p:txBody>
      </p:sp>
      <p:sp>
        <p:nvSpPr>
          <p:cNvPr id="22" name="CuadroTexto 21">
            <a:extLst>
              <a:ext uri="{FF2B5EF4-FFF2-40B4-BE49-F238E27FC236}">
                <a16:creationId xmlns:a16="http://schemas.microsoft.com/office/drawing/2014/main" id="{385C5DA0-C0C7-4321-80B3-D0A645EF85BC}"/>
              </a:ext>
            </a:extLst>
          </p:cNvPr>
          <p:cNvSpPr txBox="1"/>
          <p:nvPr/>
        </p:nvSpPr>
        <p:spPr>
          <a:xfrm>
            <a:off x="1188790" y="5546046"/>
            <a:ext cx="3183186" cy="307777"/>
          </a:xfrm>
          <a:prstGeom prst="rect">
            <a:avLst/>
          </a:prstGeom>
          <a:solidFill>
            <a:srgbClr val="0264A7"/>
          </a:solidFill>
        </p:spPr>
        <p:txBody>
          <a:bodyPr wrap="square" lIns="0" tIns="0" rIns="0" bIns="0" rtlCol="0">
            <a:spAutoFit/>
          </a:bodyPr>
          <a:lstStyle/>
          <a:p>
            <a:pPr algn="ctr"/>
            <a:r>
              <a:rPr lang="ko-KR" sz="2000" b="1">
                <a:solidFill>
                  <a:schemeClr val="bg1"/>
                </a:solidFill>
                <a:latin typeface="Calibri" panose="020F0502020204030204" pitchFamily="34" charset="0"/>
                <a:sym typeface=""/>
              </a:rPr>
              <a:t>골다공증</a:t>
            </a:r>
          </a:p>
        </p:txBody>
      </p:sp>
      <p:sp>
        <p:nvSpPr>
          <p:cNvPr id="23" name="CuadroTexto 22">
            <a:extLst>
              <a:ext uri="{FF2B5EF4-FFF2-40B4-BE49-F238E27FC236}">
                <a16:creationId xmlns:a16="http://schemas.microsoft.com/office/drawing/2014/main" id="{A4C0EF64-5C07-45CE-AE8D-2E94E118BB6F}"/>
              </a:ext>
            </a:extLst>
          </p:cNvPr>
          <p:cNvSpPr txBox="1"/>
          <p:nvPr/>
        </p:nvSpPr>
        <p:spPr>
          <a:xfrm>
            <a:off x="480411" y="1253500"/>
            <a:ext cx="4520214" cy="215444"/>
          </a:xfrm>
          <a:prstGeom prst="rect">
            <a:avLst/>
          </a:prstGeom>
          <a:solidFill>
            <a:srgbClr val="48B8A9"/>
          </a:solidFill>
        </p:spPr>
        <p:txBody>
          <a:bodyPr wrap="square" lIns="0" tIns="0" rIns="0" bIns="0" rtlCol="0">
            <a:spAutoFit/>
          </a:bodyPr>
          <a:lstStyle/>
          <a:p>
            <a:pPr algn="ctr"/>
            <a:r>
              <a:rPr lang="ko-KR" sz="1400" b="1">
                <a:solidFill>
                  <a:schemeClr val="bg1"/>
                </a:solidFill>
                <a:latin typeface="Candara" panose="020E0502030303020204" pitchFamily="34" charset="0"/>
                <a:sym typeface=""/>
              </a:rPr>
              <a:t>COPD의 병인: 전신 염증</a:t>
            </a:r>
          </a:p>
        </p:txBody>
      </p:sp>
      <p:sp>
        <p:nvSpPr>
          <p:cNvPr id="24" name="CuadroTexto 23">
            <a:extLst>
              <a:ext uri="{FF2B5EF4-FFF2-40B4-BE49-F238E27FC236}">
                <a16:creationId xmlns:a16="http://schemas.microsoft.com/office/drawing/2014/main" id="{00C5395F-830E-4060-8156-F4E765936F6F}"/>
              </a:ext>
            </a:extLst>
          </p:cNvPr>
          <p:cNvSpPr txBox="1"/>
          <p:nvPr/>
        </p:nvSpPr>
        <p:spPr>
          <a:xfrm>
            <a:off x="6214461" y="1252999"/>
            <a:ext cx="4520214" cy="215444"/>
          </a:xfrm>
          <a:prstGeom prst="rect">
            <a:avLst/>
          </a:prstGeom>
          <a:solidFill>
            <a:srgbClr val="F2F9F7"/>
          </a:solidFill>
        </p:spPr>
        <p:txBody>
          <a:bodyPr wrap="square" lIns="0" tIns="0" rIns="0" bIns="0" rtlCol="0">
            <a:spAutoFit/>
          </a:bodyPr>
          <a:lstStyle/>
          <a:p>
            <a:pPr algn="ctr"/>
            <a:r>
              <a:rPr lang="ko-KR" sz="1400" b="1">
                <a:solidFill>
                  <a:srgbClr val="0264A7"/>
                </a:solidFill>
                <a:latin typeface="Candara" panose="020E0502030303020204" pitchFamily="34" charset="0"/>
                <a:sym typeface=""/>
              </a:rPr>
              <a:t>RANK, RANKL 및 OPG의 관계</a:t>
            </a:r>
          </a:p>
        </p:txBody>
      </p:sp>
      <p:sp>
        <p:nvSpPr>
          <p:cNvPr id="25" name="CuadroTexto 24">
            <a:extLst>
              <a:ext uri="{FF2B5EF4-FFF2-40B4-BE49-F238E27FC236}">
                <a16:creationId xmlns:a16="http://schemas.microsoft.com/office/drawing/2014/main" id="{97EA1EBF-42EE-4BB1-8C9E-56E192044856}"/>
              </a:ext>
            </a:extLst>
          </p:cNvPr>
          <p:cNvSpPr txBox="1"/>
          <p:nvPr/>
        </p:nvSpPr>
        <p:spPr>
          <a:xfrm>
            <a:off x="5991225" y="1747645"/>
            <a:ext cx="3305175" cy="215444"/>
          </a:xfrm>
          <a:prstGeom prst="rect">
            <a:avLst/>
          </a:prstGeom>
          <a:solidFill>
            <a:schemeClr val="bg1"/>
          </a:solidFill>
        </p:spPr>
        <p:txBody>
          <a:bodyPr wrap="square" lIns="0" tIns="0" rIns="0" bIns="0" rtlCol="0">
            <a:spAutoFit/>
          </a:bodyPr>
          <a:lstStyle/>
          <a:p>
            <a:pPr algn="ctr"/>
            <a:r>
              <a:rPr lang="ko-KR" sz="1400" b="1">
                <a:latin typeface="Candara" panose="020E0502030303020204" pitchFamily="34" charset="0"/>
                <a:sym typeface=""/>
              </a:rPr>
              <a:t>염증성 사이토카인 IL-1, IL-6, TNF-α</a:t>
            </a:r>
          </a:p>
        </p:txBody>
      </p:sp>
      <p:sp>
        <p:nvSpPr>
          <p:cNvPr id="26" name="CuadroTexto 25">
            <a:extLst>
              <a:ext uri="{FF2B5EF4-FFF2-40B4-BE49-F238E27FC236}">
                <a16:creationId xmlns:a16="http://schemas.microsoft.com/office/drawing/2014/main" id="{03673CCA-E9BF-4963-AB8C-3D48BECC0E96}"/>
              </a:ext>
            </a:extLst>
          </p:cNvPr>
          <p:cNvSpPr txBox="1"/>
          <p:nvPr/>
        </p:nvSpPr>
        <p:spPr>
          <a:xfrm>
            <a:off x="7056005" y="2267660"/>
            <a:ext cx="1497445" cy="215444"/>
          </a:xfrm>
          <a:prstGeom prst="rect">
            <a:avLst/>
          </a:prstGeom>
          <a:solidFill>
            <a:srgbClr val="F2F9F7"/>
          </a:solidFill>
        </p:spPr>
        <p:txBody>
          <a:bodyPr wrap="square" lIns="0" tIns="0" rIns="0" bIns="0" rtlCol="0">
            <a:spAutoFit/>
          </a:bodyPr>
          <a:lstStyle/>
          <a:p>
            <a:r>
              <a:rPr lang="ko-KR" sz="1400" b="1">
                <a:solidFill>
                  <a:schemeClr val="bg2">
                    <a:lumMod val="25000"/>
                  </a:schemeClr>
                </a:solidFill>
                <a:latin typeface="Candara" panose="020E0502030303020204" pitchFamily="34" charset="0"/>
                <a:sym typeface=""/>
              </a:rPr>
              <a:t>조골세포</a:t>
            </a:r>
          </a:p>
        </p:txBody>
      </p:sp>
      <p:sp>
        <p:nvSpPr>
          <p:cNvPr id="27" name="CuadroTexto 26">
            <a:extLst>
              <a:ext uri="{FF2B5EF4-FFF2-40B4-BE49-F238E27FC236}">
                <a16:creationId xmlns:a16="http://schemas.microsoft.com/office/drawing/2014/main" id="{67167626-164A-4590-8440-845525846262}"/>
              </a:ext>
            </a:extLst>
          </p:cNvPr>
          <p:cNvSpPr txBox="1"/>
          <p:nvPr/>
        </p:nvSpPr>
        <p:spPr>
          <a:xfrm>
            <a:off x="7474281" y="4148448"/>
            <a:ext cx="1497445" cy="215444"/>
          </a:xfrm>
          <a:prstGeom prst="rect">
            <a:avLst/>
          </a:prstGeom>
          <a:solidFill>
            <a:srgbClr val="F2F9F7"/>
          </a:solidFill>
        </p:spPr>
        <p:txBody>
          <a:bodyPr wrap="square" lIns="0" tIns="0" rIns="0" bIns="0" rtlCol="0">
            <a:spAutoFit/>
          </a:bodyPr>
          <a:lstStyle/>
          <a:p>
            <a:r>
              <a:rPr lang="ko-KR" sz="1400" b="1">
                <a:solidFill>
                  <a:schemeClr val="bg2">
                    <a:lumMod val="25000"/>
                  </a:schemeClr>
                </a:solidFill>
                <a:latin typeface="Candara" panose="020E0502030303020204" pitchFamily="34" charset="0"/>
                <a:sym typeface=""/>
              </a:rPr>
              <a:t>RANKL</a:t>
            </a:r>
          </a:p>
        </p:txBody>
      </p:sp>
      <p:sp>
        <p:nvSpPr>
          <p:cNvPr id="28" name="CuadroTexto 27">
            <a:extLst>
              <a:ext uri="{FF2B5EF4-FFF2-40B4-BE49-F238E27FC236}">
                <a16:creationId xmlns:a16="http://schemas.microsoft.com/office/drawing/2014/main" id="{16B4F674-0069-4F0E-97D6-1BD898A6F0BE}"/>
              </a:ext>
            </a:extLst>
          </p:cNvPr>
          <p:cNvSpPr txBox="1"/>
          <p:nvPr/>
        </p:nvSpPr>
        <p:spPr>
          <a:xfrm>
            <a:off x="7150431" y="5575700"/>
            <a:ext cx="1497445" cy="215444"/>
          </a:xfrm>
          <a:prstGeom prst="rect">
            <a:avLst/>
          </a:prstGeom>
          <a:solidFill>
            <a:srgbClr val="F2F9F7"/>
          </a:solidFill>
        </p:spPr>
        <p:txBody>
          <a:bodyPr wrap="square" lIns="0" tIns="0" rIns="0" bIns="0" rtlCol="0">
            <a:spAutoFit/>
          </a:bodyPr>
          <a:lstStyle/>
          <a:p>
            <a:r>
              <a:rPr lang="ko-KR" sz="1400" b="1">
                <a:solidFill>
                  <a:schemeClr val="bg2">
                    <a:lumMod val="25000"/>
                  </a:schemeClr>
                </a:solidFill>
                <a:latin typeface="Candara" panose="020E0502030303020204" pitchFamily="34" charset="0"/>
                <a:sym typeface=""/>
              </a:rPr>
              <a:t>RANKL</a:t>
            </a:r>
          </a:p>
        </p:txBody>
      </p:sp>
      <p:sp>
        <p:nvSpPr>
          <p:cNvPr id="29" name="CuadroTexto 28">
            <a:extLst>
              <a:ext uri="{FF2B5EF4-FFF2-40B4-BE49-F238E27FC236}">
                <a16:creationId xmlns:a16="http://schemas.microsoft.com/office/drawing/2014/main" id="{D7997639-C513-431F-8FD6-5B349AC68C11}"/>
              </a:ext>
            </a:extLst>
          </p:cNvPr>
          <p:cNvSpPr txBox="1"/>
          <p:nvPr/>
        </p:nvSpPr>
        <p:spPr>
          <a:xfrm>
            <a:off x="6096000" y="5791144"/>
            <a:ext cx="446851" cy="215444"/>
          </a:xfrm>
          <a:prstGeom prst="rect">
            <a:avLst/>
          </a:prstGeom>
          <a:solidFill>
            <a:srgbClr val="F2F9F7"/>
          </a:solidFill>
        </p:spPr>
        <p:txBody>
          <a:bodyPr wrap="square" lIns="0" tIns="0" rIns="0" bIns="0" rtlCol="0">
            <a:spAutoFit/>
          </a:bodyPr>
          <a:lstStyle/>
          <a:p>
            <a:pPr algn="r"/>
            <a:r>
              <a:rPr lang="ko-KR" sz="1400" b="1">
                <a:solidFill>
                  <a:schemeClr val="bg2">
                    <a:lumMod val="25000"/>
                  </a:schemeClr>
                </a:solidFill>
                <a:latin typeface="Candara" panose="020E0502030303020204" pitchFamily="34" charset="0"/>
                <a:sym typeface=""/>
              </a:rPr>
              <a:t>OPG</a:t>
            </a:r>
          </a:p>
        </p:txBody>
      </p:sp>
      <p:sp>
        <p:nvSpPr>
          <p:cNvPr id="30" name="CuadroTexto 29">
            <a:extLst>
              <a:ext uri="{FF2B5EF4-FFF2-40B4-BE49-F238E27FC236}">
                <a16:creationId xmlns:a16="http://schemas.microsoft.com/office/drawing/2014/main" id="{74D52B2A-1567-469D-85F3-FCD47E39E74F}"/>
              </a:ext>
            </a:extLst>
          </p:cNvPr>
          <p:cNvSpPr txBox="1"/>
          <p:nvPr/>
        </p:nvSpPr>
        <p:spPr>
          <a:xfrm>
            <a:off x="5761731" y="4179037"/>
            <a:ext cx="446851" cy="215444"/>
          </a:xfrm>
          <a:prstGeom prst="rect">
            <a:avLst/>
          </a:prstGeom>
          <a:solidFill>
            <a:srgbClr val="F2F9F7"/>
          </a:solidFill>
        </p:spPr>
        <p:txBody>
          <a:bodyPr wrap="square" lIns="0" tIns="0" rIns="0" bIns="0" rtlCol="0">
            <a:spAutoFit/>
          </a:bodyPr>
          <a:lstStyle/>
          <a:p>
            <a:pPr algn="r"/>
            <a:r>
              <a:rPr lang="ko-KR" sz="1400" b="1">
                <a:solidFill>
                  <a:schemeClr val="bg2">
                    <a:lumMod val="25000"/>
                  </a:schemeClr>
                </a:solidFill>
                <a:latin typeface="Candara" panose="020E0502030303020204" pitchFamily="34" charset="0"/>
                <a:sym typeface=""/>
              </a:rPr>
              <a:t>OPG</a:t>
            </a:r>
          </a:p>
        </p:txBody>
      </p:sp>
      <p:sp>
        <p:nvSpPr>
          <p:cNvPr id="31" name="CuadroTexto 30">
            <a:extLst>
              <a:ext uri="{FF2B5EF4-FFF2-40B4-BE49-F238E27FC236}">
                <a16:creationId xmlns:a16="http://schemas.microsoft.com/office/drawing/2014/main" id="{48D092E1-AE11-4BE0-84DD-EEDEAC3D17FF}"/>
              </a:ext>
            </a:extLst>
          </p:cNvPr>
          <p:cNvSpPr txBox="1"/>
          <p:nvPr/>
        </p:nvSpPr>
        <p:spPr>
          <a:xfrm>
            <a:off x="10618355" y="2170592"/>
            <a:ext cx="886716" cy="215444"/>
          </a:xfrm>
          <a:prstGeom prst="rect">
            <a:avLst/>
          </a:prstGeom>
          <a:solidFill>
            <a:srgbClr val="F2F9F7"/>
          </a:solidFill>
        </p:spPr>
        <p:txBody>
          <a:bodyPr wrap="square" lIns="0" tIns="0" rIns="0" bIns="0" rtlCol="0">
            <a:spAutoFit/>
          </a:bodyPr>
          <a:lstStyle/>
          <a:p>
            <a:r>
              <a:rPr lang="ko-KR" sz="1400" b="1">
                <a:solidFill>
                  <a:schemeClr val="bg2">
                    <a:lumMod val="25000"/>
                  </a:schemeClr>
                </a:solidFill>
                <a:latin typeface="Candara" panose="020E0502030303020204" pitchFamily="34" charset="0"/>
                <a:sym typeface=""/>
              </a:rPr>
              <a:t>RANK</a:t>
            </a:r>
          </a:p>
        </p:txBody>
      </p:sp>
      <p:sp>
        <p:nvSpPr>
          <p:cNvPr id="32" name="CuadroTexto 31">
            <a:extLst>
              <a:ext uri="{FF2B5EF4-FFF2-40B4-BE49-F238E27FC236}">
                <a16:creationId xmlns:a16="http://schemas.microsoft.com/office/drawing/2014/main" id="{5B2FC4D7-E66C-4E0C-9D0D-127ED9D40DD8}"/>
              </a:ext>
            </a:extLst>
          </p:cNvPr>
          <p:cNvSpPr txBox="1"/>
          <p:nvPr/>
        </p:nvSpPr>
        <p:spPr>
          <a:xfrm>
            <a:off x="9794075" y="1740370"/>
            <a:ext cx="1668895" cy="215444"/>
          </a:xfrm>
          <a:prstGeom prst="rect">
            <a:avLst/>
          </a:prstGeom>
          <a:solidFill>
            <a:srgbClr val="F2F9F7"/>
          </a:solidFill>
        </p:spPr>
        <p:txBody>
          <a:bodyPr wrap="square" lIns="0" tIns="0" rIns="0" bIns="0" rtlCol="0">
            <a:spAutoFit/>
          </a:bodyPr>
          <a:lstStyle/>
          <a:p>
            <a:r>
              <a:rPr lang="ko-KR" sz="1400" b="1">
                <a:solidFill>
                  <a:schemeClr val="bg2">
                    <a:lumMod val="25000"/>
                  </a:schemeClr>
                </a:solidFill>
                <a:latin typeface="Candara" panose="020E0502030303020204" pitchFamily="34" charset="0"/>
                <a:sym typeface=""/>
              </a:rPr>
              <a:t>파골세포 전구체</a:t>
            </a:r>
          </a:p>
        </p:txBody>
      </p:sp>
      <p:sp>
        <p:nvSpPr>
          <p:cNvPr id="33" name="CuadroTexto 32">
            <a:extLst>
              <a:ext uri="{FF2B5EF4-FFF2-40B4-BE49-F238E27FC236}">
                <a16:creationId xmlns:a16="http://schemas.microsoft.com/office/drawing/2014/main" id="{9A03B9AB-CD0D-406A-89E4-59B09B094E64}"/>
              </a:ext>
            </a:extLst>
          </p:cNvPr>
          <p:cNvSpPr txBox="1"/>
          <p:nvPr/>
        </p:nvSpPr>
        <p:spPr>
          <a:xfrm>
            <a:off x="9736925" y="4040726"/>
            <a:ext cx="1668895" cy="215444"/>
          </a:xfrm>
          <a:prstGeom prst="rect">
            <a:avLst/>
          </a:prstGeom>
          <a:solidFill>
            <a:srgbClr val="F2F9F7"/>
          </a:solidFill>
        </p:spPr>
        <p:txBody>
          <a:bodyPr wrap="square" lIns="0" tIns="0" rIns="0" bIns="0" rtlCol="0">
            <a:spAutoFit/>
          </a:bodyPr>
          <a:lstStyle/>
          <a:p>
            <a:pPr algn="ctr"/>
            <a:r>
              <a:rPr lang="ko-KR" sz="1400" b="1">
                <a:solidFill>
                  <a:schemeClr val="bg2">
                    <a:lumMod val="25000"/>
                  </a:schemeClr>
                </a:solidFill>
                <a:latin typeface="Candara" panose="020E0502030303020204" pitchFamily="34" charset="0"/>
                <a:sym typeface=""/>
              </a:rPr>
              <a:t>파골세포 성숙</a:t>
            </a:r>
          </a:p>
        </p:txBody>
      </p:sp>
      <p:sp>
        <p:nvSpPr>
          <p:cNvPr id="34" name="CuadroTexto 33">
            <a:extLst>
              <a:ext uri="{FF2B5EF4-FFF2-40B4-BE49-F238E27FC236}">
                <a16:creationId xmlns:a16="http://schemas.microsoft.com/office/drawing/2014/main" id="{437CCF9C-AE75-4F1B-8E0F-861C322AECC7}"/>
              </a:ext>
            </a:extLst>
          </p:cNvPr>
          <p:cNvSpPr txBox="1"/>
          <p:nvPr/>
        </p:nvSpPr>
        <p:spPr>
          <a:xfrm>
            <a:off x="9736925" y="5683422"/>
            <a:ext cx="1668895" cy="430887"/>
          </a:xfrm>
          <a:prstGeom prst="rect">
            <a:avLst/>
          </a:prstGeom>
          <a:solidFill>
            <a:srgbClr val="F2F9F7"/>
          </a:solidFill>
        </p:spPr>
        <p:txBody>
          <a:bodyPr wrap="square" lIns="0" tIns="0" rIns="0" bIns="0" rtlCol="0">
            <a:spAutoFit/>
          </a:bodyPr>
          <a:lstStyle/>
          <a:p>
            <a:pPr algn="ctr"/>
            <a:r>
              <a:rPr lang="ko-KR" sz="1400">
                <a:solidFill>
                  <a:schemeClr val="bg2">
                    <a:lumMod val="25000"/>
                  </a:schemeClr>
                </a:solidFill>
                <a:latin typeface="Candara" panose="020E0502030303020204" pitchFamily="34" charset="0"/>
                <a:sym typeface=""/>
              </a:rPr>
              <a:t>골 재흡수와 골다공증</a:t>
            </a:r>
          </a:p>
        </p:txBody>
      </p:sp>
      <p:sp>
        <p:nvSpPr>
          <p:cNvPr id="35" name="CuadroTexto 34">
            <a:extLst>
              <a:ext uri="{FF2B5EF4-FFF2-40B4-BE49-F238E27FC236}">
                <a16:creationId xmlns:a16="http://schemas.microsoft.com/office/drawing/2014/main" id="{8531EBF1-38FD-43CC-B1CB-420A2FBF7C27}"/>
              </a:ext>
            </a:extLst>
          </p:cNvPr>
          <p:cNvSpPr txBox="1"/>
          <p:nvPr/>
        </p:nvSpPr>
        <p:spPr>
          <a:xfrm>
            <a:off x="7161362" y="4553214"/>
            <a:ext cx="2601742" cy="861774"/>
          </a:xfrm>
          <a:prstGeom prst="rect">
            <a:avLst/>
          </a:prstGeom>
          <a:solidFill>
            <a:srgbClr val="F2F9F7"/>
          </a:solidFill>
        </p:spPr>
        <p:txBody>
          <a:bodyPr wrap="square" lIns="0" tIns="0" rIns="0" bIns="0" rtlCol="0">
            <a:spAutoFit/>
          </a:bodyPr>
          <a:lstStyle/>
          <a:p>
            <a:r>
              <a:rPr lang="ko-KR" sz="1400">
                <a:solidFill>
                  <a:schemeClr val="bg2">
                    <a:lumMod val="25000"/>
                  </a:schemeClr>
                </a:solidFill>
                <a:latin typeface="Candara" panose="020E0502030303020204" pitchFamily="34" charset="0"/>
                <a:sym typeface=""/>
              </a:rPr>
              <a:t>RANKL/OPG 상호작용이 RANKL/RANK 상호작용 및 파골세포 성숙을 방해</a:t>
            </a:r>
          </a:p>
        </p:txBody>
      </p:sp>
    </p:spTree>
    <p:extLst>
      <p:ext uri="{BB962C8B-B14F-4D97-AF65-F5344CB8AC3E}">
        <p14:creationId xmlns:p14="http://schemas.microsoft.com/office/powerpoint/2010/main" val="2550235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695699" cy="1200329"/>
          </a:xfrm>
          <a:prstGeom prst="rect">
            <a:avLst/>
          </a:prstGeom>
          <a:noFill/>
        </p:spPr>
        <p:txBody>
          <a:bodyPr wrap="square" rtlCol="0">
            <a:spAutoFit/>
          </a:bodyPr>
          <a:lstStyle/>
          <a:p>
            <a:pPr>
              <a:defRPr lang="ko-KR">
                <a:ea typeface="Malgun Gothic"/>
              </a:defRPr>
            </a:pPr>
            <a:r>
              <a:rPr kumimoji="0" lang="ko-KR"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인간 면역결핍 바이러스(HIV) 및 골다공증</a:t>
            </a:r>
            <a:endParaRPr lang="ko-KR" sz="3600" kern="0" dirty="0">
              <a:solidFill>
                <a:srgbClr val="6BBBAD">
                  <a:lumMod val="100000"/>
                </a:srgbClr>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680509" y="1709353"/>
            <a:ext cx="10669197" cy="2862322"/>
          </a:xfrm>
          <a:prstGeom prst="rect">
            <a:avLst/>
          </a:prstGeom>
          <a:noFill/>
        </p:spPr>
        <p:txBody>
          <a:bodyPr wrap="square" rtlCol="0">
            <a:spAutoFit/>
          </a:bodyPr>
          <a:lstStyle/>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골다공증 발병률은 HIV 감염자에서 더 높음</a:t>
            </a:r>
            <a:r>
              <a:rPr lang="ko-KR" b="1" kern="0" baseline="30000">
                <a:solidFill>
                  <a:schemeClr val="tx1">
                    <a:lumMod val="100000"/>
                  </a:schemeClr>
                </a:solidFill>
                <a:latin typeface="Candara" panose="020E0502030303020204" pitchFamily="34" charset="0"/>
                <a:sym typeface=""/>
              </a:rPr>
              <a:t>1  </a:t>
            </a:r>
          </a:p>
          <a:p>
            <a:pPr marL="285750" indent="-285750">
              <a:buFont typeface="Arial" panose="020B0604020202020204" pitchFamily="34" charset="0"/>
              <a:buChar char="•"/>
            </a:pPr>
            <a:endParaRPr lang="ko-KR" b="1">
              <a:latin typeface="Candara" panose="020E0502030303020204" pitchFamily="34" charset="0"/>
              <a:sym typeface=""/>
            </a:endParaRPr>
          </a:p>
          <a:p>
            <a:pPr marL="285750" indent="-285750">
              <a:buFont typeface="Arial" panose="020B0604020202020204" pitchFamily="34" charset="0"/>
              <a:buChar char="•"/>
            </a:pPr>
            <a:r>
              <a:rPr lang="ko-KR" b="1">
                <a:latin typeface="Candara" panose="020E0502030303020204" pitchFamily="34" charset="0"/>
                <a:sym typeface=""/>
              </a:rPr>
              <a:t>메타 분석: </a:t>
            </a:r>
          </a:p>
          <a:p>
            <a:pPr marL="742950" lvl="1"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전체 유병률은 15%이고 HIV에 감염되지 않은 환자에 비해 골다공증 위험이 3.68배 증가했음</a:t>
            </a:r>
            <a:r>
              <a:rPr lang="ko-KR" b="1" kern="0" baseline="30000">
                <a:solidFill>
                  <a:schemeClr val="tx1">
                    <a:lumMod val="100000"/>
                  </a:schemeClr>
                </a:solidFill>
                <a:latin typeface="Candara" panose="020E0502030303020204" pitchFamily="34" charset="0"/>
                <a:sym typeface=""/>
              </a:rPr>
              <a:t>1</a:t>
            </a:r>
          </a:p>
          <a:p>
            <a:pPr marL="285750" indent="-285750">
              <a:buFont typeface="Arial" panose="020B0604020202020204" pitchFamily="34" charset="0"/>
              <a:buChar char="•"/>
            </a:pPr>
            <a:endParaRPr lang="ko-KR" b="1">
              <a:latin typeface="Candara" panose="020E0502030303020204" pitchFamily="34" charset="0"/>
              <a:sym typeface=""/>
            </a:endParaRPr>
          </a:p>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HIV로 인한 골절 위험 증가</a:t>
            </a:r>
            <a:r>
              <a:rPr lang="ko-KR" b="1" kern="0" baseline="30000">
                <a:solidFill>
                  <a:schemeClr val="tx1">
                    <a:lumMod val="100000"/>
                  </a:schemeClr>
                </a:solidFill>
                <a:latin typeface="Candara" panose="020E0502030303020204" pitchFamily="34" charset="0"/>
                <a:sym typeface=""/>
              </a:rPr>
              <a:t>2 </a:t>
            </a:r>
          </a:p>
          <a:p>
            <a:pPr marL="285750" indent="-285750">
              <a:buFont typeface="Arial" panose="020B0604020202020204" pitchFamily="34" charset="0"/>
              <a:buChar char="•"/>
            </a:pPr>
            <a:endParaRPr lang="ko-KR" b="1">
              <a:latin typeface="Candara" panose="020E0502030303020204" pitchFamily="34" charset="0"/>
              <a:sym typeface=""/>
            </a:endParaRPr>
          </a:p>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HIV 감염 인구의 골절 비율은 감염되지 않은 대조군보다 30-70% 더 높음</a:t>
            </a:r>
            <a:r>
              <a:rPr lang="ko-KR" b="1" kern="0" baseline="30000">
                <a:solidFill>
                  <a:schemeClr val="tx1">
                    <a:lumMod val="100000"/>
                  </a:schemeClr>
                </a:solidFill>
                <a:latin typeface="Candara" panose="020E0502030303020204" pitchFamily="34" charset="0"/>
                <a:sym typeface=""/>
              </a:rPr>
              <a:t>3 </a:t>
            </a:r>
          </a:p>
        </p:txBody>
      </p:sp>
      <p:sp>
        <p:nvSpPr>
          <p:cNvPr id="5" name="TextBox 4">
            <a:extLst>
              <a:ext uri="{FF2B5EF4-FFF2-40B4-BE49-F238E27FC236}">
                <a16:creationId xmlns:a16="http://schemas.microsoft.com/office/drawing/2014/main" id="{9A338638-531E-3943-A257-D0E517722280}"/>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Brown TT, Qaqish RB. </a:t>
            </a:r>
            <a:r>
              <a:rPr lang="ko-KR" sz="900" b="1" i="1" kern="0">
                <a:solidFill>
                  <a:schemeClr val="tx1">
                    <a:lumMod val="100000"/>
                  </a:schemeClr>
                </a:solidFill>
                <a:latin typeface="Calibri" panose="020F0502020204030204" pitchFamily="34" charset="0"/>
                <a:sym typeface=""/>
              </a:rPr>
              <a:t>AIDS</a:t>
            </a:r>
            <a:r>
              <a:rPr lang="ko-KR" sz="900" b="1" kern="0">
                <a:solidFill>
                  <a:schemeClr val="tx1">
                    <a:lumMod val="100000"/>
                  </a:schemeClr>
                </a:solidFill>
                <a:latin typeface="Calibri" panose="020F0502020204030204" pitchFamily="34" charset="0"/>
                <a:sym typeface=""/>
              </a:rPr>
              <a:t> 2006;20:2165–74; 2. Triant VA,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2008;93:3499–04; 3.McComsey GA, et al. </a:t>
            </a:r>
            <a:r>
              <a:rPr lang="ko-KR" sz="900" b="1" i="1" kern="0">
                <a:solidFill>
                  <a:schemeClr val="tx1">
                    <a:lumMod val="100000"/>
                  </a:schemeClr>
                </a:solidFill>
                <a:latin typeface="Calibri" panose="020F0502020204030204" pitchFamily="34" charset="0"/>
                <a:sym typeface=""/>
              </a:rPr>
              <a:t>Clin Infect Dis</a:t>
            </a:r>
            <a:r>
              <a:rPr lang="ko-KR" sz="900" b="1" kern="0">
                <a:solidFill>
                  <a:schemeClr val="tx1">
                    <a:lumMod val="100000"/>
                  </a:schemeClr>
                </a:solidFill>
                <a:latin typeface="Calibri" panose="020F0502020204030204" pitchFamily="34" charset="0"/>
                <a:sym typeface=""/>
              </a:rPr>
              <a:t> 2010;51:937–46.</a:t>
            </a:r>
          </a:p>
        </p:txBody>
      </p:sp>
      <p:pic>
        <p:nvPicPr>
          <p:cNvPr id="7" name="Graphic 6" descr="Home with solid fill">
            <a:hlinkClick r:id="rId3" action="ppaction://hlinksldjump"/>
            <a:extLst>
              <a:ext uri="{FF2B5EF4-FFF2-40B4-BE49-F238E27FC236}">
                <a16:creationId xmlns:a16="http://schemas.microsoft.com/office/drawing/2014/main" id="{5EE3BB54-5E6F-8747-A034-F000DBCB43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84661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8CB8608-769C-3B46-96BD-724983B38C68}"/>
              </a:ext>
            </a:extLst>
          </p:cNvPr>
          <p:cNvSpPr/>
          <p:nvPr/>
        </p:nvSpPr>
        <p:spPr>
          <a:xfrm>
            <a:off x="3925824" y="3320024"/>
            <a:ext cx="4572000" cy="2121770"/>
          </a:xfrm>
          <a:custGeom>
            <a:avLst/>
            <a:gdLst>
              <a:gd name="connsiteX0" fmla="*/ 0 w 2381868"/>
              <a:gd name="connsiteY0" fmla="*/ 154291 h 1542911"/>
              <a:gd name="connsiteX1" fmla="*/ 154291 w 2381868"/>
              <a:gd name="connsiteY1" fmla="*/ 0 h 1542911"/>
              <a:gd name="connsiteX2" fmla="*/ 2227577 w 2381868"/>
              <a:gd name="connsiteY2" fmla="*/ 0 h 1542911"/>
              <a:gd name="connsiteX3" fmla="*/ 2381868 w 2381868"/>
              <a:gd name="connsiteY3" fmla="*/ 154291 h 1542911"/>
              <a:gd name="connsiteX4" fmla="*/ 2381868 w 2381868"/>
              <a:gd name="connsiteY4" fmla="*/ 1388620 h 1542911"/>
              <a:gd name="connsiteX5" fmla="*/ 2227577 w 2381868"/>
              <a:gd name="connsiteY5" fmla="*/ 1542911 h 1542911"/>
              <a:gd name="connsiteX6" fmla="*/ 154291 w 2381868"/>
              <a:gd name="connsiteY6" fmla="*/ 1542911 h 1542911"/>
              <a:gd name="connsiteX7" fmla="*/ 0 w 2381868"/>
              <a:gd name="connsiteY7" fmla="*/ 1388620 h 1542911"/>
              <a:gd name="connsiteX8" fmla="*/ 0 w 2381868"/>
              <a:gd name="connsiteY8" fmla="*/ 154291 h 15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868" h="1542911">
                <a:moveTo>
                  <a:pt x="0" y="154291"/>
                </a:moveTo>
                <a:cubicBezTo>
                  <a:pt x="0" y="69078"/>
                  <a:pt x="69078" y="0"/>
                  <a:pt x="154291" y="0"/>
                </a:cubicBezTo>
                <a:lnTo>
                  <a:pt x="2227577" y="0"/>
                </a:lnTo>
                <a:cubicBezTo>
                  <a:pt x="2312790" y="0"/>
                  <a:pt x="2381868" y="69078"/>
                  <a:pt x="2381868" y="154291"/>
                </a:cubicBezTo>
                <a:lnTo>
                  <a:pt x="2381868" y="1388620"/>
                </a:lnTo>
                <a:cubicBezTo>
                  <a:pt x="2381868" y="1473833"/>
                  <a:pt x="2312790" y="1542911"/>
                  <a:pt x="2227577" y="1542911"/>
                </a:cubicBezTo>
                <a:lnTo>
                  <a:pt x="154291" y="1542911"/>
                </a:lnTo>
                <a:cubicBezTo>
                  <a:pt x="69078" y="1542911"/>
                  <a:pt x="0" y="1473833"/>
                  <a:pt x="0" y="1388620"/>
                </a:cubicBezTo>
                <a:lnTo>
                  <a:pt x="0" y="154291"/>
                </a:lnTo>
                <a:close/>
              </a:path>
            </a:pathLst>
          </a:custGeom>
          <a:ln>
            <a:solidFill>
              <a:srgbClr val="0063A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2743" tIns="453911" rIns="68183" bIns="68183" numCol="1" spcCol="1270" anchor="b" anchorCtr="0">
            <a:noAutofit/>
          </a:bodyPr>
          <a:lstStyle/>
          <a:p>
            <a:pPr marL="971550" lvl="3" indent="-57150" defTabSz="311150">
              <a:lnSpc>
                <a:spcPct val="90000"/>
              </a:lnSpc>
              <a:spcBef>
                <a:spcPct val="0"/>
              </a:spcBef>
              <a:spcAft>
                <a:spcPct val="15000"/>
              </a:spcAft>
              <a:buChar char="•"/>
            </a:pPr>
            <a:r>
              <a:rPr lang="ko-KR" sz="1400" b="1" kern="1200">
                <a:latin typeface="Candara" panose="020E0502030303020204" pitchFamily="34" charset="0"/>
                <a:ea typeface="Malgun Gothic"/>
              </a:rPr>
              <a:t>항레트로바이러스 요법(ART)으로 골밀도 2~6% 감소</a:t>
            </a:r>
            <a:endParaRPr lang="ko-KR" sz="1400" b="1" kern="1200">
              <a:ea typeface="Malgun Gothic"/>
            </a:endParaRPr>
          </a:p>
          <a:p>
            <a:pPr marL="514350" lvl="2" indent="-57150" defTabSz="311150">
              <a:lnSpc>
                <a:spcPct val="90000"/>
              </a:lnSpc>
              <a:spcBef>
                <a:spcPct val="0"/>
              </a:spcBef>
              <a:spcAft>
                <a:spcPct val="15000"/>
              </a:spcAft>
              <a:buChar char="•"/>
            </a:pPr>
            <a:r>
              <a:rPr lang="ko-KR" sz="1400" b="1" kern="1200">
                <a:latin typeface="Candara" panose="020E0502030303020204" pitchFamily="34" charset="0"/>
                <a:ea typeface="Malgun Gothic"/>
              </a:rPr>
              <a:t>뉴클레오사이드 역전사효소 억제제 테노포비르 디소프록실 푸마르산염(TDF)과 같은 특정 ART는 BMD 감소와 더 강하게 연관되어 있음</a:t>
            </a:r>
          </a:p>
          <a:p>
            <a:pPr marL="57150" lvl="1" indent="-57150" defTabSz="311150">
              <a:lnSpc>
                <a:spcPct val="90000"/>
              </a:lnSpc>
              <a:spcBef>
                <a:spcPct val="0"/>
              </a:spcBef>
              <a:spcAft>
                <a:spcPct val="15000"/>
              </a:spcAft>
              <a:buChar char="•"/>
            </a:pPr>
            <a:r>
              <a:rPr lang="ko-KR" sz="1400" b="1" kern="1200">
                <a:latin typeface="Candara" panose="020E0502030303020204" pitchFamily="34" charset="0"/>
                <a:ea typeface="Malgun Gothic"/>
              </a:rPr>
              <a:t> 프로테아제 억제제는 그보다 약하게 연관됨</a:t>
            </a:r>
            <a:r>
              <a:rPr lang="ko-KR" sz="1400" b="1" kern="1200" baseline="30000">
                <a:latin typeface="Candara" panose="020E0502030303020204" pitchFamily="34" charset="0"/>
                <a:ea typeface="Malgun Gothic"/>
              </a:rPr>
              <a:t>4</a:t>
            </a:r>
            <a:endParaRPr lang="ko-KR" sz="1400" b="1" kern="1200" baseline="30000">
              <a:ea typeface="Malgun Gothic"/>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HIV에서 뼈 손실의 기전</a:t>
            </a:r>
            <a:endParaRPr lang="ko-KR" sz="3600" dirty="0">
              <a:solidFill>
                <a:prstClr val="black"/>
              </a:solidFill>
              <a:latin typeface="Candara" panose="020E0502030303020204" pitchFamily="34" charset="0"/>
              <a:sym typeface=""/>
            </a:endParaRPr>
          </a:p>
        </p:txBody>
      </p:sp>
      <p:sp>
        <p:nvSpPr>
          <p:cNvPr id="11" name="TextBox 10">
            <a:extLst>
              <a:ext uri="{FF2B5EF4-FFF2-40B4-BE49-F238E27FC236}">
                <a16:creationId xmlns:a16="http://schemas.microsoft.com/office/drawing/2014/main" id="{2EFD8317-DD85-D444-892A-6EB0E91DCEC1}"/>
              </a:ext>
            </a:extLst>
          </p:cNvPr>
          <p:cNvSpPr txBox="1"/>
          <p:nvPr/>
        </p:nvSpPr>
        <p:spPr>
          <a:xfrm>
            <a:off x="386857" y="6257836"/>
            <a:ext cx="10761790"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McComsey GA, et al. </a:t>
            </a:r>
            <a:r>
              <a:rPr lang="ko-KR" sz="900" b="1" i="1" kern="0">
                <a:solidFill>
                  <a:schemeClr val="tx1">
                    <a:lumMod val="100000"/>
                  </a:schemeClr>
                </a:solidFill>
                <a:latin typeface="Calibri" panose="020F0502020204030204" pitchFamily="34" charset="0"/>
                <a:sym typeface=""/>
              </a:rPr>
              <a:t>Clin Infect Dis</a:t>
            </a:r>
            <a:r>
              <a:rPr lang="ko-KR" sz="900" b="1" kern="0">
                <a:solidFill>
                  <a:schemeClr val="tx1">
                    <a:lumMod val="100000"/>
                  </a:schemeClr>
                </a:solidFill>
                <a:latin typeface="Calibri" panose="020F0502020204030204" pitchFamily="34" charset="0"/>
                <a:sym typeface=""/>
              </a:rPr>
              <a:t> 2010;51:937–46; 2. Shiau S, et al.</a:t>
            </a:r>
            <a:r>
              <a:rPr lang="ko-KR" sz="900" b="1" i="1" kern="0">
                <a:solidFill>
                  <a:schemeClr val="tx1">
                    <a:lumMod val="100000"/>
                  </a:schemeClr>
                </a:solidFill>
                <a:latin typeface="Calibri" panose="020F0502020204030204" pitchFamily="34" charset="0"/>
                <a:sym typeface=""/>
              </a:rPr>
              <a:t>AIDS</a:t>
            </a:r>
            <a:r>
              <a:rPr lang="ko-KR" sz="900" b="1" kern="0">
                <a:solidFill>
                  <a:schemeClr val="tx1">
                    <a:lumMod val="100000"/>
                  </a:schemeClr>
                </a:solidFill>
                <a:latin typeface="Calibri" panose="020F0502020204030204" pitchFamily="34" charset="0"/>
                <a:sym typeface=""/>
              </a:rPr>
              <a:t> 2013;27:1949–57; 3. World Health Organisation. Assessment of fracture risk and its application to screening for postmenopausal osteoporosis. Report of a WHO Study Group. Technical Report Series, no. 843. Geneva: WHO, 1994; 4. Carr A, Hoy J. </a:t>
            </a:r>
            <a:r>
              <a:rPr lang="ko-KR" sz="900" b="1" i="1" kern="0">
                <a:solidFill>
                  <a:schemeClr val="tx1">
                    <a:lumMod val="100000"/>
                  </a:schemeClr>
                </a:solidFill>
                <a:latin typeface="Calibri" panose="020F0502020204030204" pitchFamily="34" charset="0"/>
                <a:sym typeface=""/>
              </a:rPr>
              <a:t>Clin Infect Dis</a:t>
            </a:r>
            <a:r>
              <a:rPr lang="ko-KR" sz="900" b="1" kern="0">
                <a:solidFill>
                  <a:schemeClr val="tx1">
                    <a:lumMod val="100000"/>
                  </a:schemeClr>
                </a:solidFill>
                <a:latin typeface="Calibri" panose="020F0502020204030204" pitchFamily="34" charset="0"/>
                <a:sym typeface=""/>
              </a:rPr>
              <a:t> 2010;51:973–75.</a:t>
            </a:r>
          </a:p>
        </p:txBody>
      </p:sp>
      <p:sp>
        <p:nvSpPr>
          <p:cNvPr id="6" name="Freeform 5">
            <a:extLst>
              <a:ext uri="{FF2B5EF4-FFF2-40B4-BE49-F238E27FC236}">
                <a16:creationId xmlns:a16="http://schemas.microsoft.com/office/drawing/2014/main" id="{928B9B4E-7C24-C446-9D88-00A6807204C8}"/>
              </a:ext>
            </a:extLst>
          </p:cNvPr>
          <p:cNvSpPr/>
          <p:nvPr/>
        </p:nvSpPr>
        <p:spPr>
          <a:xfrm>
            <a:off x="3990516" y="1416206"/>
            <a:ext cx="4572000" cy="1542911"/>
          </a:xfrm>
          <a:custGeom>
            <a:avLst/>
            <a:gdLst>
              <a:gd name="connsiteX0" fmla="*/ 0 w 2381868"/>
              <a:gd name="connsiteY0" fmla="*/ 154291 h 1542911"/>
              <a:gd name="connsiteX1" fmla="*/ 154291 w 2381868"/>
              <a:gd name="connsiteY1" fmla="*/ 0 h 1542911"/>
              <a:gd name="connsiteX2" fmla="*/ 2227577 w 2381868"/>
              <a:gd name="connsiteY2" fmla="*/ 0 h 1542911"/>
              <a:gd name="connsiteX3" fmla="*/ 2381868 w 2381868"/>
              <a:gd name="connsiteY3" fmla="*/ 154291 h 1542911"/>
              <a:gd name="connsiteX4" fmla="*/ 2381868 w 2381868"/>
              <a:gd name="connsiteY4" fmla="*/ 1388620 h 1542911"/>
              <a:gd name="connsiteX5" fmla="*/ 2227577 w 2381868"/>
              <a:gd name="connsiteY5" fmla="*/ 1542911 h 1542911"/>
              <a:gd name="connsiteX6" fmla="*/ 154291 w 2381868"/>
              <a:gd name="connsiteY6" fmla="*/ 1542911 h 1542911"/>
              <a:gd name="connsiteX7" fmla="*/ 0 w 2381868"/>
              <a:gd name="connsiteY7" fmla="*/ 1388620 h 1542911"/>
              <a:gd name="connsiteX8" fmla="*/ 0 w 2381868"/>
              <a:gd name="connsiteY8" fmla="*/ 154291 h 15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868" h="1542911">
                <a:moveTo>
                  <a:pt x="0" y="154291"/>
                </a:moveTo>
                <a:cubicBezTo>
                  <a:pt x="0" y="69078"/>
                  <a:pt x="69078" y="0"/>
                  <a:pt x="154291" y="0"/>
                </a:cubicBezTo>
                <a:lnTo>
                  <a:pt x="2227577" y="0"/>
                </a:lnTo>
                <a:cubicBezTo>
                  <a:pt x="2312790" y="0"/>
                  <a:pt x="2381868" y="69078"/>
                  <a:pt x="2381868" y="154291"/>
                </a:cubicBezTo>
                <a:lnTo>
                  <a:pt x="2381868" y="1388620"/>
                </a:lnTo>
                <a:cubicBezTo>
                  <a:pt x="2381868" y="1473833"/>
                  <a:pt x="2312790" y="1542911"/>
                  <a:pt x="2227577" y="1542911"/>
                </a:cubicBezTo>
                <a:lnTo>
                  <a:pt x="154291" y="1542911"/>
                </a:lnTo>
                <a:cubicBezTo>
                  <a:pt x="69078" y="1542911"/>
                  <a:pt x="0" y="1473833"/>
                  <a:pt x="0" y="1388620"/>
                </a:cubicBezTo>
                <a:lnTo>
                  <a:pt x="0" y="154291"/>
                </a:lnTo>
                <a:close/>
              </a:path>
            </a:pathLst>
          </a:custGeom>
          <a:ln>
            <a:solidFill>
              <a:srgbClr val="0063A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2743" tIns="68183" rIns="68183" bIns="453911" numCol="1" spcCol="1270" anchor="ctr" anchorCtr="0">
            <a:noAutofit/>
          </a:bodyPr>
          <a:lstStyle/>
          <a:p>
            <a:pPr marL="57150" lvl="1" indent="-57150" algn="l" defTabSz="311150">
              <a:lnSpc>
                <a:spcPct val="90000"/>
              </a:lnSpc>
              <a:spcBef>
                <a:spcPct val="0"/>
              </a:spcBef>
              <a:spcAft>
                <a:spcPct val="15000"/>
              </a:spcAft>
              <a:buChar char="•"/>
            </a:pPr>
            <a:r>
              <a:rPr lang="ko-KR" sz="1400" b="1" kern="1200">
                <a:latin typeface="Candara" panose="020E0502030303020204" pitchFamily="34" charset="0"/>
                <a:ea typeface="Malgun Gothic"/>
              </a:rPr>
              <a:t>HIV 단백질은 파골 세포 활동을 증가시킴</a:t>
            </a:r>
            <a:endParaRPr lang="ko-KR" sz="1400" b="1" kern="1200">
              <a:ea typeface="Malgun Gothic"/>
            </a:endParaRPr>
          </a:p>
          <a:p>
            <a:pPr marL="514350" lvl="2" indent="-57150" defTabSz="311150">
              <a:lnSpc>
                <a:spcPct val="90000"/>
              </a:lnSpc>
              <a:spcBef>
                <a:spcPct val="0"/>
              </a:spcBef>
              <a:spcAft>
                <a:spcPct val="15000"/>
              </a:spcAft>
              <a:buChar char="•"/>
            </a:pPr>
            <a:r>
              <a:rPr lang="ko-KR" sz="1400" b="1" kern="1200">
                <a:latin typeface="Candara" panose="020E0502030303020204" pitchFamily="34" charset="0"/>
                <a:ea typeface="Malgun Gothic"/>
              </a:rPr>
              <a:t>조골 세포 사멸 촉진</a:t>
            </a:r>
            <a:br>
              <a:rPr lang="ko-KR" sz="1400" b="1" kern="1200" dirty="0">
                <a:latin typeface="Candara" panose="020E0502030303020204" pitchFamily="34" charset="0"/>
                <a:ea typeface="Malgun Gothic"/>
              </a:rPr>
            </a:br>
            <a:r>
              <a:rPr lang="ko-KR" sz="1400" b="1" kern="1200">
                <a:latin typeface="Candara" panose="020E0502030303020204" pitchFamily="34" charset="0"/>
                <a:sym typeface="Wingdings" pitchFamily="2" charset="2"/>
              </a:rPr>
              <a:t> </a:t>
            </a:r>
            <a:r>
              <a:rPr lang="ko-KR" sz="1400" b="1" kern="1200">
                <a:latin typeface="Candara" panose="020E0502030303020204" pitchFamily="34" charset="0"/>
                <a:ea typeface="Malgun Gothic"/>
              </a:rPr>
              <a:t>뼈 형성 감소</a:t>
            </a:r>
            <a:r>
              <a:rPr lang="ko-KR" sz="1400" b="1" kern="1200" baseline="30000">
                <a:latin typeface="Candara" panose="020E0502030303020204" pitchFamily="34" charset="0"/>
                <a:ea typeface="Malgun Gothic"/>
              </a:rPr>
              <a:t>1,3</a:t>
            </a:r>
            <a:endParaRPr lang="ko-KR" sz="1400" b="1" kern="1200" baseline="30000">
              <a:ea typeface="Malgun Gothic"/>
            </a:endParaRPr>
          </a:p>
        </p:txBody>
      </p:sp>
      <p:sp>
        <p:nvSpPr>
          <p:cNvPr id="8" name="Freeform 7">
            <a:extLst>
              <a:ext uri="{FF2B5EF4-FFF2-40B4-BE49-F238E27FC236}">
                <a16:creationId xmlns:a16="http://schemas.microsoft.com/office/drawing/2014/main" id="{0793ADA0-11A6-544A-93CD-FACD40417183}"/>
              </a:ext>
            </a:extLst>
          </p:cNvPr>
          <p:cNvSpPr/>
          <p:nvPr/>
        </p:nvSpPr>
        <p:spPr>
          <a:xfrm>
            <a:off x="893744" y="1073428"/>
            <a:ext cx="2087751" cy="2087751"/>
          </a:xfrm>
          <a:custGeom>
            <a:avLst/>
            <a:gdLst>
              <a:gd name="connsiteX0" fmla="*/ 0 w 2087751"/>
              <a:gd name="connsiteY0" fmla="*/ 2087751 h 2087751"/>
              <a:gd name="connsiteX1" fmla="*/ 2087751 w 2087751"/>
              <a:gd name="connsiteY1" fmla="*/ 0 h 2087751"/>
              <a:gd name="connsiteX2" fmla="*/ 2087751 w 2087751"/>
              <a:gd name="connsiteY2" fmla="*/ 2087751 h 2087751"/>
              <a:gd name="connsiteX3" fmla="*/ 0 w 2087751"/>
              <a:gd name="connsiteY3" fmla="*/ 2087751 h 2087751"/>
            </a:gdLst>
            <a:ahLst/>
            <a:cxnLst>
              <a:cxn ang="0">
                <a:pos x="connsiteX0" y="connsiteY0"/>
              </a:cxn>
              <a:cxn ang="0">
                <a:pos x="connsiteX1" y="connsiteY1"/>
              </a:cxn>
              <a:cxn ang="0">
                <a:pos x="connsiteX2" y="connsiteY2"/>
              </a:cxn>
              <a:cxn ang="0">
                <a:pos x="connsiteX3" y="connsiteY3"/>
              </a:cxn>
            </a:cxnLst>
            <a:rect l="l" t="t" r="r" b="b"/>
            <a:pathLst>
              <a:path w="2087751" h="2087751">
                <a:moveTo>
                  <a:pt x="0" y="2087751"/>
                </a:moveTo>
                <a:cubicBezTo>
                  <a:pt x="0" y="934718"/>
                  <a:pt x="934718" y="0"/>
                  <a:pt x="2087751" y="0"/>
                </a:cubicBezTo>
                <a:lnTo>
                  <a:pt x="2087751" y="2087751"/>
                </a:lnTo>
                <a:lnTo>
                  <a:pt x="0" y="2087751"/>
                </a:lnTo>
                <a:close/>
              </a:path>
            </a:pathLst>
          </a:custGeom>
          <a:solidFill>
            <a:srgbClr val="0063A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8168" tIns="718168" rIns="106680" bIns="106680" numCol="1" spcCol="1270" anchor="ctr" anchorCtr="0">
            <a:noAutofit/>
          </a:bodyPr>
          <a:lstStyle/>
          <a:p>
            <a:pPr marL="0" lvl="0" indent="0" algn="ctr" defTabSz="666750">
              <a:lnSpc>
                <a:spcPct val="90000"/>
              </a:lnSpc>
              <a:spcBef>
                <a:spcPct val="0"/>
              </a:spcBef>
              <a:spcAft>
                <a:spcPct val="35000"/>
              </a:spcAft>
              <a:buNone/>
            </a:pPr>
            <a:r>
              <a:rPr lang="ko-KR" sz="1500" b="1" kern="1200">
                <a:latin typeface="Candara" panose="020E0502030303020204" pitchFamily="34" charset="0"/>
                <a:ea typeface="Malgun Gothic"/>
              </a:rPr>
              <a:t>높은 흡연 및 음주율</a:t>
            </a:r>
            <a:r>
              <a:rPr lang="ko-KR" sz="1500" b="1" kern="1200" baseline="30000">
                <a:latin typeface="Candara" panose="020E0502030303020204" pitchFamily="34" charset="0"/>
                <a:ea typeface="Malgun Gothic"/>
              </a:rPr>
              <a:t>1,2</a:t>
            </a:r>
            <a:endParaRPr lang="ko-KR" sz="1500" b="1" kern="1200">
              <a:ea typeface="Malgun Gothic"/>
            </a:endParaRPr>
          </a:p>
        </p:txBody>
      </p:sp>
      <p:sp>
        <p:nvSpPr>
          <p:cNvPr id="12" name="Freeform 11">
            <a:extLst>
              <a:ext uri="{FF2B5EF4-FFF2-40B4-BE49-F238E27FC236}">
                <a16:creationId xmlns:a16="http://schemas.microsoft.com/office/drawing/2014/main" id="{7377CE66-D879-4147-B051-0DC26618F134}"/>
              </a:ext>
            </a:extLst>
          </p:cNvPr>
          <p:cNvSpPr/>
          <p:nvPr/>
        </p:nvSpPr>
        <p:spPr>
          <a:xfrm>
            <a:off x="3077927" y="1073428"/>
            <a:ext cx="2087751" cy="2087751"/>
          </a:xfrm>
          <a:custGeom>
            <a:avLst/>
            <a:gdLst>
              <a:gd name="connsiteX0" fmla="*/ 0 w 2087751"/>
              <a:gd name="connsiteY0" fmla="*/ 2087751 h 2087751"/>
              <a:gd name="connsiteX1" fmla="*/ 2087751 w 2087751"/>
              <a:gd name="connsiteY1" fmla="*/ 0 h 2087751"/>
              <a:gd name="connsiteX2" fmla="*/ 2087751 w 2087751"/>
              <a:gd name="connsiteY2" fmla="*/ 2087751 h 2087751"/>
              <a:gd name="connsiteX3" fmla="*/ 0 w 2087751"/>
              <a:gd name="connsiteY3" fmla="*/ 2087751 h 2087751"/>
            </a:gdLst>
            <a:ahLst/>
            <a:cxnLst>
              <a:cxn ang="0">
                <a:pos x="connsiteX0" y="connsiteY0"/>
              </a:cxn>
              <a:cxn ang="0">
                <a:pos x="connsiteX1" y="connsiteY1"/>
              </a:cxn>
              <a:cxn ang="0">
                <a:pos x="connsiteX2" y="connsiteY2"/>
              </a:cxn>
              <a:cxn ang="0">
                <a:pos x="connsiteX3" y="connsiteY3"/>
              </a:cxn>
            </a:cxnLst>
            <a:rect l="l" t="t" r="r" b="b"/>
            <a:pathLst>
              <a:path w="2087751" h="2087751">
                <a:moveTo>
                  <a:pt x="0" y="0"/>
                </a:moveTo>
                <a:cubicBezTo>
                  <a:pt x="1153033" y="0"/>
                  <a:pt x="2087751" y="934718"/>
                  <a:pt x="2087751" y="2087751"/>
                </a:cubicBezTo>
                <a:lnTo>
                  <a:pt x="0" y="2087751"/>
                </a:lnTo>
                <a:lnTo>
                  <a:pt x="0" y="0"/>
                </a:lnTo>
                <a:close/>
              </a:path>
            </a:pathLst>
          </a:custGeom>
          <a:solidFill>
            <a:srgbClr val="0063A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718168" rIns="718168" bIns="106680" numCol="1" spcCol="1270" anchor="ctr" anchorCtr="0">
            <a:noAutofit/>
          </a:bodyPr>
          <a:lstStyle/>
          <a:p>
            <a:pPr marL="0" lvl="0" indent="0" algn="ctr" defTabSz="666750">
              <a:lnSpc>
                <a:spcPct val="90000"/>
              </a:lnSpc>
              <a:spcBef>
                <a:spcPct val="0"/>
              </a:spcBef>
              <a:spcAft>
                <a:spcPct val="35000"/>
              </a:spcAft>
              <a:buNone/>
            </a:pPr>
            <a:r>
              <a:rPr lang="ko-KR" sz="1500" b="1" kern="1200">
                <a:latin typeface="Candara" panose="020E0502030303020204" pitchFamily="34" charset="0"/>
                <a:ea typeface="Malgun Gothic"/>
              </a:rPr>
              <a:t>HIV 질병 및 염증</a:t>
            </a:r>
            <a:r>
              <a:rPr lang="ko-KR" sz="1500" b="1" kern="1200" baseline="30000">
                <a:latin typeface="Candara" panose="020E0502030303020204" pitchFamily="34" charset="0"/>
                <a:ea typeface="Malgun Gothic"/>
              </a:rPr>
              <a:t>1,2</a:t>
            </a:r>
            <a:endParaRPr lang="ko-KR" sz="1500" b="1" kern="1200" baseline="30000">
              <a:ea typeface="Malgun Gothic"/>
            </a:endParaRPr>
          </a:p>
        </p:txBody>
      </p:sp>
      <p:sp>
        <p:nvSpPr>
          <p:cNvPr id="13" name="Freeform 12">
            <a:extLst>
              <a:ext uri="{FF2B5EF4-FFF2-40B4-BE49-F238E27FC236}">
                <a16:creationId xmlns:a16="http://schemas.microsoft.com/office/drawing/2014/main" id="{4B6A0714-0063-7E4D-B351-1CF495C4ABA4}"/>
              </a:ext>
            </a:extLst>
          </p:cNvPr>
          <p:cNvSpPr/>
          <p:nvPr/>
        </p:nvSpPr>
        <p:spPr>
          <a:xfrm>
            <a:off x="3077927" y="3257611"/>
            <a:ext cx="2087752" cy="2087751"/>
          </a:xfrm>
          <a:custGeom>
            <a:avLst/>
            <a:gdLst>
              <a:gd name="connsiteX0" fmla="*/ 0 w 2087751"/>
              <a:gd name="connsiteY0" fmla="*/ 2087751 h 2087751"/>
              <a:gd name="connsiteX1" fmla="*/ 2087751 w 2087751"/>
              <a:gd name="connsiteY1" fmla="*/ 0 h 2087751"/>
              <a:gd name="connsiteX2" fmla="*/ 2087751 w 2087751"/>
              <a:gd name="connsiteY2" fmla="*/ 2087751 h 2087751"/>
              <a:gd name="connsiteX3" fmla="*/ 0 w 2087751"/>
              <a:gd name="connsiteY3" fmla="*/ 2087751 h 2087751"/>
            </a:gdLst>
            <a:ahLst/>
            <a:cxnLst>
              <a:cxn ang="0">
                <a:pos x="connsiteX0" y="connsiteY0"/>
              </a:cxn>
              <a:cxn ang="0">
                <a:pos x="connsiteX1" y="connsiteY1"/>
              </a:cxn>
              <a:cxn ang="0">
                <a:pos x="connsiteX2" y="connsiteY2"/>
              </a:cxn>
              <a:cxn ang="0">
                <a:pos x="connsiteX3" y="connsiteY3"/>
              </a:cxn>
            </a:cxnLst>
            <a:rect l="l" t="t" r="r" b="b"/>
            <a:pathLst>
              <a:path w="2087751" h="2087751">
                <a:moveTo>
                  <a:pt x="2087751" y="0"/>
                </a:moveTo>
                <a:cubicBezTo>
                  <a:pt x="2087751" y="1153033"/>
                  <a:pt x="1153033" y="2087751"/>
                  <a:pt x="0" y="2087751"/>
                </a:cubicBezTo>
                <a:lnTo>
                  <a:pt x="0" y="0"/>
                </a:lnTo>
                <a:lnTo>
                  <a:pt x="2087751" y="0"/>
                </a:lnTo>
                <a:close/>
              </a:path>
            </a:pathLst>
          </a:custGeom>
          <a:solidFill>
            <a:srgbClr val="0063A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718169" bIns="718168" numCol="1" spcCol="1270" anchor="ctr" anchorCtr="0">
            <a:noAutofit/>
          </a:bodyPr>
          <a:lstStyle/>
          <a:p>
            <a:pPr marL="0" lvl="0" indent="0" algn="ctr" defTabSz="666750">
              <a:lnSpc>
                <a:spcPct val="90000"/>
              </a:lnSpc>
              <a:spcBef>
                <a:spcPct val="0"/>
              </a:spcBef>
              <a:spcAft>
                <a:spcPct val="35000"/>
              </a:spcAft>
              <a:buNone/>
            </a:pPr>
            <a:r>
              <a:rPr lang="ko-KR" sz="1500" b="1" kern="1200">
                <a:latin typeface="Candara" panose="020E0502030303020204" pitchFamily="34" charset="0"/>
                <a:ea typeface="Malgun Gothic"/>
              </a:rPr>
              <a:t>HIV 치료약물</a:t>
            </a:r>
            <a:r>
              <a:rPr lang="ko-KR" sz="1500" b="1" kern="1200" baseline="30000">
                <a:latin typeface="Candara" panose="020E0502030303020204" pitchFamily="34" charset="0"/>
                <a:ea typeface="Malgun Gothic"/>
              </a:rPr>
              <a:t>1,2</a:t>
            </a:r>
            <a:endParaRPr lang="ko-KR" sz="1500" b="1" kern="1200">
              <a:ea typeface="Malgun Gothic"/>
            </a:endParaRPr>
          </a:p>
        </p:txBody>
      </p:sp>
      <p:sp>
        <p:nvSpPr>
          <p:cNvPr id="14" name="Freeform 13">
            <a:extLst>
              <a:ext uri="{FF2B5EF4-FFF2-40B4-BE49-F238E27FC236}">
                <a16:creationId xmlns:a16="http://schemas.microsoft.com/office/drawing/2014/main" id="{78FB3DCC-D6D3-8A4D-B9FE-4692AD17A87E}"/>
              </a:ext>
            </a:extLst>
          </p:cNvPr>
          <p:cNvSpPr/>
          <p:nvPr/>
        </p:nvSpPr>
        <p:spPr>
          <a:xfrm>
            <a:off x="893743" y="3257611"/>
            <a:ext cx="2087752" cy="2087751"/>
          </a:xfrm>
          <a:custGeom>
            <a:avLst/>
            <a:gdLst>
              <a:gd name="connsiteX0" fmla="*/ 0 w 2087751"/>
              <a:gd name="connsiteY0" fmla="*/ 2087751 h 2087751"/>
              <a:gd name="connsiteX1" fmla="*/ 2087751 w 2087751"/>
              <a:gd name="connsiteY1" fmla="*/ 0 h 2087751"/>
              <a:gd name="connsiteX2" fmla="*/ 2087751 w 2087751"/>
              <a:gd name="connsiteY2" fmla="*/ 2087751 h 2087751"/>
              <a:gd name="connsiteX3" fmla="*/ 0 w 2087751"/>
              <a:gd name="connsiteY3" fmla="*/ 2087751 h 2087751"/>
            </a:gdLst>
            <a:ahLst/>
            <a:cxnLst>
              <a:cxn ang="0">
                <a:pos x="connsiteX0" y="connsiteY0"/>
              </a:cxn>
              <a:cxn ang="0">
                <a:pos x="connsiteX1" y="connsiteY1"/>
              </a:cxn>
              <a:cxn ang="0">
                <a:pos x="connsiteX2" y="connsiteY2"/>
              </a:cxn>
              <a:cxn ang="0">
                <a:pos x="connsiteX3" y="connsiteY3"/>
              </a:cxn>
            </a:cxnLst>
            <a:rect l="l" t="t" r="r" b="b"/>
            <a:pathLst>
              <a:path w="2087751" h="2087751">
                <a:moveTo>
                  <a:pt x="2087751" y="2087751"/>
                </a:moveTo>
                <a:cubicBezTo>
                  <a:pt x="934718" y="2087751"/>
                  <a:pt x="0" y="1153033"/>
                  <a:pt x="0" y="0"/>
                </a:cubicBezTo>
                <a:lnTo>
                  <a:pt x="2087751" y="0"/>
                </a:lnTo>
                <a:lnTo>
                  <a:pt x="2087751" y="2087751"/>
                </a:lnTo>
                <a:close/>
              </a:path>
            </a:pathLst>
          </a:custGeom>
          <a:solidFill>
            <a:srgbClr val="0063A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8169" tIns="106680" rIns="106680" bIns="718168" numCol="1" spcCol="1270" anchor="ctr" anchorCtr="0">
            <a:noAutofit/>
          </a:bodyPr>
          <a:lstStyle/>
          <a:p>
            <a:pPr marL="0" lvl="0" indent="0" algn="ctr" defTabSz="666750">
              <a:lnSpc>
                <a:spcPct val="90000"/>
              </a:lnSpc>
              <a:spcBef>
                <a:spcPct val="0"/>
              </a:spcBef>
              <a:spcAft>
                <a:spcPct val="35000"/>
              </a:spcAft>
              <a:buNone/>
            </a:pPr>
            <a:r>
              <a:rPr lang="ko-KR" sz="1500" b="1" kern="1200" dirty="0">
                <a:solidFill>
                  <a:schemeClr val="bg1"/>
                </a:solidFill>
                <a:latin typeface="Candara" panose="020E0502030303020204" pitchFamily="34" charset="0"/>
                <a:ea typeface="Malgun Gothic"/>
              </a:rPr>
              <a:t>골다공증에 대한 </a:t>
            </a:r>
            <a:r>
              <a:rPr lang="ko-KR" altLang="en-US" sz="1500" b="1" kern="1200" dirty="0">
                <a:solidFill>
                  <a:schemeClr val="bg1"/>
                </a:solidFill>
                <a:latin typeface="Candara" panose="020E0502030303020204" pitchFamily="34" charset="0"/>
                <a:ea typeface="Malgun Gothic"/>
              </a:rPr>
              <a:t>기존</a:t>
            </a:r>
            <a:r>
              <a:rPr lang="ko-KR" sz="1500" b="1" kern="1200" dirty="0">
                <a:solidFill>
                  <a:schemeClr val="bg1"/>
                </a:solidFill>
                <a:latin typeface="Candara" panose="020E0502030303020204" pitchFamily="34" charset="0"/>
                <a:ea typeface="Malgun Gothic"/>
              </a:rPr>
              <a:t> 위험 </a:t>
            </a:r>
            <a:r>
              <a:rPr lang="ko-KR" sz="1500" b="1" kern="1200" dirty="0">
                <a:latin typeface="Candara" panose="020E0502030303020204" pitchFamily="34" charset="0"/>
                <a:ea typeface="Malgun Gothic"/>
              </a:rPr>
              <a:t>요소</a:t>
            </a:r>
            <a:r>
              <a:rPr lang="ko-KR" sz="1500" b="1" kern="1200" baseline="30000" dirty="0">
                <a:latin typeface="Candara" panose="020E0502030303020204" pitchFamily="34" charset="0"/>
                <a:ea typeface="Malgun Gothic"/>
              </a:rPr>
              <a:t>1,2</a:t>
            </a:r>
            <a:endParaRPr lang="ko-KR" sz="1500" b="1" kern="1200" dirty="0">
              <a:ea typeface="Malgun Gothic"/>
            </a:endParaRPr>
          </a:p>
        </p:txBody>
      </p:sp>
      <p:pic>
        <p:nvPicPr>
          <p:cNvPr id="15" name="Graphic 14" descr="Home with solid fill">
            <a:hlinkClick r:id="rId3" action="ppaction://hlinksldjump"/>
            <a:extLst>
              <a:ext uri="{FF2B5EF4-FFF2-40B4-BE49-F238E27FC236}">
                <a16:creationId xmlns:a16="http://schemas.microsoft.com/office/drawing/2014/main" id="{0D721D4B-F9C3-AC46-A4D4-4587BE5716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753545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695699"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치매와 골다공증</a:t>
            </a:r>
            <a:endParaRPr lang="ko-KR" sz="3600" dirty="0">
              <a:solidFill>
                <a:prstClr val="black"/>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519289" y="1125702"/>
            <a:ext cx="5320679" cy="3724096"/>
          </a:xfrm>
          <a:prstGeom prst="rect">
            <a:avLst/>
          </a:prstGeom>
          <a:noFill/>
        </p:spPr>
        <p:txBody>
          <a:bodyPr wrap="square" rtlCol="0">
            <a:spAutoFit/>
          </a:bodyPr>
          <a:lstStyle/>
          <a:p>
            <a:pPr marL="285750" indent="-285750">
              <a:buFont typeface="Arial" panose="020B0604020202020204" pitchFamily="34" charset="0"/>
              <a:buChar char="•"/>
            </a:pPr>
            <a:r>
              <a:rPr lang="ko-KR" b="1" kern="0">
                <a:solidFill>
                  <a:schemeClr val="tx1">
                    <a:lumMod val="100000"/>
                  </a:schemeClr>
                </a:solidFill>
                <a:latin typeface="Candara" panose="020E0502030303020204" pitchFamily="34" charset="0"/>
                <a:sym typeface=""/>
              </a:rPr>
              <a:t>골다공증/골밀도 및 알츠하이머 질병(AD) 간의 상관관계를 알아보기 위해 체계적인 문헌 조사와 메타 분석을 시행함</a:t>
            </a:r>
            <a:r>
              <a:rPr lang="ko-KR" b="1" kern="0" baseline="30000">
                <a:solidFill>
                  <a:schemeClr val="tx1">
                    <a:lumMod val="100000"/>
                  </a:schemeClr>
                </a:solidFill>
                <a:latin typeface="Candara" panose="020E0502030303020204" pitchFamily="34" charset="0"/>
                <a:sym typeface=""/>
              </a:rPr>
              <a:t>1</a:t>
            </a:r>
          </a:p>
          <a:p>
            <a:pPr marL="742950" lvl="1" indent="-285750">
              <a:spcBef>
                <a:spcPts val="600"/>
              </a:spcBef>
              <a:buFont typeface="Courier New" panose="02070309020205020404" pitchFamily="49" charset="0"/>
              <a:buChar char="o"/>
            </a:pPr>
            <a:r>
              <a:rPr lang="ko-KR" sz="1600" b="1">
                <a:latin typeface="Candara" panose="020E0502030303020204" pitchFamily="34" charset="0"/>
                <a:sym typeface=""/>
              </a:rPr>
              <a:t>AD 환자는 대조군에 비해 BMD가 낮았음(SMD -1.23, 95% CI -1.93–-0.54)</a:t>
            </a:r>
          </a:p>
          <a:p>
            <a:pPr marL="742950" lvl="1" indent="-285750">
              <a:spcBef>
                <a:spcPts val="600"/>
              </a:spcBef>
              <a:buFont typeface="Courier New" panose="02070309020205020404" pitchFamily="49" charset="0"/>
              <a:buChar char="o"/>
            </a:pPr>
            <a:r>
              <a:rPr lang="ko-KR" sz="1600" b="1">
                <a:latin typeface="Candara" panose="020E0502030303020204" pitchFamily="34" charset="0"/>
                <a:sym typeface=""/>
              </a:rPr>
              <a:t>교란 변수를 조정한 후 낮은 하부 대퇴 경부 골밀도는 높은 알츠하이머병 위험과 관련이 있는 것으로 밝혀짐(HR 2.19, 95% CI 1.67–-2.88)</a:t>
            </a:r>
          </a:p>
          <a:p>
            <a:pPr marL="742950" lvl="1" indent="-285750">
              <a:spcBef>
                <a:spcPts val="600"/>
              </a:spcBef>
              <a:buFont typeface="Courier New" panose="02070309020205020404" pitchFamily="49" charset="0"/>
              <a:buChar char="o"/>
            </a:pPr>
            <a:r>
              <a:rPr lang="ko-KR" sz="1600" b="1" kern="0">
                <a:solidFill>
                  <a:schemeClr val="tx1">
                    <a:lumMod val="100000"/>
                  </a:schemeClr>
                </a:solidFill>
                <a:latin typeface="Candara" panose="020E0502030303020204" pitchFamily="34" charset="0"/>
                <a:sym typeface=""/>
              </a:rPr>
              <a:t>알츠하이머병 환자는 대조군에 비해</a:t>
            </a:r>
            <a:r>
              <a:rPr lang="ko-KR" sz="1600" b="1" kern="0">
                <a:solidFill>
                  <a:srgbClr val="2F9588">
                    <a:lumMod val="100000"/>
                  </a:srgbClr>
                </a:solidFill>
                <a:latin typeface="Candara" panose="020E0502030303020204" pitchFamily="34" charset="0"/>
                <a:sym typeface=""/>
              </a:rPr>
              <a:t>골다공증 위험이 더 높고</a:t>
            </a:r>
            <a:r>
              <a:rPr lang="ko-KR" sz="1600" b="1" kern="0">
                <a:solidFill>
                  <a:schemeClr val="tx1">
                    <a:lumMod val="100000"/>
                  </a:schemeClr>
                </a:solidFill>
                <a:latin typeface="Candara" panose="020E0502030303020204" pitchFamily="34" charset="0"/>
                <a:sym typeface=""/>
              </a:rPr>
              <a:t> </a:t>
            </a:r>
            <a:r>
              <a:rPr lang="ko-KR" sz="1600" b="1" kern="0">
                <a:solidFill>
                  <a:srgbClr val="2F9588">
                    <a:lumMod val="100000"/>
                  </a:srgbClr>
                </a:solidFill>
                <a:latin typeface="Candara" panose="020E0502030303020204" pitchFamily="34" charset="0"/>
                <a:sym typeface=""/>
              </a:rPr>
              <a:t>골밀도가 낮음</a:t>
            </a:r>
          </a:p>
          <a:p>
            <a:pPr marL="742950" lvl="1" indent="-285750">
              <a:spcBef>
                <a:spcPts val="600"/>
              </a:spcBef>
              <a:buFont typeface="Courier New" panose="02070309020205020404" pitchFamily="49" charset="0"/>
              <a:buChar char="o"/>
            </a:pPr>
            <a:r>
              <a:rPr lang="ko-KR" sz="1600" b="1">
                <a:latin typeface="Candara" panose="020E0502030303020204" pitchFamily="34" charset="0"/>
                <a:sym typeface=""/>
              </a:rPr>
              <a:t>골다공증과 낮은 대퇴 경부 골밀도도 높은 알츠하이머병의 위험도와 관련이 있음</a:t>
            </a:r>
          </a:p>
        </p:txBody>
      </p:sp>
      <p:sp>
        <p:nvSpPr>
          <p:cNvPr id="5" name="TextBox 4">
            <a:extLst>
              <a:ext uri="{FF2B5EF4-FFF2-40B4-BE49-F238E27FC236}">
                <a16:creationId xmlns:a16="http://schemas.microsoft.com/office/drawing/2014/main" id="{9A338638-531E-3943-A257-D0E517722280}"/>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1.Lv XL, et al.</a:t>
            </a:r>
            <a:r>
              <a:rPr lang="ko-KR" sz="900" b="1" i="1" kern="0">
                <a:solidFill>
                  <a:schemeClr val="tx1">
                    <a:lumMod val="100000"/>
                  </a:schemeClr>
                </a:solidFill>
                <a:latin typeface="Calibri" panose="020F0502020204030204" pitchFamily="34" charset="0"/>
                <a:sym typeface=""/>
              </a:rPr>
              <a:t>Int J Gerontol</a:t>
            </a:r>
            <a:r>
              <a:rPr lang="ko-KR" sz="900" b="1" kern="0">
                <a:solidFill>
                  <a:schemeClr val="tx1">
                    <a:lumMod val="100000"/>
                  </a:schemeClr>
                </a:solidFill>
                <a:latin typeface="Calibri" panose="020F0502020204030204" pitchFamily="34" charset="0"/>
                <a:sym typeface=""/>
              </a:rPr>
              <a:t> 12:76~83; 2. Singh I, </a:t>
            </a:r>
            <a:r>
              <a:rPr lang="ko-KR" sz="900" b="1" i="1" kern="0">
                <a:solidFill>
                  <a:schemeClr val="tx1">
                    <a:lumMod val="100000"/>
                  </a:schemeClr>
                </a:solidFill>
                <a:latin typeface="Calibri" panose="020F0502020204030204" pitchFamily="34" charset="0"/>
                <a:sym typeface=""/>
              </a:rPr>
              <a:t>Geriatrics</a:t>
            </a:r>
            <a:r>
              <a:rPr lang="ko-KR" sz="900" b="1" kern="0">
                <a:solidFill>
                  <a:schemeClr val="tx1">
                    <a:lumMod val="100000"/>
                  </a:schemeClr>
                </a:solidFill>
                <a:latin typeface="Calibri" panose="020F0502020204030204" pitchFamily="34" charset="0"/>
                <a:sym typeface=""/>
              </a:rPr>
              <a:t> 2020;5:99-110; 3. Mughal N, et al. </a:t>
            </a:r>
            <a:r>
              <a:rPr lang="ko-KR" sz="900" b="1" i="1" kern="0">
                <a:solidFill>
                  <a:schemeClr val="tx1">
                    <a:lumMod val="100000"/>
                  </a:schemeClr>
                </a:solidFill>
                <a:latin typeface="Calibri" panose="020F0502020204030204" pitchFamily="34" charset="0"/>
                <a:sym typeface=""/>
              </a:rPr>
              <a:t>Aust J General Practice </a:t>
            </a:r>
            <a:r>
              <a:rPr lang="ko-KR" sz="900" b="1" kern="0">
                <a:solidFill>
                  <a:schemeClr val="tx1">
                    <a:lumMod val="100000"/>
                  </a:schemeClr>
                </a:solidFill>
                <a:latin typeface="Calibri" panose="020F0502020204030204" pitchFamily="34" charset="0"/>
                <a:sym typeface=""/>
              </a:rPr>
              <a:t>2019;48(1-2):53–58.</a:t>
            </a:r>
          </a:p>
        </p:txBody>
      </p:sp>
      <p:sp>
        <p:nvSpPr>
          <p:cNvPr id="2" name="Rectangle 1">
            <a:extLst>
              <a:ext uri="{FF2B5EF4-FFF2-40B4-BE49-F238E27FC236}">
                <a16:creationId xmlns:a16="http://schemas.microsoft.com/office/drawing/2014/main" id="{5888F055-55E3-B446-B0A1-3AB39D3D6626}"/>
              </a:ext>
            </a:extLst>
          </p:cNvPr>
          <p:cNvSpPr/>
          <p:nvPr/>
        </p:nvSpPr>
        <p:spPr>
          <a:xfrm>
            <a:off x="5936132" y="1125702"/>
            <a:ext cx="6096000" cy="5355312"/>
          </a:xfrm>
          <a:prstGeom prst="rect">
            <a:avLst/>
          </a:prstGeom>
        </p:spPr>
        <p:txBody>
          <a:bodyPr>
            <a:spAutoFit/>
          </a:bodyPr>
          <a:lstStyle/>
          <a:p>
            <a:pPr marL="285750" indent="-285750">
              <a:buFont typeface="Arial" panose="020B0604020202020204" pitchFamily="34" charset="0"/>
              <a:buChar char="•"/>
            </a:pPr>
            <a:r>
              <a:rPr lang="ko-KR" altLang="en-US" b="1" kern="0" dirty="0">
                <a:latin typeface="Candara" panose="020E0502030303020204" pitchFamily="34" charset="0"/>
                <a:sym typeface=""/>
              </a:rPr>
              <a:t>노인병 전문의</a:t>
            </a:r>
            <a:r>
              <a:rPr lang="ko-KR" b="1" kern="0" dirty="0">
                <a:latin typeface="Candara" panose="020E0502030303020204" pitchFamily="34" charset="0"/>
                <a:sym typeface=""/>
              </a:rPr>
              <a:t>가 </a:t>
            </a:r>
            <a:r>
              <a:rPr lang="ko-KR" b="1" kern="0" dirty="0">
                <a:solidFill>
                  <a:schemeClr val="tx1">
                    <a:lumMod val="100000"/>
                  </a:schemeClr>
                </a:solidFill>
                <a:latin typeface="Candara" panose="020E0502030303020204" pitchFamily="34" charset="0"/>
                <a:sym typeface=""/>
              </a:rPr>
              <a:t>관리하는 OGU(orthogeriatric unit)에서 최소 외상 골절(MTF)이 있는 치매/비치매 고령 환자를 대상으로 한 호주 연구:</a:t>
            </a:r>
            <a:r>
              <a:rPr lang="ko-KR" b="1" kern="0" baseline="30000" dirty="0">
                <a:solidFill>
                  <a:schemeClr val="tx1">
                    <a:lumMod val="100000"/>
                  </a:schemeClr>
                </a:solidFill>
                <a:latin typeface="Candara" panose="020E0502030303020204" pitchFamily="34" charset="0"/>
                <a:sym typeface=""/>
              </a:rPr>
              <a:t>3</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치매 환자는 골다공증에 걸릴 가능성이 더 높지만 치료를 받을 가능성은 더 낮았음</a:t>
            </a:r>
            <a:r>
              <a:rPr lang="ko-KR" b="1" kern="0" baseline="30000" dirty="0">
                <a:solidFill>
                  <a:schemeClr val="tx1">
                    <a:lumMod val="100000"/>
                  </a:schemeClr>
                </a:solidFill>
                <a:latin typeface="Candara" panose="020E0502030303020204" pitchFamily="34" charset="0"/>
                <a:sym typeface=""/>
              </a:rPr>
              <a:t>3</a:t>
            </a:r>
          </a:p>
        </p:txBody>
      </p:sp>
      <p:sp>
        <p:nvSpPr>
          <p:cNvPr id="6" name="Freeform 5">
            <a:extLst>
              <a:ext uri="{FF2B5EF4-FFF2-40B4-BE49-F238E27FC236}">
                <a16:creationId xmlns:a16="http://schemas.microsoft.com/office/drawing/2014/main" id="{8B4303C5-058D-5340-82A5-312A19E89A41}"/>
              </a:ext>
            </a:extLst>
          </p:cNvPr>
          <p:cNvSpPr/>
          <p:nvPr/>
        </p:nvSpPr>
        <p:spPr>
          <a:xfrm>
            <a:off x="6527172" y="2140788"/>
            <a:ext cx="3182538" cy="3182538"/>
          </a:xfrm>
          <a:custGeom>
            <a:avLst/>
            <a:gdLst>
              <a:gd name="connsiteX0" fmla="*/ 0 w 3182538"/>
              <a:gd name="connsiteY0" fmla="*/ 1591269 h 3182538"/>
              <a:gd name="connsiteX1" fmla="*/ 1591269 w 3182538"/>
              <a:gd name="connsiteY1" fmla="*/ 0 h 3182538"/>
              <a:gd name="connsiteX2" fmla="*/ 3182538 w 3182538"/>
              <a:gd name="connsiteY2" fmla="*/ 1591269 h 3182538"/>
              <a:gd name="connsiteX3" fmla="*/ 1591269 w 3182538"/>
              <a:gd name="connsiteY3" fmla="*/ 3182538 h 3182538"/>
              <a:gd name="connsiteX4" fmla="*/ 0 w 3182538"/>
              <a:gd name="connsiteY4" fmla="*/ 1591269 h 318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38" h="3182538">
                <a:moveTo>
                  <a:pt x="0" y="1591269"/>
                </a:moveTo>
                <a:cubicBezTo>
                  <a:pt x="0" y="712435"/>
                  <a:pt x="712435" y="0"/>
                  <a:pt x="1591269" y="0"/>
                </a:cubicBezTo>
                <a:cubicBezTo>
                  <a:pt x="2470103" y="0"/>
                  <a:pt x="3182538" y="712435"/>
                  <a:pt x="3182538" y="1591269"/>
                </a:cubicBezTo>
                <a:cubicBezTo>
                  <a:pt x="3182538" y="2470103"/>
                  <a:pt x="2470103" y="3182538"/>
                  <a:pt x="1591269" y="3182538"/>
                </a:cubicBezTo>
                <a:cubicBezTo>
                  <a:pt x="712435" y="3182538"/>
                  <a:pt x="0" y="2470103"/>
                  <a:pt x="0" y="1591269"/>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44409" tIns="375290" rIns="903152" bIns="375289" numCol="1" spcCol="1270" anchor="ctr" anchorCtr="0">
            <a:noAutofit/>
          </a:bodyPr>
          <a:lstStyle/>
          <a:p>
            <a:pPr marL="0" lvl="0" indent="0" algn="ctr" defTabSz="2800350">
              <a:lnSpc>
                <a:spcPct val="90000"/>
              </a:lnSpc>
              <a:spcBef>
                <a:spcPct val="0"/>
              </a:spcBef>
              <a:spcAft>
                <a:spcPct val="35000"/>
              </a:spcAft>
              <a:buNone/>
            </a:pPr>
            <a:endParaRPr lang="ko-KR" sz="6300" kern="1200">
              <a:ea typeface="Malgun Gothic"/>
            </a:endParaRPr>
          </a:p>
        </p:txBody>
      </p:sp>
      <p:sp>
        <p:nvSpPr>
          <p:cNvPr id="7" name="Freeform 6">
            <a:extLst>
              <a:ext uri="{FF2B5EF4-FFF2-40B4-BE49-F238E27FC236}">
                <a16:creationId xmlns:a16="http://schemas.microsoft.com/office/drawing/2014/main" id="{C988AD35-AB22-504C-B5A7-8477E2BFDE92}"/>
              </a:ext>
            </a:extLst>
          </p:cNvPr>
          <p:cNvSpPr/>
          <p:nvPr/>
        </p:nvSpPr>
        <p:spPr>
          <a:xfrm>
            <a:off x="8247462" y="2140788"/>
            <a:ext cx="3182538" cy="3182538"/>
          </a:xfrm>
          <a:custGeom>
            <a:avLst/>
            <a:gdLst>
              <a:gd name="connsiteX0" fmla="*/ 0 w 3182538"/>
              <a:gd name="connsiteY0" fmla="*/ 1591269 h 3182538"/>
              <a:gd name="connsiteX1" fmla="*/ 1591269 w 3182538"/>
              <a:gd name="connsiteY1" fmla="*/ 0 h 3182538"/>
              <a:gd name="connsiteX2" fmla="*/ 3182538 w 3182538"/>
              <a:gd name="connsiteY2" fmla="*/ 1591269 h 3182538"/>
              <a:gd name="connsiteX3" fmla="*/ 1591269 w 3182538"/>
              <a:gd name="connsiteY3" fmla="*/ 3182538 h 3182538"/>
              <a:gd name="connsiteX4" fmla="*/ 0 w 3182538"/>
              <a:gd name="connsiteY4" fmla="*/ 1591269 h 318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38" h="3182538">
                <a:moveTo>
                  <a:pt x="0" y="1591269"/>
                </a:moveTo>
                <a:cubicBezTo>
                  <a:pt x="0" y="712435"/>
                  <a:pt x="712435" y="0"/>
                  <a:pt x="1591269" y="0"/>
                </a:cubicBezTo>
                <a:cubicBezTo>
                  <a:pt x="2470103" y="0"/>
                  <a:pt x="3182538" y="712435"/>
                  <a:pt x="3182538" y="1591269"/>
                </a:cubicBezTo>
                <a:cubicBezTo>
                  <a:pt x="3182538" y="2470103"/>
                  <a:pt x="2470103" y="3182538"/>
                  <a:pt x="1591269" y="3182538"/>
                </a:cubicBezTo>
                <a:cubicBezTo>
                  <a:pt x="712435" y="3182538"/>
                  <a:pt x="0" y="2470103"/>
                  <a:pt x="0" y="1591269"/>
                </a:cubicBezTo>
                <a:close/>
              </a:path>
            </a:pathLst>
          </a:custGeom>
          <a:solidFill>
            <a:srgbClr val="6BBBAD">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03153" tIns="375290" rIns="444408" bIns="375289" numCol="1" spcCol="1270" anchor="ctr" anchorCtr="0">
            <a:noAutofit/>
          </a:bodyPr>
          <a:lstStyle/>
          <a:p>
            <a:pPr marL="0" lvl="0" indent="0" algn="ctr" defTabSz="2800350">
              <a:lnSpc>
                <a:spcPct val="90000"/>
              </a:lnSpc>
              <a:spcBef>
                <a:spcPct val="0"/>
              </a:spcBef>
              <a:spcAft>
                <a:spcPct val="35000"/>
              </a:spcAft>
              <a:buNone/>
            </a:pPr>
            <a:endParaRPr lang="ko-KR" sz="6300" b="1" kern="1200">
              <a:ea typeface="Malgun Gothic"/>
            </a:endParaRPr>
          </a:p>
        </p:txBody>
      </p:sp>
      <p:sp>
        <p:nvSpPr>
          <p:cNvPr id="8" name="Rectangle 7">
            <a:extLst>
              <a:ext uri="{FF2B5EF4-FFF2-40B4-BE49-F238E27FC236}">
                <a16:creationId xmlns:a16="http://schemas.microsoft.com/office/drawing/2014/main" id="{7993BA66-C3C5-6E44-8012-16DC830DD1B0}"/>
              </a:ext>
            </a:extLst>
          </p:cNvPr>
          <p:cNvSpPr/>
          <p:nvPr/>
        </p:nvSpPr>
        <p:spPr>
          <a:xfrm>
            <a:off x="6696009" y="3727186"/>
            <a:ext cx="1398780" cy="769441"/>
          </a:xfrm>
          <a:prstGeom prst="rect">
            <a:avLst/>
          </a:prstGeom>
        </p:spPr>
        <p:txBody>
          <a:bodyPr wrap="square">
            <a:spAutoFit/>
          </a:bodyPr>
          <a:lstStyle/>
          <a:p>
            <a:pPr algn="ctr"/>
            <a:r>
              <a:rPr lang="ko-KR" sz="2800" b="1" kern="0">
                <a:solidFill>
                  <a:schemeClr val="tx1">
                    <a:lumMod val="100000"/>
                  </a:schemeClr>
                </a:solidFill>
                <a:latin typeface="Candara" panose="020E0502030303020204" pitchFamily="34" charset="0"/>
                <a:sym typeface=""/>
              </a:rPr>
              <a:t>56% </a:t>
            </a:r>
            <a:r>
              <a:rPr lang="ko-KR" sz="1600" b="1" kern="0">
                <a:solidFill>
                  <a:schemeClr val="tx1">
                    <a:lumMod val="100000"/>
                  </a:schemeClr>
                </a:solidFill>
                <a:latin typeface="Candara" panose="020E0502030303020204" pitchFamily="34" charset="0"/>
                <a:sym typeface=""/>
              </a:rPr>
              <a:t>골다공증</a:t>
            </a:r>
          </a:p>
        </p:txBody>
      </p:sp>
      <p:sp>
        <p:nvSpPr>
          <p:cNvPr id="11" name="Rectangle 10">
            <a:extLst>
              <a:ext uri="{FF2B5EF4-FFF2-40B4-BE49-F238E27FC236}">
                <a16:creationId xmlns:a16="http://schemas.microsoft.com/office/drawing/2014/main" id="{5167FE01-3209-D346-AE06-C323FC62DF3D}"/>
              </a:ext>
            </a:extLst>
          </p:cNvPr>
          <p:cNvSpPr/>
          <p:nvPr/>
        </p:nvSpPr>
        <p:spPr>
          <a:xfrm>
            <a:off x="10008644" y="3696408"/>
            <a:ext cx="1122423" cy="800219"/>
          </a:xfrm>
          <a:prstGeom prst="rect">
            <a:avLst/>
          </a:prstGeom>
        </p:spPr>
        <p:txBody>
          <a:bodyPr wrap="none">
            <a:spAutoFit/>
          </a:bodyPr>
          <a:lstStyle/>
          <a:p>
            <a:pPr algn="ctr"/>
            <a:r>
              <a:rPr lang="ko-KR" sz="2800" b="1" kern="0">
                <a:solidFill>
                  <a:schemeClr val="tx1">
                    <a:lumMod val="100000"/>
                  </a:schemeClr>
                </a:solidFill>
                <a:latin typeface="Candara" panose="020E0502030303020204" pitchFamily="34" charset="0"/>
                <a:sym typeface=""/>
              </a:rPr>
              <a:t>45% </a:t>
            </a:r>
            <a:br>
              <a:rPr lang="ko-KR" b="1" kern="0">
                <a:solidFill>
                  <a:schemeClr val="tx1">
                    <a:lumMod val="100000"/>
                  </a:schemeClr>
                </a:solidFill>
                <a:latin typeface="Candara" panose="020E0502030303020204" pitchFamily="34" charset="0"/>
                <a:sym typeface=""/>
              </a:rPr>
            </a:br>
            <a:r>
              <a:rPr lang="ko-KR" b="1" kern="0">
                <a:solidFill>
                  <a:schemeClr val="tx1">
                    <a:lumMod val="100000"/>
                  </a:schemeClr>
                </a:solidFill>
                <a:latin typeface="Candara" panose="020E0502030303020204" pitchFamily="34" charset="0"/>
                <a:sym typeface=""/>
              </a:rPr>
              <a:t>치매</a:t>
            </a:r>
          </a:p>
        </p:txBody>
      </p:sp>
      <p:sp>
        <p:nvSpPr>
          <p:cNvPr id="12" name="Rectangle 11">
            <a:extLst>
              <a:ext uri="{FF2B5EF4-FFF2-40B4-BE49-F238E27FC236}">
                <a16:creationId xmlns:a16="http://schemas.microsoft.com/office/drawing/2014/main" id="{32627F51-3B27-6041-A9B6-F27A7CF388BF}"/>
              </a:ext>
            </a:extLst>
          </p:cNvPr>
          <p:cNvSpPr/>
          <p:nvPr/>
        </p:nvSpPr>
        <p:spPr>
          <a:xfrm>
            <a:off x="8367552" y="2899496"/>
            <a:ext cx="1174763" cy="1015663"/>
          </a:xfrm>
          <a:prstGeom prst="rect">
            <a:avLst/>
          </a:prstGeom>
        </p:spPr>
        <p:txBody>
          <a:bodyPr wrap="square">
            <a:spAutoFit/>
          </a:bodyPr>
          <a:lstStyle/>
          <a:p>
            <a:pPr algn="ctr"/>
            <a:r>
              <a:rPr lang="ko-KR" sz="2400" b="1">
                <a:latin typeface="Candara" panose="020E0502030303020204" pitchFamily="34" charset="0"/>
                <a:sym typeface=""/>
              </a:rPr>
              <a:t>31% </a:t>
            </a:r>
          </a:p>
          <a:p>
            <a:pPr algn="ctr"/>
            <a:r>
              <a:rPr lang="ko-KR" b="1">
                <a:latin typeface="Candara" panose="020E0502030303020204" pitchFamily="34" charset="0"/>
                <a:sym typeface=""/>
              </a:rPr>
              <a:t>OP &amp; 치매</a:t>
            </a:r>
          </a:p>
        </p:txBody>
      </p:sp>
      <p:sp>
        <p:nvSpPr>
          <p:cNvPr id="13" name="Rectangle 12">
            <a:extLst>
              <a:ext uri="{FF2B5EF4-FFF2-40B4-BE49-F238E27FC236}">
                <a16:creationId xmlns:a16="http://schemas.microsoft.com/office/drawing/2014/main" id="{D3965A14-5AF5-A345-BD13-D3FC9A9A8621}"/>
              </a:ext>
            </a:extLst>
          </p:cNvPr>
          <p:cNvSpPr/>
          <p:nvPr/>
        </p:nvSpPr>
        <p:spPr>
          <a:xfrm>
            <a:off x="8115619" y="5593024"/>
            <a:ext cx="3449983" cy="246221"/>
          </a:xfrm>
          <a:prstGeom prst="rect">
            <a:avLst/>
          </a:prstGeom>
        </p:spPr>
        <p:txBody>
          <a:bodyPr wrap="none">
            <a:spAutoFit/>
          </a:bodyPr>
          <a:lstStyle/>
          <a:p>
            <a:r>
              <a:rPr lang="ko-KR" sz="1000" b="1" kern="0">
                <a:solidFill>
                  <a:schemeClr val="tx1">
                    <a:lumMod val="100000"/>
                  </a:schemeClr>
                </a:solidFill>
                <a:latin typeface="Calibri" panose="020F0502020204030204" pitchFamily="34" charset="0"/>
                <a:sym typeface=""/>
              </a:rPr>
              <a:t>발췌: Mughal N, et al. </a:t>
            </a:r>
            <a:r>
              <a:rPr lang="ko-KR" sz="1000" b="1" i="1" kern="0">
                <a:solidFill>
                  <a:schemeClr val="tx1">
                    <a:lumMod val="100000"/>
                  </a:schemeClr>
                </a:solidFill>
                <a:latin typeface="Calibri" panose="020F0502020204030204" pitchFamily="34" charset="0"/>
                <a:sym typeface=""/>
              </a:rPr>
              <a:t>Aust J General Practice </a:t>
            </a:r>
            <a:r>
              <a:rPr lang="ko-KR" sz="1000" b="1" kern="0">
                <a:solidFill>
                  <a:schemeClr val="tx1">
                    <a:lumMod val="100000"/>
                  </a:schemeClr>
                </a:solidFill>
                <a:latin typeface="Calibri" panose="020F0502020204030204" pitchFamily="34" charset="0"/>
                <a:sym typeface=""/>
              </a:rPr>
              <a:t>2019.</a:t>
            </a:r>
            <a:r>
              <a:rPr lang="ko-KR" sz="1000" b="1" kern="0" baseline="30000">
                <a:solidFill>
                  <a:schemeClr val="tx1">
                    <a:lumMod val="100000"/>
                  </a:schemeClr>
                </a:solidFill>
                <a:latin typeface="Calibri" panose="020F0502020204030204" pitchFamily="34" charset="0"/>
                <a:sym typeface=""/>
              </a:rPr>
              <a:t>3</a:t>
            </a:r>
          </a:p>
        </p:txBody>
      </p:sp>
      <p:sp>
        <p:nvSpPr>
          <p:cNvPr id="14" name="Rectangle 13">
            <a:extLst>
              <a:ext uri="{FF2B5EF4-FFF2-40B4-BE49-F238E27FC236}">
                <a16:creationId xmlns:a16="http://schemas.microsoft.com/office/drawing/2014/main" id="{46759026-9636-2444-9EA7-D12DF9FBDC9A}"/>
              </a:ext>
            </a:extLst>
          </p:cNvPr>
          <p:cNvSpPr/>
          <p:nvPr/>
        </p:nvSpPr>
        <p:spPr>
          <a:xfrm>
            <a:off x="701739" y="5346802"/>
            <a:ext cx="5019323" cy="369332"/>
          </a:xfrm>
          <a:prstGeom prst="rect">
            <a:avLst/>
          </a:prstGeom>
        </p:spPr>
        <p:txBody>
          <a:bodyPr wrap="none">
            <a:spAutoFit/>
          </a:bodyPr>
          <a:lstStyle/>
          <a:p>
            <a:r>
              <a:rPr lang="ko-KR" b="1" kern="0">
                <a:solidFill>
                  <a:srgbClr val="2F9588">
                    <a:lumMod val="100000"/>
                  </a:srgbClr>
                </a:solidFill>
                <a:latin typeface="Candara" panose="020E0502030303020204" pitchFamily="34" charset="0"/>
                <a:sym typeface=""/>
              </a:rPr>
              <a:t>치매는 낙상 위험 2~3배 증가시킴</a:t>
            </a:r>
            <a:r>
              <a:rPr lang="ko-KR" b="1" kern="0" baseline="30000">
                <a:solidFill>
                  <a:srgbClr val="2F9588">
                    <a:lumMod val="100000"/>
                  </a:srgbClr>
                </a:solidFill>
                <a:latin typeface="Candara" panose="020E0502030303020204" pitchFamily="34" charset="0"/>
                <a:sym typeface=""/>
              </a:rPr>
              <a:t>2 </a:t>
            </a:r>
          </a:p>
        </p:txBody>
      </p:sp>
      <p:sp>
        <p:nvSpPr>
          <p:cNvPr id="16" name="Rounded Rectangle 15">
            <a:extLst>
              <a:ext uri="{FF2B5EF4-FFF2-40B4-BE49-F238E27FC236}">
                <a16:creationId xmlns:a16="http://schemas.microsoft.com/office/drawing/2014/main" id="{0CE3B1AA-5172-7545-8145-EA2A9EE95CD6}"/>
              </a:ext>
            </a:extLst>
          </p:cNvPr>
          <p:cNvSpPr/>
          <p:nvPr/>
        </p:nvSpPr>
        <p:spPr>
          <a:xfrm>
            <a:off x="678282" y="5222566"/>
            <a:ext cx="3674262" cy="616679"/>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pic>
        <p:nvPicPr>
          <p:cNvPr id="17" name="Graphic 16" descr="Home with solid fill">
            <a:hlinkClick r:id="rId3" action="ppaction://hlinksldjump"/>
            <a:extLst>
              <a:ext uri="{FF2B5EF4-FFF2-40B4-BE49-F238E27FC236}">
                <a16:creationId xmlns:a16="http://schemas.microsoft.com/office/drawing/2014/main" id="{916D1F7E-E68B-8041-B46A-C2C362FE01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29410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치매와 골다공증의 발병기전</a:t>
            </a:r>
            <a:endParaRPr lang="ko-KR" sz="3600" dirty="0">
              <a:solidFill>
                <a:prstClr val="black"/>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667213" y="1329953"/>
            <a:ext cx="10016829" cy="1754326"/>
          </a:xfrm>
          <a:prstGeom prst="rect">
            <a:avLst/>
          </a:prstGeom>
          <a:noFill/>
        </p:spPr>
        <p:txBody>
          <a:bodyPr wrap="square" rtlCol="0">
            <a:spAutoFit/>
          </a:bodyPr>
          <a:lstStyle/>
          <a:p>
            <a:pPr marL="285750" lvl="0" indent="-285750">
              <a:buFont typeface="Arial" panose="020B0604020202020204" pitchFamily="34" charset="0"/>
              <a:buChar char="•"/>
              <a:defRPr lang="ko-KR">
                <a:ea typeface="Malgun Gothic"/>
              </a:defRPr>
            </a:pPr>
            <a:r>
              <a:rPr lang="ko-KR" b="1" kern="0">
                <a:solidFill>
                  <a:schemeClr val="tx1">
                    <a:lumMod val="100000"/>
                  </a:schemeClr>
                </a:solidFill>
                <a:latin typeface="Candara" panose="020E0502030303020204" pitchFamily="34" charset="0"/>
                <a:sym typeface=""/>
              </a:rPr>
              <a:t>치매에서 골다공증의 병태생리는 다인자적임</a:t>
            </a:r>
            <a:r>
              <a:rPr lang="ko-KR" b="1" kern="0" baseline="30000">
                <a:solidFill>
                  <a:schemeClr val="tx1">
                    <a:lumMod val="100000"/>
                  </a:schemeClr>
                </a:solidFill>
                <a:latin typeface="Candara" panose="020E0502030303020204" pitchFamily="34" charset="0"/>
                <a:sym typeface=""/>
              </a:rPr>
              <a:t>1</a:t>
            </a:r>
          </a:p>
          <a:p>
            <a:pPr marL="285750" lvl="0" indent="-285750">
              <a:buFont typeface="Arial" panose="020B0604020202020204" pitchFamily="34" charset="0"/>
              <a:buChar char="•"/>
              <a:defRPr lang="ko-KR">
                <a:ea typeface="Malgun Gothic"/>
              </a:defRPr>
            </a:pPr>
            <a:endParaRPr lang="ko-KR" b="1">
              <a:latin typeface="Candara" panose="020E0502030303020204" pitchFamily="34" charset="0"/>
              <a:sym typeface=""/>
            </a:endParaRPr>
          </a:p>
          <a:p>
            <a:pPr marL="285750" lvl="0" indent="-285750">
              <a:buFont typeface="Arial" panose="020B0604020202020204" pitchFamily="34" charset="0"/>
              <a:buChar char="•"/>
              <a:defRPr lang="ko-KR">
                <a:ea typeface="Malgun Gothic"/>
              </a:defRPr>
            </a:pPr>
            <a:r>
              <a:rPr lang="ko-KR" b="1" kern="0">
                <a:solidFill>
                  <a:schemeClr val="tx1">
                    <a:lumMod val="100000"/>
                  </a:schemeClr>
                </a:solidFill>
                <a:latin typeface="Candara" panose="020E0502030303020204" pitchFamily="34" charset="0"/>
                <a:sym typeface=""/>
              </a:rPr>
              <a:t>두 질병 모두 다음과 같은 여러 다른 대사 장애와 관련이 있음</a:t>
            </a:r>
            <a:r>
              <a:rPr lang="ko-KR" b="1" kern="0" baseline="30000">
                <a:solidFill>
                  <a:schemeClr val="tx1">
                    <a:lumMod val="100000"/>
                  </a:schemeClr>
                </a:solidFill>
                <a:latin typeface="Candara" panose="020E0502030303020204" pitchFamily="34" charset="0"/>
                <a:sym typeface=""/>
              </a:rPr>
              <a:t>1</a:t>
            </a:r>
          </a:p>
          <a:p>
            <a:pPr marL="742950" lvl="1" indent="-285750">
              <a:buFont typeface="Arial" panose="020B0604020202020204" pitchFamily="34" charset="0"/>
              <a:buChar char="•"/>
              <a:defRPr lang="ko-KR">
                <a:ea typeface="Malgun Gothic"/>
              </a:defRPr>
            </a:pPr>
            <a:r>
              <a:rPr lang="ko-KR" b="1">
                <a:latin typeface="Candara" panose="020E0502030303020204" pitchFamily="34" charset="0"/>
                <a:sym typeface=""/>
              </a:rPr>
              <a:t>비타민 D 농도 감소 </a:t>
            </a:r>
          </a:p>
          <a:p>
            <a:pPr marL="742950" lvl="1" indent="-285750">
              <a:buFont typeface="Arial" panose="020B0604020202020204" pitchFamily="34" charset="0"/>
              <a:buChar char="•"/>
              <a:defRPr lang="ko-KR">
                <a:ea typeface="Malgun Gothic"/>
              </a:defRPr>
            </a:pPr>
            <a:r>
              <a:rPr lang="ko-KR" b="1">
                <a:latin typeface="Candara" panose="020E0502030303020204" pitchFamily="34" charset="0"/>
                <a:sym typeface=""/>
              </a:rPr>
              <a:t>혈청 부갑상선 호르몬 상승</a:t>
            </a:r>
          </a:p>
          <a:p>
            <a:pPr marL="742950" lvl="1" indent="-285750">
              <a:buFont typeface="Arial" panose="020B0604020202020204" pitchFamily="34" charset="0"/>
              <a:buChar char="•"/>
              <a:defRPr lang="ko-KR">
                <a:ea typeface="Malgun Gothic"/>
              </a:defRPr>
            </a:pPr>
            <a:r>
              <a:rPr lang="ko-KR" b="1">
                <a:latin typeface="Candara" panose="020E0502030303020204" pitchFamily="34" charset="0"/>
                <a:sym typeface=""/>
              </a:rPr>
              <a:t>APOE4 대립유전자와 같은 가정된 일반적 유전적 변이</a:t>
            </a:r>
          </a:p>
        </p:txBody>
      </p:sp>
      <p:sp>
        <p:nvSpPr>
          <p:cNvPr id="11" name="TextBox 10">
            <a:extLst>
              <a:ext uri="{FF2B5EF4-FFF2-40B4-BE49-F238E27FC236}">
                <a16:creationId xmlns:a16="http://schemas.microsoft.com/office/drawing/2014/main" id="{2EFD8317-DD85-D444-892A-6EB0E91DCEC1}"/>
              </a:ext>
            </a:extLst>
          </p:cNvPr>
          <p:cNvSpPr txBox="1"/>
          <p:nvPr/>
        </p:nvSpPr>
        <p:spPr>
          <a:xfrm>
            <a:off x="386856" y="6257836"/>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Downey CL, et al. </a:t>
            </a:r>
            <a:r>
              <a:rPr lang="ko-KR" sz="900" b="1" i="1" kern="0">
                <a:solidFill>
                  <a:schemeClr val="tx1">
                    <a:lumMod val="100000"/>
                  </a:schemeClr>
                </a:solidFill>
                <a:latin typeface="Calibri" panose="020F0502020204030204" pitchFamily="34" charset="0"/>
                <a:sym typeface=""/>
              </a:rPr>
              <a:t>World J Orthop </a:t>
            </a:r>
            <a:r>
              <a:rPr lang="ko-KR" sz="900" b="1" kern="0">
                <a:solidFill>
                  <a:schemeClr val="tx1">
                    <a:lumMod val="100000"/>
                  </a:schemeClr>
                </a:solidFill>
                <a:latin typeface="Calibri" panose="020F0502020204030204" pitchFamily="34" charset="0"/>
                <a:sym typeface=""/>
              </a:rPr>
              <a:t>2017;18; 8:412–23. </a:t>
            </a:r>
          </a:p>
        </p:txBody>
      </p:sp>
      <p:pic>
        <p:nvPicPr>
          <p:cNvPr id="7" name="Graphic 6" descr="Home with solid fill">
            <a:hlinkClick r:id="rId3" action="ppaction://hlinksldjump"/>
            <a:extLst>
              <a:ext uri="{FF2B5EF4-FFF2-40B4-BE49-F238E27FC236}">
                <a16:creationId xmlns:a16="http://schemas.microsoft.com/office/drawing/2014/main" id="{5F8950F9-37EE-2F42-9453-FE69055A55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386835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695699"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신경성 식욕부진 및 골다공증</a:t>
            </a:r>
            <a:endParaRPr lang="ko-KR" sz="3600" dirty="0">
              <a:solidFill>
                <a:prstClr val="black"/>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1543006" y="1330113"/>
            <a:ext cx="4309153" cy="553998"/>
          </a:xfrm>
          <a:prstGeom prst="rect">
            <a:avLst/>
          </a:prstGeom>
          <a:noFill/>
        </p:spPr>
        <p:txBody>
          <a:bodyPr wrap="square" rtlCol="0">
            <a:spAutoFit/>
          </a:bodyPr>
          <a:lstStyle/>
          <a:p>
            <a:r>
              <a:rPr lang="ko-KR" b="1" kern="0" dirty="0">
                <a:solidFill>
                  <a:srgbClr val="2F9588">
                    <a:lumMod val="100000"/>
                  </a:srgbClr>
                </a:solidFill>
                <a:latin typeface="Candara" panose="020E0502030303020204" pitchFamily="34" charset="0"/>
                <a:sym typeface=""/>
              </a:rPr>
              <a:t>신경성 식욕 부진은 다음과 관련이 있음</a:t>
            </a:r>
            <a:r>
              <a:rPr lang="ko-KR" b="1" kern="0" baseline="30000" dirty="0">
                <a:solidFill>
                  <a:srgbClr val="2F9588">
                    <a:lumMod val="100000"/>
                  </a:srgbClr>
                </a:solidFill>
                <a:latin typeface="Candara" panose="020E0502030303020204" pitchFamily="34" charset="0"/>
                <a:sym typeface=""/>
              </a:rPr>
              <a:t>1</a:t>
            </a:r>
          </a:p>
          <a:p>
            <a:endParaRPr lang="ko-KR" b="1" baseline="30000" dirty="0">
              <a:solidFill>
                <a:srgbClr val="2F9588"/>
              </a:solidFill>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9A338638-531E-3943-A257-D0E517722280}"/>
              </a:ext>
            </a:extLst>
          </p:cNvPr>
          <p:cNvSpPr txBox="1"/>
          <p:nvPr/>
        </p:nvSpPr>
        <p:spPr>
          <a:xfrm>
            <a:off x="377254" y="6351497"/>
            <a:ext cx="11028566"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Faje AT, et al. </a:t>
            </a:r>
            <a:r>
              <a:rPr lang="ko-KR" sz="900" b="1" i="1" kern="0">
                <a:solidFill>
                  <a:schemeClr val="tx1">
                    <a:lumMod val="100000"/>
                  </a:schemeClr>
                </a:solidFill>
                <a:latin typeface="Calibri" panose="020F0502020204030204" pitchFamily="34" charset="0"/>
                <a:sym typeface=""/>
              </a:rPr>
              <a:t>J Clin Endocrinol Metab</a:t>
            </a:r>
            <a:r>
              <a:rPr lang="ko-KR" sz="900" b="1" kern="0">
                <a:solidFill>
                  <a:schemeClr val="tx1">
                    <a:lumMod val="100000"/>
                  </a:schemeClr>
                </a:solidFill>
                <a:latin typeface="Calibri" panose="020F0502020204030204" pitchFamily="34" charset="0"/>
                <a:sym typeface=""/>
              </a:rPr>
              <a:t> 2013;98:1923–29; 2. Lucas AR, et al. </a:t>
            </a:r>
            <a:r>
              <a:rPr lang="ko-KR" sz="900" b="1" i="1" kern="0">
                <a:solidFill>
                  <a:schemeClr val="tx1">
                    <a:lumMod val="100000"/>
                  </a:schemeClr>
                </a:solidFill>
                <a:latin typeface="Calibri" panose="020F0502020204030204" pitchFamily="34" charset="0"/>
                <a:sym typeface=""/>
              </a:rPr>
              <a:t>Mayo Clin Proc</a:t>
            </a:r>
            <a:r>
              <a:rPr lang="ko-KR" sz="900" b="1" kern="0">
                <a:solidFill>
                  <a:schemeClr val="tx1">
                    <a:lumMod val="100000"/>
                  </a:schemeClr>
                </a:solidFill>
                <a:latin typeface="Calibri" panose="020F0502020204030204" pitchFamily="34" charset="0"/>
                <a:sym typeface=""/>
              </a:rPr>
              <a:t> 1999;74:972-7. 3. Schorr M, et al. </a:t>
            </a:r>
            <a:r>
              <a:rPr lang="ko-KR" sz="900" b="1" i="1" kern="0">
                <a:solidFill>
                  <a:schemeClr val="tx1">
                    <a:lumMod val="100000"/>
                  </a:schemeClr>
                </a:solidFill>
                <a:latin typeface="Calibri" panose="020F0502020204030204" pitchFamily="34" charset="0"/>
                <a:sym typeface=""/>
              </a:rPr>
              <a:t>Int J Eat Disord</a:t>
            </a:r>
            <a:r>
              <a:rPr lang="ko-KR" sz="900" b="1" kern="0">
                <a:solidFill>
                  <a:schemeClr val="tx1">
                    <a:lumMod val="100000"/>
                  </a:schemeClr>
                </a:solidFill>
                <a:latin typeface="Calibri" panose="020F0502020204030204" pitchFamily="34" charset="0"/>
                <a:sym typeface=""/>
              </a:rPr>
              <a:t> 2017;50:343-51; 4. Grinspoon S, et al. </a:t>
            </a:r>
            <a:r>
              <a:rPr lang="ko-KR" sz="900" b="1" i="1" kern="0">
                <a:solidFill>
                  <a:schemeClr val="tx1">
                    <a:lumMod val="100000"/>
                  </a:schemeClr>
                </a:solidFill>
                <a:latin typeface="Calibri" panose="020F0502020204030204" pitchFamily="34" charset="0"/>
                <a:sym typeface=""/>
              </a:rPr>
              <a:t>Ann Intern Med </a:t>
            </a:r>
            <a:r>
              <a:rPr lang="ko-KR" sz="900" b="1" kern="0">
                <a:solidFill>
                  <a:schemeClr val="tx1">
                    <a:lumMod val="100000"/>
                  </a:schemeClr>
                </a:solidFill>
                <a:latin typeface="Calibri" panose="020F0502020204030204" pitchFamily="34" charset="0"/>
                <a:sym typeface=""/>
              </a:rPr>
              <a:t>2000;133:790-94; 5. Steinman J, Shibli-Rahhal A.  </a:t>
            </a:r>
            <a:r>
              <a:rPr lang="ko-KR" sz="900" b="1" i="1" kern="0">
                <a:solidFill>
                  <a:schemeClr val="tx1">
                    <a:lumMod val="100000"/>
                  </a:schemeClr>
                </a:solidFill>
                <a:latin typeface="Calibri" panose="020F0502020204030204" pitchFamily="34" charset="0"/>
                <a:sym typeface=""/>
              </a:rPr>
              <a:t>J Bone Metab</a:t>
            </a:r>
            <a:r>
              <a:rPr lang="ko-KR" sz="900" b="1" kern="0">
                <a:solidFill>
                  <a:schemeClr val="tx1">
                    <a:lumMod val="100000"/>
                  </a:schemeClr>
                </a:solidFill>
                <a:latin typeface="Calibri" panose="020F0502020204030204" pitchFamily="34" charset="0"/>
                <a:sym typeface=""/>
              </a:rPr>
              <a:t> 2019;26:133–43; 6. Mirza F, Canalis E. </a:t>
            </a:r>
            <a:r>
              <a:rPr lang="ko-KR" sz="900" b="1" i="1" kern="0">
                <a:solidFill>
                  <a:schemeClr val="tx1">
                    <a:lumMod val="100000"/>
                  </a:schemeClr>
                </a:solidFill>
                <a:latin typeface="Calibri" panose="020F0502020204030204" pitchFamily="34" charset="0"/>
                <a:sym typeface=""/>
              </a:rPr>
              <a:t>Eur J Endocrinol</a:t>
            </a:r>
            <a:r>
              <a:rPr lang="ko-KR" sz="900" b="1" kern="0">
                <a:solidFill>
                  <a:schemeClr val="tx1">
                    <a:lumMod val="100000"/>
                  </a:schemeClr>
                </a:solidFill>
                <a:latin typeface="Calibri" panose="020F0502020204030204" pitchFamily="34" charset="0"/>
                <a:sym typeface=""/>
              </a:rPr>
              <a:t> 2015;173:R131­–51.</a:t>
            </a:r>
          </a:p>
        </p:txBody>
      </p:sp>
      <p:grpSp>
        <p:nvGrpSpPr>
          <p:cNvPr id="6" name="Group 5">
            <a:extLst>
              <a:ext uri="{FF2B5EF4-FFF2-40B4-BE49-F238E27FC236}">
                <a16:creationId xmlns:a16="http://schemas.microsoft.com/office/drawing/2014/main" id="{3F69126D-FD50-B54F-805E-C72E0584579D}"/>
              </a:ext>
            </a:extLst>
          </p:cNvPr>
          <p:cNvGrpSpPr/>
          <p:nvPr/>
        </p:nvGrpSpPr>
        <p:grpSpPr>
          <a:xfrm>
            <a:off x="1521438" y="1762562"/>
            <a:ext cx="3991241" cy="3991242"/>
            <a:chOff x="1521438" y="1433378"/>
            <a:chExt cx="3991241" cy="3991242"/>
          </a:xfrm>
        </p:grpSpPr>
        <p:sp>
          <p:nvSpPr>
            <p:cNvPr id="7" name="Freeform 6">
              <a:extLst>
                <a:ext uri="{FF2B5EF4-FFF2-40B4-BE49-F238E27FC236}">
                  <a16:creationId xmlns:a16="http://schemas.microsoft.com/office/drawing/2014/main" id="{33094352-9433-5346-B0F0-8E920B71D496}"/>
                </a:ext>
              </a:extLst>
            </p:cNvPr>
            <p:cNvSpPr/>
            <p:nvPr/>
          </p:nvSpPr>
          <p:spPr>
            <a:xfrm>
              <a:off x="1521438" y="1433378"/>
              <a:ext cx="1950573" cy="1950573"/>
            </a:xfrm>
            <a:custGeom>
              <a:avLst/>
              <a:gdLst>
                <a:gd name="connsiteX0" fmla="*/ 0 w 1950573"/>
                <a:gd name="connsiteY0" fmla="*/ 1950573 h 1950573"/>
                <a:gd name="connsiteX1" fmla="*/ 1950573 w 1950573"/>
                <a:gd name="connsiteY1" fmla="*/ 0 h 1950573"/>
                <a:gd name="connsiteX2" fmla="*/ 1950573 w 1950573"/>
                <a:gd name="connsiteY2" fmla="*/ 1950573 h 1950573"/>
                <a:gd name="connsiteX3" fmla="*/ 0 w 1950573"/>
                <a:gd name="connsiteY3" fmla="*/ 1950573 h 1950573"/>
              </a:gdLst>
              <a:ahLst/>
              <a:cxnLst>
                <a:cxn ang="0">
                  <a:pos x="connsiteX0" y="connsiteY0"/>
                </a:cxn>
                <a:cxn ang="0">
                  <a:pos x="connsiteX1" y="connsiteY1"/>
                </a:cxn>
                <a:cxn ang="0">
                  <a:pos x="connsiteX2" y="connsiteY2"/>
                </a:cxn>
                <a:cxn ang="0">
                  <a:pos x="connsiteX3" y="connsiteY3"/>
                </a:cxn>
              </a:cxnLst>
              <a:rect l="l" t="t" r="r" b="b"/>
              <a:pathLst>
                <a:path w="1950573" h="1950573">
                  <a:moveTo>
                    <a:pt x="0" y="1950573"/>
                  </a:moveTo>
                  <a:cubicBezTo>
                    <a:pt x="0" y="873301"/>
                    <a:pt x="873301" y="0"/>
                    <a:pt x="1950573" y="0"/>
                  </a:cubicBezTo>
                  <a:lnTo>
                    <a:pt x="1950573" y="1950573"/>
                  </a:lnTo>
                  <a:lnTo>
                    <a:pt x="0" y="1950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7990" tIns="677990" rIns="106680" bIns="106680" numCol="1" spcCol="1270" anchor="ctr" anchorCtr="0">
              <a:noAutofit/>
            </a:bodyPr>
            <a:lstStyle/>
            <a:p>
              <a:pPr marL="0" lvl="0" indent="0" algn="ctr" defTabSz="666750">
                <a:lnSpc>
                  <a:spcPct val="90000"/>
                </a:lnSpc>
                <a:spcBef>
                  <a:spcPct val="0"/>
                </a:spcBef>
                <a:spcAft>
                  <a:spcPct val="35000"/>
                </a:spcAft>
                <a:buNone/>
              </a:pPr>
              <a:r>
                <a:rPr lang="ko-KR" sz="1500" b="1" kern="1200">
                  <a:ea typeface="Malgun Gothic"/>
                </a:rPr>
                <a:t>체중 감소</a:t>
              </a:r>
            </a:p>
          </p:txBody>
        </p:sp>
        <p:sp>
          <p:nvSpPr>
            <p:cNvPr id="11" name="Freeform 10">
              <a:extLst>
                <a:ext uri="{FF2B5EF4-FFF2-40B4-BE49-F238E27FC236}">
                  <a16:creationId xmlns:a16="http://schemas.microsoft.com/office/drawing/2014/main" id="{B76462A7-58F6-8646-97D7-E8630CEA4B87}"/>
                </a:ext>
              </a:extLst>
            </p:cNvPr>
            <p:cNvSpPr/>
            <p:nvPr/>
          </p:nvSpPr>
          <p:spPr>
            <a:xfrm>
              <a:off x="3562106" y="1433378"/>
              <a:ext cx="1950573" cy="1950573"/>
            </a:xfrm>
            <a:custGeom>
              <a:avLst/>
              <a:gdLst>
                <a:gd name="connsiteX0" fmla="*/ 0 w 1950573"/>
                <a:gd name="connsiteY0" fmla="*/ 1950573 h 1950573"/>
                <a:gd name="connsiteX1" fmla="*/ 1950573 w 1950573"/>
                <a:gd name="connsiteY1" fmla="*/ 0 h 1950573"/>
                <a:gd name="connsiteX2" fmla="*/ 1950573 w 1950573"/>
                <a:gd name="connsiteY2" fmla="*/ 1950573 h 1950573"/>
                <a:gd name="connsiteX3" fmla="*/ 0 w 1950573"/>
                <a:gd name="connsiteY3" fmla="*/ 1950573 h 1950573"/>
              </a:gdLst>
              <a:ahLst/>
              <a:cxnLst>
                <a:cxn ang="0">
                  <a:pos x="connsiteX0" y="connsiteY0"/>
                </a:cxn>
                <a:cxn ang="0">
                  <a:pos x="connsiteX1" y="connsiteY1"/>
                </a:cxn>
                <a:cxn ang="0">
                  <a:pos x="connsiteX2" y="connsiteY2"/>
                </a:cxn>
                <a:cxn ang="0">
                  <a:pos x="connsiteX3" y="connsiteY3"/>
                </a:cxn>
              </a:cxnLst>
              <a:rect l="l" t="t" r="r" b="b"/>
              <a:pathLst>
                <a:path w="1950573" h="1950573">
                  <a:moveTo>
                    <a:pt x="0" y="0"/>
                  </a:moveTo>
                  <a:cubicBezTo>
                    <a:pt x="1077272" y="0"/>
                    <a:pt x="1950573" y="873301"/>
                    <a:pt x="1950573" y="1950573"/>
                  </a:cubicBezTo>
                  <a:lnTo>
                    <a:pt x="0" y="195057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77990" rIns="677990" bIns="106680" numCol="1" spcCol="1270" anchor="ctr" anchorCtr="0">
              <a:noAutofit/>
            </a:bodyPr>
            <a:lstStyle/>
            <a:p>
              <a:pPr marL="0" lvl="0" indent="0" algn="ctr" defTabSz="666750">
                <a:lnSpc>
                  <a:spcPct val="90000"/>
                </a:lnSpc>
                <a:spcBef>
                  <a:spcPct val="0"/>
                </a:spcBef>
                <a:spcAft>
                  <a:spcPct val="35000"/>
                </a:spcAft>
                <a:buNone/>
              </a:pPr>
              <a:r>
                <a:rPr lang="ko-KR" sz="1500" b="1" kern="1200">
                  <a:ea typeface="Malgun Gothic"/>
                </a:rPr>
                <a:t>낮은 골밀도</a:t>
              </a:r>
            </a:p>
          </p:txBody>
        </p:sp>
        <p:sp>
          <p:nvSpPr>
            <p:cNvPr id="12" name="Freeform 11">
              <a:extLst>
                <a:ext uri="{FF2B5EF4-FFF2-40B4-BE49-F238E27FC236}">
                  <a16:creationId xmlns:a16="http://schemas.microsoft.com/office/drawing/2014/main" id="{FC4BA07A-4F21-DE47-BA37-0E06C7B38EAD}"/>
                </a:ext>
              </a:extLst>
            </p:cNvPr>
            <p:cNvSpPr/>
            <p:nvPr/>
          </p:nvSpPr>
          <p:spPr>
            <a:xfrm>
              <a:off x="3562106" y="3474046"/>
              <a:ext cx="1950573" cy="1950574"/>
            </a:xfrm>
            <a:custGeom>
              <a:avLst/>
              <a:gdLst>
                <a:gd name="connsiteX0" fmla="*/ 0 w 1950573"/>
                <a:gd name="connsiteY0" fmla="*/ 1950573 h 1950573"/>
                <a:gd name="connsiteX1" fmla="*/ 1950573 w 1950573"/>
                <a:gd name="connsiteY1" fmla="*/ 0 h 1950573"/>
                <a:gd name="connsiteX2" fmla="*/ 1950573 w 1950573"/>
                <a:gd name="connsiteY2" fmla="*/ 1950573 h 1950573"/>
                <a:gd name="connsiteX3" fmla="*/ 0 w 1950573"/>
                <a:gd name="connsiteY3" fmla="*/ 1950573 h 1950573"/>
              </a:gdLst>
              <a:ahLst/>
              <a:cxnLst>
                <a:cxn ang="0">
                  <a:pos x="connsiteX0" y="connsiteY0"/>
                </a:cxn>
                <a:cxn ang="0">
                  <a:pos x="connsiteX1" y="connsiteY1"/>
                </a:cxn>
                <a:cxn ang="0">
                  <a:pos x="connsiteX2" y="connsiteY2"/>
                </a:cxn>
                <a:cxn ang="0">
                  <a:pos x="connsiteX3" y="connsiteY3"/>
                </a:cxn>
              </a:cxnLst>
              <a:rect l="l" t="t" r="r" b="b"/>
              <a:pathLst>
                <a:path w="1950573" h="1950573">
                  <a:moveTo>
                    <a:pt x="1950573" y="0"/>
                  </a:moveTo>
                  <a:cubicBezTo>
                    <a:pt x="1950573" y="1077272"/>
                    <a:pt x="1077272" y="1950573"/>
                    <a:pt x="0" y="1950573"/>
                  </a:cubicBezTo>
                  <a:lnTo>
                    <a:pt x="0" y="0"/>
                  </a:lnTo>
                  <a:lnTo>
                    <a:pt x="195057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1" rIns="677990" bIns="677990" numCol="1" spcCol="1270" anchor="ctr" anchorCtr="0">
              <a:noAutofit/>
            </a:bodyPr>
            <a:lstStyle/>
            <a:p>
              <a:pPr marL="0" lvl="0" indent="0" algn="ctr" defTabSz="666750">
                <a:lnSpc>
                  <a:spcPct val="90000"/>
                </a:lnSpc>
                <a:spcBef>
                  <a:spcPct val="0"/>
                </a:spcBef>
                <a:spcAft>
                  <a:spcPct val="35000"/>
                </a:spcAft>
                <a:buNone/>
              </a:pPr>
              <a:r>
                <a:rPr lang="ko-KR" sz="1500" b="1" kern="1200">
                  <a:ea typeface="Malgun Gothic"/>
                </a:rPr>
                <a:t>골절 위험 증가</a:t>
              </a:r>
            </a:p>
          </p:txBody>
        </p:sp>
        <p:sp>
          <p:nvSpPr>
            <p:cNvPr id="13" name="Freeform 12">
              <a:extLst>
                <a:ext uri="{FF2B5EF4-FFF2-40B4-BE49-F238E27FC236}">
                  <a16:creationId xmlns:a16="http://schemas.microsoft.com/office/drawing/2014/main" id="{9538DFF2-E86F-B043-B97A-1BBC8C9B639D}"/>
                </a:ext>
              </a:extLst>
            </p:cNvPr>
            <p:cNvSpPr/>
            <p:nvPr/>
          </p:nvSpPr>
          <p:spPr>
            <a:xfrm rot="21600000">
              <a:off x="1521438" y="3474047"/>
              <a:ext cx="1950573" cy="1950573"/>
            </a:xfrm>
            <a:custGeom>
              <a:avLst/>
              <a:gdLst>
                <a:gd name="connsiteX0" fmla="*/ 0 w 1950573"/>
                <a:gd name="connsiteY0" fmla="*/ 1950573 h 1950573"/>
                <a:gd name="connsiteX1" fmla="*/ 1950573 w 1950573"/>
                <a:gd name="connsiteY1" fmla="*/ 0 h 1950573"/>
                <a:gd name="connsiteX2" fmla="*/ 1950573 w 1950573"/>
                <a:gd name="connsiteY2" fmla="*/ 1950573 h 1950573"/>
                <a:gd name="connsiteX3" fmla="*/ 0 w 1950573"/>
                <a:gd name="connsiteY3" fmla="*/ 1950573 h 1950573"/>
              </a:gdLst>
              <a:ahLst/>
              <a:cxnLst>
                <a:cxn ang="0">
                  <a:pos x="connsiteX0" y="connsiteY0"/>
                </a:cxn>
                <a:cxn ang="0">
                  <a:pos x="connsiteX1" y="connsiteY1"/>
                </a:cxn>
                <a:cxn ang="0">
                  <a:pos x="connsiteX2" y="connsiteY2"/>
                </a:cxn>
                <a:cxn ang="0">
                  <a:pos x="connsiteX3" y="connsiteY3"/>
                </a:cxn>
              </a:cxnLst>
              <a:rect l="l" t="t" r="r" b="b"/>
              <a:pathLst>
                <a:path w="1950573" h="1950573">
                  <a:moveTo>
                    <a:pt x="1950573" y="1950573"/>
                  </a:moveTo>
                  <a:cubicBezTo>
                    <a:pt x="873301" y="1950573"/>
                    <a:pt x="0" y="1077272"/>
                    <a:pt x="0" y="0"/>
                  </a:cubicBezTo>
                  <a:lnTo>
                    <a:pt x="1950573" y="0"/>
                  </a:lnTo>
                  <a:lnTo>
                    <a:pt x="1950573" y="1950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7990" tIns="106680" rIns="106680" bIns="677990" numCol="1" spcCol="1270" anchor="ctr" anchorCtr="0">
              <a:noAutofit/>
            </a:bodyPr>
            <a:lstStyle/>
            <a:p>
              <a:pPr marL="11113" lvl="0" algn="ctr" defTabSz="666750">
                <a:lnSpc>
                  <a:spcPct val="90000"/>
                </a:lnSpc>
                <a:spcBef>
                  <a:spcPct val="0"/>
                </a:spcBef>
                <a:spcAft>
                  <a:spcPct val="35000"/>
                </a:spcAft>
                <a:buNone/>
              </a:pPr>
              <a:r>
                <a:rPr lang="ko-KR" sz="1400" b="1" kern="1200" dirty="0">
                  <a:ea typeface="Malgun Gothic"/>
                </a:rPr>
                <a:t>성선기능저하증</a:t>
              </a:r>
            </a:p>
          </p:txBody>
        </p:sp>
        <p:sp>
          <p:nvSpPr>
            <p:cNvPr id="14" name="Circular Arrow 13">
              <a:extLst>
                <a:ext uri="{FF2B5EF4-FFF2-40B4-BE49-F238E27FC236}">
                  <a16:creationId xmlns:a16="http://schemas.microsoft.com/office/drawing/2014/main" id="{14213459-FE70-8645-AED8-7CD19D9AF2EC}"/>
                </a:ext>
              </a:extLst>
            </p:cNvPr>
            <p:cNvSpPr/>
            <p:nvPr/>
          </p:nvSpPr>
          <p:spPr>
            <a:xfrm rot="4058049">
              <a:off x="3180326" y="3023568"/>
              <a:ext cx="673465" cy="585622"/>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3" name="Rectangle 2">
            <a:extLst>
              <a:ext uri="{FF2B5EF4-FFF2-40B4-BE49-F238E27FC236}">
                <a16:creationId xmlns:a16="http://schemas.microsoft.com/office/drawing/2014/main" id="{F7329B4A-ED0F-0647-8529-5DD84A286099}"/>
              </a:ext>
            </a:extLst>
          </p:cNvPr>
          <p:cNvSpPr/>
          <p:nvPr/>
        </p:nvSpPr>
        <p:spPr>
          <a:xfrm>
            <a:off x="5566496" y="4409798"/>
            <a:ext cx="5113696" cy="1077218"/>
          </a:xfrm>
          <a:prstGeom prst="rect">
            <a:avLst/>
          </a:prstGeom>
        </p:spPr>
        <p:txBody>
          <a:bodyPr wrap="square">
            <a:spAutoFit/>
          </a:bodyPr>
          <a:lstStyle/>
          <a:p>
            <a:pPr marL="285750" indent="-285750">
              <a:buFont typeface="Arial" panose="020B0604020202020204" pitchFamily="34" charset="0"/>
              <a:buChar char="•"/>
            </a:pPr>
            <a:r>
              <a:rPr lang="ko-KR" sz="1600" b="1">
                <a:latin typeface="Candara" panose="020E0502030303020204" pitchFamily="34" charset="0"/>
                <a:sym typeface=""/>
              </a:rPr>
              <a:t>평생 골절 위험 3배 증가 </a:t>
            </a:r>
          </a:p>
          <a:p>
            <a:pPr marL="285750" indent="-285750">
              <a:buFont typeface="Arial" panose="020B0604020202020204" pitchFamily="34" charset="0"/>
              <a:buChar char="•"/>
            </a:pPr>
            <a:endParaRPr lang="ko-KR" sz="1600" b="1">
              <a:latin typeface="Candara" panose="020E0502030303020204" pitchFamily="34" charset="0"/>
              <a:sym typeface=""/>
            </a:endParaRPr>
          </a:p>
          <a:p>
            <a:pPr marL="285750" indent="-285750">
              <a:buFont typeface="Arial" panose="020B0604020202020204" pitchFamily="34" charset="0"/>
              <a:buChar char="•"/>
            </a:pPr>
            <a:r>
              <a:rPr lang="ko-KR" sz="1600" b="1" kern="0">
                <a:solidFill>
                  <a:schemeClr val="tx1">
                    <a:lumMod val="100000"/>
                  </a:schemeClr>
                </a:solidFill>
                <a:latin typeface="Candara" panose="020E0502030303020204" pitchFamily="34" charset="0"/>
                <a:sym typeface=""/>
              </a:rPr>
              <a:t>AN이 있는 여성의 최대 57%가 일생에 한 번 이상의 골절을 경험함</a:t>
            </a:r>
            <a:r>
              <a:rPr lang="ko-KR" sz="1600" b="1" kern="0" baseline="30000">
                <a:solidFill>
                  <a:schemeClr val="tx1">
                    <a:lumMod val="100000"/>
                  </a:schemeClr>
                </a:solidFill>
                <a:latin typeface="Candara" panose="020E0502030303020204" pitchFamily="34" charset="0"/>
                <a:sym typeface=""/>
              </a:rPr>
              <a:t>1 </a:t>
            </a:r>
          </a:p>
        </p:txBody>
      </p:sp>
      <p:sp>
        <p:nvSpPr>
          <p:cNvPr id="4" name="Rectangle 3">
            <a:extLst>
              <a:ext uri="{FF2B5EF4-FFF2-40B4-BE49-F238E27FC236}">
                <a16:creationId xmlns:a16="http://schemas.microsoft.com/office/drawing/2014/main" id="{D3AA665E-DAA4-1C42-9946-2C98E8251718}"/>
              </a:ext>
            </a:extLst>
          </p:cNvPr>
          <p:cNvSpPr/>
          <p:nvPr/>
        </p:nvSpPr>
        <p:spPr>
          <a:xfrm>
            <a:off x="5566496" y="1917563"/>
            <a:ext cx="5991520" cy="1077218"/>
          </a:xfrm>
          <a:prstGeom prst="rect">
            <a:avLst/>
          </a:prstGeom>
        </p:spPr>
        <p:txBody>
          <a:bodyPr wrap="square">
            <a:spAutoFit/>
          </a:bodyPr>
          <a:lstStyle/>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AN 환자의 38%는 </a:t>
            </a:r>
            <a:r>
              <a:rPr lang="ko-KR" sz="1600" b="1" kern="0" dirty="0" err="1">
                <a:solidFill>
                  <a:schemeClr val="tx1">
                    <a:lumMod val="100000"/>
                  </a:schemeClr>
                </a:solidFill>
                <a:latin typeface="Candara" panose="020E0502030303020204" pitchFamily="34" charset="0"/>
                <a:sym typeface=""/>
              </a:rPr>
              <a:t>T</a:t>
            </a:r>
            <a:r>
              <a:rPr lang="ko-KR" sz="1600" b="1" kern="0" dirty="0">
                <a:solidFill>
                  <a:schemeClr val="tx1">
                    <a:lumMod val="100000"/>
                  </a:schemeClr>
                </a:solidFill>
                <a:latin typeface="Candara" panose="020E0502030303020204" pitchFamily="34" charset="0"/>
                <a:sym typeface=""/>
              </a:rPr>
              <a:t> 점수가 &lt;–2.5이고 92%는 </a:t>
            </a:r>
            <a:r>
              <a:rPr lang="ko-KR" sz="1600" b="1" kern="0" dirty="0" err="1">
                <a:solidFill>
                  <a:schemeClr val="tx1">
                    <a:lumMod val="100000"/>
                  </a:schemeClr>
                </a:solidFill>
                <a:latin typeface="Candara" panose="020E0502030303020204" pitchFamily="34" charset="0"/>
                <a:sym typeface=""/>
              </a:rPr>
              <a:t>T</a:t>
            </a:r>
            <a:r>
              <a:rPr lang="ko-KR" sz="1600" b="1" kern="0" dirty="0">
                <a:solidFill>
                  <a:schemeClr val="tx1">
                    <a:lumMod val="100000"/>
                  </a:schemeClr>
                </a:solidFill>
                <a:latin typeface="Candara" panose="020E0502030303020204" pitchFamily="34" charset="0"/>
                <a:sym typeface=""/>
              </a:rPr>
              <a:t> 점수가 &lt;–1</a:t>
            </a:r>
            <a:r>
              <a:rPr lang="ko-KR" sz="1600" b="1" kern="0" baseline="30000" dirty="0">
                <a:solidFill>
                  <a:schemeClr val="tx1">
                    <a:lumMod val="100000"/>
                  </a:schemeClr>
                </a:solidFill>
                <a:latin typeface="Candara" panose="020E0502030303020204" pitchFamily="34" charset="0"/>
                <a:sym typeface=""/>
              </a:rPr>
              <a:t>2-4 </a:t>
            </a:r>
          </a:p>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다양한 정도의 골 재흡수 증가 및 골 형성 감소로 인해 발생</a:t>
            </a:r>
            <a:r>
              <a:rPr lang="ko-KR" sz="1600" b="1" kern="0" baseline="30000" dirty="0">
                <a:solidFill>
                  <a:schemeClr val="tx1">
                    <a:lumMod val="100000"/>
                  </a:schemeClr>
                </a:solidFill>
                <a:latin typeface="Candara" panose="020E0502030303020204" pitchFamily="34" charset="0"/>
                <a:sym typeface=""/>
              </a:rPr>
              <a:t>5</a:t>
            </a:r>
          </a:p>
          <a:p>
            <a:pPr marL="285750" indent="-285750">
              <a:buFont typeface="Arial" panose="020B0604020202020204" pitchFamily="34" charset="0"/>
              <a:buChar char="•"/>
            </a:pPr>
            <a:r>
              <a:rPr lang="ko-KR" sz="1600" b="1" kern="0" dirty="0" err="1">
                <a:solidFill>
                  <a:schemeClr val="tx1">
                    <a:lumMod val="100000"/>
                  </a:schemeClr>
                </a:solidFill>
                <a:latin typeface="Candara" panose="020E0502030303020204" pitchFamily="34" charset="0"/>
                <a:sym typeface=""/>
              </a:rPr>
              <a:t>피질골과</a:t>
            </a:r>
            <a:r>
              <a:rPr lang="ko-KR" sz="1600" b="1" kern="0" dirty="0">
                <a:solidFill>
                  <a:schemeClr val="tx1">
                    <a:lumMod val="100000"/>
                  </a:schemeClr>
                </a:solidFill>
                <a:latin typeface="Candara" panose="020E0502030303020204" pitchFamily="34" charset="0"/>
                <a:sym typeface=""/>
              </a:rPr>
              <a:t> </a:t>
            </a:r>
            <a:r>
              <a:rPr lang="ko-KR" sz="1600" b="1" kern="0" dirty="0" err="1">
                <a:solidFill>
                  <a:schemeClr val="tx1">
                    <a:lumMod val="100000"/>
                  </a:schemeClr>
                </a:solidFill>
                <a:latin typeface="Candara" panose="020E0502030303020204" pitchFamily="34" charset="0"/>
                <a:sym typeface=""/>
              </a:rPr>
              <a:t>소주골이</a:t>
            </a:r>
            <a:r>
              <a:rPr lang="ko-KR" sz="1600" b="1" kern="0" dirty="0">
                <a:solidFill>
                  <a:schemeClr val="tx1">
                    <a:lumMod val="100000"/>
                  </a:schemeClr>
                </a:solidFill>
                <a:latin typeface="Candara" panose="020E0502030303020204" pitchFamily="34" charset="0"/>
                <a:sym typeface=""/>
              </a:rPr>
              <a:t> 모두 영향을 받으며 성장 중 골의 발생이 느리고 최대 </a:t>
            </a:r>
            <a:r>
              <a:rPr lang="ko-KR" sz="1600" b="1" kern="0" dirty="0" err="1">
                <a:solidFill>
                  <a:schemeClr val="tx1">
                    <a:lumMod val="100000"/>
                  </a:schemeClr>
                </a:solidFill>
                <a:latin typeface="Candara" panose="020E0502030303020204" pitchFamily="34" charset="0"/>
                <a:sym typeface=""/>
              </a:rPr>
              <a:t>골량은</a:t>
            </a:r>
            <a:r>
              <a:rPr lang="ko-KR" sz="1600" b="1" kern="0" dirty="0">
                <a:solidFill>
                  <a:schemeClr val="tx1">
                    <a:lumMod val="100000"/>
                  </a:schemeClr>
                </a:solidFill>
                <a:latin typeface="Candara" panose="020E0502030303020204" pitchFamily="34" charset="0"/>
                <a:sym typeface=""/>
              </a:rPr>
              <a:t> 낮음</a:t>
            </a:r>
            <a:r>
              <a:rPr lang="ko-KR" sz="1600" b="1" kern="0" baseline="30000" dirty="0">
                <a:solidFill>
                  <a:schemeClr val="tx1">
                    <a:lumMod val="100000"/>
                  </a:schemeClr>
                </a:solidFill>
                <a:latin typeface="Candara" panose="020E0502030303020204" pitchFamily="34" charset="0"/>
                <a:sym typeface=""/>
              </a:rPr>
              <a:t>6</a:t>
            </a:r>
            <a:endParaRPr lang="ko-KR" sz="1600" b="1" kern="0" dirty="0">
              <a:solidFill>
                <a:schemeClr val="tx1">
                  <a:lumMod val="100000"/>
                </a:schemeClr>
              </a:solidFill>
              <a:latin typeface="Candara" panose="020E0502030303020204" pitchFamily="34" charset="0"/>
              <a:sym typeface=""/>
            </a:endParaRPr>
          </a:p>
        </p:txBody>
      </p:sp>
      <p:pic>
        <p:nvPicPr>
          <p:cNvPr id="15" name="Graphic 14" descr="Home with solid fill">
            <a:hlinkClick r:id="rId3" action="ppaction://hlinksldjump"/>
            <a:extLst>
              <a:ext uri="{FF2B5EF4-FFF2-40B4-BE49-F238E27FC236}">
                <a16:creationId xmlns:a16="http://schemas.microsoft.com/office/drawing/2014/main" id="{503E5810-064F-E54B-A5C1-37FC901B1D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409450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신경성 식욕 부진의 골 손실 기전</a:t>
            </a:r>
            <a:endParaRPr lang="ko-KR" sz="3600" dirty="0">
              <a:solidFill>
                <a:prstClr val="black"/>
              </a:solidFill>
              <a:latin typeface="Candara" panose="020E0502030303020204" pitchFamily="34" charset="0"/>
              <a:sym typeface=""/>
            </a:endParaRPr>
          </a:p>
        </p:txBody>
      </p:sp>
      <p:sp>
        <p:nvSpPr>
          <p:cNvPr id="6" name="TextBox 5">
            <a:extLst>
              <a:ext uri="{FF2B5EF4-FFF2-40B4-BE49-F238E27FC236}">
                <a16:creationId xmlns:a16="http://schemas.microsoft.com/office/drawing/2014/main" id="{62C80CB8-CEF3-AC40-80E2-F068E413C82F}"/>
              </a:ext>
            </a:extLst>
          </p:cNvPr>
          <p:cNvSpPr txBox="1"/>
          <p:nvPr/>
        </p:nvSpPr>
        <p:spPr>
          <a:xfrm>
            <a:off x="376223" y="6455051"/>
            <a:ext cx="11256505" cy="230832"/>
          </a:xfrm>
          <a:prstGeom prst="rect">
            <a:avLst/>
          </a:prstGeom>
          <a:noFill/>
        </p:spPr>
        <p:txBody>
          <a:bodyPr wrap="square" rtlCol="0">
            <a:spAutoFit/>
          </a:bodyPr>
          <a:lstStyle/>
          <a:p>
            <a:r>
              <a:rPr lang="ko-KR" sz="900" b="1" kern="0" dirty="0">
                <a:latin typeface="Calibri" panose="020F0502020204030204" pitchFamily="34" charset="0"/>
                <a:sym typeface=""/>
              </a:rPr>
              <a:t>1</a:t>
            </a:r>
            <a:r>
              <a:rPr lang="en-US" altLang="ko-KR" sz="900" b="1" kern="0" dirty="0">
                <a:latin typeface="Calibri" panose="020F0502020204030204" pitchFamily="34" charset="0"/>
                <a:sym typeface=""/>
              </a:rPr>
              <a:t>. L</a:t>
            </a:r>
            <a:r>
              <a:rPr lang="ko-KR" sz="900" b="1" kern="0" dirty="0" err="1">
                <a:latin typeface="Calibri" panose="020F0502020204030204" pitchFamily="34" charset="0"/>
                <a:sym typeface=""/>
              </a:rPr>
              <a:t>egroux</a:t>
            </a:r>
            <a:r>
              <a:rPr lang="ko-KR" sz="900" b="1" kern="0" dirty="0">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I, Cortet B. </a:t>
            </a:r>
            <a:r>
              <a:rPr lang="ko-KR" sz="900" b="1" i="1" kern="0" dirty="0">
                <a:solidFill>
                  <a:schemeClr val="tx1">
                    <a:lumMod val="100000"/>
                  </a:schemeClr>
                </a:solidFill>
                <a:latin typeface="Calibri" panose="020F0502020204030204" pitchFamily="34" charset="0"/>
                <a:sym typeface=""/>
              </a:rPr>
              <a:t>RMD Open</a:t>
            </a:r>
            <a:r>
              <a:rPr lang="ko-KR" sz="900" b="1" kern="0" dirty="0">
                <a:solidFill>
                  <a:schemeClr val="tx1">
                    <a:lumMod val="100000"/>
                  </a:schemeClr>
                </a:solidFill>
                <a:latin typeface="Calibri" panose="020F0502020204030204" pitchFamily="34" charset="0"/>
                <a:sym typeface=""/>
              </a:rPr>
              <a:t> 2019;5:</a:t>
            </a:r>
            <a:r>
              <a:rPr lang="ko-KR" sz="900" b="1" kern="0" dirty="0">
                <a:latin typeface="Calibri" panose="020F0502020204030204" pitchFamily="34" charset="0"/>
                <a:sym typeface=""/>
              </a:rPr>
              <a:t>e001009.</a:t>
            </a:r>
            <a:r>
              <a:rPr lang="en-US" altLang="ko-KR" sz="900" b="1" kern="0" dirty="0">
                <a:latin typeface="Calibri" panose="020F0502020204030204" pitchFamily="34" charset="0"/>
                <a:sym typeface=""/>
              </a:rPr>
              <a:t> </a:t>
            </a:r>
            <a:r>
              <a:rPr lang="en-AU" altLang="ko-KR" sz="900" dirty="0"/>
              <a:t>2. Steinman J, </a:t>
            </a:r>
            <a:r>
              <a:rPr lang="en-AU" altLang="ko-KR" sz="900" dirty="0" err="1"/>
              <a:t>Shibli-Rahhal</a:t>
            </a:r>
            <a:r>
              <a:rPr lang="en-AU" altLang="ko-KR" sz="900" dirty="0"/>
              <a:t> A.  </a:t>
            </a:r>
            <a:r>
              <a:rPr lang="en-AU" altLang="ko-KR" sz="900" i="1" dirty="0"/>
              <a:t>J Bone </a:t>
            </a:r>
            <a:r>
              <a:rPr lang="en-AU" altLang="ko-KR" sz="900" i="1" dirty="0" err="1"/>
              <a:t>Metab</a:t>
            </a:r>
            <a:r>
              <a:rPr lang="en-AU" altLang="ko-KR" sz="900" dirty="0"/>
              <a:t> 2019;26:133–43.</a:t>
            </a:r>
          </a:p>
        </p:txBody>
      </p:sp>
      <p:sp>
        <p:nvSpPr>
          <p:cNvPr id="8" name="TextBox 7">
            <a:extLst>
              <a:ext uri="{FF2B5EF4-FFF2-40B4-BE49-F238E27FC236}">
                <a16:creationId xmlns:a16="http://schemas.microsoft.com/office/drawing/2014/main" id="{A5E0D2EE-E27D-8E46-8E3F-C40B0F88E988}"/>
              </a:ext>
            </a:extLst>
          </p:cNvPr>
          <p:cNvSpPr txBox="1"/>
          <p:nvPr/>
        </p:nvSpPr>
        <p:spPr>
          <a:xfrm>
            <a:off x="7752117" y="6071932"/>
            <a:ext cx="4439883" cy="261610"/>
          </a:xfrm>
          <a:prstGeom prst="rect">
            <a:avLst/>
          </a:prstGeom>
          <a:noFill/>
        </p:spPr>
        <p:txBody>
          <a:bodyPr wrap="square" rtlCol="0">
            <a:spAutoFit/>
          </a:bodyPr>
          <a:lstStyle/>
          <a:p>
            <a:r>
              <a:rPr lang="ko-KR" sz="1100" b="1" kern="0">
                <a:solidFill>
                  <a:schemeClr val="tx1">
                    <a:lumMod val="100000"/>
                  </a:schemeClr>
                </a:solidFill>
                <a:latin typeface="Calibri" panose="020F0502020204030204" pitchFamily="34" charset="0"/>
                <a:sym typeface=""/>
              </a:rPr>
              <a:t>Legroux I, Cortet B에서 인용 </a:t>
            </a:r>
            <a:r>
              <a:rPr lang="ko-KR" sz="1100" b="1" i="1" kern="0">
                <a:solidFill>
                  <a:schemeClr val="tx1">
                    <a:lumMod val="100000"/>
                  </a:schemeClr>
                </a:solidFill>
                <a:latin typeface="Calibri" panose="020F0502020204030204" pitchFamily="34" charset="0"/>
                <a:sym typeface=""/>
              </a:rPr>
              <a:t>RMD Open</a:t>
            </a:r>
            <a:r>
              <a:rPr lang="ko-KR" sz="1100" b="1" kern="0">
                <a:solidFill>
                  <a:schemeClr val="tx1">
                    <a:lumMod val="100000"/>
                  </a:schemeClr>
                </a:solidFill>
                <a:latin typeface="Calibri" panose="020F0502020204030204" pitchFamily="34" charset="0"/>
                <a:sym typeface=""/>
              </a:rPr>
              <a:t> 2019.</a:t>
            </a:r>
            <a:r>
              <a:rPr lang="ko-KR" sz="1100" b="1" kern="0" baseline="30000">
                <a:solidFill>
                  <a:schemeClr val="tx1">
                    <a:lumMod val="100000"/>
                  </a:schemeClr>
                </a:solidFill>
                <a:latin typeface="Calibri" panose="020F0502020204030204" pitchFamily="34" charset="0"/>
                <a:sym typeface=""/>
              </a:rPr>
              <a:t>1</a:t>
            </a:r>
            <a:endParaRPr lang="ko-KR" sz="1100" b="1" kern="0">
              <a:solidFill>
                <a:schemeClr val="tx1">
                  <a:lumMod val="100000"/>
                </a:schemeClr>
              </a:solidFill>
              <a:latin typeface="Calibri" panose="020F0502020204030204" pitchFamily="34" charset="0"/>
              <a:sym typeface=""/>
            </a:endParaRPr>
          </a:p>
        </p:txBody>
      </p:sp>
      <p:pic>
        <p:nvPicPr>
          <p:cNvPr id="7" name="Graphic 6">
            <a:extLst>
              <a:ext uri="{FF2B5EF4-FFF2-40B4-BE49-F238E27FC236}">
                <a16:creationId xmlns:a16="http://schemas.microsoft.com/office/drawing/2014/main" id="{4479B3A9-BBA2-4046-B61D-56CFD0C60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4863" y="1289982"/>
            <a:ext cx="10587942" cy="4660442"/>
          </a:xfrm>
          <a:prstGeom prst="rect">
            <a:avLst/>
          </a:prstGeom>
        </p:spPr>
      </p:pic>
      <p:pic>
        <p:nvPicPr>
          <p:cNvPr id="12" name="Graphic 11" descr="Home with solid fill">
            <a:hlinkClick r:id="rId5" action="ppaction://hlinksldjump"/>
            <a:extLst>
              <a:ext uri="{FF2B5EF4-FFF2-40B4-BE49-F238E27FC236}">
                <a16:creationId xmlns:a16="http://schemas.microsoft.com/office/drawing/2014/main" id="{21D4F8B0-B7EB-F54D-A0F3-B1217F2847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0" name="CuadroTexto 9">
            <a:extLst>
              <a:ext uri="{FF2B5EF4-FFF2-40B4-BE49-F238E27FC236}">
                <a16:creationId xmlns:a16="http://schemas.microsoft.com/office/drawing/2014/main" id="{5D47C751-AD71-483B-BE75-8486BD18DCF1}"/>
              </a:ext>
            </a:extLst>
          </p:cNvPr>
          <p:cNvSpPr txBox="1"/>
          <p:nvPr/>
        </p:nvSpPr>
        <p:spPr>
          <a:xfrm>
            <a:off x="1043255" y="1383826"/>
            <a:ext cx="1382092" cy="276999"/>
          </a:xfrm>
          <a:prstGeom prst="rect">
            <a:avLst/>
          </a:prstGeom>
          <a:solidFill>
            <a:srgbClr val="EBF5F3"/>
          </a:solidFill>
        </p:spPr>
        <p:txBody>
          <a:bodyPr wrap="square" lIns="0" tIns="0" rIns="0" bIns="0" rtlCol="0">
            <a:spAutoFit/>
          </a:bodyPr>
          <a:lstStyle/>
          <a:p>
            <a:pPr algn="ctr"/>
            <a:r>
              <a:rPr lang="ko-KR" b="1">
                <a:solidFill>
                  <a:srgbClr val="48B8A9"/>
                </a:solidFill>
                <a:latin typeface="Calibri" panose="020F0502020204030204" pitchFamily="34" charset="0"/>
                <a:sym typeface=""/>
              </a:rPr>
              <a:t>지방분해</a:t>
            </a:r>
          </a:p>
        </p:txBody>
      </p:sp>
      <p:sp>
        <p:nvSpPr>
          <p:cNvPr id="11" name="CuadroTexto 10">
            <a:extLst>
              <a:ext uri="{FF2B5EF4-FFF2-40B4-BE49-F238E27FC236}">
                <a16:creationId xmlns:a16="http://schemas.microsoft.com/office/drawing/2014/main" id="{CB52B641-1E16-41CC-9F18-A998F3368948}"/>
              </a:ext>
            </a:extLst>
          </p:cNvPr>
          <p:cNvSpPr txBox="1"/>
          <p:nvPr/>
        </p:nvSpPr>
        <p:spPr>
          <a:xfrm>
            <a:off x="1386155" y="2133117"/>
            <a:ext cx="509320" cy="276999"/>
          </a:xfrm>
          <a:prstGeom prst="rect">
            <a:avLst/>
          </a:prstGeom>
          <a:solidFill>
            <a:srgbClr val="EBF5F3"/>
          </a:solidFill>
        </p:spPr>
        <p:txBody>
          <a:bodyPr wrap="square" lIns="0" tIns="0" rIns="0" bIns="0" rtlCol="0">
            <a:spAutoFit/>
          </a:bodyPr>
          <a:lstStyle/>
          <a:p>
            <a:r>
              <a:rPr lang="ko-KR" b="1">
                <a:solidFill>
                  <a:srgbClr val="48B8A9"/>
                </a:solidFill>
                <a:latin typeface="Calibri" panose="020F0502020204030204" pitchFamily="34" charset="0"/>
                <a:sym typeface=""/>
              </a:rPr>
              <a:t>GH</a:t>
            </a:r>
          </a:p>
        </p:txBody>
      </p:sp>
      <p:sp>
        <p:nvSpPr>
          <p:cNvPr id="13" name="CuadroTexto 12">
            <a:extLst>
              <a:ext uri="{FF2B5EF4-FFF2-40B4-BE49-F238E27FC236}">
                <a16:creationId xmlns:a16="http://schemas.microsoft.com/office/drawing/2014/main" id="{A545FC73-6FD0-41E0-A718-2048F3E77257}"/>
              </a:ext>
            </a:extLst>
          </p:cNvPr>
          <p:cNvSpPr txBox="1"/>
          <p:nvPr/>
        </p:nvSpPr>
        <p:spPr>
          <a:xfrm>
            <a:off x="1220702" y="3166211"/>
            <a:ext cx="1176070" cy="276999"/>
          </a:xfrm>
          <a:prstGeom prst="rect">
            <a:avLst/>
          </a:prstGeom>
          <a:solidFill>
            <a:srgbClr val="EBF5F3"/>
          </a:solidFill>
        </p:spPr>
        <p:txBody>
          <a:bodyPr wrap="square" lIns="0" tIns="0" rIns="0" bIns="0" rtlCol="0">
            <a:spAutoFit/>
          </a:bodyPr>
          <a:lstStyle/>
          <a:p>
            <a:pPr algn="ctr"/>
            <a:r>
              <a:rPr lang="ko-KR" b="1">
                <a:solidFill>
                  <a:srgbClr val="48B8A9"/>
                </a:solidFill>
                <a:latin typeface="Calibri" panose="020F0502020204030204" pitchFamily="34" charset="0"/>
                <a:sym typeface=""/>
              </a:rPr>
              <a:t>골격</a:t>
            </a:r>
          </a:p>
        </p:txBody>
      </p:sp>
      <p:sp>
        <p:nvSpPr>
          <p:cNvPr id="14" name="CuadroTexto 13">
            <a:extLst>
              <a:ext uri="{FF2B5EF4-FFF2-40B4-BE49-F238E27FC236}">
                <a16:creationId xmlns:a16="http://schemas.microsoft.com/office/drawing/2014/main" id="{C1A248CA-702A-45F7-9A35-B2882A2E3F9E}"/>
              </a:ext>
            </a:extLst>
          </p:cNvPr>
          <p:cNvSpPr txBox="1"/>
          <p:nvPr/>
        </p:nvSpPr>
        <p:spPr>
          <a:xfrm>
            <a:off x="5081814" y="1347692"/>
            <a:ext cx="1033236" cy="276999"/>
          </a:xfrm>
          <a:prstGeom prst="rect">
            <a:avLst/>
          </a:prstGeom>
          <a:solidFill>
            <a:srgbClr val="EBF5F3"/>
          </a:solidFill>
        </p:spPr>
        <p:txBody>
          <a:bodyPr wrap="square" lIns="0" tIns="0" rIns="0" bIns="0" rtlCol="0">
            <a:spAutoFit/>
          </a:bodyPr>
          <a:lstStyle/>
          <a:p>
            <a:r>
              <a:rPr lang="ko-KR" b="1">
                <a:solidFill>
                  <a:srgbClr val="48B8A9"/>
                </a:solidFill>
                <a:latin typeface="Calibri" panose="020F0502020204030204" pitchFamily="34" charset="0"/>
                <a:sym typeface=""/>
              </a:rPr>
              <a:t>인슐린</a:t>
            </a:r>
          </a:p>
        </p:txBody>
      </p:sp>
      <p:sp>
        <p:nvSpPr>
          <p:cNvPr id="15" name="CuadroTexto 14">
            <a:extLst>
              <a:ext uri="{FF2B5EF4-FFF2-40B4-BE49-F238E27FC236}">
                <a16:creationId xmlns:a16="http://schemas.microsoft.com/office/drawing/2014/main" id="{B6E9B4DA-3587-4BED-A153-39FD394718AE}"/>
              </a:ext>
            </a:extLst>
          </p:cNvPr>
          <p:cNvSpPr txBox="1"/>
          <p:nvPr/>
        </p:nvSpPr>
        <p:spPr>
          <a:xfrm>
            <a:off x="7863113" y="1383826"/>
            <a:ext cx="1309461" cy="276999"/>
          </a:xfrm>
          <a:prstGeom prst="rect">
            <a:avLst/>
          </a:prstGeom>
          <a:solidFill>
            <a:srgbClr val="EBF5F3"/>
          </a:solidFill>
        </p:spPr>
        <p:txBody>
          <a:bodyPr wrap="square" lIns="0" tIns="0" rIns="0" bIns="0" rtlCol="0">
            <a:spAutoFit/>
          </a:bodyPr>
          <a:lstStyle/>
          <a:p>
            <a:pPr algn="ctr"/>
            <a:r>
              <a:rPr lang="ko-KR" b="1">
                <a:solidFill>
                  <a:srgbClr val="48B8A9"/>
                </a:solidFill>
                <a:latin typeface="Calibri" panose="020F0502020204030204" pitchFamily="34" charset="0"/>
                <a:sym typeface=""/>
              </a:rPr>
              <a:t>단백질 분해</a:t>
            </a:r>
          </a:p>
        </p:txBody>
      </p:sp>
      <p:sp>
        <p:nvSpPr>
          <p:cNvPr id="16" name="CuadroTexto 15">
            <a:extLst>
              <a:ext uri="{FF2B5EF4-FFF2-40B4-BE49-F238E27FC236}">
                <a16:creationId xmlns:a16="http://schemas.microsoft.com/office/drawing/2014/main" id="{3E561458-86EF-4228-B0E8-4E00E05E8260}"/>
              </a:ext>
            </a:extLst>
          </p:cNvPr>
          <p:cNvSpPr txBox="1"/>
          <p:nvPr/>
        </p:nvSpPr>
        <p:spPr>
          <a:xfrm>
            <a:off x="3253013" y="4098451"/>
            <a:ext cx="1309461" cy="276999"/>
          </a:xfrm>
          <a:prstGeom prst="rect">
            <a:avLst/>
          </a:prstGeom>
          <a:solidFill>
            <a:srgbClr val="E5E6EC"/>
          </a:solidFill>
        </p:spPr>
        <p:txBody>
          <a:bodyPr wrap="square" lIns="0" tIns="0" rIns="0" bIns="0" rtlCol="0">
            <a:spAutoFit/>
          </a:bodyPr>
          <a:lstStyle/>
          <a:p>
            <a:r>
              <a:rPr lang="ko-KR" b="1">
                <a:solidFill>
                  <a:srgbClr val="596C87"/>
                </a:solidFill>
                <a:latin typeface="Calibri" panose="020F0502020204030204" pitchFamily="34" charset="0"/>
                <a:sym typeface=""/>
              </a:rPr>
              <a:t>대사</a:t>
            </a:r>
          </a:p>
        </p:txBody>
      </p:sp>
      <p:sp>
        <p:nvSpPr>
          <p:cNvPr id="17" name="CuadroTexto 16">
            <a:extLst>
              <a:ext uri="{FF2B5EF4-FFF2-40B4-BE49-F238E27FC236}">
                <a16:creationId xmlns:a16="http://schemas.microsoft.com/office/drawing/2014/main" id="{4996BB55-0878-40BF-9D91-BF7128CF5F72}"/>
              </a:ext>
            </a:extLst>
          </p:cNvPr>
          <p:cNvSpPr txBox="1"/>
          <p:nvPr/>
        </p:nvSpPr>
        <p:spPr>
          <a:xfrm>
            <a:off x="4805589" y="2081133"/>
            <a:ext cx="1709511" cy="276999"/>
          </a:xfrm>
          <a:prstGeom prst="rect">
            <a:avLst/>
          </a:prstGeom>
          <a:solidFill>
            <a:srgbClr val="E2EFDD"/>
          </a:solidFill>
        </p:spPr>
        <p:txBody>
          <a:bodyPr wrap="square" lIns="0" tIns="0" rIns="0" bIns="0" rtlCol="0">
            <a:spAutoFit/>
          </a:bodyPr>
          <a:lstStyle/>
          <a:p>
            <a:r>
              <a:rPr lang="ko-KR" b="1">
                <a:solidFill>
                  <a:srgbClr val="41AC4A"/>
                </a:solidFill>
                <a:latin typeface="Calibri" panose="020F0502020204030204" pitchFamily="34" charset="0"/>
                <a:sym typeface=""/>
              </a:rPr>
              <a:t>음식 섭취</a:t>
            </a:r>
          </a:p>
        </p:txBody>
      </p:sp>
      <p:sp>
        <p:nvSpPr>
          <p:cNvPr id="18" name="CuadroTexto 17">
            <a:extLst>
              <a:ext uri="{FF2B5EF4-FFF2-40B4-BE49-F238E27FC236}">
                <a16:creationId xmlns:a16="http://schemas.microsoft.com/office/drawing/2014/main" id="{998FA3AE-E037-40BA-AAD3-5F6856535D9F}"/>
              </a:ext>
            </a:extLst>
          </p:cNvPr>
          <p:cNvSpPr txBox="1"/>
          <p:nvPr/>
        </p:nvSpPr>
        <p:spPr>
          <a:xfrm>
            <a:off x="6515100" y="5285713"/>
            <a:ext cx="3905250" cy="276999"/>
          </a:xfrm>
          <a:prstGeom prst="rect">
            <a:avLst/>
          </a:prstGeom>
          <a:solidFill>
            <a:srgbClr val="596C87"/>
          </a:solidFill>
        </p:spPr>
        <p:txBody>
          <a:bodyPr wrap="square" lIns="0" tIns="0" rIns="0" bIns="0" rtlCol="0">
            <a:spAutoFit/>
          </a:bodyPr>
          <a:lstStyle/>
          <a:p>
            <a:pPr algn="ctr"/>
            <a:r>
              <a:rPr lang="ko-KR" b="1">
                <a:solidFill>
                  <a:schemeClr val="bg1"/>
                </a:solidFill>
                <a:latin typeface="Calibri" panose="020F0502020204030204" pitchFamily="34" charset="0"/>
                <a:sym typeface=""/>
              </a:rPr>
              <a:t>뼈 손실에서 역할?</a:t>
            </a:r>
          </a:p>
        </p:txBody>
      </p:sp>
      <p:sp>
        <p:nvSpPr>
          <p:cNvPr id="19" name="CuadroTexto 18">
            <a:extLst>
              <a:ext uri="{FF2B5EF4-FFF2-40B4-BE49-F238E27FC236}">
                <a16:creationId xmlns:a16="http://schemas.microsoft.com/office/drawing/2014/main" id="{3580D2FB-55AF-479A-90BE-415D4E8A8643}"/>
              </a:ext>
            </a:extLst>
          </p:cNvPr>
          <p:cNvSpPr txBox="1"/>
          <p:nvPr/>
        </p:nvSpPr>
        <p:spPr>
          <a:xfrm>
            <a:off x="1640815" y="5292421"/>
            <a:ext cx="3614091" cy="276999"/>
          </a:xfrm>
          <a:prstGeom prst="rect">
            <a:avLst/>
          </a:prstGeom>
          <a:solidFill>
            <a:srgbClr val="828CA2"/>
          </a:solidFill>
        </p:spPr>
        <p:txBody>
          <a:bodyPr wrap="square" lIns="0" tIns="0" rIns="0" bIns="0" rtlCol="0">
            <a:spAutoFit/>
          </a:bodyPr>
          <a:lstStyle/>
          <a:p>
            <a:pPr algn="ctr"/>
            <a:r>
              <a:rPr lang="ko-KR" b="1" dirty="0">
                <a:solidFill>
                  <a:schemeClr val="bg1"/>
                </a:solidFill>
                <a:latin typeface="Calibri" panose="020F0502020204030204" pitchFamily="34" charset="0"/>
                <a:sym typeface=""/>
              </a:rPr>
              <a:t>골다공증</a:t>
            </a:r>
          </a:p>
        </p:txBody>
      </p:sp>
      <p:sp>
        <p:nvSpPr>
          <p:cNvPr id="20" name="CuadroTexto 19">
            <a:extLst>
              <a:ext uri="{FF2B5EF4-FFF2-40B4-BE49-F238E27FC236}">
                <a16:creationId xmlns:a16="http://schemas.microsoft.com/office/drawing/2014/main" id="{DA5CD37A-E1D8-4EC0-ABC8-F924D84CBDE9}"/>
              </a:ext>
            </a:extLst>
          </p:cNvPr>
          <p:cNvSpPr txBox="1"/>
          <p:nvPr/>
        </p:nvSpPr>
        <p:spPr>
          <a:xfrm>
            <a:off x="3186339" y="5561571"/>
            <a:ext cx="2776311" cy="276999"/>
          </a:xfrm>
          <a:prstGeom prst="rect">
            <a:avLst/>
          </a:prstGeom>
          <a:solidFill>
            <a:srgbClr val="828CA2"/>
          </a:solidFill>
        </p:spPr>
        <p:txBody>
          <a:bodyPr wrap="square" lIns="0" tIns="0" rIns="0" bIns="0" rtlCol="0">
            <a:spAutoFit/>
          </a:bodyPr>
          <a:lstStyle/>
          <a:p>
            <a:r>
              <a:rPr lang="ko-KR" b="1">
                <a:solidFill>
                  <a:schemeClr val="bg1"/>
                </a:solidFill>
                <a:latin typeface="Calibri" panose="020F0502020204030204" pitchFamily="34" charset="0"/>
                <a:sym typeface=""/>
              </a:rPr>
              <a:t>성장</a:t>
            </a:r>
          </a:p>
        </p:txBody>
      </p:sp>
      <p:sp>
        <p:nvSpPr>
          <p:cNvPr id="21" name="CuadroTexto 20">
            <a:extLst>
              <a:ext uri="{FF2B5EF4-FFF2-40B4-BE49-F238E27FC236}">
                <a16:creationId xmlns:a16="http://schemas.microsoft.com/office/drawing/2014/main" id="{C86B005B-B5C6-4DF6-96AD-3892F4453F54}"/>
              </a:ext>
            </a:extLst>
          </p:cNvPr>
          <p:cNvSpPr txBox="1"/>
          <p:nvPr/>
        </p:nvSpPr>
        <p:spPr>
          <a:xfrm>
            <a:off x="2736849" y="2105624"/>
            <a:ext cx="509320" cy="276999"/>
          </a:xfrm>
          <a:prstGeom prst="rect">
            <a:avLst/>
          </a:prstGeom>
          <a:solidFill>
            <a:srgbClr val="FFFFFF"/>
          </a:solidFill>
        </p:spPr>
        <p:txBody>
          <a:bodyPr wrap="square" lIns="0" tIns="0" rIns="0" bIns="0" rtlCol="0">
            <a:spAutoFit/>
          </a:bodyPr>
          <a:lstStyle/>
          <a:p>
            <a:r>
              <a:rPr lang="ko-KR">
                <a:solidFill>
                  <a:srgbClr val="0264A7"/>
                </a:solidFill>
                <a:latin typeface="Candara" panose="020E0502030303020204" pitchFamily="34" charset="0"/>
                <a:sym typeface=""/>
              </a:rPr>
              <a:t>IGF1</a:t>
            </a:r>
          </a:p>
        </p:txBody>
      </p:sp>
      <p:sp>
        <p:nvSpPr>
          <p:cNvPr id="22" name="CuadroTexto 21">
            <a:extLst>
              <a:ext uri="{FF2B5EF4-FFF2-40B4-BE49-F238E27FC236}">
                <a16:creationId xmlns:a16="http://schemas.microsoft.com/office/drawing/2014/main" id="{167C6AA4-535A-4545-83D7-F41474B70F11}"/>
              </a:ext>
            </a:extLst>
          </p:cNvPr>
          <p:cNvSpPr txBox="1"/>
          <p:nvPr/>
        </p:nvSpPr>
        <p:spPr>
          <a:xfrm>
            <a:off x="3822699" y="3008499"/>
            <a:ext cx="349250" cy="276999"/>
          </a:xfrm>
          <a:prstGeom prst="rect">
            <a:avLst/>
          </a:prstGeom>
          <a:solidFill>
            <a:srgbClr val="FFFFFF"/>
          </a:solidFill>
        </p:spPr>
        <p:txBody>
          <a:bodyPr wrap="square" lIns="0" tIns="0" rIns="0" bIns="0" rtlCol="0">
            <a:spAutoFit/>
          </a:bodyPr>
          <a:lstStyle/>
          <a:p>
            <a:r>
              <a:rPr lang="ko-KR">
                <a:solidFill>
                  <a:srgbClr val="0264A7"/>
                </a:solidFill>
                <a:latin typeface="Candara" panose="020E0502030303020204" pitchFamily="34" charset="0"/>
                <a:sym typeface=""/>
              </a:rPr>
              <a:t>T3</a:t>
            </a:r>
          </a:p>
        </p:txBody>
      </p:sp>
      <p:sp>
        <p:nvSpPr>
          <p:cNvPr id="23" name="CuadroTexto 22">
            <a:extLst>
              <a:ext uri="{FF2B5EF4-FFF2-40B4-BE49-F238E27FC236}">
                <a16:creationId xmlns:a16="http://schemas.microsoft.com/office/drawing/2014/main" id="{B7B299F0-71A5-4D78-A1D2-9E97F6222DD9}"/>
              </a:ext>
            </a:extLst>
          </p:cNvPr>
          <p:cNvSpPr txBox="1"/>
          <p:nvPr/>
        </p:nvSpPr>
        <p:spPr>
          <a:xfrm>
            <a:off x="4763643" y="3046000"/>
            <a:ext cx="1479423" cy="246221"/>
          </a:xfrm>
          <a:prstGeom prst="rect">
            <a:avLst/>
          </a:prstGeom>
          <a:solidFill>
            <a:srgbClr val="FFFFFF"/>
          </a:solidFill>
        </p:spPr>
        <p:txBody>
          <a:bodyPr wrap="square" lIns="0" tIns="0" rIns="0" bIns="0" rtlCol="0">
            <a:spAutoFit/>
          </a:bodyPr>
          <a:lstStyle/>
          <a:p>
            <a:pPr algn="ctr"/>
            <a:r>
              <a:rPr lang="ko-KR" sz="1600" dirty="0">
                <a:solidFill>
                  <a:srgbClr val="0264A7"/>
                </a:solidFill>
                <a:latin typeface="Candara" panose="020E0502030303020204" pitchFamily="34" charset="0"/>
                <a:sym typeface=""/>
              </a:rPr>
              <a:t>낮은 에스트로겐</a:t>
            </a:r>
          </a:p>
        </p:txBody>
      </p:sp>
      <p:sp>
        <p:nvSpPr>
          <p:cNvPr id="24" name="CuadroTexto 23">
            <a:extLst>
              <a:ext uri="{FF2B5EF4-FFF2-40B4-BE49-F238E27FC236}">
                <a16:creationId xmlns:a16="http://schemas.microsoft.com/office/drawing/2014/main" id="{9211AFAA-DDAF-49BE-B073-C9BAB84E62E9}"/>
              </a:ext>
            </a:extLst>
          </p:cNvPr>
          <p:cNvSpPr txBox="1"/>
          <p:nvPr/>
        </p:nvSpPr>
        <p:spPr>
          <a:xfrm>
            <a:off x="8122146" y="2117827"/>
            <a:ext cx="1145680" cy="276999"/>
          </a:xfrm>
          <a:prstGeom prst="rect">
            <a:avLst/>
          </a:prstGeom>
          <a:solidFill>
            <a:srgbClr val="FFFFFF"/>
          </a:solidFill>
        </p:spPr>
        <p:txBody>
          <a:bodyPr wrap="square" lIns="0" tIns="0" rIns="0" bIns="0" rtlCol="0">
            <a:spAutoFit/>
          </a:bodyPr>
          <a:lstStyle/>
          <a:p>
            <a:r>
              <a:rPr lang="ko-KR">
                <a:solidFill>
                  <a:srgbClr val="0264A7"/>
                </a:solidFill>
                <a:latin typeface="Candara" panose="020E0502030303020204" pitchFamily="34" charset="0"/>
                <a:sym typeface=""/>
              </a:rPr>
              <a:t>코르토시올</a:t>
            </a:r>
          </a:p>
        </p:txBody>
      </p:sp>
      <p:sp>
        <p:nvSpPr>
          <p:cNvPr id="25" name="CuadroTexto 24">
            <a:extLst>
              <a:ext uri="{FF2B5EF4-FFF2-40B4-BE49-F238E27FC236}">
                <a16:creationId xmlns:a16="http://schemas.microsoft.com/office/drawing/2014/main" id="{E4BB7041-1564-450E-A786-1474C1D280F2}"/>
              </a:ext>
            </a:extLst>
          </p:cNvPr>
          <p:cNvSpPr txBox="1"/>
          <p:nvPr/>
        </p:nvSpPr>
        <p:spPr>
          <a:xfrm>
            <a:off x="7023031" y="3850027"/>
            <a:ext cx="1682819" cy="276999"/>
          </a:xfrm>
          <a:prstGeom prst="rect">
            <a:avLst/>
          </a:prstGeom>
          <a:solidFill>
            <a:srgbClr val="FFFFFF"/>
          </a:solidFill>
        </p:spPr>
        <p:txBody>
          <a:bodyPr wrap="square" lIns="0" tIns="0" rIns="0" bIns="0" rtlCol="0">
            <a:spAutoFit/>
          </a:bodyPr>
          <a:lstStyle/>
          <a:p>
            <a:r>
              <a:rPr lang="ko-KR">
                <a:solidFill>
                  <a:srgbClr val="0264A7"/>
                </a:solidFill>
                <a:latin typeface="Candara" panose="020E0502030303020204" pitchFamily="34" charset="0"/>
                <a:sym typeface=""/>
              </a:rPr>
              <a:t>골수 지방</a:t>
            </a:r>
          </a:p>
        </p:txBody>
      </p:sp>
      <p:sp>
        <p:nvSpPr>
          <p:cNvPr id="26" name="CuadroTexto 25">
            <a:extLst>
              <a:ext uri="{FF2B5EF4-FFF2-40B4-BE49-F238E27FC236}">
                <a16:creationId xmlns:a16="http://schemas.microsoft.com/office/drawing/2014/main" id="{97266557-C65C-446E-A194-0152E57AA206}"/>
              </a:ext>
            </a:extLst>
          </p:cNvPr>
          <p:cNvSpPr txBox="1"/>
          <p:nvPr/>
        </p:nvSpPr>
        <p:spPr>
          <a:xfrm>
            <a:off x="9130648" y="3011978"/>
            <a:ext cx="1682819" cy="246221"/>
          </a:xfrm>
          <a:prstGeom prst="rect">
            <a:avLst/>
          </a:prstGeom>
          <a:solidFill>
            <a:srgbClr val="FFFFFF"/>
          </a:solidFill>
        </p:spPr>
        <p:txBody>
          <a:bodyPr wrap="square" lIns="0" tIns="0" rIns="0" bIns="0" rtlCol="0">
            <a:spAutoFit/>
          </a:bodyPr>
          <a:lstStyle/>
          <a:p>
            <a:r>
              <a:rPr lang="ko-KR" altLang="en-US" sz="1600" dirty="0" err="1">
                <a:solidFill>
                  <a:srgbClr val="0264A7"/>
                </a:solidFill>
                <a:latin typeface="Candara" panose="020E0502030303020204" pitchFamily="34" charset="0"/>
                <a:sym typeface=""/>
              </a:rPr>
              <a:t>렙틴</a:t>
            </a:r>
            <a:endParaRPr lang="ko-KR" sz="1600" dirty="0">
              <a:solidFill>
                <a:srgbClr val="0264A7"/>
              </a:solidFill>
              <a:latin typeface="Candara" panose="020E0502030303020204" pitchFamily="34" charset="0"/>
              <a:sym typeface=""/>
            </a:endParaRPr>
          </a:p>
        </p:txBody>
      </p:sp>
      <p:sp>
        <p:nvSpPr>
          <p:cNvPr id="27" name="CuadroTexto 26">
            <a:extLst>
              <a:ext uri="{FF2B5EF4-FFF2-40B4-BE49-F238E27FC236}">
                <a16:creationId xmlns:a16="http://schemas.microsoft.com/office/drawing/2014/main" id="{B84F4B61-4E6B-4BCB-8C1C-7CD50622646D}"/>
              </a:ext>
            </a:extLst>
          </p:cNvPr>
          <p:cNvSpPr txBox="1"/>
          <p:nvPr/>
        </p:nvSpPr>
        <p:spPr>
          <a:xfrm>
            <a:off x="7872922" y="2756523"/>
            <a:ext cx="3137978" cy="246221"/>
          </a:xfrm>
          <a:prstGeom prst="rect">
            <a:avLst/>
          </a:prstGeom>
          <a:solidFill>
            <a:srgbClr val="FFFFFF"/>
          </a:solidFill>
        </p:spPr>
        <p:txBody>
          <a:bodyPr wrap="square" lIns="0" tIns="0" rIns="0" bIns="0" rtlCol="0">
            <a:spAutoFit/>
          </a:bodyPr>
          <a:lstStyle/>
          <a:p>
            <a:r>
              <a:rPr lang="ko-KR" sz="1600">
                <a:solidFill>
                  <a:srgbClr val="0264A7"/>
                </a:solidFill>
                <a:latin typeface="Candara" panose="020E0502030303020204" pitchFamily="34" charset="0"/>
                <a:sym typeface=""/>
              </a:rPr>
              <a:t>음식 섭취를 조절하는 호르몬</a:t>
            </a:r>
          </a:p>
        </p:txBody>
      </p:sp>
      <p:sp>
        <p:nvSpPr>
          <p:cNvPr id="28" name="CuadroTexto 27">
            <a:extLst>
              <a:ext uri="{FF2B5EF4-FFF2-40B4-BE49-F238E27FC236}">
                <a16:creationId xmlns:a16="http://schemas.microsoft.com/office/drawing/2014/main" id="{A11FDC4B-BF6E-40D4-A2D9-0D856B42646A}"/>
              </a:ext>
            </a:extLst>
          </p:cNvPr>
          <p:cNvSpPr txBox="1"/>
          <p:nvPr/>
        </p:nvSpPr>
        <p:spPr>
          <a:xfrm>
            <a:off x="8989607" y="3222671"/>
            <a:ext cx="1682819" cy="292388"/>
          </a:xfrm>
          <a:prstGeom prst="rect">
            <a:avLst/>
          </a:prstGeom>
          <a:solidFill>
            <a:srgbClr val="FFFFFF"/>
          </a:solidFill>
        </p:spPr>
        <p:txBody>
          <a:bodyPr wrap="square" lIns="0" tIns="0" rIns="0" bIns="0" rtlCol="0">
            <a:spAutoFit/>
          </a:bodyPr>
          <a:lstStyle/>
          <a:p>
            <a:r>
              <a:rPr lang="ko-KR" sz="1900" b="1">
                <a:solidFill>
                  <a:srgbClr val="0264A7"/>
                </a:solidFill>
                <a:latin typeface="Candara" panose="020E0502030303020204" pitchFamily="34" charset="0"/>
                <a:sym typeface=""/>
              </a:rPr>
              <a:t>그렐린</a:t>
            </a:r>
          </a:p>
        </p:txBody>
      </p:sp>
      <p:sp>
        <p:nvSpPr>
          <p:cNvPr id="29" name="CuadroTexto 28">
            <a:extLst>
              <a:ext uri="{FF2B5EF4-FFF2-40B4-BE49-F238E27FC236}">
                <a16:creationId xmlns:a16="http://schemas.microsoft.com/office/drawing/2014/main" id="{71F812CB-D279-4977-B80E-18F28D595E44}"/>
              </a:ext>
            </a:extLst>
          </p:cNvPr>
          <p:cNvSpPr txBox="1"/>
          <p:nvPr/>
        </p:nvSpPr>
        <p:spPr>
          <a:xfrm>
            <a:off x="6834753" y="4417461"/>
            <a:ext cx="1212886" cy="276999"/>
          </a:xfrm>
          <a:prstGeom prst="rect">
            <a:avLst/>
          </a:prstGeom>
          <a:solidFill>
            <a:srgbClr val="FFFFFF"/>
          </a:solidFill>
        </p:spPr>
        <p:txBody>
          <a:bodyPr wrap="square" lIns="0" tIns="0" rIns="0" bIns="0" rtlCol="0">
            <a:spAutoFit/>
          </a:bodyPr>
          <a:lstStyle/>
          <a:p>
            <a:r>
              <a:rPr lang="ko-KR" dirty="0" err="1">
                <a:solidFill>
                  <a:srgbClr val="0264A7"/>
                </a:solidFill>
                <a:latin typeface="Candara" panose="020E0502030303020204" pitchFamily="34" charset="0"/>
                <a:sym typeface=""/>
              </a:rPr>
              <a:t>아디포넥틴</a:t>
            </a:r>
            <a:endParaRPr lang="ko-KR" dirty="0">
              <a:solidFill>
                <a:srgbClr val="0264A7"/>
              </a:solidFill>
              <a:latin typeface="Candara" panose="020E0502030303020204" pitchFamily="34" charset="0"/>
              <a:sym typeface=""/>
            </a:endParaRPr>
          </a:p>
        </p:txBody>
      </p:sp>
    </p:spTree>
    <p:extLst>
      <p:ext uri="{BB962C8B-B14F-4D97-AF65-F5344CB8AC3E}">
        <p14:creationId xmlns:p14="http://schemas.microsoft.com/office/powerpoint/2010/main" val="2513309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695699" cy="646331"/>
          </a:xfrm>
          <a:prstGeom prst="rect">
            <a:avLst/>
          </a:prstGeom>
          <a:noFill/>
        </p:spPr>
        <p:txBody>
          <a:bodyPr wrap="square" rtlCol="0">
            <a:spAutoFit/>
          </a:bodyPr>
          <a:lstStyle/>
          <a:p>
            <a:pPr>
              <a:defRPr lang="ko-KR">
                <a:ea typeface="Malgun Gothic"/>
              </a:defRPr>
            </a:pPr>
            <a:r>
              <a:rPr kumimoji="0" lang="ko-KR" sz="3600" b="1" i="0" u="none" strike="noStrike" kern="1200" cap="none" normalizeH="0" baseline="0" dirty="0">
                <a:ln>
                  <a:noFill/>
                </a:ln>
                <a:solidFill>
                  <a:srgbClr val="6BBBAD"/>
                </a:solidFill>
                <a:effectLst/>
                <a:uLnTx/>
                <a:uFillTx/>
                <a:latin typeface="Candara" panose="020E0502030303020204" pitchFamily="34" charset="0"/>
                <a:sym typeface=""/>
              </a:rPr>
              <a:t>조기 폐경과 골다공증</a:t>
            </a:r>
            <a:endParaRPr lang="ko-KR" sz="3600" dirty="0">
              <a:solidFill>
                <a:prstClr val="black"/>
              </a:solidFill>
              <a:latin typeface="Candara" panose="020E0502030303020204" pitchFamily="34" charset="0"/>
              <a:sym typeface=""/>
            </a:endParaRPr>
          </a:p>
        </p:txBody>
      </p:sp>
      <p:sp>
        <p:nvSpPr>
          <p:cNvPr id="10" name="TextBox 9">
            <a:extLst>
              <a:ext uri="{FF2B5EF4-FFF2-40B4-BE49-F238E27FC236}">
                <a16:creationId xmlns:a16="http://schemas.microsoft.com/office/drawing/2014/main" id="{093B2B5D-756D-F54C-9643-53C6EEF8F520}"/>
              </a:ext>
            </a:extLst>
          </p:cNvPr>
          <p:cNvSpPr txBox="1"/>
          <p:nvPr/>
        </p:nvSpPr>
        <p:spPr>
          <a:xfrm>
            <a:off x="818147" y="1125702"/>
            <a:ext cx="10374109" cy="3785652"/>
          </a:xfrm>
          <a:prstGeom prst="rect">
            <a:avLst/>
          </a:prstGeom>
          <a:noFill/>
        </p:spPr>
        <p:txBody>
          <a:bodyPr wrap="square" rtlCol="0">
            <a:spAutoFit/>
          </a:bodyPr>
          <a:lstStyle/>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폐경이 일찍 발생할수록 </a:t>
            </a:r>
            <a:r>
              <a:rPr lang="ko-KR" b="1" kern="0" dirty="0" err="1">
                <a:solidFill>
                  <a:schemeClr val="tx1">
                    <a:lumMod val="100000"/>
                  </a:schemeClr>
                </a:solidFill>
                <a:latin typeface="Candara" panose="020E0502030303020204" pitchFamily="34" charset="0"/>
                <a:sym typeface=""/>
              </a:rPr>
              <a:t>골밀도가</a:t>
            </a:r>
            <a:r>
              <a:rPr lang="ko-KR" b="1" kern="0" dirty="0">
                <a:solidFill>
                  <a:schemeClr val="tx1">
                    <a:lumMod val="100000"/>
                  </a:schemeClr>
                </a:solidFill>
                <a:latin typeface="Candara" panose="020E0502030303020204" pitchFamily="34" charset="0"/>
                <a:sym typeface=""/>
              </a:rPr>
              <a:t> 낮아짐</a:t>
            </a:r>
            <a:r>
              <a:rPr lang="ko-KR" b="1" kern="0" baseline="30000" dirty="0">
                <a:solidFill>
                  <a:schemeClr val="tx1">
                    <a:lumMod val="100000"/>
                  </a:schemeClr>
                </a:solidFill>
                <a:latin typeface="Candara" panose="020E0502030303020204" pitchFamily="34" charset="0"/>
                <a:sym typeface=""/>
              </a:rPr>
              <a:t>1</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낮은 </a:t>
            </a:r>
            <a:r>
              <a:rPr lang="ko-KR" b="1" kern="0" dirty="0" err="1">
                <a:solidFill>
                  <a:schemeClr val="tx1">
                    <a:lumMod val="100000"/>
                  </a:schemeClr>
                </a:solidFill>
                <a:latin typeface="Candara" panose="020E0502030303020204" pitchFamily="34" charset="0"/>
                <a:sym typeface=""/>
              </a:rPr>
              <a:t>골밀도는</a:t>
            </a:r>
            <a:r>
              <a:rPr lang="ko-KR" b="1" kern="0" dirty="0">
                <a:solidFill>
                  <a:schemeClr val="tx1">
                    <a:lumMod val="100000"/>
                  </a:schemeClr>
                </a:solidFill>
                <a:latin typeface="Candara" panose="020E0502030303020204" pitchFamily="34" charset="0"/>
                <a:sym typeface=""/>
              </a:rPr>
              <a:t> 높은 </a:t>
            </a:r>
            <a:r>
              <a:rPr lang="ko-KR" b="1" kern="0" dirty="0" err="1">
                <a:solidFill>
                  <a:schemeClr val="tx1">
                    <a:lumMod val="100000"/>
                  </a:schemeClr>
                </a:solidFill>
                <a:latin typeface="Candara" panose="020E0502030303020204" pitchFamily="34" charset="0"/>
                <a:sym typeface=""/>
              </a:rPr>
              <a:t>골절율과</a:t>
            </a:r>
            <a:r>
              <a:rPr lang="ko-KR" b="1" kern="0" dirty="0">
                <a:solidFill>
                  <a:schemeClr val="tx1">
                    <a:lumMod val="100000"/>
                  </a:schemeClr>
                </a:solidFill>
                <a:latin typeface="Candara" panose="020E0502030303020204" pitchFamily="34" charset="0"/>
                <a:sym typeface=""/>
              </a:rPr>
              <a:t> 관련이 있음</a:t>
            </a:r>
            <a:r>
              <a:rPr lang="ko-KR" b="1" kern="0" baseline="30000" dirty="0">
                <a:solidFill>
                  <a:schemeClr val="tx1">
                    <a:lumMod val="100000"/>
                  </a:schemeClr>
                </a:solidFill>
                <a:latin typeface="Candara" panose="020E0502030303020204" pitchFamily="34" charset="0"/>
                <a:sym typeface=""/>
              </a:rPr>
              <a:t>1</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r>
              <a:rPr lang="ko-KR" b="1" kern="0" dirty="0" err="1">
                <a:solidFill>
                  <a:schemeClr val="tx1">
                    <a:lumMod val="100000"/>
                  </a:schemeClr>
                </a:solidFill>
                <a:latin typeface="Candara" panose="020E0502030303020204" pitchFamily="34" charset="0"/>
                <a:sym typeface=""/>
              </a:rPr>
              <a:t>조기폐경</a:t>
            </a:r>
            <a:r>
              <a:rPr lang="ko-KR" b="1" kern="0" dirty="0">
                <a:solidFill>
                  <a:schemeClr val="tx1">
                    <a:lumMod val="100000"/>
                  </a:schemeClr>
                </a:solidFill>
                <a:latin typeface="Candara" panose="020E0502030303020204" pitchFamily="34" charset="0"/>
                <a:sym typeface=""/>
              </a:rPr>
              <a:t>, </a:t>
            </a:r>
            <a:r>
              <a:rPr lang="ko-KR" b="1" kern="0" dirty="0" err="1">
                <a:solidFill>
                  <a:schemeClr val="tx1">
                    <a:lumMod val="100000"/>
                  </a:schemeClr>
                </a:solidFill>
                <a:latin typeface="Candara" panose="020E0502030303020204" pitchFamily="34" charset="0"/>
                <a:sym typeface=""/>
              </a:rPr>
              <a:t>난소절제술</a:t>
            </a:r>
            <a:r>
              <a:rPr lang="ko-KR" b="1" kern="0" dirty="0">
                <a:solidFill>
                  <a:schemeClr val="tx1">
                    <a:lumMod val="100000"/>
                  </a:schemeClr>
                </a:solidFill>
                <a:latin typeface="Candara" panose="020E0502030303020204" pitchFamily="34" charset="0"/>
                <a:sym typeface=""/>
              </a:rPr>
              <a:t>, </a:t>
            </a:r>
            <a:r>
              <a:rPr lang="ko-KR" b="1" kern="0" dirty="0" err="1">
                <a:solidFill>
                  <a:schemeClr val="tx1">
                    <a:lumMod val="100000"/>
                  </a:schemeClr>
                </a:solidFill>
                <a:latin typeface="Candara" panose="020E0502030303020204" pitchFamily="34" charset="0"/>
                <a:sym typeface=""/>
              </a:rPr>
              <a:t>골다공증성</a:t>
            </a:r>
            <a:r>
              <a:rPr lang="ko-KR" b="1" kern="0" dirty="0">
                <a:solidFill>
                  <a:schemeClr val="tx1">
                    <a:lumMod val="100000"/>
                  </a:schemeClr>
                </a:solidFill>
                <a:latin typeface="Candara" panose="020E0502030303020204" pitchFamily="34" charset="0"/>
                <a:sym typeface=""/>
              </a:rPr>
              <a:t> 골절 증가와의 관계</a:t>
            </a:r>
            <a:r>
              <a:rPr lang="ko-KR" b="1" kern="0" baseline="30000" dirty="0">
                <a:solidFill>
                  <a:schemeClr val="tx1">
                    <a:lumMod val="100000"/>
                  </a:schemeClr>
                </a:solidFill>
                <a:latin typeface="Candara" panose="020E0502030303020204" pitchFamily="34" charset="0"/>
                <a:sym typeface=""/>
              </a:rPr>
              <a:t>1</a:t>
            </a:r>
          </a:p>
          <a:p>
            <a:pPr marL="285750" indent="-285750">
              <a:buFont typeface="Arial" panose="020B0604020202020204" pitchFamily="34" charset="0"/>
              <a:buChar char="•"/>
            </a:pPr>
            <a:endParaRPr lang="ko-KR" b="1" baseline="30000" dirty="0">
              <a:latin typeface="Candara" panose="020E0502030303020204" pitchFamily="34" charset="0"/>
              <a:sym typeface=""/>
            </a:endParaRPr>
          </a:p>
          <a:p>
            <a:pPr marL="285750" indent="-285750">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47세 이전의 폐경은 사망률 위험 증가 및 77세에서 취약 골절 및 골다공증 위험 증가와 관련이 있음</a:t>
            </a:r>
            <a:r>
              <a:rPr lang="ko-KR" b="1" kern="0" baseline="30000" dirty="0">
                <a:solidFill>
                  <a:schemeClr val="tx1">
                    <a:lumMod val="100000"/>
                  </a:schemeClr>
                </a:solidFill>
                <a:latin typeface="Candara" panose="020E0502030303020204" pitchFamily="34" charset="0"/>
                <a:sym typeface=""/>
              </a:rPr>
              <a:t>2</a:t>
            </a: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dirty="0">
              <a:latin typeface="Candara" panose="020E0502030303020204" pitchFamily="34" charset="0"/>
              <a:sym typeface=""/>
            </a:endParaRPr>
          </a:p>
          <a:p>
            <a:pPr lvl="1"/>
            <a:r>
              <a:rPr lang="ko-KR" b="1" kern="0" dirty="0">
                <a:solidFill>
                  <a:srgbClr val="2F9588">
                    <a:lumMod val="100000"/>
                  </a:srgbClr>
                </a:solidFill>
                <a:latin typeface="Candara" panose="020E0502030303020204" pitchFamily="34" charset="0"/>
                <a:sym typeface=""/>
              </a:rPr>
              <a:t>조기 폐경 여성은 폐경 후 10년 이내에 </a:t>
            </a:r>
            <a:r>
              <a:rPr lang="ko-KR" b="1" kern="0" dirty="0" err="1">
                <a:solidFill>
                  <a:srgbClr val="2F9588">
                    <a:lumMod val="100000"/>
                  </a:srgbClr>
                </a:solidFill>
                <a:latin typeface="Candara" panose="020E0502030303020204" pitchFamily="34" charset="0"/>
                <a:sym typeface=""/>
              </a:rPr>
              <a:t>골밀도</a:t>
            </a:r>
            <a:r>
              <a:rPr lang="ko-KR" b="1" kern="0" dirty="0">
                <a:solidFill>
                  <a:srgbClr val="2F9588">
                    <a:lumMod val="100000"/>
                  </a:srgbClr>
                </a:solidFill>
                <a:latin typeface="Candara" panose="020E0502030303020204" pitchFamily="34" charset="0"/>
                <a:sym typeface=""/>
              </a:rPr>
              <a:t> 검사를 받아야 함</a:t>
            </a:r>
            <a:r>
              <a:rPr lang="ko-KR" b="1" kern="0" baseline="30000" dirty="0">
                <a:solidFill>
                  <a:srgbClr val="2F9588">
                    <a:lumMod val="100000"/>
                  </a:srgbClr>
                </a:solidFill>
                <a:latin typeface="Candara" panose="020E0502030303020204" pitchFamily="34" charset="0"/>
                <a:sym typeface=""/>
              </a:rPr>
              <a:t>1</a:t>
            </a:r>
          </a:p>
          <a:p>
            <a:pPr marL="285750" indent="-285750">
              <a:buFont typeface="Arial" panose="020B0604020202020204" pitchFamily="34" charset="0"/>
              <a:buChar char="•"/>
            </a:pPr>
            <a:endParaRPr lang="ko-KR" b="1" dirty="0">
              <a:latin typeface="Candara" panose="020E0502030303020204" pitchFamily="34" charset="0"/>
              <a:sym typeface=""/>
            </a:endParaRPr>
          </a:p>
          <a:p>
            <a:endParaRPr lang="ko-KR" b="1" dirty="0">
              <a:latin typeface="Candara" panose="020E0502030303020204" pitchFamily="34" charset="0"/>
              <a:sym typeface=""/>
            </a:endParaRPr>
          </a:p>
          <a:p>
            <a:pPr marL="285750" indent="-285750">
              <a:buFont typeface="Arial" panose="020B0604020202020204" pitchFamily="34" charset="0"/>
              <a:buChar char="•"/>
            </a:pPr>
            <a:endParaRPr lang="ko-KR" b="1" baseline="30000" dirty="0">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9A338638-531E-3943-A257-D0E517722280}"/>
              </a:ext>
            </a:extLst>
          </p:cNvPr>
          <p:cNvSpPr txBox="1"/>
          <p:nvPr/>
        </p:nvSpPr>
        <p:spPr>
          <a:xfrm>
            <a:off x="400114" y="6465797"/>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Gallagher JC. </a:t>
            </a:r>
            <a:r>
              <a:rPr lang="ko-KR" sz="900" b="1" i="1" kern="0">
                <a:solidFill>
                  <a:schemeClr val="tx1">
                    <a:lumMod val="100000"/>
                  </a:schemeClr>
                </a:solidFill>
                <a:latin typeface="Calibri" panose="020F0502020204030204" pitchFamily="34" charset="0"/>
                <a:sym typeface=""/>
              </a:rPr>
              <a:t>Menopause</a:t>
            </a:r>
            <a:r>
              <a:rPr lang="ko-KR" sz="900" b="1" kern="0">
                <a:solidFill>
                  <a:schemeClr val="tx1">
                    <a:lumMod val="100000"/>
                  </a:schemeClr>
                </a:solidFill>
                <a:latin typeface="Calibri" panose="020F0502020204030204" pitchFamily="34" charset="0"/>
                <a:sym typeface=""/>
              </a:rPr>
              <a:t>. 2007;14:567–71; 2. Svejme O, et al. </a:t>
            </a:r>
            <a:r>
              <a:rPr lang="ko-KR" sz="900" b="1" i="1" kern="0">
                <a:solidFill>
                  <a:schemeClr val="tx1">
                    <a:lumMod val="100000"/>
                  </a:schemeClr>
                </a:solidFill>
                <a:latin typeface="Calibri" panose="020F0502020204030204" pitchFamily="34" charset="0"/>
                <a:sym typeface=""/>
              </a:rPr>
              <a:t>BJOG</a:t>
            </a:r>
            <a:r>
              <a:rPr lang="ko-KR" sz="900" b="1" kern="0">
                <a:solidFill>
                  <a:schemeClr val="tx1">
                    <a:lumMod val="100000"/>
                  </a:schemeClr>
                </a:solidFill>
                <a:latin typeface="Calibri" panose="020F0502020204030204" pitchFamily="34" charset="0"/>
                <a:sym typeface=""/>
              </a:rPr>
              <a:t> 2012;119:810–16. </a:t>
            </a:r>
          </a:p>
        </p:txBody>
      </p:sp>
      <p:sp>
        <p:nvSpPr>
          <p:cNvPr id="2" name="Rounded Rectangle 1">
            <a:extLst>
              <a:ext uri="{FF2B5EF4-FFF2-40B4-BE49-F238E27FC236}">
                <a16:creationId xmlns:a16="http://schemas.microsoft.com/office/drawing/2014/main" id="{9220581C-369D-C244-9634-B7F2F028FC5D}"/>
              </a:ext>
            </a:extLst>
          </p:cNvPr>
          <p:cNvSpPr/>
          <p:nvPr/>
        </p:nvSpPr>
        <p:spPr>
          <a:xfrm>
            <a:off x="818147" y="3520308"/>
            <a:ext cx="7320013" cy="832236"/>
          </a:xfrm>
          <a:prstGeom prst="roundRect">
            <a:avLst/>
          </a:prstGeom>
          <a:noFill/>
          <a:ln>
            <a:solidFill>
              <a:srgbClr val="2F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7" name="Graphic 6" descr="Home with solid fill">
            <a:hlinkClick r:id="rId3" action="ppaction://hlinksldjump"/>
            <a:extLst>
              <a:ext uri="{FF2B5EF4-FFF2-40B4-BE49-F238E27FC236}">
                <a16:creationId xmlns:a16="http://schemas.microsoft.com/office/drawing/2014/main" id="{2FF15BCA-1C76-A846-99FE-E6D09D08A0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182088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pPr>
              <a:defRPr lang="ko-KR">
                <a:ea typeface="Malgun Gothic"/>
              </a:defRPr>
            </a:pPr>
            <a:r>
              <a:rPr lang="ko-KR" sz="3600" b="1" kern="0" dirty="0">
                <a:solidFill>
                  <a:srgbClr val="6BBBAD">
                    <a:lumMod val="100000"/>
                  </a:srgbClr>
                </a:solidFill>
                <a:latin typeface="Candara" panose="020E0502030303020204" pitchFamily="34" charset="0"/>
                <a:sym typeface=""/>
              </a:rPr>
              <a:t>조기 폐경과 </a:t>
            </a:r>
            <a:r>
              <a:rPr kumimoji="0" lang="ko-KR" sz="3600" b="1" i="0" u="none" strike="noStrike" kern="0" cap="none" normalizeH="0" baseline="0" dirty="0">
                <a:ln>
                  <a:noFill/>
                </a:ln>
                <a:solidFill>
                  <a:srgbClr val="6BBBAD">
                    <a:lumMod val="100000"/>
                  </a:srgbClr>
                </a:solidFill>
                <a:effectLst/>
                <a:uLnTx/>
                <a:uFillTx/>
                <a:latin typeface="Candara" panose="020E0502030303020204" pitchFamily="34" charset="0"/>
                <a:sym typeface=""/>
              </a:rPr>
              <a:t>뼈 손실 기전</a:t>
            </a:r>
            <a:r>
              <a:rPr kumimoji="0" lang="ko-KR" sz="3600" b="1" i="0" u="none" strike="noStrike" kern="0" cap="none" normalizeH="0" baseline="30000" dirty="0">
                <a:ln>
                  <a:noFill/>
                </a:ln>
                <a:solidFill>
                  <a:srgbClr val="6BBBAD">
                    <a:lumMod val="100000"/>
                  </a:srgbClr>
                </a:solidFill>
                <a:effectLst/>
                <a:uLnTx/>
                <a:uFillTx/>
                <a:latin typeface="Candara" panose="020E0502030303020204" pitchFamily="34" charset="0"/>
                <a:sym typeface=""/>
              </a:rPr>
              <a:t>1</a:t>
            </a:r>
            <a:endParaRPr lang="ko-KR" sz="3600" kern="0" baseline="30000" dirty="0">
              <a:solidFill>
                <a:srgbClr val="6BBBAD">
                  <a:lumMod val="100000"/>
                </a:srgbClr>
              </a:solidFill>
              <a:latin typeface="Candara" panose="020E0502030303020204" pitchFamily="34" charset="0"/>
              <a:sym typeface=""/>
            </a:endParaRPr>
          </a:p>
        </p:txBody>
      </p:sp>
      <p:sp>
        <p:nvSpPr>
          <p:cNvPr id="6" name="TextBox 5">
            <a:extLst>
              <a:ext uri="{FF2B5EF4-FFF2-40B4-BE49-F238E27FC236}">
                <a16:creationId xmlns:a16="http://schemas.microsoft.com/office/drawing/2014/main" id="{62C80CB8-CEF3-AC40-80E2-F068E413C82F}"/>
              </a:ext>
            </a:extLst>
          </p:cNvPr>
          <p:cNvSpPr txBox="1"/>
          <p:nvPr/>
        </p:nvSpPr>
        <p:spPr>
          <a:xfrm>
            <a:off x="386856" y="6455051"/>
            <a:ext cx="11256505" cy="369332"/>
          </a:xfrm>
          <a:prstGeom prst="rect">
            <a:avLst/>
          </a:prstGeom>
          <a:noFill/>
        </p:spPr>
        <p:txBody>
          <a:bodyPr wrap="square" rtlCol="0">
            <a:spAutoFit/>
          </a:bodyPr>
          <a:lstStyle/>
          <a:p>
            <a:r>
              <a:rPr lang="ko-KR" sz="900" b="1">
                <a:latin typeface="Calibri" panose="020F0502020204030204" pitchFamily="34" charset="0"/>
                <a:sym typeface=""/>
              </a:rPr>
              <a:t>발췌: 1. Osteoporosis Australia. What you need to know about osteoporosis. Consumer guide. 2017.</a:t>
            </a:r>
          </a:p>
          <a:p>
            <a:endParaRPr lang="ko-KR" sz="900" b="1">
              <a:ea typeface="Malgun Gothic"/>
            </a:endParaRPr>
          </a:p>
        </p:txBody>
      </p:sp>
      <p:grpSp>
        <p:nvGrpSpPr>
          <p:cNvPr id="3" name="Group 2">
            <a:extLst>
              <a:ext uri="{FF2B5EF4-FFF2-40B4-BE49-F238E27FC236}">
                <a16:creationId xmlns:a16="http://schemas.microsoft.com/office/drawing/2014/main" id="{48D0F3A5-C170-5145-A078-CE5A60645A56}"/>
              </a:ext>
            </a:extLst>
          </p:cNvPr>
          <p:cNvGrpSpPr/>
          <p:nvPr/>
        </p:nvGrpSpPr>
        <p:grpSpPr>
          <a:xfrm>
            <a:off x="2706624" y="1723501"/>
            <a:ext cx="5817644" cy="3909815"/>
            <a:chOff x="938784" y="2064877"/>
            <a:chExt cx="5817644" cy="3909815"/>
          </a:xfrm>
        </p:grpSpPr>
        <p:sp>
          <p:nvSpPr>
            <p:cNvPr id="4" name="Freeform 3">
              <a:extLst>
                <a:ext uri="{FF2B5EF4-FFF2-40B4-BE49-F238E27FC236}">
                  <a16:creationId xmlns:a16="http://schemas.microsoft.com/office/drawing/2014/main" id="{0BBF786D-CC53-344A-AAAB-76E05DDE5E67}"/>
                </a:ext>
              </a:extLst>
            </p:cNvPr>
            <p:cNvSpPr/>
            <p:nvPr/>
          </p:nvSpPr>
          <p:spPr>
            <a:xfrm>
              <a:off x="938784" y="2064877"/>
              <a:ext cx="5817644" cy="704225"/>
            </a:xfrm>
            <a:custGeom>
              <a:avLst/>
              <a:gdLst>
                <a:gd name="connsiteX0" fmla="*/ 0 w 5817644"/>
                <a:gd name="connsiteY0" fmla="*/ 70423 h 704225"/>
                <a:gd name="connsiteX1" fmla="*/ 70423 w 5817644"/>
                <a:gd name="connsiteY1" fmla="*/ 0 h 704225"/>
                <a:gd name="connsiteX2" fmla="*/ 5747222 w 5817644"/>
                <a:gd name="connsiteY2" fmla="*/ 0 h 704225"/>
                <a:gd name="connsiteX3" fmla="*/ 5817645 w 5817644"/>
                <a:gd name="connsiteY3" fmla="*/ 70423 h 704225"/>
                <a:gd name="connsiteX4" fmla="*/ 5817644 w 5817644"/>
                <a:gd name="connsiteY4" fmla="*/ 633803 h 704225"/>
                <a:gd name="connsiteX5" fmla="*/ 5747221 w 5817644"/>
                <a:gd name="connsiteY5" fmla="*/ 704226 h 704225"/>
                <a:gd name="connsiteX6" fmla="*/ 70423 w 5817644"/>
                <a:gd name="connsiteY6" fmla="*/ 704225 h 704225"/>
                <a:gd name="connsiteX7" fmla="*/ 0 w 5817644"/>
                <a:gd name="connsiteY7" fmla="*/ 633802 h 704225"/>
                <a:gd name="connsiteX8" fmla="*/ 0 w 5817644"/>
                <a:gd name="connsiteY8" fmla="*/ 70423 h 70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7644" h="704225">
                  <a:moveTo>
                    <a:pt x="0" y="70423"/>
                  </a:moveTo>
                  <a:cubicBezTo>
                    <a:pt x="0" y="31529"/>
                    <a:pt x="31529" y="0"/>
                    <a:pt x="70423" y="0"/>
                  </a:cubicBezTo>
                  <a:lnTo>
                    <a:pt x="5747222" y="0"/>
                  </a:lnTo>
                  <a:cubicBezTo>
                    <a:pt x="5786116" y="0"/>
                    <a:pt x="5817645" y="31529"/>
                    <a:pt x="5817645" y="70423"/>
                  </a:cubicBezTo>
                  <a:cubicBezTo>
                    <a:pt x="5817645" y="258216"/>
                    <a:pt x="5817644" y="446010"/>
                    <a:pt x="5817644" y="633803"/>
                  </a:cubicBezTo>
                  <a:cubicBezTo>
                    <a:pt x="5817644" y="672697"/>
                    <a:pt x="5786115" y="704226"/>
                    <a:pt x="5747221" y="704226"/>
                  </a:cubicBezTo>
                  <a:lnTo>
                    <a:pt x="70423" y="704225"/>
                  </a:lnTo>
                  <a:cubicBezTo>
                    <a:pt x="31529" y="704225"/>
                    <a:pt x="0" y="672696"/>
                    <a:pt x="0" y="633802"/>
                  </a:cubicBezTo>
                  <a:lnTo>
                    <a:pt x="0" y="70423"/>
                  </a:lnTo>
                  <a:close/>
                </a:path>
              </a:pathLst>
            </a:custGeom>
            <a:solidFill>
              <a:srgbClr val="2F9588"/>
            </a:solidFill>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81586" tIns="81586" rIns="81586" bIns="81586" numCol="1" spcCol="1270" anchor="ctr" anchorCtr="0">
              <a:noAutofit/>
            </a:bodyPr>
            <a:lstStyle/>
            <a:p>
              <a:pPr lvl="0" algn="ctr" defTabSz="711200">
                <a:lnSpc>
                  <a:spcPct val="90000"/>
                </a:lnSpc>
                <a:spcBef>
                  <a:spcPct val="0"/>
                </a:spcBef>
                <a:spcAft>
                  <a:spcPct val="35000"/>
                </a:spcAft>
              </a:pPr>
              <a:r>
                <a:rPr lang="ko-KR" sz="1600" b="1" kern="1200">
                  <a:solidFill>
                    <a:schemeClr val="bg1"/>
                  </a:solidFill>
                  <a:latin typeface="Candara" panose="020E0502030303020204" pitchFamily="34" charset="0"/>
                  <a:ea typeface="Malgun Gothic"/>
                </a:rPr>
                <a:t>에스트로겐</a:t>
              </a:r>
              <a:r>
                <a:rPr lang="ko-KR" sz="1600" b="1">
                  <a:solidFill>
                    <a:schemeClr val="bg1"/>
                  </a:solidFill>
                  <a:latin typeface="Candara" panose="020E0502030303020204" pitchFamily="34" charset="0"/>
                  <a:ea typeface="Malgun Gothic"/>
                </a:rPr>
                <a:t>은 뼈의 강도를 유지하는데 중요한 역할을 함</a:t>
              </a:r>
              <a:r>
                <a:rPr lang="ko-KR" sz="1600" b="1" kern="1200">
                  <a:solidFill>
                    <a:schemeClr val="bg1"/>
                  </a:solidFill>
                  <a:latin typeface="Candara" panose="020E0502030303020204" pitchFamily="34" charset="0"/>
                  <a:ea typeface="Malgun Gothic"/>
                </a:rPr>
                <a:t> </a:t>
              </a:r>
            </a:p>
          </p:txBody>
        </p:sp>
        <p:sp>
          <p:nvSpPr>
            <p:cNvPr id="10" name="Freeform 9">
              <a:extLst>
                <a:ext uri="{FF2B5EF4-FFF2-40B4-BE49-F238E27FC236}">
                  <a16:creationId xmlns:a16="http://schemas.microsoft.com/office/drawing/2014/main" id="{66636873-3017-DC42-859B-6C750484FB83}"/>
                </a:ext>
              </a:extLst>
            </p:cNvPr>
            <p:cNvSpPr/>
            <p:nvPr/>
          </p:nvSpPr>
          <p:spPr>
            <a:xfrm>
              <a:off x="938784" y="3169983"/>
              <a:ext cx="5817644" cy="704225"/>
            </a:xfrm>
            <a:custGeom>
              <a:avLst/>
              <a:gdLst>
                <a:gd name="connsiteX0" fmla="*/ 0 w 5817644"/>
                <a:gd name="connsiteY0" fmla="*/ 70423 h 704225"/>
                <a:gd name="connsiteX1" fmla="*/ 70423 w 5817644"/>
                <a:gd name="connsiteY1" fmla="*/ 0 h 704225"/>
                <a:gd name="connsiteX2" fmla="*/ 5747222 w 5817644"/>
                <a:gd name="connsiteY2" fmla="*/ 0 h 704225"/>
                <a:gd name="connsiteX3" fmla="*/ 5817645 w 5817644"/>
                <a:gd name="connsiteY3" fmla="*/ 70423 h 704225"/>
                <a:gd name="connsiteX4" fmla="*/ 5817644 w 5817644"/>
                <a:gd name="connsiteY4" fmla="*/ 633803 h 704225"/>
                <a:gd name="connsiteX5" fmla="*/ 5747221 w 5817644"/>
                <a:gd name="connsiteY5" fmla="*/ 704226 h 704225"/>
                <a:gd name="connsiteX6" fmla="*/ 70423 w 5817644"/>
                <a:gd name="connsiteY6" fmla="*/ 704225 h 704225"/>
                <a:gd name="connsiteX7" fmla="*/ 0 w 5817644"/>
                <a:gd name="connsiteY7" fmla="*/ 633802 h 704225"/>
                <a:gd name="connsiteX8" fmla="*/ 0 w 5817644"/>
                <a:gd name="connsiteY8" fmla="*/ 70423 h 70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7644" h="704225">
                  <a:moveTo>
                    <a:pt x="0" y="70423"/>
                  </a:moveTo>
                  <a:cubicBezTo>
                    <a:pt x="0" y="31529"/>
                    <a:pt x="31529" y="0"/>
                    <a:pt x="70423" y="0"/>
                  </a:cubicBezTo>
                  <a:lnTo>
                    <a:pt x="5747222" y="0"/>
                  </a:lnTo>
                  <a:cubicBezTo>
                    <a:pt x="5786116" y="0"/>
                    <a:pt x="5817645" y="31529"/>
                    <a:pt x="5817645" y="70423"/>
                  </a:cubicBezTo>
                  <a:cubicBezTo>
                    <a:pt x="5817645" y="258216"/>
                    <a:pt x="5817644" y="446010"/>
                    <a:pt x="5817644" y="633803"/>
                  </a:cubicBezTo>
                  <a:cubicBezTo>
                    <a:pt x="5817644" y="672697"/>
                    <a:pt x="5786115" y="704226"/>
                    <a:pt x="5747221" y="704226"/>
                  </a:cubicBezTo>
                  <a:lnTo>
                    <a:pt x="70423" y="704225"/>
                  </a:lnTo>
                  <a:cubicBezTo>
                    <a:pt x="31529" y="704225"/>
                    <a:pt x="0" y="672696"/>
                    <a:pt x="0" y="633802"/>
                  </a:cubicBezTo>
                  <a:lnTo>
                    <a:pt x="0" y="70423"/>
                  </a:lnTo>
                  <a:close/>
                </a:path>
              </a:pathLst>
            </a:custGeom>
          </p:spPr>
          <p:style>
            <a:lnRef idx="2">
              <a:schemeClr val="lt1">
                <a:hueOff val="0"/>
                <a:satOff val="0"/>
                <a:lumOff val="0"/>
                <a:alphaOff val="0"/>
              </a:schemeClr>
            </a:lnRef>
            <a:fillRef idx="1">
              <a:schemeClr val="accent5">
                <a:shade val="80000"/>
                <a:hueOff val="90421"/>
                <a:satOff val="1725"/>
                <a:lumOff val="7618"/>
                <a:alphaOff val="0"/>
              </a:schemeClr>
            </a:fillRef>
            <a:effectRef idx="0">
              <a:schemeClr val="accent5">
                <a:shade val="80000"/>
                <a:hueOff val="90421"/>
                <a:satOff val="1725"/>
                <a:lumOff val="7618"/>
                <a:alphaOff val="0"/>
              </a:schemeClr>
            </a:effectRef>
            <a:fontRef idx="minor">
              <a:schemeClr val="lt1"/>
            </a:fontRef>
          </p:style>
          <p:txBody>
            <a:bodyPr spcFirstLastPara="0" vert="horz" wrap="square" lIns="81586" tIns="81586" rIns="81586" bIns="81586" numCol="1" spcCol="1270" anchor="ctr" anchorCtr="0">
              <a:noAutofit/>
            </a:bodyPr>
            <a:lstStyle/>
            <a:p>
              <a:pPr marL="0" lvl="0" indent="0" algn="ctr" defTabSz="711200">
                <a:lnSpc>
                  <a:spcPct val="90000"/>
                </a:lnSpc>
                <a:spcBef>
                  <a:spcPct val="0"/>
                </a:spcBef>
                <a:spcAft>
                  <a:spcPct val="35000"/>
                </a:spcAft>
                <a:buNone/>
              </a:pPr>
              <a:r>
                <a:rPr lang="ko-KR" sz="1600" b="1" kern="1200">
                  <a:solidFill>
                    <a:schemeClr val="tx1"/>
                  </a:solidFill>
                  <a:latin typeface="Candara" panose="020E0502030303020204" pitchFamily="34" charset="0"/>
                  <a:ea typeface="Malgun Gothic"/>
                </a:rPr>
                <a:t>에스트로겐 수치 감소</a:t>
              </a:r>
            </a:p>
          </p:txBody>
        </p:sp>
        <p:sp>
          <p:nvSpPr>
            <p:cNvPr id="11" name="Freeform 10">
              <a:extLst>
                <a:ext uri="{FF2B5EF4-FFF2-40B4-BE49-F238E27FC236}">
                  <a16:creationId xmlns:a16="http://schemas.microsoft.com/office/drawing/2014/main" id="{3122C00E-86A4-6B4C-94EA-988364B59CF5}"/>
                </a:ext>
              </a:extLst>
            </p:cNvPr>
            <p:cNvSpPr/>
            <p:nvPr/>
          </p:nvSpPr>
          <p:spPr>
            <a:xfrm>
              <a:off x="3689154" y="3918222"/>
              <a:ext cx="316902" cy="264085"/>
            </a:xfrm>
            <a:custGeom>
              <a:avLst/>
              <a:gdLst>
                <a:gd name="connsiteX0" fmla="*/ 0 w 264084"/>
                <a:gd name="connsiteY0" fmla="*/ 63380 h 316901"/>
                <a:gd name="connsiteX1" fmla="*/ 132042 w 264084"/>
                <a:gd name="connsiteY1" fmla="*/ 63380 h 316901"/>
                <a:gd name="connsiteX2" fmla="*/ 132042 w 264084"/>
                <a:gd name="connsiteY2" fmla="*/ 0 h 316901"/>
                <a:gd name="connsiteX3" fmla="*/ 264084 w 264084"/>
                <a:gd name="connsiteY3" fmla="*/ 158451 h 316901"/>
                <a:gd name="connsiteX4" fmla="*/ 132042 w 264084"/>
                <a:gd name="connsiteY4" fmla="*/ 316901 h 316901"/>
                <a:gd name="connsiteX5" fmla="*/ 132042 w 264084"/>
                <a:gd name="connsiteY5" fmla="*/ 253521 h 316901"/>
                <a:gd name="connsiteX6" fmla="*/ 0 w 264084"/>
                <a:gd name="connsiteY6" fmla="*/ 253521 h 316901"/>
                <a:gd name="connsiteX7" fmla="*/ 0 w 264084"/>
                <a:gd name="connsiteY7" fmla="*/ 63380 h 3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084" h="316901">
                  <a:moveTo>
                    <a:pt x="211267" y="1"/>
                  </a:moveTo>
                  <a:lnTo>
                    <a:pt x="211267" y="158451"/>
                  </a:lnTo>
                  <a:lnTo>
                    <a:pt x="264084" y="158451"/>
                  </a:lnTo>
                  <a:lnTo>
                    <a:pt x="132042" y="316900"/>
                  </a:lnTo>
                  <a:lnTo>
                    <a:pt x="0" y="158451"/>
                  </a:lnTo>
                  <a:lnTo>
                    <a:pt x="52817" y="158451"/>
                  </a:lnTo>
                  <a:lnTo>
                    <a:pt x="52817" y="1"/>
                  </a:lnTo>
                  <a:lnTo>
                    <a:pt x="211267" y="1"/>
                  </a:lnTo>
                  <a:close/>
                </a:path>
              </a:pathLst>
            </a:custGeom>
          </p:spPr>
          <p:style>
            <a:lnRef idx="0">
              <a:schemeClr val="accent5">
                <a:shade val="90000"/>
                <a:hueOff val="135647"/>
                <a:satOff val="-313"/>
                <a:lumOff val="9936"/>
                <a:alphaOff val="0"/>
              </a:schemeClr>
            </a:lnRef>
            <a:fillRef idx="1">
              <a:schemeClr val="accent5">
                <a:shade val="90000"/>
                <a:hueOff val="135647"/>
                <a:satOff val="-313"/>
                <a:lumOff val="9936"/>
                <a:alphaOff val="0"/>
              </a:schemeClr>
            </a:fillRef>
            <a:effectRef idx="0">
              <a:schemeClr val="accent5">
                <a:shade val="90000"/>
                <a:hueOff val="135647"/>
                <a:satOff val="-313"/>
                <a:lumOff val="9936"/>
                <a:alphaOff val="0"/>
              </a:schemeClr>
            </a:effectRef>
            <a:fontRef idx="minor">
              <a:schemeClr val="lt1"/>
            </a:fontRef>
          </p:style>
          <p:txBody>
            <a:bodyPr spcFirstLastPara="0" vert="horz" wrap="square" lIns="63381" tIns="1" rIns="63380" bIns="79225" numCol="1" spcCol="1270" anchor="ctr" anchorCtr="0">
              <a:noAutofit/>
            </a:bodyPr>
            <a:lstStyle/>
            <a:p>
              <a:pPr marL="0" lvl="0" indent="0" algn="ctr" defTabSz="577850">
                <a:lnSpc>
                  <a:spcPct val="90000"/>
                </a:lnSpc>
                <a:spcBef>
                  <a:spcPct val="0"/>
                </a:spcBef>
                <a:spcAft>
                  <a:spcPct val="35000"/>
                </a:spcAft>
                <a:buNone/>
              </a:pPr>
              <a:endParaRPr lang="ko-KR" sz="1300" b="1" kern="1200">
                <a:latin typeface="Candara" panose="020E0502030303020204" pitchFamily="34" charset="0"/>
                <a:ea typeface="Malgun Gothic"/>
              </a:endParaRPr>
            </a:p>
          </p:txBody>
        </p:sp>
        <p:sp>
          <p:nvSpPr>
            <p:cNvPr id="12" name="Freeform 11">
              <a:extLst>
                <a:ext uri="{FF2B5EF4-FFF2-40B4-BE49-F238E27FC236}">
                  <a16:creationId xmlns:a16="http://schemas.microsoft.com/office/drawing/2014/main" id="{E4214F10-2397-6A44-9463-2A5283D1584A}"/>
                </a:ext>
              </a:extLst>
            </p:cNvPr>
            <p:cNvSpPr/>
            <p:nvPr/>
          </p:nvSpPr>
          <p:spPr>
            <a:xfrm>
              <a:off x="938784" y="4226321"/>
              <a:ext cx="5817644" cy="704225"/>
            </a:xfrm>
            <a:custGeom>
              <a:avLst/>
              <a:gdLst>
                <a:gd name="connsiteX0" fmla="*/ 0 w 5817644"/>
                <a:gd name="connsiteY0" fmla="*/ 70423 h 704225"/>
                <a:gd name="connsiteX1" fmla="*/ 70423 w 5817644"/>
                <a:gd name="connsiteY1" fmla="*/ 0 h 704225"/>
                <a:gd name="connsiteX2" fmla="*/ 5747222 w 5817644"/>
                <a:gd name="connsiteY2" fmla="*/ 0 h 704225"/>
                <a:gd name="connsiteX3" fmla="*/ 5817645 w 5817644"/>
                <a:gd name="connsiteY3" fmla="*/ 70423 h 704225"/>
                <a:gd name="connsiteX4" fmla="*/ 5817644 w 5817644"/>
                <a:gd name="connsiteY4" fmla="*/ 633803 h 704225"/>
                <a:gd name="connsiteX5" fmla="*/ 5747221 w 5817644"/>
                <a:gd name="connsiteY5" fmla="*/ 704226 h 704225"/>
                <a:gd name="connsiteX6" fmla="*/ 70423 w 5817644"/>
                <a:gd name="connsiteY6" fmla="*/ 704225 h 704225"/>
                <a:gd name="connsiteX7" fmla="*/ 0 w 5817644"/>
                <a:gd name="connsiteY7" fmla="*/ 633802 h 704225"/>
                <a:gd name="connsiteX8" fmla="*/ 0 w 5817644"/>
                <a:gd name="connsiteY8" fmla="*/ 70423 h 70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7644" h="704225">
                  <a:moveTo>
                    <a:pt x="0" y="70423"/>
                  </a:moveTo>
                  <a:cubicBezTo>
                    <a:pt x="0" y="31529"/>
                    <a:pt x="31529" y="0"/>
                    <a:pt x="70423" y="0"/>
                  </a:cubicBezTo>
                  <a:lnTo>
                    <a:pt x="5747222" y="0"/>
                  </a:lnTo>
                  <a:cubicBezTo>
                    <a:pt x="5786116" y="0"/>
                    <a:pt x="5817645" y="31529"/>
                    <a:pt x="5817645" y="70423"/>
                  </a:cubicBezTo>
                  <a:cubicBezTo>
                    <a:pt x="5817645" y="258216"/>
                    <a:pt x="5817644" y="446010"/>
                    <a:pt x="5817644" y="633803"/>
                  </a:cubicBezTo>
                  <a:cubicBezTo>
                    <a:pt x="5817644" y="672697"/>
                    <a:pt x="5786115" y="704226"/>
                    <a:pt x="5747221" y="704226"/>
                  </a:cubicBezTo>
                  <a:lnTo>
                    <a:pt x="70423" y="704225"/>
                  </a:lnTo>
                  <a:cubicBezTo>
                    <a:pt x="31529" y="704225"/>
                    <a:pt x="0" y="672696"/>
                    <a:pt x="0" y="633802"/>
                  </a:cubicBezTo>
                  <a:lnTo>
                    <a:pt x="0" y="70423"/>
                  </a:lnTo>
                  <a:close/>
                </a:path>
              </a:pathLst>
            </a:custGeom>
          </p:spPr>
          <p:style>
            <a:lnRef idx="2">
              <a:schemeClr val="lt1">
                <a:hueOff val="0"/>
                <a:satOff val="0"/>
                <a:lumOff val="0"/>
                <a:alphaOff val="0"/>
              </a:schemeClr>
            </a:lnRef>
            <a:fillRef idx="1">
              <a:schemeClr val="accent5">
                <a:shade val="80000"/>
                <a:hueOff val="180842"/>
                <a:satOff val="3450"/>
                <a:lumOff val="15237"/>
                <a:alphaOff val="0"/>
              </a:schemeClr>
            </a:fillRef>
            <a:effectRef idx="0">
              <a:schemeClr val="accent5">
                <a:shade val="80000"/>
                <a:hueOff val="180842"/>
                <a:satOff val="3450"/>
                <a:lumOff val="15237"/>
                <a:alphaOff val="0"/>
              </a:schemeClr>
            </a:effectRef>
            <a:fontRef idx="minor">
              <a:schemeClr val="lt1"/>
            </a:fontRef>
          </p:style>
          <p:txBody>
            <a:bodyPr spcFirstLastPara="0" vert="horz" wrap="square" lIns="81586" tIns="81586" rIns="81586" bIns="81586" numCol="1" spcCol="1270" anchor="ctr" anchorCtr="0">
              <a:noAutofit/>
            </a:bodyPr>
            <a:lstStyle/>
            <a:p>
              <a:pPr marL="0" lvl="0" indent="0" algn="ctr" defTabSz="711200">
                <a:lnSpc>
                  <a:spcPct val="90000"/>
                </a:lnSpc>
                <a:spcBef>
                  <a:spcPct val="0"/>
                </a:spcBef>
                <a:spcAft>
                  <a:spcPct val="35000"/>
                </a:spcAft>
                <a:buNone/>
              </a:pPr>
              <a:r>
                <a:rPr lang="ko-KR" sz="1600" b="1" kern="1200" dirty="0">
                  <a:solidFill>
                    <a:schemeClr val="tx1"/>
                  </a:solidFill>
                  <a:latin typeface="Candara" panose="020E0502030303020204" pitchFamily="34" charset="0"/>
                  <a:ea typeface="Malgun Gothic"/>
                </a:rPr>
                <a:t>뼈</a:t>
              </a:r>
              <a:r>
                <a:rPr lang="ko-KR" altLang="en-US" sz="1600" b="1" kern="1200" dirty="0">
                  <a:solidFill>
                    <a:schemeClr val="tx1"/>
                  </a:solidFill>
                  <a:latin typeface="Candara" panose="020E0502030303020204" pitchFamily="34" charset="0"/>
                  <a:ea typeface="Malgun Gothic"/>
                </a:rPr>
                <a:t>에서</a:t>
              </a:r>
              <a:r>
                <a:rPr lang="ko-KR" sz="1600" b="1" kern="1200" dirty="0">
                  <a:solidFill>
                    <a:schemeClr val="tx1"/>
                  </a:solidFill>
                  <a:latin typeface="Candara" panose="020E0502030303020204" pitchFamily="34" charset="0"/>
                  <a:ea typeface="Malgun Gothic"/>
                </a:rPr>
                <a:t> </a:t>
              </a:r>
              <a:r>
                <a:rPr lang="ko-KR" sz="1600" b="1" dirty="0">
                  <a:solidFill>
                    <a:schemeClr val="tx1"/>
                  </a:solidFill>
                  <a:latin typeface="Candara" panose="020E0502030303020204" pitchFamily="34" charset="0"/>
                  <a:ea typeface="Malgun Gothic"/>
                </a:rPr>
                <a:t>칼슘</a:t>
              </a:r>
              <a:r>
                <a:rPr lang="ko-KR" sz="1600" b="1" kern="1200" dirty="0">
                  <a:solidFill>
                    <a:schemeClr val="tx1"/>
                  </a:solidFill>
                  <a:latin typeface="Candara" panose="020E0502030303020204" pitchFamily="34" charset="0"/>
                  <a:ea typeface="Malgun Gothic"/>
                </a:rPr>
                <a:t>과 기타 미네랄</a:t>
              </a:r>
              <a:r>
                <a:rPr lang="ko-KR" altLang="en-US" sz="1600" b="1" dirty="0">
                  <a:solidFill>
                    <a:schemeClr val="tx1"/>
                  </a:solidFill>
                  <a:latin typeface="Candara" panose="020E0502030303020204" pitchFamily="34" charset="0"/>
                  <a:ea typeface="Malgun Gothic"/>
                </a:rPr>
                <a:t>이</a:t>
              </a:r>
              <a:r>
                <a:rPr lang="ko-KR" sz="1600" b="1" kern="1200" dirty="0">
                  <a:solidFill>
                    <a:schemeClr val="tx1"/>
                  </a:solidFill>
                  <a:latin typeface="Candara" panose="020E0502030303020204" pitchFamily="34" charset="0"/>
                  <a:ea typeface="Malgun Gothic"/>
                </a:rPr>
                <a:t> 더 빠른 속도로 </a:t>
              </a:r>
              <a:r>
                <a:rPr lang="ko-KR" altLang="en-US" sz="1600" b="1" dirty="0">
                  <a:solidFill>
                    <a:schemeClr val="tx1"/>
                  </a:solidFill>
                  <a:latin typeface="Candara" panose="020E0502030303020204" pitchFamily="34" charset="0"/>
                  <a:ea typeface="Malgun Gothic"/>
                </a:rPr>
                <a:t>손실됨</a:t>
              </a:r>
              <a:endParaRPr lang="ko-KR" sz="1600" b="1" kern="1200" dirty="0">
                <a:solidFill>
                  <a:schemeClr val="tx1"/>
                </a:solidFill>
                <a:latin typeface="Candara" panose="020E0502030303020204" pitchFamily="34" charset="0"/>
                <a:ea typeface="Malgun Gothic"/>
              </a:endParaRPr>
            </a:p>
          </p:txBody>
        </p:sp>
        <p:sp>
          <p:nvSpPr>
            <p:cNvPr id="13" name="Freeform 12">
              <a:extLst>
                <a:ext uri="{FF2B5EF4-FFF2-40B4-BE49-F238E27FC236}">
                  <a16:creationId xmlns:a16="http://schemas.microsoft.com/office/drawing/2014/main" id="{2CFE474E-25C7-594E-BA17-5F6059BB07DC}"/>
                </a:ext>
              </a:extLst>
            </p:cNvPr>
            <p:cNvSpPr/>
            <p:nvPr/>
          </p:nvSpPr>
          <p:spPr>
            <a:xfrm>
              <a:off x="3689154" y="4974560"/>
              <a:ext cx="316902" cy="264085"/>
            </a:xfrm>
            <a:custGeom>
              <a:avLst/>
              <a:gdLst>
                <a:gd name="connsiteX0" fmla="*/ 0 w 264084"/>
                <a:gd name="connsiteY0" fmla="*/ 63380 h 316901"/>
                <a:gd name="connsiteX1" fmla="*/ 132042 w 264084"/>
                <a:gd name="connsiteY1" fmla="*/ 63380 h 316901"/>
                <a:gd name="connsiteX2" fmla="*/ 132042 w 264084"/>
                <a:gd name="connsiteY2" fmla="*/ 0 h 316901"/>
                <a:gd name="connsiteX3" fmla="*/ 264084 w 264084"/>
                <a:gd name="connsiteY3" fmla="*/ 158451 h 316901"/>
                <a:gd name="connsiteX4" fmla="*/ 132042 w 264084"/>
                <a:gd name="connsiteY4" fmla="*/ 316901 h 316901"/>
                <a:gd name="connsiteX5" fmla="*/ 132042 w 264084"/>
                <a:gd name="connsiteY5" fmla="*/ 253521 h 316901"/>
                <a:gd name="connsiteX6" fmla="*/ 0 w 264084"/>
                <a:gd name="connsiteY6" fmla="*/ 253521 h 316901"/>
                <a:gd name="connsiteX7" fmla="*/ 0 w 264084"/>
                <a:gd name="connsiteY7" fmla="*/ 63380 h 3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084" h="316901">
                  <a:moveTo>
                    <a:pt x="211267" y="1"/>
                  </a:moveTo>
                  <a:lnTo>
                    <a:pt x="211267" y="158451"/>
                  </a:lnTo>
                  <a:lnTo>
                    <a:pt x="264084" y="158451"/>
                  </a:lnTo>
                  <a:lnTo>
                    <a:pt x="132042" y="316900"/>
                  </a:lnTo>
                  <a:lnTo>
                    <a:pt x="0" y="158451"/>
                  </a:lnTo>
                  <a:lnTo>
                    <a:pt x="52817" y="158451"/>
                  </a:lnTo>
                  <a:lnTo>
                    <a:pt x="52817" y="1"/>
                  </a:lnTo>
                  <a:lnTo>
                    <a:pt x="211267" y="1"/>
                  </a:lnTo>
                  <a:close/>
                </a:path>
              </a:pathLst>
            </a:custGeom>
          </p:spPr>
          <p:style>
            <a:lnRef idx="0">
              <a:schemeClr val="accent5">
                <a:shade val="90000"/>
                <a:hueOff val="271295"/>
                <a:satOff val="-626"/>
                <a:lumOff val="19871"/>
                <a:alphaOff val="0"/>
              </a:schemeClr>
            </a:lnRef>
            <a:fillRef idx="1">
              <a:schemeClr val="accent5">
                <a:shade val="90000"/>
                <a:hueOff val="271295"/>
                <a:satOff val="-626"/>
                <a:lumOff val="19871"/>
                <a:alphaOff val="0"/>
              </a:schemeClr>
            </a:fillRef>
            <a:effectRef idx="0">
              <a:schemeClr val="accent5">
                <a:shade val="90000"/>
                <a:hueOff val="271295"/>
                <a:satOff val="-626"/>
                <a:lumOff val="19871"/>
                <a:alphaOff val="0"/>
              </a:schemeClr>
            </a:effectRef>
            <a:fontRef idx="minor">
              <a:schemeClr val="lt1"/>
            </a:fontRef>
          </p:style>
          <p:txBody>
            <a:bodyPr spcFirstLastPara="0" vert="horz" wrap="square" lIns="63381" tIns="1" rIns="63380" bIns="79225" numCol="1" spcCol="1270" anchor="ctr" anchorCtr="0">
              <a:noAutofit/>
            </a:bodyPr>
            <a:lstStyle/>
            <a:p>
              <a:pPr marL="0" lvl="0" indent="0" algn="ctr" defTabSz="577850">
                <a:lnSpc>
                  <a:spcPct val="90000"/>
                </a:lnSpc>
                <a:spcBef>
                  <a:spcPct val="0"/>
                </a:spcBef>
                <a:spcAft>
                  <a:spcPct val="35000"/>
                </a:spcAft>
                <a:buNone/>
              </a:pPr>
              <a:endParaRPr lang="ko-KR" sz="1300" b="1" kern="1200">
                <a:latin typeface="Candara" panose="020E0502030303020204" pitchFamily="34" charset="0"/>
                <a:ea typeface="Malgun Gothic"/>
              </a:endParaRPr>
            </a:p>
          </p:txBody>
        </p:sp>
        <p:sp>
          <p:nvSpPr>
            <p:cNvPr id="14" name="Freeform 13">
              <a:extLst>
                <a:ext uri="{FF2B5EF4-FFF2-40B4-BE49-F238E27FC236}">
                  <a16:creationId xmlns:a16="http://schemas.microsoft.com/office/drawing/2014/main" id="{7933BD06-D2F3-CE42-8CC8-6A6E899D3E4B}"/>
                </a:ext>
              </a:extLst>
            </p:cNvPr>
            <p:cNvSpPr/>
            <p:nvPr/>
          </p:nvSpPr>
          <p:spPr>
            <a:xfrm>
              <a:off x="992866" y="5270467"/>
              <a:ext cx="5709479" cy="704225"/>
            </a:xfrm>
            <a:custGeom>
              <a:avLst/>
              <a:gdLst>
                <a:gd name="connsiteX0" fmla="*/ 0 w 5709479"/>
                <a:gd name="connsiteY0" fmla="*/ 70423 h 704225"/>
                <a:gd name="connsiteX1" fmla="*/ 70423 w 5709479"/>
                <a:gd name="connsiteY1" fmla="*/ 0 h 704225"/>
                <a:gd name="connsiteX2" fmla="*/ 5639057 w 5709479"/>
                <a:gd name="connsiteY2" fmla="*/ 0 h 704225"/>
                <a:gd name="connsiteX3" fmla="*/ 5709480 w 5709479"/>
                <a:gd name="connsiteY3" fmla="*/ 70423 h 704225"/>
                <a:gd name="connsiteX4" fmla="*/ 5709479 w 5709479"/>
                <a:gd name="connsiteY4" fmla="*/ 633803 h 704225"/>
                <a:gd name="connsiteX5" fmla="*/ 5639056 w 5709479"/>
                <a:gd name="connsiteY5" fmla="*/ 704226 h 704225"/>
                <a:gd name="connsiteX6" fmla="*/ 70423 w 5709479"/>
                <a:gd name="connsiteY6" fmla="*/ 704225 h 704225"/>
                <a:gd name="connsiteX7" fmla="*/ 0 w 5709479"/>
                <a:gd name="connsiteY7" fmla="*/ 633802 h 704225"/>
                <a:gd name="connsiteX8" fmla="*/ 0 w 5709479"/>
                <a:gd name="connsiteY8" fmla="*/ 70423 h 70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9479" h="704225">
                  <a:moveTo>
                    <a:pt x="0" y="70423"/>
                  </a:moveTo>
                  <a:cubicBezTo>
                    <a:pt x="0" y="31529"/>
                    <a:pt x="31529" y="0"/>
                    <a:pt x="70423" y="0"/>
                  </a:cubicBezTo>
                  <a:lnTo>
                    <a:pt x="5639057" y="0"/>
                  </a:lnTo>
                  <a:cubicBezTo>
                    <a:pt x="5677951" y="0"/>
                    <a:pt x="5709480" y="31529"/>
                    <a:pt x="5709480" y="70423"/>
                  </a:cubicBezTo>
                  <a:cubicBezTo>
                    <a:pt x="5709480" y="258216"/>
                    <a:pt x="5709479" y="446010"/>
                    <a:pt x="5709479" y="633803"/>
                  </a:cubicBezTo>
                  <a:cubicBezTo>
                    <a:pt x="5709479" y="672697"/>
                    <a:pt x="5677950" y="704226"/>
                    <a:pt x="5639056" y="704226"/>
                  </a:cubicBezTo>
                  <a:lnTo>
                    <a:pt x="70423" y="704225"/>
                  </a:lnTo>
                  <a:cubicBezTo>
                    <a:pt x="31529" y="704225"/>
                    <a:pt x="0" y="672696"/>
                    <a:pt x="0" y="633802"/>
                  </a:cubicBezTo>
                  <a:lnTo>
                    <a:pt x="0" y="70423"/>
                  </a:lnTo>
                  <a:close/>
                </a:path>
              </a:pathLst>
            </a:custGeom>
            <a:ln>
              <a:noFill/>
            </a:ln>
          </p:spPr>
          <p:style>
            <a:lnRef idx="2">
              <a:schemeClr val="lt1">
                <a:hueOff val="0"/>
                <a:satOff val="0"/>
                <a:lumOff val="0"/>
                <a:alphaOff val="0"/>
              </a:schemeClr>
            </a:lnRef>
            <a:fillRef idx="1">
              <a:schemeClr val="accent5">
                <a:shade val="80000"/>
                <a:hueOff val="271263"/>
                <a:satOff val="5175"/>
                <a:lumOff val="22855"/>
                <a:alphaOff val="0"/>
              </a:schemeClr>
            </a:fillRef>
            <a:effectRef idx="0">
              <a:schemeClr val="accent5">
                <a:shade val="80000"/>
                <a:hueOff val="271263"/>
                <a:satOff val="5175"/>
                <a:lumOff val="22855"/>
                <a:alphaOff val="0"/>
              </a:schemeClr>
            </a:effectRef>
            <a:fontRef idx="minor">
              <a:schemeClr val="lt1"/>
            </a:fontRef>
          </p:style>
          <p:txBody>
            <a:bodyPr spcFirstLastPara="0" vert="horz" wrap="square" lIns="81586" tIns="81586" rIns="81586" bIns="81586" numCol="1" spcCol="1270" anchor="ctr" anchorCtr="0">
              <a:noAutofit/>
            </a:bodyPr>
            <a:lstStyle/>
            <a:p>
              <a:pPr lvl="0" algn="ctr" defTabSz="711200">
                <a:lnSpc>
                  <a:spcPct val="90000"/>
                </a:lnSpc>
                <a:spcBef>
                  <a:spcPct val="0"/>
                </a:spcBef>
                <a:spcAft>
                  <a:spcPct val="35000"/>
                </a:spcAft>
              </a:pPr>
              <a:r>
                <a:rPr lang="ko-KR" sz="1600" b="1">
                  <a:solidFill>
                    <a:schemeClr val="tx1"/>
                  </a:solidFill>
                  <a:latin typeface="Candara" panose="020E0502030303020204" pitchFamily="34" charset="0"/>
                  <a:ea typeface="Malgun Gothic"/>
                </a:rPr>
                <a:t>연간 2%의 뼈 손실</a:t>
              </a:r>
              <a:endParaRPr lang="ko-KR" sz="1600" b="1" kern="1200">
                <a:solidFill>
                  <a:schemeClr val="tx1"/>
                </a:solidFill>
                <a:latin typeface="Candara" panose="020E0502030303020204" pitchFamily="34" charset="0"/>
                <a:ea typeface="Malgun Gothic"/>
              </a:endParaRPr>
            </a:p>
          </p:txBody>
        </p:sp>
      </p:grpSp>
      <p:cxnSp>
        <p:nvCxnSpPr>
          <p:cNvPr id="16" name="Straight Connector 15">
            <a:extLst>
              <a:ext uri="{FF2B5EF4-FFF2-40B4-BE49-F238E27FC236}">
                <a16:creationId xmlns:a16="http://schemas.microsoft.com/office/drawing/2014/main" id="{7D7D622A-D953-104E-9544-890D1BBDE347}"/>
              </a:ext>
            </a:extLst>
          </p:cNvPr>
          <p:cNvCxnSpPr/>
          <p:nvPr/>
        </p:nvCxnSpPr>
        <p:spPr>
          <a:xfrm>
            <a:off x="2706624" y="2600385"/>
            <a:ext cx="575004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9165E0C-C029-934C-825D-E52E3B3EDA8E}"/>
              </a:ext>
            </a:extLst>
          </p:cNvPr>
          <p:cNvSpPr txBox="1"/>
          <p:nvPr/>
        </p:nvSpPr>
        <p:spPr>
          <a:xfrm>
            <a:off x="5219791" y="2427453"/>
            <a:ext cx="877163" cy="369332"/>
          </a:xfrm>
          <a:prstGeom prst="rect">
            <a:avLst/>
          </a:prstGeom>
          <a:solidFill>
            <a:schemeClr val="bg1"/>
          </a:solidFill>
        </p:spPr>
        <p:txBody>
          <a:bodyPr wrap="none" rtlCol="0">
            <a:spAutoFit/>
          </a:bodyPr>
          <a:lstStyle/>
          <a:p>
            <a:pPr algn="ctr"/>
            <a:r>
              <a:rPr lang="ko-KR" b="1" dirty="0">
                <a:solidFill>
                  <a:schemeClr val="accent2"/>
                </a:solidFill>
                <a:latin typeface="Candara" panose="020E0502030303020204" pitchFamily="34" charset="0"/>
                <a:sym typeface=""/>
              </a:rPr>
              <a:t>폐경기</a:t>
            </a:r>
          </a:p>
        </p:txBody>
      </p:sp>
      <p:pic>
        <p:nvPicPr>
          <p:cNvPr id="15" name="Graphic 14" descr="Home with solid fill">
            <a:hlinkClick r:id="rId3" action="ppaction://hlinksldjump"/>
            <a:extLst>
              <a:ext uri="{FF2B5EF4-FFF2-40B4-BE49-F238E27FC236}">
                <a16:creationId xmlns:a16="http://schemas.microsoft.com/office/drawing/2014/main" id="{8458C7F2-49B5-5944-BE7D-09FE10EB2B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237564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5</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5709141" cy="1200329"/>
          </a:xfrm>
          <a:prstGeom prst="rect">
            <a:avLst/>
          </a:prstGeom>
          <a:noFill/>
        </p:spPr>
        <p:txBody>
          <a:bodyPr wrap="square" rtlCol="0">
            <a:spAutoFit/>
          </a:bodyPr>
          <a:lstStyle/>
          <a:p>
            <a:r>
              <a:rPr lang="ko-KR" b="1" kern="0" dirty="0">
                <a:solidFill>
                  <a:srgbClr val="0063A6">
                    <a:lumMod val="100000"/>
                  </a:srgbClr>
                </a:solidFill>
                <a:latin typeface="Candara" panose="020E0502030303020204" pitchFamily="34" charset="0"/>
                <a:sym typeface=""/>
              </a:rPr>
              <a:t>가능한 경우, 국가별 </a:t>
            </a:r>
            <a:r>
              <a:rPr lang="ko-KR" b="1" kern="0" dirty="0">
                <a:solidFill>
                  <a:srgbClr val="3FBEAC">
                    <a:lumMod val="100000"/>
                  </a:srgbClr>
                </a:solidFill>
                <a:latin typeface="Candara" panose="020E0502030303020204" pitchFamily="34" charset="0"/>
                <a:sym typeface=""/>
              </a:rPr>
              <a:t>골절 위험 평가 도구</a:t>
            </a:r>
            <a:r>
              <a:rPr lang="ko-KR" b="1" kern="0" dirty="0">
                <a:solidFill>
                  <a:srgbClr val="0063A6">
                    <a:lumMod val="100000"/>
                  </a:srgbClr>
                </a:solidFill>
                <a:latin typeface="Candara" panose="020E0502030303020204" pitchFamily="34" charset="0"/>
                <a:sym typeface=""/>
              </a:rPr>
              <a:t>(예: FRAX</a:t>
            </a:r>
            <a:r>
              <a:rPr lang="ko-KR" b="1" kern="0" baseline="30000" dirty="0">
                <a:solidFill>
                  <a:srgbClr val="0063A6">
                    <a:lumMod val="100000"/>
                  </a:srgbClr>
                </a:solidFill>
                <a:latin typeface="Candara" panose="020E0502030303020204" pitchFamily="34" charset="0"/>
                <a:sym typeface=""/>
              </a:rPr>
              <a:t>®</a:t>
            </a:r>
            <a:r>
              <a:rPr lang="ko-KR" b="1" kern="0" dirty="0">
                <a:solidFill>
                  <a:srgbClr val="0063A6">
                    <a:lumMod val="100000"/>
                  </a:srgbClr>
                </a:solidFill>
                <a:latin typeface="Candara" panose="020E0502030303020204" pitchFamily="34" charset="0"/>
                <a:sym typeface=""/>
              </a:rPr>
              <a:t>, </a:t>
            </a:r>
            <a:r>
              <a:rPr lang="ko-KR" b="1" kern="0" dirty="0" err="1">
                <a:solidFill>
                  <a:srgbClr val="0063A6">
                    <a:lumMod val="100000"/>
                  </a:srgbClr>
                </a:solidFill>
                <a:latin typeface="Candara" panose="020E0502030303020204" pitchFamily="34" charset="0"/>
                <a:sym typeface=""/>
              </a:rPr>
              <a:t>Garvan</a:t>
            </a:r>
            <a:r>
              <a:rPr lang="ko-KR" b="1" kern="0" dirty="0">
                <a:solidFill>
                  <a:srgbClr val="0063A6">
                    <a:lumMod val="100000"/>
                  </a:srgbClr>
                </a:solidFill>
                <a:latin typeface="Candara" panose="020E0502030303020204" pitchFamily="34" charset="0"/>
                <a:sym typeface=""/>
              </a:rPr>
              <a:t> 등) </a:t>
            </a:r>
            <a:r>
              <a:rPr lang="ko-KR" b="1" kern="0" dirty="0" err="1">
                <a:solidFill>
                  <a:srgbClr val="0063A6">
                    <a:lumMod val="100000"/>
                  </a:srgbClr>
                </a:solidFill>
                <a:latin typeface="Candara" panose="020E0502030303020204" pitchFamily="34" charset="0"/>
                <a:sym typeface=""/>
              </a:rPr>
              <a:t>또는</a:t>
            </a:r>
            <a:r>
              <a:rPr lang="ko-KR" b="1" kern="0" dirty="0" err="1">
                <a:solidFill>
                  <a:srgbClr val="3FBEAC">
                    <a:lumMod val="100000"/>
                  </a:srgbClr>
                </a:solidFill>
                <a:latin typeface="Candara" panose="020E0502030303020204" pitchFamily="34" charset="0"/>
                <a:sym typeface=""/>
              </a:rPr>
              <a:t>골다공증</a:t>
            </a:r>
            <a:r>
              <a:rPr lang="ko-KR" b="1" kern="0" dirty="0">
                <a:solidFill>
                  <a:srgbClr val="3FBEAC">
                    <a:lumMod val="100000"/>
                  </a:srgbClr>
                </a:solidFill>
                <a:latin typeface="Candara" panose="020E0502030303020204" pitchFamily="34" charset="0"/>
                <a:sym typeface=""/>
              </a:rPr>
              <a:t> </a:t>
            </a:r>
            <a:r>
              <a:rPr lang="ko-KR" b="1" kern="0" dirty="0" err="1">
                <a:solidFill>
                  <a:srgbClr val="3FBEAC">
                    <a:lumMod val="100000"/>
                  </a:srgbClr>
                </a:solidFill>
                <a:latin typeface="Candara" panose="020E0502030303020204" pitchFamily="34" charset="0"/>
                <a:sym typeface=""/>
              </a:rPr>
              <a:t>스크리닝</a:t>
            </a:r>
            <a:r>
              <a:rPr lang="ko-KR" b="1" kern="0" dirty="0">
                <a:solidFill>
                  <a:srgbClr val="3FBEAC">
                    <a:lumMod val="100000"/>
                  </a:srgbClr>
                </a:solidFill>
                <a:latin typeface="Candara" panose="020E0502030303020204" pitchFamily="34" charset="0"/>
                <a:sym typeface=""/>
              </a:rPr>
              <a:t> 도구</a:t>
            </a:r>
            <a:r>
              <a:rPr lang="ko-KR" b="1" kern="0" dirty="0">
                <a:solidFill>
                  <a:srgbClr val="0063A6">
                    <a:lumMod val="100000"/>
                  </a:srgbClr>
                </a:solidFill>
                <a:latin typeface="Candara" panose="020E0502030303020204" pitchFamily="34" charset="0"/>
                <a:sym typeface=""/>
              </a:rPr>
              <a:t>(예: 아시안 맞춤 골다공증 자가진단 도구)가 개인의 뼈 건강 및 미래 </a:t>
            </a:r>
            <a:r>
              <a:rPr lang="ko-KR" b="1" kern="0" dirty="0" err="1">
                <a:solidFill>
                  <a:srgbClr val="0063A6">
                    <a:lumMod val="100000"/>
                  </a:srgbClr>
                </a:solidFill>
                <a:latin typeface="Candara" panose="020E0502030303020204" pitchFamily="34" charset="0"/>
                <a:sym typeface=""/>
              </a:rPr>
              <a:t>골절위험</a:t>
            </a:r>
            <a:r>
              <a:rPr lang="ko-KR" b="1" kern="0" dirty="0">
                <a:solidFill>
                  <a:srgbClr val="0063A6">
                    <a:lumMod val="100000"/>
                  </a:srgbClr>
                </a:solidFill>
                <a:latin typeface="Candara" panose="020E0502030303020204" pitchFamily="34" charset="0"/>
                <a:sym typeface=""/>
              </a:rPr>
              <a:t> 예측을 검사하는 데 표준이 되어야 합니다.</a:t>
            </a:r>
          </a:p>
        </p:txBody>
      </p:sp>
      <p:pic>
        <p:nvPicPr>
          <p:cNvPr id="3" name="Picture 2">
            <a:extLst>
              <a:ext uri="{FF2B5EF4-FFF2-40B4-BE49-F238E27FC236}">
                <a16:creationId xmlns:a16="http://schemas.microsoft.com/office/drawing/2014/main" id="{A99E038D-3C23-FD43-A694-DFF51E21EA1E}"/>
              </a:ext>
            </a:extLst>
          </p:cNvPr>
          <p:cNvPicPr>
            <a:picLocks noChangeAspect="1"/>
          </p:cNvPicPr>
          <p:nvPr/>
        </p:nvPicPr>
        <p:blipFill>
          <a:blip r:embed="rId4"/>
          <a:stretch>
            <a:fillRect/>
          </a:stretch>
        </p:blipFill>
        <p:spPr>
          <a:xfrm>
            <a:off x="6675315" y="837487"/>
            <a:ext cx="4470400" cy="3302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399DD03-462B-B545-B157-F21489AA7F95}"/>
              </a:ext>
            </a:extLst>
          </p:cNvPr>
          <p:cNvPicPr>
            <a:picLocks noChangeAspect="1"/>
          </p:cNvPicPr>
          <p:nvPr/>
        </p:nvPicPr>
        <p:blipFill>
          <a:blip r:embed="rId5"/>
          <a:stretch>
            <a:fillRect/>
          </a:stretch>
        </p:blipFill>
        <p:spPr>
          <a:xfrm>
            <a:off x="6096000" y="2688836"/>
            <a:ext cx="2662115" cy="370500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94B591C-6D70-AC41-B75F-8C5C9E0E65D5}"/>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12" name="Graphic 11" descr="Home with solid fill">
            <a:hlinkClick r:id="rId6" action="ppaction://hlinksldjump"/>
            <a:extLst>
              <a:ext uri="{FF2B5EF4-FFF2-40B4-BE49-F238E27FC236}">
                <a16:creationId xmlns:a16="http://schemas.microsoft.com/office/drawing/2014/main" id="{8F085266-D714-5C46-8493-C48E941BCB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007536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고관절 골절은 치명적일 수 있음</a:t>
            </a:r>
          </a:p>
        </p:txBody>
      </p:sp>
      <p:sp>
        <p:nvSpPr>
          <p:cNvPr id="4" name="TextBox 3">
            <a:extLst>
              <a:ext uri="{FF2B5EF4-FFF2-40B4-BE49-F238E27FC236}">
                <a16:creationId xmlns:a16="http://schemas.microsoft.com/office/drawing/2014/main" id="{13BFEFBA-E4F2-43DC-959B-3FD2F3792E12}"/>
              </a:ext>
            </a:extLst>
          </p:cNvPr>
          <p:cNvSpPr txBox="1"/>
          <p:nvPr/>
        </p:nvSpPr>
        <p:spPr>
          <a:xfrm>
            <a:off x="8750488" y="4486758"/>
            <a:ext cx="2384497" cy="1569660"/>
          </a:xfrm>
          <a:prstGeom prst="rect">
            <a:avLst/>
          </a:prstGeom>
          <a:noFill/>
        </p:spPr>
        <p:txBody>
          <a:bodyPr wrap="square" rtlCol="0">
            <a:spAutoFit/>
          </a:bodyPr>
          <a:lstStyle/>
          <a:p>
            <a:pPr marL="269875" lvl="1"/>
            <a:r>
              <a:rPr lang="ko-KR" b="1" kern="0">
                <a:solidFill>
                  <a:schemeClr val="tx1">
                    <a:lumMod val="100000"/>
                  </a:schemeClr>
                </a:solidFill>
                <a:latin typeface="Candara" panose="020E0502030303020204" pitchFamily="34" charset="0"/>
                <a:sym typeface=""/>
              </a:rPr>
              <a:t>사망률은 최대</a:t>
            </a:r>
            <a:r>
              <a:rPr lang="ko-KR" sz="3600" b="1" kern="0">
                <a:solidFill>
                  <a:srgbClr val="6BBBAD">
                    <a:lumMod val="100000"/>
                  </a:srgbClr>
                </a:solidFill>
                <a:latin typeface="Candara" panose="020E0502030303020204" pitchFamily="34" charset="0"/>
                <a:sym typeface=""/>
              </a:rPr>
              <a:t>58%</a:t>
            </a:r>
            <a:r>
              <a:rPr lang="ko-KR" b="1" kern="0" baseline="30000">
                <a:solidFill>
                  <a:schemeClr val="tx1">
                    <a:lumMod val="100000"/>
                  </a:schemeClr>
                </a:solidFill>
                <a:latin typeface="Candara" panose="020E0502030303020204" pitchFamily="34" charset="0"/>
                <a:sym typeface=""/>
              </a:rPr>
              <a:t>3,4 </a:t>
            </a:r>
          </a:p>
          <a:p>
            <a:endParaRPr lang="ko-KR" sz="1200" b="1">
              <a:latin typeface="Candara" panose="020E0502030303020204" pitchFamily="34" charset="0"/>
              <a:sym typeface=""/>
            </a:endParaRPr>
          </a:p>
          <a:p>
            <a:endParaRPr lang="ko-KR" sz="1200" b="1">
              <a:latin typeface="Candara" panose="020E0502030303020204" pitchFamily="34" charset="0"/>
              <a:ea typeface="Malgun Gothic"/>
            </a:endParaRPr>
          </a:p>
        </p:txBody>
      </p:sp>
      <p:pic>
        <p:nvPicPr>
          <p:cNvPr id="3" name="Picture 2">
            <a:extLst>
              <a:ext uri="{FF2B5EF4-FFF2-40B4-BE49-F238E27FC236}">
                <a16:creationId xmlns:a16="http://schemas.microsoft.com/office/drawing/2014/main" id="{96025DB7-F8ED-8941-B391-593714C2FCD9}"/>
              </a:ext>
            </a:extLst>
          </p:cNvPr>
          <p:cNvPicPr>
            <a:picLocks noChangeAspect="1"/>
          </p:cNvPicPr>
          <p:nvPr/>
        </p:nvPicPr>
        <p:blipFill>
          <a:blip r:embed="rId3">
            <a:duotone>
              <a:schemeClr val="accent1">
                <a:shade val="45000"/>
                <a:satMod val="135000"/>
              </a:schemeClr>
              <a:prstClr val="white"/>
            </a:duotone>
          </a:blip>
          <a:stretch>
            <a:fillRect/>
          </a:stretch>
        </p:blipFill>
        <p:spPr>
          <a:xfrm>
            <a:off x="1116205" y="1675651"/>
            <a:ext cx="1220709" cy="1679695"/>
          </a:xfrm>
          <a:prstGeom prst="rect">
            <a:avLst/>
          </a:prstGeom>
        </p:spPr>
      </p:pic>
      <p:sp>
        <p:nvSpPr>
          <p:cNvPr id="5" name="TextBox 4">
            <a:extLst>
              <a:ext uri="{FF2B5EF4-FFF2-40B4-BE49-F238E27FC236}">
                <a16:creationId xmlns:a16="http://schemas.microsoft.com/office/drawing/2014/main" id="{FE333B3F-F51E-3945-A0A4-6BA18646A704}"/>
              </a:ext>
            </a:extLst>
          </p:cNvPr>
          <p:cNvSpPr txBox="1"/>
          <p:nvPr/>
        </p:nvSpPr>
        <p:spPr>
          <a:xfrm>
            <a:off x="2465676" y="2033735"/>
            <a:ext cx="2569824" cy="923330"/>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40%</a:t>
            </a:r>
            <a:r>
              <a:rPr lang="ko-KR" b="1" kern="0">
                <a:solidFill>
                  <a:schemeClr val="tx1">
                    <a:lumMod val="100000"/>
                  </a:schemeClr>
                </a:solidFill>
                <a:latin typeface="Candara" panose="020E0502030303020204" pitchFamily="34" charset="0"/>
                <a:sym typeface=""/>
              </a:rPr>
              <a:t>가 독립적으로 걸을 수 없음</a:t>
            </a:r>
            <a:r>
              <a:rPr lang="ko-KR" b="1" kern="0" baseline="30000">
                <a:solidFill>
                  <a:schemeClr val="tx1">
                    <a:lumMod val="100000"/>
                  </a:schemeClr>
                </a:solidFill>
                <a:latin typeface="Candara" panose="020E0502030303020204" pitchFamily="34" charset="0"/>
                <a:sym typeface=""/>
              </a:rPr>
              <a:t>1,2</a:t>
            </a:r>
          </a:p>
        </p:txBody>
      </p:sp>
      <p:grpSp>
        <p:nvGrpSpPr>
          <p:cNvPr id="20" name="Group 19">
            <a:extLst>
              <a:ext uri="{FF2B5EF4-FFF2-40B4-BE49-F238E27FC236}">
                <a16:creationId xmlns:a16="http://schemas.microsoft.com/office/drawing/2014/main" id="{7D777715-B86D-2045-BF4E-C0EC68300925}"/>
              </a:ext>
            </a:extLst>
          </p:cNvPr>
          <p:cNvGrpSpPr/>
          <p:nvPr/>
        </p:nvGrpSpPr>
        <p:grpSpPr>
          <a:xfrm>
            <a:off x="7811375" y="4234705"/>
            <a:ext cx="939113" cy="1842480"/>
            <a:chOff x="7722973" y="1545546"/>
            <a:chExt cx="939113" cy="1842480"/>
          </a:xfrm>
          <a:solidFill>
            <a:srgbClr val="0063A6"/>
          </a:solidFill>
        </p:grpSpPr>
        <p:sp>
          <p:nvSpPr>
            <p:cNvPr id="17" name="Trapezium 16">
              <a:extLst>
                <a:ext uri="{FF2B5EF4-FFF2-40B4-BE49-F238E27FC236}">
                  <a16:creationId xmlns:a16="http://schemas.microsoft.com/office/drawing/2014/main" id="{0ADF4F88-3E6A-F047-9CC0-BC34BF2381FE}"/>
                </a:ext>
              </a:extLst>
            </p:cNvPr>
            <p:cNvSpPr/>
            <p:nvPr/>
          </p:nvSpPr>
          <p:spPr>
            <a:xfrm>
              <a:off x="7722973" y="1545546"/>
              <a:ext cx="939113" cy="646331"/>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8" name="Trapezium 17">
              <a:extLst>
                <a:ext uri="{FF2B5EF4-FFF2-40B4-BE49-F238E27FC236}">
                  <a16:creationId xmlns:a16="http://schemas.microsoft.com/office/drawing/2014/main" id="{17D83D23-8FAA-8346-A030-1F643C47A780}"/>
                </a:ext>
              </a:extLst>
            </p:cNvPr>
            <p:cNvSpPr/>
            <p:nvPr/>
          </p:nvSpPr>
          <p:spPr>
            <a:xfrm rot="10800000">
              <a:off x="7722973" y="2191877"/>
              <a:ext cx="939113" cy="1196149"/>
            </a:xfrm>
            <a:prstGeom prst="trapezoid">
              <a:avLst>
                <a:gd name="adj" fmla="val 197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grpSp>
      <p:sp>
        <p:nvSpPr>
          <p:cNvPr id="19" name="TextBox 18">
            <a:extLst>
              <a:ext uri="{FF2B5EF4-FFF2-40B4-BE49-F238E27FC236}">
                <a16:creationId xmlns:a16="http://schemas.microsoft.com/office/drawing/2014/main" id="{BC2ABCA4-CD67-4248-955E-970C18039258}"/>
              </a:ext>
            </a:extLst>
          </p:cNvPr>
          <p:cNvSpPr txBox="1"/>
          <p:nvPr/>
        </p:nvSpPr>
        <p:spPr>
          <a:xfrm>
            <a:off x="1482641" y="1159754"/>
            <a:ext cx="3047629" cy="369332"/>
          </a:xfrm>
          <a:prstGeom prst="rect">
            <a:avLst/>
          </a:prstGeom>
          <a:noFill/>
        </p:spPr>
        <p:txBody>
          <a:bodyPr wrap="none" rtlCol="0">
            <a:spAutoFit/>
          </a:bodyPr>
          <a:lstStyle/>
          <a:p>
            <a:r>
              <a:rPr lang="ko-KR" b="1">
                <a:latin typeface="Candara" panose="020E0502030303020204" pitchFamily="34" charset="0"/>
                <a:sym typeface=""/>
              </a:rPr>
              <a:t>고관절 골절 1년 후:</a:t>
            </a:r>
          </a:p>
        </p:txBody>
      </p:sp>
      <p:grpSp>
        <p:nvGrpSpPr>
          <p:cNvPr id="29" name="Group 28">
            <a:extLst>
              <a:ext uri="{FF2B5EF4-FFF2-40B4-BE49-F238E27FC236}">
                <a16:creationId xmlns:a16="http://schemas.microsoft.com/office/drawing/2014/main" id="{CF14F09F-6789-8E4E-90F8-67980A86FB5D}"/>
              </a:ext>
            </a:extLst>
          </p:cNvPr>
          <p:cNvGrpSpPr/>
          <p:nvPr/>
        </p:nvGrpSpPr>
        <p:grpSpPr>
          <a:xfrm>
            <a:off x="864629" y="3429000"/>
            <a:ext cx="3817111" cy="2739701"/>
            <a:chOff x="952596" y="3428999"/>
            <a:chExt cx="3817111" cy="2739701"/>
          </a:xfrm>
        </p:grpSpPr>
        <p:pic>
          <p:nvPicPr>
            <p:cNvPr id="28" name="Picture 27" descr="Shape, arrow&#10;&#10;Description automatically generated">
              <a:extLst>
                <a:ext uri="{FF2B5EF4-FFF2-40B4-BE49-F238E27FC236}">
                  <a16:creationId xmlns:a16="http://schemas.microsoft.com/office/drawing/2014/main" id="{8C61459E-38BF-644A-9428-114FB5B3B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96" y="3428999"/>
              <a:ext cx="3817111" cy="2739701"/>
            </a:xfrm>
            <a:prstGeom prst="rect">
              <a:avLst/>
            </a:prstGeom>
          </p:spPr>
        </p:pic>
        <p:pic>
          <p:nvPicPr>
            <p:cNvPr id="23" name="Picture 22">
              <a:extLst>
                <a:ext uri="{FF2B5EF4-FFF2-40B4-BE49-F238E27FC236}">
                  <a16:creationId xmlns:a16="http://schemas.microsoft.com/office/drawing/2014/main" id="{159AB36B-E9CF-B449-9AEB-B59525414018}"/>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18525" t="13080" r="54626" b="15903"/>
            <a:stretch/>
          </p:blipFill>
          <p:spPr>
            <a:xfrm>
              <a:off x="1552476" y="4477424"/>
              <a:ext cx="727734" cy="1338372"/>
            </a:xfrm>
            <a:prstGeom prst="rect">
              <a:avLst/>
            </a:prstGeom>
          </p:spPr>
        </p:pic>
        <p:pic>
          <p:nvPicPr>
            <p:cNvPr id="24" name="Picture 23">
              <a:extLst>
                <a:ext uri="{FF2B5EF4-FFF2-40B4-BE49-F238E27FC236}">
                  <a16:creationId xmlns:a16="http://schemas.microsoft.com/office/drawing/2014/main" id="{0BF70B5C-28F1-6A45-B9B0-B3E11040F35A}"/>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55670" t="14751" r="21611" b="12820"/>
            <a:stretch/>
          </p:blipFill>
          <p:spPr>
            <a:xfrm>
              <a:off x="2245752" y="4477423"/>
              <a:ext cx="615783" cy="1364987"/>
            </a:xfrm>
            <a:prstGeom prst="rect">
              <a:avLst/>
            </a:prstGeom>
          </p:spPr>
        </p:pic>
        <p:pic>
          <p:nvPicPr>
            <p:cNvPr id="25" name="Picture 24">
              <a:extLst>
                <a:ext uri="{FF2B5EF4-FFF2-40B4-BE49-F238E27FC236}">
                  <a16:creationId xmlns:a16="http://schemas.microsoft.com/office/drawing/2014/main" id="{28CFC26A-4627-EB41-921B-357BF6E44719}"/>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18525" t="13080" r="54626" b="15903"/>
            <a:stretch/>
          </p:blipFill>
          <p:spPr>
            <a:xfrm>
              <a:off x="2827077" y="4477424"/>
              <a:ext cx="727734" cy="1338372"/>
            </a:xfrm>
            <a:prstGeom prst="rect">
              <a:avLst/>
            </a:prstGeom>
          </p:spPr>
        </p:pic>
        <p:pic>
          <p:nvPicPr>
            <p:cNvPr id="26" name="Picture 25">
              <a:extLst>
                <a:ext uri="{FF2B5EF4-FFF2-40B4-BE49-F238E27FC236}">
                  <a16:creationId xmlns:a16="http://schemas.microsoft.com/office/drawing/2014/main" id="{90664A04-947D-2D48-B89D-94196EA10258}"/>
                </a:ext>
              </a:extLst>
            </p:cNvPr>
            <p:cNvPicPr>
              <a:picLocks noChangeAspect="1"/>
            </p:cNvPicPr>
            <p:nvPr/>
          </p:nvPicPr>
          <p:blipFill rotWithShape="1">
            <a:blip r:embed="rId5">
              <a:extLst>
                <a:ext uri="{28A0092B-C50C-407E-A947-70E740481C1C}">
                  <a14:useLocalDpi xmlns:a14="http://schemas.microsoft.com/office/drawing/2010/main" val="0"/>
                </a:ext>
              </a:extLst>
            </a:blip>
            <a:srcRect l="55670" t="14751" r="21611" b="12820"/>
            <a:stretch/>
          </p:blipFill>
          <p:spPr>
            <a:xfrm>
              <a:off x="3520354" y="4477423"/>
              <a:ext cx="615783" cy="1364987"/>
            </a:xfrm>
            <a:prstGeom prst="rect">
              <a:avLst/>
            </a:prstGeom>
          </p:spPr>
        </p:pic>
      </p:grpSp>
      <p:sp>
        <p:nvSpPr>
          <p:cNvPr id="30" name="TextBox 29">
            <a:extLst>
              <a:ext uri="{FF2B5EF4-FFF2-40B4-BE49-F238E27FC236}">
                <a16:creationId xmlns:a16="http://schemas.microsoft.com/office/drawing/2014/main" id="{1B1DF201-9373-CC48-9E11-F4BB91C24404}"/>
              </a:ext>
            </a:extLst>
          </p:cNvPr>
          <p:cNvSpPr txBox="1"/>
          <p:nvPr/>
        </p:nvSpPr>
        <p:spPr>
          <a:xfrm>
            <a:off x="386857" y="6442208"/>
            <a:ext cx="11018964"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Cooper C.</a:t>
            </a:r>
            <a:r>
              <a:rPr lang="ko-KR" sz="900" b="1" i="1" kern="0">
                <a:solidFill>
                  <a:schemeClr val="tx1">
                    <a:lumMod val="100000"/>
                  </a:schemeClr>
                </a:solidFill>
                <a:latin typeface="Calibri" panose="020F0502020204030204" pitchFamily="34" charset="0"/>
                <a:sym typeface=""/>
              </a:rPr>
              <a:t>Am J Med 1997;</a:t>
            </a:r>
            <a:r>
              <a:rPr lang="ko-KR" sz="900" b="1" kern="0">
                <a:solidFill>
                  <a:schemeClr val="tx1">
                    <a:lumMod val="100000"/>
                  </a:schemeClr>
                </a:solidFill>
                <a:latin typeface="Calibri" panose="020F0502020204030204" pitchFamily="34" charset="0"/>
                <a:sym typeface=""/>
              </a:rPr>
              <a:t> 103:12S-19S; 2. Rapp K, et al.</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2008;23:1825–31; 2. 호주 보건 안전 및 품질 위원회. 고관절 골절 치료 – 개선 사례. Sydney: ACSQHC; 2017; 3. Rapp K, et al.</a:t>
            </a:r>
            <a:r>
              <a:rPr lang="ko-KR" sz="900" b="1" i="1" kern="0">
                <a:solidFill>
                  <a:schemeClr val="tx1">
                    <a:lumMod val="100000"/>
                  </a:schemeClr>
                </a:solidFill>
                <a:latin typeface="Calibri" panose="020F0502020204030204" pitchFamily="34" charset="0"/>
                <a:sym typeface=""/>
              </a:rPr>
              <a:t>J Bone Miner Res</a:t>
            </a:r>
            <a:r>
              <a:rPr lang="ko-KR" sz="900" b="1" kern="0">
                <a:solidFill>
                  <a:schemeClr val="tx1">
                    <a:lumMod val="100000"/>
                  </a:schemeClr>
                </a:solidFill>
                <a:latin typeface="Calibri" panose="020F0502020204030204" pitchFamily="34" charset="0"/>
                <a:sym typeface=""/>
              </a:rPr>
              <a:t> 2008;23:1825–31; 4. Schnell S, et al.</a:t>
            </a:r>
            <a:r>
              <a:rPr lang="ko-KR" sz="900" b="1" i="1" kern="0">
                <a:solidFill>
                  <a:schemeClr val="tx1">
                    <a:lumMod val="100000"/>
                  </a:schemeClr>
                </a:solidFill>
                <a:latin typeface="Calibri" panose="020F0502020204030204" pitchFamily="34" charset="0"/>
                <a:sym typeface=""/>
              </a:rPr>
              <a:t>Geriatr Orthop Surg Rehabil</a:t>
            </a:r>
            <a:r>
              <a:rPr lang="ko-KR" sz="900" b="1" kern="0">
                <a:solidFill>
                  <a:schemeClr val="tx1">
                    <a:lumMod val="100000"/>
                  </a:schemeClr>
                </a:solidFill>
                <a:latin typeface="Calibri" panose="020F0502020204030204" pitchFamily="34" charset="0"/>
                <a:sym typeface=""/>
              </a:rPr>
              <a:t> . 2010;1:6-14. </a:t>
            </a:r>
          </a:p>
        </p:txBody>
      </p:sp>
      <p:graphicFrame>
        <p:nvGraphicFramePr>
          <p:cNvPr id="31" name="Chart 30">
            <a:extLst>
              <a:ext uri="{FF2B5EF4-FFF2-40B4-BE49-F238E27FC236}">
                <a16:creationId xmlns:a16="http://schemas.microsoft.com/office/drawing/2014/main" id="{D50EC80E-8B0C-2649-A49D-5A0E4D43C3BE}"/>
              </a:ext>
            </a:extLst>
          </p:cNvPr>
          <p:cNvGraphicFramePr/>
          <p:nvPr>
            <p:extLst>
              <p:ext uri="{D42A27DB-BD31-4B8C-83A1-F6EECF244321}">
                <p14:modId xmlns:p14="http://schemas.microsoft.com/office/powerpoint/2010/main" val="3569861007"/>
              </p:ext>
            </p:extLst>
          </p:nvPr>
        </p:nvGraphicFramePr>
        <p:xfrm>
          <a:off x="6351372" y="1526185"/>
          <a:ext cx="1983655" cy="2020559"/>
        </p:xfrm>
        <a:graphic>
          <a:graphicData uri="http://schemas.openxmlformats.org/drawingml/2006/chart">
            <c:chart xmlns:c="http://schemas.openxmlformats.org/drawingml/2006/chart" xmlns:r="http://schemas.openxmlformats.org/officeDocument/2006/relationships" r:id="rId6"/>
          </a:graphicData>
        </a:graphic>
      </p:graphicFrame>
      <p:sp>
        <p:nvSpPr>
          <p:cNvPr id="32" name="TextBox 31">
            <a:extLst>
              <a:ext uri="{FF2B5EF4-FFF2-40B4-BE49-F238E27FC236}">
                <a16:creationId xmlns:a16="http://schemas.microsoft.com/office/drawing/2014/main" id="{97767649-C26B-7248-8901-538B6CA675A1}"/>
              </a:ext>
            </a:extLst>
          </p:cNvPr>
          <p:cNvSpPr txBox="1"/>
          <p:nvPr/>
        </p:nvSpPr>
        <p:spPr>
          <a:xfrm>
            <a:off x="8463789" y="1941842"/>
            <a:ext cx="2829698" cy="1200329"/>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60%</a:t>
            </a:r>
            <a:r>
              <a:rPr lang="ko-KR" b="1" kern="0">
                <a:solidFill>
                  <a:schemeClr val="tx1">
                    <a:lumMod val="100000"/>
                  </a:schemeClr>
                </a:solidFill>
                <a:latin typeface="Candara" panose="020E0502030303020204" pitchFamily="34" charset="0"/>
                <a:sym typeface=""/>
              </a:rPr>
              <a:t>는 일상생활 필수 활동 중 적어도 한 가지에 어려움이 있음</a:t>
            </a:r>
            <a:r>
              <a:rPr lang="ko-KR" b="1" kern="0" baseline="30000">
                <a:solidFill>
                  <a:schemeClr val="tx1">
                    <a:lumMod val="100000"/>
                  </a:schemeClr>
                </a:solidFill>
                <a:latin typeface="Candara" panose="020E0502030303020204" pitchFamily="34" charset="0"/>
                <a:sym typeface=""/>
              </a:rPr>
              <a:t>1</a:t>
            </a:r>
          </a:p>
        </p:txBody>
      </p:sp>
      <p:sp>
        <p:nvSpPr>
          <p:cNvPr id="10" name="Rectangle 9">
            <a:extLst>
              <a:ext uri="{FF2B5EF4-FFF2-40B4-BE49-F238E27FC236}">
                <a16:creationId xmlns:a16="http://schemas.microsoft.com/office/drawing/2014/main" id="{2FAEC924-9494-FB4B-9039-F852EE6D1097}"/>
              </a:ext>
            </a:extLst>
          </p:cNvPr>
          <p:cNvSpPr/>
          <p:nvPr/>
        </p:nvSpPr>
        <p:spPr>
          <a:xfrm>
            <a:off x="4363839" y="4914117"/>
            <a:ext cx="2977979" cy="923330"/>
          </a:xfrm>
          <a:prstGeom prst="rect">
            <a:avLst/>
          </a:prstGeom>
        </p:spPr>
        <p:txBody>
          <a:bodyPr wrap="square">
            <a:spAutoFit/>
          </a:bodyPr>
          <a:lstStyle/>
          <a:p>
            <a:r>
              <a:rPr lang="ko-KR" sz="3600" b="1" kern="0">
                <a:solidFill>
                  <a:srgbClr val="6BBBAD">
                    <a:lumMod val="100000"/>
                  </a:srgbClr>
                </a:solidFill>
                <a:latin typeface="Candara" panose="020E0502030303020204" pitchFamily="34" charset="0"/>
                <a:sym typeface=""/>
              </a:rPr>
              <a:t>27%</a:t>
            </a:r>
            <a:r>
              <a:rPr lang="ko-KR" b="1" kern="0">
                <a:solidFill>
                  <a:schemeClr val="tx1">
                    <a:lumMod val="100000"/>
                  </a:schemeClr>
                </a:solidFill>
                <a:latin typeface="Candara" panose="020E0502030303020204" pitchFamily="34" charset="0"/>
                <a:sym typeface=""/>
              </a:rPr>
              <a:t>는 처음으로 노인요양시설에 입소</a:t>
            </a:r>
            <a:r>
              <a:rPr lang="ko-KR" b="1" kern="0" baseline="30000">
                <a:solidFill>
                  <a:schemeClr val="tx1">
                    <a:lumMod val="100000"/>
                  </a:schemeClr>
                </a:solidFill>
                <a:latin typeface="Candara" panose="020E0502030303020204" pitchFamily="34" charset="0"/>
                <a:sym typeface=""/>
              </a:rPr>
              <a:t>1,2 </a:t>
            </a:r>
            <a:endParaRPr lang="ko-KR" b="1" kern="0" baseline="30000">
              <a:solidFill>
                <a:schemeClr val="tx1">
                  <a:lumMod val="100000"/>
                </a:schemeClr>
              </a:solidFill>
              <a:effectLst/>
              <a:latin typeface="Candara" panose="020E0502030303020204" pitchFamily="34" charset="0"/>
              <a:sym typeface=""/>
            </a:endParaRPr>
          </a:p>
        </p:txBody>
      </p:sp>
      <p:pic>
        <p:nvPicPr>
          <p:cNvPr id="21" name="Graphic 20" descr="Home with solid fill">
            <a:hlinkClick r:id="rId7" action="ppaction://hlinksldjump"/>
            <a:extLst>
              <a:ext uri="{FF2B5EF4-FFF2-40B4-BE49-F238E27FC236}">
                <a16:creationId xmlns:a16="http://schemas.microsoft.com/office/drawing/2014/main" id="{789B2535-1CAF-2243-BA10-B1E65C2DE9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999238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FRAX</a:t>
            </a:r>
            <a:r>
              <a:rPr lang="ko-KR" sz="3600" b="1" kern="0" baseline="30000" dirty="0">
                <a:solidFill>
                  <a:srgbClr val="6BBBAD">
                    <a:lumMod val="100000"/>
                  </a:srgbClr>
                </a:solidFill>
                <a:latin typeface="Candara" panose="020E0502030303020204" pitchFamily="34" charset="0"/>
                <a:sym typeface=""/>
              </a:rPr>
              <a:t>®</a:t>
            </a:r>
            <a:r>
              <a:rPr lang="ko-KR" sz="3600" b="1" kern="0" dirty="0">
                <a:solidFill>
                  <a:srgbClr val="6BBBAD">
                    <a:lumMod val="100000"/>
                  </a:srgbClr>
                </a:solidFill>
                <a:latin typeface="Candara" panose="020E0502030303020204" pitchFamily="34" charset="0"/>
                <a:sym typeface=""/>
              </a:rPr>
              <a:t>: 아시아 태평양의 많은 국가를 위한 국가별 골절 위험 평가 도구</a:t>
            </a:r>
          </a:p>
        </p:txBody>
      </p:sp>
      <p:graphicFrame>
        <p:nvGraphicFramePr>
          <p:cNvPr id="2" name="Table 2">
            <a:extLst>
              <a:ext uri="{FF2B5EF4-FFF2-40B4-BE49-F238E27FC236}">
                <a16:creationId xmlns:a16="http://schemas.microsoft.com/office/drawing/2014/main" id="{DD8062B4-2D05-EF44-8047-5ACA3A80334B}"/>
              </a:ext>
            </a:extLst>
          </p:cNvPr>
          <p:cNvGraphicFramePr>
            <a:graphicFrameLocks noGrp="1"/>
          </p:cNvGraphicFramePr>
          <p:nvPr>
            <p:extLst>
              <p:ext uri="{D42A27DB-BD31-4B8C-83A1-F6EECF244321}">
                <p14:modId xmlns:p14="http://schemas.microsoft.com/office/powerpoint/2010/main" val="2207747398"/>
              </p:ext>
            </p:extLst>
          </p:nvPr>
        </p:nvGraphicFramePr>
        <p:xfrm>
          <a:off x="1271005" y="2857500"/>
          <a:ext cx="9649989" cy="2867220"/>
        </p:xfrm>
        <a:graphic>
          <a:graphicData uri="http://schemas.openxmlformats.org/drawingml/2006/table">
            <a:tbl>
              <a:tblPr firstRow="1" bandRow="1">
                <a:tableStyleId>{5A111915-BE36-4E01-A7E5-04B1672EAD32}</a:tableStyleId>
              </a:tblPr>
              <a:tblGrid>
                <a:gridCol w="3216663">
                  <a:extLst>
                    <a:ext uri="{9D8B030D-6E8A-4147-A177-3AD203B41FA5}">
                      <a16:colId xmlns:a16="http://schemas.microsoft.com/office/drawing/2014/main" val="3300267773"/>
                    </a:ext>
                  </a:extLst>
                </a:gridCol>
                <a:gridCol w="3216663">
                  <a:extLst>
                    <a:ext uri="{9D8B030D-6E8A-4147-A177-3AD203B41FA5}">
                      <a16:colId xmlns:a16="http://schemas.microsoft.com/office/drawing/2014/main" val="439878477"/>
                    </a:ext>
                  </a:extLst>
                </a:gridCol>
                <a:gridCol w="3216663">
                  <a:extLst>
                    <a:ext uri="{9D8B030D-6E8A-4147-A177-3AD203B41FA5}">
                      <a16:colId xmlns:a16="http://schemas.microsoft.com/office/drawing/2014/main" val="2226608188"/>
                    </a:ext>
                  </a:extLst>
                </a:gridCol>
              </a:tblGrid>
              <a:tr h="343338">
                <a:tc gridSpan="3">
                  <a:txBody>
                    <a:bodyPr/>
                    <a:lstStyle/>
                    <a:p>
                      <a:pPr algn="ctr"/>
                      <a:r>
                        <a:rPr lang="ko-KR" b="1" spc="0">
                          <a:latin typeface="Candara" panose="020E0502030303020204" pitchFamily="34" charset="0"/>
                          <a:ea typeface="Malgun Gothic"/>
                          <a:cs typeface="+mn-cs"/>
                          <a:sym typeface=""/>
                        </a:rPr>
                        <a:t>사용 가능:</a:t>
                      </a:r>
                    </a:p>
                  </a:txBody>
                  <a:tcPr/>
                </a:tc>
                <a:tc hMerge="1">
                  <a:txBody>
                    <a:bodyPr/>
                    <a:lstStyle/>
                    <a:p>
                      <a:endParaRPr lang="ko-KR">
                        <a:ea typeface="Malgun Gothic"/>
                      </a:endParaRPr>
                    </a:p>
                  </a:txBody>
                  <a:tcPr/>
                </a:tc>
                <a:tc hMerge="1">
                  <a:txBody>
                    <a:bodyPr/>
                    <a:lstStyle/>
                    <a:p>
                      <a:endParaRPr lang="ko-KR">
                        <a:ea typeface="Malgun Gothic"/>
                      </a:endParaRPr>
                    </a:p>
                  </a:txBody>
                  <a:tcPr/>
                </a:tc>
                <a:extLst>
                  <a:ext uri="{0D108BD9-81ED-4DB2-BD59-A6C34878D82A}">
                    <a16:rowId xmlns:a16="http://schemas.microsoft.com/office/drawing/2014/main" val="1057995536"/>
                  </a:ext>
                </a:extLst>
              </a:tr>
              <a:tr h="500292">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호주</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일본</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대한민국</a:t>
                      </a:r>
                    </a:p>
                  </a:txBody>
                  <a:tcPr/>
                </a:tc>
                <a:extLst>
                  <a:ext uri="{0D108BD9-81ED-4DB2-BD59-A6C34878D82A}">
                    <a16:rowId xmlns:a16="http://schemas.microsoft.com/office/drawing/2014/main" val="1426535197"/>
                  </a:ext>
                </a:extLst>
              </a:tr>
              <a:tr h="500292">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중국</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뉴질랜드</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스리랑카</a:t>
                      </a:r>
                    </a:p>
                  </a:txBody>
                  <a:tcPr/>
                </a:tc>
                <a:extLst>
                  <a:ext uri="{0D108BD9-81ED-4DB2-BD59-A6C34878D82A}">
                    <a16:rowId xmlns:a16="http://schemas.microsoft.com/office/drawing/2014/main" val="1070776279"/>
                  </a:ext>
                </a:extLst>
              </a:tr>
              <a:tr h="500292">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홍콩</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파키스탄</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대만</a:t>
                      </a:r>
                    </a:p>
                  </a:txBody>
                  <a:tcPr/>
                </a:tc>
                <a:extLst>
                  <a:ext uri="{0D108BD9-81ED-4DB2-BD59-A6C34878D82A}">
                    <a16:rowId xmlns:a16="http://schemas.microsoft.com/office/drawing/2014/main" val="816605627"/>
                  </a:ext>
                </a:extLst>
              </a:tr>
              <a:tr h="500292">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인도</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필리핀</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태국</a:t>
                      </a:r>
                    </a:p>
                  </a:txBody>
                  <a:tcPr/>
                </a:tc>
                <a:extLst>
                  <a:ext uri="{0D108BD9-81ED-4DB2-BD59-A6C34878D82A}">
                    <a16:rowId xmlns:a16="http://schemas.microsoft.com/office/drawing/2014/main" val="533599482"/>
                  </a:ext>
                </a:extLst>
              </a:tr>
              <a:tr h="500292">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인도네시아</a:t>
                      </a:r>
                    </a:p>
                  </a:txBody>
                  <a:tcPr/>
                </a:tc>
                <a:tc>
                  <a:txBody>
                    <a:bodyPr/>
                    <a:lstStyle/>
                    <a:p>
                      <a:pPr marL="285750" indent="-285750">
                        <a:buFont typeface="Arial" panose="020B0604020202020204" pitchFamily="34" charset="0"/>
                        <a:buChar char="•"/>
                      </a:pPr>
                      <a:r>
                        <a:rPr lang="ko-KR" b="1" spc="0">
                          <a:latin typeface="Candara" panose="020E0502030303020204" pitchFamily="34" charset="0"/>
                          <a:ea typeface="Malgun Gothic"/>
                          <a:cs typeface="+mn-cs"/>
                          <a:sym typeface=""/>
                        </a:rPr>
                        <a:t>싱가포르</a:t>
                      </a:r>
                    </a:p>
                  </a:txBody>
                  <a:tcPr/>
                </a:tc>
                <a:tc>
                  <a:txBody>
                    <a:bodyPr/>
                    <a:lstStyle/>
                    <a:p>
                      <a:pPr marL="285750" indent="-285750">
                        <a:buFont typeface="Arial" panose="020B0604020202020204" pitchFamily="34" charset="0"/>
                        <a:buChar char="•"/>
                      </a:pPr>
                      <a:endParaRPr lang="ko-KR" b="1">
                        <a:latin typeface="Candara" panose="020E0502030303020204" pitchFamily="34" charset="0"/>
                        <a:ea typeface="Malgun Gothic"/>
                      </a:endParaRPr>
                    </a:p>
                  </a:txBody>
                  <a:tcPr/>
                </a:tc>
                <a:extLst>
                  <a:ext uri="{0D108BD9-81ED-4DB2-BD59-A6C34878D82A}">
                    <a16:rowId xmlns:a16="http://schemas.microsoft.com/office/drawing/2014/main" val="2606169402"/>
                  </a:ext>
                </a:extLst>
              </a:tr>
            </a:tbl>
          </a:graphicData>
        </a:graphic>
      </p:graphicFrame>
      <p:pic>
        <p:nvPicPr>
          <p:cNvPr id="6" name="Picture 5">
            <a:extLst>
              <a:ext uri="{FF2B5EF4-FFF2-40B4-BE49-F238E27FC236}">
                <a16:creationId xmlns:a16="http://schemas.microsoft.com/office/drawing/2014/main" id="{3C1BA936-539C-EE4B-83F4-0DF6E1D87106}"/>
              </a:ext>
            </a:extLst>
          </p:cNvPr>
          <p:cNvPicPr>
            <a:picLocks noChangeAspect="1"/>
          </p:cNvPicPr>
          <p:nvPr/>
        </p:nvPicPr>
        <p:blipFill rotWithShape="1">
          <a:blip r:embed="rId3"/>
          <a:srcRect b="84744"/>
          <a:stretch/>
        </p:blipFill>
        <p:spPr>
          <a:xfrm>
            <a:off x="1271004" y="1770050"/>
            <a:ext cx="9649990" cy="1087450"/>
          </a:xfrm>
          <a:prstGeom prst="rect">
            <a:avLst/>
          </a:prstGeom>
          <a:ln>
            <a:noFill/>
          </a:ln>
          <a:effectLst/>
        </p:spPr>
      </p:pic>
      <p:sp>
        <p:nvSpPr>
          <p:cNvPr id="7" name="Rectangle 6">
            <a:extLst>
              <a:ext uri="{FF2B5EF4-FFF2-40B4-BE49-F238E27FC236}">
                <a16:creationId xmlns:a16="http://schemas.microsoft.com/office/drawing/2014/main" id="{5DFBEB98-0300-404A-886A-F32E322EBEFD}"/>
              </a:ext>
            </a:extLst>
          </p:cNvPr>
          <p:cNvSpPr/>
          <p:nvPr/>
        </p:nvSpPr>
        <p:spPr>
          <a:xfrm>
            <a:off x="3050454" y="5860534"/>
            <a:ext cx="6191247" cy="369332"/>
          </a:xfrm>
          <a:prstGeom prst="rect">
            <a:avLst/>
          </a:prstGeom>
        </p:spPr>
        <p:txBody>
          <a:bodyPr wrap="none">
            <a:spAutoFit/>
          </a:bodyPr>
          <a:lstStyle/>
          <a:p>
            <a:r>
              <a:rPr lang="ko-KR" b="1">
                <a:latin typeface="Candara" panose="020E0502030303020204" pitchFamily="34" charset="0"/>
                <a:sym typeface=""/>
              </a:rPr>
              <a:t>https://www.sheffield.ac.uk/FRAX/index.aspx에서 사용 가능</a:t>
            </a:r>
          </a:p>
        </p:txBody>
      </p:sp>
      <p:pic>
        <p:nvPicPr>
          <p:cNvPr id="10" name="Graphic 9" descr="Home with solid fill">
            <a:hlinkClick r:id="rId4" action="ppaction://hlinksldjump"/>
            <a:extLst>
              <a:ext uri="{FF2B5EF4-FFF2-40B4-BE49-F238E27FC236}">
                <a16:creationId xmlns:a16="http://schemas.microsoft.com/office/drawing/2014/main" id="{5F9D2F77-211F-FD40-B135-5BB9A28EEF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8" name="CuadroTexto 7">
            <a:extLst>
              <a:ext uri="{FF2B5EF4-FFF2-40B4-BE49-F238E27FC236}">
                <a16:creationId xmlns:a16="http://schemas.microsoft.com/office/drawing/2014/main" id="{154110C2-350F-4EAF-9CBA-F0E2DAE5C9C8}"/>
              </a:ext>
            </a:extLst>
          </p:cNvPr>
          <p:cNvSpPr txBox="1"/>
          <p:nvPr/>
        </p:nvSpPr>
        <p:spPr>
          <a:xfrm>
            <a:off x="5371132" y="1957629"/>
            <a:ext cx="4477717" cy="384721"/>
          </a:xfrm>
          <a:prstGeom prst="rect">
            <a:avLst/>
          </a:prstGeom>
          <a:solidFill>
            <a:srgbClr val="E11115"/>
          </a:solidFill>
          <a:ln>
            <a:noFill/>
          </a:ln>
        </p:spPr>
        <p:txBody>
          <a:bodyPr wrap="square" lIns="0" tIns="0" rIns="0" bIns="0" rtlCol="0">
            <a:spAutoFit/>
          </a:bodyPr>
          <a:lstStyle/>
          <a:p>
            <a:r>
              <a:rPr lang="ko-KR" sz="2500" b="1">
                <a:ln>
                  <a:solidFill>
                    <a:srgbClr val="000000">
                      <a:alpha val="34000"/>
                    </a:srgbClr>
                  </a:solidFill>
                </a:ln>
                <a:solidFill>
                  <a:srgbClr val="FDECB3"/>
                </a:solidFill>
                <a:latin typeface="Calibri" panose="020F0502020204030204" pitchFamily="34" charset="0"/>
                <a:sym typeface=""/>
              </a:rPr>
              <a:t>FRAX® 골절 위험 평가 도구.</a:t>
            </a:r>
          </a:p>
        </p:txBody>
      </p:sp>
    </p:spTree>
    <p:extLst>
      <p:ext uri="{BB962C8B-B14F-4D97-AF65-F5344CB8AC3E}">
        <p14:creationId xmlns:p14="http://schemas.microsoft.com/office/powerpoint/2010/main" val="1757724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FRAX</a:t>
            </a:r>
            <a:r>
              <a:rPr lang="ko-KR" sz="3600" b="1" kern="0" baseline="30000" dirty="0">
                <a:solidFill>
                  <a:srgbClr val="6BBBAD">
                    <a:lumMod val="100000"/>
                  </a:srgbClr>
                </a:solidFill>
                <a:latin typeface="Candara" panose="020E0502030303020204" pitchFamily="34" charset="0"/>
                <a:sym typeface=""/>
              </a:rPr>
              <a:t>®</a:t>
            </a:r>
            <a:r>
              <a:rPr lang="ko-KR" sz="3600" b="1" kern="0" dirty="0">
                <a:solidFill>
                  <a:srgbClr val="6BBBAD">
                    <a:lumMod val="100000"/>
                  </a:srgbClr>
                </a:solidFill>
                <a:latin typeface="Candara" panose="020E0502030303020204" pitchFamily="34" charset="0"/>
                <a:sym typeface=""/>
              </a:rPr>
              <a:t> 입력 자료 및 결과</a:t>
            </a:r>
          </a:p>
        </p:txBody>
      </p:sp>
      <p:graphicFrame>
        <p:nvGraphicFramePr>
          <p:cNvPr id="5" name="Content Placeholder 16">
            <a:extLst>
              <a:ext uri="{FF2B5EF4-FFF2-40B4-BE49-F238E27FC236}">
                <a16:creationId xmlns:a16="http://schemas.microsoft.com/office/drawing/2014/main" id="{A59FD79C-16CF-5547-9581-E9BA38BEE279}"/>
              </a:ext>
            </a:extLst>
          </p:cNvPr>
          <p:cNvGraphicFramePr>
            <a:graphicFrameLocks/>
          </p:cNvGraphicFramePr>
          <p:nvPr>
            <p:extLst>
              <p:ext uri="{D42A27DB-BD31-4B8C-83A1-F6EECF244321}">
                <p14:modId xmlns:p14="http://schemas.microsoft.com/office/powerpoint/2010/main" val="3736975832"/>
              </p:ext>
            </p:extLst>
          </p:nvPr>
        </p:nvGraphicFramePr>
        <p:xfrm>
          <a:off x="1185149" y="1508754"/>
          <a:ext cx="4006956" cy="3741980"/>
        </p:xfrm>
        <a:graphic>
          <a:graphicData uri="http://schemas.openxmlformats.org/drawingml/2006/table">
            <a:tbl>
              <a:tblPr firstRow="1" bandRow="1">
                <a:tableStyleId>{2D5ABB26-0587-4C30-8999-92F81FD0307C}</a:tableStyleId>
              </a:tblPr>
              <a:tblGrid>
                <a:gridCol w="4006956">
                  <a:extLst>
                    <a:ext uri="{9D8B030D-6E8A-4147-A177-3AD203B41FA5}">
                      <a16:colId xmlns:a16="http://schemas.microsoft.com/office/drawing/2014/main" val="20000"/>
                    </a:ext>
                  </a:extLst>
                </a:gridCol>
              </a:tblGrid>
              <a:tr h="427565">
                <a:tc>
                  <a:txBody>
                    <a:bodyPr/>
                    <a:lstStyle/>
                    <a:p>
                      <a:pPr indent="-6350"/>
                      <a:r>
                        <a:rPr lang="ko-KR" sz="1600" b="1" spc="0" dirty="0">
                          <a:solidFill>
                            <a:srgbClr val="FFFFFF"/>
                          </a:solidFill>
                          <a:latin typeface="Candara" panose="020E0502030303020204" pitchFamily="34" charset="0"/>
                          <a:ea typeface="Malgun Gothic"/>
                          <a:cs typeface="+mn-cs"/>
                          <a:sym typeface=""/>
                        </a:rPr>
                        <a:t>입력 자료</a:t>
                      </a:r>
                      <a:endParaRPr lang="ko-KR" sz="1600" b="1" spc="0" baseline="30000" dirty="0">
                        <a:solidFill>
                          <a:srgbClr val="FFFFFF"/>
                        </a:solidFill>
                        <a:latin typeface="Candara" panose="020E0502030303020204" pitchFamily="34" charset="0"/>
                        <a:ea typeface="Malgun Gothic"/>
                        <a:cs typeface="+mn-cs"/>
                        <a:sym typeface=""/>
                      </a:endParaRP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rgbClr val="E50002"/>
                      </a:solidFill>
                      <a:prstDash val="solid"/>
                      <a:round/>
                      <a:headEnd type="none" w="med" len="med"/>
                      <a:tailEnd type="none" w="med" len="med"/>
                    </a:lnB>
                    <a:solidFill>
                      <a:srgbClr val="E50002"/>
                    </a:solidFill>
                  </a:tcPr>
                </a:tc>
                <a:extLst>
                  <a:ext uri="{0D108BD9-81ED-4DB2-BD59-A6C34878D82A}">
                    <a16:rowId xmlns:a16="http://schemas.microsoft.com/office/drawing/2014/main" val="10000"/>
                  </a:ext>
                </a:extLst>
              </a:tr>
              <a:tr h="662883">
                <a:tc>
                  <a:txBody>
                    <a:bodyPr/>
                    <a:lstStyle/>
                    <a:p>
                      <a:pPr marL="0" indent="0" algn="l">
                        <a:buFont typeface="+mj-lt"/>
                        <a:buNone/>
                      </a:pPr>
                      <a:r>
                        <a:rPr lang="ko-KR" sz="1600" b="1" spc="0" baseline="0">
                          <a:solidFill>
                            <a:schemeClr val="tx1"/>
                          </a:solidFill>
                          <a:latin typeface="Candara" panose="020E0502030303020204" pitchFamily="34" charset="0"/>
                          <a:ea typeface="Malgun Gothic"/>
                          <a:cs typeface="+mn-cs"/>
                          <a:sym typeface=""/>
                        </a:rPr>
                        <a:t>환자 특성:</a:t>
                      </a:r>
                    </a:p>
                    <a:p>
                      <a:pPr marL="171450" indent="-171450" algn="l">
                        <a:buFont typeface="Arial"/>
                        <a:buChar char="•"/>
                      </a:pPr>
                      <a:r>
                        <a:rPr lang="ko-KR" sz="1600" b="1" spc="0" baseline="0">
                          <a:solidFill>
                            <a:schemeClr val="tx1"/>
                          </a:solidFill>
                          <a:latin typeface="Candara" panose="020E0502030303020204" pitchFamily="34" charset="0"/>
                          <a:ea typeface="Malgun Gothic"/>
                          <a:cs typeface="+mn-cs"/>
                          <a:sym typeface=""/>
                        </a:rPr>
                        <a:t>나이, 성별, 체중, 키</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1"/>
                  </a:ext>
                </a:extLst>
              </a:tr>
              <a:tr h="1988649">
                <a:tc>
                  <a:txBody>
                    <a:bodyPr/>
                    <a:lstStyle/>
                    <a:p>
                      <a:pPr marL="0" indent="0" algn="l">
                        <a:buFont typeface="+mj-lt"/>
                        <a:buNone/>
                      </a:pPr>
                      <a:r>
                        <a:rPr lang="ko-KR" sz="1600" b="1" spc="0" baseline="0" dirty="0">
                          <a:solidFill>
                            <a:schemeClr val="tx1"/>
                          </a:solidFill>
                          <a:latin typeface="Candara" panose="020E0502030303020204" pitchFamily="34" charset="0"/>
                          <a:ea typeface="Malgun Gothic"/>
                          <a:cs typeface="+mn-cs"/>
                          <a:sym typeface=""/>
                        </a:rPr>
                        <a:t>위험 요소:</a:t>
                      </a:r>
                    </a:p>
                    <a:p>
                      <a:pPr marL="171450" indent="-171450" algn="l">
                        <a:buFont typeface="Arial"/>
                        <a:buChar char="•"/>
                      </a:pPr>
                      <a:r>
                        <a:rPr lang="ko-KR" sz="1600" b="1" spc="0" baseline="0" dirty="0">
                          <a:solidFill>
                            <a:schemeClr val="tx1"/>
                          </a:solidFill>
                          <a:latin typeface="Candara" panose="020E0502030303020204" pitchFamily="34" charset="0"/>
                          <a:ea typeface="Malgun Gothic"/>
                          <a:cs typeface="+mn-cs"/>
                          <a:sym typeface=""/>
                        </a:rPr>
                        <a:t>이전 골절</a:t>
                      </a:r>
                    </a:p>
                    <a:p>
                      <a:pPr marL="171450" indent="-171450" algn="l">
                        <a:buFont typeface="Arial"/>
                        <a:buChar char="•"/>
                      </a:pPr>
                      <a:r>
                        <a:rPr lang="ko-KR" sz="1600" b="1" spc="0" baseline="0" dirty="0" err="1">
                          <a:solidFill>
                            <a:schemeClr val="tx1"/>
                          </a:solidFill>
                          <a:latin typeface="Candara" panose="020E0502030303020204" pitchFamily="34" charset="0"/>
                          <a:ea typeface="Malgun Gothic"/>
                          <a:cs typeface="+mn-cs"/>
                          <a:sym typeface=""/>
                        </a:rPr>
                        <a:t>고관절</a:t>
                      </a:r>
                      <a:r>
                        <a:rPr lang="ko-KR" sz="1600" b="1" spc="0" baseline="0" dirty="0">
                          <a:solidFill>
                            <a:schemeClr val="tx1"/>
                          </a:solidFill>
                          <a:latin typeface="Candara" panose="020E0502030303020204" pitchFamily="34" charset="0"/>
                          <a:ea typeface="Malgun Gothic"/>
                          <a:cs typeface="+mn-cs"/>
                          <a:sym typeface=""/>
                        </a:rPr>
                        <a:t> 골절의 가족력</a:t>
                      </a:r>
                    </a:p>
                    <a:p>
                      <a:pPr marL="171450" indent="-171450" algn="l">
                        <a:buFont typeface="Arial"/>
                        <a:buChar char="•"/>
                      </a:pPr>
                      <a:r>
                        <a:rPr lang="ko-KR" sz="1600" b="1" spc="0" baseline="0" dirty="0">
                          <a:solidFill>
                            <a:schemeClr val="tx1"/>
                          </a:solidFill>
                          <a:latin typeface="Candara" panose="020E0502030303020204" pitchFamily="34" charset="0"/>
                          <a:ea typeface="Malgun Gothic"/>
                          <a:cs typeface="+mn-cs"/>
                          <a:sym typeface=""/>
                        </a:rPr>
                        <a:t>흡연 및 음주</a:t>
                      </a:r>
                    </a:p>
                    <a:p>
                      <a:pPr marL="171450" indent="-171450" algn="l">
                        <a:buFont typeface="Arial"/>
                        <a:buChar char="•"/>
                      </a:pPr>
                      <a:r>
                        <a:rPr lang="ko-KR" sz="1600" b="1" spc="0" baseline="0" dirty="0" err="1">
                          <a:solidFill>
                            <a:schemeClr val="tx1"/>
                          </a:solidFill>
                          <a:latin typeface="Candara" panose="020E0502030303020204" pitchFamily="34" charset="0"/>
                          <a:ea typeface="Malgun Gothic"/>
                          <a:cs typeface="+mn-cs"/>
                          <a:sym typeface=""/>
                        </a:rPr>
                        <a:t>글루코코르티코이드</a:t>
                      </a:r>
                      <a:r>
                        <a:rPr lang="ko-KR" sz="1600" b="1" spc="0" baseline="0" dirty="0">
                          <a:solidFill>
                            <a:schemeClr val="tx1"/>
                          </a:solidFill>
                          <a:latin typeface="Candara" panose="020E0502030303020204" pitchFamily="34" charset="0"/>
                          <a:ea typeface="Malgun Gothic"/>
                          <a:cs typeface="+mn-cs"/>
                          <a:sym typeface=""/>
                        </a:rPr>
                        <a:t> 사용</a:t>
                      </a:r>
                    </a:p>
                    <a:p>
                      <a:pPr marL="171450" indent="-171450" algn="l">
                        <a:buFont typeface="Arial"/>
                        <a:buChar char="•"/>
                      </a:pPr>
                      <a:r>
                        <a:rPr lang="ko-KR" sz="1600" b="1" spc="0" baseline="0" dirty="0" err="1">
                          <a:solidFill>
                            <a:schemeClr val="tx1"/>
                          </a:solidFill>
                          <a:latin typeface="Candara" panose="020E0502030303020204" pitchFamily="34" charset="0"/>
                          <a:ea typeface="Malgun Gothic"/>
                          <a:cs typeface="+mn-cs"/>
                          <a:sym typeface=""/>
                        </a:rPr>
                        <a:t>류</a:t>
                      </a:r>
                      <a:r>
                        <a:rPr lang="ko-KR" altLang="en-US" sz="1600" b="1" spc="0" baseline="0" dirty="0" err="1">
                          <a:solidFill>
                            <a:schemeClr val="tx1"/>
                          </a:solidFill>
                          <a:latin typeface="Candara" panose="020E0502030303020204" pitchFamily="34" charset="0"/>
                          <a:ea typeface="Malgun Gothic"/>
                          <a:cs typeface="+mn-cs"/>
                          <a:sym typeface=""/>
                        </a:rPr>
                        <a:t>마</a:t>
                      </a:r>
                      <a:r>
                        <a:rPr lang="ko-KR" sz="1600" b="1" spc="0" baseline="0" dirty="0" err="1">
                          <a:solidFill>
                            <a:schemeClr val="tx1"/>
                          </a:solidFill>
                          <a:latin typeface="Candara" panose="020E0502030303020204" pitchFamily="34" charset="0"/>
                          <a:ea typeface="Malgun Gothic"/>
                          <a:cs typeface="+mn-cs"/>
                          <a:sym typeface=""/>
                        </a:rPr>
                        <a:t>티스</a:t>
                      </a:r>
                      <a:r>
                        <a:rPr lang="ko-KR" sz="1600" b="1" spc="0" baseline="0" dirty="0">
                          <a:solidFill>
                            <a:schemeClr val="tx1"/>
                          </a:solidFill>
                          <a:latin typeface="Candara" panose="020E0502030303020204" pitchFamily="34" charset="0"/>
                          <a:ea typeface="Malgun Gothic"/>
                          <a:cs typeface="+mn-cs"/>
                          <a:sym typeface=""/>
                        </a:rPr>
                        <a:t> 관절염</a:t>
                      </a:r>
                    </a:p>
                    <a:p>
                      <a:pPr marL="171450" indent="-171450" algn="l">
                        <a:buFont typeface="Arial"/>
                        <a:buChar char="•"/>
                      </a:pPr>
                      <a:r>
                        <a:rPr lang="ko-KR" sz="1600" b="1" spc="0" baseline="0" dirty="0" err="1">
                          <a:solidFill>
                            <a:schemeClr val="tx1"/>
                          </a:solidFill>
                          <a:latin typeface="Candara" panose="020E0502030303020204" pitchFamily="34" charset="0"/>
                          <a:ea typeface="Malgun Gothic"/>
                          <a:cs typeface="+mn-cs"/>
                          <a:sym typeface=""/>
                        </a:rPr>
                        <a:t>이차성</a:t>
                      </a:r>
                      <a:r>
                        <a:rPr lang="ko-KR" sz="1600" b="1" spc="0" baseline="0" dirty="0">
                          <a:solidFill>
                            <a:schemeClr val="tx1"/>
                          </a:solidFill>
                          <a:latin typeface="Candara" panose="020E0502030303020204" pitchFamily="34" charset="0"/>
                          <a:ea typeface="Malgun Gothic"/>
                          <a:cs typeface="+mn-cs"/>
                          <a:sym typeface=""/>
                        </a:rPr>
                        <a:t> 골다공증</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2"/>
                  </a:ext>
                </a:extLst>
              </a:tr>
              <a:tr h="66288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lang="ko-KR">
                          <a:ea typeface="Malgun Gothic"/>
                        </a:defRPr>
                      </a:pPr>
                      <a:r>
                        <a:rPr lang="ko-KR" sz="1600" b="1" spc="0" baseline="0" dirty="0" err="1">
                          <a:solidFill>
                            <a:schemeClr val="tx1"/>
                          </a:solidFill>
                          <a:latin typeface="Candara" panose="020E0502030303020204" pitchFamily="34" charset="0"/>
                          <a:ea typeface="Malgun Gothic"/>
                          <a:cs typeface="+mn-cs"/>
                          <a:sym typeface=""/>
                        </a:rPr>
                        <a:t>골밀도</a:t>
                      </a:r>
                      <a:r>
                        <a:rPr lang="ko-KR" sz="1600" b="1" spc="0" baseline="0" dirty="0">
                          <a:solidFill>
                            <a:schemeClr val="tx1"/>
                          </a:solidFill>
                          <a:latin typeface="Candara" panose="020E0502030303020204" pitchFamily="34" charset="0"/>
                          <a:ea typeface="Malgun Gothic"/>
                          <a:cs typeface="+mn-cs"/>
                          <a:sym typeface=""/>
                        </a:rPr>
                        <a:t>(BMD)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1" spc="0" baseline="0" dirty="0">
                          <a:solidFill>
                            <a:schemeClr val="tx1"/>
                          </a:solidFill>
                          <a:latin typeface="Candara" panose="020E0502030303020204" pitchFamily="34" charset="0"/>
                          <a:ea typeface="Malgun Gothic"/>
                          <a:cs typeface="+mn-cs"/>
                          <a:sym typeface=""/>
                        </a:rPr>
                        <a:t>대퇴 경부 </a:t>
                      </a:r>
                      <a:r>
                        <a:rPr lang="ko-KR" sz="1600" b="1" spc="0" baseline="0" dirty="0" err="1">
                          <a:solidFill>
                            <a:schemeClr val="tx1"/>
                          </a:solidFill>
                          <a:latin typeface="Candara" panose="020E0502030303020204" pitchFamily="34" charset="0"/>
                          <a:ea typeface="Malgun Gothic"/>
                          <a:cs typeface="+mn-cs"/>
                          <a:sym typeface=""/>
                        </a:rPr>
                        <a:t>골밀도</a:t>
                      </a:r>
                      <a:endParaRPr lang="ko-KR" sz="1600" b="1" spc="0" baseline="0" dirty="0">
                        <a:solidFill>
                          <a:schemeClr val="tx1"/>
                        </a:solidFill>
                        <a:latin typeface="Candara" panose="020E0502030303020204" pitchFamily="34" charset="0"/>
                        <a:ea typeface="Malgun Gothic"/>
                        <a:cs typeface="+mn-cs"/>
                        <a:sym typeface=""/>
                      </a:endParaRP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rgbClr val="E50002"/>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B6994E84-6C1B-2A43-9610-88A7D0D59455}"/>
              </a:ext>
            </a:extLst>
          </p:cNvPr>
          <p:cNvSpPr txBox="1"/>
          <p:nvPr/>
        </p:nvSpPr>
        <p:spPr>
          <a:xfrm>
            <a:off x="386856" y="6481014"/>
            <a:ext cx="11256505" cy="230832"/>
          </a:xfrm>
          <a:prstGeom prst="rect">
            <a:avLst/>
          </a:prstGeom>
          <a:noFill/>
        </p:spPr>
        <p:txBody>
          <a:bodyPr wrap="square" rtlCol="0">
            <a:spAutoFit/>
          </a:bodyPr>
          <a:lstStyle/>
          <a:p>
            <a:r>
              <a:rPr lang="ko-KR" sz="900" b="1">
                <a:latin typeface="Calibri" panose="020F0502020204030204" pitchFamily="34" charset="0"/>
                <a:sym typeface=""/>
              </a:rPr>
              <a:t>1. University of Sheffield. FRAX Fracture Risk Assessment Tool. https://www.sheffield.ac.uk/FRAX/index.aspx에서 사용 가능 </a:t>
            </a:r>
          </a:p>
        </p:txBody>
      </p:sp>
      <p:graphicFrame>
        <p:nvGraphicFramePr>
          <p:cNvPr id="8" name="Content Placeholder 16">
            <a:extLst>
              <a:ext uri="{FF2B5EF4-FFF2-40B4-BE49-F238E27FC236}">
                <a16:creationId xmlns:a16="http://schemas.microsoft.com/office/drawing/2014/main" id="{3116B45B-5275-514A-AC39-2AC164BC92C2}"/>
              </a:ext>
            </a:extLst>
          </p:cNvPr>
          <p:cNvGraphicFramePr>
            <a:graphicFrameLocks/>
          </p:cNvGraphicFramePr>
          <p:nvPr>
            <p:extLst>
              <p:ext uri="{D42A27DB-BD31-4B8C-83A1-F6EECF244321}">
                <p14:modId xmlns:p14="http://schemas.microsoft.com/office/powerpoint/2010/main" val="855761383"/>
              </p:ext>
            </p:extLst>
          </p:nvPr>
        </p:nvGraphicFramePr>
        <p:xfrm>
          <a:off x="5787131" y="1508754"/>
          <a:ext cx="4006956" cy="1355601"/>
        </p:xfrm>
        <a:graphic>
          <a:graphicData uri="http://schemas.openxmlformats.org/drawingml/2006/table">
            <a:tbl>
              <a:tblPr firstRow="1" bandRow="1">
                <a:tableStyleId>{2D5ABB26-0587-4C30-8999-92F81FD0307C}</a:tableStyleId>
              </a:tblPr>
              <a:tblGrid>
                <a:gridCol w="4006956">
                  <a:extLst>
                    <a:ext uri="{9D8B030D-6E8A-4147-A177-3AD203B41FA5}">
                      <a16:colId xmlns:a16="http://schemas.microsoft.com/office/drawing/2014/main" val="20000"/>
                    </a:ext>
                  </a:extLst>
                </a:gridCol>
              </a:tblGrid>
              <a:tr h="427565">
                <a:tc>
                  <a:txBody>
                    <a:bodyPr/>
                    <a:lstStyle/>
                    <a:p>
                      <a:pPr indent="-6350"/>
                      <a:r>
                        <a:rPr lang="ko-KR" sz="1600" b="1" spc="0">
                          <a:solidFill>
                            <a:srgbClr val="FFFFFF"/>
                          </a:solidFill>
                          <a:latin typeface="Candara" panose="020E0502030303020204" pitchFamily="34" charset="0"/>
                          <a:ea typeface="Malgun Gothic"/>
                          <a:cs typeface="+mn-cs"/>
                          <a:sym typeface=""/>
                        </a:rPr>
                        <a:t>결과</a:t>
                      </a:r>
                      <a:endParaRPr lang="ko-KR" sz="1600" b="1" spc="0" baseline="30000">
                        <a:solidFill>
                          <a:srgbClr val="FFFFFF"/>
                        </a:solidFill>
                        <a:latin typeface="Candara" panose="020E0502030303020204" pitchFamily="34" charset="0"/>
                        <a:ea typeface="Malgun Gothic"/>
                        <a:cs typeface="+mn-cs"/>
                        <a:sym typeface=""/>
                      </a:endParaRP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rgbClr val="E50002"/>
                      </a:solidFill>
                      <a:prstDash val="solid"/>
                      <a:round/>
                      <a:headEnd type="none" w="med" len="med"/>
                      <a:tailEnd type="none" w="med" len="med"/>
                    </a:lnB>
                    <a:solidFill>
                      <a:srgbClr val="E50002"/>
                    </a:solidFill>
                  </a:tcPr>
                </a:tc>
                <a:extLst>
                  <a:ext uri="{0D108BD9-81ED-4DB2-BD59-A6C34878D82A}">
                    <a16:rowId xmlns:a16="http://schemas.microsoft.com/office/drawing/2014/main" val="10000"/>
                  </a:ext>
                </a:extLst>
              </a:tr>
              <a:tr h="928036">
                <a:tc>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1" spc="0" baseline="0">
                          <a:solidFill>
                            <a:schemeClr val="tx1"/>
                          </a:solidFill>
                          <a:latin typeface="Candara" panose="020E0502030303020204" pitchFamily="34" charset="0"/>
                          <a:ea typeface="Malgun Gothic"/>
                          <a:cs typeface="+mn-cs"/>
                          <a:sym typeface=""/>
                        </a:rPr>
                        <a:t>주요 골다공증 골절의 10년 위험</a:t>
                      </a:r>
                    </a:p>
                    <a:p>
                      <a:pPr marL="171450" indent="-171450" algn="l">
                        <a:buFont typeface="Arial"/>
                        <a:buChar char="•"/>
                      </a:pPr>
                      <a:r>
                        <a:rPr lang="ko-KR" sz="1600" b="1" spc="0" baseline="0">
                          <a:solidFill>
                            <a:schemeClr val="tx1"/>
                          </a:solidFill>
                          <a:latin typeface="Candara" panose="020E0502030303020204" pitchFamily="34" charset="0"/>
                          <a:ea typeface="Malgun Gothic"/>
                          <a:cs typeface="+mn-cs"/>
                          <a:sym typeface=""/>
                        </a:rPr>
                        <a:t>고관절 골절의 10년 위험</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rgbClr val="E5000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10" name="Graphic 9" descr="Home with solid fill">
            <a:hlinkClick r:id="rId3" action="ppaction://hlinksldjump"/>
            <a:extLst>
              <a:ext uri="{FF2B5EF4-FFF2-40B4-BE49-F238E27FC236}">
                <a16:creationId xmlns:a16="http://schemas.microsoft.com/office/drawing/2014/main" id="{1B445D59-E9F5-5549-B9D4-C27EFD74E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592053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077218"/>
          </a:xfrm>
          <a:prstGeom prst="rect">
            <a:avLst/>
          </a:prstGeom>
          <a:noFill/>
        </p:spPr>
        <p:txBody>
          <a:bodyPr wrap="square" rtlCol="0">
            <a:spAutoFit/>
          </a:bodyPr>
          <a:lstStyle/>
          <a:p>
            <a:r>
              <a:rPr lang="ko-KR" sz="3200" b="1" kern="0" dirty="0">
                <a:solidFill>
                  <a:srgbClr val="6BBBAD">
                    <a:lumMod val="100000"/>
                  </a:srgbClr>
                </a:solidFill>
                <a:latin typeface="Candara" panose="020E0502030303020204" pitchFamily="34" charset="0"/>
                <a:sym typeface=""/>
              </a:rPr>
              <a:t>T-점수가 같을 때 연령 및 이전 골절이 위험 예측에 영향을 미침(FRAX</a:t>
            </a:r>
            <a:r>
              <a:rPr lang="ko-KR" sz="3200" b="1" kern="0" baseline="30000" dirty="0">
                <a:solidFill>
                  <a:srgbClr val="6BBBAD">
                    <a:lumMod val="100000"/>
                  </a:srgbClr>
                </a:solidFill>
                <a:latin typeface="Candara" panose="020E0502030303020204" pitchFamily="34" charset="0"/>
                <a:sym typeface=""/>
              </a:rPr>
              <a:t>®</a:t>
            </a:r>
            <a:r>
              <a:rPr lang="ko-KR" sz="3200" b="1" kern="0" dirty="0">
                <a:solidFill>
                  <a:srgbClr val="6BBBAD">
                    <a:lumMod val="100000"/>
                  </a:srgbClr>
                </a:solidFill>
                <a:latin typeface="Candara" panose="020E0502030303020204" pitchFamily="34" charset="0"/>
                <a:sym typeface=""/>
              </a:rPr>
              <a:t> 기반)</a:t>
            </a:r>
          </a:p>
        </p:txBody>
      </p:sp>
      <p:graphicFrame>
        <p:nvGraphicFramePr>
          <p:cNvPr id="5" name="Content Placeholder 6">
            <a:extLst>
              <a:ext uri="{FF2B5EF4-FFF2-40B4-BE49-F238E27FC236}">
                <a16:creationId xmlns:a16="http://schemas.microsoft.com/office/drawing/2014/main" id="{99730B3F-3267-E145-A06E-6FE93D1EBC67}"/>
              </a:ext>
            </a:extLst>
          </p:cNvPr>
          <p:cNvGraphicFramePr>
            <a:graphicFrameLocks/>
          </p:cNvGraphicFramePr>
          <p:nvPr>
            <p:extLst>
              <p:ext uri="{D42A27DB-BD31-4B8C-83A1-F6EECF244321}">
                <p14:modId xmlns:p14="http://schemas.microsoft.com/office/powerpoint/2010/main" val="887636765"/>
              </p:ext>
            </p:extLst>
          </p:nvPr>
        </p:nvGraphicFramePr>
        <p:xfrm>
          <a:off x="1734301" y="1870658"/>
          <a:ext cx="9400116" cy="38590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A95E08AF-6CB9-6E47-82AE-46CC31D91F18}"/>
              </a:ext>
            </a:extLst>
          </p:cNvPr>
          <p:cNvSpPr txBox="1"/>
          <p:nvPr/>
        </p:nvSpPr>
        <p:spPr>
          <a:xfrm>
            <a:off x="1378490" y="5597800"/>
            <a:ext cx="9003220" cy="338554"/>
          </a:xfrm>
          <a:prstGeom prst="rect">
            <a:avLst/>
          </a:prstGeom>
          <a:noFill/>
        </p:spPr>
        <p:txBody>
          <a:bodyPr wrap="square" rtlCol="0">
            <a:spAutoFit/>
          </a:bodyPr>
          <a:lstStyle/>
          <a:p>
            <a:r>
              <a:rPr lang="ko-KR" sz="1600" b="1" dirty="0">
                <a:solidFill>
                  <a:schemeClr val="tx2"/>
                </a:solidFill>
                <a:latin typeface="Candara" panose="020E0502030303020204" pitchFamily="34" charset="0"/>
                <a:sym typeface=""/>
              </a:rPr>
              <a:t>나이</a:t>
            </a:r>
            <a:r>
              <a:rPr lang="es-ES" altLang="ko-KR" sz="1600" b="1" dirty="0">
                <a:solidFill>
                  <a:schemeClr val="tx2"/>
                </a:solidFill>
                <a:latin typeface="Candara" panose="020E0502030303020204" pitchFamily="34" charset="0"/>
                <a:sym typeface=""/>
              </a:rPr>
              <a:t>(</a:t>
            </a:r>
            <a:r>
              <a:rPr lang="ko-KR" altLang="en-US" sz="1600" b="1" dirty="0">
                <a:solidFill>
                  <a:schemeClr val="tx2"/>
                </a:solidFill>
                <a:latin typeface="Candara" panose="020E0502030303020204" pitchFamily="34" charset="0"/>
                <a:sym typeface=""/>
              </a:rPr>
              <a:t>세</a:t>
            </a:r>
            <a:r>
              <a:rPr lang="es-ES" altLang="ko-KR" sz="1600" b="1" dirty="0">
                <a:solidFill>
                  <a:schemeClr val="tx2"/>
                </a:solidFill>
                <a:latin typeface="Candara" panose="020E0502030303020204" pitchFamily="34" charset="0"/>
                <a:sym typeface=""/>
              </a:rPr>
              <a:t>): </a:t>
            </a:r>
            <a:r>
              <a:rPr lang="en-US" altLang="ko-KR" sz="1600" b="1" dirty="0">
                <a:solidFill>
                  <a:schemeClr val="tx2"/>
                </a:solidFill>
                <a:latin typeface="Candara" panose="020E0502030303020204" pitchFamily="34" charset="0"/>
                <a:sym typeface=""/>
              </a:rPr>
              <a:t>		</a:t>
            </a:r>
            <a:r>
              <a:rPr lang="ko-KR" sz="1600" b="1" dirty="0">
                <a:solidFill>
                  <a:schemeClr val="tx2"/>
                </a:solidFill>
                <a:latin typeface="Candara" panose="020E0502030303020204" pitchFamily="34" charset="0"/>
                <a:sym typeface=""/>
              </a:rPr>
              <a:t>55 </a:t>
            </a:r>
            <a:r>
              <a:rPr lang="en-US" altLang="ko-KR" sz="1600" b="1" dirty="0">
                <a:solidFill>
                  <a:schemeClr val="tx2"/>
                </a:solidFill>
                <a:latin typeface="Candara" panose="020E0502030303020204" pitchFamily="34" charset="0"/>
                <a:sym typeface=""/>
              </a:rPr>
              <a:t>		</a:t>
            </a:r>
            <a:r>
              <a:rPr lang="ko-KR" sz="1600" b="1" dirty="0">
                <a:solidFill>
                  <a:schemeClr val="tx2"/>
                </a:solidFill>
                <a:latin typeface="Candara" panose="020E0502030303020204" pitchFamily="34" charset="0"/>
                <a:sym typeface=""/>
              </a:rPr>
              <a:t>70 </a:t>
            </a:r>
            <a:r>
              <a:rPr lang="en-US" altLang="ko-KR" sz="1600" b="1" dirty="0">
                <a:solidFill>
                  <a:schemeClr val="tx2"/>
                </a:solidFill>
                <a:latin typeface="Candara" panose="020E0502030303020204" pitchFamily="34" charset="0"/>
                <a:sym typeface=""/>
              </a:rPr>
              <a:t>		</a:t>
            </a:r>
            <a:r>
              <a:rPr lang="ko-KR" sz="1600" b="1" dirty="0">
                <a:solidFill>
                  <a:schemeClr val="tx2"/>
                </a:solidFill>
                <a:latin typeface="Candara" panose="020E0502030303020204" pitchFamily="34" charset="0"/>
                <a:sym typeface=""/>
              </a:rPr>
              <a:t>55 </a:t>
            </a:r>
            <a:r>
              <a:rPr lang="en-US" altLang="ko-KR" sz="1600" b="1" dirty="0">
                <a:solidFill>
                  <a:schemeClr val="tx2"/>
                </a:solidFill>
                <a:latin typeface="Candara" panose="020E0502030303020204" pitchFamily="34" charset="0"/>
                <a:sym typeface=""/>
              </a:rPr>
              <a:t>		</a:t>
            </a:r>
            <a:r>
              <a:rPr lang="ko-KR" sz="1600" b="1" dirty="0">
                <a:solidFill>
                  <a:schemeClr val="tx2"/>
                </a:solidFill>
                <a:latin typeface="Candara" panose="020E0502030303020204" pitchFamily="34" charset="0"/>
                <a:sym typeface=""/>
              </a:rPr>
              <a:t>70</a:t>
            </a:r>
          </a:p>
        </p:txBody>
      </p:sp>
      <p:cxnSp>
        <p:nvCxnSpPr>
          <p:cNvPr id="13" name="Straight Connector 12">
            <a:extLst>
              <a:ext uri="{FF2B5EF4-FFF2-40B4-BE49-F238E27FC236}">
                <a16:creationId xmlns:a16="http://schemas.microsoft.com/office/drawing/2014/main" id="{8C1C9A01-3FFB-EF49-80FF-0B7810E31A93}"/>
              </a:ext>
            </a:extLst>
          </p:cNvPr>
          <p:cNvCxnSpPr/>
          <p:nvPr/>
        </p:nvCxnSpPr>
        <p:spPr>
          <a:xfrm>
            <a:off x="6097599" y="2077329"/>
            <a:ext cx="0" cy="3425952"/>
          </a:xfrm>
          <a:prstGeom prst="line">
            <a:avLst/>
          </a:prstGeom>
          <a:ln w="9525">
            <a:prstDash val="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E048DB6-8284-7843-9DB2-0E7E31838141}"/>
              </a:ext>
            </a:extLst>
          </p:cNvPr>
          <p:cNvSpPr txBox="1"/>
          <p:nvPr/>
        </p:nvSpPr>
        <p:spPr>
          <a:xfrm>
            <a:off x="3392373" y="2121939"/>
            <a:ext cx="1293944" cy="584775"/>
          </a:xfrm>
          <a:prstGeom prst="rect">
            <a:avLst/>
          </a:prstGeom>
          <a:solidFill>
            <a:schemeClr val="bg1"/>
          </a:solidFill>
        </p:spPr>
        <p:txBody>
          <a:bodyPr wrap="none" rtlCol="0">
            <a:spAutoFit/>
          </a:bodyPr>
          <a:lstStyle/>
          <a:p>
            <a:r>
              <a:rPr lang="ko-KR" sz="1600" b="1">
                <a:solidFill>
                  <a:schemeClr val="accent1"/>
                </a:solidFill>
                <a:latin typeface="Candara" panose="020E0502030303020204" pitchFamily="34" charset="0"/>
                <a:sym typeface=""/>
              </a:rPr>
              <a:t>T-점수: -1.8</a:t>
            </a:r>
          </a:p>
          <a:p>
            <a:r>
              <a:rPr lang="ko-KR" sz="1600" b="1">
                <a:solidFill>
                  <a:schemeClr val="accent1"/>
                </a:solidFill>
                <a:latin typeface="Candara" panose="020E0502030303020204" pitchFamily="34" charset="0"/>
                <a:sym typeface=""/>
              </a:rPr>
              <a:t>(골감소증)</a:t>
            </a:r>
          </a:p>
        </p:txBody>
      </p:sp>
      <p:sp>
        <p:nvSpPr>
          <p:cNvPr id="15" name="TextBox 14">
            <a:extLst>
              <a:ext uri="{FF2B5EF4-FFF2-40B4-BE49-F238E27FC236}">
                <a16:creationId xmlns:a16="http://schemas.microsoft.com/office/drawing/2014/main" id="{20A71760-5BFA-D145-A1FF-E275A5FFCB1C}"/>
              </a:ext>
            </a:extLst>
          </p:cNvPr>
          <p:cNvSpPr txBox="1"/>
          <p:nvPr/>
        </p:nvSpPr>
        <p:spPr>
          <a:xfrm>
            <a:off x="6910097" y="2101714"/>
            <a:ext cx="1454244" cy="584775"/>
          </a:xfrm>
          <a:prstGeom prst="rect">
            <a:avLst/>
          </a:prstGeom>
          <a:solidFill>
            <a:schemeClr val="bg1"/>
          </a:solidFill>
        </p:spPr>
        <p:txBody>
          <a:bodyPr wrap="none" rtlCol="0">
            <a:spAutoFit/>
          </a:bodyPr>
          <a:lstStyle/>
          <a:p>
            <a:r>
              <a:rPr lang="ko-KR" sz="1600" b="1">
                <a:solidFill>
                  <a:schemeClr val="accent1"/>
                </a:solidFill>
                <a:latin typeface="Candara" panose="020E0502030303020204" pitchFamily="34" charset="0"/>
                <a:sym typeface=""/>
              </a:rPr>
              <a:t>T-점수: –2.7</a:t>
            </a:r>
          </a:p>
          <a:p>
            <a:r>
              <a:rPr lang="ko-KR" sz="1600" b="1">
                <a:solidFill>
                  <a:schemeClr val="accent1"/>
                </a:solidFill>
                <a:latin typeface="Candara" panose="020E0502030303020204" pitchFamily="34" charset="0"/>
                <a:sym typeface=""/>
              </a:rPr>
              <a:t>(골다공증)</a:t>
            </a:r>
          </a:p>
        </p:txBody>
      </p:sp>
      <p:cxnSp>
        <p:nvCxnSpPr>
          <p:cNvPr id="18" name="Straight Connector 17">
            <a:extLst>
              <a:ext uri="{FF2B5EF4-FFF2-40B4-BE49-F238E27FC236}">
                <a16:creationId xmlns:a16="http://schemas.microsoft.com/office/drawing/2014/main" id="{B0BE7924-F30B-114C-A470-9D963FC3AAEB}"/>
              </a:ext>
            </a:extLst>
          </p:cNvPr>
          <p:cNvCxnSpPr>
            <a:cxnSpLocks/>
          </p:cNvCxnSpPr>
          <p:nvPr/>
        </p:nvCxnSpPr>
        <p:spPr>
          <a:xfrm>
            <a:off x="8458200" y="5544100"/>
            <a:ext cx="1092200" cy="0"/>
          </a:xfrm>
          <a:prstGeom prst="line">
            <a:avLst/>
          </a:prstGeom>
          <a:ln w="28575">
            <a:solidFill>
              <a:srgbClr val="939588"/>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2DEB65-A100-6B4C-B23F-8E038149658B}"/>
              </a:ext>
            </a:extLst>
          </p:cNvPr>
          <p:cNvCxnSpPr>
            <a:cxnSpLocks/>
          </p:cNvCxnSpPr>
          <p:nvPr/>
        </p:nvCxnSpPr>
        <p:spPr>
          <a:xfrm>
            <a:off x="2947145" y="5544100"/>
            <a:ext cx="1092200" cy="0"/>
          </a:xfrm>
          <a:prstGeom prst="line">
            <a:avLst/>
          </a:prstGeom>
          <a:ln w="28575">
            <a:solidFill>
              <a:srgbClr val="939588"/>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8B754B3-8814-BD48-BE7C-81B135332D7E}"/>
              </a:ext>
            </a:extLst>
          </p:cNvPr>
          <p:cNvCxnSpPr>
            <a:cxnSpLocks/>
          </p:cNvCxnSpPr>
          <p:nvPr/>
        </p:nvCxnSpPr>
        <p:spPr>
          <a:xfrm>
            <a:off x="4787900" y="5544100"/>
            <a:ext cx="1092200" cy="0"/>
          </a:xfrm>
          <a:prstGeom prst="line">
            <a:avLst/>
          </a:prstGeom>
          <a:ln w="28575">
            <a:solidFill>
              <a:srgbClr val="939588"/>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ABFC6F2-C86E-0747-9B20-035C4D3DFFA8}"/>
              </a:ext>
            </a:extLst>
          </p:cNvPr>
          <p:cNvCxnSpPr>
            <a:cxnSpLocks/>
          </p:cNvCxnSpPr>
          <p:nvPr/>
        </p:nvCxnSpPr>
        <p:spPr>
          <a:xfrm>
            <a:off x="6621219" y="5544100"/>
            <a:ext cx="1092200" cy="0"/>
          </a:xfrm>
          <a:prstGeom prst="line">
            <a:avLst/>
          </a:prstGeom>
          <a:ln w="28575">
            <a:solidFill>
              <a:srgbClr val="939588"/>
            </a:solidFill>
          </a:ln>
        </p:spPr>
        <p:style>
          <a:lnRef idx="2">
            <a:schemeClr val="accent1"/>
          </a:lnRef>
          <a:fillRef idx="0">
            <a:schemeClr val="accent1"/>
          </a:fillRef>
          <a:effectRef idx="1">
            <a:schemeClr val="accent1"/>
          </a:effectRef>
          <a:fontRef idx="minor">
            <a:schemeClr val="tx1"/>
          </a:fontRef>
        </p:style>
      </p:cxnSp>
      <p:pic>
        <p:nvPicPr>
          <p:cNvPr id="16" name="Graphic 15" descr="Home with solid fill">
            <a:hlinkClick r:id="rId4" action="ppaction://hlinksldjump"/>
            <a:extLst>
              <a:ext uri="{FF2B5EF4-FFF2-40B4-BE49-F238E27FC236}">
                <a16:creationId xmlns:a16="http://schemas.microsoft.com/office/drawing/2014/main" id="{27D053ED-1EDA-234A-8F91-BD0C46CC93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17" name="TextBox 13">
            <a:extLst>
              <a:ext uri="{FF2B5EF4-FFF2-40B4-BE49-F238E27FC236}">
                <a16:creationId xmlns:a16="http://schemas.microsoft.com/office/drawing/2014/main" id="{2EB902AA-5334-448A-BD86-EB2659D67CD2}"/>
              </a:ext>
            </a:extLst>
          </p:cNvPr>
          <p:cNvSpPr txBox="1"/>
          <p:nvPr/>
        </p:nvSpPr>
        <p:spPr>
          <a:xfrm>
            <a:off x="10212273" y="3569652"/>
            <a:ext cx="878767" cy="261610"/>
          </a:xfrm>
          <a:prstGeom prst="rect">
            <a:avLst/>
          </a:prstGeom>
          <a:solidFill>
            <a:schemeClr val="bg1"/>
          </a:solidFill>
        </p:spPr>
        <p:txBody>
          <a:bodyPr wrap="none" rtlCol="0">
            <a:spAutoFit/>
          </a:bodyPr>
          <a:lstStyle/>
          <a:p>
            <a:r>
              <a:rPr lang="ko-KR" sz="1100" b="1">
                <a:solidFill>
                  <a:schemeClr val="tx1">
                    <a:lumMod val="75000"/>
                    <a:lumOff val="25000"/>
                  </a:schemeClr>
                </a:solidFill>
                <a:latin typeface="Candara" panose="020E0502030303020204" pitchFamily="34" charset="0"/>
                <a:sym typeface=""/>
              </a:rPr>
              <a:t>골절 없음</a:t>
            </a:r>
          </a:p>
        </p:txBody>
      </p:sp>
      <p:sp>
        <p:nvSpPr>
          <p:cNvPr id="19" name="TextBox 13">
            <a:extLst>
              <a:ext uri="{FF2B5EF4-FFF2-40B4-BE49-F238E27FC236}">
                <a16:creationId xmlns:a16="http://schemas.microsoft.com/office/drawing/2014/main" id="{6FE22934-C6DA-432F-A35C-17076FE475CA}"/>
              </a:ext>
            </a:extLst>
          </p:cNvPr>
          <p:cNvSpPr txBox="1"/>
          <p:nvPr/>
        </p:nvSpPr>
        <p:spPr>
          <a:xfrm>
            <a:off x="10212273" y="3832338"/>
            <a:ext cx="1008609" cy="261610"/>
          </a:xfrm>
          <a:prstGeom prst="rect">
            <a:avLst/>
          </a:prstGeom>
          <a:solidFill>
            <a:schemeClr val="bg1"/>
          </a:solidFill>
        </p:spPr>
        <p:txBody>
          <a:bodyPr wrap="none" rtlCol="0">
            <a:spAutoFit/>
          </a:bodyPr>
          <a:lstStyle/>
          <a:p>
            <a:r>
              <a:rPr lang="ko-KR" sz="1100" b="1">
                <a:solidFill>
                  <a:schemeClr val="tx1">
                    <a:lumMod val="75000"/>
                    <a:lumOff val="25000"/>
                  </a:schemeClr>
                </a:solidFill>
                <a:latin typeface="Candara" panose="020E0502030303020204" pitchFamily="34" charset="0"/>
                <a:sym typeface=""/>
              </a:rPr>
              <a:t>이전 골절</a:t>
            </a:r>
          </a:p>
        </p:txBody>
      </p:sp>
    </p:spTree>
    <p:extLst>
      <p:ext uri="{BB962C8B-B14F-4D97-AF65-F5344CB8AC3E}">
        <p14:creationId xmlns:p14="http://schemas.microsoft.com/office/powerpoint/2010/main" val="766725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Garvan 골절 위험 계산기 – 낙상을 설명하는 간단한 도구 </a:t>
            </a:r>
          </a:p>
        </p:txBody>
      </p:sp>
      <p:graphicFrame>
        <p:nvGraphicFramePr>
          <p:cNvPr id="6" name="Content Placeholder 16">
            <a:extLst>
              <a:ext uri="{FF2B5EF4-FFF2-40B4-BE49-F238E27FC236}">
                <a16:creationId xmlns:a16="http://schemas.microsoft.com/office/drawing/2014/main" id="{F4878181-8AF2-6F44-8DA3-31E4F39CE1B7}"/>
              </a:ext>
            </a:extLst>
          </p:cNvPr>
          <p:cNvGraphicFramePr>
            <a:graphicFrameLocks/>
          </p:cNvGraphicFramePr>
          <p:nvPr>
            <p:extLst>
              <p:ext uri="{D42A27DB-BD31-4B8C-83A1-F6EECF244321}">
                <p14:modId xmlns:p14="http://schemas.microsoft.com/office/powerpoint/2010/main" val="212925898"/>
              </p:ext>
            </p:extLst>
          </p:nvPr>
        </p:nvGraphicFramePr>
        <p:xfrm>
          <a:off x="1194464" y="1508754"/>
          <a:ext cx="3997641" cy="3874556"/>
        </p:xfrm>
        <a:graphic>
          <a:graphicData uri="http://schemas.openxmlformats.org/drawingml/2006/table">
            <a:tbl>
              <a:tblPr firstRow="1" bandRow="1">
                <a:tableStyleId>{2D5ABB26-0587-4C30-8999-92F81FD0307C}</a:tableStyleId>
              </a:tblPr>
              <a:tblGrid>
                <a:gridCol w="3997641">
                  <a:extLst>
                    <a:ext uri="{9D8B030D-6E8A-4147-A177-3AD203B41FA5}">
                      <a16:colId xmlns:a16="http://schemas.microsoft.com/office/drawing/2014/main" val="20000"/>
                    </a:ext>
                  </a:extLst>
                </a:gridCol>
              </a:tblGrid>
              <a:tr h="427565">
                <a:tc>
                  <a:txBody>
                    <a:bodyPr/>
                    <a:lstStyle/>
                    <a:p>
                      <a:r>
                        <a:rPr lang="ko-KR" sz="1600" b="0" spc="0" dirty="0">
                          <a:solidFill>
                            <a:schemeClr val="bg1"/>
                          </a:solidFill>
                          <a:latin typeface="Candara" panose="020E0502030303020204" pitchFamily="34" charset="0"/>
                          <a:ea typeface="Malgun Gothic"/>
                          <a:cs typeface="+mn-cs"/>
                          <a:sym typeface=""/>
                        </a:rPr>
                        <a:t>GARVAN 골절 위험 계산기</a:t>
                      </a:r>
                      <a:endParaRPr lang="ko-KR" sz="1600" b="0" spc="0" baseline="30000" dirty="0">
                        <a:solidFill>
                          <a:schemeClr val="bg1"/>
                        </a:solidFill>
                        <a:latin typeface="Candara" panose="020E0502030303020204" pitchFamily="34" charset="0"/>
                        <a:ea typeface="Malgun Gothic"/>
                        <a:cs typeface="+mn-cs"/>
                        <a:sym typeface=""/>
                      </a:endParaRP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rgbClr val="8E3CCC"/>
                      </a:solidFill>
                      <a:prstDash val="solid"/>
                      <a:round/>
                      <a:headEnd type="none" w="med" len="med"/>
                      <a:tailEnd type="none" w="med" len="med"/>
                    </a:lnB>
                    <a:solidFill>
                      <a:srgbClr val="8E3CCC"/>
                    </a:solidFill>
                  </a:tcPr>
                </a:tc>
                <a:extLst>
                  <a:ext uri="{0D108BD9-81ED-4DB2-BD59-A6C34878D82A}">
                    <a16:rowId xmlns:a16="http://schemas.microsoft.com/office/drawing/2014/main" val="10000"/>
                  </a:ext>
                </a:extLst>
              </a:tr>
              <a:tr h="662883">
                <a:tc>
                  <a:txBody>
                    <a:bodyPr/>
                    <a:lstStyle/>
                    <a:p>
                      <a:pPr marL="0" indent="0" algn="l">
                        <a:buFont typeface="+mj-lt"/>
                        <a:buNone/>
                      </a:pPr>
                      <a:r>
                        <a:rPr lang="ko-KR" sz="1600" b="0" spc="0" baseline="0">
                          <a:solidFill>
                            <a:schemeClr val="tx1"/>
                          </a:solidFill>
                          <a:latin typeface="Candara" panose="020E0502030303020204" pitchFamily="34" charset="0"/>
                          <a:ea typeface="Malgun Gothic"/>
                          <a:cs typeface="+mn-cs"/>
                          <a:sym typeface=""/>
                        </a:rPr>
                        <a:t>환자 특성:</a:t>
                      </a:r>
                    </a:p>
                    <a:p>
                      <a:pPr marL="171450" indent="-171450" algn="l">
                        <a:buFont typeface="Arial"/>
                        <a:buChar char="•"/>
                      </a:pPr>
                      <a:r>
                        <a:rPr lang="ko-KR" sz="1600" b="0" spc="0" baseline="0">
                          <a:solidFill>
                            <a:schemeClr val="tx1"/>
                          </a:solidFill>
                          <a:latin typeface="Candara" panose="020E0502030303020204" pitchFamily="34" charset="0"/>
                          <a:ea typeface="Malgun Gothic"/>
                          <a:cs typeface="+mn-cs"/>
                          <a:sym typeface=""/>
                        </a:rPr>
                        <a:t>나이, 성별, 체중</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1"/>
                  </a:ext>
                </a:extLst>
              </a:tr>
              <a:tr h="928036">
                <a:tc>
                  <a:txBody>
                    <a:bodyPr/>
                    <a:lstStyle/>
                    <a:p>
                      <a:pPr marL="0" indent="0" algn="l">
                        <a:buFont typeface="+mj-lt"/>
                        <a:buNone/>
                      </a:pPr>
                      <a:r>
                        <a:rPr lang="ko-KR" sz="1600" b="0" spc="0" baseline="0" dirty="0">
                          <a:solidFill>
                            <a:schemeClr val="tx1"/>
                          </a:solidFill>
                          <a:latin typeface="Candara" panose="020E0502030303020204" pitchFamily="34" charset="0"/>
                          <a:ea typeface="Malgun Gothic"/>
                          <a:cs typeface="+mn-cs"/>
                          <a:sym typeface=""/>
                        </a:rPr>
                        <a:t>위험 요소:</a:t>
                      </a:r>
                    </a:p>
                    <a:p>
                      <a:pPr marL="171450" indent="-171450" algn="l">
                        <a:buFont typeface="Arial"/>
                        <a:buChar char="•"/>
                      </a:pPr>
                      <a:r>
                        <a:rPr lang="ko-KR" sz="1600" b="0" spc="0" baseline="0" dirty="0">
                          <a:solidFill>
                            <a:schemeClr val="tx1"/>
                          </a:solidFill>
                          <a:latin typeface="Candara" panose="020E0502030303020204" pitchFamily="34" charset="0"/>
                          <a:ea typeface="Malgun Gothic"/>
                          <a:cs typeface="+mn-cs"/>
                          <a:sym typeface=""/>
                        </a:rPr>
                        <a:t>50</a:t>
                      </a:r>
                      <a:r>
                        <a:rPr lang="ko-KR" altLang="en-US" sz="1600" b="0" spc="0" baseline="0" dirty="0">
                          <a:solidFill>
                            <a:schemeClr val="tx1"/>
                          </a:solidFill>
                          <a:latin typeface="Candara" panose="020E0502030303020204" pitchFamily="34" charset="0"/>
                          <a:ea typeface="Malgun Gothic"/>
                          <a:cs typeface="+mn-cs"/>
                          <a:sym typeface=""/>
                        </a:rPr>
                        <a:t>세 이후 과거</a:t>
                      </a:r>
                      <a:r>
                        <a:rPr lang="ko-KR" sz="1600" b="0" spc="0" baseline="0" dirty="0">
                          <a:solidFill>
                            <a:schemeClr val="tx1"/>
                          </a:solidFill>
                          <a:latin typeface="Candara" panose="020E0502030303020204" pitchFamily="34" charset="0"/>
                          <a:ea typeface="Malgun Gothic"/>
                          <a:cs typeface="+mn-cs"/>
                          <a:sym typeface=""/>
                        </a:rPr>
                        <a:t> 골절</a:t>
                      </a:r>
                    </a:p>
                    <a:p>
                      <a:pPr marL="171450" indent="-171450" algn="l">
                        <a:buFont typeface="Arial"/>
                        <a:buChar char="•"/>
                      </a:pPr>
                      <a:r>
                        <a:rPr lang="ko-KR" sz="1600" b="0" spc="0" baseline="0" dirty="0">
                          <a:solidFill>
                            <a:schemeClr val="tx1"/>
                          </a:solidFill>
                          <a:latin typeface="Candara" panose="020E0502030303020204" pitchFamily="34" charset="0"/>
                          <a:ea typeface="Malgun Gothic"/>
                          <a:cs typeface="+mn-cs"/>
                          <a:sym typeface=""/>
                        </a:rPr>
                        <a:t>지난 12개월 동안 낙상</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2"/>
                  </a:ext>
                </a:extLst>
              </a:tr>
              <a:tr h="66288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lang="ko-KR">
                          <a:ea typeface="Malgun Gothic"/>
                        </a:defRPr>
                      </a:pPr>
                      <a:r>
                        <a:rPr lang="ko-KR" sz="1600" b="0" spc="0" baseline="0">
                          <a:solidFill>
                            <a:schemeClr val="tx1"/>
                          </a:solidFill>
                          <a:latin typeface="Candara" panose="020E0502030303020204" pitchFamily="34" charset="0"/>
                          <a:ea typeface="Malgun Gothic"/>
                          <a:cs typeface="+mn-cs"/>
                          <a:sym typeface=""/>
                        </a:rPr>
                        <a:t>골밀도(BMD)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0" spc="0" baseline="0">
                          <a:solidFill>
                            <a:schemeClr val="tx1"/>
                          </a:solidFill>
                          <a:latin typeface="Candara" panose="020E0502030303020204" pitchFamily="34" charset="0"/>
                          <a:ea typeface="Malgun Gothic"/>
                          <a:cs typeface="+mn-cs"/>
                          <a:sym typeface=""/>
                        </a:rPr>
                        <a:t>BMD 비필수사항</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3"/>
                  </a:ext>
                </a:extLst>
              </a:tr>
              <a:tr h="1193189">
                <a:tc>
                  <a:txBody>
                    <a:bodyPr/>
                    <a:lstStyle/>
                    <a:p>
                      <a:pPr marL="0" indent="0" algn="l">
                        <a:buFont typeface="+mj-lt"/>
                        <a:buNone/>
                      </a:pPr>
                      <a:r>
                        <a:rPr lang="ko-KR" sz="1600" b="0" spc="0" baseline="0" dirty="0">
                          <a:solidFill>
                            <a:schemeClr val="tx1"/>
                          </a:solidFill>
                          <a:latin typeface="Candara" panose="020E0502030303020204" pitchFamily="34" charset="0"/>
                          <a:ea typeface="Malgun Gothic"/>
                          <a:cs typeface="+mn-cs"/>
                          <a:sym typeface=""/>
                        </a:rPr>
                        <a:t>결과</a:t>
                      </a:r>
                    </a:p>
                    <a:p>
                      <a:pPr marL="171450" marR="0" indent="-171450" algn="l" defTabSz="4572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0" spc="0" baseline="0" dirty="0">
                          <a:solidFill>
                            <a:schemeClr val="tx1"/>
                          </a:solidFill>
                          <a:latin typeface="Candara" panose="020E0502030303020204" pitchFamily="34" charset="0"/>
                          <a:ea typeface="Malgun Gothic"/>
                          <a:cs typeface="+mn-cs"/>
                          <a:sym typeface=""/>
                        </a:rPr>
                        <a:t>주요 골다공증 골절의 5년 및 10년 위험</a:t>
                      </a:r>
                    </a:p>
                    <a:p>
                      <a:pPr marL="171450" indent="-171450" algn="l">
                        <a:buFont typeface="Arial"/>
                        <a:buChar char="•"/>
                      </a:pPr>
                      <a:r>
                        <a:rPr lang="ko-KR" sz="1600" b="0" spc="0" baseline="0" dirty="0" err="1">
                          <a:solidFill>
                            <a:schemeClr val="tx1"/>
                          </a:solidFill>
                          <a:latin typeface="Candara" panose="020E0502030303020204" pitchFamily="34" charset="0"/>
                          <a:ea typeface="Malgun Gothic"/>
                          <a:cs typeface="+mn-cs"/>
                          <a:sym typeface=""/>
                        </a:rPr>
                        <a:t>고관절</a:t>
                      </a:r>
                      <a:r>
                        <a:rPr lang="ko-KR" sz="1600" b="0" spc="0" baseline="0" dirty="0">
                          <a:solidFill>
                            <a:schemeClr val="tx1"/>
                          </a:solidFill>
                          <a:latin typeface="Candara" panose="020E0502030303020204" pitchFamily="34" charset="0"/>
                          <a:ea typeface="Malgun Gothic"/>
                          <a:cs typeface="+mn-cs"/>
                          <a:sym typeface=""/>
                        </a:rPr>
                        <a:t> 골절의 5년 및 10년 위험</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rgbClr val="8E3CCC"/>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8" name="Picture 7">
            <a:extLst>
              <a:ext uri="{FF2B5EF4-FFF2-40B4-BE49-F238E27FC236}">
                <a16:creationId xmlns:a16="http://schemas.microsoft.com/office/drawing/2014/main" id="{1D7DC4ED-5812-E54E-A101-678E0F52C20D}"/>
              </a:ext>
            </a:extLst>
          </p:cNvPr>
          <p:cNvPicPr>
            <a:picLocks noChangeAspect="1"/>
          </p:cNvPicPr>
          <p:nvPr/>
        </p:nvPicPr>
        <p:blipFill>
          <a:blip r:embed="rId3"/>
          <a:stretch>
            <a:fillRect/>
          </a:stretch>
        </p:blipFill>
        <p:spPr>
          <a:xfrm>
            <a:off x="6388100" y="1508754"/>
            <a:ext cx="3238500" cy="4507191"/>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EA04090D-0517-3E4F-AD18-73D25EFADE43}"/>
              </a:ext>
            </a:extLst>
          </p:cNvPr>
          <p:cNvSpPr/>
          <p:nvPr/>
        </p:nvSpPr>
        <p:spPr>
          <a:xfrm>
            <a:off x="1192269" y="5383310"/>
            <a:ext cx="3997641" cy="738664"/>
          </a:xfrm>
          <a:prstGeom prst="rect">
            <a:avLst/>
          </a:prstGeom>
        </p:spPr>
        <p:txBody>
          <a:bodyPr wrap="square">
            <a:spAutoFit/>
          </a:bodyPr>
          <a:lstStyle/>
          <a:p>
            <a:r>
              <a:rPr lang="ko-KR" sz="1400" b="1" dirty="0" err="1">
                <a:latin typeface="Calibri" panose="020F0502020204030204" pitchFamily="34" charset="0"/>
                <a:sym typeface=""/>
              </a:rPr>
              <a:t>https</a:t>
            </a:r>
            <a:r>
              <a:rPr lang="ko-KR" sz="1400" b="1" dirty="0">
                <a:latin typeface="Calibri" panose="020F0502020204030204" pitchFamily="34" charset="0"/>
                <a:sym typeface=""/>
              </a:rPr>
              <a:t>://</a:t>
            </a:r>
            <a:r>
              <a:rPr lang="ko-KR" sz="1400" b="1" dirty="0" err="1">
                <a:latin typeface="Calibri" panose="020F0502020204030204" pitchFamily="34" charset="0"/>
                <a:sym typeface=""/>
              </a:rPr>
              <a:t>www.garvan.org.au</a:t>
            </a:r>
            <a:r>
              <a:rPr lang="ko-KR" sz="1400" b="1" dirty="0">
                <a:latin typeface="Calibri" panose="020F0502020204030204" pitchFamily="34" charset="0"/>
                <a:sym typeface=""/>
              </a:rPr>
              <a:t>/</a:t>
            </a:r>
            <a:r>
              <a:rPr lang="ko-KR" sz="1400" b="1" dirty="0" err="1">
                <a:latin typeface="Calibri" panose="020F0502020204030204" pitchFamily="34" charset="0"/>
                <a:sym typeface=""/>
              </a:rPr>
              <a:t>promotions</a:t>
            </a:r>
            <a:r>
              <a:rPr lang="ko-KR" sz="1400" b="1" dirty="0">
                <a:latin typeface="Calibri" panose="020F0502020204030204" pitchFamily="34" charset="0"/>
                <a:sym typeface=""/>
              </a:rPr>
              <a:t>/</a:t>
            </a:r>
            <a:r>
              <a:rPr lang="ko-KR" sz="1400" b="1" dirty="0" err="1">
                <a:latin typeface="Calibri" panose="020F0502020204030204" pitchFamily="34" charset="0"/>
                <a:sym typeface=""/>
              </a:rPr>
              <a:t>bone-fracture-risk</a:t>
            </a:r>
            <a:r>
              <a:rPr lang="ko-KR" sz="1400" b="1" dirty="0">
                <a:latin typeface="Calibri" panose="020F0502020204030204" pitchFamily="34" charset="0"/>
                <a:sym typeface=""/>
              </a:rPr>
              <a:t>/</a:t>
            </a:r>
            <a:r>
              <a:rPr lang="ko-KR" sz="1400" b="1" dirty="0" err="1">
                <a:latin typeface="Calibri" panose="020F0502020204030204" pitchFamily="34" charset="0"/>
                <a:sym typeface=""/>
              </a:rPr>
              <a:t>calculator</a:t>
            </a:r>
            <a:r>
              <a:rPr lang="ko-KR" sz="1400" b="1" dirty="0">
                <a:latin typeface="Calibri" panose="020F0502020204030204" pitchFamily="34" charset="0"/>
                <a:sym typeface=""/>
              </a:rPr>
              <a:t>/에서 이용 가능</a:t>
            </a:r>
          </a:p>
        </p:txBody>
      </p:sp>
      <p:pic>
        <p:nvPicPr>
          <p:cNvPr id="11" name="Graphic 10" descr="Home with solid fill">
            <a:hlinkClick r:id="rId4" action="ppaction://hlinksldjump"/>
            <a:extLst>
              <a:ext uri="{FF2B5EF4-FFF2-40B4-BE49-F238E27FC236}">
                <a16:creationId xmlns:a16="http://schemas.microsoft.com/office/drawing/2014/main" id="{1D44B118-F685-0D41-AB4B-3707E9A823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537564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FRAX</a:t>
            </a:r>
            <a:r>
              <a:rPr lang="ko-KR" sz="3600" b="1" kern="0" baseline="30000" dirty="0">
                <a:solidFill>
                  <a:srgbClr val="6BBBAD">
                    <a:lumMod val="100000"/>
                  </a:srgbClr>
                </a:solidFill>
                <a:latin typeface="Candara" panose="020E0502030303020204" pitchFamily="34" charset="0"/>
                <a:sym typeface=""/>
              </a:rPr>
              <a:t>®</a:t>
            </a:r>
            <a:r>
              <a:rPr lang="ko-KR" sz="3600" b="1" kern="0" dirty="0">
                <a:solidFill>
                  <a:srgbClr val="6BBBAD">
                    <a:lumMod val="100000"/>
                  </a:srgbClr>
                </a:solidFill>
                <a:latin typeface="Candara" panose="020E0502030303020204" pitchFamily="34" charset="0"/>
                <a:sym typeface=""/>
              </a:rPr>
              <a:t>과 Garvan 골절 위험 계산기의 차이점</a:t>
            </a:r>
          </a:p>
        </p:txBody>
      </p:sp>
      <p:graphicFrame>
        <p:nvGraphicFramePr>
          <p:cNvPr id="5" name="Content Placeholder 16">
            <a:extLst>
              <a:ext uri="{FF2B5EF4-FFF2-40B4-BE49-F238E27FC236}">
                <a16:creationId xmlns:a16="http://schemas.microsoft.com/office/drawing/2014/main" id="{A59FD79C-16CF-5547-9581-E9BA38BEE279}"/>
              </a:ext>
            </a:extLst>
          </p:cNvPr>
          <p:cNvGraphicFramePr>
            <a:graphicFrameLocks/>
          </p:cNvGraphicFramePr>
          <p:nvPr>
            <p:extLst>
              <p:ext uri="{D42A27DB-BD31-4B8C-83A1-F6EECF244321}">
                <p14:modId xmlns:p14="http://schemas.microsoft.com/office/powerpoint/2010/main" val="4279401751"/>
              </p:ext>
            </p:extLst>
          </p:nvPr>
        </p:nvGraphicFramePr>
        <p:xfrm>
          <a:off x="5787131" y="1508754"/>
          <a:ext cx="4006956" cy="4670016"/>
        </p:xfrm>
        <a:graphic>
          <a:graphicData uri="http://schemas.openxmlformats.org/drawingml/2006/table">
            <a:tbl>
              <a:tblPr firstRow="1" bandRow="1">
                <a:tableStyleId>{2D5ABB26-0587-4C30-8999-92F81FD0307C}</a:tableStyleId>
              </a:tblPr>
              <a:tblGrid>
                <a:gridCol w="4006956">
                  <a:extLst>
                    <a:ext uri="{9D8B030D-6E8A-4147-A177-3AD203B41FA5}">
                      <a16:colId xmlns:a16="http://schemas.microsoft.com/office/drawing/2014/main" val="20000"/>
                    </a:ext>
                  </a:extLst>
                </a:gridCol>
              </a:tblGrid>
              <a:tr h="427565">
                <a:tc>
                  <a:txBody>
                    <a:bodyPr/>
                    <a:lstStyle/>
                    <a:p>
                      <a:pPr indent="-6350"/>
                      <a:r>
                        <a:rPr lang="ko-KR" sz="1600" b="1" kern="0" spc="0" dirty="0">
                          <a:solidFill>
                            <a:schemeClr val="bg1">
                              <a:lumMod val="100000"/>
                            </a:schemeClr>
                          </a:solidFill>
                          <a:latin typeface="Candara" panose="020E0502030303020204" pitchFamily="34" charset="0"/>
                          <a:ea typeface="Malgun Gothic"/>
                          <a:cs typeface="+mn-cs"/>
                          <a:sym typeface=""/>
                        </a:rPr>
                        <a:t>FRAX</a:t>
                      </a:r>
                      <a:r>
                        <a:rPr lang="ko-KR" sz="1600" b="1" kern="0" spc="0" baseline="30000" dirty="0">
                          <a:solidFill>
                            <a:schemeClr val="bg1">
                              <a:lumMod val="100000"/>
                            </a:schemeClr>
                          </a:solidFill>
                          <a:latin typeface="Candara" panose="020E0502030303020204" pitchFamily="34" charset="0"/>
                          <a:ea typeface="Malgun Gothic"/>
                          <a:cs typeface="+mn-cs"/>
                          <a:sym typeface=""/>
                        </a:rPr>
                        <a:t>®2</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rgbClr val="E50002"/>
                      </a:solidFill>
                      <a:prstDash val="solid"/>
                      <a:round/>
                      <a:headEnd type="none" w="med" len="med"/>
                      <a:tailEnd type="none" w="med" len="med"/>
                    </a:lnB>
                    <a:solidFill>
                      <a:srgbClr val="E50002"/>
                    </a:solidFill>
                  </a:tcPr>
                </a:tc>
                <a:extLst>
                  <a:ext uri="{0D108BD9-81ED-4DB2-BD59-A6C34878D82A}">
                    <a16:rowId xmlns:a16="http://schemas.microsoft.com/office/drawing/2014/main" val="10000"/>
                  </a:ext>
                </a:extLst>
              </a:tr>
              <a:tr h="662883">
                <a:tc>
                  <a:txBody>
                    <a:bodyPr/>
                    <a:lstStyle/>
                    <a:p>
                      <a:pPr marL="0" indent="0" algn="l">
                        <a:buFont typeface="+mj-lt"/>
                        <a:buNone/>
                      </a:pPr>
                      <a:r>
                        <a:rPr lang="ko-KR" sz="1600" b="1" spc="0" baseline="0">
                          <a:solidFill>
                            <a:schemeClr val="tx1"/>
                          </a:solidFill>
                          <a:latin typeface="Candara" panose="020E0502030303020204" pitchFamily="34" charset="0"/>
                          <a:ea typeface="Malgun Gothic"/>
                          <a:cs typeface="+mn-cs"/>
                          <a:sym typeface=""/>
                        </a:rPr>
                        <a:t>환자 특성:</a:t>
                      </a:r>
                    </a:p>
                    <a:p>
                      <a:pPr marL="171450" indent="-171450" algn="l">
                        <a:buFont typeface="Arial"/>
                        <a:buChar char="•"/>
                      </a:pPr>
                      <a:r>
                        <a:rPr lang="ko-KR" sz="1600" b="1" kern="0" spc="0" baseline="0">
                          <a:solidFill>
                            <a:schemeClr val="tx1">
                              <a:lumMod val="100000"/>
                            </a:schemeClr>
                          </a:solidFill>
                          <a:latin typeface="Candara" panose="020E0502030303020204" pitchFamily="34" charset="0"/>
                          <a:ea typeface="Malgun Gothic"/>
                          <a:cs typeface="+mn-cs"/>
                          <a:sym typeface=""/>
                        </a:rPr>
                        <a:t>나이, 성별, 체중, </a:t>
                      </a:r>
                      <a:r>
                        <a:rPr lang="ko-KR" sz="1600" b="1" kern="0" spc="0" baseline="0">
                          <a:solidFill>
                            <a:srgbClr val="2F9588">
                              <a:lumMod val="100000"/>
                            </a:srgbClr>
                          </a:solidFill>
                          <a:latin typeface="Candara" panose="020E0502030303020204" pitchFamily="34" charset="0"/>
                          <a:ea typeface="Malgun Gothic"/>
                          <a:cs typeface="+mn-cs"/>
                          <a:sym typeface=""/>
                        </a:rPr>
                        <a:t>키</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1"/>
                  </a:ext>
                </a:extLst>
              </a:tr>
              <a:tr h="1988649">
                <a:tc>
                  <a:txBody>
                    <a:bodyPr/>
                    <a:lstStyle/>
                    <a:p>
                      <a:pPr marL="0" indent="0" algn="l">
                        <a:buFont typeface="+mj-lt"/>
                        <a:buNone/>
                      </a:pPr>
                      <a:r>
                        <a:rPr lang="ko-KR" sz="1600" b="1" spc="0" baseline="0" dirty="0">
                          <a:solidFill>
                            <a:schemeClr val="tx1"/>
                          </a:solidFill>
                          <a:latin typeface="Candara" panose="020E0502030303020204" pitchFamily="34" charset="0"/>
                          <a:ea typeface="Malgun Gothic"/>
                          <a:cs typeface="+mn-cs"/>
                          <a:sym typeface=""/>
                        </a:rPr>
                        <a:t>위험 요소:</a:t>
                      </a:r>
                    </a:p>
                    <a:p>
                      <a:pPr marL="171450" indent="-171450" algn="l">
                        <a:buFont typeface="Arial"/>
                        <a:buChar char="•"/>
                      </a:pPr>
                      <a:r>
                        <a:rPr lang="ko-KR" sz="1600" b="1" spc="0" baseline="0" dirty="0">
                          <a:solidFill>
                            <a:schemeClr val="tx1"/>
                          </a:solidFill>
                          <a:latin typeface="Candara" panose="020E0502030303020204" pitchFamily="34" charset="0"/>
                          <a:ea typeface="Malgun Gothic"/>
                          <a:cs typeface="+mn-cs"/>
                          <a:sym typeface=""/>
                        </a:rPr>
                        <a:t>이전 골절</a:t>
                      </a:r>
                    </a:p>
                    <a:p>
                      <a:pPr marL="171450" indent="-171450" algn="l">
                        <a:buFont typeface="Arial"/>
                        <a:buChar char="•"/>
                      </a:pPr>
                      <a:r>
                        <a:rPr lang="ko-KR" sz="1600" b="1" spc="0" baseline="0" dirty="0" err="1">
                          <a:solidFill>
                            <a:srgbClr val="2F9588"/>
                          </a:solidFill>
                          <a:latin typeface="Candara" panose="020E0502030303020204" pitchFamily="34" charset="0"/>
                          <a:ea typeface="Malgun Gothic"/>
                          <a:cs typeface="+mn-cs"/>
                          <a:sym typeface=""/>
                        </a:rPr>
                        <a:t>고관절</a:t>
                      </a:r>
                      <a:r>
                        <a:rPr lang="ko-KR" sz="1600" b="1" spc="0" baseline="0" dirty="0">
                          <a:solidFill>
                            <a:srgbClr val="2F9588"/>
                          </a:solidFill>
                          <a:latin typeface="Candara" panose="020E0502030303020204" pitchFamily="34" charset="0"/>
                          <a:ea typeface="Malgun Gothic"/>
                          <a:cs typeface="+mn-cs"/>
                          <a:sym typeface=""/>
                        </a:rPr>
                        <a:t> 골절의 가족력</a:t>
                      </a:r>
                    </a:p>
                    <a:p>
                      <a:pPr marL="171450" indent="-171450" algn="l">
                        <a:buFont typeface="Arial"/>
                        <a:buChar char="•"/>
                      </a:pPr>
                      <a:r>
                        <a:rPr lang="ko-KR" sz="1600" b="1" spc="0" baseline="0" dirty="0">
                          <a:solidFill>
                            <a:srgbClr val="2F9588"/>
                          </a:solidFill>
                          <a:latin typeface="Candara" panose="020E0502030303020204" pitchFamily="34" charset="0"/>
                          <a:ea typeface="Malgun Gothic"/>
                          <a:cs typeface="+mn-cs"/>
                          <a:sym typeface=""/>
                        </a:rPr>
                        <a:t>흡연 및 음주</a:t>
                      </a:r>
                    </a:p>
                    <a:p>
                      <a:pPr marL="171450" indent="-171450" algn="l">
                        <a:buFont typeface="Arial"/>
                        <a:buChar char="•"/>
                      </a:pPr>
                      <a:r>
                        <a:rPr lang="ko-KR" sz="1600" b="1" spc="0" baseline="0" dirty="0" err="1">
                          <a:solidFill>
                            <a:srgbClr val="2F9588"/>
                          </a:solidFill>
                          <a:latin typeface="Candara" panose="020E0502030303020204" pitchFamily="34" charset="0"/>
                          <a:ea typeface="Malgun Gothic"/>
                          <a:cs typeface="+mn-cs"/>
                          <a:sym typeface=""/>
                        </a:rPr>
                        <a:t>글루코코르티코이드</a:t>
                      </a:r>
                      <a:r>
                        <a:rPr lang="ko-KR" sz="1600" b="1" spc="0" baseline="0" dirty="0">
                          <a:solidFill>
                            <a:srgbClr val="2F9588"/>
                          </a:solidFill>
                          <a:latin typeface="Candara" panose="020E0502030303020204" pitchFamily="34" charset="0"/>
                          <a:ea typeface="Malgun Gothic"/>
                          <a:cs typeface="+mn-cs"/>
                          <a:sym typeface=""/>
                        </a:rPr>
                        <a:t> 사용</a:t>
                      </a:r>
                    </a:p>
                    <a:p>
                      <a:pPr marL="171450" indent="-171450" algn="l">
                        <a:buFont typeface="Arial"/>
                        <a:buChar char="•"/>
                      </a:pPr>
                      <a:r>
                        <a:rPr lang="ko-KR" altLang="es-ES" sz="1600" b="1" kern="1200" spc="0" baseline="0" dirty="0" err="1">
                          <a:solidFill>
                            <a:srgbClr val="2F9588"/>
                          </a:solidFill>
                          <a:latin typeface="Candara" panose="020E0502030303020204" pitchFamily="34" charset="0"/>
                          <a:ea typeface="Malgun Gothic"/>
                          <a:cs typeface="+mn-cs"/>
                          <a:sym typeface=""/>
                        </a:rPr>
                        <a:t>류</a:t>
                      </a:r>
                      <a:r>
                        <a:rPr lang="ko-KR" altLang="en-US" sz="1600" b="1" kern="1200" spc="0" baseline="0" dirty="0" err="1">
                          <a:solidFill>
                            <a:srgbClr val="2F9588"/>
                          </a:solidFill>
                          <a:latin typeface="Candara" panose="020E0502030303020204" pitchFamily="34" charset="0"/>
                          <a:ea typeface="Malgun Gothic"/>
                          <a:cs typeface="+mn-cs"/>
                          <a:sym typeface=""/>
                        </a:rPr>
                        <a:t>마</a:t>
                      </a:r>
                      <a:r>
                        <a:rPr lang="ko-KR" altLang="es-ES" sz="1600" b="1" kern="1200" spc="0" baseline="0" dirty="0" err="1">
                          <a:solidFill>
                            <a:srgbClr val="2F9588"/>
                          </a:solidFill>
                          <a:latin typeface="Candara" panose="020E0502030303020204" pitchFamily="34" charset="0"/>
                          <a:ea typeface="Malgun Gothic"/>
                          <a:cs typeface="+mn-cs"/>
                          <a:sym typeface=""/>
                        </a:rPr>
                        <a:t>티</a:t>
                      </a:r>
                      <a:r>
                        <a:rPr lang="ko-KR" sz="1600" b="1" spc="0" baseline="0" dirty="0" err="1">
                          <a:solidFill>
                            <a:srgbClr val="2F9588"/>
                          </a:solidFill>
                          <a:latin typeface="Candara" panose="020E0502030303020204" pitchFamily="34" charset="0"/>
                          <a:ea typeface="Malgun Gothic"/>
                          <a:cs typeface="+mn-cs"/>
                          <a:sym typeface=""/>
                        </a:rPr>
                        <a:t>스</a:t>
                      </a:r>
                      <a:r>
                        <a:rPr lang="ko-KR" sz="1600" b="1" spc="0" baseline="0" dirty="0">
                          <a:solidFill>
                            <a:srgbClr val="2F9588"/>
                          </a:solidFill>
                          <a:latin typeface="Candara" panose="020E0502030303020204" pitchFamily="34" charset="0"/>
                          <a:ea typeface="Malgun Gothic"/>
                          <a:cs typeface="+mn-cs"/>
                          <a:sym typeface=""/>
                        </a:rPr>
                        <a:t> 관절염</a:t>
                      </a:r>
                    </a:p>
                    <a:p>
                      <a:pPr marL="171450" indent="-171450" algn="l">
                        <a:buFont typeface="Arial"/>
                        <a:buChar char="•"/>
                      </a:pPr>
                      <a:r>
                        <a:rPr lang="ko-KR" sz="1600" b="1" spc="0" baseline="0" dirty="0" err="1">
                          <a:solidFill>
                            <a:srgbClr val="2F9588"/>
                          </a:solidFill>
                          <a:latin typeface="Candara" panose="020E0502030303020204" pitchFamily="34" charset="0"/>
                          <a:ea typeface="Malgun Gothic"/>
                          <a:cs typeface="+mn-cs"/>
                          <a:sym typeface=""/>
                        </a:rPr>
                        <a:t>이차성</a:t>
                      </a:r>
                      <a:r>
                        <a:rPr lang="ko-KR" sz="1600" b="1" spc="0" baseline="0" dirty="0">
                          <a:solidFill>
                            <a:srgbClr val="2F9588"/>
                          </a:solidFill>
                          <a:latin typeface="Candara" panose="020E0502030303020204" pitchFamily="34" charset="0"/>
                          <a:ea typeface="Malgun Gothic"/>
                          <a:cs typeface="+mn-cs"/>
                          <a:sym typeface=""/>
                        </a:rPr>
                        <a:t> 골다공증</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2"/>
                  </a:ext>
                </a:extLst>
              </a:tr>
              <a:tr h="66288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lang="ko-KR">
                          <a:ea typeface="Malgun Gothic"/>
                        </a:defRPr>
                      </a:pPr>
                      <a:r>
                        <a:rPr lang="ko-KR" sz="1600" b="1" spc="0" baseline="0">
                          <a:solidFill>
                            <a:schemeClr val="tx1"/>
                          </a:solidFill>
                          <a:latin typeface="Candara" panose="020E0502030303020204" pitchFamily="34" charset="0"/>
                          <a:ea typeface="Malgun Gothic"/>
                          <a:cs typeface="+mn-cs"/>
                          <a:sym typeface=""/>
                        </a:rPr>
                        <a:t>골밀도(BMD)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1" spc="0" baseline="0">
                          <a:solidFill>
                            <a:schemeClr val="tx1"/>
                          </a:solidFill>
                          <a:latin typeface="Candara" panose="020E0502030303020204" pitchFamily="34" charset="0"/>
                          <a:ea typeface="Malgun Gothic"/>
                          <a:cs typeface="+mn-cs"/>
                          <a:sym typeface=""/>
                        </a:rPr>
                        <a:t>대퇴 경부 골밀도</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3"/>
                  </a:ext>
                </a:extLst>
              </a:tr>
              <a:tr h="928036">
                <a:tc>
                  <a:txBody>
                    <a:bodyPr/>
                    <a:lstStyle/>
                    <a:p>
                      <a:pPr marL="0" indent="0" algn="l">
                        <a:buFont typeface="+mj-lt"/>
                        <a:buNone/>
                      </a:pPr>
                      <a:r>
                        <a:rPr lang="ko-KR" sz="1600" b="1" spc="0" baseline="0" dirty="0">
                          <a:solidFill>
                            <a:schemeClr val="tx1"/>
                          </a:solidFill>
                          <a:latin typeface="Candara" panose="020E0502030303020204" pitchFamily="34" charset="0"/>
                          <a:ea typeface="Malgun Gothic"/>
                          <a:cs typeface="+mn-cs"/>
                          <a:sym typeface=""/>
                        </a:rPr>
                        <a:t>결과</a:t>
                      </a:r>
                    </a:p>
                    <a:p>
                      <a:pPr marL="171450" marR="0" indent="-171450" algn="l" defTabSz="4572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1" spc="0" baseline="0" dirty="0">
                          <a:solidFill>
                            <a:schemeClr val="tx1"/>
                          </a:solidFill>
                          <a:latin typeface="Candara" panose="020E0502030303020204" pitchFamily="34" charset="0"/>
                          <a:ea typeface="Malgun Gothic"/>
                          <a:cs typeface="+mn-cs"/>
                          <a:sym typeface=""/>
                        </a:rPr>
                        <a:t>주요 골다공증 골절의 10년 위험</a:t>
                      </a:r>
                    </a:p>
                    <a:p>
                      <a:pPr marL="171450" indent="-171450" algn="l">
                        <a:buFont typeface="Arial"/>
                        <a:buChar char="•"/>
                      </a:pPr>
                      <a:r>
                        <a:rPr lang="ko-KR" sz="1600" b="1" spc="0" baseline="0" dirty="0" err="1">
                          <a:solidFill>
                            <a:schemeClr val="tx1"/>
                          </a:solidFill>
                          <a:latin typeface="Candara" panose="020E0502030303020204" pitchFamily="34" charset="0"/>
                          <a:ea typeface="Malgun Gothic"/>
                          <a:cs typeface="+mn-cs"/>
                          <a:sym typeface=""/>
                        </a:rPr>
                        <a:t>고관절</a:t>
                      </a:r>
                      <a:r>
                        <a:rPr lang="ko-KR" sz="1600" b="1" spc="0" baseline="0" dirty="0">
                          <a:solidFill>
                            <a:schemeClr val="tx1"/>
                          </a:solidFill>
                          <a:latin typeface="Candara" panose="020E0502030303020204" pitchFamily="34" charset="0"/>
                          <a:ea typeface="Malgun Gothic"/>
                          <a:cs typeface="+mn-cs"/>
                          <a:sym typeface=""/>
                        </a:rPr>
                        <a:t> 골절의 10년 위험</a:t>
                      </a:r>
                    </a:p>
                  </a:txBody>
                  <a:tcPr anchor="ctr">
                    <a:lnL w="12700" cap="flat" cmpd="sng" algn="ctr">
                      <a:solidFill>
                        <a:srgbClr val="E50002"/>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rgbClr val="E5000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6" name="Content Placeholder 16">
            <a:extLst>
              <a:ext uri="{FF2B5EF4-FFF2-40B4-BE49-F238E27FC236}">
                <a16:creationId xmlns:a16="http://schemas.microsoft.com/office/drawing/2014/main" id="{F4878181-8AF2-6F44-8DA3-31E4F39CE1B7}"/>
              </a:ext>
            </a:extLst>
          </p:cNvPr>
          <p:cNvGraphicFramePr>
            <a:graphicFrameLocks/>
          </p:cNvGraphicFramePr>
          <p:nvPr>
            <p:extLst>
              <p:ext uri="{D42A27DB-BD31-4B8C-83A1-F6EECF244321}">
                <p14:modId xmlns:p14="http://schemas.microsoft.com/office/powerpoint/2010/main" val="3166168760"/>
              </p:ext>
            </p:extLst>
          </p:nvPr>
        </p:nvGraphicFramePr>
        <p:xfrm>
          <a:off x="1194464" y="1508754"/>
          <a:ext cx="3997641" cy="3874556"/>
        </p:xfrm>
        <a:graphic>
          <a:graphicData uri="http://schemas.openxmlformats.org/drawingml/2006/table">
            <a:tbl>
              <a:tblPr firstRow="1" bandRow="1">
                <a:tableStyleId>{2D5ABB26-0587-4C30-8999-92F81FD0307C}</a:tableStyleId>
              </a:tblPr>
              <a:tblGrid>
                <a:gridCol w="3997641">
                  <a:extLst>
                    <a:ext uri="{9D8B030D-6E8A-4147-A177-3AD203B41FA5}">
                      <a16:colId xmlns:a16="http://schemas.microsoft.com/office/drawing/2014/main" val="20000"/>
                    </a:ext>
                  </a:extLst>
                </a:gridCol>
              </a:tblGrid>
              <a:tr h="427565">
                <a:tc>
                  <a:txBody>
                    <a:bodyPr/>
                    <a:lstStyle/>
                    <a:p>
                      <a:r>
                        <a:rPr lang="ko-KR" sz="1600" b="1" kern="0" spc="0" dirty="0">
                          <a:solidFill>
                            <a:schemeClr val="bg1">
                              <a:lumMod val="100000"/>
                            </a:schemeClr>
                          </a:solidFill>
                          <a:latin typeface="Candara" panose="020E0502030303020204" pitchFamily="34" charset="0"/>
                          <a:ea typeface="Malgun Gothic"/>
                          <a:cs typeface="+mn-cs"/>
                          <a:sym typeface=""/>
                        </a:rPr>
                        <a:t>GARVAN 골절 위험 계산기</a:t>
                      </a:r>
                      <a:r>
                        <a:rPr lang="ko-KR" sz="1600" b="1" kern="0" spc="0" baseline="30000" dirty="0">
                          <a:solidFill>
                            <a:schemeClr val="bg1">
                              <a:lumMod val="100000"/>
                            </a:schemeClr>
                          </a:solidFill>
                          <a:latin typeface="Candara" panose="020E0502030303020204" pitchFamily="34" charset="0"/>
                          <a:ea typeface="Malgun Gothic"/>
                          <a:cs typeface="+mn-cs"/>
                          <a:sym typeface=""/>
                        </a:rPr>
                        <a:t>1</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rgbClr val="8E3CCC"/>
                      </a:solidFill>
                      <a:prstDash val="solid"/>
                      <a:round/>
                      <a:headEnd type="none" w="med" len="med"/>
                      <a:tailEnd type="none" w="med" len="med"/>
                    </a:lnB>
                    <a:solidFill>
                      <a:srgbClr val="8E3CCC"/>
                    </a:solidFill>
                  </a:tcPr>
                </a:tc>
                <a:extLst>
                  <a:ext uri="{0D108BD9-81ED-4DB2-BD59-A6C34878D82A}">
                    <a16:rowId xmlns:a16="http://schemas.microsoft.com/office/drawing/2014/main" val="10000"/>
                  </a:ext>
                </a:extLst>
              </a:tr>
              <a:tr h="662883">
                <a:tc>
                  <a:txBody>
                    <a:bodyPr/>
                    <a:lstStyle/>
                    <a:p>
                      <a:pPr marL="0" indent="0" algn="l">
                        <a:buFont typeface="+mj-lt"/>
                        <a:buNone/>
                      </a:pPr>
                      <a:r>
                        <a:rPr lang="ko-KR" sz="1600" b="1" spc="0" baseline="0">
                          <a:solidFill>
                            <a:schemeClr val="tx1"/>
                          </a:solidFill>
                          <a:latin typeface="Candara" panose="020E0502030303020204" pitchFamily="34" charset="0"/>
                          <a:ea typeface="Malgun Gothic"/>
                          <a:cs typeface="+mn-cs"/>
                          <a:sym typeface=""/>
                        </a:rPr>
                        <a:t>환자 특성:</a:t>
                      </a:r>
                    </a:p>
                    <a:p>
                      <a:pPr marL="171450" indent="-171450" algn="l">
                        <a:buFont typeface="Arial"/>
                        <a:buChar char="•"/>
                      </a:pPr>
                      <a:r>
                        <a:rPr lang="ko-KR" sz="1600" b="1" spc="0" baseline="0">
                          <a:solidFill>
                            <a:schemeClr val="tx1"/>
                          </a:solidFill>
                          <a:latin typeface="Candara" panose="020E0502030303020204" pitchFamily="34" charset="0"/>
                          <a:ea typeface="Malgun Gothic"/>
                          <a:cs typeface="+mn-cs"/>
                          <a:sym typeface=""/>
                        </a:rPr>
                        <a:t>나이, 성별, 체중</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1"/>
                  </a:ext>
                </a:extLst>
              </a:tr>
              <a:tr h="928036">
                <a:tc>
                  <a:txBody>
                    <a:bodyPr/>
                    <a:lstStyle/>
                    <a:p>
                      <a:pPr marL="0" indent="0" algn="l">
                        <a:buFont typeface="+mj-lt"/>
                        <a:buNone/>
                      </a:pPr>
                      <a:r>
                        <a:rPr lang="ko-KR" sz="1600" b="1" spc="0" baseline="0" dirty="0">
                          <a:solidFill>
                            <a:schemeClr val="tx1"/>
                          </a:solidFill>
                          <a:latin typeface="Candara" panose="020E0502030303020204" pitchFamily="34" charset="0"/>
                          <a:ea typeface="Malgun Gothic"/>
                          <a:cs typeface="+mn-cs"/>
                          <a:sym typeface=""/>
                        </a:rPr>
                        <a:t>위험 요소:</a:t>
                      </a:r>
                    </a:p>
                    <a:p>
                      <a:pPr marL="171450" indent="-171450" algn="l">
                        <a:buFont typeface="Arial"/>
                        <a:buChar char="•"/>
                      </a:pPr>
                      <a:r>
                        <a:rPr lang="en-US" altLang="ko-KR" sz="1600" b="1" spc="0" baseline="0" dirty="0">
                          <a:solidFill>
                            <a:schemeClr val="tx1"/>
                          </a:solidFill>
                          <a:latin typeface="Candara" panose="020E0502030303020204" pitchFamily="34" charset="0"/>
                          <a:ea typeface="Malgun Gothic"/>
                          <a:cs typeface="+mn-cs"/>
                          <a:sym typeface=""/>
                        </a:rPr>
                        <a:t>50</a:t>
                      </a:r>
                      <a:r>
                        <a:rPr lang="ko-KR" altLang="en-US" sz="1600" b="1" spc="0" baseline="0" dirty="0">
                          <a:solidFill>
                            <a:schemeClr val="tx1"/>
                          </a:solidFill>
                          <a:latin typeface="Candara" panose="020E0502030303020204" pitchFamily="34" charset="0"/>
                          <a:ea typeface="Malgun Gothic"/>
                          <a:cs typeface="+mn-cs"/>
                          <a:sym typeface=""/>
                        </a:rPr>
                        <a:t>세 이후 </a:t>
                      </a:r>
                      <a:r>
                        <a:rPr lang="ko-KR" sz="1600" b="1" spc="0" baseline="0" dirty="0">
                          <a:solidFill>
                            <a:schemeClr val="tx1"/>
                          </a:solidFill>
                          <a:latin typeface="Candara" panose="020E0502030303020204" pitchFamily="34" charset="0"/>
                          <a:ea typeface="Malgun Gothic"/>
                          <a:cs typeface="+mn-cs"/>
                          <a:sym typeface=""/>
                        </a:rPr>
                        <a:t>골절</a:t>
                      </a:r>
                    </a:p>
                    <a:p>
                      <a:pPr marL="171450" indent="-171450" algn="l">
                        <a:buFont typeface="Arial"/>
                        <a:buChar char="•"/>
                      </a:pPr>
                      <a:r>
                        <a:rPr lang="ko-KR" sz="1600" b="1" spc="0" baseline="0" dirty="0">
                          <a:solidFill>
                            <a:srgbClr val="2F9588"/>
                          </a:solidFill>
                          <a:latin typeface="Candara" panose="020E0502030303020204" pitchFamily="34" charset="0"/>
                          <a:ea typeface="Malgun Gothic"/>
                          <a:cs typeface="+mn-cs"/>
                          <a:sym typeface=""/>
                        </a:rPr>
                        <a:t>지난 12개월 동안 낙상</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2"/>
                  </a:ext>
                </a:extLst>
              </a:tr>
              <a:tr h="66288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lang="ko-KR">
                          <a:ea typeface="Malgun Gothic"/>
                        </a:defRPr>
                      </a:pPr>
                      <a:r>
                        <a:rPr lang="ko-KR" sz="1600" b="1" spc="0" baseline="0">
                          <a:solidFill>
                            <a:schemeClr val="tx1"/>
                          </a:solidFill>
                          <a:latin typeface="Candara" panose="020E0502030303020204" pitchFamily="34" charset="0"/>
                          <a:ea typeface="Malgun Gothic"/>
                          <a:cs typeface="+mn-cs"/>
                          <a:sym typeface=""/>
                        </a:rPr>
                        <a:t>골밀도(BMD)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1" spc="0" baseline="0">
                          <a:solidFill>
                            <a:schemeClr val="tx1"/>
                          </a:solidFill>
                          <a:latin typeface="Candara" panose="020E0502030303020204" pitchFamily="34" charset="0"/>
                          <a:ea typeface="Malgun Gothic"/>
                          <a:cs typeface="+mn-cs"/>
                          <a:sym typeface=""/>
                        </a:rPr>
                        <a:t>BMD 비필수사항</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3"/>
                  </a:ext>
                </a:extLst>
              </a:tr>
              <a:tr h="1193189">
                <a:tc>
                  <a:txBody>
                    <a:bodyPr/>
                    <a:lstStyle/>
                    <a:p>
                      <a:pPr marL="0" indent="0" algn="l">
                        <a:buFont typeface="+mj-lt"/>
                        <a:buNone/>
                      </a:pPr>
                      <a:r>
                        <a:rPr lang="ko-KR" sz="1600" b="1" spc="0" baseline="0" dirty="0">
                          <a:solidFill>
                            <a:schemeClr val="tx1"/>
                          </a:solidFill>
                          <a:latin typeface="Candara" panose="020E0502030303020204" pitchFamily="34" charset="0"/>
                          <a:ea typeface="Malgun Gothic"/>
                          <a:cs typeface="+mn-cs"/>
                          <a:sym typeface=""/>
                        </a:rPr>
                        <a:t>결과</a:t>
                      </a:r>
                    </a:p>
                    <a:p>
                      <a:pPr marL="171450" marR="0" indent="-171450" algn="l" defTabSz="457200" rtl="0" eaLnBrk="1" fontAlgn="auto" latinLnBrk="0" hangingPunct="1">
                        <a:lnSpc>
                          <a:spcPct val="100000"/>
                        </a:lnSpc>
                        <a:spcBef>
                          <a:spcPts val="0"/>
                        </a:spcBef>
                        <a:spcAft>
                          <a:spcPts val="0"/>
                        </a:spcAft>
                        <a:buClrTx/>
                        <a:buSzTx/>
                        <a:buFont typeface="Arial"/>
                        <a:buChar char="•"/>
                        <a:tabLst/>
                        <a:defRPr lang="ko-KR">
                          <a:ea typeface="Malgun Gothic"/>
                        </a:defRPr>
                      </a:pPr>
                      <a:r>
                        <a:rPr lang="ko-KR" sz="1600" b="1" kern="0" spc="0" baseline="0" dirty="0">
                          <a:solidFill>
                            <a:srgbClr val="2F9588">
                              <a:lumMod val="100000"/>
                            </a:srgbClr>
                          </a:solidFill>
                          <a:latin typeface="Candara" panose="020E0502030303020204" pitchFamily="34" charset="0"/>
                          <a:ea typeface="Malgun Gothic"/>
                          <a:cs typeface="+mn-cs"/>
                          <a:sym typeface=""/>
                        </a:rPr>
                        <a:t>주요 골다공증 골절의 5년</a:t>
                      </a:r>
                      <a:r>
                        <a:rPr lang="ko-KR" sz="1600" b="1" kern="0" spc="0" baseline="0" dirty="0">
                          <a:solidFill>
                            <a:schemeClr val="tx1">
                              <a:lumMod val="100000"/>
                            </a:schemeClr>
                          </a:solidFill>
                          <a:latin typeface="Candara" panose="020E0502030303020204" pitchFamily="34" charset="0"/>
                          <a:ea typeface="Malgun Gothic"/>
                          <a:cs typeface="+mn-cs"/>
                          <a:sym typeface=""/>
                        </a:rPr>
                        <a:t> 및 10년 위험</a:t>
                      </a:r>
                    </a:p>
                    <a:p>
                      <a:pPr marL="171450" indent="-171450" algn="l">
                        <a:buFont typeface="Arial"/>
                        <a:buChar char="•"/>
                      </a:pPr>
                      <a:r>
                        <a:rPr lang="ko-KR" sz="1600" b="1" kern="0" spc="0" baseline="0" dirty="0" err="1">
                          <a:solidFill>
                            <a:srgbClr val="2F9588">
                              <a:lumMod val="100000"/>
                            </a:srgbClr>
                          </a:solidFill>
                          <a:latin typeface="Candara" panose="020E0502030303020204" pitchFamily="34" charset="0"/>
                          <a:ea typeface="Malgun Gothic"/>
                          <a:cs typeface="+mn-cs"/>
                          <a:sym typeface=""/>
                        </a:rPr>
                        <a:t>고관절</a:t>
                      </a:r>
                      <a:r>
                        <a:rPr lang="ko-KR" sz="1600" b="1" kern="0" spc="0" baseline="0" dirty="0">
                          <a:solidFill>
                            <a:srgbClr val="2F9588">
                              <a:lumMod val="100000"/>
                            </a:srgbClr>
                          </a:solidFill>
                          <a:latin typeface="Candara" panose="020E0502030303020204" pitchFamily="34" charset="0"/>
                          <a:ea typeface="Malgun Gothic"/>
                          <a:cs typeface="+mn-cs"/>
                          <a:sym typeface=""/>
                        </a:rPr>
                        <a:t> 골절의 5</a:t>
                      </a:r>
                      <a:r>
                        <a:rPr lang="ko-KR" sz="1600" b="1" kern="0" spc="0" baseline="0" dirty="0">
                          <a:solidFill>
                            <a:schemeClr val="tx1">
                              <a:lumMod val="100000"/>
                            </a:schemeClr>
                          </a:solidFill>
                          <a:latin typeface="Candara" panose="020E0502030303020204" pitchFamily="34" charset="0"/>
                          <a:ea typeface="Malgun Gothic"/>
                          <a:cs typeface="+mn-cs"/>
                          <a:sym typeface=""/>
                        </a:rPr>
                        <a:t>년 및 10년 위험</a:t>
                      </a: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rgbClr val="8E3CCC"/>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099D79EB-48D7-8F4C-ACDD-83DFE606155D}"/>
              </a:ext>
            </a:extLst>
          </p:cNvPr>
          <p:cNvSpPr/>
          <p:nvPr/>
        </p:nvSpPr>
        <p:spPr>
          <a:xfrm>
            <a:off x="1192269" y="5383310"/>
            <a:ext cx="3997641" cy="738664"/>
          </a:xfrm>
          <a:prstGeom prst="rect">
            <a:avLst/>
          </a:prstGeom>
        </p:spPr>
        <p:txBody>
          <a:bodyPr wrap="square">
            <a:spAutoFit/>
          </a:bodyPr>
          <a:lstStyle/>
          <a:p>
            <a:r>
              <a:rPr lang="ko-KR" sz="1400" b="1">
                <a:latin typeface="Calibri" panose="020F0502020204030204" pitchFamily="34" charset="0"/>
                <a:sym typeface=""/>
              </a:rPr>
              <a:t>https://www.garvan.org.au/promotions/bone-fracture-risk/calculator/에서 이용 가능</a:t>
            </a:r>
          </a:p>
        </p:txBody>
      </p:sp>
      <p:sp>
        <p:nvSpPr>
          <p:cNvPr id="7" name="TextBox 6">
            <a:extLst>
              <a:ext uri="{FF2B5EF4-FFF2-40B4-BE49-F238E27FC236}">
                <a16:creationId xmlns:a16="http://schemas.microsoft.com/office/drawing/2014/main" id="{B6994E84-6C1B-2A43-9610-88A7D0D59455}"/>
              </a:ext>
            </a:extLst>
          </p:cNvPr>
          <p:cNvSpPr txBox="1"/>
          <p:nvPr/>
        </p:nvSpPr>
        <p:spPr>
          <a:xfrm>
            <a:off x="386856" y="6481014"/>
            <a:ext cx="11256505" cy="369332"/>
          </a:xfrm>
          <a:prstGeom prst="rect">
            <a:avLst/>
          </a:prstGeom>
          <a:noFill/>
        </p:spPr>
        <p:txBody>
          <a:bodyPr wrap="square" rtlCol="0">
            <a:spAutoFit/>
          </a:bodyPr>
          <a:lstStyle/>
          <a:p>
            <a:r>
              <a:rPr lang="ko-KR" sz="900" b="1">
                <a:latin typeface="Calibri" panose="020F0502020204030204" pitchFamily="34" charset="0"/>
                <a:sym typeface=""/>
              </a:rPr>
              <a:t>1. Garvan Institute of Medical Research. Fracture Risk Calculator. Available from: https://www.garvan.org.au/promotions/bone-fracture-risk/calculator/; 2. University of Sheffield. FRAX Fracture Risk Assessment Tool. https://www.sheffield.ac.uk/FRAX/index.aspx에서 사용 가능 </a:t>
            </a:r>
          </a:p>
        </p:txBody>
      </p:sp>
      <p:pic>
        <p:nvPicPr>
          <p:cNvPr id="10" name="Graphic 9" descr="Home with solid fill">
            <a:hlinkClick r:id="rId3" action="ppaction://hlinksldjump"/>
            <a:extLst>
              <a:ext uri="{FF2B5EF4-FFF2-40B4-BE49-F238E27FC236}">
                <a16:creationId xmlns:a16="http://schemas.microsoft.com/office/drawing/2014/main" id="{FB9B234C-D5E1-A844-8620-12BFB22688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031947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altLang="es-ES" sz="3600" b="1" dirty="0">
                <a:solidFill>
                  <a:srgbClr val="6BBBAD"/>
                </a:solidFill>
                <a:latin typeface="Candara" panose="020E0502030303020204" pitchFamily="34" charset="0"/>
                <a:sym typeface=""/>
              </a:rPr>
              <a:t>위험 </a:t>
            </a:r>
            <a:r>
              <a:rPr lang="ko-KR" altLang="en-US" sz="3600" b="1" dirty="0">
                <a:solidFill>
                  <a:srgbClr val="6BBBAD"/>
                </a:solidFill>
                <a:latin typeface="Candara" panose="020E0502030303020204" pitchFamily="34" charset="0"/>
                <a:sym typeface=""/>
              </a:rPr>
              <a:t>예측 </a:t>
            </a:r>
            <a:r>
              <a:rPr lang="ko-KR" altLang="es-ES" sz="3600" b="1" dirty="0">
                <a:solidFill>
                  <a:srgbClr val="6BBBAD"/>
                </a:solidFill>
                <a:latin typeface="Candara" panose="020E0502030303020204" pitchFamily="34" charset="0"/>
                <a:sym typeface=""/>
              </a:rPr>
              <a:t>도구의 </a:t>
            </a:r>
            <a:r>
              <a:rPr lang="ko-KR" sz="3600" b="1" dirty="0">
                <a:solidFill>
                  <a:srgbClr val="6BBBAD"/>
                </a:solidFill>
                <a:latin typeface="Candara" panose="020E0502030303020204" pitchFamily="34" charset="0"/>
                <a:sym typeface=""/>
              </a:rPr>
              <a:t>예측 정확도</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076960"/>
            <a:ext cx="10993120" cy="2062103"/>
          </a:xfrm>
          <a:prstGeom prst="rect">
            <a:avLst/>
          </a:prstGeom>
          <a:noFill/>
        </p:spPr>
        <p:txBody>
          <a:bodyPr wrap="square" rtlCol="0">
            <a:spAutoFit/>
          </a:bodyPr>
          <a:lstStyle/>
          <a:p>
            <a:r>
              <a:rPr lang="ko-KR" b="1" kern="0" dirty="0">
                <a:solidFill>
                  <a:srgbClr val="6BBBAD">
                    <a:lumMod val="100000"/>
                  </a:srgbClr>
                </a:solidFill>
                <a:effectLst/>
                <a:latin typeface="Candara" panose="020E0502030303020204" pitchFamily="34" charset="0"/>
                <a:ea typeface="Malgun Gothic" panose="020F0502020204030204" pitchFamily="34" charset="0"/>
                <a:sym typeface=""/>
              </a:rPr>
              <a:t>53개의 검증 연구에 대한 메타 분석 결과, </a:t>
            </a:r>
            <a:r>
              <a:rPr lang="ko-KR" b="1" kern="0" dirty="0" err="1">
                <a:solidFill>
                  <a:srgbClr val="6BBBAD">
                    <a:lumMod val="100000"/>
                  </a:srgbClr>
                </a:solidFill>
                <a:latin typeface="Candara" panose="020E0502030303020204" pitchFamily="34" charset="0"/>
                <a:sym typeface=""/>
              </a:rPr>
              <a:t>QFracture</a:t>
            </a:r>
            <a:r>
              <a:rPr lang="ko-KR" b="1" kern="0" dirty="0">
                <a:solidFill>
                  <a:srgbClr val="6BBBAD">
                    <a:lumMod val="100000"/>
                  </a:srgbClr>
                </a:solidFill>
                <a:latin typeface="Candara" panose="020E0502030303020204" pitchFamily="34" charset="0"/>
                <a:sym typeface=""/>
              </a:rPr>
              <a:t>, </a:t>
            </a:r>
            <a:r>
              <a:rPr lang="ko-KR" b="1" kern="0" dirty="0" err="1">
                <a:solidFill>
                  <a:srgbClr val="6BBBAD">
                    <a:lumMod val="100000"/>
                  </a:srgbClr>
                </a:solidFill>
                <a:latin typeface="Candara" panose="020E0502030303020204" pitchFamily="34" charset="0"/>
                <a:sym typeface=""/>
              </a:rPr>
              <a:t>BMD를</a:t>
            </a:r>
            <a:r>
              <a:rPr lang="ko-KR" b="1" kern="0" dirty="0">
                <a:solidFill>
                  <a:srgbClr val="6BBBAD">
                    <a:lumMod val="100000"/>
                  </a:srgbClr>
                </a:solidFill>
                <a:latin typeface="Candara" panose="020E0502030303020204" pitchFamily="34" charset="0"/>
                <a:sym typeface=""/>
              </a:rPr>
              <a:t> 고려한 골절 위험 평가 도구(FRAX</a:t>
            </a:r>
            <a:r>
              <a:rPr lang="ko-KR" b="1" kern="0" baseline="30000" dirty="0">
                <a:solidFill>
                  <a:srgbClr val="6BBBAD">
                    <a:lumMod val="100000"/>
                  </a:srgbClr>
                </a:solidFill>
                <a:latin typeface="Candara" panose="020E0502030303020204" pitchFamily="34" charset="0"/>
                <a:sym typeface=""/>
              </a:rPr>
              <a:t>®</a:t>
            </a:r>
            <a:r>
              <a:rPr lang="ko-KR" b="1" kern="0" dirty="0">
                <a:solidFill>
                  <a:srgbClr val="6BBBAD">
                    <a:lumMod val="100000"/>
                  </a:srgbClr>
                </a:solidFill>
                <a:latin typeface="Candara" panose="020E0502030303020204" pitchFamily="34" charset="0"/>
                <a:sym typeface=""/>
              </a:rPr>
              <a:t>), </a:t>
            </a:r>
            <a:br>
              <a:rPr lang="es-ES" altLang="ko-KR" b="1" kern="0" dirty="0">
                <a:solidFill>
                  <a:srgbClr val="6BBBAD">
                    <a:lumMod val="100000"/>
                  </a:srgbClr>
                </a:solidFill>
                <a:latin typeface="Candara" panose="020E0502030303020204" pitchFamily="34" charset="0"/>
                <a:sym typeface=""/>
              </a:rPr>
            </a:br>
            <a:r>
              <a:rPr lang="ko-KR" b="1" kern="0" dirty="0" err="1">
                <a:solidFill>
                  <a:srgbClr val="6BBBAD">
                    <a:lumMod val="100000"/>
                  </a:srgbClr>
                </a:solidFill>
                <a:latin typeface="Candara" panose="020E0502030303020204" pitchFamily="34" charset="0"/>
                <a:sym typeface=""/>
              </a:rPr>
              <a:t>BMD를</a:t>
            </a:r>
            <a:r>
              <a:rPr lang="ko-KR" b="1" kern="0" dirty="0">
                <a:solidFill>
                  <a:srgbClr val="6BBBAD">
                    <a:lumMod val="100000"/>
                  </a:srgbClr>
                </a:solidFill>
                <a:latin typeface="Candara" panose="020E0502030303020204" pitchFamily="34" charset="0"/>
                <a:sym typeface=""/>
              </a:rPr>
              <a:t> 고려한 </a:t>
            </a:r>
            <a:r>
              <a:rPr lang="ko-KR" b="1" kern="0" dirty="0" err="1">
                <a:solidFill>
                  <a:srgbClr val="6BBBAD">
                    <a:lumMod val="100000"/>
                  </a:srgbClr>
                </a:solidFill>
                <a:latin typeface="Candara" panose="020E0502030303020204" pitchFamily="34" charset="0"/>
                <a:sym typeface=""/>
              </a:rPr>
              <a:t>Garvan는</a:t>
            </a:r>
            <a:r>
              <a:rPr lang="ko-KR" b="1" kern="0" dirty="0">
                <a:solidFill>
                  <a:srgbClr val="6BBBAD">
                    <a:lumMod val="100000"/>
                  </a:srgbClr>
                </a:solidFill>
                <a:latin typeface="Candara" panose="020E0502030303020204" pitchFamily="34" charset="0"/>
                <a:sym typeface=""/>
              </a:rPr>
              <a:t> 최고의 </a:t>
            </a:r>
            <a:r>
              <a:rPr lang="ko-KR" b="1" kern="0" dirty="0" err="1">
                <a:solidFill>
                  <a:srgbClr val="6BBBAD">
                    <a:lumMod val="100000"/>
                  </a:srgbClr>
                </a:solidFill>
                <a:latin typeface="Candara" panose="020E0502030303020204" pitchFamily="34" charset="0"/>
                <a:sym typeface=""/>
              </a:rPr>
              <a:t>판별력을</a:t>
            </a:r>
            <a:r>
              <a:rPr lang="ko-KR" b="1" kern="0" dirty="0">
                <a:solidFill>
                  <a:srgbClr val="6BBBAD">
                    <a:lumMod val="100000"/>
                  </a:srgbClr>
                </a:solidFill>
                <a:latin typeface="Candara" panose="020E0502030303020204" pitchFamily="34" charset="0"/>
                <a:sym typeface=""/>
              </a:rPr>
              <a:t> 가진 도구임</a:t>
            </a:r>
            <a:r>
              <a:rPr lang="ko-KR" b="1" kern="0" baseline="30000" dirty="0">
                <a:solidFill>
                  <a:srgbClr val="6BBBAD">
                    <a:lumMod val="100000"/>
                  </a:srgbClr>
                </a:solidFill>
                <a:latin typeface="Candara" panose="020E0502030303020204" pitchFamily="34" charset="0"/>
                <a:sym typeface=""/>
              </a:rPr>
              <a:t>1</a:t>
            </a:r>
          </a:p>
          <a:p>
            <a:endParaRPr lang="ko-KR" sz="1600" b="1" dirty="0">
              <a:solidFill>
                <a:srgbClr val="6BBBAD"/>
              </a:solidFill>
              <a:effectLst/>
              <a:latin typeface="Candara" panose="020E0502030303020204" pitchFamily="34" charset="0"/>
              <a:ea typeface="Malgun Gothic" panose="020F0502020204030204" pitchFamily="34" charset="0"/>
              <a:sym typeface=""/>
            </a:endParaRPr>
          </a:p>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14가지 도구가 테스트됨 - </a:t>
            </a:r>
            <a:r>
              <a:rPr lang="ko-KR" sz="1600" b="1" kern="0" dirty="0" err="1">
                <a:solidFill>
                  <a:schemeClr val="tx1">
                    <a:lumMod val="100000"/>
                  </a:schemeClr>
                </a:solidFill>
                <a:latin typeface="Candara" panose="020E0502030303020204" pitchFamily="34" charset="0"/>
                <a:sym typeface=""/>
              </a:rPr>
              <a:t>Qfracture</a:t>
            </a:r>
            <a:r>
              <a:rPr lang="ko-KR" sz="1600" b="1" kern="0" dirty="0">
                <a:solidFill>
                  <a:schemeClr val="tx1">
                    <a:lumMod val="100000"/>
                  </a:schemeClr>
                </a:solidFill>
                <a:latin typeface="Candara" panose="020E0502030303020204" pitchFamily="34" charset="0"/>
                <a:sym typeface=""/>
              </a:rPr>
              <a:t>, FRAX 및 </a:t>
            </a:r>
            <a:r>
              <a:rPr lang="ko-KR" sz="1600" b="1" kern="0" dirty="0" err="1">
                <a:solidFill>
                  <a:schemeClr val="tx1">
                    <a:lumMod val="100000"/>
                  </a:schemeClr>
                </a:solidFill>
                <a:latin typeface="Candara" panose="020E0502030303020204" pitchFamily="34" charset="0"/>
                <a:sym typeface=""/>
              </a:rPr>
              <a:t>Garvan만</a:t>
            </a:r>
            <a:r>
              <a:rPr lang="ko-KR" sz="1600" b="1" kern="0" dirty="0">
                <a:solidFill>
                  <a:schemeClr val="tx1">
                    <a:lumMod val="100000"/>
                  </a:schemeClr>
                </a:solidFill>
                <a:latin typeface="Candara" panose="020E0502030303020204" pitchFamily="34" charset="0"/>
                <a:sym typeface=""/>
              </a:rPr>
              <a:t> 메타 회귀* 모델에서 비교되었음</a:t>
            </a:r>
          </a:p>
          <a:p>
            <a:pPr marL="285750" indent="-285750">
              <a:buFont typeface="Arial" panose="020B0604020202020204" pitchFamily="34" charset="0"/>
              <a:buChar char="•"/>
            </a:pPr>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600" b="1" dirty="0">
              <a:latin typeface="Candara" panose="020E0502030303020204" pitchFamily="34" charset="0"/>
              <a:sym typeface=""/>
            </a:endParaRPr>
          </a:p>
          <a:p>
            <a:endParaRPr lang="ko-KR" sz="1200" b="1" dirty="0">
              <a:latin typeface="Candra Regular "/>
              <a:ea typeface="Malgun Gothic"/>
            </a:endParaRPr>
          </a:p>
        </p:txBody>
      </p:sp>
      <p:sp>
        <p:nvSpPr>
          <p:cNvPr id="6" name="Rounded Rectangle 5">
            <a:extLst>
              <a:ext uri="{FF2B5EF4-FFF2-40B4-BE49-F238E27FC236}">
                <a16:creationId xmlns:a16="http://schemas.microsoft.com/office/drawing/2014/main" id="{374580FD-EBBA-814F-8D56-5FD9B30A0AF1}"/>
              </a:ext>
            </a:extLst>
          </p:cNvPr>
          <p:cNvSpPr/>
          <p:nvPr/>
        </p:nvSpPr>
        <p:spPr>
          <a:xfrm>
            <a:off x="5646717" y="4145679"/>
            <a:ext cx="3810000" cy="1768234"/>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grpSp>
        <p:nvGrpSpPr>
          <p:cNvPr id="3" name="Group 2">
            <a:extLst>
              <a:ext uri="{FF2B5EF4-FFF2-40B4-BE49-F238E27FC236}">
                <a16:creationId xmlns:a16="http://schemas.microsoft.com/office/drawing/2014/main" id="{5F1FF5D3-6FC1-D145-917C-ADD1C1432A4B}"/>
              </a:ext>
            </a:extLst>
          </p:cNvPr>
          <p:cNvGrpSpPr/>
          <p:nvPr/>
        </p:nvGrpSpPr>
        <p:grpSpPr>
          <a:xfrm>
            <a:off x="5638800" y="2447203"/>
            <a:ext cx="3810000" cy="1371600"/>
            <a:chOff x="1219200" y="3733800"/>
            <a:chExt cx="3810000" cy="1371600"/>
          </a:xfrm>
        </p:grpSpPr>
        <p:sp>
          <p:nvSpPr>
            <p:cNvPr id="5" name="Rounded Rectangle 4">
              <a:extLst>
                <a:ext uri="{FF2B5EF4-FFF2-40B4-BE49-F238E27FC236}">
                  <a16:creationId xmlns:a16="http://schemas.microsoft.com/office/drawing/2014/main" id="{CB97B959-DE28-884F-836C-083C11481FDB}"/>
                </a:ext>
              </a:extLst>
            </p:cNvPr>
            <p:cNvSpPr/>
            <p:nvPr/>
          </p:nvSpPr>
          <p:spPr>
            <a:xfrm>
              <a:off x="1219200" y="3733800"/>
              <a:ext cx="3810000" cy="1371600"/>
            </a:xfrm>
            <a:prstGeom prst="roundRect">
              <a:avLst/>
            </a:prstGeom>
            <a:solidFill>
              <a:srgbClr val="6BBBAD">
                <a:alpha val="40000"/>
              </a:srgbClr>
            </a:solid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2" name="TextBox 1">
              <a:extLst>
                <a:ext uri="{FF2B5EF4-FFF2-40B4-BE49-F238E27FC236}">
                  <a16:creationId xmlns:a16="http://schemas.microsoft.com/office/drawing/2014/main" id="{633E3A13-6075-E640-8CF7-9A6FE39EDD77}"/>
                </a:ext>
              </a:extLst>
            </p:cNvPr>
            <p:cNvSpPr txBox="1"/>
            <p:nvPr/>
          </p:nvSpPr>
          <p:spPr>
            <a:xfrm>
              <a:off x="1336010" y="3819435"/>
              <a:ext cx="3520998" cy="1200329"/>
            </a:xfrm>
            <a:prstGeom prst="rect">
              <a:avLst/>
            </a:prstGeom>
            <a:noFill/>
          </p:spPr>
          <p:txBody>
            <a:bodyPr wrap="square" rtlCol="0">
              <a:spAutoFit/>
            </a:bodyPr>
            <a:lstStyle/>
            <a:p>
              <a:r>
                <a:rPr lang="ko-KR" b="1" kern="0">
                  <a:solidFill>
                    <a:schemeClr val="tx1">
                      <a:lumMod val="100000"/>
                    </a:schemeClr>
                  </a:solidFill>
                  <a:latin typeface="Candara" panose="020E0502030303020204" pitchFamily="34" charset="0"/>
                  <a:sym typeface=""/>
                </a:rPr>
                <a:t>이 도구들은 일반적으로 주요 골다공증, 골다공증 또는 기타 골절보다 고관절 골절을 더 잘 예측함</a:t>
              </a:r>
              <a:r>
                <a:rPr lang="ko-KR" b="1" kern="0" baseline="30000">
                  <a:solidFill>
                    <a:schemeClr val="tx1">
                      <a:lumMod val="100000"/>
                    </a:schemeClr>
                  </a:solidFill>
                  <a:latin typeface="Candara" panose="020E0502030303020204" pitchFamily="34" charset="0"/>
                  <a:sym typeface=""/>
                </a:rPr>
                <a:t>1 </a:t>
              </a:r>
            </a:p>
          </p:txBody>
        </p:sp>
      </p:grpSp>
      <p:sp>
        <p:nvSpPr>
          <p:cNvPr id="7" name="TextBox 6">
            <a:extLst>
              <a:ext uri="{FF2B5EF4-FFF2-40B4-BE49-F238E27FC236}">
                <a16:creationId xmlns:a16="http://schemas.microsoft.com/office/drawing/2014/main" id="{7AADF6B6-FCF0-C142-8471-24782C2A2715}"/>
              </a:ext>
            </a:extLst>
          </p:cNvPr>
          <p:cNvSpPr txBox="1"/>
          <p:nvPr/>
        </p:nvSpPr>
        <p:spPr>
          <a:xfrm>
            <a:off x="5791218" y="4235349"/>
            <a:ext cx="3520998" cy="1569660"/>
          </a:xfrm>
          <a:prstGeom prst="rect">
            <a:avLst/>
          </a:prstGeom>
          <a:noFill/>
        </p:spPr>
        <p:txBody>
          <a:bodyPr wrap="square" rtlCol="0">
            <a:spAutoFit/>
          </a:bodyPr>
          <a:lstStyle/>
          <a:p>
            <a:r>
              <a:rPr lang="ko-KR" b="1" kern="0">
                <a:solidFill>
                  <a:schemeClr val="tx1">
                    <a:lumMod val="100000"/>
                  </a:schemeClr>
                </a:solidFill>
                <a:latin typeface="Candara" panose="020E0502030303020204" pitchFamily="34" charset="0"/>
                <a:sym typeface=""/>
              </a:rPr>
              <a:t>FRAX 및 Garvan 위험 평가 도구에서 </a:t>
            </a:r>
            <a:r>
              <a:rPr lang="ko-KR" b="1" kern="0">
                <a:solidFill>
                  <a:srgbClr val="6BBBAD">
                    <a:lumMod val="100000"/>
                  </a:srgbClr>
                </a:solidFill>
                <a:latin typeface="Candara" panose="020E0502030303020204" pitchFamily="34" charset="0"/>
                <a:sym typeface=""/>
              </a:rPr>
              <a:t>BMD를 사용하자</a:t>
            </a:r>
            <a:r>
              <a:rPr lang="ko-KR" b="1" kern="0">
                <a:solidFill>
                  <a:schemeClr val="tx1">
                    <a:lumMod val="100000"/>
                  </a:schemeClr>
                </a:solidFill>
                <a:latin typeface="Candara" panose="020E0502030303020204" pitchFamily="34" charset="0"/>
                <a:sym typeface=""/>
              </a:rPr>
              <a:t> 판별력이 개선됨</a:t>
            </a:r>
            <a:r>
              <a:rPr lang="ko-KR" b="1" kern="0" baseline="30000">
                <a:solidFill>
                  <a:schemeClr val="tx1">
                    <a:lumMod val="100000"/>
                  </a:schemeClr>
                </a:solidFill>
                <a:latin typeface="Candara" panose="020E0502030303020204" pitchFamily="34" charset="0"/>
                <a:sym typeface=""/>
              </a:rPr>
              <a:t>1</a:t>
            </a:r>
          </a:p>
          <a:p>
            <a:r>
              <a:rPr lang="ko-KR" sz="1400" b="1">
                <a:latin typeface="Candara" panose="020E0502030303020204" pitchFamily="34" charset="0"/>
                <a:sym typeface=""/>
              </a:rPr>
              <a:t>BMD가 있는 AUC와 BMD가 없는 AUC: </a:t>
            </a:r>
          </a:p>
          <a:p>
            <a:r>
              <a:rPr lang="ko-KR" sz="1400" b="1">
                <a:latin typeface="Candara" panose="020E0502030303020204" pitchFamily="34" charset="0"/>
                <a:sym typeface=""/>
              </a:rPr>
              <a:t>FRAX: 0.72 vs 0.69 </a:t>
            </a:r>
          </a:p>
          <a:p>
            <a:r>
              <a:rPr lang="ko-KR" sz="1400" b="1">
                <a:latin typeface="Candara" panose="020E0502030303020204" pitchFamily="34" charset="0"/>
                <a:sym typeface=""/>
              </a:rPr>
              <a:t>Garvan: 0.72 vs 0.65</a:t>
            </a:r>
          </a:p>
        </p:txBody>
      </p:sp>
      <p:grpSp>
        <p:nvGrpSpPr>
          <p:cNvPr id="10" name="Group 9">
            <a:extLst>
              <a:ext uri="{FF2B5EF4-FFF2-40B4-BE49-F238E27FC236}">
                <a16:creationId xmlns:a16="http://schemas.microsoft.com/office/drawing/2014/main" id="{7F273FF1-0F5D-B942-8F6A-22B2AA6ACAF0}"/>
              </a:ext>
            </a:extLst>
          </p:cNvPr>
          <p:cNvGrpSpPr/>
          <p:nvPr/>
        </p:nvGrpSpPr>
        <p:grpSpPr>
          <a:xfrm>
            <a:off x="1219200" y="2453263"/>
            <a:ext cx="3810000" cy="1371600"/>
            <a:chOff x="1219200" y="3733800"/>
            <a:chExt cx="3810000" cy="1371600"/>
          </a:xfrm>
        </p:grpSpPr>
        <p:sp>
          <p:nvSpPr>
            <p:cNvPr id="11" name="Rounded Rectangle 10">
              <a:extLst>
                <a:ext uri="{FF2B5EF4-FFF2-40B4-BE49-F238E27FC236}">
                  <a16:creationId xmlns:a16="http://schemas.microsoft.com/office/drawing/2014/main" id="{B5672A2A-D4F2-8C42-9E08-E0842DB11AF6}"/>
                </a:ext>
              </a:extLst>
            </p:cNvPr>
            <p:cNvSpPr/>
            <p:nvPr/>
          </p:nvSpPr>
          <p:spPr>
            <a:xfrm>
              <a:off x="1219200" y="3733800"/>
              <a:ext cx="3810000" cy="1371600"/>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12" name="TextBox 11">
              <a:extLst>
                <a:ext uri="{FF2B5EF4-FFF2-40B4-BE49-F238E27FC236}">
                  <a16:creationId xmlns:a16="http://schemas.microsoft.com/office/drawing/2014/main" id="{9D29C6C1-C61B-C14B-802F-D9F97BF8CD3B}"/>
                </a:ext>
              </a:extLst>
            </p:cNvPr>
            <p:cNvSpPr txBox="1"/>
            <p:nvPr/>
          </p:nvSpPr>
          <p:spPr>
            <a:xfrm>
              <a:off x="1336010" y="3819435"/>
              <a:ext cx="3520998" cy="1200329"/>
            </a:xfrm>
            <a:prstGeom prst="rect">
              <a:avLst/>
            </a:prstGeom>
            <a:noFill/>
          </p:spPr>
          <p:txBody>
            <a:bodyPr wrap="square" rtlCol="0">
              <a:spAutoFit/>
            </a:bodyPr>
            <a:lstStyle/>
            <a:p>
              <a:r>
                <a:rPr lang="ko-KR" b="1" i="1" kern="0">
                  <a:solidFill>
                    <a:schemeClr val="tx1">
                      <a:lumMod val="100000"/>
                    </a:schemeClr>
                  </a:solidFill>
                  <a:latin typeface="Candara" panose="020E0502030303020204" pitchFamily="34" charset="0"/>
                  <a:sym typeface=""/>
                </a:rPr>
                <a:t>조정되지 않은 분석:</a:t>
              </a:r>
              <a:br>
                <a:rPr lang="ko-KR" b="1" kern="0">
                  <a:solidFill>
                    <a:schemeClr val="tx1">
                      <a:lumMod val="100000"/>
                    </a:schemeClr>
                  </a:solidFill>
                  <a:latin typeface="Candara" panose="020E0502030303020204" pitchFamily="34" charset="0"/>
                  <a:sym typeface=""/>
                </a:rPr>
              </a:br>
              <a:r>
                <a:rPr lang="ko-KR" b="1" kern="0">
                  <a:solidFill>
                    <a:schemeClr val="tx1">
                      <a:lumMod val="100000"/>
                    </a:schemeClr>
                  </a:solidFill>
                  <a:latin typeface="Candara" panose="020E0502030303020204" pitchFamily="34" charset="0"/>
                  <a:sym typeface=""/>
                </a:rPr>
                <a:t>Qfracture(2009)가 고관절 골절을 예측하는 가장 좋은 판별 능력을 보임(AUC= 0.88)</a:t>
              </a:r>
              <a:r>
                <a:rPr lang="ko-KR" b="1" kern="0" baseline="30000">
                  <a:solidFill>
                    <a:schemeClr val="tx1">
                      <a:lumMod val="100000"/>
                    </a:schemeClr>
                  </a:solidFill>
                  <a:latin typeface="Candara" panose="020E0502030303020204" pitchFamily="34" charset="0"/>
                  <a:sym typeface=""/>
                </a:rPr>
                <a:t>1 </a:t>
              </a:r>
            </a:p>
          </p:txBody>
        </p:sp>
      </p:grpSp>
      <p:grpSp>
        <p:nvGrpSpPr>
          <p:cNvPr id="13" name="Group 12">
            <a:extLst>
              <a:ext uri="{FF2B5EF4-FFF2-40B4-BE49-F238E27FC236}">
                <a16:creationId xmlns:a16="http://schemas.microsoft.com/office/drawing/2014/main" id="{71831D0A-33A1-484A-A1C6-1A7BD9865B8A}"/>
              </a:ext>
            </a:extLst>
          </p:cNvPr>
          <p:cNvGrpSpPr/>
          <p:nvPr/>
        </p:nvGrpSpPr>
        <p:grpSpPr>
          <a:xfrm>
            <a:off x="1219200" y="4149713"/>
            <a:ext cx="3810000" cy="1764199"/>
            <a:chOff x="1219200" y="3733799"/>
            <a:chExt cx="3810000" cy="1764199"/>
          </a:xfrm>
        </p:grpSpPr>
        <p:sp>
          <p:nvSpPr>
            <p:cNvPr id="14" name="Rounded Rectangle 13">
              <a:extLst>
                <a:ext uri="{FF2B5EF4-FFF2-40B4-BE49-F238E27FC236}">
                  <a16:creationId xmlns:a16="http://schemas.microsoft.com/office/drawing/2014/main" id="{78D07949-DCDD-4647-8D7B-5E6698B42247}"/>
                </a:ext>
              </a:extLst>
            </p:cNvPr>
            <p:cNvSpPr/>
            <p:nvPr/>
          </p:nvSpPr>
          <p:spPr>
            <a:xfrm>
              <a:off x="1219200" y="3733799"/>
              <a:ext cx="3810000" cy="1764199"/>
            </a:xfrm>
            <a:prstGeom prst="roundRect">
              <a:avLst/>
            </a:prstGeom>
            <a:noFill/>
            <a:ln>
              <a:solidFill>
                <a:srgbClr val="6B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latin typeface="Candara" panose="020E0502030303020204" pitchFamily="34" charset="0"/>
                <a:ea typeface="Malgun Gothic"/>
              </a:endParaRPr>
            </a:p>
          </p:txBody>
        </p:sp>
        <p:sp>
          <p:nvSpPr>
            <p:cNvPr id="15" name="TextBox 14">
              <a:extLst>
                <a:ext uri="{FF2B5EF4-FFF2-40B4-BE49-F238E27FC236}">
                  <a16:creationId xmlns:a16="http://schemas.microsoft.com/office/drawing/2014/main" id="{A0EF9443-3521-FC47-BCD3-4244A883323F}"/>
                </a:ext>
              </a:extLst>
            </p:cNvPr>
            <p:cNvSpPr txBox="1"/>
            <p:nvPr/>
          </p:nvSpPr>
          <p:spPr>
            <a:xfrm>
              <a:off x="1336010" y="3819435"/>
              <a:ext cx="3520998" cy="1477328"/>
            </a:xfrm>
            <a:prstGeom prst="rect">
              <a:avLst/>
            </a:prstGeom>
            <a:noFill/>
          </p:spPr>
          <p:txBody>
            <a:bodyPr wrap="square" rtlCol="0">
              <a:spAutoFit/>
            </a:bodyPr>
            <a:lstStyle/>
            <a:p>
              <a:r>
                <a:rPr lang="ko-KR" b="1" i="1" kern="0">
                  <a:solidFill>
                    <a:schemeClr val="tx1">
                      <a:lumMod val="100000"/>
                    </a:schemeClr>
                  </a:solidFill>
                  <a:latin typeface="Candara" panose="020E0502030303020204" pitchFamily="34" charset="0"/>
                  <a:sym typeface=""/>
                </a:rPr>
                <a:t>조정된 분석:</a:t>
              </a:r>
              <a:br>
                <a:rPr lang="ko-KR" b="1" kern="0">
                  <a:solidFill>
                    <a:schemeClr val="tx1">
                      <a:lumMod val="100000"/>
                    </a:schemeClr>
                  </a:solidFill>
                  <a:latin typeface="Candara" panose="020E0502030303020204" pitchFamily="34" charset="0"/>
                  <a:sym typeface=""/>
                </a:rPr>
              </a:br>
              <a:r>
                <a:rPr lang="ko-KR" b="1" kern="0">
                  <a:solidFill>
                    <a:schemeClr val="tx1">
                      <a:lumMod val="100000"/>
                    </a:schemeClr>
                  </a:solidFill>
                  <a:latin typeface="Candara" panose="020E0502030303020204" pitchFamily="34" charset="0"/>
                  <a:sym typeface=""/>
                </a:rPr>
                <a:t>BMD를 사용한 FRAX(AUC = 0.81) 및 BMD를 사용한 Garvan(AUC = 0.79)가 고관절 골절을 예측하는 최고의 판별 능력을 보임</a:t>
              </a:r>
              <a:r>
                <a:rPr lang="ko-KR" b="1" kern="0" baseline="30000">
                  <a:solidFill>
                    <a:schemeClr val="tx1">
                      <a:lumMod val="100000"/>
                    </a:schemeClr>
                  </a:solidFill>
                  <a:latin typeface="Candara" panose="020E0502030303020204" pitchFamily="34" charset="0"/>
                  <a:sym typeface=""/>
                </a:rPr>
                <a:t>1 </a:t>
              </a:r>
            </a:p>
          </p:txBody>
        </p:sp>
      </p:grpSp>
      <p:sp>
        <p:nvSpPr>
          <p:cNvPr id="8" name="Rectangle 7">
            <a:extLst>
              <a:ext uri="{FF2B5EF4-FFF2-40B4-BE49-F238E27FC236}">
                <a16:creationId xmlns:a16="http://schemas.microsoft.com/office/drawing/2014/main" id="{453FFD44-7CBF-F34B-B2A0-5BE813742B92}"/>
              </a:ext>
            </a:extLst>
          </p:cNvPr>
          <p:cNvSpPr/>
          <p:nvPr/>
        </p:nvSpPr>
        <p:spPr>
          <a:xfrm>
            <a:off x="1037492" y="6107916"/>
            <a:ext cx="8993691" cy="261610"/>
          </a:xfrm>
          <a:prstGeom prst="rect">
            <a:avLst/>
          </a:prstGeom>
        </p:spPr>
        <p:txBody>
          <a:bodyPr wrap="square">
            <a:spAutoFit/>
          </a:bodyPr>
          <a:lstStyle/>
          <a:p>
            <a:r>
              <a:rPr lang="ko-KR" sz="1100" b="1">
                <a:latin typeface="Candara" panose="020E0502030303020204" pitchFamily="34" charset="0"/>
                <a:sym typeface=""/>
              </a:rPr>
              <a:t>*메타-회귀 모델은 성별, 평균 연령, 연령 범위 및 연구 품질을 고려하였음. AUC: ROC 곡선 아래 면적</a:t>
            </a:r>
            <a:endParaRPr lang="ko-KR" sz="1100" b="1">
              <a:effectLst/>
              <a:latin typeface="Candara" panose="020E0502030303020204" pitchFamily="34" charset="0"/>
              <a:sym typeface=""/>
            </a:endParaRPr>
          </a:p>
        </p:txBody>
      </p:sp>
      <p:sp>
        <p:nvSpPr>
          <p:cNvPr id="16" name="TextBox 15">
            <a:extLst>
              <a:ext uri="{FF2B5EF4-FFF2-40B4-BE49-F238E27FC236}">
                <a16:creationId xmlns:a16="http://schemas.microsoft.com/office/drawing/2014/main" id="{88DC958A-88A0-B647-946F-F78BDAD51A39}"/>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Beaudoin C,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2019;30:721–40.</a:t>
            </a:r>
          </a:p>
        </p:txBody>
      </p:sp>
      <p:pic>
        <p:nvPicPr>
          <p:cNvPr id="18" name="Graphic 17" descr="Home with solid fill">
            <a:hlinkClick r:id="rId3" action="ppaction://hlinksldjump"/>
            <a:extLst>
              <a:ext uri="{FF2B5EF4-FFF2-40B4-BE49-F238E27FC236}">
                <a16:creationId xmlns:a16="http://schemas.microsoft.com/office/drawing/2014/main" id="{F8D5A435-990C-804F-9156-559011FEF1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61263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527036" y="241311"/>
            <a:ext cx="10457700" cy="584775"/>
          </a:xfrm>
          <a:prstGeom prst="rect">
            <a:avLst/>
          </a:prstGeom>
          <a:noFill/>
        </p:spPr>
        <p:txBody>
          <a:bodyPr wrap="square" rtlCol="0">
            <a:spAutoFit/>
          </a:bodyPr>
          <a:lstStyle/>
          <a:p>
            <a:r>
              <a:rPr lang="ko-KR" sz="3200" b="1" dirty="0">
                <a:solidFill>
                  <a:srgbClr val="6BBBAD"/>
                </a:solidFill>
                <a:latin typeface="Candara" panose="020E0502030303020204" pitchFamily="34" charset="0"/>
                <a:sym typeface=""/>
              </a:rPr>
              <a:t>예측된 위험과 임상적 결정의 일치</a:t>
            </a:r>
          </a:p>
        </p:txBody>
      </p:sp>
      <p:sp>
        <p:nvSpPr>
          <p:cNvPr id="4" name="TextBox 3">
            <a:extLst>
              <a:ext uri="{FF2B5EF4-FFF2-40B4-BE49-F238E27FC236}">
                <a16:creationId xmlns:a16="http://schemas.microsoft.com/office/drawing/2014/main" id="{13BFEFBA-E4F2-43DC-959B-3FD2F3792E12}"/>
              </a:ext>
            </a:extLst>
          </p:cNvPr>
          <p:cNvSpPr txBox="1"/>
          <p:nvPr/>
        </p:nvSpPr>
        <p:spPr>
          <a:xfrm>
            <a:off x="599440" y="1211072"/>
            <a:ext cx="10993120" cy="646331"/>
          </a:xfrm>
          <a:prstGeom prst="rect">
            <a:avLst/>
          </a:prstGeom>
          <a:noFill/>
        </p:spPr>
        <p:txBody>
          <a:bodyPr wrap="square" rtlCol="0">
            <a:spAutoFit/>
          </a:bodyPr>
          <a:lstStyle/>
          <a:p>
            <a:r>
              <a:rPr lang="ko-KR" b="1">
                <a:solidFill>
                  <a:srgbClr val="6BBBAD"/>
                </a:solidFill>
                <a:effectLst/>
                <a:latin typeface="Candara" panose="020E0502030303020204" pitchFamily="34" charset="0"/>
                <a:ea typeface="Malgun Gothic" panose="020F0502020204030204" pitchFamily="34" charset="0"/>
                <a:sym typeface=""/>
              </a:rPr>
              <a:t>FRAX와 Garvan의 예측값, 그리고 과거 골절 또는 골다공증 이력 및 BMD 측정에 따른 치료 결정의 일치도</a:t>
            </a:r>
            <a:endParaRPr lang="ko-KR" sz="1200">
              <a:latin typeface="Candara" panose="020E0502030303020204" pitchFamily="34" charset="0"/>
              <a:sym typeface=""/>
            </a:endParaRPr>
          </a:p>
        </p:txBody>
      </p:sp>
      <p:sp>
        <p:nvSpPr>
          <p:cNvPr id="16" name="TextBox 15">
            <a:extLst>
              <a:ext uri="{FF2B5EF4-FFF2-40B4-BE49-F238E27FC236}">
                <a16:creationId xmlns:a16="http://schemas.microsoft.com/office/drawing/2014/main" id="{88DC958A-88A0-B647-946F-F78BDAD51A39}"/>
              </a:ext>
            </a:extLst>
          </p:cNvPr>
          <p:cNvSpPr txBox="1"/>
          <p:nvPr/>
        </p:nvSpPr>
        <p:spPr>
          <a:xfrm>
            <a:off x="630696" y="6407862"/>
            <a:ext cx="10775123" cy="230832"/>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a:t>
            </a:r>
            <a:r>
              <a:rPr lang="ko-KR" sz="900" b="1" kern="0" dirty="0" err="1">
                <a:solidFill>
                  <a:schemeClr val="tx1">
                    <a:lumMod val="100000"/>
                  </a:schemeClr>
                </a:solidFill>
                <a:latin typeface="Calibri" panose="020F0502020204030204" pitchFamily="34" charset="0"/>
                <a:sym typeface=""/>
              </a:rPr>
              <a:t>Inderjeeth</a:t>
            </a:r>
            <a:r>
              <a:rPr lang="ko-KR" sz="900" b="1" kern="0" dirty="0">
                <a:solidFill>
                  <a:schemeClr val="tx1">
                    <a:lumMod val="100000"/>
                  </a:schemeClr>
                </a:solidFill>
                <a:latin typeface="Calibri" panose="020F0502020204030204" pitchFamily="34" charset="0"/>
                <a:sym typeface=""/>
              </a:rPr>
              <a:t> CA,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Arch</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Gerontol</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Geriatr</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2020: 86:103940; 2. </a:t>
            </a:r>
            <a:r>
              <a:rPr lang="ko-KR" sz="900" b="1" kern="0" dirty="0" err="1">
                <a:solidFill>
                  <a:schemeClr val="tx1">
                    <a:lumMod val="100000"/>
                  </a:schemeClr>
                </a:solidFill>
                <a:latin typeface="Calibri" panose="020F0502020204030204" pitchFamily="34" charset="0"/>
                <a:sym typeface=""/>
              </a:rPr>
              <a:t>Inderjeeth</a:t>
            </a:r>
            <a:r>
              <a:rPr lang="ko-KR" sz="900" b="1" kern="0" dirty="0">
                <a:solidFill>
                  <a:schemeClr val="tx1">
                    <a:lumMod val="100000"/>
                  </a:schemeClr>
                </a:solidFill>
                <a:latin typeface="Calibri" panose="020F0502020204030204" pitchFamily="34" charset="0"/>
                <a:sym typeface=""/>
              </a:rPr>
              <a:t> CA,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J</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Clin</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Rheumatol</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2018;13 ;20–27; 3. </a:t>
            </a:r>
            <a:r>
              <a:rPr lang="ko-KR" sz="900" b="1" kern="0" dirty="0" err="1">
                <a:solidFill>
                  <a:schemeClr val="tx1">
                    <a:lumMod val="100000"/>
                  </a:schemeClr>
                </a:solidFill>
                <a:latin typeface="Calibri" panose="020F0502020204030204" pitchFamily="34" charset="0"/>
                <a:sym typeface=""/>
              </a:rPr>
              <a:t>Pluskiewicz</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W</a:t>
            </a:r>
            <a:r>
              <a:rPr lang="ko-KR" sz="900" b="1" kern="0" dirty="0">
                <a:solidFill>
                  <a:schemeClr val="tx1">
                    <a:lumMod val="100000"/>
                  </a:schemeClr>
                </a:solidFill>
                <a:latin typeface="Calibri" panose="020F0502020204030204" pitchFamily="34" charset="0"/>
                <a:sym typeface=""/>
              </a:rPr>
              <a:t>,</a:t>
            </a:r>
            <a:r>
              <a:rPr lang="ko-KR" sz="900" b="1" kern="0" dirty="0">
                <a:solidFill>
                  <a:schemeClr val="tx1">
                    <a:lumMod val="100000"/>
                  </a:schemeClr>
                </a:solidFill>
                <a:effectLst/>
                <a:latin typeface="Calibri" panose="020F0502020204030204" pitchFamily="34" charset="0"/>
                <a:sym typeface=""/>
              </a:rPr>
              <a:t> </a:t>
            </a:r>
            <a:r>
              <a:rPr lang="ko-KR" sz="900" b="1" kern="0" dirty="0" err="1">
                <a:solidFill>
                  <a:schemeClr val="tx1">
                    <a:lumMod val="100000"/>
                  </a:schemeClr>
                </a:solidFill>
                <a:effectLst/>
                <a:latin typeface="Calibri" panose="020F0502020204030204" pitchFamily="34" charset="0"/>
                <a:sym typeface=""/>
              </a:rPr>
              <a:t>et</a:t>
            </a:r>
            <a:r>
              <a:rPr lang="ko-KR" sz="900" b="1" kern="0" dirty="0">
                <a:solidFill>
                  <a:schemeClr val="tx1">
                    <a:lumMod val="100000"/>
                  </a:schemeClr>
                </a:solidFill>
                <a:effectLst/>
                <a:latin typeface="Calibri" panose="020F0502020204030204" pitchFamily="34" charset="0"/>
                <a:sym typeface=""/>
              </a:rPr>
              <a:t> </a:t>
            </a:r>
            <a:r>
              <a:rPr lang="ko-KR" sz="900" b="1" kern="0" dirty="0" err="1">
                <a:solidFill>
                  <a:schemeClr val="tx1">
                    <a:lumMod val="100000"/>
                  </a:schemeClr>
                </a:solidFill>
                <a:effectLst/>
                <a:latin typeface="Calibri" panose="020F0502020204030204" pitchFamily="34" charset="0"/>
                <a:sym typeface=""/>
              </a:rPr>
              <a:t>al</a:t>
            </a:r>
            <a:r>
              <a:rPr lang="ko-KR" sz="900" b="1" kern="0" dirty="0">
                <a:solidFill>
                  <a:schemeClr val="tx1">
                    <a:lumMod val="100000"/>
                  </a:schemeClr>
                </a:solidFill>
                <a:effectLst/>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Aging</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Male</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2014;17:174-82; 4. </a:t>
            </a:r>
            <a:r>
              <a:rPr lang="ko-KR" sz="900" b="1" kern="0" dirty="0" err="1">
                <a:solidFill>
                  <a:schemeClr val="tx1">
                    <a:lumMod val="100000"/>
                  </a:schemeClr>
                </a:solidFill>
                <a:latin typeface="Calibri" panose="020F0502020204030204" pitchFamily="34" charset="0"/>
                <a:sym typeface=""/>
              </a:rPr>
              <a:t>Pluskiewicz</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W</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Bone</a:t>
            </a:r>
            <a:r>
              <a:rPr lang="ko-KR" sz="900" b="1" kern="0" dirty="0">
                <a:solidFill>
                  <a:schemeClr val="tx1">
                    <a:lumMod val="100000"/>
                  </a:schemeClr>
                </a:solidFill>
                <a:latin typeface="Calibri" panose="020F0502020204030204" pitchFamily="34" charset="0"/>
                <a:sym typeface=""/>
              </a:rPr>
              <a:t> 2010;46:1661-7. </a:t>
            </a:r>
          </a:p>
        </p:txBody>
      </p:sp>
      <p:graphicFrame>
        <p:nvGraphicFramePr>
          <p:cNvPr id="18" name="Content Placeholder 16">
            <a:extLst>
              <a:ext uri="{FF2B5EF4-FFF2-40B4-BE49-F238E27FC236}">
                <a16:creationId xmlns:a16="http://schemas.microsoft.com/office/drawing/2014/main" id="{6C1040F3-9BA0-BF44-89D7-1E76B8E023C9}"/>
              </a:ext>
            </a:extLst>
          </p:cNvPr>
          <p:cNvGraphicFramePr>
            <a:graphicFrameLocks/>
          </p:cNvGraphicFramePr>
          <p:nvPr>
            <p:extLst>
              <p:ext uri="{D42A27DB-BD31-4B8C-83A1-F6EECF244321}">
                <p14:modId xmlns:p14="http://schemas.microsoft.com/office/powerpoint/2010/main" val="1927417058"/>
              </p:ext>
            </p:extLst>
          </p:nvPr>
        </p:nvGraphicFramePr>
        <p:xfrm>
          <a:off x="2017466" y="1972050"/>
          <a:ext cx="8436719" cy="4008570"/>
        </p:xfrm>
        <a:graphic>
          <a:graphicData uri="http://schemas.openxmlformats.org/drawingml/2006/table">
            <a:tbl>
              <a:tblPr firstRow="1" bandRow="1">
                <a:tableStyleId>{2D5ABB26-0587-4C30-8999-92F81FD0307C}</a:tableStyleId>
              </a:tblPr>
              <a:tblGrid>
                <a:gridCol w="4235846">
                  <a:extLst>
                    <a:ext uri="{9D8B030D-6E8A-4147-A177-3AD203B41FA5}">
                      <a16:colId xmlns:a16="http://schemas.microsoft.com/office/drawing/2014/main" val="20000"/>
                    </a:ext>
                  </a:extLst>
                </a:gridCol>
                <a:gridCol w="2235595">
                  <a:extLst>
                    <a:ext uri="{9D8B030D-6E8A-4147-A177-3AD203B41FA5}">
                      <a16:colId xmlns:a16="http://schemas.microsoft.com/office/drawing/2014/main" val="3145202347"/>
                    </a:ext>
                  </a:extLst>
                </a:gridCol>
                <a:gridCol w="1965278">
                  <a:extLst>
                    <a:ext uri="{9D8B030D-6E8A-4147-A177-3AD203B41FA5}">
                      <a16:colId xmlns:a16="http://schemas.microsoft.com/office/drawing/2014/main" val="1520657132"/>
                    </a:ext>
                  </a:extLst>
                </a:gridCol>
              </a:tblGrid>
              <a:tr h="474850">
                <a:tc>
                  <a:txBody>
                    <a:bodyPr/>
                    <a:lstStyle/>
                    <a:p>
                      <a:r>
                        <a:rPr lang="ko-KR" sz="1600" b="1" spc="0">
                          <a:solidFill>
                            <a:schemeClr val="bg1"/>
                          </a:solidFill>
                          <a:latin typeface="Candara" panose="020E0502030303020204" pitchFamily="34" charset="0"/>
                          <a:ea typeface="Malgun Gothic"/>
                          <a:cs typeface="+mn-cs"/>
                          <a:sym typeface=""/>
                        </a:rPr>
                        <a:t>결정 </a:t>
                      </a:r>
                      <a:endParaRPr lang="ko-KR" sz="1600" b="0" spc="0" baseline="30000">
                        <a:solidFill>
                          <a:schemeClr val="bg1"/>
                        </a:solidFill>
                        <a:latin typeface="Candara" panose="020E050203030302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algn="ctr"/>
                      <a:r>
                        <a:rPr lang="ko-KR" sz="1600" b="1" spc="0">
                          <a:solidFill>
                            <a:schemeClr val="bg1"/>
                          </a:solidFill>
                          <a:latin typeface="Candara" panose="020E0502030303020204" pitchFamily="34" charset="0"/>
                          <a:ea typeface="Malgun Gothic"/>
                          <a:cs typeface="+mn-cs"/>
                          <a:sym typeface=""/>
                        </a:rPr>
                        <a:t>GARVAN</a:t>
                      </a:r>
                      <a:endParaRPr lang="ko-KR" sz="1600" b="0" spc="0" baseline="30000">
                        <a:solidFill>
                          <a:schemeClr val="bg1"/>
                        </a:solidFill>
                        <a:latin typeface="Candara" panose="020E0502030303020204" pitchFamily="34" charset="0"/>
                        <a:ea typeface="Malgun Gothic"/>
                        <a:cs typeface="+mn-cs"/>
                        <a:sym typeface=""/>
                      </a:endParaRPr>
                    </a:p>
                  </a:txBody>
                  <a:tcPr anchor="ctr">
                    <a:lnL w="12700" cap="flat" cmpd="sng" algn="ctr">
                      <a:solidFill>
                        <a:srgbClr val="8E3CCC"/>
                      </a:solidFill>
                      <a:prstDash val="solid"/>
                      <a:round/>
                      <a:headEnd type="none" w="med" len="med"/>
                      <a:tailEnd type="none" w="med" len="med"/>
                    </a:lnL>
                    <a:lnR w="12700" cap="flat" cmpd="sng" algn="ctr">
                      <a:solidFill>
                        <a:srgbClr val="8E3CCC"/>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rgbClr val="8E3CCC"/>
                      </a:solidFill>
                      <a:prstDash val="solid"/>
                      <a:round/>
                      <a:headEnd type="none" w="med" len="med"/>
                      <a:tailEnd type="none" w="med" len="med"/>
                    </a:lnB>
                    <a:solidFill>
                      <a:srgbClr val="8E3CCC"/>
                    </a:solidFill>
                  </a:tcPr>
                </a:tc>
                <a:tc>
                  <a:txBody>
                    <a:bodyPr/>
                    <a:lstStyle/>
                    <a:p>
                      <a:pPr algn="ctr"/>
                      <a:r>
                        <a:rPr lang="ko-KR" sz="1600" b="1" kern="0" spc="0">
                          <a:solidFill>
                            <a:schemeClr val="bg1">
                              <a:lumMod val="100000"/>
                            </a:schemeClr>
                          </a:solidFill>
                          <a:latin typeface="Candara" panose="020E0502030303020204" pitchFamily="34" charset="0"/>
                          <a:ea typeface="Malgun Gothic"/>
                          <a:cs typeface="+mn-cs"/>
                          <a:sym typeface=""/>
                        </a:rPr>
                        <a:t>FRAX</a:t>
                      </a:r>
                      <a:r>
                        <a:rPr lang="ko-KR" sz="1600" b="1" kern="0" spc="0" baseline="30000">
                          <a:solidFill>
                            <a:schemeClr val="bg1">
                              <a:lumMod val="100000"/>
                            </a:schemeClr>
                          </a:solidFill>
                          <a:latin typeface="Candara" panose="020E0502030303020204" pitchFamily="34" charset="0"/>
                          <a:ea typeface="Malgun Gothic"/>
                          <a:cs typeface="+mn-cs"/>
                          <a:sym typeface=""/>
                        </a:rPr>
                        <a:t>® </a:t>
                      </a:r>
                      <a:endParaRPr lang="ko-KR" sz="1600" b="0" kern="0" spc="0" baseline="30000">
                        <a:solidFill>
                          <a:schemeClr val="bg1">
                            <a:lumMod val="100000"/>
                          </a:schemeClr>
                        </a:solidFill>
                        <a:latin typeface="Candara" panose="020E0502030303020204" pitchFamily="34" charset="0"/>
                        <a:ea typeface="Malgun Gothic"/>
                        <a:cs typeface="+mn-cs"/>
                        <a:sym typeface=""/>
                      </a:endParaRPr>
                    </a:p>
                  </a:txBody>
                  <a:tcPr anchor="ctr">
                    <a:lnL w="12700" cap="flat" cmpd="sng" algn="ctr">
                      <a:solidFill>
                        <a:srgbClr val="8E3CCC"/>
                      </a:solidFill>
                      <a:prstDash val="solid"/>
                      <a:round/>
                      <a:headEnd type="none" w="med" len="med"/>
                      <a:tailEnd type="none" w="med" len="med"/>
                    </a:lnL>
                    <a:lnR w="12700" cap="flat" cmpd="sng" algn="ctr">
                      <a:solidFill>
                        <a:srgbClr val="E50002"/>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rgbClr val="E50002"/>
                      </a:solidFill>
                      <a:prstDash val="solid"/>
                      <a:round/>
                      <a:headEnd type="none" w="med" len="med"/>
                      <a:tailEnd type="none" w="med" len="med"/>
                    </a:lnB>
                    <a:solidFill>
                      <a:srgbClr val="E50002"/>
                    </a:solidFill>
                  </a:tcPr>
                </a:tc>
                <a:extLst>
                  <a:ext uri="{0D108BD9-81ED-4DB2-BD59-A6C34878D82A}">
                    <a16:rowId xmlns:a16="http://schemas.microsoft.com/office/drawing/2014/main" val="10000"/>
                  </a:ext>
                </a:extLst>
              </a:tr>
              <a:tr h="736192">
                <a:tc>
                  <a:txBody>
                    <a:bodyPr/>
                    <a:lstStyle/>
                    <a:p>
                      <a:pPr marL="0" indent="0" algn="l">
                        <a:buFont typeface="+mj-lt"/>
                        <a:buNone/>
                      </a:pPr>
                      <a:r>
                        <a:rPr lang="ko-KR" sz="1600" b="1" spc="0" baseline="0">
                          <a:solidFill>
                            <a:schemeClr val="tx1"/>
                          </a:solidFill>
                          <a:latin typeface="Candara" panose="020E0502030303020204" pitchFamily="34" charset="0"/>
                          <a:ea typeface="Malgun Gothic"/>
                          <a:cs typeface="+mn-cs"/>
                          <a:sym typeface=""/>
                        </a:rPr>
                        <a:t>임상 결정과 일치하는 예측 위험 </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85–88%</a:t>
                      </a:r>
                      <a:r>
                        <a:rPr lang="ko-KR" sz="1600" kern="0" spc="0" baseline="30000">
                          <a:solidFill>
                            <a:schemeClr val="tx1">
                              <a:lumMod val="100000"/>
                            </a:schemeClr>
                          </a:solidFill>
                          <a:latin typeface="Calibri" panose="020F0502020204030204" pitchFamily="34" charset="0"/>
                          <a:ea typeface="Malgun Gothic"/>
                          <a:cs typeface="+mn-cs"/>
                          <a:sym typeface=""/>
                        </a:rPr>
                        <a:t>1</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rgbClr val="8E3CCC"/>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83–84%</a:t>
                      </a:r>
                      <a:r>
                        <a:rPr lang="ko-KR" sz="1600" kern="0" spc="0" baseline="30000">
                          <a:solidFill>
                            <a:schemeClr val="tx1">
                              <a:lumMod val="100000"/>
                            </a:schemeClr>
                          </a:solidFill>
                          <a:latin typeface="Calibri" panose="020F0502020204030204" pitchFamily="34" charset="0"/>
                          <a:ea typeface="Malgun Gothic"/>
                          <a:cs typeface="+mn-cs"/>
                          <a:sym typeface=""/>
                        </a:rPr>
                        <a:t>2</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rgbClr val="E50002"/>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1"/>
                  </a:ext>
                </a:extLst>
              </a:tr>
              <a:tr h="1030668">
                <a:tc>
                  <a:txBody>
                    <a:bodyPr/>
                    <a:lstStyle/>
                    <a:p>
                      <a:pPr marL="0" indent="0" algn="l">
                        <a:buFont typeface="+mj-lt"/>
                        <a:buNone/>
                      </a:pPr>
                      <a:r>
                        <a:rPr lang="ko-KR" sz="1600" b="1" spc="0" baseline="0">
                          <a:solidFill>
                            <a:schemeClr val="tx1"/>
                          </a:solidFill>
                          <a:latin typeface="Candara" panose="020E0502030303020204" pitchFamily="34" charset="0"/>
                          <a:ea typeface="Malgun Gothic"/>
                          <a:cs typeface="+mn-cs"/>
                          <a:sym typeface=""/>
                        </a:rPr>
                        <a:t>골절 이력에 근거한 치료 권장 사항과 일치(남성)</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82%</a:t>
                      </a:r>
                      <a:r>
                        <a:rPr lang="ko-KR" sz="1600" kern="0" spc="0" baseline="30000">
                          <a:solidFill>
                            <a:schemeClr val="tx1">
                              <a:lumMod val="100000"/>
                            </a:schemeClr>
                          </a:solidFill>
                          <a:latin typeface="Calibri" panose="020F0502020204030204" pitchFamily="34" charset="0"/>
                          <a:ea typeface="Malgun Gothic"/>
                          <a:cs typeface="+mn-cs"/>
                          <a:sym typeface=""/>
                        </a:rPr>
                        <a:t>3</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8%</a:t>
                      </a:r>
                      <a:r>
                        <a:rPr lang="ko-KR" sz="1600" kern="0" spc="0" baseline="30000">
                          <a:solidFill>
                            <a:schemeClr val="tx1">
                              <a:lumMod val="100000"/>
                            </a:schemeClr>
                          </a:solidFill>
                          <a:latin typeface="Calibri" panose="020F0502020204030204" pitchFamily="34" charset="0"/>
                          <a:ea typeface="Malgun Gothic"/>
                          <a:cs typeface="+mn-cs"/>
                          <a:sym typeface=""/>
                        </a:rPr>
                        <a:t>3</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2"/>
                  </a:ext>
                </a:extLst>
              </a:tr>
              <a:tr h="103066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lang="ko-KR">
                          <a:ea typeface="Malgun Gothic"/>
                        </a:defRPr>
                      </a:pPr>
                      <a:r>
                        <a:rPr lang="ko-KR" sz="1600" b="1" spc="0" baseline="0">
                          <a:solidFill>
                            <a:schemeClr val="tx1"/>
                          </a:solidFill>
                          <a:latin typeface="Candara" panose="020E0502030303020204" pitchFamily="34" charset="0"/>
                          <a:ea typeface="Malgun Gothic"/>
                          <a:cs typeface="+mn-cs"/>
                          <a:sym typeface=""/>
                        </a:rPr>
                        <a:t>고관절 골절 이력에 근거한 치료 권장 사항과 일치(여성)</a:t>
                      </a:r>
                    </a:p>
                    <a:p>
                      <a:pPr marL="0" indent="0" algn="l">
                        <a:buFont typeface="+mj-lt"/>
                        <a:buNone/>
                      </a:pPr>
                      <a:endParaRPr lang="ko-KR" sz="1600" b="1" baseline="0">
                        <a:solidFill>
                          <a:schemeClr val="tx1"/>
                        </a:solidFill>
                        <a:latin typeface="Candara" panose="020E0502030303020204" pitchFamily="34" charset="0"/>
                        <a:ea typeface="Malgun Gothic"/>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93%</a:t>
                      </a:r>
                      <a:r>
                        <a:rPr lang="ko-KR" sz="1600" kern="0" spc="0" baseline="30000">
                          <a:solidFill>
                            <a:schemeClr val="tx1">
                              <a:lumMod val="100000"/>
                            </a:schemeClr>
                          </a:solidFill>
                          <a:latin typeface="Calibri" panose="020F0502020204030204" pitchFamily="34" charset="0"/>
                          <a:ea typeface="Malgun Gothic"/>
                          <a:cs typeface="+mn-cs"/>
                          <a:sym typeface=""/>
                        </a:rPr>
                        <a:t>4</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72%</a:t>
                      </a:r>
                      <a:r>
                        <a:rPr lang="ko-KR" sz="1600" kern="0" spc="0" baseline="30000">
                          <a:solidFill>
                            <a:schemeClr val="tx1">
                              <a:lumMod val="100000"/>
                            </a:schemeClr>
                          </a:solidFill>
                          <a:latin typeface="Calibri" panose="020F0502020204030204" pitchFamily="34" charset="0"/>
                          <a:ea typeface="Malgun Gothic"/>
                          <a:cs typeface="+mn-cs"/>
                          <a:sym typeface=""/>
                        </a:rPr>
                        <a:t>4</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842862346"/>
                  </a:ext>
                </a:extLst>
              </a:tr>
              <a:tr h="736192">
                <a:tc>
                  <a:txBody>
                    <a:bodyPr/>
                    <a:lstStyle/>
                    <a:p>
                      <a:pPr marL="0" indent="0" algn="l">
                        <a:buFont typeface="+mj-lt"/>
                        <a:buNone/>
                      </a:pPr>
                      <a:r>
                        <a:rPr lang="ko-KR" sz="1600" b="1" spc="0" baseline="0">
                          <a:solidFill>
                            <a:schemeClr val="tx1"/>
                          </a:solidFill>
                          <a:latin typeface="Candara" panose="020E0502030303020204" pitchFamily="34" charset="0"/>
                          <a:ea typeface="Malgun Gothic"/>
                          <a:cs typeface="+mn-cs"/>
                          <a:sym typeface=""/>
                        </a:rPr>
                        <a:t>골다공증 진단에 근거한 치료 권장 사항과 일치</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74%</a:t>
                      </a:r>
                      <a:r>
                        <a:rPr lang="ko-KR" sz="1600" kern="0" spc="0" baseline="30000">
                          <a:solidFill>
                            <a:schemeClr val="tx1">
                              <a:lumMod val="100000"/>
                            </a:schemeClr>
                          </a:solidFill>
                          <a:latin typeface="Calibri" panose="020F0502020204030204" pitchFamily="34" charset="0"/>
                          <a:ea typeface="Malgun Gothic"/>
                          <a:cs typeface="+mn-cs"/>
                          <a:sym typeface=""/>
                        </a:rPr>
                        <a:t>3</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indent="0" algn="ctr">
                        <a:buFont typeface="Arial"/>
                        <a:buNone/>
                      </a:pPr>
                      <a:r>
                        <a:rPr lang="ko-KR" sz="1600" b="0" kern="0" spc="0" baseline="0">
                          <a:solidFill>
                            <a:schemeClr val="tx1">
                              <a:lumMod val="100000"/>
                            </a:schemeClr>
                          </a:solidFill>
                          <a:latin typeface="Candara" panose="020E0502030303020204" pitchFamily="34" charset="0"/>
                          <a:ea typeface="Malgun Gothic"/>
                          <a:cs typeface="+mn-cs"/>
                          <a:sym typeface=""/>
                        </a:rPr>
                        <a:t>9.6%</a:t>
                      </a:r>
                      <a:r>
                        <a:rPr lang="ko-KR" sz="1600" kern="0" spc="0" baseline="30000">
                          <a:solidFill>
                            <a:schemeClr val="tx1">
                              <a:lumMod val="100000"/>
                            </a:schemeClr>
                          </a:solidFill>
                          <a:latin typeface="Calibri" panose="020F0502020204030204" pitchFamily="34" charset="0"/>
                          <a:ea typeface="Malgun Gothic"/>
                          <a:cs typeface="+mn-cs"/>
                          <a:sym typeface=""/>
                        </a:rPr>
                        <a:t>3</a:t>
                      </a:r>
                      <a:endParaRPr lang="ko-KR" sz="1600" b="0" kern="0" spc="0" baseline="0">
                        <a:solidFill>
                          <a:schemeClr val="tx1">
                            <a:lumMod val="100000"/>
                          </a:schemeClr>
                        </a:solidFill>
                        <a:latin typeface="Calibri" panose="020F0502020204030204" pitchFamily="34" charset="0"/>
                        <a:ea typeface="Malgun Gothic"/>
                        <a:cs typeface="+mn-cs"/>
                        <a:sym typeface=""/>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7" name="Graphic 6" descr="Home with solid fill">
            <a:hlinkClick r:id="rId3" action="ppaction://hlinksldjump"/>
            <a:extLst>
              <a:ext uri="{FF2B5EF4-FFF2-40B4-BE49-F238E27FC236}">
                <a16:creationId xmlns:a16="http://schemas.microsoft.com/office/drawing/2014/main" id="{745F7448-2121-C044-B7A1-D426A31668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250623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584775"/>
          </a:xfrm>
          <a:prstGeom prst="rect">
            <a:avLst/>
          </a:prstGeom>
          <a:noFill/>
        </p:spPr>
        <p:txBody>
          <a:bodyPr wrap="square" rtlCol="0">
            <a:spAutoFit/>
          </a:bodyPr>
          <a:lstStyle/>
          <a:p>
            <a:r>
              <a:rPr lang="ko-KR" sz="3200" b="1" dirty="0">
                <a:solidFill>
                  <a:srgbClr val="6BBBAD"/>
                </a:solidFill>
                <a:latin typeface="Candara" panose="020E0502030303020204" pitchFamily="34" charset="0"/>
                <a:sym typeface=""/>
              </a:rPr>
              <a:t>아시아인을 위한 골다공증 자가 진단 도구(OSTA)</a:t>
            </a:r>
            <a:endParaRPr lang="ko-KR" sz="3200" b="1" baseline="30000" dirty="0">
              <a:solidFill>
                <a:srgbClr val="6BBBAD"/>
              </a:solidFill>
              <a:latin typeface="Candara" panose="020E0502030303020204" pitchFamily="34" charset="0"/>
              <a:sym typeface=""/>
            </a:endParaRPr>
          </a:p>
        </p:txBody>
      </p:sp>
      <p:sp>
        <p:nvSpPr>
          <p:cNvPr id="4" name="TextBox 3">
            <a:extLst>
              <a:ext uri="{FF2B5EF4-FFF2-40B4-BE49-F238E27FC236}">
                <a16:creationId xmlns:a16="http://schemas.microsoft.com/office/drawing/2014/main" id="{13BFEFBA-E4F2-43DC-959B-3FD2F3792E12}"/>
              </a:ext>
            </a:extLst>
          </p:cNvPr>
          <p:cNvSpPr txBox="1"/>
          <p:nvPr/>
        </p:nvSpPr>
        <p:spPr>
          <a:xfrm>
            <a:off x="8255379" y="1860115"/>
            <a:ext cx="3686223"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ko-KR" b="1" kern="0" dirty="0">
                <a:solidFill>
                  <a:srgbClr val="2F9588">
                    <a:lumMod val="100000"/>
                  </a:srgbClr>
                </a:solidFill>
                <a:latin typeface="Candara" panose="020E0502030303020204" pitchFamily="34" charset="0"/>
                <a:sym typeface=""/>
              </a:rPr>
              <a:t>많은 아시아 국가에서 골다공증 위험이 있는 폐경 후 여성을 높은 정확도</a:t>
            </a:r>
            <a:r>
              <a:rPr lang="ko-KR" b="1" kern="0" dirty="0">
                <a:solidFill>
                  <a:schemeClr val="tx1">
                    <a:lumMod val="100000"/>
                  </a:schemeClr>
                </a:solidFill>
                <a:latin typeface="Candara" panose="020E0502030303020204" pitchFamily="34" charset="0"/>
                <a:sym typeface=""/>
              </a:rPr>
              <a:t>로 식별</a:t>
            </a:r>
            <a:r>
              <a:rPr lang="ko-KR" b="1" kern="0" baseline="30000" dirty="0">
                <a:solidFill>
                  <a:schemeClr val="tx1">
                    <a:lumMod val="100000"/>
                  </a:schemeClr>
                </a:solidFill>
                <a:latin typeface="Candara" panose="020E0502030303020204" pitchFamily="34" charset="0"/>
                <a:sym typeface=""/>
              </a:rPr>
              <a:t>2</a:t>
            </a:r>
          </a:p>
          <a:p>
            <a:pPr marL="285750" indent="-285750">
              <a:spcAft>
                <a:spcPts val="600"/>
              </a:spcAft>
              <a:buFont typeface="Arial" panose="020B0604020202020204" pitchFamily="34" charset="0"/>
              <a:buChar char="•"/>
            </a:pPr>
            <a:r>
              <a:rPr lang="ko-KR" b="1" kern="0" dirty="0" err="1">
                <a:solidFill>
                  <a:schemeClr val="tx1">
                    <a:lumMod val="100000"/>
                  </a:schemeClr>
                </a:solidFill>
                <a:latin typeface="Candara" panose="020E0502030303020204" pitchFamily="34" charset="0"/>
                <a:sym typeface=""/>
              </a:rPr>
              <a:t>판별력은</a:t>
            </a:r>
            <a:r>
              <a:rPr lang="ko-KR" b="1" kern="0" dirty="0" err="1">
                <a:solidFill>
                  <a:srgbClr val="2F9588">
                    <a:lumMod val="100000"/>
                  </a:srgbClr>
                </a:solidFill>
                <a:latin typeface="Candara" panose="020E0502030303020204" pitchFamily="34" charset="0"/>
                <a:sym typeface=""/>
              </a:rPr>
              <a:t>나이</a:t>
            </a:r>
            <a:r>
              <a:rPr lang="ko-KR" b="1" kern="0" dirty="0">
                <a:solidFill>
                  <a:srgbClr val="2F9588">
                    <a:lumMod val="100000"/>
                  </a:srgbClr>
                </a:solidFill>
                <a:latin typeface="Candara" panose="020E0502030303020204" pitchFamily="34" charset="0"/>
                <a:sym typeface=""/>
              </a:rPr>
              <a:t>, 성별, </a:t>
            </a:r>
            <a:r>
              <a:rPr lang="ko-KR" b="1" kern="0" dirty="0" err="1">
                <a:solidFill>
                  <a:srgbClr val="2F9588">
                    <a:lumMod val="100000"/>
                  </a:srgbClr>
                </a:solidFill>
                <a:latin typeface="Candara" panose="020E0502030303020204" pitchFamily="34" charset="0"/>
                <a:sym typeface=""/>
              </a:rPr>
              <a:t>민족</a:t>
            </a:r>
            <a:r>
              <a:rPr lang="ko-KR" b="1" kern="0" dirty="0" err="1">
                <a:solidFill>
                  <a:schemeClr val="tx1">
                    <a:lumMod val="100000"/>
                  </a:schemeClr>
                </a:solidFill>
                <a:latin typeface="Candara" panose="020E0502030303020204" pitchFamily="34" charset="0"/>
                <a:sym typeface=""/>
              </a:rPr>
              <a:t>및</a:t>
            </a:r>
            <a:r>
              <a:rPr lang="ko-KR" b="1" kern="0" dirty="0">
                <a:solidFill>
                  <a:schemeClr val="tx1">
                    <a:lumMod val="100000"/>
                  </a:schemeClr>
                </a:solidFill>
                <a:latin typeface="Candara" panose="020E0502030303020204" pitchFamily="34" charset="0"/>
                <a:sym typeface=""/>
              </a:rPr>
              <a:t> 골다공증을 정의하기 위한 BMD 측정 부위에 따라 달라짐</a:t>
            </a:r>
            <a:r>
              <a:rPr lang="ko-KR" b="1" kern="0" baseline="30000" dirty="0">
                <a:solidFill>
                  <a:schemeClr val="tx1">
                    <a:lumMod val="100000"/>
                  </a:schemeClr>
                </a:solidFill>
                <a:latin typeface="Candara" panose="020E0502030303020204" pitchFamily="34" charset="0"/>
                <a:sym typeface=""/>
              </a:rPr>
              <a:t>2</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명백한 위험 요소가 없는 개인에서는 실용성이 제한됨</a:t>
            </a:r>
            <a:r>
              <a:rPr lang="ko-KR" b="1" kern="0" baseline="30000" dirty="0">
                <a:solidFill>
                  <a:schemeClr val="tx1">
                    <a:lumMod val="100000"/>
                  </a:schemeClr>
                </a:solidFill>
                <a:latin typeface="Candara" panose="020E0502030303020204" pitchFamily="34" charset="0"/>
                <a:sym typeface=""/>
              </a:rPr>
              <a:t> 2</a:t>
            </a:r>
          </a:p>
          <a:p>
            <a:pPr marL="285750" indent="-285750">
              <a:spcAft>
                <a:spcPts val="600"/>
              </a:spcAft>
              <a:buFont typeface="Arial" panose="020B0604020202020204" pitchFamily="34" charset="0"/>
              <a:buChar char="•"/>
            </a:pPr>
            <a:r>
              <a:rPr lang="ko-KR" b="1" kern="0" dirty="0">
                <a:solidFill>
                  <a:schemeClr val="tx1">
                    <a:lumMod val="100000"/>
                  </a:schemeClr>
                </a:solidFill>
                <a:latin typeface="Candara" panose="020E0502030303020204" pitchFamily="34" charset="0"/>
                <a:sym typeface=""/>
              </a:rPr>
              <a:t>골다공증 검진을 </a:t>
            </a:r>
            <a:r>
              <a:rPr lang="ko-KR" b="1" kern="0" dirty="0" err="1">
                <a:solidFill>
                  <a:schemeClr val="tx1">
                    <a:lumMod val="100000"/>
                  </a:schemeClr>
                </a:solidFill>
                <a:latin typeface="Candara" panose="020E0502030303020204" pitchFamily="34" charset="0"/>
                <a:sym typeface=""/>
              </a:rPr>
              <a:t>위해</a:t>
            </a:r>
            <a:r>
              <a:rPr lang="ko-KR" b="1" kern="0" dirty="0" err="1">
                <a:solidFill>
                  <a:srgbClr val="2F9588">
                    <a:lumMod val="100000"/>
                  </a:srgbClr>
                </a:solidFill>
                <a:latin typeface="Candara" panose="020E0502030303020204" pitchFamily="34" charset="0"/>
                <a:sym typeface=""/>
              </a:rPr>
              <a:t>일차</a:t>
            </a:r>
            <a:r>
              <a:rPr lang="ko-KR" b="1" kern="0" dirty="0">
                <a:solidFill>
                  <a:srgbClr val="2F9588">
                    <a:lumMod val="100000"/>
                  </a:srgbClr>
                </a:solidFill>
                <a:latin typeface="Candara" panose="020E0502030303020204" pitchFamily="34" charset="0"/>
                <a:sym typeface=""/>
              </a:rPr>
              <a:t> 의료 환경</a:t>
            </a:r>
            <a:r>
              <a:rPr lang="ko-KR" b="1" kern="0" dirty="0">
                <a:solidFill>
                  <a:schemeClr val="tx1">
                    <a:lumMod val="100000"/>
                  </a:schemeClr>
                </a:solidFill>
                <a:latin typeface="Candara" panose="020E0502030303020204" pitchFamily="34" charset="0"/>
                <a:sym typeface=""/>
              </a:rPr>
              <a:t>에서</a:t>
            </a:r>
            <a:r>
              <a:rPr lang="ko-KR" b="1" kern="0" dirty="0">
                <a:solidFill>
                  <a:srgbClr val="2F9588">
                    <a:lumMod val="100000"/>
                  </a:srgbClr>
                </a:solidFill>
                <a:latin typeface="Candara" panose="020E0502030303020204" pitchFamily="34" charset="0"/>
                <a:sym typeface=""/>
              </a:rPr>
              <a:t>비용 효율적인 조치</a:t>
            </a:r>
            <a:r>
              <a:rPr lang="ko-KR" b="1" kern="0" baseline="30000" dirty="0">
                <a:solidFill>
                  <a:schemeClr val="tx1">
                    <a:lumMod val="100000"/>
                  </a:schemeClr>
                </a:solidFill>
                <a:latin typeface="Candara" panose="020E0502030303020204" pitchFamily="34" charset="0"/>
                <a:sym typeface=""/>
              </a:rPr>
              <a:t>2</a:t>
            </a:r>
          </a:p>
          <a:p>
            <a:endParaRPr lang="ko-KR" sz="1200" b="1" dirty="0">
              <a:latin typeface="Candara" panose="020E0502030303020204" pitchFamily="34" charset="0"/>
              <a:ea typeface="Malgun Gothic"/>
            </a:endParaRPr>
          </a:p>
        </p:txBody>
      </p:sp>
      <p:pic>
        <p:nvPicPr>
          <p:cNvPr id="3" name="Picture 2" descr="Chart&#10;&#10;Description automatically generated with medium confidence">
            <a:extLst>
              <a:ext uri="{FF2B5EF4-FFF2-40B4-BE49-F238E27FC236}">
                <a16:creationId xmlns:a16="http://schemas.microsoft.com/office/drawing/2014/main" id="{065FBCFD-192A-274A-8D24-DBA68CDA5D3A}"/>
              </a:ext>
            </a:extLst>
          </p:cNvPr>
          <p:cNvPicPr>
            <a:picLocks noChangeAspect="1"/>
          </p:cNvPicPr>
          <p:nvPr/>
        </p:nvPicPr>
        <p:blipFill rotWithShape="1">
          <a:blip r:embed="rId3">
            <a:extLst>
              <a:ext uri="{28A0092B-C50C-407E-A947-70E740481C1C}">
                <a14:useLocalDpi xmlns:a14="http://schemas.microsoft.com/office/drawing/2010/main" val="0"/>
              </a:ext>
            </a:extLst>
          </a:blip>
          <a:srcRect t="11731"/>
          <a:stretch/>
        </p:blipFill>
        <p:spPr>
          <a:xfrm>
            <a:off x="386856" y="1860115"/>
            <a:ext cx="7795846" cy="3870725"/>
          </a:xfrm>
          <a:prstGeom prst="rect">
            <a:avLst/>
          </a:prstGeom>
        </p:spPr>
      </p:pic>
      <p:sp>
        <p:nvSpPr>
          <p:cNvPr id="7" name="TextBox 6">
            <a:extLst>
              <a:ext uri="{FF2B5EF4-FFF2-40B4-BE49-F238E27FC236}">
                <a16:creationId xmlns:a16="http://schemas.microsoft.com/office/drawing/2014/main" id="{7210084E-9849-8A45-BC47-69A744BA8485}"/>
              </a:ext>
            </a:extLst>
          </p:cNvPr>
          <p:cNvSpPr txBox="1"/>
          <p:nvPr/>
        </p:nvSpPr>
        <p:spPr>
          <a:xfrm>
            <a:off x="386856" y="6481014"/>
            <a:ext cx="11256505"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Koh LK,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2001;12:699-705; 2. Chin KY. Postgrad Med 2017;129:734–46.</a:t>
            </a:r>
          </a:p>
        </p:txBody>
      </p:sp>
      <p:sp>
        <p:nvSpPr>
          <p:cNvPr id="6" name="Rectangle 5">
            <a:extLst>
              <a:ext uri="{FF2B5EF4-FFF2-40B4-BE49-F238E27FC236}">
                <a16:creationId xmlns:a16="http://schemas.microsoft.com/office/drawing/2014/main" id="{7A9CC74C-B361-9249-90A3-B2DF7D9DCCA1}"/>
              </a:ext>
            </a:extLst>
          </p:cNvPr>
          <p:cNvSpPr/>
          <p:nvPr/>
        </p:nvSpPr>
        <p:spPr>
          <a:xfrm>
            <a:off x="639390" y="1503108"/>
            <a:ext cx="7290778" cy="369332"/>
          </a:xfrm>
          <a:prstGeom prst="rect">
            <a:avLst/>
          </a:prstGeom>
        </p:spPr>
        <p:txBody>
          <a:bodyPr wrap="none">
            <a:spAutoFit/>
          </a:bodyPr>
          <a:lstStyle/>
          <a:p>
            <a:r>
              <a:rPr lang="ko-KR" b="1" kern="0">
                <a:solidFill>
                  <a:srgbClr val="6BBBAD">
                    <a:lumMod val="100000"/>
                  </a:srgbClr>
                </a:solidFill>
                <a:latin typeface="Candara" panose="020E0502030303020204" pitchFamily="34" charset="0"/>
                <a:ea typeface="Malgun Gothic" panose="020F0502020204030204" pitchFamily="34" charset="0"/>
                <a:sym typeface=""/>
              </a:rPr>
              <a:t>아시아인를 위해 설계된 연령 및 체중 기반의 간단한 도구</a:t>
            </a:r>
            <a:r>
              <a:rPr lang="ko-KR" b="1" kern="0" baseline="30000">
                <a:solidFill>
                  <a:srgbClr val="6BBBAD">
                    <a:lumMod val="100000"/>
                  </a:srgbClr>
                </a:solidFill>
                <a:latin typeface="Candara" panose="020E0502030303020204" pitchFamily="34" charset="0"/>
                <a:ea typeface="Malgun Gothic" panose="020F0502020204030204" pitchFamily="34" charset="0"/>
                <a:sym typeface=""/>
              </a:rPr>
              <a:t>1,2</a:t>
            </a:r>
          </a:p>
        </p:txBody>
      </p:sp>
      <p:pic>
        <p:nvPicPr>
          <p:cNvPr id="10" name="Graphic 9" descr="Home with solid fill">
            <a:hlinkClick r:id="rId4" action="ppaction://hlinksldjump"/>
            <a:extLst>
              <a:ext uri="{FF2B5EF4-FFF2-40B4-BE49-F238E27FC236}">
                <a16:creationId xmlns:a16="http://schemas.microsoft.com/office/drawing/2014/main" id="{08082AF9-6839-F840-A401-EE3B7AF8C9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
        <p:nvSpPr>
          <p:cNvPr id="8" name="CuadroTexto 7">
            <a:extLst>
              <a:ext uri="{FF2B5EF4-FFF2-40B4-BE49-F238E27FC236}">
                <a16:creationId xmlns:a16="http://schemas.microsoft.com/office/drawing/2014/main" id="{AA9255E2-D0E1-4C1B-A5E4-1CEFD8BF078E}"/>
              </a:ext>
            </a:extLst>
          </p:cNvPr>
          <p:cNvSpPr txBox="1"/>
          <p:nvPr/>
        </p:nvSpPr>
        <p:spPr>
          <a:xfrm>
            <a:off x="4284779" y="2203780"/>
            <a:ext cx="1039696" cy="215444"/>
          </a:xfrm>
          <a:prstGeom prst="rect">
            <a:avLst/>
          </a:prstGeom>
          <a:solidFill>
            <a:srgbClr val="D8DBDC"/>
          </a:solidFill>
        </p:spPr>
        <p:txBody>
          <a:bodyPr wrap="square" lIns="0" tIns="0" rIns="0" bIns="0" rtlCol="0">
            <a:spAutoFit/>
          </a:bodyPr>
          <a:lstStyle/>
          <a:p>
            <a:pPr algn="ctr"/>
            <a:r>
              <a:rPr lang="ko-KR" sz="1400" b="1">
                <a:latin typeface="Calibri" panose="020F0502020204030204" pitchFamily="34" charset="0"/>
                <a:sym typeface=""/>
              </a:rPr>
              <a:t>체중(kg)</a:t>
            </a:r>
          </a:p>
        </p:txBody>
      </p:sp>
      <p:sp>
        <p:nvSpPr>
          <p:cNvPr id="11" name="CuadroTexto 10">
            <a:extLst>
              <a:ext uri="{FF2B5EF4-FFF2-40B4-BE49-F238E27FC236}">
                <a16:creationId xmlns:a16="http://schemas.microsoft.com/office/drawing/2014/main" id="{AD5E2EE7-44EC-4AB2-A6C9-F742F9BBA099}"/>
              </a:ext>
            </a:extLst>
          </p:cNvPr>
          <p:cNvSpPr txBox="1"/>
          <p:nvPr/>
        </p:nvSpPr>
        <p:spPr>
          <a:xfrm>
            <a:off x="639390" y="2223388"/>
            <a:ext cx="640373" cy="215444"/>
          </a:xfrm>
          <a:prstGeom prst="rect">
            <a:avLst/>
          </a:prstGeom>
          <a:solidFill>
            <a:srgbClr val="D8DBDC"/>
          </a:solidFill>
        </p:spPr>
        <p:txBody>
          <a:bodyPr wrap="square" lIns="0" tIns="0" rIns="0" bIns="0" rtlCol="0">
            <a:spAutoFit/>
          </a:bodyPr>
          <a:lstStyle/>
          <a:p>
            <a:pPr algn="ctr"/>
            <a:r>
              <a:rPr lang="ko-KR" sz="1400" b="1">
                <a:latin typeface="Calibri" panose="020F0502020204030204" pitchFamily="34" charset="0"/>
                <a:sym typeface=""/>
              </a:rPr>
              <a:t>나이</a:t>
            </a:r>
          </a:p>
        </p:txBody>
      </p:sp>
      <p:sp>
        <p:nvSpPr>
          <p:cNvPr id="12" name="CuadroTexto 11">
            <a:extLst>
              <a:ext uri="{FF2B5EF4-FFF2-40B4-BE49-F238E27FC236}">
                <a16:creationId xmlns:a16="http://schemas.microsoft.com/office/drawing/2014/main" id="{4E00A90F-98E2-4B30-A124-ADFF79CD9E2C}"/>
              </a:ext>
            </a:extLst>
          </p:cNvPr>
          <p:cNvSpPr txBox="1"/>
          <p:nvPr/>
        </p:nvSpPr>
        <p:spPr>
          <a:xfrm>
            <a:off x="5606556" y="3063280"/>
            <a:ext cx="1422894" cy="222846"/>
          </a:xfrm>
          <a:prstGeom prst="rect">
            <a:avLst/>
          </a:prstGeom>
          <a:solidFill>
            <a:srgbClr val="AFCF5B"/>
          </a:solidFill>
        </p:spPr>
        <p:txBody>
          <a:bodyPr wrap="square" lIns="0" tIns="0" rIns="0" bIns="0" rtlCol="0">
            <a:spAutoFit/>
          </a:bodyPr>
          <a:lstStyle/>
          <a:p>
            <a:pPr algn="ctr"/>
            <a:r>
              <a:rPr lang="ko-KR" sz="1400" b="1">
                <a:latin typeface="Calibri" panose="020F0502020204030204" pitchFamily="34" charset="0"/>
                <a:sym typeface=""/>
              </a:rPr>
              <a:t>낮은 위험</a:t>
            </a:r>
          </a:p>
        </p:txBody>
      </p:sp>
      <p:sp>
        <p:nvSpPr>
          <p:cNvPr id="13" name="CuadroTexto 12">
            <a:extLst>
              <a:ext uri="{FF2B5EF4-FFF2-40B4-BE49-F238E27FC236}">
                <a16:creationId xmlns:a16="http://schemas.microsoft.com/office/drawing/2014/main" id="{2C0D2537-9507-4063-B2E3-DFC42D4BD074}"/>
              </a:ext>
            </a:extLst>
          </p:cNvPr>
          <p:cNvSpPr txBox="1"/>
          <p:nvPr/>
        </p:nvSpPr>
        <p:spPr>
          <a:xfrm>
            <a:off x="3162300" y="3954084"/>
            <a:ext cx="1422894" cy="222846"/>
          </a:xfrm>
          <a:prstGeom prst="rect">
            <a:avLst/>
          </a:prstGeom>
          <a:solidFill>
            <a:srgbClr val="F9C646"/>
          </a:solidFill>
        </p:spPr>
        <p:txBody>
          <a:bodyPr wrap="square" lIns="0" tIns="0" rIns="0" bIns="0" rtlCol="0">
            <a:spAutoFit/>
          </a:bodyPr>
          <a:lstStyle/>
          <a:p>
            <a:pPr algn="ctr"/>
            <a:r>
              <a:rPr lang="ko-KR" sz="1400" b="1">
                <a:latin typeface="Calibri" panose="020F0502020204030204" pitchFamily="34" charset="0"/>
                <a:sym typeface=""/>
              </a:rPr>
              <a:t>중간 위험</a:t>
            </a:r>
          </a:p>
        </p:txBody>
      </p:sp>
      <p:sp>
        <p:nvSpPr>
          <p:cNvPr id="14" name="CuadroTexto 13">
            <a:extLst>
              <a:ext uri="{FF2B5EF4-FFF2-40B4-BE49-F238E27FC236}">
                <a16:creationId xmlns:a16="http://schemas.microsoft.com/office/drawing/2014/main" id="{D8B59EE6-3DFD-4A3F-9782-0872C3CF057E}"/>
              </a:ext>
            </a:extLst>
          </p:cNvPr>
          <p:cNvSpPr txBox="1"/>
          <p:nvPr/>
        </p:nvSpPr>
        <p:spPr>
          <a:xfrm>
            <a:off x="1571983" y="4524366"/>
            <a:ext cx="1422894" cy="222846"/>
          </a:xfrm>
          <a:prstGeom prst="rect">
            <a:avLst/>
          </a:prstGeom>
          <a:solidFill>
            <a:srgbClr val="EB9E9F"/>
          </a:solidFill>
        </p:spPr>
        <p:txBody>
          <a:bodyPr wrap="square" lIns="0" tIns="0" rIns="0" bIns="0" rtlCol="0">
            <a:spAutoFit/>
          </a:bodyPr>
          <a:lstStyle/>
          <a:p>
            <a:pPr algn="ctr"/>
            <a:r>
              <a:rPr lang="ko-KR" sz="1400" b="1">
                <a:latin typeface="Calibri" panose="020F0502020204030204" pitchFamily="34" charset="0"/>
                <a:sym typeface=""/>
              </a:rPr>
              <a:t>고위험</a:t>
            </a:r>
          </a:p>
        </p:txBody>
      </p:sp>
    </p:spTree>
    <p:extLst>
      <p:ext uri="{BB962C8B-B14F-4D97-AF65-F5344CB8AC3E}">
        <p14:creationId xmlns:p14="http://schemas.microsoft.com/office/powerpoint/2010/main" val="1254793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153400" cy="1200329"/>
          </a:xfrm>
          <a:prstGeom prst="rect">
            <a:avLst/>
          </a:prstGeom>
          <a:noFill/>
        </p:spPr>
        <p:txBody>
          <a:bodyPr wrap="square" rtlCol="0">
            <a:spAutoFit/>
          </a:bodyPr>
          <a:lstStyle/>
          <a:p>
            <a:r>
              <a:rPr lang="ko-KR" sz="3600" b="1" kern="0" dirty="0">
                <a:solidFill>
                  <a:srgbClr val="42AD4E">
                    <a:lumMod val="100000"/>
                  </a:srgbClr>
                </a:solidFill>
                <a:latin typeface="Candara" panose="020E0502030303020204" pitchFamily="34" charset="0"/>
                <a:sym typeface=""/>
              </a:rPr>
              <a:t>취약한 환자의 골다공증/골절 위험에 대해 정기적으로 평가</a:t>
            </a:r>
            <a:r>
              <a:rPr lang="ko-KR" sz="3600" b="1" kern="0" baseline="30000" dirty="0">
                <a:solidFill>
                  <a:srgbClr val="42AD4E">
                    <a:lumMod val="100000"/>
                  </a:srgbClr>
                </a:solidFill>
                <a:latin typeface="Candara" panose="020E0502030303020204" pitchFamily="34" charset="0"/>
                <a:sym typeface=""/>
              </a:rPr>
              <a:t>1</a:t>
            </a:r>
          </a:p>
        </p:txBody>
      </p:sp>
      <p:pic>
        <p:nvPicPr>
          <p:cNvPr id="3" name="Picture 2">
            <a:extLst>
              <a:ext uri="{FF2B5EF4-FFF2-40B4-BE49-F238E27FC236}">
                <a16:creationId xmlns:a16="http://schemas.microsoft.com/office/drawing/2014/main" id="{BD3A5171-4AEB-4440-AA14-F9E38350D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7873" y="25401"/>
            <a:ext cx="1879600" cy="1879600"/>
          </a:xfrm>
          <a:prstGeom prst="rect">
            <a:avLst/>
          </a:prstGeom>
        </p:spPr>
      </p:pic>
      <p:graphicFrame>
        <p:nvGraphicFramePr>
          <p:cNvPr id="6" name="Table 10">
            <a:extLst>
              <a:ext uri="{FF2B5EF4-FFF2-40B4-BE49-F238E27FC236}">
                <a16:creationId xmlns:a16="http://schemas.microsoft.com/office/drawing/2014/main" id="{FEC2A074-B112-9A43-BDBA-4A9AE455E61E}"/>
              </a:ext>
            </a:extLst>
          </p:cNvPr>
          <p:cNvGraphicFramePr>
            <a:graphicFrameLocks noGrp="1"/>
          </p:cNvGraphicFramePr>
          <p:nvPr>
            <p:extLst>
              <p:ext uri="{D42A27DB-BD31-4B8C-83A1-F6EECF244321}">
                <p14:modId xmlns:p14="http://schemas.microsoft.com/office/powerpoint/2010/main" val="1106131609"/>
              </p:ext>
            </p:extLst>
          </p:nvPr>
        </p:nvGraphicFramePr>
        <p:xfrm>
          <a:off x="1879600" y="2781300"/>
          <a:ext cx="7315200" cy="2514600"/>
        </p:xfrm>
        <a:graphic>
          <a:graphicData uri="http://schemas.openxmlformats.org/drawingml/2006/table">
            <a:tbl>
              <a:tblPr firstRow="1" bandRow="1">
                <a:tableStyleId>{B301B821-A1FF-4177-AEE7-76D212191A09}</a:tableStyleId>
              </a:tblPr>
              <a:tblGrid>
                <a:gridCol w="7315200">
                  <a:extLst>
                    <a:ext uri="{9D8B030D-6E8A-4147-A177-3AD203B41FA5}">
                      <a16:colId xmlns:a16="http://schemas.microsoft.com/office/drawing/2014/main" val="3666094635"/>
                    </a:ext>
                  </a:extLst>
                </a:gridCol>
              </a:tblGrid>
              <a:tr h="402336">
                <a:tc>
                  <a:txBody>
                    <a:bodyPr/>
                    <a:lstStyle/>
                    <a:p>
                      <a:r>
                        <a:rPr lang="ko-KR" b="1" spc="0">
                          <a:latin typeface="Candara" panose="020E0502030303020204" pitchFamily="34" charset="0"/>
                          <a:ea typeface="Malgun Gothic"/>
                          <a:cs typeface="+mn-cs"/>
                          <a:sym typeface=""/>
                        </a:rPr>
                        <a:t>환자에게 평가 도구 사용:</a:t>
                      </a:r>
                      <a:endParaRPr lang="ko-KR" b="1" spc="0" baseline="30000">
                        <a:latin typeface="Candara" panose="020E0502030303020204" pitchFamily="34" charset="0"/>
                        <a:ea typeface="Malgun Gothic"/>
                        <a:cs typeface="+mn-cs"/>
                        <a:sym typeface=""/>
                      </a:endParaRPr>
                    </a:p>
                  </a:txBody>
                  <a:tcPr/>
                </a:tc>
                <a:extLst>
                  <a:ext uri="{0D108BD9-81ED-4DB2-BD59-A6C34878D82A}">
                    <a16:rowId xmlns:a16="http://schemas.microsoft.com/office/drawing/2014/main" val="2011538633"/>
                  </a:ext>
                </a:extLst>
              </a:tr>
              <a:tr h="704088">
                <a:tc>
                  <a:txBody>
                    <a:bodyPr/>
                    <a:lstStyle/>
                    <a:p>
                      <a:pPr marL="304800" indent="-304800">
                        <a:spcAft>
                          <a:spcPts val="600"/>
                        </a:spcAft>
                        <a:buFont typeface="Arial" panose="020B0604020202020204" pitchFamily="34" charset="0"/>
                        <a:buChar char="•"/>
                        <a:tabLst/>
                      </a:pPr>
                      <a:r>
                        <a:rPr lang="ko-KR" sz="1800" b="1" kern="0" spc="0">
                          <a:solidFill>
                            <a:schemeClr val="tx1">
                              <a:lumMod val="100000"/>
                            </a:schemeClr>
                          </a:solidFill>
                          <a:latin typeface="Candara" panose="020E0502030303020204" pitchFamily="34" charset="0"/>
                          <a:ea typeface="Malgun Gothic"/>
                          <a:cs typeface="+mn-cs"/>
                          <a:sym typeface=""/>
                        </a:rPr>
                        <a:t>골다공증에 대한 일반적인 위험 요소</a:t>
                      </a:r>
                      <a:br>
                        <a:rPr lang="ko-KR" sz="1800" b="1" kern="0" spc="0">
                          <a:solidFill>
                            <a:schemeClr val="tx1">
                              <a:lumMod val="100000"/>
                            </a:schemeClr>
                          </a:solidFill>
                          <a:latin typeface="Candara" panose="020E0502030303020204" pitchFamily="34" charset="0"/>
                          <a:ea typeface="Malgun Gothic"/>
                          <a:cs typeface="+mn-cs"/>
                          <a:sym typeface=""/>
                        </a:rPr>
                      </a:br>
                      <a:r>
                        <a:rPr lang="ko-KR" b="1" kern="0" spc="0">
                          <a:solidFill>
                            <a:schemeClr val="tx1">
                              <a:lumMod val="100000"/>
                            </a:schemeClr>
                          </a:solidFill>
                          <a:latin typeface="Candara" panose="020E0502030303020204" pitchFamily="34" charset="0"/>
                          <a:ea typeface="Malgun Gothic"/>
                          <a:cs typeface="+mn-cs"/>
                          <a:sym typeface=""/>
                        </a:rPr>
                        <a:t>(APCO 임상 표준 2 참조)</a:t>
                      </a:r>
                    </a:p>
                  </a:txBody>
                  <a:tcPr/>
                </a:tc>
                <a:extLst>
                  <a:ext uri="{0D108BD9-81ED-4DB2-BD59-A6C34878D82A}">
                    <a16:rowId xmlns:a16="http://schemas.microsoft.com/office/drawing/2014/main" val="1564116209"/>
                  </a:ext>
                </a:extLst>
              </a:tr>
              <a:tr h="704088">
                <a:tc>
                  <a:txBody>
                    <a:bodyPr/>
                    <a:lstStyle/>
                    <a:p>
                      <a:pPr marL="304800" indent="-304800">
                        <a:spcAft>
                          <a:spcPts val="600"/>
                        </a:spcAft>
                        <a:buFont typeface="Arial" panose="020B0604020202020204" pitchFamily="34" charset="0"/>
                        <a:buChar char="•"/>
                        <a:tabLst/>
                      </a:pPr>
                      <a:r>
                        <a:rPr lang="ko-KR" sz="1800" b="1" kern="0" spc="0">
                          <a:solidFill>
                            <a:schemeClr val="tx1">
                              <a:lumMod val="100000"/>
                            </a:schemeClr>
                          </a:solidFill>
                          <a:latin typeface="Candara" panose="020E0502030303020204" pitchFamily="34" charset="0"/>
                          <a:ea typeface="Malgun Gothic"/>
                          <a:cs typeface="+mn-cs"/>
                          <a:sym typeface=""/>
                        </a:rPr>
                        <a:t>뼈 손실/골절 위험 증가와 관련된 약물 복용</a:t>
                      </a:r>
                      <a:r>
                        <a:rPr lang="ko-KR" b="1" kern="0" spc="0">
                          <a:solidFill>
                            <a:schemeClr val="tx1">
                              <a:lumMod val="100000"/>
                            </a:schemeClr>
                          </a:solidFill>
                          <a:latin typeface="Candara" panose="020E0502030303020204" pitchFamily="34" charset="0"/>
                          <a:ea typeface="Malgun Gothic"/>
                          <a:cs typeface="+mn-cs"/>
                          <a:sym typeface=""/>
                        </a:rPr>
                        <a:t>(APCO 임상 표준 3 참조)</a:t>
                      </a:r>
                    </a:p>
                  </a:txBody>
                  <a:tcPr/>
                </a:tc>
                <a:extLst>
                  <a:ext uri="{0D108BD9-81ED-4DB2-BD59-A6C34878D82A}">
                    <a16:rowId xmlns:a16="http://schemas.microsoft.com/office/drawing/2014/main" val="778469972"/>
                  </a:ext>
                </a:extLst>
              </a:tr>
              <a:tr h="704088">
                <a:tc>
                  <a:txBody>
                    <a:bodyPr/>
                    <a:lstStyle/>
                    <a:p>
                      <a:pPr marL="304800" indent="-304800">
                        <a:spcAft>
                          <a:spcPts val="600"/>
                        </a:spcAft>
                        <a:buFont typeface="Arial" panose="020B0604020202020204" pitchFamily="34" charset="0"/>
                        <a:buChar char="•"/>
                        <a:tabLst/>
                      </a:pPr>
                      <a:r>
                        <a:rPr lang="ko-KR" sz="1800" b="1" kern="0" spc="0">
                          <a:solidFill>
                            <a:schemeClr val="tx1">
                              <a:lumMod val="100000"/>
                            </a:schemeClr>
                          </a:solidFill>
                          <a:latin typeface="Candara" panose="020E0502030303020204" pitchFamily="34" charset="0"/>
                          <a:ea typeface="Malgun Gothic"/>
                          <a:cs typeface="+mn-cs"/>
                          <a:sym typeface=""/>
                        </a:rPr>
                        <a:t>뼈 손실/골절 위험 증가와 관련된 의학적 상태</a:t>
                      </a:r>
                      <a:r>
                        <a:rPr lang="ko-KR" b="1" kern="0" spc="0">
                          <a:solidFill>
                            <a:schemeClr val="tx1">
                              <a:lumMod val="100000"/>
                            </a:schemeClr>
                          </a:solidFill>
                          <a:latin typeface="Candara" panose="020E0502030303020204" pitchFamily="34" charset="0"/>
                          <a:ea typeface="Malgun Gothic"/>
                          <a:cs typeface="+mn-cs"/>
                          <a:sym typeface=""/>
                        </a:rPr>
                        <a:t>(APCO 임상 표준 4 참조)</a:t>
                      </a:r>
                    </a:p>
                  </a:txBody>
                  <a:tcPr/>
                </a:tc>
                <a:extLst>
                  <a:ext uri="{0D108BD9-81ED-4DB2-BD59-A6C34878D82A}">
                    <a16:rowId xmlns:a16="http://schemas.microsoft.com/office/drawing/2014/main" val="1183625832"/>
                  </a:ext>
                </a:extLst>
              </a:tr>
            </a:tbl>
          </a:graphicData>
        </a:graphic>
      </p:graphicFrame>
      <p:sp>
        <p:nvSpPr>
          <p:cNvPr id="7" name="TextBox 6">
            <a:extLst>
              <a:ext uri="{FF2B5EF4-FFF2-40B4-BE49-F238E27FC236}">
                <a16:creationId xmlns:a16="http://schemas.microsoft.com/office/drawing/2014/main" id="{0BB6A904-E25F-2D49-AC5B-AFEC20FBF6F9}"/>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2021;32:1249–75.</a:t>
            </a:r>
          </a:p>
        </p:txBody>
      </p:sp>
      <p:pic>
        <p:nvPicPr>
          <p:cNvPr id="10" name="Graphic 9" descr="Home with solid fill">
            <a:hlinkClick r:id="rId4" action="ppaction://hlinksldjump"/>
            <a:extLst>
              <a:ext uri="{FF2B5EF4-FFF2-40B4-BE49-F238E27FC236}">
                <a16:creationId xmlns:a16="http://schemas.microsoft.com/office/drawing/2014/main" id="{83A3CF15-C51D-6044-AD6A-F98322DF891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650228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a:solidFill>
                  <a:srgbClr val="6BBBAD">
                    <a:lumMod val="100000"/>
                  </a:srgbClr>
                </a:solidFill>
                <a:latin typeface="Candara" panose="020E0502030303020204" pitchFamily="34" charset="0"/>
                <a:sym typeface=""/>
              </a:rPr>
              <a:t>떠오르는 주제 – </a:t>
            </a:r>
            <a:r>
              <a:rPr lang="ko-KR" sz="3600" b="1" kern="0">
                <a:solidFill>
                  <a:srgbClr val="6BBBAD">
                    <a:lumMod val="100000"/>
                  </a:srgbClr>
                </a:solidFill>
                <a:latin typeface="Candara" panose="020E0502030303020204" pitchFamily="34" charset="0"/>
                <a:sym typeface=""/>
                <a:hlinkClick r:id="rId3" action="ppaction://hlinksldjump">
                  <a:extLst>
                    <a:ext uri="{A12FA001-AC4F-418D-AE19-62706E023703}">
                      <ahyp:hlinkClr xmlns:ahyp="http://schemas.microsoft.com/office/drawing/2018/hyperlinkcolor" val="tx"/>
                    </a:ext>
                  </a:extLst>
                </a:hlinkClick>
              </a:rPr>
              <a:t>위험 계층화</a:t>
            </a:r>
            <a:endParaRPr lang="ko-KR" sz="3600" b="1" kern="0">
              <a:solidFill>
                <a:srgbClr val="6BBBAD">
                  <a:lumMod val="100000"/>
                </a:srgbClr>
              </a:solidFill>
              <a:latin typeface="Candara" panose="020E0502030303020204" pitchFamily="34" charset="0"/>
              <a:sym typeface=""/>
            </a:endParaRPr>
          </a:p>
        </p:txBody>
      </p:sp>
      <p:sp>
        <p:nvSpPr>
          <p:cNvPr id="5" name="TextBox 4">
            <a:extLst>
              <a:ext uri="{FF2B5EF4-FFF2-40B4-BE49-F238E27FC236}">
                <a16:creationId xmlns:a16="http://schemas.microsoft.com/office/drawing/2014/main" id="{CBA5F6A0-7BB7-744C-9127-F9C04B6FF87A}"/>
              </a:ext>
            </a:extLst>
          </p:cNvPr>
          <p:cNvSpPr txBox="1"/>
          <p:nvPr/>
        </p:nvSpPr>
        <p:spPr>
          <a:xfrm>
            <a:off x="3664884" y="2918066"/>
            <a:ext cx="7499169" cy="400110"/>
          </a:xfrm>
          <a:prstGeom prst="rect">
            <a:avLst/>
          </a:prstGeom>
          <a:noFill/>
        </p:spPr>
        <p:txBody>
          <a:bodyPr wrap="none" rtlCol="0">
            <a:spAutoFit/>
          </a:bodyPr>
          <a:lstStyle/>
          <a:p>
            <a:r>
              <a:rPr lang="ko-KR" sz="2000" kern="0" dirty="0">
                <a:solidFill>
                  <a:schemeClr val="tx1">
                    <a:lumMod val="100000"/>
                  </a:schemeClr>
                </a:solidFill>
                <a:latin typeface="Candara" panose="020E0502030303020204" pitchFamily="34" charset="0"/>
                <a:sym typeface=""/>
              </a:rPr>
              <a:t>다음의 슬라이드부터 시작되는 내용을 참조하세요. </a:t>
            </a:r>
            <a:r>
              <a:rPr lang="ko-KR" sz="2000" kern="0" dirty="0">
                <a:solidFill>
                  <a:srgbClr val="0264A7"/>
                </a:solidFill>
                <a:latin typeface="Candara" panose="020E0502030303020204" pitchFamily="34" charset="0"/>
                <a:sym typeface=""/>
                <a:hlinkClick r:id="rId3" action="ppaction://hlinksldjump">
                  <a:extLst>
                    <a:ext uri="{A12FA001-AC4F-418D-AE19-62706E023703}">
                      <ahyp:hlinkClr xmlns:ahyp="http://schemas.microsoft.com/office/drawing/2018/hyperlinkcolor" val="tx"/>
                    </a:ext>
                  </a:extLst>
                </a:hlinkClick>
              </a:rPr>
              <a:t>슬라이드 #199</a:t>
            </a:r>
            <a:endParaRPr lang="ko-KR" sz="2000" kern="0" dirty="0">
              <a:solidFill>
                <a:srgbClr val="0264A7"/>
              </a:solidFill>
              <a:latin typeface="Candara" panose="020E0502030303020204" pitchFamily="34" charset="0"/>
              <a:sym typeface=""/>
            </a:endParaRPr>
          </a:p>
        </p:txBody>
      </p:sp>
      <p:sp>
        <p:nvSpPr>
          <p:cNvPr id="7" name="Rounded Rectangle 6">
            <a:extLst>
              <a:ext uri="{FF2B5EF4-FFF2-40B4-BE49-F238E27FC236}">
                <a16:creationId xmlns:a16="http://schemas.microsoft.com/office/drawing/2014/main" id="{CF6510FD-AC96-FF44-919D-1BCA16464CFD}"/>
              </a:ext>
            </a:extLst>
          </p:cNvPr>
          <p:cNvSpPr/>
          <p:nvPr/>
        </p:nvSpPr>
        <p:spPr>
          <a:xfrm>
            <a:off x="3276599" y="2637535"/>
            <a:ext cx="7933945" cy="961172"/>
          </a:xfrm>
          <a:prstGeom prst="roundRect">
            <a:avLst/>
          </a:prstGeom>
          <a:noFill/>
          <a:ln>
            <a:solidFill>
              <a:srgbClr val="42A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0" name="Oval 9">
            <a:extLst>
              <a:ext uri="{FF2B5EF4-FFF2-40B4-BE49-F238E27FC236}">
                <a16:creationId xmlns:a16="http://schemas.microsoft.com/office/drawing/2014/main" id="{53A88723-72B0-A141-BD93-4029466181CC}"/>
              </a:ext>
            </a:extLst>
          </p:cNvPr>
          <p:cNvSpPr/>
          <p:nvPr/>
        </p:nvSpPr>
        <p:spPr>
          <a:xfrm>
            <a:off x="2975275" y="2677903"/>
            <a:ext cx="602650" cy="581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sz="3200" b="1">
                <a:solidFill>
                  <a:schemeClr val="bg1"/>
                </a:solidFill>
                <a:latin typeface="Calibri" panose="020F0502020204030204" pitchFamily="34" charset="0"/>
                <a:sym typeface=""/>
              </a:rPr>
              <a:t>!</a:t>
            </a:r>
          </a:p>
        </p:txBody>
      </p:sp>
      <p:pic>
        <p:nvPicPr>
          <p:cNvPr id="11" name="Graphic 10" descr="Home with solid fill">
            <a:hlinkClick r:id="rId4" action="ppaction://hlinksldjump"/>
            <a:extLst>
              <a:ext uri="{FF2B5EF4-FFF2-40B4-BE49-F238E27FC236}">
                <a16:creationId xmlns:a16="http://schemas.microsoft.com/office/drawing/2014/main" id="{7F3A90A7-1956-6749-876F-4EE0B5809F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63208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고관절 골절 - 특히 아시아 태평양 지역에서 증가하는 부담</a:t>
            </a:r>
          </a:p>
        </p:txBody>
      </p:sp>
      <p:sp>
        <p:nvSpPr>
          <p:cNvPr id="4" name="TextBox 3">
            <a:extLst>
              <a:ext uri="{FF2B5EF4-FFF2-40B4-BE49-F238E27FC236}">
                <a16:creationId xmlns:a16="http://schemas.microsoft.com/office/drawing/2014/main" id="{13BFEFBA-E4F2-43DC-959B-3FD2F3792E12}"/>
              </a:ext>
            </a:extLst>
          </p:cNvPr>
          <p:cNvSpPr txBox="1"/>
          <p:nvPr/>
        </p:nvSpPr>
        <p:spPr>
          <a:xfrm>
            <a:off x="920388" y="1607532"/>
            <a:ext cx="5227200" cy="553998"/>
          </a:xfrm>
          <a:prstGeom prst="rect">
            <a:avLst/>
          </a:prstGeom>
          <a:noFill/>
        </p:spPr>
        <p:txBody>
          <a:bodyPr wrap="square" rtlCol="0">
            <a:spAutoFit/>
          </a:bodyPr>
          <a:lstStyle/>
          <a:p>
            <a:pPr marL="276225" lvl="1"/>
            <a:r>
              <a:rPr lang="ko-KR" sz="1600" b="1" kern="0" dirty="0">
                <a:solidFill>
                  <a:schemeClr val="tx1">
                    <a:lumMod val="100000"/>
                  </a:schemeClr>
                </a:solidFill>
                <a:latin typeface="Candara" panose="020E0502030303020204" pitchFamily="34" charset="0"/>
                <a:sym typeface=""/>
              </a:rPr>
              <a:t>향후 10년 동안 예상되는 </a:t>
            </a:r>
            <a:r>
              <a:rPr lang="ko-KR" sz="1600" b="1" kern="0" dirty="0" err="1">
                <a:solidFill>
                  <a:schemeClr val="tx1">
                    <a:lumMod val="100000"/>
                  </a:schemeClr>
                </a:solidFill>
                <a:latin typeface="Candara" panose="020E0502030303020204" pitchFamily="34" charset="0"/>
                <a:sym typeface=""/>
              </a:rPr>
              <a:t>고관절</a:t>
            </a:r>
            <a:r>
              <a:rPr lang="ko-KR" sz="1600" b="1" kern="0" dirty="0">
                <a:solidFill>
                  <a:schemeClr val="tx1">
                    <a:lumMod val="100000"/>
                  </a:schemeClr>
                </a:solidFill>
                <a:latin typeface="Candara" panose="020E0502030303020204" pitchFamily="34" charset="0"/>
                <a:sym typeface=""/>
              </a:rPr>
              <a:t> 골절 및 환자수 증가</a:t>
            </a:r>
            <a:r>
              <a:rPr lang="ko-KR" sz="1600" b="1" kern="0" baseline="30000" dirty="0">
                <a:solidFill>
                  <a:schemeClr val="tx1">
                    <a:lumMod val="100000"/>
                  </a:schemeClr>
                </a:solidFill>
                <a:latin typeface="Candara" panose="020E0502030303020204" pitchFamily="34" charset="0"/>
                <a:ea typeface="Malgun Gothic" panose="020F0502020204030204" pitchFamily="34" charset="0"/>
                <a:sym typeface=""/>
              </a:rPr>
              <a:t>1</a:t>
            </a:r>
            <a:r>
              <a:rPr lang="ko-KR" sz="1600" b="1" kern="0" dirty="0">
                <a:solidFill>
                  <a:schemeClr val="tx1">
                    <a:lumMod val="100000"/>
                  </a:schemeClr>
                </a:solidFill>
                <a:latin typeface="Candara" panose="020E0502030303020204" pitchFamily="34" charset="0"/>
                <a:ea typeface="Malgun Gothic" panose="020F0502020204030204" pitchFamily="34" charset="0"/>
                <a:sym typeface=""/>
              </a:rPr>
              <a:t> </a:t>
            </a:r>
            <a:r>
              <a:rPr lang="en-US" altLang="ko-KR" sz="1400" b="1" kern="0" dirty="0">
                <a:solidFill>
                  <a:schemeClr val="tx1">
                    <a:lumMod val="100000"/>
                  </a:schemeClr>
                </a:solidFill>
                <a:latin typeface="Candara" panose="020E0502030303020204" pitchFamily="34" charset="0"/>
                <a:ea typeface="Malgun Gothic" panose="020F0502020204030204" pitchFamily="34" charset="0"/>
                <a:sym typeface=""/>
              </a:rPr>
              <a:t>	</a:t>
            </a:r>
            <a:endParaRPr lang="ko-KR" sz="1400" b="1" kern="0" dirty="0">
              <a:solidFill>
                <a:schemeClr val="tx1">
                  <a:lumMod val="100000"/>
                </a:schemeClr>
              </a:solidFill>
              <a:latin typeface="Candara" panose="020E0502030303020204" pitchFamily="34" charset="0"/>
              <a:sym typeface=""/>
            </a:endParaRPr>
          </a:p>
        </p:txBody>
      </p:sp>
      <p:graphicFrame>
        <p:nvGraphicFramePr>
          <p:cNvPr id="2" name="Table 2">
            <a:extLst>
              <a:ext uri="{FF2B5EF4-FFF2-40B4-BE49-F238E27FC236}">
                <a16:creationId xmlns:a16="http://schemas.microsoft.com/office/drawing/2014/main" id="{CC44F568-CF18-014C-A337-0A1404E98C85}"/>
              </a:ext>
            </a:extLst>
          </p:cNvPr>
          <p:cNvGraphicFramePr>
            <a:graphicFrameLocks noGrp="1"/>
          </p:cNvGraphicFramePr>
          <p:nvPr>
            <p:extLst>
              <p:ext uri="{D42A27DB-BD31-4B8C-83A1-F6EECF244321}">
                <p14:modId xmlns:p14="http://schemas.microsoft.com/office/powerpoint/2010/main" val="999801322"/>
              </p:ext>
            </p:extLst>
          </p:nvPr>
        </p:nvGraphicFramePr>
        <p:xfrm>
          <a:off x="945221" y="1996831"/>
          <a:ext cx="5280918" cy="4079240"/>
        </p:xfrm>
        <a:graphic>
          <a:graphicData uri="http://schemas.openxmlformats.org/drawingml/2006/table">
            <a:tbl>
              <a:tblPr firstRow="1" bandRow="1">
                <a:tableStyleId>{7DF18680-E054-41AD-8BC1-D1AEF772440D}</a:tableStyleId>
              </a:tblPr>
              <a:tblGrid>
                <a:gridCol w="1839076">
                  <a:extLst>
                    <a:ext uri="{9D8B030D-6E8A-4147-A177-3AD203B41FA5}">
                      <a16:colId xmlns:a16="http://schemas.microsoft.com/office/drawing/2014/main" val="2533794103"/>
                    </a:ext>
                  </a:extLst>
                </a:gridCol>
                <a:gridCol w="1160979">
                  <a:extLst>
                    <a:ext uri="{9D8B030D-6E8A-4147-A177-3AD203B41FA5}">
                      <a16:colId xmlns:a16="http://schemas.microsoft.com/office/drawing/2014/main" val="887492938"/>
                    </a:ext>
                  </a:extLst>
                </a:gridCol>
                <a:gridCol w="1212351">
                  <a:extLst>
                    <a:ext uri="{9D8B030D-6E8A-4147-A177-3AD203B41FA5}">
                      <a16:colId xmlns:a16="http://schemas.microsoft.com/office/drawing/2014/main" val="2663664606"/>
                    </a:ext>
                  </a:extLst>
                </a:gridCol>
                <a:gridCol w="1068512">
                  <a:extLst>
                    <a:ext uri="{9D8B030D-6E8A-4147-A177-3AD203B41FA5}">
                      <a16:colId xmlns:a16="http://schemas.microsoft.com/office/drawing/2014/main" val="362279979"/>
                    </a:ext>
                  </a:extLst>
                </a:gridCol>
              </a:tblGrid>
              <a:tr h="370840">
                <a:tc>
                  <a:txBody>
                    <a:bodyPr/>
                    <a:lstStyle/>
                    <a:p>
                      <a:r>
                        <a:rPr lang="ko-KR" sz="1600" b="1" spc="0">
                          <a:latin typeface="Candara" panose="020E0502030303020204" pitchFamily="34" charset="0"/>
                          <a:ea typeface="Malgun Gothic"/>
                          <a:cs typeface="+mn-cs"/>
                          <a:sym typeface=""/>
                        </a:rPr>
                        <a:t>AFOS 국가</a:t>
                      </a:r>
                    </a:p>
                  </a:txBody>
                  <a:tcPr/>
                </a:tc>
                <a:tc>
                  <a:txBody>
                    <a:bodyPr/>
                    <a:lstStyle/>
                    <a:p>
                      <a:pPr algn="ctr"/>
                      <a:r>
                        <a:rPr lang="ko-KR" sz="1600" b="1" spc="0">
                          <a:latin typeface="Candara" panose="020E0502030303020204" pitchFamily="34" charset="0"/>
                          <a:ea typeface="Malgun Gothic"/>
                          <a:cs typeface="+mn-cs"/>
                          <a:sym typeface=""/>
                        </a:rPr>
                        <a:t>2018</a:t>
                      </a:r>
                    </a:p>
                  </a:txBody>
                  <a:tcPr/>
                </a:tc>
                <a:tc>
                  <a:txBody>
                    <a:bodyPr/>
                    <a:lstStyle/>
                    <a:p>
                      <a:pPr algn="ctr"/>
                      <a:r>
                        <a:rPr lang="ko-KR" sz="1600" b="1" spc="0">
                          <a:latin typeface="Candara" panose="020E0502030303020204" pitchFamily="34" charset="0"/>
                          <a:ea typeface="Malgun Gothic"/>
                          <a:cs typeface="+mn-cs"/>
                          <a:sym typeface=""/>
                        </a:rPr>
                        <a:t>2030</a:t>
                      </a:r>
                    </a:p>
                  </a:txBody>
                  <a:tcPr/>
                </a:tc>
                <a:tc>
                  <a:txBody>
                    <a:bodyPr/>
                    <a:lstStyle/>
                    <a:p>
                      <a:pPr algn="ctr"/>
                      <a:r>
                        <a:rPr lang="ko-KR" sz="1600" b="1" spc="0">
                          <a:latin typeface="Candara" panose="020E0502030303020204" pitchFamily="34" charset="0"/>
                          <a:ea typeface="Malgun Gothic"/>
                          <a:cs typeface="+mn-cs"/>
                          <a:sym typeface=""/>
                        </a:rPr>
                        <a:t>증가율 </a:t>
                      </a:r>
                    </a:p>
                  </a:txBody>
                  <a:tcPr/>
                </a:tc>
                <a:extLst>
                  <a:ext uri="{0D108BD9-81ED-4DB2-BD59-A6C34878D82A}">
                    <a16:rowId xmlns:a16="http://schemas.microsoft.com/office/drawing/2014/main" val="1916977455"/>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중국</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484,941</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731,898</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151%</a:t>
                      </a:r>
                    </a:p>
                  </a:txBody>
                  <a:tcPr/>
                </a:tc>
                <a:extLst>
                  <a:ext uri="{0D108BD9-81ED-4DB2-BD59-A6C34878D82A}">
                    <a16:rowId xmlns:a16="http://schemas.microsoft.com/office/drawing/2014/main" val="2703451982"/>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홍콩</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9,590</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14,692</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153%</a:t>
                      </a:r>
                    </a:p>
                  </a:txBody>
                  <a:tcPr/>
                </a:tc>
                <a:extLst>
                  <a:ext uri="{0D108BD9-81ED-4DB2-BD59-A6C34878D82A}">
                    <a16:rowId xmlns:a16="http://schemas.microsoft.com/office/drawing/2014/main" val="117398274"/>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인도</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331,898</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476,547</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144%</a:t>
                      </a:r>
                    </a:p>
                  </a:txBody>
                  <a:tcPr/>
                </a:tc>
                <a:extLst>
                  <a:ext uri="{0D108BD9-81ED-4DB2-BD59-A6C34878D82A}">
                    <a16:rowId xmlns:a16="http://schemas.microsoft.com/office/drawing/2014/main" val="3879131171"/>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일본</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179,202</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229,060</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128%</a:t>
                      </a:r>
                    </a:p>
                  </a:txBody>
                  <a:tcPr/>
                </a:tc>
                <a:extLst>
                  <a:ext uri="{0D108BD9-81ED-4DB2-BD59-A6C34878D82A}">
                    <a16:rowId xmlns:a16="http://schemas.microsoft.com/office/drawing/2014/main" val="914724297"/>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한국</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20,892</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34,269</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164%</a:t>
                      </a:r>
                    </a:p>
                  </a:txBody>
                  <a:tcPr/>
                </a:tc>
                <a:extLst>
                  <a:ext uri="{0D108BD9-81ED-4DB2-BD59-A6C34878D82A}">
                    <a16:rowId xmlns:a16="http://schemas.microsoft.com/office/drawing/2014/main" val="2400302830"/>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말레이시아</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5,880</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10,248</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174%</a:t>
                      </a:r>
                    </a:p>
                  </a:txBody>
                  <a:tcPr/>
                </a:tc>
                <a:extLst>
                  <a:ext uri="{0D108BD9-81ED-4DB2-BD59-A6C34878D82A}">
                    <a16:rowId xmlns:a16="http://schemas.microsoft.com/office/drawing/2014/main" val="2046594508"/>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싱가포르</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4,477</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8,761</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196%</a:t>
                      </a:r>
                    </a:p>
                  </a:txBody>
                  <a:tcPr/>
                </a:tc>
                <a:extLst>
                  <a:ext uri="{0D108BD9-81ED-4DB2-BD59-A6C34878D82A}">
                    <a16:rowId xmlns:a16="http://schemas.microsoft.com/office/drawing/2014/main" val="3727008649"/>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대만</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45,063</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69,216</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154%</a:t>
                      </a:r>
                    </a:p>
                  </a:txBody>
                  <a:tcPr/>
                </a:tc>
                <a:extLst>
                  <a:ext uri="{0D108BD9-81ED-4DB2-BD59-A6C34878D82A}">
                    <a16:rowId xmlns:a16="http://schemas.microsoft.com/office/drawing/2014/main" val="3561949735"/>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태국</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42,118</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66,653</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158%</a:t>
                      </a:r>
                    </a:p>
                  </a:txBody>
                  <a:tcPr/>
                </a:tc>
                <a:extLst>
                  <a:ext uri="{0D108BD9-81ED-4DB2-BD59-A6C34878D82A}">
                    <a16:rowId xmlns:a16="http://schemas.microsoft.com/office/drawing/2014/main" val="3391870659"/>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합계</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1,124060</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1,641,343</a:t>
                      </a:r>
                    </a:p>
                  </a:txBody>
                  <a:tcPr/>
                </a:tc>
                <a:tc>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146%</a:t>
                      </a:r>
                    </a:p>
                  </a:txBody>
                  <a:tcPr/>
                </a:tc>
                <a:extLst>
                  <a:ext uri="{0D108BD9-81ED-4DB2-BD59-A6C34878D82A}">
                    <a16:rowId xmlns:a16="http://schemas.microsoft.com/office/drawing/2014/main" val="1202868545"/>
                  </a:ext>
                </a:extLst>
              </a:tr>
            </a:tbl>
          </a:graphicData>
        </a:graphic>
      </p:graphicFrame>
      <p:sp>
        <p:nvSpPr>
          <p:cNvPr id="5" name="TextBox 4">
            <a:extLst>
              <a:ext uri="{FF2B5EF4-FFF2-40B4-BE49-F238E27FC236}">
                <a16:creationId xmlns:a16="http://schemas.microsoft.com/office/drawing/2014/main" id="{9DA682A3-ED6C-4148-9955-57ECEE0C926F}"/>
              </a:ext>
            </a:extLst>
          </p:cNvPr>
          <p:cNvSpPr txBox="1"/>
          <p:nvPr/>
        </p:nvSpPr>
        <p:spPr>
          <a:xfrm>
            <a:off x="386857" y="6459394"/>
            <a:ext cx="11018964" cy="369332"/>
          </a:xfrm>
          <a:prstGeom prst="rect">
            <a:avLst/>
          </a:prstGeom>
          <a:noFill/>
        </p:spPr>
        <p:txBody>
          <a:bodyPr wrap="square" rtlCol="0">
            <a:spAutoFit/>
          </a:bodyPr>
          <a:lstStyle/>
          <a:p>
            <a:r>
              <a:rPr lang="ko-KR" sz="900" b="1" kern="0" dirty="0">
                <a:solidFill>
                  <a:schemeClr val="tx1">
                    <a:lumMod val="100000"/>
                  </a:schemeClr>
                </a:solidFill>
                <a:latin typeface="Calibri" panose="020F0502020204030204" pitchFamily="34" charset="0"/>
                <a:sym typeface=""/>
              </a:rPr>
              <a:t>1. Cheung CL, et al.</a:t>
            </a:r>
            <a:r>
              <a:rPr lang="ko-KR" sz="900" b="1" i="1" kern="0" dirty="0">
                <a:solidFill>
                  <a:schemeClr val="tx1">
                    <a:lumMod val="100000"/>
                  </a:schemeClr>
                </a:solidFill>
                <a:latin typeface="Calibri" panose="020F0502020204030204" pitchFamily="34" charset="0"/>
                <a:sym typeface=""/>
              </a:rPr>
              <a:t> </a:t>
            </a:r>
            <a:r>
              <a:rPr lang="ko-KR" sz="900" b="1" i="1" kern="0" dirty="0">
                <a:latin typeface="Calibri" panose="020F0502020204030204" pitchFamily="34" charset="0"/>
                <a:sym typeface=""/>
              </a:rPr>
              <a:t>Osteoporos Sarc</a:t>
            </a:r>
            <a:r>
              <a:rPr lang="en-US" altLang="ko-KR" sz="900" b="1" i="1" kern="0" dirty="0" err="1">
                <a:latin typeface="Calibri" panose="020F0502020204030204" pitchFamily="34" charset="0"/>
                <a:sym typeface=""/>
              </a:rPr>
              <a:t>openia</a:t>
            </a:r>
            <a:r>
              <a:rPr lang="ko-KR" sz="900" b="1" kern="0" dirty="0">
                <a:latin typeface="Calibri" panose="020F0502020204030204" pitchFamily="34" charset="0"/>
                <a:sym typeface=""/>
              </a:rPr>
              <a:t> 2018;4:16–21</a:t>
            </a:r>
            <a:r>
              <a:rPr lang="ko-KR" sz="900" b="1" kern="0" dirty="0">
                <a:solidFill>
                  <a:schemeClr val="tx1">
                    <a:lumMod val="100000"/>
                  </a:schemeClr>
                </a:solidFill>
                <a:latin typeface="Calibri" panose="020F0502020204030204" pitchFamily="34" charset="0"/>
                <a:sym typeface=""/>
              </a:rPr>
              <a:t>; 2.호주 및 뉴질랜드 </a:t>
            </a:r>
            <a:r>
              <a:rPr lang="ko-KR" sz="900" b="1" kern="0" dirty="0" err="1">
                <a:solidFill>
                  <a:schemeClr val="tx1">
                    <a:lumMod val="100000"/>
                  </a:schemeClr>
                </a:solidFill>
                <a:latin typeface="Calibri" panose="020F0502020204030204" pitchFamily="34" charset="0"/>
                <a:sym typeface=""/>
              </a:rPr>
              <a:t>고관절골절</a:t>
            </a:r>
            <a:r>
              <a:rPr lang="ko-KR" sz="900" b="1" kern="0" dirty="0">
                <a:solidFill>
                  <a:schemeClr val="tx1">
                    <a:lumMod val="100000"/>
                  </a:schemeClr>
                </a:solidFill>
                <a:latin typeface="Calibri" panose="020F0502020204030204" pitchFamily="34" charset="0"/>
                <a:sym typeface=""/>
              </a:rPr>
              <a:t> 협회 2019년 연례 보고서; 3. Watts JJ, et al. Osteoporosis costing all Australians - A new burden of disease analysis 2012 to 2022. Osteoporosis Australia, 2013. </a:t>
            </a:r>
          </a:p>
        </p:txBody>
      </p:sp>
      <p:graphicFrame>
        <p:nvGraphicFramePr>
          <p:cNvPr id="6" name="Table 2">
            <a:extLst>
              <a:ext uri="{FF2B5EF4-FFF2-40B4-BE49-F238E27FC236}">
                <a16:creationId xmlns:a16="http://schemas.microsoft.com/office/drawing/2014/main" id="{4184DB0C-1F5B-EB41-BAD8-5AC886F29F41}"/>
              </a:ext>
            </a:extLst>
          </p:cNvPr>
          <p:cNvGraphicFramePr>
            <a:graphicFrameLocks noGrp="1"/>
          </p:cNvGraphicFramePr>
          <p:nvPr>
            <p:extLst>
              <p:ext uri="{D42A27DB-BD31-4B8C-83A1-F6EECF244321}">
                <p14:modId xmlns:p14="http://schemas.microsoft.com/office/powerpoint/2010/main" val="2120634515"/>
              </p:ext>
            </p:extLst>
          </p:nvPr>
        </p:nvGraphicFramePr>
        <p:xfrm>
          <a:off x="6810052" y="1996831"/>
          <a:ext cx="3544909" cy="1112520"/>
        </p:xfrm>
        <a:graphic>
          <a:graphicData uri="http://schemas.openxmlformats.org/drawingml/2006/table">
            <a:tbl>
              <a:tblPr firstRow="1" bandRow="1">
                <a:tableStyleId>{7DF18680-E054-41AD-8BC1-D1AEF772440D}</a:tableStyleId>
              </a:tblPr>
              <a:tblGrid>
                <a:gridCol w="2060325">
                  <a:extLst>
                    <a:ext uri="{9D8B030D-6E8A-4147-A177-3AD203B41FA5}">
                      <a16:colId xmlns:a16="http://schemas.microsoft.com/office/drawing/2014/main" val="2533794103"/>
                    </a:ext>
                  </a:extLst>
                </a:gridCol>
                <a:gridCol w="1484584">
                  <a:extLst>
                    <a:ext uri="{9D8B030D-6E8A-4147-A177-3AD203B41FA5}">
                      <a16:colId xmlns:a16="http://schemas.microsoft.com/office/drawing/2014/main" val="887492938"/>
                    </a:ext>
                  </a:extLst>
                </a:gridCol>
              </a:tblGrid>
              <a:tr h="370840">
                <a:tc>
                  <a:txBody>
                    <a:bodyPr/>
                    <a:lstStyle/>
                    <a:p>
                      <a:r>
                        <a:rPr lang="ko-KR" sz="1600" b="1" spc="0">
                          <a:latin typeface="Candara" panose="020E0502030303020204" pitchFamily="34" charset="0"/>
                          <a:ea typeface="Malgun Gothic"/>
                          <a:cs typeface="+mn-cs"/>
                          <a:sym typeface=""/>
                        </a:rPr>
                        <a:t>오세아니아</a:t>
                      </a:r>
                    </a:p>
                  </a:txBody>
                  <a:tcPr/>
                </a:tc>
                <a:tc>
                  <a:txBody>
                    <a:bodyPr/>
                    <a:lstStyle/>
                    <a:p>
                      <a:pPr algn="ctr"/>
                      <a:r>
                        <a:rPr lang="ko-KR" sz="1600" b="1" kern="0" spc="0">
                          <a:solidFill>
                            <a:schemeClr val="lt1">
                              <a:lumMod val="100000"/>
                            </a:schemeClr>
                          </a:solidFill>
                          <a:latin typeface="Candara" panose="020E0502030303020204" pitchFamily="34" charset="0"/>
                          <a:ea typeface="Malgun Gothic"/>
                          <a:cs typeface="+mn-cs"/>
                          <a:sym typeface=""/>
                        </a:rPr>
                        <a:t>2018년</a:t>
                      </a:r>
                      <a:r>
                        <a:rPr lang="ko-KR" sz="1600" b="1" kern="0" spc="0" baseline="30000">
                          <a:solidFill>
                            <a:schemeClr val="lt1">
                              <a:lumMod val="100000"/>
                            </a:schemeClr>
                          </a:solidFill>
                          <a:latin typeface="Candara" panose="020E0502030303020204" pitchFamily="34" charset="0"/>
                          <a:ea typeface="Malgun Gothic"/>
                          <a:cs typeface="+mn-cs"/>
                          <a:sym typeface=""/>
                        </a:rPr>
                        <a:t>2</a:t>
                      </a:r>
                    </a:p>
                  </a:txBody>
                  <a:tcPr/>
                </a:tc>
                <a:extLst>
                  <a:ext uri="{0D108BD9-81ED-4DB2-BD59-A6C34878D82A}">
                    <a16:rowId xmlns:a16="http://schemas.microsoft.com/office/drawing/2014/main" val="1916977455"/>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호주</a:t>
                      </a:r>
                    </a:p>
                  </a:txBody>
                  <a:tcPr/>
                </a:tc>
                <a:tc rowSpan="2">
                  <a:txBody>
                    <a:bodyPr/>
                    <a:lstStyle/>
                    <a:p>
                      <a:pPr algn="ctr"/>
                      <a:r>
                        <a:rPr lang="ko-KR" sz="1600" b="1" spc="0">
                          <a:solidFill>
                            <a:schemeClr val="tx1">
                              <a:lumMod val="100000"/>
                            </a:schemeClr>
                          </a:solidFill>
                          <a:latin typeface="Candara" panose="020E0502030303020204" pitchFamily="34" charset="0"/>
                          <a:ea typeface="Malgun Gothic"/>
                          <a:cs typeface="+mn-cs"/>
                          <a:sym typeface=""/>
                        </a:rPr>
                        <a:t>ANZHFR:</a:t>
                      </a:r>
                      <a:br>
                        <a:rPr lang="ko-KR" sz="1600" b="1" spc="0">
                          <a:solidFill>
                            <a:schemeClr val="tx1">
                              <a:lumMod val="100000"/>
                            </a:schemeClr>
                          </a:solidFill>
                          <a:latin typeface="Candara" panose="020E0502030303020204" pitchFamily="34" charset="0"/>
                          <a:ea typeface="Malgun Gothic"/>
                          <a:cs typeface="+mn-cs"/>
                          <a:sym typeface=""/>
                        </a:rPr>
                      </a:br>
                      <a:r>
                        <a:rPr lang="ko-KR" sz="1600" b="1" spc="0">
                          <a:solidFill>
                            <a:schemeClr val="tx1">
                              <a:lumMod val="100000"/>
                            </a:schemeClr>
                          </a:solidFill>
                          <a:latin typeface="Candara" panose="020E0502030303020204" pitchFamily="34" charset="0"/>
                          <a:ea typeface="Malgun Gothic"/>
                          <a:cs typeface="+mn-cs"/>
                          <a:sym typeface=""/>
                        </a:rPr>
                        <a:t>36,789</a:t>
                      </a:r>
                    </a:p>
                  </a:txBody>
                  <a:tcPr anchor="ctr"/>
                </a:tc>
                <a:extLst>
                  <a:ext uri="{0D108BD9-81ED-4DB2-BD59-A6C34878D82A}">
                    <a16:rowId xmlns:a16="http://schemas.microsoft.com/office/drawing/2014/main" val="2703451982"/>
                  </a:ext>
                </a:extLst>
              </a:tr>
              <a:tr h="370840">
                <a:tc>
                  <a:txBody>
                    <a:bodyPr/>
                    <a:lstStyle/>
                    <a:p>
                      <a:r>
                        <a:rPr lang="ko-KR" sz="1600" b="1" spc="0">
                          <a:solidFill>
                            <a:schemeClr val="tx1">
                              <a:lumMod val="100000"/>
                            </a:schemeClr>
                          </a:solidFill>
                          <a:latin typeface="Candara" panose="020E0502030303020204" pitchFamily="34" charset="0"/>
                          <a:ea typeface="Malgun Gothic"/>
                          <a:cs typeface="+mn-cs"/>
                          <a:sym typeface=""/>
                        </a:rPr>
                        <a:t>뉴질랜드</a:t>
                      </a:r>
                    </a:p>
                  </a:txBody>
                  <a:tcPr/>
                </a:tc>
                <a:tc vMerge="1">
                  <a:txBody>
                    <a:bodyPr/>
                    <a:lstStyle/>
                    <a:p>
                      <a:pPr algn="ctr"/>
                      <a:endParaRPr lang="ko-KR" sz="1600">
                        <a:latin typeface="Candara" panose="020E0502030303020204" pitchFamily="34" charset="0"/>
                        <a:ea typeface="Malgun Gothic"/>
                      </a:endParaRPr>
                    </a:p>
                  </a:txBody>
                  <a:tcPr/>
                </a:tc>
                <a:extLst>
                  <a:ext uri="{0D108BD9-81ED-4DB2-BD59-A6C34878D82A}">
                    <a16:rowId xmlns:a16="http://schemas.microsoft.com/office/drawing/2014/main" val="117398274"/>
                  </a:ext>
                </a:extLst>
              </a:tr>
            </a:tbl>
          </a:graphicData>
        </a:graphic>
      </p:graphicFrame>
      <p:sp>
        <p:nvSpPr>
          <p:cNvPr id="7" name="TextBox 6">
            <a:extLst>
              <a:ext uri="{FF2B5EF4-FFF2-40B4-BE49-F238E27FC236}">
                <a16:creationId xmlns:a16="http://schemas.microsoft.com/office/drawing/2014/main" id="{46C483E1-AE15-594C-992F-25E81BE7FF6B}"/>
              </a:ext>
            </a:extLst>
          </p:cNvPr>
          <p:cNvSpPr txBox="1"/>
          <p:nvPr/>
        </p:nvSpPr>
        <p:spPr>
          <a:xfrm>
            <a:off x="920388" y="6076886"/>
            <a:ext cx="3152814" cy="230832"/>
          </a:xfrm>
          <a:prstGeom prst="rect">
            <a:avLst/>
          </a:prstGeom>
          <a:noFill/>
        </p:spPr>
        <p:txBody>
          <a:bodyPr wrap="square" rtlCol="0">
            <a:spAutoFit/>
          </a:bodyPr>
          <a:lstStyle/>
          <a:p>
            <a:r>
              <a:rPr lang="ko-KR" sz="900" b="1" dirty="0">
                <a:latin typeface="Calibri" panose="020F0502020204030204" pitchFamily="34" charset="0"/>
                <a:sym typeface=""/>
              </a:rPr>
              <a:t>AFOS: 아시아골다공증</a:t>
            </a:r>
            <a:r>
              <a:rPr lang="ko-KR" altLang="en-US" sz="900" b="1" dirty="0">
                <a:latin typeface="Calibri" panose="020F0502020204030204" pitchFamily="34" charset="0"/>
                <a:sym typeface=""/>
              </a:rPr>
              <a:t>연합</a:t>
            </a:r>
            <a:endParaRPr lang="ko-KR" sz="900" b="1" dirty="0">
              <a:latin typeface="Calibri" panose="020F0502020204030204" pitchFamily="34" charset="0"/>
              <a:sym typeface=""/>
            </a:endParaRPr>
          </a:p>
        </p:txBody>
      </p:sp>
      <p:sp>
        <p:nvSpPr>
          <p:cNvPr id="8" name="TextBox 7">
            <a:extLst>
              <a:ext uri="{FF2B5EF4-FFF2-40B4-BE49-F238E27FC236}">
                <a16:creationId xmlns:a16="http://schemas.microsoft.com/office/drawing/2014/main" id="{A1429C84-ECC4-4741-8482-4CF94C458375}"/>
              </a:ext>
            </a:extLst>
          </p:cNvPr>
          <p:cNvSpPr txBox="1"/>
          <p:nvPr/>
        </p:nvSpPr>
        <p:spPr>
          <a:xfrm>
            <a:off x="6810052" y="3194481"/>
            <a:ext cx="3152814" cy="230832"/>
          </a:xfrm>
          <a:prstGeom prst="rect">
            <a:avLst/>
          </a:prstGeom>
          <a:noFill/>
        </p:spPr>
        <p:txBody>
          <a:bodyPr wrap="square" rtlCol="0">
            <a:spAutoFit/>
          </a:bodyPr>
          <a:lstStyle/>
          <a:p>
            <a:r>
              <a:rPr lang="ko-KR" sz="900" b="1">
                <a:latin typeface="Calibri" panose="020F0502020204030204" pitchFamily="34" charset="0"/>
                <a:sym typeface=""/>
              </a:rPr>
              <a:t>호주 및 뉴질랜드 고관절 골절 협회</a:t>
            </a:r>
          </a:p>
        </p:txBody>
      </p:sp>
      <p:sp>
        <p:nvSpPr>
          <p:cNvPr id="3" name="TextBox 2">
            <a:extLst>
              <a:ext uri="{FF2B5EF4-FFF2-40B4-BE49-F238E27FC236}">
                <a16:creationId xmlns:a16="http://schemas.microsoft.com/office/drawing/2014/main" id="{FFD1C1C8-C6C2-DC4B-8E9A-3E2BC389022C}"/>
              </a:ext>
            </a:extLst>
          </p:cNvPr>
          <p:cNvSpPr txBox="1"/>
          <p:nvPr/>
        </p:nvSpPr>
        <p:spPr>
          <a:xfrm>
            <a:off x="6810053" y="4256866"/>
            <a:ext cx="3544908" cy="1569660"/>
          </a:xfrm>
          <a:prstGeom prst="rect">
            <a:avLst/>
          </a:prstGeom>
          <a:solidFill>
            <a:srgbClr val="6BBBAD"/>
          </a:solidFill>
        </p:spPr>
        <p:txBody>
          <a:bodyPr wrap="square" rtlCol="0">
            <a:spAutoFit/>
          </a:bodyPr>
          <a:lstStyle/>
          <a:p>
            <a:pPr algn="ctr"/>
            <a:r>
              <a:rPr lang="ko-KR" sz="2400" b="1" kern="0" dirty="0">
                <a:solidFill>
                  <a:schemeClr val="bg1"/>
                </a:solidFill>
                <a:latin typeface="Candara" panose="020E0502030303020204" pitchFamily="34" charset="0"/>
                <a:ea typeface="Malgun Gothic" panose="020F0502020204030204" pitchFamily="34" charset="0"/>
                <a:sym typeface=""/>
              </a:rPr>
              <a:t>2050년</a:t>
            </a:r>
            <a:r>
              <a:rPr lang="ko-KR" altLang="en-US" sz="2400" b="1" kern="0" dirty="0">
                <a:solidFill>
                  <a:schemeClr val="bg1"/>
                </a:solidFill>
                <a:latin typeface="Candara" panose="020E0502030303020204" pitchFamily="34" charset="0"/>
                <a:ea typeface="Malgun Gothic" panose="020F0502020204030204" pitchFamily="34" charset="0"/>
                <a:sym typeface=""/>
              </a:rPr>
              <a:t>에는</a:t>
            </a:r>
            <a:r>
              <a:rPr lang="ko-KR" sz="2400" b="1" kern="0" dirty="0">
                <a:solidFill>
                  <a:schemeClr val="bg1"/>
                </a:solidFill>
                <a:latin typeface="Candara" panose="020E0502030303020204" pitchFamily="34" charset="0"/>
                <a:ea typeface="Malgun Gothic" panose="020F0502020204030204" pitchFamily="34" charset="0"/>
                <a:sym typeface=""/>
              </a:rPr>
              <a:t> 모든 </a:t>
            </a:r>
            <a:r>
              <a:rPr lang="ko-KR" sz="2400" b="1" kern="0" dirty="0" err="1">
                <a:solidFill>
                  <a:schemeClr val="lt1">
                    <a:lumMod val="100000"/>
                  </a:schemeClr>
                </a:solidFill>
                <a:latin typeface="Candara" panose="020E0502030303020204" pitchFamily="34" charset="0"/>
                <a:ea typeface="Malgun Gothic" panose="020F0502020204030204" pitchFamily="34" charset="0"/>
                <a:sym typeface=""/>
              </a:rPr>
              <a:t>고관절</a:t>
            </a:r>
            <a:r>
              <a:rPr lang="ko-KR" sz="2400" b="1" kern="0" dirty="0">
                <a:solidFill>
                  <a:schemeClr val="lt1">
                    <a:lumMod val="100000"/>
                  </a:schemeClr>
                </a:solidFill>
                <a:latin typeface="Candara" panose="020E0502030303020204" pitchFamily="34" charset="0"/>
                <a:ea typeface="Malgun Gothic" panose="020F0502020204030204" pitchFamily="34" charset="0"/>
                <a:sym typeface=""/>
              </a:rPr>
              <a:t> 골절의 50% 이상이 아시아 태평양 지역에서 발생할 것입니다.</a:t>
            </a:r>
            <a:r>
              <a:rPr lang="ko-KR" sz="2400" b="1" kern="0" baseline="30000" dirty="0">
                <a:solidFill>
                  <a:schemeClr val="lt1">
                    <a:lumMod val="100000"/>
                  </a:schemeClr>
                </a:solidFill>
                <a:latin typeface="Candara" panose="020E0502030303020204" pitchFamily="34" charset="0"/>
                <a:ea typeface="Malgun Gothic" panose="020F0502020204030204" pitchFamily="34" charset="0"/>
                <a:sym typeface=""/>
              </a:rPr>
              <a:t>1</a:t>
            </a:r>
          </a:p>
        </p:txBody>
      </p:sp>
      <p:pic>
        <p:nvPicPr>
          <p:cNvPr id="10" name="Graphic 9" descr="Home with solid fill">
            <a:hlinkClick r:id="rId3" action="ppaction://hlinksldjump"/>
            <a:extLst>
              <a:ext uri="{FF2B5EF4-FFF2-40B4-BE49-F238E27FC236}">
                <a16:creationId xmlns:a16="http://schemas.microsoft.com/office/drawing/2014/main" id="{59CF7323-A460-5B4C-BF07-ABFCAF0F7C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
        <p:nvSpPr>
          <p:cNvPr id="11" name="TextBox 10"/>
          <p:cNvSpPr txBox="1"/>
          <p:nvPr/>
        </p:nvSpPr>
        <p:spPr>
          <a:xfrm>
            <a:off x="6709144" y="1607532"/>
            <a:ext cx="4380614" cy="369332"/>
          </a:xfrm>
          <a:prstGeom prst="rect">
            <a:avLst/>
          </a:prstGeom>
          <a:noFill/>
        </p:spPr>
        <p:txBody>
          <a:bodyPr wrap="square" rtlCol="0">
            <a:spAutoFit/>
          </a:bodyPr>
          <a:lstStyle/>
          <a:p>
            <a:r>
              <a:rPr lang="ko-KR" altLang="ko-KR" b="1" kern="0" dirty="0">
                <a:latin typeface="Candara" panose="020E0502030303020204" pitchFamily="34" charset="0"/>
                <a:sym typeface=""/>
              </a:rPr>
              <a:t>ANZHFR에 의해 기록된 </a:t>
            </a:r>
            <a:r>
              <a:rPr lang="ko-KR" altLang="ko-KR" b="1" kern="0" dirty="0" err="1">
                <a:latin typeface="Candara" panose="020E0502030303020204" pitchFamily="34" charset="0"/>
                <a:sym typeface=""/>
              </a:rPr>
              <a:t>고관절</a:t>
            </a:r>
            <a:r>
              <a:rPr lang="ko-KR" altLang="ko-KR" b="1" kern="0" dirty="0">
                <a:latin typeface="Candara" panose="020E0502030303020204" pitchFamily="34" charset="0"/>
                <a:sym typeface=""/>
              </a:rPr>
              <a:t> 골절 수</a:t>
            </a:r>
            <a:endParaRPr lang="ko-KR" altLang="en-US" dirty="0"/>
          </a:p>
        </p:txBody>
      </p:sp>
    </p:spTree>
    <p:extLst>
      <p:ext uri="{BB962C8B-B14F-4D97-AF65-F5344CB8AC3E}">
        <p14:creationId xmlns:p14="http://schemas.microsoft.com/office/powerpoint/2010/main" val="1670406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using a computer&#10;&#10;Description automatically generated">
            <a:extLst>
              <a:ext uri="{FF2B5EF4-FFF2-40B4-BE49-F238E27FC236}">
                <a16:creationId xmlns:a16="http://schemas.microsoft.com/office/drawing/2014/main" id="{FC943A53-37B3-9140-A2EC-E4AD36B809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24" y="0"/>
            <a:ext cx="12237324" cy="6858000"/>
          </a:xfrm>
          <a:prstGeom prst="rect">
            <a:avLst/>
          </a:prstGeom>
        </p:spPr>
      </p:pic>
      <p:sp>
        <p:nvSpPr>
          <p:cNvPr id="7" name="TextBox 6">
            <a:extLst>
              <a:ext uri="{FF2B5EF4-FFF2-40B4-BE49-F238E27FC236}">
                <a16:creationId xmlns:a16="http://schemas.microsoft.com/office/drawing/2014/main" id="{5005F6FD-416F-E049-BB91-95B49D9F214B}"/>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6</a:t>
            </a:r>
          </a:p>
        </p:txBody>
      </p:sp>
      <p:sp>
        <p:nvSpPr>
          <p:cNvPr id="9" name="TextBox 8">
            <a:extLst>
              <a:ext uri="{FF2B5EF4-FFF2-40B4-BE49-F238E27FC236}">
                <a16:creationId xmlns:a16="http://schemas.microsoft.com/office/drawing/2014/main" id="{F53243AC-A681-6140-B086-52AA9C57EE20}"/>
              </a:ext>
            </a:extLst>
          </p:cNvPr>
          <p:cNvSpPr txBox="1"/>
          <p:nvPr/>
        </p:nvSpPr>
        <p:spPr>
          <a:xfrm>
            <a:off x="386860" y="1819779"/>
            <a:ext cx="5427784" cy="1200329"/>
          </a:xfrm>
          <a:prstGeom prst="rect">
            <a:avLst/>
          </a:prstGeom>
          <a:noFill/>
        </p:spPr>
        <p:txBody>
          <a:bodyPr wrap="square" rtlCol="0">
            <a:spAutoFit/>
          </a:bodyPr>
          <a:lstStyle/>
          <a:p>
            <a:r>
              <a:rPr lang="es-ES" altLang="ko-KR" b="1" kern="0" dirty="0">
                <a:solidFill>
                  <a:srgbClr val="0063A6">
                    <a:lumMod val="100000"/>
                  </a:srgbClr>
                </a:solidFill>
                <a:latin typeface="Calibri" panose="020F0502020204030204" pitchFamily="34" charset="0"/>
                <a:sym typeface=""/>
              </a:rPr>
              <a:t>X</a:t>
            </a:r>
            <a:r>
              <a:rPr lang="en-US" altLang="ko-KR" b="1" kern="0" dirty="0">
                <a:solidFill>
                  <a:srgbClr val="0063A6">
                    <a:lumMod val="100000"/>
                  </a:srgbClr>
                </a:solidFill>
                <a:latin typeface="Calibri" panose="020F0502020204030204" pitchFamily="34" charset="0"/>
                <a:sym typeface=""/>
              </a:rPr>
              <a:t>-ray</a:t>
            </a:r>
            <a:r>
              <a:rPr lang="ko-KR" altLang="es-ES" b="1" kern="0" dirty="0">
                <a:solidFill>
                  <a:srgbClr val="0063A6">
                    <a:lumMod val="100000"/>
                  </a:srgbClr>
                </a:solidFill>
                <a:latin typeface="Calibri" panose="020F0502020204030204" pitchFamily="34" charset="0"/>
                <a:sym typeface=""/>
              </a:rPr>
              <a:t> </a:t>
            </a:r>
            <a:r>
              <a:rPr lang="es-ES" altLang="ko-KR" b="1" kern="0" dirty="0">
                <a:solidFill>
                  <a:srgbClr val="0063A6">
                    <a:lumMod val="100000"/>
                  </a:srgbClr>
                </a:solidFill>
                <a:latin typeface="Calibri" panose="020F0502020204030204" pitchFamily="34" charset="0"/>
                <a:sym typeface=""/>
              </a:rPr>
              <a:t>(</a:t>
            </a:r>
            <a:r>
              <a:rPr lang="ko-KR" altLang="es-ES" b="1" kern="0" dirty="0">
                <a:solidFill>
                  <a:srgbClr val="0063A6">
                    <a:lumMod val="100000"/>
                  </a:srgbClr>
                </a:solidFill>
                <a:latin typeface="Calibri" panose="020F0502020204030204" pitchFamily="34" charset="0"/>
                <a:sym typeface=""/>
              </a:rPr>
              <a:t>또는 </a:t>
            </a:r>
            <a:r>
              <a:rPr lang="ko-KR" b="1" kern="0" dirty="0" err="1">
                <a:solidFill>
                  <a:srgbClr val="0063A6">
                    <a:lumMod val="100000"/>
                  </a:srgbClr>
                </a:solidFill>
                <a:latin typeface="Calibri" panose="020F0502020204030204" pitchFamily="34" charset="0"/>
                <a:sym typeface=""/>
              </a:rPr>
              <a:t>CT나</a:t>
            </a:r>
            <a:r>
              <a:rPr lang="ko-KR" b="1" kern="0" dirty="0">
                <a:solidFill>
                  <a:srgbClr val="0063A6">
                    <a:lumMod val="100000"/>
                  </a:srgbClr>
                </a:solidFill>
                <a:latin typeface="Calibri" panose="020F0502020204030204" pitchFamily="34" charset="0"/>
                <a:sym typeface=""/>
              </a:rPr>
              <a:t> MRI같은 기타 </a:t>
            </a:r>
            <a:r>
              <a:rPr lang="ko-KR" altLang="es-ES" b="1" kern="0" dirty="0">
                <a:solidFill>
                  <a:srgbClr val="0063A6">
                    <a:lumMod val="100000"/>
                  </a:srgbClr>
                </a:solidFill>
                <a:latin typeface="Calibri" panose="020F0502020204030204" pitchFamily="34" charset="0"/>
                <a:sym typeface=""/>
              </a:rPr>
              <a:t>영상</a:t>
            </a:r>
            <a:r>
              <a:rPr lang="en-US" altLang="ko-KR" b="1" kern="0" dirty="0">
                <a:solidFill>
                  <a:srgbClr val="0063A6">
                    <a:lumMod val="100000"/>
                  </a:srgbClr>
                </a:solidFill>
                <a:latin typeface="Calibri" panose="020F0502020204030204" pitchFamily="34" charset="0"/>
                <a:sym typeface=""/>
              </a:rPr>
              <a:t> </a:t>
            </a:r>
            <a:r>
              <a:rPr lang="ko-KR" altLang="en-US" b="1" kern="0" dirty="0">
                <a:solidFill>
                  <a:srgbClr val="0063A6">
                    <a:lumMod val="100000"/>
                  </a:srgbClr>
                </a:solidFill>
                <a:latin typeface="Calibri" panose="020F0502020204030204" pitchFamily="34" charset="0"/>
                <a:sym typeface=""/>
              </a:rPr>
              <a:t>검사</a:t>
            </a:r>
            <a:r>
              <a:rPr lang="ko-KR" b="1" kern="0" dirty="0">
                <a:solidFill>
                  <a:srgbClr val="0063A6">
                    <a:lumMod val="100000"/>
                  </a:srgbClr>
                </a:solidFill>
                <a:latin typeface="Calibri" panose="020F0502020204030204" pitchFamily="34" charset="0"/>
                <a:sym typeface=""/>
              </a:rPr>
              <a:t>), 또는 DXA에 기반한 척추골절 평가 (VFA)</a:t>
            </a:r>
            <a:r>
              <a:rPr lang="ko-KR" altLang="en-US" b="1" kern="0" dirty="0" err="1">
                <a:solidFill>
                  <a:srgbClr val="0063A6">
                    <a:lumMod val="100000"/>
                  </a:srgbClr>
                </a:solidFill>
                <a:latin typeface="Calibri" panose="020F0502020204030204" pitchFamily="34" charset="0"/>
                <a:sym typeface=""/>
              </a:rPr>
              <a:t>를</a:t>
            </a:r>
            <a:r>
              <a:rPr lang="ko-KR" altLang="es-ES" b="1" kern="0" dirty="0">
                <a:solidFill>
                  <a:srgbClr val="0063A6">
                    <a:lumMod val="100000"/>
                  </a:srgbClr>
                </a:solidFill>
                <a:latin typeface="Calibri" panose="020F0502020204030204" pitchFamily="34" charset="0"/>
                <a:sym typeface=""/>
              </a:rPr>
              <a:t> </a:t>
            </a:r>
            <a:r>
              <a:rPr lang="ko-KR" b="1" kern="0" dirty="0">
                <a:solidFill>
                  <a:srgbClr val="0063A6">
                    <a:lumMod val="100000"/>
                  </a:srgbClr>
                </a:solidFill>
                <a:latin typeface="Calibri" panose="020F0502020204030204" pitchFamily="34" charset="0"/>
                <a:sym typeface=""/>
              </a:rPr>
              <a:t>통한 </a:t>
            </a:r>
            <a:r>
              <a:rPr lang="ko-KR" b="1" kern="0" dirty="0">
                <a:solidFill>
                  <a:srgbClr val="3FBEAC">
                    <a:lumMod val="100000"/>
                  </a:srgbClr>
                </a:solidFill>
                <a:latin typeface="Calibri" panose="020F0502020204030204" pitchFamily="34" charset="0"/>
                <a:sym typeface=""/>
              </a:rPr>
              <a:t>척추 골절</a:t>
            </a:r>
            <a:r>
              <a:rPr lang="ko-KR" b="1" kern="0" dirty="0">
                <a:solidFill>
                  <a:srgbClr val="0063A6">
                    <a:lumMod val="100000"/>
                  </a:srgbClr>
                </a:solidFill>
                <a:latin typeface="Calibri" panose="020F0502020204030204" pitchFamily="34" charset="0"/>
                <a:sym typeface=""/>
              </a:rPr>
              <a:t> 유무에 대한 평가는 골다공증 검사 및 미래 골절 위험을 예측하는 데 </a:t>
            </a:r>
            <a:r>
              <a:rPr lang="ko-KR" b="1" kern="0" dirty="0">
                <a:solidFill>
                  <a:srgbClr val="3FBEAC">
                    <a:lumMod val="100000"/>
                  </a:srgbClr>
                </a:solidFill>
                <a:latin typeface="Calibri" panose="020F0502020204030204" pitchFamily="34" charset="0"/>
                <a:sym typeface=""/>
              </a:rPr>
              <a:t>필수 요소</a:t>
            </a:r>
            <a:r>
              <a:rPr lang="ko-KR" b="1" kern="0" dirty="0">
                <a:solidFill>
                  <a:srgbClr val="0063A6">
                    <a:lumMod val="100000"/>
                  </a:srgbClr>
                </a:solidFill>
                <a:latin typeface="Calibri" panose="020F0502020204030204" pitchFamily="34" charset="0"/>
                <a:sym typeface=""/>
              </a:rPr>
              <a:t>가 되어야 합니다.</a:t>
            </a:r>
          </a:p>
        </p:txBody>
      </p:sp>
      <p:sp>
        <p:nvSpPr>
          <p:cNvPr id="10" name="TextBox 9">
            <a:extLst>
              <a:ext uri="{FF2B5EF4-FFF2-40B4-BE49-F238E27FC236}">
                <a16:creationId xmlns:a16="http://schemas.microsoft.com/office/drawing/2014/main" id="{603C92C0-B236-4B7F-B6E3-E5E6D70068B8}"/>
              </a:ext>
            </a:extLst>
          </p:cNvPr>
          <p:cNvSpPr txBox="1"/>
          <p:nvPr/>
        </p:nvSpPr>
        <p:spPr>
          <a:xfrm>
            <a:off x="386859" y="3251823"/>
            <a:ext cx="5556739" cy="2585323"/>
          </a:xfrm>
          <a:prstGeom prst="rect">
            <a:avLst/>
          </a:prstGeom>
          <a:noFill/>
        </p:spPr>
        <p:txBody>
          <a:bodyPr wrap="square" rtlCol="0">
            <a:spAutoFit/>
          </a:bodyPr>
          <a:lstStyle/>
          <a:p>
            <a:r>
              <a:rPr lang="ko-KR" b="1" dirty="0">
                <a:solidFill>
                  <a:schemeClr val="tx1">
                    <a:lumMod val="50000"/>
                    <a:lumOff val="50000"/>
                  </a:schemeClr>
                </a:solidFill>
                <a:latin typeface="Candara" panose="020E0502030303020204" pitchFamily="34" charset="0"/>
                <a:sym typeface=""/>
              </a:rPr>
              <a:t>임상 표준 16의 달성 단계:</a:t>
            </a:r>
          </a:p>
          <a:p>
            <a:pPr marL="285750" lvl="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1단계:</a:t>
            </a:r>
            <a:r>
              <a:rPr lang="ko-KR" b="1" kern="0" dirty="0">
                <a:solidFill>
                  <a:schemeClr val="tx1">
                    <a:lumMod val="100000"/>
                  </a:schemeClr>
                </a:solidFill>
                <a:latin typeface="Candara" panose="020E0502030303020204" pitchFamily="34" charset="0"/>
                <a:sym typeface=""/>
              </a:rPr>
              <a:t> </a:t>
            </a:r>
            <a:r>
              <a:rPr lang="ko-KR" altLang="es-ES" b="1" dirty="0">
                <a:solidFill>
                  <a:schemeClr val="tx1">
                    <a:lumMod val="50000"/>
                    <a:lumOff val="50000"/>
                  </a:schemeClr>
                </a:solidFill>
                <a:latin typeface="Candara" panose="020E0502030303020204" pitchFamily="34" charset="0"/>
                <a:sym typeface=""/>
              </a:rPr>
              <a:t>임상</a:t>
            </a:r>
            <a:r>
              <a:rPr lang="ko-KR" altLang="en-US" b="1" dirty="0">
                <a:solidFill>
                  <a:schemeClr val="tx1">
                    <a:lumMod val="50000"/>
                    <a:lumOff val="50000"/>
                  </a:schemeClr>
                </a:solidFill>
                <a:latin typeface="Candara" panose="020E0502030303020204" pitchFamily="34" charset="0"/>
                <a:sym typeface=""/>
              </a:rPr>
              <a:t>적</a:t>
            </a:r>
            <a:r>
              <a:rPr lang="ko-KR" altLang="es-ES" b="1" dirty="0">
                <a:solidFill>
                  <a:schemeClr val="tx1">
                    <a:lumMod val="50000"/>
                    <a:lumOff val="50000"/>
                  </a:schemeClr>
                </a:solidFill>
                <a:latin typeface="Candara" panose="020E0502030303020204" pitchFamily="34" charset="0"/>
                <a:sym typeface=""/>
              </a:rPr>
              <a:t> 척추 골절이 있는 개인은 골다공증에 대한 평가를 받아야 합니다</a:t>
            </a:r>
            <a:r>
              <a:rPr lang="es-ES" altLang="ko-KR" b="1" dirty="0">
                <a:solidFill>
                  <a:schemeClr val="tx1">
                    <a:lumMod val="50000"/>
                    <a:lumOff val="50000"/>
                  </a:schemeClr>
                </a:solidFill>
                <a:latin typeface="Candara" panose="020E0502030303020204" pitchFamily="34" charset="0"/>
                <a:sym typeface=""/>
              </a:rPr>
              <a:t>.</a:t>
            </a:r>
          </a:p>
          <a:p>
            <a:pPr marL="28575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2 단계:</a:t>
            </a:r>
            <a:r>
              <a:rPr lang="ko-KR" b="1" kern="0" dirty="0">
                <a:solidFill>
                  <a:schemeClr val="tx1">
                    <a:lumMod val="100000"/>
                  </a:schemeClr>
                </a:solidFill>
                <a:latin typeface="Candara" panose="020E0502030303020204" pitchFamily="34" charset="0"/>
                <a:sym typeface=""/>
              </a:rPr>
              <a:t> </a:t>
            </a:r>
            <a:r>
              <a:rPr lang="es-ES" altLang="ko-KR" b="1" dirty="0">
                <a:solidFill>
                  <a:schemeClr val="tx1">
                    <a:lumMod val="50000"/>
                    <a:lumOff val="50000"/>
                  </a:schemeClr>
                </a:solidFill>
                <a:latin typeface="Candara" panose="020E0502030303020204" pitchFamily="34" charset="0"/>
                <a:sym typeface=""/>
              </a:rPr>
              <a:t>X-</a:t>
            </a:r>
            <a:r>
              <a:rPr lang="en-US" altLang="ko-KR" b="1" dirty="0">
                <a:solidFill>
                  <a:schemeClr val="tx1">
                    <a:lumMod val="50000"/>
                    <a:lumOff val="50000"/>
                  </a:schemeClr>
                </a:solidFill>
                <a:latin typeface="Candara" panose="020E0502030303020204" pitchFamily="34" charset="0"/>
                <a:sym typeface=""/>
              </a:rPr>
              <a:t>ray</a:t>
            </a:r>
            <a:r>
              <a:rPr lang="ko-KR" altLang="es-ES" b="1" dirty="0">
                <a:solidFill>
                  <a:schemeClr val="tx1">
                    <a:lumMod val="50000"/>
                    <a:lumOff val="50000"/>
                  </a:schemeClr>
                </a:solidFill>
                <a:latin typeface="Candara" panose="020E0502030303020204" pitchFamily="34" charset="0"/>
                <a:sym typeface=""/>
              </a:rPr>
              <a:t> 및</a:t>
            </a:r>
            <a:r>
              <a:rPr lang="es-ES" altLang="ko-KR" b="1" dirty="0">
                <a:solidFill>
                  <a:schemeClr val="tx1">
                    <a:lumMod val="50000"/>
                    <a:lumOff val="50000"/>
                  </a:schemeClr>
                </a:solidFill>
                <a:latin typeface="Candara" panose="020E0502030303020204" pitchFamily="34" charset="0"/>
                <a:sym typeface=""/>
              </a:rPr>
              <a:t>/</a:t>
            </a:r>
            <a:r>
              <a:rPr lang="ko-KR" altLang="es-ES" b="1" dirty="0">
                <a:solidFill>
                  <a:schemeClr val="tx1">
                    <a:lumMod val="50000"/>
                    <a:lumOff val="50000"/>
                  </a:schemeClr>
                </a:solidFill>
                <a:latin typeface="Candara" panose="020E0502030303020204" pitchFamily="34" charset="0"/>
                <a:sym typeface=""/>
              </a:rPr>
              <a:t>또는 기타 </a:t>
            </a:r>
            <a:r>
              <a:rPr lang="ko-KR" altLang="en-US" b="1" dirty="0">
                <a:solidFill>
                  <a:schemeClr val="tx1">
                    <a:lumMod val="50000"/>
                    <a:lumOff val="50000"/>
                  </a:schemeClr>
                </a:solidFill>
                <a:latin typeface="Candara" panose="020E0502030303020204" pitchFamily="34" charset="0"/>
                <a:sym typeface=""/>
              </a:rPr>
              <a:t>영상 검사</a:t>
            </a:r>
            <a:r>
              <a:rPr lang="ko-KR" altLang="es-ES" b="1" dirty="0">
                <a:solidFill>
                  <a:schemeClr val="tx1">
                    <a:lumMod val="50000"/>
                    <a:lumOff val="50000"/>
                  </a:schemeClr>
                </a:solidFill>
                <a:latin typeface="Candara" panose="020E0502030303020204" pitchFamily="34" charset="0"/>
                <a:sym typeface=""/>
              </a:rPr>
              <a:t>에서 우연히 발견된 척추 골절이 있는 개인은 골다공증에 대해 검사를 받아야 합니다</a:t>
            </a:r>
            <a:r>
              <a:rPr lang="es-ES" altLang="ko-KR" b="1" dirty="0">
                <a:solidFill>
                  <a:schemeClr val="tx1">
                    <a:lumMod val="50000"/>
                    <a:lumOff val="50000"/>
                  </a:schemeClr>
                </a:solidFill>
                <a:latin typeface="Candara" panose="020E0502030303020204" pitchFamily="34" charset="0"/>
                <a:sym typeface=""/>
              </a:rPr>
              <a:t>.</a:t>
            </a:r>
          </a:p>
          <a:p>
            <a:pPr marL="285750" indent="-285750">
              <a:buFont typeface="Arial" panose="020B0604020202020204" pitchFamily="34" charset="0"/>
              <a:buChar char="•"/>
            </a:pPr>
            <a:r>
              <a:rPr lang="ko-KR" b="1" kern="0" dirty="0">
                <a:solidFill>
                  <a:srgbClr val="3FBEAC">
                    <a:lumMod val="100000"/>
                  </a:srgbClr>
                </a:solidFill>
                <a:latin typeface="Candara" panose="020E0502030303020204" pitchFamily="34" charset="0"/>
                <a:sym typeface=""/>
              </a:rPr>
              <a:t>3단계:</a:t>
            </a:r>
            <a:r>
              <a:rPr lang="ko-KR" b="1" kern="0" dirty="0">
                <a:solidFill>
                  <a:schemeClr val="tx1">
                    <a:lumMod val="100000"/>
                  </a:schemeClr>
                </a:solidFill>
                <a:latin typeface="Candara" panose="020E0502030303020204" pitchFamily="34" charset="0"/>
                <a:sym typeface=""/>
              </a:rPr>
              <a:t> </a:t>
            </a:r>
            <a:r>
              <a:rPr lang="ko-KR" altLang="es-ES" b="1" dirty="0">
                <a:solidFill>
                  <a:schemeClr val="tx1">
                    <a:lumMod val="50000"/>
                    <a:lumOff val="50000"/>
                  </a:schemeClr>
                </a:solidFill>
                <a:latin typeface="Candara" panose="020E0502030303020204" pitchFamily="34" charset="0"/>
                <a:sym typeface=""/>
              </a:rPr>
              <a:t>골다공증 검사를 받는 사람은 </a:t>
            </a:r>
            <a:r>
              <a:rPr lang="es-ES" altLang="ko-KR" b="1" dirty="0">
                <a:solidFill>
                  <a:schemeClr val="tx1">
                    <a:lumMod val="50000"/>
                    <a:lumOff val="50000"/>
                  </a:schemeClr>
                </a:solidFill>
                <a:latin typeface="Candara" panose="020E0502030303020204" pitchFamily="34" charset="0"/>
                <a:sym typeface=""/>
              </a:rPr>
              <a:t>X</a:t>
            </a:r>
            <a:r>
              <a:rPr lang="en-US" altLang="ko-KR" b="1" dirty="0">
                <a:solidFill>
                  <a:schemeClr val="tx1">
                    <a:lumMod val="50000"/>
                    <a:lumOff val="50000"/>
                  </a:schemeClr>
                </a:solidFill>
                <a:latin typeface="Candara" panose="020E0502030303020204" pitchFamily="34" charset="0"/>
                <a:sym typeface=""/>
              </a:rPr>
              <a:t>-ray</a:t>
            </a:r>
            <a:r>
              <a:rPr lang="ko-KR" altLang="es-ES" b="1" dirty="0">
                <a:solidFill>
                  <a:schemeClr val="tx1">
                    <a:lumMod val="50000"/>
                    <a:lumOff val="50000"/>
                  </a:schemeClr>
                </a:solidFill>
                <a:latin typeface="Candara" panose="020E0502030303020204" pitchFamily="34" charset="0"/>
                <a:sym typeface=""/>
              </a:rPr>
              <a:t> 또는 기타 </a:t>
            </a:r>
            <a:r>
              <a:rPr lang="ko-KR" altLang="en-US" b="1" dirty="0">
                <a:solidFill>
                  <a:schemeClr val="tx1">
                    <a:lumMod val="50000"/>
                    <a:lumOff val="50000"/>
                  </a:schemeClr>
                </a:solidFill>
                <a:latin typeface="Candara" panose="020E0502030303020204" pitchFamily="34" charset="0"/>
                <a:sym typeface=""/>
              </a:rPr>
              <a:t>영상 검사 </a:t>
            </a:r>
            <a:r>
              <a:rPr lang="ko-KR" altLang="es-ES" b="1" dirty="0">
                <a:solidFill>
                  <a:schemeClr val="tx1">
                    <a:lumMod val="50000"/>
                    <a:lumOff val="50000"/>
                  </a:schemeClr>
                </a:solidFill>
                <a:latin typeface="Candara" panose="020E0502030303020204" pitchFamily="34" charset="0"/>
                <a:sym typeface=""/>
              </a:rPr>
              <a:t>또는 </a:t>
            </a:r>
            <a:r>
              <a:rPr lang="es-ES" altLang="ko-KR" b="1" dirty="0">
                <a:solidFill>
                  <a:schemeClr val="tx1">
                    <a:lumMod val="50000"/>
                    <a:lumOff val="50000"/>
                  </a:schemeClr>
                </a:solidFill>
                <a:latin typeface="Candara" panose="020E0502030303020204" pitchFamily="34" charset="0"/>
                <a:sym typeface=""/>
              </a:rPr>
              <a:t>DXA </a:t>
            </a:r>
            <a:r>
              <a:rPr lang="ko-KR" altLang="es-ES" b="1" dirty="0">
                <a:solidFill>
                  <a:schemeClr val="tx1">
                    <a:lumMod val="50000"/>
                    <a:lumOff val="50000"/>
                  </a:schemeClr>
                </a:solidFill>
                <a:latin typeface="Candara" panose="020E0502030303020204" pitchFamily="34" charset="0"/>
                <a:sym typeface=""/>
              </a:rPr>
              <a:t>기반 </a:t>
            </a:r>
            <a:r>
              <a:rPr lang="es-ES" altLang="ko-KR" b="1" dirty="0">
                <a:solidFill>
                  <a:schemeClr val="tx1">
                    <a:lumMod val="50000"/>
                    <a:lumOff val="50000"/>
                  </a:schemeClr>
                </a:solidFill>
                <a:latin typeface="Candara" panose="020E0502030303020204" pitchFamily="34" charset="0"/>
                <a:sym typeface=""/>
              </a:rPr>
              <a:t>VFA</a:t>
            </a:r>
            <a:r>
              <a:rPr lang="ko-KR" altLang="es-ES" b="1" dirty="0" err="1">
                <a:solidFill>
                  <a:schemeClr val="tx1">
                    <a:lumMod val="50000"/>
                    <a:lumOff val="50000"/>
                  </a:schemeClr>
                </a:solidFill>
                <a:latin typeface="Candara" panose="020E0502030303020204" pitchFamily="34" charset="0"/>
                <a:sym typeface=""/>
              </a:rPr>
              <a:t>를</a:t>
            </a:r>
            <a:r>
              <a:rPr lang="ko-KR" altLang="es-ES" b="1" dirty="0">
                <a:solidFill>
                  <a:schemeClr val="tx1">
                    <a:lumMod val="50000"/>
                    <a:lumOff val="50000"/>
                  </a:schemeClr>
                </a:solidFill>
                <a:latin typeface="Candara" panose="020E0502030303020204" pitchFamily="34" charset="0"/>
                <a:sym typeface=""/>
              </a:rPr>
              <a:t> 사용하여 척추 영상검사를 받아야 합니다</a:t>
            </a:r>
            <a:r>
              <a:rPr lang="es-ES" altLang="ko-KR" b="1" dirty="0">
                <a:solidFill>
                  <a:schemeClr val="tx1">
                    <a:lumMod val="50000"/>
                    <a:lumOff val="50000"/>
                  </a:schemeClr>
                </a:solidFill>
                <a:latin typeface="Candara" panose="020E0502030303020204" pitchFamily="34" charset="0"/>
                <a:sym typeface=""/>
              </a:rPr>
              <a:t>.</a:t>
            </a:r>
          </a:p>
        </p:txBody>
      </p:sp>
      <p:sp>
        <p:nvSpPr>
          <p:cNvPr id="11" name="TextBox 10">
            <a:extLst>
              <a:ext uri="{FF2B5EF4-FFF2-40B4-BE49-F238E27FC236}">
                <a16:creationId xmlns:a16="http://schemas.microsoft.com/office/drawing/2014/main" id="{64A2F948-5F90-4A46-9CB8-2F5FA878A9EB}"/>
              </a:ext>
            </a:extLst>
          </p:cNvPr>
          <p:cNvSpPr txBox="1"/>
          <p:nvPr/>
        </p:nvSpPr>
        <p:spPr>
          <a:xfrm>
            <a:off x="386856" y="654418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12" name="Graphic 11" descr="Home with solid fill">
            <a:hlinkClick r:id="rId4" action="ppaction://hlinksldjump"/>
            <a:extLst>
              <a:ext uri="{FF2B5EF4-FFF2-40B4-BE49-F238E27FC236}">
                <a16:creationId xmlns:a16="http://schemas.microsoft.com/office/drawing/2014/main" id="{3F38A0C2-9A7D-1240-867E-AAC07FEE92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42564393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BFEFBA-E4F2-43DC-959B-3FD2F3792E12}"/>
              </a:ext>
            </a:extLst>
          </p:cNvPr>
          <p:cNvSpPr txBox="1"/>
          <p:nvPr/>
        </p:nvSpPr>
        <p:spPr>
          <a:xfrm>
            <a:off x="603069" y="923071"/>
            <a:ext cx="10993120" cy="4524315"/>
          </a:xfrm>
          <a:prstGeom prst="rect">
            <a:avLst/>
          </a:prstGeom>
          <a:noFill/>
        </p:spPr>
        <p:txBody>
          <a:bodyPr wrap="square" rtlCol="0">
            <a:spAutoFit/>
          </a:bodyPr>
          <a:lstStyle/>
          <a:p>
            <a:endParaRPr lang="ko-KR" sz="1200">
              <a:latin typeface="Candara Bold" panose="020E0702030303020204" pitchFamily="34" charset="0"/>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ea typeface="Malgun Gothic"/>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086099"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척추 골절의 위험은 나이가 들수록 기하급수적으로 증가</a:t>
            </a:r>
            <a:r>
              <a:rPr lang="ko-KR" sz="3600" b="1" kern="0" baseline="30000" dirty="0">
                <a:solidFill>
                  <a:srgbClr val="6BBBAD">
                    <a:lumMod val="100000"/>
                  </a:srgbClr>
                </a:solidFill>
                <a:latin typeface="Candara" panose="020E0502030303020204" pitchFamily="34" charset="0"/>
                <a:sym typeface=""/>
              </a:rPr>
              <a:t>1</a:t>
            </a:r>
          </a:p>
        </p:txBody>
      </p:sp>
      <p:sp>
        <p:nvSpPr>
          <p:cNvPr id="7" name="TextBox 6">
            <a:extLst>
              <a:ext uri="{FF2B5EF4-FFF2-40B4-BE49-F238E27FC236}">
                <a16:creationId xmlns:a16="http://schemas.microsoft.com/office/drawing/2014/main" id="{1CA31A4C-587E-914E-8011-E672E1D22BAB}"/>
              </a:ext>
            </a:extLst>
          </p:cNvPr>
          <p:cNvSpPr txBox="1"/>
          <p:nvPr/>
        </p:nvSpPr>
        <p:spPr>
          <a:xfrm>
            <a:off x="3427231" y="5484168"/>
            <a:ext cx="35265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Sambrook P, Cooper C. Lancet 2006에서 인용.</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1 </a:t>
            </a:r>
          </a:p>
        </p:txBody>
      </p:sp>
      <p:sp>
        <p:nvSpPr>
          <p:cNvPr id="8" name="TextBox 7">
            <a:extLst>
              <a:ext uri="{FF2B5EF4-FFF2-40B4-BE49-F238E27FC236}">
                <a16:creationId xmlns:a16="http://schemas.microsoft.com/office/drawing/2014/main" id="{B1270175-8013-CF4C-9259-854A2AC54EDB}"/>
              </a:ext>
            </a:extLst>
          </p:cNvPr>
          <p:cNvSpPr txBox="1"/>
          <p:nvPr/>
        </p:nvSpPr>
        <p:spPr>
          <a:xfrm>
            <a:off x="386856" y="6459394"/>
            <a:ext cx="11536887" cy="369332"/>
          </a:xfrm>
          <a:prstGeom prst="rect">
            <a:avLst/>
          </a:prstGeom>
          <a:noFill/>
        </p:spPr>
        <p:txBody>
          <a:bodyPr wrap="square" rtlCol="0">
            <a:spAutoFit/>
          </a:bodyPr>
          <a:lstStyle/>
          <a:p>
            <a:pPr>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Sambrook P, Cooper C. </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Lancet </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2006; 367:2010–18; 2. </a:t>
            </a:r>
            <a:r>
              <a:rPr lang="ko-KR" sz="900" b="1" kern="0">
                <a:solidFill>
                  <a:schemeClr val="tx1">
                    <a:lumMod val="100000"/>
                  </a:schemeClr>
                </a:solidFill>
                <a:latin typeface="Calibri" panose="020F0502020204030204" pitchFamily="34" charset="0"/>
                <a:sym typeface=""/>
              </a:rPr>
              <a:t>Melton LJ et al. </a:t>
            </a:r>
            <a:r>
              <a:rPr lang="ko-KR" sz="900" b="1" i="1" kern="0" err="1">
                <a:solidFill>
                  <a:schemeClr val="tx1">
                    <a:lumMod val="100000"/>
                  </a:schemeClr>
                </a:solidFill>
                <a:latin typeface="Calibri" panose="020F0502020204030204" pitchFamily="34" charset="0"/>
                <a:sym typeface=""/>
              </a:rPr>
              <a:t>Osteoporos</a:t>
            </a:r>
            <a:r>
              <a:rPr lang="ko-KR" sz="900" b="1" i="1" kern="0">
                <a:solidFill>
                  <a:schemeClr val="tx1">
                    <a:lumMod val="100000"/>
                  </a:schemeClr>
                </a:solidFill>
                <a:latin typeface="Calibri" panose="020F0502020204030204" pitchFamily="34" charset="0"/>
                <a:sym typeface=""/>
              </a:rPr>
              <a:t> </a:t>
            </a:r>
            <a:r>
              <a:rPr lang="ko-KR" sz="900" b="1" i="1" kern="0" err="1">
                <a:solidFill>
                  <a:schemeClr val="tx1">
                    <a:lumMod val="100000"/>
                  </a:schemeClr>
                </a:solidFill>
                <a:latin typeface="Calibri" panose="020F0502020204030204" pitchFamily="34" charset="0"/>
                <a:sym typeface=""/>
              </a:rPr>
              <a:t>Int</a:t>
            </a:r>
            <a:r>
              <a:rPr lang="ko-KR" sz="900" b="1" i="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1999;10:214–21.</a:t>
            </a:r>
          </a:p>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endParaRPr kumimoji="0" lang="ko-KR" sz="900" b="1" i="0" u="none" strike="noStrike" kern="1200" cap="none" spc="0" normalizeH="0" baseline="0">
              <a:ln>
                <a:noFill/>
              </a:ln>
              <a:effectLst/>
              <a:uLnTx/>
              <a:uFillTx/>
              <a:latin typeface="Candara" panose="020E0502030303020204" pitchFamily="34" charset="0"/>
              <a:ea typeface="Malgun Gothic"/>
              <a:cs typeface="+mn-cs"/>
            </a:endParaRPr>
          </a:p>
        </p:txBody>
      </p:sp>
      <p:sp>
        <p:nvSpPr>
          <p:cNvPr id="10" name="TextBox 9">
            <a:extLst>
              <a:ext uri="{FF2B5EF4-FFF2-40B4-BE49-F238E27FC236}">
                <a16:creationId xmlns:a16="http://schemas.microsoft.com/office/drawing/2014/main" id="{8CA48BCB-5AF4-9448-B335-70BCCE91ED60}"/>
              </a:ext>
            </a:extLst>
          </p:cNvPr>
          <p:cNvSpPr txBox="1"/>
          <p:nvPr/>
        </p:nvSpPr>
        <p:spPr>
          <a:xfrm>
            <a:off x="1286241" y="1546124"/>
            <a:ext cx="51145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400" b="1" i="0" u="none" strike="noStrike" kern="0" cap="none" normalizeH="0" baseline="0">
                <a:ln>
                  <a:noFill/>
                </a:ln>
                <a:solidFill>
                  <a:schemeClr val="tx1">
                    <a:lumMod val="100000"/>
                  </a:schemeClr>
                </a:solidFill>
                <a:effectLst/>
                <a:uLnTx/>
                <a:uFillTx/>
                <a:latin typeface="Candara" panose="020E0502030303020204" pitchFamily="34" charset="0"/>
                <a:sym typeface=""/>
              </a:rPr>
              <a:t>척추 골절은 남성과 여성에서 나이가 들수록 증가</a:t>
            </a:r>
          </a:p>
        </p:txBody>
      </p:sp>
      <p:sp>
        <p:nvSpPr>
          <p:cNvPr id="13" name="TextBox 12">
            <a:extLst>
              <a:ext uri="{FF2B5EF4-FFF2-40B4-BE49-F238E27FC236}">
                <a16:creationId xmlns:a16="http://schemas.microsoft.com/office/drawing/2014/main" id="{0BF8FBC6-0655-AB4A-9E0A-74E9F13AE906}"/>
              </a:ext>
            </a:extLst>
          </p:cNvPr>
          <p:cNvSpPr txBox="1"/>
          <p:nvPr/>
        </p:nvSpPr>
        <p:spPr>
          <a:xfrm>
            <a:off x="682822" y="5697732"/>
            <a:ext cx="6742106" cy="276999"/>
          </a:xfrm>
          <a:prstGeom prst="rect">
            <a:avLst/>
          </a:prstGeom>
          <a:noFill/>
        </p:spPr>
        <p:txBody>
          <a:bodyPr wrap="square" rtlCol="0">
            <a:spAutoFit/>
          </a:bodyPr>
          <a:lstStyle>
            <a:defPPr>
              <a:defRPr lang="ko-KR">
                <a:ea typeface="Malgun Gothic"/>
              </a:defRPr>
            </a:defPPr>
            <a:lvl1pPr marR="0" lvl="0" indent="0" fontAlgn="auto">
              <a:lnSpc>
                <a:spcPct val="100000"/>
              </a:lnSpc>
              <a:spcBef>
                <a:spcPts val="0"/>
              </a:spcBef>
              <a:spcAft>
                <a:spcPts val="0"/>
              </a:spcAft>
              <a:buClrTx/>
              <a:buSzTx/>
              <a:buFontTx/>
              <a:buNone/>
              <a:tabLst/>
              <a:defRPr lang="ko-KR" sz="1400">
                <a:solidFill>
                  <a:prstClr val="black"/>
                </a:solidFill>
                <a:latin typeface="Candara" panose="020E0502030303020204" pitchFamily="34" charset="0"/>
                <a:ea typeface="Malgun Gothic"/>
              </a:defRPr>
            </a:lvl1pPr>
          </a:lstStyle>
          <a:p>
            <a:r>
              <a:rPr lang="ko-KR" sz="1200" b="1" dirty="0" err="1">
                <a:solidFill>
                  <a:schemeClr val="tx1"/>
                </a:solidFill>
                <a:sym typeface=""/>
              </a:rPr>
              <a:t>European</a:t>
            </a:r>
            <a:r>
              <a:rPr lang="ko-KR" sz="1200" b="1" dirty="0">
                <a:solidFill>
                  <a:schemeClr val="tx1"/>
                </a:solidFill>
                <a:sym typeface=""/>
              </a:rPr>
              <a:t> </a:t>
            </a:r>
            <a:r>
              <a:rPr lang="ko-KR" sz="1200" b="1" dirty="0" err="1">
                <a:solidFill>
                  <a:schemeClr val="tx1"/>
                </a:solidFill>
                <a:sym typeface=""/>
              </a:rPr>
              <a:t>Prospective</a:t>
            </a:r>
            <a:r>
              <a:rPr lang="ko-KR" sz="1200" b="1" dirty="0">
                <a:solidFill>
                  <a:schemeClr val="tx1"/>
                </a:solidFill>
                <a:sym typeface=""/>
              </a:rPr>
              <a:t> </a:t>
            </a:r>
            <a:r>
              <a:rPr lang="ko-KR" sz="1200" b="1" dirty="0" err="1">
                <a:solidFill>
                  <a:schemeClr val="tx1"/>
                </a:solidFill>
                <a:sym typeface=""/>
              </a:rPr>
              <a:t>Osteoporosis</a:t>
            </a:r>
            <a:r>
              <a:rPr lang="ko-KR" sz="1200" b="1" dirty="0">
                <a:solidFill>
                  <a:schemeClr val="tx1"/>
                </a:solidFill>
                <a:sym typeface=""/>
              </a:rPr>
              <a:t> </a:t>
            </a:r>
            <a:r>
              <a:rPr lang="ko-KR" sz="1200" b="1" dirty="0" err="1">
                <a:solidFill>
                  <a:schemeClr val="tx1"/>
                </a:solidFill>
                <a:sym typeface=""/>
              </a:rPr>
              <a:t>Study</a:t>
            </a:r>
            <a:r>
              <a:rPr lang="ko-KR" sz="1200" b="1" dirty="0">
                <a:solidFill>
                  <a:schemeClr val="tx1"/>
                </a:solidFill>
                <a:sym typeface=""/>
              </a:rPr>
              <a:t> 및 UK General </a:t>
            </a:r>
            <a:r>
              <a:rPr lang="ko-KR" sz="1200" b="1" dirty="0" err="1">
                <a:solidFill>
                  <a:schemeClr val="tx1"/>
                </a:solidFill>
                <a:sym typeface=""/>
              </a:rPr>
              <a:t>Practice</a:t>
            </a:r>
            <a:r>
              <a:rPr lang="ko-KR" sz="1200" b="1" dirty="0">
                <a:solidFill>
                  <a:schemeClr val="tx1"/>
                </a:solidFill>
                <a:sym typeface=""/>
              </a:rPr>
              <a:t> </a:t>
            </a:r>
            <a:r>
              <a:rPr lang="ko-KR" sz="1200" b="1" dirty="0" err="1">
                <a:solidFill>
                  <a:schemeClr val="tx1"/>
                </a:solidFill>
                <a:sym typeface=""/>
              </a:rPr>
              <a:t>Research</a:t>
            </a:r>
            <a:r>
              <a:rPr lang="ko-KR" sz="1200" b="1" dirty="0">
                <a:solidFill>
                  <a:schemeClr val="tx1"/>
                </a:solidFill>
                <a:sym typeface=""/>
              </a:rPr>
              <a:t> </a:t>
            </a:r>
            <a:r>
              <a:rPr lang="ko-KR" sz="1200" b="1" dirty="0" err="1">
                <a:solidFill>
                  <a:schemeClr val="tx1"/>
                </a:solidFill>
                <a:sym typeface=""/>
              </a:rPr>
              <a:t>Database의</a:t>
            </a:r>
            <a:r>
              <a:rPr lang="ko-KR" sz="1200" b="1" dirty="0">
                <a:solidFill>
                  <a:schemeClr val="tx1"/>
                </a:solidFill>
                <a:sym typeface=""/>
              </a:rPr>
              <a:t> 자료</a:t>
            </a:r>
          </a:p>
        </p:txBody>
      </p:sp>
      <p:sp>
        <p:nvSpPr>
          <p:cNvPr id="16" name="TextBox 15">
            <a:extLst>
              <a:ext uri="{FF2B5EF4-FFF2-40B4-BE49-F238E27FC236}">
                <a16:creationId xmlns:a16="http://schemas.microsoft.com/office/drawing/2014/main" id="{B0F6DDC6-F23E-D24B-906E-321E2798BD5F}"/>
              </a:ext>
            </a:extLst>
          </p:cNvPr>
          <p:cNvSpPr txBox="1"/>
          <p:nvPr/>
        </p:nvSpPr>
        <p:spPr>
          <a:xfrm>
            <a:off x="7554685" y="2308926"/>
            <a:ext cx="4088675" cy="1949252"/>
          </a:xfrm>
          <a:prstGeom prst="rect">
            <a:avLst/>
          </a:prstGeom>
          <a:noFill/>
        </p:spPr>
        <p:txBody>
          <a:bodyPr wrap="square" rtlCol="0">
            <a:spAutoFit/>
          </a:bodyPr>
          <a:lstStyle>
            <a:defPPr>
              <a:defRPr lang="ko-KR">
                <a:ea typeface="Malgun Gothic"/>
              </a:defRPr>
            </a:defPPr>
            <a:lvl1pPr marR="0" lvl="0" indent="0" fontAlgn="auto">
              <a:lnSpc>
                <a:spcPct val="100000"/>
              </a:lnSpc>
              <a:spcBef>
                <a:spcPts val="0"/>
              </a:spcBef>
              <a:spcAft>
                <a:spcPts val="0"/>
              </a:spcAft>
              <a:buClrTx/>
              <a:buSzTx/>
              <a:buFontTx/>
              <a:buNone/>
              <a:tabLst/>
              <a:defRPr lang="ko-KR" sz="1400">
                <a:solidFill>
                  <a:prstClr val="black"/>
                </a:solidFill>
                <a:latin typeface="Candara" panose="020E0502030303020204" pitchFamily="34" charset="0"/>
                <a:ea typeface="Malgun Gothic"/>
              </a:defRPr>
            </a:lvl1pPr>
          </a:lstStyle>
          <a:p>
            <a:r>
              <a:rPr lang="ko-KR" sz="2000" b="1" kern="0" dirty="0">
                <a:solidFill>
                  <a:srgbClr val="6BBBAD">
                    <a:lumMod val="100000"/>
                  </a:srgbClr>
                </a:solidFill>
                <a:sym typeface=""/>
              </a:rPr>
              <a:t>… 골절은 골절을 낳는다</a:t>
            </a:r>
            <a:r>
              <a:rPr lang="ko-KR" sz="2000" b="1" kern="0" baseline="30000" dirty="0">
                <a:solidFill>
                  <a:srgbClr val="6BBBAD">
                    <a:lumMod val="100000"/>
                  </a:srgbClr>
                </a:solidFill>
                <a:sym typeface=""/>
              </a:rPr>
              <a:t>2</a:t>
            </a:r>
          </a:p>
          <a:p>
            <a:pPr algn="ctr"/>
            <a:endParaRPr lang="ko-KR" sz="1800" b="1" dirty="0">
              <a:solidFill>
                <a:srgbClr val="6BBBAD"/>
              </a:solidFill>
              <a:sym typeface=""/>
            </a:endParaRPr>
          </a:p>
          <a:p>
            <a:pPr algn="ctr"/>
            <a:r>
              <a:rPr lang="ko-KR" sz="1600" b="1" kern="0" dirty="0">
                <a:solidFill>
                  <a:schemeClr val="tx1">
                    <a:lumMod val="100000"/>
                  </a:schemeClr>
                </a:solidFill>
                <a:sym typeface=""/>
              </a:rPr>
              <a:t>과거 척추 골절이 있었던 것은 남성과 여성 모두에서 후속 척추 골절이 </a:t>
            </a:r>
            <a:r>
              <a:rPr lang="ko-KR" sz="2000" b="1" kern="0" dirty="0">
                <a:solidFill>
                  <a:srgbClr val="359588">
                    <a:lumMod val="100000"/>
                  </a:srgbClr>
                </a:solidFill>
                <a:sym typeface=""/>
              </a:rPr>
              <a:t>12.6배 증가</a:t>
            </a:r>
            <a:r>
              <a:rPr lang="ko-KR" sz="1600" b="1" kern="0" dirty="0">
                <a:solidFill>
                  <a:schemeClr val="tx1">
                    <a:lumMod val="100000"/>
                  </a:schemeClr>
                </a:solidFill>
                <a:sym typeface=""/>
              </a:rPr>
              <a:t>한다는 사실과 관련이 있음</a:t>
            </a:r>
            <a:r>
              <a:rPr lang="ko-KR" sz="1600" b="1" kern="0" baseline="30000" dirty="0">
                <a:solidFill>
                  <a:schemeClr val="tx1">
                    <a:lumMod val="100000"/>
                  </a:schemeClr>
                </a:solidFill>
                <a:sym typeface=""/>
              </a:rPr>
              <a:t>2</a:t>
            </a:r>
          </a:p>
          <a:p>
            <a:pPr marL="285750" indent="-285750">
              <a:buFont typeface="Arial" panose="020B0604020202020204" pitchFamily="34" charset="0"/>
              <a:buChar char="•"/>
            </a:pPr>
            <a:endParaRPr lang="ko-KR" sz="1600" b="1" baseline="30000" dirty="0">
              <a:ea typeface="Malgun Gothic"/>
            </a:endParaRPr>
          </a:p>
        </p:txBody>
      </p:sp>
      <p:pic>
        <p:nvPicPr>
          <p:cNvPr id="11" name="Graphic 10">
            <a:extLst>
              <a:ext uri="{FF2B5EF4-FFF2-40B4-BE49-F238E27FC236}">
                <a16:creationId xmlns:a16="http://schemas.microsoft.com/office/drawing/2014/main" id="{C67E0A90-E5A8-F44B-989E-0B63C755E7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9095" y="1984476"/>
            <a:ext cx="4813300" cy="3327400"/>
          </a:xfrm>
          <a:prstGeom prst="rect">
            <a:avLst/>
          </a:prstGeom>
        </p:spPr>
      </p:pic>
      <p:pic>
        <p:nvPicPr>
          <p:cNvPr id="12" name="Graphic 11" descr="Home with solid fill">
            <a:hlinkClick r:id="rId5" action="ppaction://hlinksldjump"/>
            <a:extLst>
              <a:ext uri="{FF2B5EF4-FFF2-40B4-BE49-F238E27FC236}">
                <a16:creationId xmlns:a16="http://schemas.microsoft.com/office/drawing/2014/main" id="{40F7B797-B1F0-EB42-ABFC-3DD0C620E0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14" name="CuadroTexto 13">
            <a:extLst>
              <a:ext uri="{FF2B5EF4-FFF2-40B4-BE49-F238E27FC236}">
                <a16:creationId xmlns:a16="http://schemas.microsoft.com/office/drawing/2014/main" id="{D5E81332-7DC4-4293-8D49-5AE134B6B4B3}"/>
              </a:ext>
            </a:extLst>
          </p:cNvPr>
          <p:cNvSpPr txBox="1"/>
          <p:nvPr/>
        </p:nvSpPr>
        <p:spPr>
          <a:xfrm>
            <a:off x="3427231" y="5111821"/>
            <a:ext cx="1096342" cy="200055"/>
          </a:xfrm>
          <a:prstGeom prst="rect">
            <a:avLst/>
          </a:prstGeom>
          <a:solidFill>
            <a:schemeClr val="bg1"/>
          </a:solidFill>
        </p:spPr>
        <p:txBody>
          <a:bodyPr wrap="square" lIns="0" tIns="0" rIns="0" bIns="0" rtlCol="0">
            <a:spAutoFit/>
          </a:bodyPr>
          <a:lstStyle/>
          <a:p>
            <a:pPr algn="ctr"/>
            <a:r>
              <a:rPr lang="ko-KR" sz="1300" b="1" dirty="0">
                <a:latin typeface="Calibri" panose="020F0502020204030204" pitchFamily="34" charset="0"/>
                <a:sym typeface=""/>
              </a:rPr>
              <a:t>나이(</a:t>
            </a:r>
            <a:r>
              <a:rPr lang="ko-KR" altLang="en-US" sz="1300" b="1" dirty="0">
                <a:latin typeface="Calibri" panose="020F0502020204030204" pitchFamily="34" charset="0"/>
                <a:sym typeface=""/>
              </a:rPr>
              <a:t>세</a:t>
            </a:r>
            <a:r>
              <a:rPr lang="ko-KR" sz="1300" b="1" dirty="0">
                <a:latin typeface="Calibri" panose="020F0502020204030204" pitchFamily="34" charset="0"/>
                <a:sym typeface=""/>
              </a:rPr>
              <a:t>)</a:t>
            </a:r>
          </a:p>
        </p:txBody>
      </p:sp>
      <p:sp>
        <p:nvSpPr>
          <p:cNvPr id="15" name="CuadroTexto 14">
            <a:extLst>
              <a:ext uri="{FF2B5EF4-FFF2-40B4-BE49-F238E27FC236}">
                <a16:creationId xmlns:a16="http://schemas.microsoft.com/office/drawing/2014/main" id="{EDCF2D9E-244A-4511-941D-654494090E26}"/>
              </a:ext>
            </a:extLst>
          </p:cNvPr>
          <p:cNvSpPr txBox="1"/>
          <p:nvPr/>
        </p:nvSpPr>
        <p:spPr>
          <a:xfrm rot="16200000">
            <a:off x="324317" y="3085200"/>
            <a:ext cx="2075268" cy="200055"/>
          </a:xfrm>
          <a:prstGeom prst="rect">
            <a:avLst/>
          </a:prstGeom>
          <a:solidFill>
            <a:schemeClr val="bg1"/>
          </a:solidFill>
        </p:spPr>
        <p:txBody>
          <a:bodyPr wrap="square" lIns="0" tIns="0" rIns="0" bIns="0" rtlCol="0">
            <a:spAutoFit/>
          </a:bodyPr>
          <a:lstStyle/>
          <a:p>
            <a:pPr algn="ctr"/>
            <a:r>
              <a:rPr lang="ko-KR" sz="1300" b="1">
                <a:latin typeface="Calibri" panose="020F0502020204030204" pitchFamily="34" charset="0"/>
                <a:sym typeface=""/>
              </a:rPr>
              <a:t>연간 10000명당 비율</a:t>
            </a:r>
          </a:p>
        </p:txBody>
      </p:sp>
      <p:sp>
        <p:nvSpPr>
          <p:cNvPr id="17" name="CuadroTexto 16">
            <a:extLst>
              <a:ext uri="{FF2B5EF4-FFF2-40B4-BE49-F238E27FC236}">
                <a16:creationId xmlns:a16="http://schemas.microsoft.com/office/drawing/2014/main" id="{BF49360E-ABD1-43C3-831E-122C38FE578D}"/>
              </a:ext>
            </a:extLst>
          </p:cNvPr>
          <p:cNvSpPr txBox="1"/>
          <p:nvPr/>
        </p:nvSpPr>
        <p:spPr>
          <a:xfrm>
            <a:off x="2619403" y="2147593"/>
            <a:ext cx="1096342" cy="200055"/>
          </a:xfrm>
          <a:prstGeom prst="rect">
            <a:avLst/>
          </a:prstGeom>
          <a:solidFill>
            <a:schemeClr val="bg1"/>
          </a:solidFill>
        </p:spPr>
        <p:txBody>
          <a:bodyPr wrap="square" lIns="0" tIns="0" rIns="0" bIns="0" rtlCol="0">
            <a:spAutoFit/>
          </a:bodyPr>
          <a:lstStyle/>
          <a:p>
            <a:r>
              <a:rPr lang="ko-KR" sz="1300">
                <a:latin typeface="Calibri" panose="020F0502020204030204" pitchFamily="34" charset="0"/>
                <a:sym typeface=""/>
              </a:rPr>
              <a:t>여성</a:t>
            </a:r>
          </a:p>
        </p:txBody>
      </p:sp>
      <p:sp>
        <p:nvSpPr>
          <p:cNvPr id="18" name="CuadroTexto 17">
            <a:extLst>
              <a:ext uri="{FF2B5EF4-FFF2-40B4-BE49-F238E27FC236}">
                <a16:creationId xmlns:a16="http://schemas.microsoft.com/office/drawing/2014/main" id="{B03D5A07-6A5F-4444-B9EF-148A91868E69}"/>
              </a:ext>
            </a:extLst>
          </p:cNvPr>
          <p:cNvSpPr txBox="1"/>
          <p:nvPr/>
        </p:nvSpPr>
        <p:spPr>
          <a:xfrm>
            <a:off x="2619403" y="2375491"/>
            <a:ext cx="1096342" cy="200055"/>
          </a:xfrm>
          <a:prstGeom prst="rect">
            <a:avLst/>
          </a:prstGeom>
          <a:solidFill>
            <a:schemeClr val="bg1"/>
          </a:solidFill>
        </p:spPr>
        <p:txBody>
          <a:bodyPr wrap="square" lIns="0" tIns="0" rIns="0" bIns="0" rtlCol="0">
            <a:spAutoFit/>
          </a:bodyPr>
          <a:lstStyle/>
          <a:p>
            <a:r>
              <a:rPr lang="ko-KR" sz="1300">
                <a:latin typeface="Calibri" panose="020F0502020204030204" pitchFamily="34" charset="0"/>
                <a:sym typeface=""/>
              </a:rPr>
              <a:t>남성</a:t>
            </a:r>
          </a:p>
        </p:txBody>
      </p:sp>
    </p:spTree>
    <p:extLst>
      <p:ext uri="{BB962C8B-B14F-4D97-AF65-F5344CB8AC3E}">
        <p14:creationId xmlns:p14="http://schemas.microsoft.com/office/powerpoint/2010/main" val="808019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척추 골절은 심각한 통증과 삶의 질 저하로 이어질 수 있음</a:t>
            </a:r>
            <a:r>
              <a:rPr lang="ko-KR" sz="3600" b="1" kern="0" baseline="30000" dirty="0">
                <a:solidFill>
                  <a:srgbClr val="6BBBAD">
                    <a:lumMod val="100000"/>
                  </a:srgbClr>
                </a:solidFill>
                <a:latin typeface="Candara" panose="020E0502030303020204" pitchFamily="34" charset="0"/>
                <a:sym typeface=""/>
              </a:rPr>
              <a:t>1,2</a:t>
            </a:r>
          </a:p>
        </p:txBody>
      </p:sp>
      <p:sp>
        <p:nvSpPr>
          <p:cNvPr id="6" name="TextBox 5">
            <a:extLst>
              <a:ext uri="{FF2B5EF4-FFF2-40B4-BE49-F238E27FC236}">
                <a16:creationId xmlns:a16="http://schemas.microsoft.com/office/drawing/2014/main" id="{0BED5E06-2B0D-D247-BAA2-6852B57B86CC}"/>
              </a:ext>
            </a:extLst>
          </p:cNvPr>
          <p:cNvSpPr txBox="1"/>
          <p:nvPr/>
        </p:nvSpPr>
        <p:spPr>
          <a:xfrm>
            <a:off x="386856" y="6459394"/>
            <a:ext cx="11536887" cy="3693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Lenchik L, et al. </a:t>
            </a:r>
            <a:r>
              <a:rPr lang="ko-KR" sz="900" b="1" i="1" kern="0">
                <a:solidFill>
                  <a:schemeClr val="tx1">
                    <a:lumMod val="100000"/>
                  </a:schemeClr>
                </a:solidFill>
                <a:latin typeface="Calibri" panose="020F0502020204030204" pitchFamily="34" charset="0"/>
                <a:sym typeface=""/>
              </a:rPr>
              <a:t>J Roentgenol </a:t>
            </a:r>
            <a:r>
              <a:rPr lang="ko-KR" sz="900" b="1" kern="0">
                <a:solidFill>
                  <a:schemeClr val="tx1">
                    <a:lumMod val="100000"/>
                  </a:schemeClr>
                </a:solidFill>
                <a:latin typeface="Calibri" panose="020F0502020204030204" pitchFamily="34" charset="0"/>
                <a:sym typeface=""/>
              </a:rPr>
              <a:t>2004;183:949–58; 2</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Svensson HK, et al. </a:t>
            </a:r>
            <a:r>
              <a:rPr lang="ko-KR" sz="900" b="1" i="1" kern="0" err="1">
                <a:solidFill>
                  <a:schemeClr val="tx1">
                    <a:lumMod val="100000"/>
                  </a:schemeClr>
                </a:solidFill>
                <a:latin typeface="Calibri" panose="020F0502020204030204" pitchFamily="34" charset="0"/>
                <a:sym typeface=""/>
              </a:rPr>
              <a:t>Osteoporos</a:t>
            </a:r>
            <a:r>
              <a:rPr lang="ko-KR" sz="900" b="1" i="1" kern="0">
                <a:solidFill>
                  <a:schemeClr val="tx1">
                    <a:lumMod val="100000"/>
                  </a:schemeClr>
                </a:solidFill>
                <a:latin typeface="Calibri" panose="020F0502020204030204" pitchFamily="34" charset="0"/>
                <a:sym typeface=""/>
              </a:rPr>
              <a:t> </a:t>
            </a:r>
            <a:r>
              <a:rPr lang="ko-KR" sz="900" b="1" i="1" kern="0" err="1">
                <a:solidFill>
                  <a:schemeClr val="tx1">
                    <a:lumMod val="100000"/>
                  </a:schemeClr>
                </a:solidFill>
                <a:latin typeface="Calibri" panose="020F0502020204030204" pitchFamily="34" charset="0"/>
                <a:sym typeface=""/>
              </a:rPr>
              <a:t>Int</a:t>
            </a:r>
            <a:r>
              <a:rPr lang="ko-KR" sz="900" b="1" i="1" kern="0">
                <a:solidFill>
                  <a:schemeClr val="tx1">
                    <a:lumMod val="100000"/>
                  </a:schemeClr>
                </a:solidFill>
                <a:latin typeface="Calibri" panose="020F0502020204030204" pitchFamily="34" charset="0"/>
                <a:sym typeface=""/>
              </a:rPr>
              <a:t> </a:t>
            </a:r>
            <a:r>
              <a:rPr lang="ko-KR" sz="900" b="1" kern="0">
                <a:solidFill>
                  <a:schemeClr val="tx1">
                    <a:lumMod val="100000"/>
                  </a:schemeClr>
                </a:solidFill>
                <a:latin typeface="Calibri" panose="020F0502020204030204" pitchFamily="34" charset="0"/>
                <a:sym typeface=""/>
              </a:rPr>
              <a:t>2016</a:t>
            </a:r>
            <a:r>
              <a:rPr lang="ko-KR" sz="900" b="1" i="1" kern="0">
                <a:solidFill>
                  <a:schemeClr val="tx1">
                    <a:lumMod val="100000"/>
                  </a:schemeClr>
                </a:solidFill>
                <a:latin typeface="Calibri" panose="020F0502020204030204" pitchFamily="34" charset="0"/>
                <a:sym typeface=""/>
              </a:rPr>
              <a:t>;</a:t>
            </a:r>
            <a:r>
              <a:rPr lang="ko-KR" sz="900" b="1" kern="0">
                <a:solidFill>
                  <a:schemeClr val="tx1">
                    <a:lumMod val="100000"/>
                  </a:schemeClr>
                </a:solidFill>
                <a:latin typeface="Calibri" panose="020F0502020204030204" pitchFamily="34" charset="0"/>
                <a:sym typeface=""/>
              </a:rPr>
              <a:t> 27:1729–36.</a:t>
            </a:r>
          </a:p>
          <a:p>
            <a:pPr>
              <a:defRPr lang="ko-KR">
                <a:ea typeface="Malgun Gothic"/>
              </a:defRPr>
            </a:pPr>
            <a:r>
              <a:rPr kumimoji="0" lang="ko-KR" sz="900" b="1" i="0" u="none" strike="noStrike" kern="1200" cap="none" normalizeH="0" baseline="0">
                <a:ln>
                  <a:noFill/>
                </a:ln>
                <a:effectLst/>
                <a:uLnTx/>
                <a:uFillTx/>
                <a:latin typeface="Calibri" panose="020F0502020204030204" pitchFamily="34" charset="0"/>
                <a:sym typeface=""/>
              </a:rPr>
              <a:t> </a:t>
            </a:r>
          </a:p>
        </p:txBody>
      </p:sp>
      <p:sp>
        <p:nvSpPr>
          <p:cNvPr id="8" name="TextBox 7">
            <a:extLst>
              <a:ext uri="{FF2B5EF4-FFF2-40B4-BE49-F238E27FC236}">
                <a16:creationId xmlns:a16="http://schemas.microsoft.com/office/drawing/2014/main" id="{59EC3554-1306-D047-A95F-6A486B957718}"/>
              </a:ext>
            </a:extLst>
          </p:cNvPr>
          <p:cNvSpPr txBox="1"/>
          <p:nvPr/>
        </p:nvSpPr>
        <p:spPr>
          <a:xfrm>
            <a:off x="1435308" y="1824916"/>
            <a:ext cx="3581400" cy="646331"/>
          </a:xfrm>
          <a:prstGeom prst="rect">
            <a:avLst/>
          </a:prstGeom>
          <a:noFill/>
        </p:spPr>
        <p:txBody>
          <a:bodyPr wrap="square" rtlCol="0">
            <a:spAutoFit/>
          </a:bodyPr>
          <a:lstStyle>
            <a:defPPr>
              <a:defRPr lang="ko-KR">
                <a:ea typeface="Malgun Gothic"/>
              </a:defRPr>
            </a:defPPr>
          </a:lstStyle>
          <a:p>
            <a:pPr algn="ctr">
              <a:spcAft>
                <a:spcPts val="600"/>
              </a:spcAft>
            </a:pPr>
            <a:r>
              <a:rPr lang="ko-KR" sz="2000" b="1" kern="0">
                <a:solidFill>
                  <a:srgbClr val="359588">
                    <a:lumMod val="100000"/>
                  </a:srgbClr>
                </a:solidFill>
                <a:latin typeface="Candara" panose="020E0502030303020204" pitchFamily="34" charset="0"/>
                <a:sym typeface=""/>
              </a:rPr>
              <a:t>신체 기능 상실</a:t>
            </a:r>
            <a:r>
              <a:rPr lang="ko-KR" sz="1600" b="1" kern="0">
                <a:solidFill>
                  <a:srgbClr val="359588">
                    <a:lumMod val="100000"/>
                  </a:srgbClr>
                </a:solidFill>
                <a:latin typeface="Candara" panose="020E0502030303020204" pitchFamily="34" charset="0"/>
                <a:sym typeface=""/>
              </a:rPr>
              <a:t>고관절 골절과 유사 </a:t>
            </a:r>
          </a:p>
        </p:txBody>
      </p:sp>
      <p:pic>
        <p:nvPicPr>
          <p:cNvPr id="12" name="Picture 11">
            <a:extLst>
              <a:ext uri="{FF2B5EF4-FFF2-40B4-BE49-F238E27FC236}">
                <a16:creationId xmlns:a16="http://schemas.microsoft.com/office/drawing/2014/main" id="{2E080D92-F77C-4B4B-B70C-469C528CD1FB}"/>
              </a:ext>
            </a:extLst>
          </p:cNvPr>
          <p:cNvPicPr>
            <a:picLocks noChangeAspect="1"/>
          </p:cNvPicPr>
          <p:nvPr/>
        </p:nvPicPr>
        <p:blipFill>
          <a:blip r:embed="rId3">
            <a:duotone>
              <a:schemeClr val="accent1">
                <a:shade val="45000"/>
                <a:satMod val="135000"/>
              </a:schemeClr>
              <a:prstClr val="white"/>
            </a:duotone>
          </a:blip>
          <a:stretch>
            <a:fillRect/>
          </a:stretch>
        </p:blipFill>
        <p:spPr>
          <a:xfrm>
            <a:off x="547411" y="1700435"/>
            <a:ext cx="887897" cy="1221746"/>
          </a:xfrm>
          <a:prstGeom prst="rect">
            <a:avLst/>
          </a:prstGeom>
        </p:spPr>
      </p:pic>
      <p:sp>
        <p:nvSpPr>
          <p:cNvPr id="13" name="TextBox 12">
            <a:extLst>
              <a:ext uri="{FF2B5EF4-FFF2-40B4-BE49-F238E27FC236}">
                <a16:creationId xmlns:a16="http://schemas.microsoft.com/office/drawing/2014/main" id="{F8E66D08-D224-9647-A08F-3F6E3CFF94AD}"/>
              </a:ext>
            </a:extLst>
          </p:cNvPr>
          <p:cNvSpPr txBox="1"/>
          <p:nvPr/>
        </p:nvSpPr>
        <p:spPr>
          <a:xfrm>
            <a:off x="991359" y="3324203"/>
            <a:ext cx="3581400" cy="646331"/>
          </a:xfrm>
          <a:prstGeom prst="rect">
            <a:avLst/>
          </a:prstGeom>
          <a:noFill/>
        </p:spPr>
        <p:txBody>
          <a:bodyPr wrap="square" rtlCol="0">
            <a:spAutoFit/>
          </a:bodyPr>
          <a:lstStyle>
            <a:defPPr>
              <a:defRPr lang="ko-KR">
                <a:ea typeface="Malgun Gothic"/>
              </a:defRPr>
            </a:defPPr>
          </a:lstStyle>
          <a:p>
            <a:pPr algn="ctr"/>
            <a:r>
              <a:rPr lang="ko-KR" sz="2000" b="1">
                <a:solidFill>
                  <a:srgbClr val="359588"/>
                </a:solidFill>
                <a:latin typeface="Candara" panose="020E0502030303020204" pitchFamily="34" charset="0"/>
                <a:sym typeface=""/>
              </a:rPr>
              <a:t>만성 통증</a:t>
            </a:r>
          </a:p>
          <a:p>
            <a:pPr algn="ctr"/>
            <a:r>
              <a:rPr lang="ko-KR" sz="1600" b="1">
                <a:solidFill>
                  <a:srgbClr val="359588"/>
                </a:solidFill>
                <a:latin typeface="Candara" panose="020E0502030303020204" pitchFamily="34" charset="0"/>
                <a:sym typeface=""/>
              </a:rPr>
              <a:t>그리고 고통에 대한 두려움</a:t>
            </a:r>
          </a:p>
        </p:txBody>
      </p:sp>
      <p:sp>
        <p:nvSpPr>
          <p:cNvPr id="14" name="TextBox 13">
            <a:extLst>
              <a:ext uri="{FF2B5EF4-FFF2-40B4-BE49-F238E27FC236}">
                <a16:creationId xmlns:a16="http://schemas.microsoft.com/office/drawing/2014/main" id="{500B6F16-FEE0-B44A-BBAB-69D3679ED893}"/>
              </a:ext>
            </a:extLst>
          </p:cNvPr>
          <p:cNvSpPr txBox="1"/>
          <p:nvPr/>
        </p:nvSpPr>
        <p:spPr>
          <a:xfrm>
            <a:off x="1641300" y="4622408"/>
            <a:ext cx="2810322" cy="892552"/>
          </a:xfrm>
          <a:prstGeom prst="rect">
            <a:avLst/>
          </a:prstGeom>
          <a:noFill/>
        </p:spPr>
        <p:txBody>
          <a:bodyPr wrap="square" rtlCol="0">
            <a:spAutoFit/>
          </a:bodyPr>
          <a:lstStyle>
            <a:defPPr>
              <a:defRPr lang="ko-KR">
                <a:ea typeface="Malgun Gothic"/>
              </a:defRPr>
            </a:defPPr>
          </a:lstStyle>
          <a:p>
            <a:pPr algn="ctr"/>
            <a:r>
              <a:rPr lang="ko-KR" sz="2000" b="1">
                <a:solidFill>
                  <a:srgbClr val="359588"/>
                </a:solidFill>
                <a:latin typeface="Candara" panose="020E0502030303020204" pitchFamily="34" charset="0"/>
                <a:sym typeface=""/>
              </a:rPr>
              <a:t>사회적 고립</a:t>
            </a:r>
          </a:p>
          <a:p>
            <a:pPr algn="ctr"/>
            <a:r>
              <a:rPr lang="ko-KR" sz="1600" b="1">
                <a:solidFill>
                  <a:srgbClr val="359588"/>
                </a:solidFill>
                <a:latin typeface="Candara" panose="020E0502030303020204" pitchFamily="34" charset="0"/>
                <a:sym typeface=""/>
              </a:rPr>
              <a:t>넘어질까 두려워 외출을 꺼림</a:t>
            </a:r>
          </a:p>
        </p:txBody>
      </p:sp>
      <p:pic>
        <p:nvPicPr>
          <p:cNvPr id="16" name="Picture 15">
            <a:extLst>
              <a:ext uri="{FF2B5EF4-FFF2-40B4-BE49-F238E27FC236}">
                <a16:creationId xmlns:a16="http://schemas.microsoft.com/office/drawing/2014/main" id="{786DF48D-B6F4-1544-B68E-290BB88C960F}"/>
              </a:ext>
            </a:extLst>
          </p:cNvPr>
          <p:cNvPicPr>
            <a:picLocks noChangeAspect="1"/>
          </p:cNvPicPr>
          <p:nvPr/>
        </p:nvPicPr>
        <p:blipFill>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9564"/>
                    </a14:imgEffect>
                    <a14:imgEffect>
                      <a14:saturation sat="232000"/>
                    </a14:imgEffect>
                  </a14:imgLayer>
                </a14:imgProps>
              </a:ext>
              <a:ext uri="{28A0092B-C50C-407E-A947-70E740481C1C}">
                <a14:useLocalDpi xmlns:a14="http://schemas.microsoft.com/office/drawing/2010/main"/>
              </a:ext>
            </a:extLst>
          </a:blip>
          <a:stretch>
            <a:fillRect/>
          </a:stretch>
        </p:blipFill>
        <p:spPr>
          <a:xfrm>
            <a:off x="654529" y="3020377"/>
            <a:ext cx="986771" cy="1325784"/>
          </a:xfrm>
          <a:prstGeom prst="rect">
            <a:avLst/>
          </a:prstGeom>
        </p:spPr>
      </p:pic>
      <p:pic>
        <p:nvPicPr>
          <p:cNvPr id="18" name="Picture 17">
            <a:extLst>
              <a:ext uri="{FF2B5EF4-FFF2-40B4-BE49-F238E27FC236}">
                <a16:creationId xmlns:a16="http://schemas.microsoft.com/office/drawing/2014/main" id="{56C28764-5735-204E-B353-74CD5A27BE7E}"/>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0460" y="4482237"/>
            <a:ext cx="774907" cy="1386101"/>
          </a:xfrm>
          <a:prstGeom prst="rect">
            <a:avLst/>
          </a:prstGeom>
        </p:spPr>
      </p:pic>
      <p:sp>
        <p:nvSpPr>
          <p:cNvPr id="19" name="Rounded Rectangle 18">
            <a:extLst>
              <a:ext uri="{FF2B5EF4-FFF2-40B4-BE49-F238E27FC236}">
                <a16:creationId xmlns:a16="http://schemas.microsoft.com/office/drawing/2014/main" id="{80B20426-413A-2243-9EE2-CD695CE70947}"/>
              </a:ext>
            </a:extLst>
          </p:cNvPr>
          <p:cNvSpPr/>
          <p:nvPr/>
        </p:nvSpPr>
        <p:spPr>
          <a:xfrm>
            <a:off x="6168181" y="2673632"/>
            <a:ext cx="5338019" cy="149115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b="1" kern="0" dirty="0">
                <a:solidFill>
                  <a:schemeClr val="tx1">
                    <a:lumMod val="100000"/>
                  </a:schemeClr>
                </a:solidFill>
                <a:latin typeface="Candara" panose="020E0502030303020204" pitchFamily="34" charset="0"/>
                <a:sym typeface=""/>
              </a:rPr>
              <a:t>"척추 압박 골절 이후 </a:t>
            </a:r>
            <a:r>
              <a:rPr lang="ko-KR" b="1" kern="0" dirty="0">
                <a:solidFill>
                  <a:srgbClr val="359588">
                    <a:lumMod val="100000"/>
                  </a:srgbClr>
                </a:solidFill>
                <a:latin typeface="Candara" panose="020E0502030303020204" pitchFamily="34" charset="0"/>
                <a:sym typeface=""/>
              </a:rPr>
              <a:t>질병, 장애, 및 </a:t>
            </a:r>
            <a:r>
              <a:rPr lang="ko-KR" altLang="en-US" b="1" kern="0" dirty="0">
                <a:solidFill>
                  <a:srgbClr val="359588">
                    <a:lumMod val="100000"/>
                  </a:srgbClr>
                </a:solidFill>
                <a:latin typeface="Candara" panose="020E0502030303020204" pitchFamily="34" charset="0"/>
                <a:sym typeface=""/>
              </a:rPr>
              <a:t>변</a:t>
            </a:r>
            <a:r>
              <a:rPr lang="ko-KR" b="1" kern="0" dirty="0">
                <a:solidFill>
                  <a:srgbClr val="359588">
                    <a:lumMod val="100000"/>
                  </a:srgbClr>
                </a:solidFill>
                <a:latin typeface="Candara" panose="020E0502030303020204" pitchFamily="34" charset="0"/>
                <a:sym typeface=""/>
              </a:rPr>
              <a:t>형의 내리막길로</a:t>
            </a:r>
            <a:r>
              <a:rPr lang="ko-KR" b="1" kern="0" dirty="0">
                <a:solidFill>
                  <a:schemeClr val="tx1">
                    <a:lumMod val="100000"/>
                  </a:schemeClr>
                </a:solidFill>
                <a:latin typeface="Candara" panose="020E0502030303020204" pitchFamily="34" charset="0"/>
                <a:sym typeface=""/>
              </a:rPr>
              <a:t> 급격하게 내몰리게 되며, 사람으로서 독립성을 유지할 능력을 감소시킵니다."</a:t>
            </a:r>
            <a:r>
              <a:rPr lang="ko-KR" b="1" kern="0" baseline="30000" dirty="0">
                <a:solidFill>
                  <a:schemeClr val="tx1">
                    <a:lumMod val="100000"/>
                  </a:schemeClr>
                </a:solidFill>
                <a:latin typeface="Candara" panose="020E0502030303020204" pitchFamily="34" charset="0"/>
                <a:sym typeface=""/>
              </a:rPr>
              <a:t>2</a:t>
            </a:r>
          </a:p>
        </p:txBody>
      </p:sp>
      <p:sp>
        <p:nvSpPr>
          <p:cNvPr id="20" name="TextBox 19">
            <a:extLst>
              <a:ext uri="{FF2B5EF4-FFF2-40B4-BE49-F238E27FC236}">
                <a16:creationId xmlns:a16="http://schemas.microsoft.com/office/drawing/2014/main" id="{DAD91BC0-8954-C344-9442-271F4698FDD0}"/>
              </a:ext>
            </a:extLst>
          </p:cNvPr>
          <p:cNvSpPr txBox="1"/>
          <p:nvPr/>
        </p:nvSpPr>
        <p:spPr>
          <a:xfrm>
            <a:off x="6168181" y="4392769"/>
            <a:ext cx="5446743" cy="646331"/>
          </a:xfrm>
          <a:prstGeom prst="rect">
            <a:avLst/>
          </a:prstGeom>
          <a:noFill/>
        </p:spPr>
        <p:txBody>
          <a:bodyPr wrap="square" rtlCol="0">
            <a:spAutoFit/>
          </a:bodyPr>
          <a:lstStyle>
            <a:defPPr>
              <a:defRPr lang="ko-KR">
                <a:ea typeface="Malgun Gothic"/>
              </a:defRPr>
            </a:defPPr>
            <a:lvl1pPr marR="0" lvl="0" indent="0" fontAlgn="auto">
              <a:lnSpc>
                <a:spcPct val="100000"/>
              </a:lnSpc>
              <a:spcBef>
                <a:spcPts val="0"/>
              </a:spcBef>
              <a:spcAft>
                <a:spcPts val="0"/>
              </a:spcAft>
              <a:buClrTx/>
              <a:buSzTx/>
              <a:buFontTx/>
              <a:buNone/>
              <a:tabLst/>
              <a:defRPr lang="ko-KR" sz="1200">
                <a:solidFill>
                  <a:schemeClr val="tx1">
                    <a:lumMod val="65000"/>
                    <a:lumOff val="35000"/>
                  </a:schemeClr>
                </a:solidFill>
                <a:latin typeface="Candara" panose="020E0502030303020204" pitchFamily="34" charset="0"/>
                <a:ea typeface="Malgun Gothic"/>
              </a:defRPr>
            </a:lvl1pPr>
            <a:lvl2pPr>
              <a:defRPr lang="ko-KR">
                <a:solidFill>
                  <a:schemeClr val="tx1"/>
                </a:solidFill>
                <a:ea typeface="Malgun Gothic"/>
              </a:defRPr>
            </a:lvl2pPr>
            <a:lvl3pPr>
              <a:defRPr lang="ko-KR">
                <a:solidFill>
                  <a:schemeClr val="tx1"/>
                </a:solidFill>
                <a:ea typeface="Malgun Gothic"/>
              </a:defRPr>
            </a:lvl3pPr>
            <a:lvl4pPr>
              <a:defRPr lang="ko-KR">
                <a:solidFill>
                  <a:schemeClr val="tx1"/>
                </a:solidFill>
                <a:ea typeface="Malgun Gothic"/>
              </a:defRPr>
            </a:lvl4pPr>
            <a:lvl5pPr>
              <a:defRPr lang="ko-KR">
                <a:solidFill>
                  <a:schemeClr val="tx1"/>
                </a:solidFill>
                <a:ea typeface="Malgun Gothic"/>
              </a:defRPr>
            </a:lvl5pPr>
            <a:lvl6pPr>
              <a:defRPr lang="ko-KR">
                <a:solidFill>
                  <a:schemeClr val="tx1"/>
                </a:solidFill>
                <a:ea typeface="Malgun Gothic"/>
              </a:defRPr>
            </a:lvl6pPr>
            <a:lvl7pPr>
              <a:defRPr lang="ko-KR">
                <a:solidFill>
                  <a:schemeClr val="tx1"/>
                </a:solidFill>
                <a:ea typeface="Malgun Gothic"/>
              </a:defRPr>
            </a:lvl7pPr>
            <a:lvl8pPr>
              <a:defRPr lang="ko-KR">
                <a:solidFill>
                  <a:schemeClr val="tx1"/>
                </a:solidFill>
                <a:ea typeface="Malgun Gothic"/>
              </a:defRPr>
            </a:lvl8pPr>
            <a:lvl9pPr>
              <a:defRPr lang="ko-KR">
                <a:solidFill>
                  <a:schemeClr val="tx1"/>
                </a:solidFill>
                <a:ea typeface="Malgun Gothic"/>
              </a:defRPr>
            </a:lvl9pPr>
          </a:lstStyle>
          <a:p>
            <a:r>
              <a:rPr lang="ko-KR" b="1" kern="0">
                <a:sym typeface=""/>
              </a:rPr>
              <a:t>하나 또는 여러 건의 골다공증성 척추 압박 골절이 있으며, 이후 통증과 신체 기능 감소를 경험한 65세 이상 여성 10명에 대한 정성적 연구</a:t>
            </a:r>
            <a:r>
              <a:rPr lang="ko-KR" b="1" kern="0" baseline="30000">
                <a:sym typeface=""/>
              </a:rPr>
              <a:t>2</a:t>
            </a:r>
          </a:p>
        </p:txBody>
      </p:sp>
      <p:sp>
        <p:nvSpPr>
          <p:cNvPr id="21" name="TextBox 20">
            <a:extLst>
              <a:ext uri="{FF2B5EF4-FFF2-40B4-BE49-F238E27FC236}">
                <a16:creationId xmlns:a16="http://schemas.microsoft.com/office/drawing/2014/main" id="{2A142ED7-C1C3-D441-9944-34F0A825EAF4}"/>
              </a:ext>
            </a:extLst>
          </p:cNvPr>
          <p:cNvSpPr txBox="1"/>
          <p:nvPr/>
        </p:nvSpPr>
        <p:spPr>
          <a:xfrm>
            <a:off x="7010400" y="1647941"/>
            <a:ext cx="4913343" cy="646331"/>
          </a:xfrm>
          <a:prstGeom prst="rect">
            <a:avLst/>
          </a:prstGeom>
          <a:noFill/>
        </p:spPr>
        <p:txBody>
          <a:bodyPr wrap="square" rtlCol="0">
            <a:spAutoFit/>
          </a:bodyPr>
          <a:lstStyle/>
          <a:p>
            <a:r>
              <a:rPr lang="ko-KR" b="1">
                <a:solidFill>
                  <a:srgbClr val="359588"/>
                </a:solidFill>
                <a:latin typeface="Candara" panose="020E0502030303020204" pitchFamily="34" charset="0"/>
                <a:sym typeface=""/>
              </a:rPr>
              <a:t>척추 압박 골절을 안고 사는 것은 어떤가요?</a:t>
            </a:r>
          </a:p>
        </p:txBody>
      </p:sp>
      <p:pic>
        <p:nvPicPr>
          <p:cNvPr id="22" name="Graphic 21" descr="Questions">
            <a:extLst>
              <a:ext uri="{FF2B5EF4-FFF2-40B4-BE49-F238E27FC236}">
                <a16:creationId xmlns:a16="http://schemas.microsoft.com/office/drawing/2014/main" id="{7FE98B18-A5BB-A24F-A482-914C9797B6FE}"/>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41427" t="-1" b="48225"/>
          <a:stretch/>
        </p:blipFill>
        <p:spPr>
          <a:xfrm>
            <a:off x="6168181" y="1567741"/>
            <a:ext cx="1041299" cy="920463"/>
          </a:xfrm>
          <a:prstGeom prst="rect">
            <a:avLst/>
          </a:prstGeom>
        </p:spPr>
      </p:pic>
      <p:pic>
        <p:nvPicPr>
          <p:cNvPr id="17" name="Graphic 16" descr="Home with solid fill">
            <a:hlinkClick r:id="rId9" action="ppaction://hlinksldjump"/>
            <a:extLst>
              <a:ext uri="{FF2B5EF4-FFF2-40B4-BE49-F238E27FC236}">
                <a16:creationId xmlns:a16="http://schemas.microsoft.com/office/drawing/2014/main" id="{1EBF9811-4B1D-364A-81B5-FB86687242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942842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골절은 상당한 의료 비용을 초래함</a:t>
            </a:r>
            <a:r>
              <a:rPr lang="ko-KR" sz="3600" b="1" kern="0" baseline="30000" dirty="0">
                <a:solidFill>
                  <a:srgbClr val="6BBBAD">
                    <a:lumMod val="100000"/>
                  </a:srgbClr>
                </a:solidFill>
                <a:latin typeface="Candara" panose="020E0502030303020204" pitchFamily="34" charset="0"/>
                <a:sym typeface=""/>
              </a:rPr>
              <a:t>1-3</a:t>
            </a:r>
          </a:p>
        </p:txBody>
      </p:sp>
      <p:pic>
        <p:nvPicPr>
          <p:cNvPr id="3" name="Picture 2">
            <a:extLst>
              <a:ext uri="{FF2B5EF4-FFF2-40B4-BE49-F238E27FC236}">
                <a16:creationId xmlns:a16="http://schemas.microsoft.com/office/drawing/2014/main" id="{8C9D5AF3-E877-E84F-8826-5F3334B733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7682" y="1695693"/>
            <a:ext cx="1391362" cy="734457"/>
          </a:xfrm>
          <a:prstGeom prst="rect">
            <a:avLst/>
          </a:prstGeom>
        </p:spPr>
      </p:pic>
      <p:sp>
        <p:nvSpPr>
          <p:cNvPr id="4" name="TextBox 3">
            <a:extLst>
              <a:ext uri="{FF2B5EF4-FFF2-40B4-BE49-F238E27FC236}">
                <a16:creationId xmlns:a16="http://schemas.microsoft.com/office/drawing/2014/main" id="{8CEAD6B1-D269-8F4C-A159-83F95E6B437B}"/>
              </a:ext>
            </a:extLst>
          </p:cNvPr>
          <p:cNvSpPr txBox="1"/>
          <p:nvPr/>
        </p:nvSpPr>
        <p:spPr>
          <a:xfrm>
            <a:off x="2710434" y="1667115"/>
            <a:ext cx="2001298" cy="400110"/>
          </a:xfrm>
          <a:prstGeom prst="rect">
            <a:avLst/>
          </a:prstGeom>
          <a:noFill/>
        </p:spPr>
        <p:txBody>
          <a:bodyPr wrap="square" rtlCol="0">
            <a:spAutoFit/>
          </a:bodyPr>
          <a:lstStyle/>
          <a:p>
            <a:r>
              <a:rPr lang="es-ES" altLang="ko-KR" sz="2000" b="1" dirty="0">
                <a:solidFill>
                  <a:srgbClr val="359588"/>
                </a:solidFill>
                <a:latin typeface="Candara" panose="020E0502030303020204" pitchFamily="34" charset="0"/>
                <a:sym typeface=""/>
              </a:rPr>
              <a:t>27</a:t>
            </a:r>
            <a:r>
              <a:rPr lang="en-US" altLang="ko-KR" sz="2000" b="1" dirty="0">
                <a:solidFill>
                  <a:srgbClr val="359588"/>
                </a:solidFill>
                <a:latin typeface="Candara" panose="020E0502030303020204" pitchFamily="34" charset="0"/>
                <a:sym typeface=""/>
              </a:rPr>
              <a:t>.5</a:t>
            </a:r>
            <a:r>
              <a:rPr lang="ko-KR" altLang="es-ES" sz="2000" b="1" dirty="0">
                <a:solidFill>
                  <a:srgbClr val="359588"/>
                </a:solidFill>
                <a:latin typeface="Candara" panose="020E0502030303020204" pitchFamily="34" charset="0"/>
                <a:sym typeface=""/>
              </a:rPr>
              <a:t>억 </a:t>
            </a:r>
            <a:r>
              <a:rPr lang="ko-KR" sz="2000" b="1" dirty="0">
                <a:solidFill>
                  <a:srgbClr val="359588"/>
                </a:solidFill>
                <a:latin typeface="Candara" panose="020E0502030303020204" pitchFamily="34" charset="0"/>
                <a:sym typeface=""/>
              </a:rPr>
              <a:t>호주달러</a:t>
            </a:r>
          </a:p>
        </p:txBody>
      </p:sp>
      <p:sp>
        <p:nvSpPr>
          <p:cNvPr id="6" name="TextBox 5">
            <a:extLst>
              <a:ext uri="{FF2B5EF4-FFF2-40B4-BE49-F238E27FC236}">
                <a16:creationId xmlns:a16="http://schemas.microsoft.com/office/drawing/2014/main" id="{F8DA7449-B1FB-4349-B783-81E0343D88A6}"/>
              </a:ext>
            </a:extLst>
          </p:cNvPr>
          <p:cNvSpPr txBox="1"/>
          <p:nvPr/>
        </p:nvSpPr>
        <p:spPr>
          <a:xfrm>
            <a:off x="1263555" y="2565027"/>
            <a:ext cx="3009900" cy="830997"/>
          </a:xfrm>
          <a:prstGeom prst="rect">
            <a:avLst/>
          </a:prstGeom>
          <a:noFill/>
        </p:spPr>
        <p:txBody>
          <a:bodyPr wrap="square" rtlCol="0">
            <a:spAutoFit/>
          </a:bodyPr>
          <a:lstStyle/>
          <a:p>
            <a:pPr algn="ctr"/>
            <a:r>
              <a:rPr lang="ko-KR" sz="1600" b="1" kern="0">
                <a:solidFill>
                  <a:schemeClr val="tx1">
                    <a:lumMod val="100000"/>
                  </a:schemeClr>
                </a:solidFill>
                <a:latin typeface="Candara" panose="020E0502030303020204" pitchFamily="34" charset="0"/>
                <a:sym typeface=""/>
              </a:rPr>
              <a:t>50세 이상 호주인의 골다공증 및 골감소증의 총 비용(2012)</a:t>
            </a:r>
            <a:r>
              <a:rPr lang="ko-KR" sz="1600" b="1" kern="0" baseline="30000">
                <a:solidFill>
                  <a:schemeClr val="tx1">
                    <a:lumMod val="100000"/>
                  </a:schemeClr>
                </a:solidFill>
                <a:latin typeface="Candara" panose="020E0502030303020204" pitchFamily="34" charset="0"/>
                <a:sym typeface=""/>
              </a:rPr>
              <a:t>1</a:t>
            </a:r>
          </a:p>
        </p:txBody>
      </p:sp>
      <p:pic>
        <p:nvPicPr>
          <p:cNvPr id="8" name="Picture 7">
            <a:extLst>
              <a:ext uri="{FF2B5EF4-FFF2-40B4-BE49-F238E27FC236}">
                <a16:creationId xmlns:a16="http://schemas.microsoft.com/office/drawing/2014/main" id="{831B3348-BF80-0D45-A898-3E845AB0EC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4371" y="1711447"/>
            <a:ext cx="1539429" cy="866646"/>
          </a:xfrm>
          <a:prstGeom prst="rect">
            <a:avLst/>
          </a:prstGeom>
        </p:spPr>
      </p:pic>
      <p:sp>
        <p:nvSpPr>
          <p:cNvPr id="10" name="TextBox 9">
            <a:extLst>
              <a:ext uri="{FF2B5EF4-FFF2-40B4-BE49-F238E27FC236}">
                <a16:creationId xmlns:a16="http://schemas.microsoft.com/office/drawing/2014/main" id="{CF01D892-5573-564C-937B-88257056BCAD}"/>
              </a:ext>
            </a:extLst>
          </p:cNvPr>
          <p:cNvSpPr txBox="1"/>
          <p:nvPr/>
        </p:nvSpPr>
        <p:spPr>
          <a:xfrm>
            <a:off x="7543800" y="1722264"/>
            <a:ext cx="2846072" cy="707886"/>
          </a:xfrm>
          <a:prstGeom prst="rect">
            <a:avLst/>
          </a:prstGeom>
          <a:noFill/>
        </p:spPr>
        <p:txBody>
          <a:bodyPr wrap="square" rtlCol="0">
            <a:spAutoFit/>
          </a:bodyPr>
          <a:lstStyle>
            <a:defPPr>
              <a:defRPr lang="ko-KR">
                <a:ea typeface="Malgun Gothic"/>
              </a:defRPr>
            </a:defPPr>
            <a:lvl1pPr>
              <a:defRPr lang="ko-KR" sz="2000" b="1">
                <a:solidFill>
                  <a:srgbClr val="359588"/>
                </a:solidFill>
                <a:latin typeface="Candara" panose="020E0502030303020204" pitchFamily="34" charset="0"/>
                <a:ea typeface="Malgun Gothic"/>
              </a:defRPr>
            </a:lvl1pPr>
          </a:lstStyle>
          <a:p>
            <a:r>
              <a:rPr lang="ko-KR" dirty="0">
                <a:sym typeface=""/>
              </a:rPr>
              <a:t>1,835억 싱가포르 달러</a:t>
            </a:r>
          </a:p>
          <a:p>
            <a:endParaRPr lang="ko-KR" dirty="0">
              <a:ea typeface="Malgun Gothic"/>
            </a:endParaRPr>
          </a:p>
        </p:txBody>
      </p:sp>
      <p:sp>
        <p:nvSpPr>
          <p:cNvPr id="11" name="TextBox 10">
            <a:extLst>
              <a:ext uri="{FF2B5EF4-FFF2-40B4-BE49-F238E27FC236}">
                <a16:creationId xmlns:a16="http://schemas.microsoft.com/office/drawing/2014/main" id="{D2CC0971-2668-E248-B639-D2011098E7D2}"/>
              </a:ext>
            </a:extLst>
          </p:cNvPr>
          <p:cNvSpPr txBox="1"/>
          <p:nvPr/>
        </p:nvSpPr>
        <p:spPr>
          <a:xfrm>
            <a:off x="6004371" y="2674326"/>
            <a:ext cx="3156530" cy="584775"/>
          </a:xfrm>
          <a:prstGeom prst="rect">
            <a:avLst/>
          </a:prstGeom>
          <a:noFill/>
        </p:spPr>
        <p:txBody>
          <a:bodyPr wrap="square" rtlCol="0">
            <a:spAutoFit/>
          </a:bodyPr>
          <a:lstStyle/>
          <a:p>
            <a:pPr algn="ctr"/>
            <a:r>
              <a:rPr lang="ko-KR" sz="1600" b="1" kern="0" dirty="0">
                <a:solidFill>
                  <a:schemeClr val="tx1">
                    <a:lumMod val="100000"/>
                  </a:schemeClr>
                </a:solidFill>
                <a:latin typeface="Candara" panose="020E0502030303020204" pitchFamily="34" charset="0"/>
                <a:sym typeface=""/>
              </a:rPr>
              <a:t>싱가포르인의 총 사고 골절 비용(2017)</a:t>
            </a:r>
            <a:r>
              <a:rPr lang="ko-KR" sz="1600" b="1" kern="0" baseline="30000" dirty="0">
                <a:solidFill>
                  <a:schemeClr val="tx1">
                    <a:lumMod val="100000"/>
                  </a:schemeClr>
                </a:solidFill>
                <a:latin typeface="Candara" panose="020E0502030303020204" pitchFamily="34" charset="0"/>
                <a:sym typeface=""/>
              </a:rPr>
              <a:t>2</a:t>
            </a:r>
          </a:p>
        </p:txBody>
      </p:sp>
      <p:sp>
        <p:nvSpPr>
          <p:cNvPr id="12" name="TextBox 11">
            <a:extLst>
              <a:ext uri="{FF2B5EF4-FFF2-40B4-BE49-F238E27FC236}">
                <a16:creationId xmlns:a16="http://schemas.microsoft.com/office/drawing/2014/main" id="{2A57A00B-F1A9-9946-BB3E-0500826D6665}"/>
              </a:ext>
            </a:extLst>
          </p:cNvPr>
          <p:cNvSpPr txBox="1"/>
          <p:nvPr/>
        </p:nvSpPr>
        <p:spPr>
          <a:xfrm>
            <a:off x="386857" y="6459395"/>
            <a:ext cx="11018964" cy="507831"/>
          </a:xfrm>
          <a:prstGeom prst="rect">
            <a:avLst/>
          </a:prstGeom>
          <a:noFill/>
        </p:spPr>
        <p:txBody>
          <a:bodyPr wrap="square" rtlCol="0">
            <a:spAutoFit/>
          </a:bodyPr>
          <a:lstStyle>
            <a:defPPr>
              <a:defRPr lang="ko-KR">
                <a:ea typeface="Malgun Gothic"/>
              </a:defRPr>
            </a:defPPr>
            <a:lvl1pPr>
              <a:defRPr lang="ko-KR" sz="900">
                <a:solidFill>
                  <a:prstClr val="black">
                    <a:lumMod val="50000"/>
                    <a:lumOff val="50000"/>
                  </a:prstClr>
                </a:solidFill>
                <a:latin typeface="Calibri" panose="020F0502020204030204"/>
                <a:ea typeface="Malgun Gothic"/>
              </a:defRPr>
            </a:lvl1pPr>
          </a:lstStyle>
          <a:p>
            <a:r>
              <a:rPr lang="ko-KR" b="1" kern="0">
                <a:solidFill>
                  <a:schemeClr val="tx1">
                    <a:lumMod val="100000"/>
                  </a:schemeClr>
                </a:solidFill>
                <a:latin typeface="Calibri" panose="020F0502020204030204" pitchFamily="34" charset="0"/>
                <a:sym typeface=""/>
              </a:rPr>
              <a:t>1 Watts JJ, et al. 2013, Osteoporosis costing all Australians a new burden of disease analysis - 2012 to 2022, Osteoporosis Australia, Melbourne, Vic; 2. Chandran M, et al. </a:t>
            </a:r>
            <a:r>
              <a:rPr lang="ko-KR" b="1" i="1" kern="0">
                <a:solidFill>
                  <a:schemeClr val="tx1">
                    <a:lumMod val="100000"/>
                  </a:schemeClr>
                </a:solidFill>
                <a:latin typeface="Calibri" panose="020F0502020204030204" pitchFamily="34" charset="0"/>
                <a:sym typeface=""/>
              </a:rPr>
              <a:t>Osteoporos Int </a:t>
            </a:r>
            <a:r>
              <a:rPr lang="ko-KR" b="1" kern="0">
                <a:solidFill>
                  <a:schemeClr val="tx1">
                    <a:lumMod val="100000"/>
                  </a:schemeClr>
                </a:solidFill>
                <a:latin typeface="Calibri" panose="020F0502020204030204" pitchFamily="34" charset="0"/>
                <a:sym typeface=""/>
              </a:rPr>
              <a:t>2021;21:133–44. 3. Wu J, et al. </a:t>
            </a:r>
            <a:r>
              <a:rPr lang="ko-KR" b="1" i="1" kern="0">
                <a:solidFill>
                  <a:schemeClr val="tx1">
                    <a:lumMod val="100000"/>
                  </a:schemeClr>
                </a:solidFill>
                <a:latin typeface="Calibri" panose="020F0502020204030204" pitchFamily="34" charset="0"/>
                <a:sym typeface=""/>
              </a:rPr>
              <a:t>Value Health Reg Issues </a:t>
            </a:r>
            <a:r>
              <a:rPr lang="ko-KR" b="1" kern="0">
                <a:solidFill>
                  <a:schemeClr val="tx1">
                    <a:lumMod val="100000"/>
                  </a:schemeClr>
                </a:solidFill>
                <a:latin typeface="Calibri" panose="020F0502020204030204" pitchFamily="34" charset="0"/>
                <a:sym typeface=""/>
              </a:rPr>
              <a:t>2019;18:106–11.</a:t>
            </a:r>
          </a:p>
          <a:p>
            <a:r>
              <a:rPr lang="ko-KR" b="1">
                <a:solidFill>
                  <a:schemeClr val="tx1"/>
                </a:solidFill>
                <a:latin typeface="Calibri" panose="020F0502020204030204" pitchFamily="34" charset="0"/>
                <a:sym typeface=""/>
              </a:rPr>
              <a:t> </a:t>
            </a:r>
          </a:p>
        </p:txBody>
      </p:sp>
      <p:pic>
        <p:nvPicPr>
          <p:cNvPr id="14" name="Picture 13">
            <a:extLst>
              <a:ext uri="{FF2B5EF4-FFF2-40B4-BE49-F238E27FC236}">
                <a16:creationId xmlns:a16="http://schemas.microsoft.com/office/drawing/2014/main" id="{F1240FCE-BF5B-734A-B0A2-B9816C7872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0272" y="4017203"/>
            <a:ext cx="1583008" cy="717208"/>
          </a:xfrm>
          <a:prstGeom prst="rect">
            <a:avLst/>
          </a:prstGeom>
        </p:spPr>
      </p:pic>
      <p:sp>
        <p:nvSpPr>
          <p:cNvPr id="15" name="TextBox 14">
            <a:extLst>
              <a:ext uri="{FF2B5EF4-FFF2-40B4-BE49-F238E27FC236}">
                <a16:creationId xmlns:a16="http://schemas.microsoft.com/office/drawing/2014/main" id="{EC636799-C523-2740-A826-3D88E896D0E2}"/>
              </a:ext>
            </a:extLst>
          </p:cNvPr>
          <p:cNvSpPr txBox="1"/>
          <p:nvPr/>
        </p:nvSpPr>
        <p:spPr>
          <a:xfrm>
            <a:off x="1263554" y="4893166"/>
            <a:ext cx="3448177" cy="584775"/>
          </a:xfrm>
          <a:prstGeom prst="rect">
            <a:avLst/>
          </a:prstGeom>
          <a:noFill/>
        </p:spPr>
        <p:txBody>
          <a:bodyPr wrap="square" rtlCol="0">
            <a:spAutoFit/>
          </a:bodyPr>
          <a:lstStyle/>
          <a:p>
            <a:pPr algn="ctr"/>
            <a:r>
              <a:rPr lang="ko-KR" sz="1600" b="1" kern="0" dirty="0">
                <a:solidFill>
                  <a:schemeClr val="tx1">
                    <a:lumMod val="100000"/>
                  </a:schemeClr>
                </a:solidFill>
                <a:latin typeface="Candara" panose="020E0502030303020204" pitchFamily="34" charset="0"/>
                <a:sym typeface=""/>
              </a:rPr>
              <a:t>골절 후 첫 12개월(2009-2010년) 동안 </a:t>
            </a:r>
            <a:r>
              <a:rPr lang="ko-KR" sz="1600" b="1" kern="0" dirty="0" err="1">
                <a:solidFill>
                  <a:schemeClr val="tx1">
                    <a:lumMod val="100000"/>
                  </a:schemeClr>
                </a:solidFill>
                <a:latin typeface="Candara" panose="020E0502030303020204" pitchFamily="34" charset="0"/>
                <a:sym typeface=""/>
              </a:rPr>
              <a:t>환자당</a:t>
            </a:r>
            <a:r>
              <a:rPr lang="ko-KR" sz="1600" b="1" kern="0" dirty="0">
                <a:solidFill>
                  <a:schemeClr val="tx1">
                    <a:lumMod val="100000"/>
                  </a:schemeClr>
                </a:solidFill>
                <a:latin typeface="Candara" panose="020E0502030303020204" pitchFamily="34" charset="0"/>
                <a:sym typeface=""/>
              </a:rPr>
              <a:t> 평균 직접 비용(원인 불문)</a:t>
            </a:r>
            <a:r>
              <a:rPr lang="ko-KR" sz="1600" b="1" kern="0" baseline="30000" dirty="0">
                <a:solidFill>
                  <a:schemeClr val="tx1">
                    <a:lumMod val="100000"/>
                  </a:schemeClr>
                </a:solidFill>
                <a:latin typeface="Candara" panose="020E0502030303020204" pitchFamily="34" charset="0"/>
                <a:sym typeface=""/>
              </a:rPr>
              <a:t>3</a:t>
            </a:r>
          </a:p>
        </p:txBody>
      </p:sp>
      <p:sp>
        <p:nvSpPr>
          <p:cNvPr id="16" name="TextBox 15">
            <a:extLst>
              <a:ext uri="{FF2B5EF4-FFF2-40B4-BE49-F238E27FC236}">
                <a16:creationId xmlns:a16="http://schemas.microsoft.com/office/drawing/2014/main" id="{ECC70C82-F60A-F343-ADEF-18D560143A22}"/>
              </a:ext>
            </a:extLst>
          </p:cNvPr>
          <p:cNvSpPr txBox="1"/>
          <p:nvPr/>
        </p:nvSpPr>
        <p:spPr>
          <a:xfrm>
            <a:off x="2519989" y="4175958"/>
            <a:ext cx="2033637" cy="400110"/>
          </a:xfrm>
          <a:prstGeom prst="rect">
            <a:avLst/>
          </a:prstGeom>
          <a:noFill/>
        </p:spPr>
        <p:txBody>
          <a:bodyPr wrap="square" rtlCol="0">
            <a:spAutoFit/>
          </a:bodyPr>
          <a:lstStyle/>
          <a:p>
            <a:pPr algn="ctr"/>
            <a:r>
              <a:rPr lang="ko-KR" sz="2000" b="1" dirty="0">
                <a:solidFill>
                  <a:srgbClr val="359588"/>
                </a:solidFill>
                <a:latin typeface="Candara" panose="020E0502030303020204" pitchFamily="34" charset="0"/>
                <a:sym typeface=""/>
              </a:rPr>
              <a:t>2</a:t>
            </a:r>
            <a:r>
              <a:rPr lang="en-US" altLang="ko-KR" sz="2000" b="1" dirty="0">
                <a:solidFill>
                  <a:srgbClr val="359588"/>
                </a:solidFill>
                <a:latin typeface="Candara" panose="020E0502030303020204" pitchFamily="34" charset="0"/>
                <a:sym typeface=""/>
              </a:rPr>
              <a:t>,</a:t>
            </a:r>
            <a:r>
              <a:rPr lang="ko-KR" sz="2000" b="1">
                <a:solidFill>
                  <a:srgbClr val="359588"/>
                </a:solidFill>
                <a:latin typeface="Candara" panose="020E0502030303020204" pitchFamily="34" charset="0"/>
                <a:sym typeface=""/>
              </a:rPr>
              <a:t>549 미국달러</a:t>
            </a:r>
          </a:p>
        </p:txBody>
      </p:sp>
      <p:sp>
        <p:nvSpPr>
          <p:cNvPr id="17" name="TextBox 16">
            <a:extLst>
              <a:ext uri="{FF2B5EF4-FFF2-40B4-BE49-F238E27FC236}">
                <a16:creationId xmlns:a16="http://schemas.microsoft.com/office/drawing/2014/main" id="{C613C4F8-41E5-3A4E-B45B-BD5309384493}"/>
              </a:ext>
            </a:extLst>
          </p:cNvPr>
          <p:cNvSpPr txBox="1"/>
          <p:nvPr/>
        </p:nvSpPr>
        <p:spPr>
          <a:xfrm>
            <a:off x="2768505" y="2159171"/>
            <a:ext cx="1818156" cy="338554"/>
          </a:xfrm>
          <a:prstGeom prst="rect">
            <a:avLst/>
          </a:prstGeom>
          <a:noFill/>
        </p:spPr>
        <p:txBody>
          <a:bodyPr wrap="square" rtlCol="0">
            <a:spAutoFit/>
          </a:bodyPr>
          <a:lstStyle>
            <a:defPPr>
              <a:defRPr lang="ko-KR">
                <a:ea typeface="Malgun Gothic"/>
              </a:defRPr>
            </a:defPPr>
            <a:lvl1pPr>
              <a:defRPr lang="ko-KR" sz="2000" b="1">
                <a:solidFill>
                  <a:srgbClr val="359588"/>
                </a:solidFill>
                <a:latin typeface="Candara" panose="020E0502030303020204" pitchFamily="34" charset="0"/>
                <a:ea typeface="Malgun Gothic"/>
              </a:defRPr>
            </a:lvl1pPr>
          </a:lstStyle>
          <a:p>
            <a:r>
              <a:rPr lang="es-ES" altLang="ko-KR" sz="1600" dirty="0">
                <a:sym typeface=""/>
              </a:rPr>
              <a:t>21</a:t>
            </a:r>
            <a:r>
              <a:rPr lang="en-US" altLang="ko-KR" sz="1600" dirty="0">
                <a:sym typeface=""/>
              </a:rPr>
              <a:t>.3</a:t>
            </a:r>
            <a:r>
              <a:rPr lang="ko-KR" altLang="es-ES" sz="1600" dirty="0">
                <a:sym typeface=""/>
              </a:rPr>
              <a:t>억 </a:t>
            </a:r>
            <a:r>
              <a:rPr lang="ko-KR" sz="1600" dirty="0">
                <a:sym typeface=""/>
              </a:rPr>
              <a:t>미국달러</a:t>
            </a:r>
          </a:p>
        </p:txBody>
      </p:sp>
      <p:sp>
        <p:nvSpPr>
          <p:cNvPr id="18" name="TextBox 17">
            <a:extLst>
              <a:ext uri="{FF2B5EF4-FFF2-40B4-BE49-F238E27FC236}">
                <a16:creationId xmlns:a16="http://schemas.microsoft.com/office/drawing/2014/main" id="{4CF66CF8-5E3A-5D42-BB69-96D0A04D07B7}"/>
              </a:ext>
            </a:extLst>
          </p:cNvPr>
          <p:cNvSpPr txBox="1"/>
          <p:nvPr/>
        </p:nvSpPr>
        <p:spPr>
          <a:xfrm>
            <a:off x="7550993" y="2173039"/>
            <a:ext cx="1818156" cy="338554"/>
          </a:xfrm>
          <a:prstGeom prst="rect">
            <a:avLst/>
          </a:prstGeom>
          <a:noFill/>
        </p:spPr>
        <p:txBody>
          <a:bodyPr wrap="square" rtlCol="0">
            <a:spAutoFit/>
          </a:bodyPr>
          <a:lstStyle>
            <a:defPPr>
              <a:defRPr lang="ko-KR">
                <a:ea typeface="Malgun Gothic"/>
              </a:defRPr>
            </a:defPPr>
            <a:lvl1pPr>
              <a:defRPr lang="ko-KR" sz="2000" b="1">
                <a:solidFill>
                  <a:srgbClr val="359588"/>
                </a:solidFill>
                <a:latin typeface="Candara" panose="020E0502030303020204" pitchFamily="34" charset="0"/>
                <a:ea typeface="Malgun Gothic"/>
              </a:defRPr>
            </a:lvl1pPr>
          </a:lstStyle>
          <a:p>
            <a:r>
              <a:rPr lang="ko-KR" sz="1600">
                <a:sym typeface=""/>
              </a:rPr>
              <a:t>1,381억 미국달러</a:t>
            </a:r>
          </a:p>
        </p:txBody>
      </p:sp>
      <p:sp>
        <p:nvSpPr>
          <p:cNvPr id="20" name="TextBox 19">
            <a:extLst>
              <a:ext uri="{FF2B5EF4-FFF2-40B4-BE49-F238E27FC236}">
                <a16:creationId xmlns:a16="http://schemas.microsoft.com/office/drawing/2014/main" id="{498E56F8-4D22-504E-B729-BEAD56B9B575}"/>
              </a:ext>
            </a:extLst>
          </p:cNvPr>
          <p:cNvSpPr txBox="1"/>
          <p:nvPr/>
        </p:nvSpPr>
        <p:spPr>
          <a:xfrm>
            <a:off x="5416023" y="4206341"/>
            <a:ext cx="4279451" cy="1323439"/>
          </a:xfrm>
          <a:prstGeom prst="rect">
            <a:avLst/>
          </a:prstGeom>
          <a:noFill/>
          <a:ln>
            <a:noFill/>
          </a:ln>
        </p:spPr>
        <p:txBody>
          <a:bodyPr wrap="square" rtlCol="0">
            <a:spAutoFit/>
          </a:bodyPr>
          <a:lstStyle/>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중국에서 2010년 골다공증 골절이 있는 사람의 수는 233만 명</a:t>
            </a:r>
            <a:r>
              <a:rPr lang="ko-KR" sz="1600" b="1" kern="0" baseline="30000" dirty="0">
                <a:solidFill>
                  <a:schemeClr val="tx1">
                    <a:lumMod val="100000"/>
                  </a:schemeClr>
                </a:solidFill>
                <a:latin typeface="Candara" panose="020E0502030303020204" pitchFamily="34" charset="0"/>
                <a:sym typeface=""/>
              </a:rPr>
              <a:t> 3</a:t>
            </a:r>
          </a:p>
          <a:p>
            <a:pPr marL="285750" indent="-285750">
              <a:buFont typeface="Arial" panose="020B0604020202020204" pitchFamily="34" charset="0"/>
              <a:buChar char="•"/>
            </a:pPr>
            <a:r>
              <a:rPr lang="ko-KR" sz="1600" b="1" kern="0" dirty="0">
                <a:solidFill>
                  <a:schemeClr val="tx1">
                    <a:lumMod val="100000"/>
                  </a:schemeClr>
                </a:solidFill>
                <a:latin typeface="Candara" panose="020E0502030303020204" pitchFamily="34" charset="0"/>
                <a:sym typeface=""/>
              </a:rPr>
              <a:t>이는 2050년까지 599만 명으로 증가할 것으로 예상됨</a:t>
            </a:r>
            <a:r>
              <a:rPr lang="ko-KR" sz="1600" b="1" kern="0" baseline="30000" dirty="0">
                <a:solidFill>
                  <a:schemeClr val="tx1">
                    <a:lumMod val="100000"/>
                  </a:schemeClr>
                </a:solidFill>
                <a:latin typeface="Candara" panose="020E0502030303020204" pitchFamily="34" charset="0"/>
                <a:sym typeface=""/>
              </a:rPr>
              <a:t>3</a:t>
            </a:r>
          </a:p>
        </p:txBody>
      </p:sp>
      <p:sp>
        <p:nvSpPr>
          <p:cNvPr id="21" name="Rounded Rectangle 20">
            <a:extLst>
              <a:ext uri="{FF2B5EF4-FFF2-40B4-BE49-F238E27FC236}">
                <a16:creationId xmlns:a16="http://schemas.microsoft.com/office/drawing/2014/main" id="{21E13637-8A16-2C45-BECB-149B6F2B9D03}"/>
              </a:ext>
            </a:extLst>
          </p:cNvPr>
          <p:cNvSpPr/>
          <p:nvPr/>
        </p:nvSpPr>
        <p:spPr>
          <a:xfrm>
            <a:off x="983810" y="3768847"/>
            <a:ext cx="9406062" cy="209855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2" name="Rounded Rectangle 21">
            <a:extLst>
              <a:ext uri="{FF2B5EF4-FFF2-40B4-BE49-F238E27FC236}">
                <a16:creationId xmlns:a16="http://schemas.microsoft.com/office/drawing/2014/main" id="{7244A6CA-15FD-2A41-960A-E803E697442C}"/>
              </a:ext>
            </a:extLst>
          </p:cNvPr>
          <p:cNvSpPr/>
          <p:nvPr/>
        </p:nvSpPr>
        <p:spPr>
          <a:xfrm>
            <a:off x="983809" y="1523999"/>
            <a:ext cx="4045391" cy="2016293"/>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sp>
        <p:nvSpPr>
          <p:cNvPr id="23" name="Rounded Rectangle 22">
            <a:extLst>
              <a:ext uri="{FF2B5EF4-FFF2-40B4-BE49-F238E27FC236}">
                <a16:creationId xmlns:a16="http://schemas.microsoft.com/office/drawing/2014/main" id="{160F3271-56AF-FA49-9C6A-6D796C81D832}"/>
              </a:ext>
            </a:extLst>
          </p:cNvPr>
          <p:cNvSpPr/>
          <p:nvPr/>
        </p:nvSpPr>
        <p:spPr>
          <a:xfrm>
            <a:off x="5741672" y="1524000"/>
            <a:ext cx="4648200" cy="2016292"/>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b="1">
              <a:ea typeface="Malgun Gothic"/>
            </a:endParaRPr>
          </a:p>
        </p:txBody>
      </p:sp>
      <p:pic>
        <p:nvPicPr>
          <p:cNvPr id="24" name="Graphic 23" descr="Home with solid fill">
            <a:hlinkClick r:id="rId6" action="ppaction://hlinksldjump"/>
            <a:extLst>
              <a:ext uri="{FF2B5EF4-FFF2-40B4-BE49-F238E27FC236}">
                <a16:creationId xmlns:a16="http://schemas.microsoft.com/office/drawing/2014/main" id="{C7D62E30-A5EA-EF4F-A2D2-9EED07AE08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3281502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척추 골절은 종종 일상적인 흉부 엑스레이에서 놓칠 수 있음</a:t>
            </a:r>
            <a:r>
              <a:rPr lang="ko-KR" sz="3600" b="1" kern="0" baseline="30000" dirty="0">
                <a:solidFill>
                  <a:srgbClr val="6BBBAD">
                    <a:lumMod val="100000"/>
                  </a:srgbClr>
                </a:solidFill>
                <a:latin typeface="Candara" panose="020E0502030303020204" pitchFamily="34" charset="0"/>
                <a:sym typeface=""/>
              </a:rPr>
              <a:t>1</a:t>
            </a:r>
          </a:p>
        </p:txBody>
      </p:sp>
      <p:sp>
        <p:nvSpPr>
          <p:cNvPr id="4" name="TextBox 3">
            <a:extLst>
              <a:ext uri="{FF2B5EF4-FFF2-40B4-BE49-F238E27FC236}">
                <a16:creationId xmlns:a16="http://schemas.microsoft.com/office/drawing/2014/main" id="{13BFEFBA-E4F2-43DC-959B-3FD2F3792E12}"/>
              </a:ext>
            </a:extLst>
          </p:cNvPr>
          <p:cNvSpPr txBox="1"/>
          <p:nvPr/>
        </p:nvSpPr>
        <p:spPr>
          <a:xfrm>
            <a:off x="609600" y="1550126"/>
            <a:ext cx="10993120" cy="3046988"/>
          </a:xfrm>
          <a:prstGeom prst="rect">
            <a:avLst/>
          </a:prstGeom>
          <a:noFill/>
        </p:spPr>
        <p:txBody>
          <a:bodyPr wrap="square" rtlCol="0">
            <a:spAutoFit/>
          </a:bodyPr>
          <a:lstStyle/>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sym typeface=""/>
            </a:endParaRPr>
          </a:p>
          <a:p>
            <a:endParaRPr lang="ko-KR" sz="1200">
              <a:latin typeface="Candra Regular "/>
              <a:ea typeface="Malgun Gothic"/>
            </a:endParaRPr>
          </a:p>
        </p:txBody>
      </p:sp>
      <p:graphicFrame>
        <p:nvGraphicFramePr>
          <p:cNvPr id="5" name="Content Placeholder 4">
            <a:extLst>
              <a:ext uri="{FF2B5EF4-FFF2-40B4-BE49-F238E27FC236}">
                <a16:creationId xmlns:a16="http://schemas.microsoft.com/office/drawing/2014/main" id="{75D16D83-45C5-8849-9DBA-CF81FAAD6C65}"/>
              </a:ext>
            </a:extLst>
          </p:cNvPr>
          <p:cNvGraphicFramePr>
            <a:graphicFrameLocks/>
          </p:cNvGraphicFramePr>
          <p:nvPr>
            <p:extLst>
              <p:ext uri="{D42A27DB-BD31-4B8C-83A1-F6EECF244321}">
                <p14:modId xmlns:p14="http://schemas.microsoft.com/office/powerpoint/2010/main" val="2968767976"/>
              </p:ext>
            </p:extLst>
          </p:nvPr>
        </p:nvGraphicFramePr>
        <p:xfrm>
          <a:off x="762000" y="1905001"/>
          <a:ext cx="54102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00032BD-76AD-BC41-9C23-E4D5C96D9F66}"/>
              </a:ext>
            </a:extLst>
          </p:cNvPr>
          <p:cNvSpPr txBox="1"/>
          <p:nvPr/>
        </p:nvSpPr>
        <p:spPr>
          <a:xfrm>
            <a:off x="2588587" y="1846473"/>
            <a:ext cx="30075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1400" b="1" i="0" u="none" strike="noStrike" kern="1200" cap="none" normalizeH="0" baseline="0" dirty="0" err="1">
                <a:ln>
                  <a:noFill/>
                </a:ln>
                <a:solidFill>
                  <a:schemeClr val="tx1">
                    <a:lumMod val="100000"/>
                  </a:schemeClr>
                </a:solidFill>
                <a:effectLst/>
                <a:uLnTx/>
                <a:uFillTx/>
                <a:latin typeface="Candara" panose="020E0502030303020204" pitchFamily="34" charset="0"/>
                <a:sym typeface=""/>
              </a:rPr>
              <a:t>N</a:t>
            </a:r>
            <a:r>
              <a:rPr kumimoji="0" lang="ko-KR" sz="1400" b="1" i="0" u="none" strike="noStrike" kern="1200" cap="none" normalizeH="0" baseline="0" dirty="0">
                <a:ln>
                  <a:noFill/>
                </a:ln>
                <a:solidFill>
                  <a:schemeClr val="tx1">
                    <a:lumMod val="100000"/>
                  </a:schemeClr>
                </a:solidFill>
                <a:effectLst/>
                <a:uLnTx/>
                <a:uFillTx/>
                <a:latin typeface="Candara" panose="020E0502030303020204" pitchFamily="34" charset="0"/>
                <a:sym typeface=""/>
              </a:rPr>
              <a:t>=중등도/중증 척추 </a:t>
            </a:r>
            <a:r>
              <a:rPr kumimoji="0" lang="ko-KR" sz="1400" b="1" i="0" u="none" strike="noStrike" kern="1200" cap="none" normalizeH="0" baseline="0" dirty="0" err="1">
                <a:ln>
                  <a:noFill/>
                </a:ln>
                <a:solidFill>
                  <a:schemeClr val="tx1">
                    <a:lumMod val="100000"/>
                  </a:schemeClr>
                </a:solidFill>
                <a:effectLst/>
                <a:uLnTx/>
                <a:uFillTx/>
                <a:latin typeface="Candara" panose="020E0502030303020204" pitchFamily="34" charset="0"/>
                <a:sym typeface=""/>
              </a:rPr>
              <a:t>골절를</a:t>
            </a:r>
            <a:r>
              <a:rPr kumimoji="0" lang="ko-KR" sz="1400" b="1" i="0" u="none" strike="noStrike" kern="1200" cap="none" normalizeH="0" baseline="0" dirty="0">
                <a:ln>
                  <a:noFill/>
                </a:ln>
                <a:solidFill>
                  <a:schemeClr val="tx1">
                    <a:lumMod val="100000"/>
                  </a:schemeClr>
                </a:solidFill>
                <a:effectLst/>
                <a:uLnTx/>
                <a:uFillTx/>
                <a:latin typeface="Candara" panose="020E0502030303020204" pitchFamily="34" charset="0"/>
                <a:sym typeface=""/>
              </a:rPr>
              <a:t> 갖고 퇴원한 환자 132명 </a:t>
            </a:r>
          </a:p>
        </p:txBody>
      </p:sp>
      <p:sp>
        <p:nvSpPr>
          <p:cNvPr id="7" name="TextBox 6">
            <a:extLst>
              <a:ext uri="{FF2B5EF4-FFF2-40B4-BE49-F238E27FC236}">
                <a16:creationId xmlns:a16="http://schemas.microsoft.com/office/drawing/2014/main" id="{8439DCF9-0E36-CC43-9782-23408A70F65F}"/>
              </a:ext>
            </a:extLst>
          </p:cNvPr>
          <p:cNvSpPr txBox="1"/>
          <p:nvPr/>
        </p:nvSpPr>
        <p:spPr>
          <a:xfrm>
            <a:off x="2694608" y="4978360"/>
            <a:ext cx="35265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Adapted from Gehlbach  SH, et al. </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Osteoporos Int </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2000</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.1 </a:t>
            </a:r>
          </a:p>
        </p:txBody>
      </p:sp>
      <p:sp>
        <p:nvSpPr>
          <p:cNvPr id="8" name="TextBox 7">
            <a:extLst>
              <a:ext uri="{FF2B5EF4-FFF2-40B4-BE49-F238E27FC236}">
                <a16:creationId xmlns:a16="http://schemas.microsoft.com/office/drawing/2014/main" id="{187CAFD2-FD24-7146-B9A8-0632BAD80146}"/>
              </a:ext>
            </a:extLst>
          </p:cNvPr>
          <p:cNvSpPr txBox="1"/>
          <p:nvPr/>
        </p:nvSpPr>
        <p:spPr>
          <a:xfrm>
            <a:off x="386856" y="6459394"/>
            <a:ext cx="11536887" cy="369332"/>
          </a:xfrm>
          <a:prstGeom prst="rect">
            <a:avLst/>
          </a:prstGeom>
          <a:noFill/>
        </p:spPr>
        <p:txBody>
          <a:bodyPr wrap="square" rtlCol="0">
            <a:spAutoFit/>
          </a:bodyPr>
          <a:lstStyle/>
          <a:p>
            <a:pPr lvl="0">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Gehlbach SH, et al.</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Osteoporos Int</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 2000;11:577-82. 2. </a:t>
            </a:r>
            <a:r>
              <a:rPr lang="ko-KR" sz="900" b="1" kern="0">
                <a:solidFill>
                  <a:schemeClr val="tx1">
                    <a:lumMod val="100000"/>
                  </a:schemeClr>
                </a:solidFill>
                <a:latin typeface="Calibri" panose="020F0502020204030204" pitchFamily="34" charset="0"/>
                <a:sym typeface=""/>
              </a:rPr>
              <a:t>International Osteoporosis Foundation. Vertebral Fracture Teaching Program Part 2. https://www.osteoporosis.foundation/sites/iofbonehealth/files/2021-01/2011_VertebralFractureInitiative_PartII_VertebralFractures_Eng.pdf  </a:t>
            </a:r>
          </a:p>
        </p:txBody>
      </p:sp>
      <p:pic>
        <p:nvPicPr>
          <p:cNvPr id="2" name="Picture 1">
            <a:extLst>
              <a:ext uri="{FF2B5EF4-FFF2-40B4-BE49-F238E27FC236}">
                <a16:creationId xmlns:a16="http://schemas.microsoft.com/office/drawing/2014/main" id="{16A80201-E180-8347-AABF-7E0A50DCBD94}"/>
              </a:ext>
            </a:extLst>
          </p:cNvPr>
          <p:cNvPicPr>
            <a:picLocks noChangeAspect="1"/>
          </p:cNvPicPr>
          <p:nvPr/>
        </p:nvPicPr>
        <p:blipFill>
          <a:blip r:embed="rId4"/>
          <a:stretch>
            <a:fillRect/>
          </a:stretch>
        </p:blipFill>
        <p:spPr>
          <a:xfrm>
            <a:off x="7203989" y="2387600"/>
            <a:ext cx="2222500" cy="2336800"/>
          </a:xfrm>
          <a:prstGeom prst="rect">
            <a:avLst/>
          </a:prstGeom>
        </p:spPr>
      </p:pic>
      <p:pic>
        <p:nvPicPr>
          <p:cNvPr id="3" name="Picture 2">
            <a:extLst>
              <a:ext uri="{FF2B5EF4-FFF2-40B4-BE49-F238E27FC236}">
                <a16:creationId xmlns:a16="http://schemas.microsoft.com/office/drawing/2014/main" id="{1B04A33F-5552-6448-9D5E-E21160914D9E}"/>
              </a:ext>
            </a:extLst>
          </p:cNvPr>
          <p:cNvPicPr>
            <a:picLocks noChangeAspect="1"/>
          </p:cNvPicPr>
          <p:nvPr/>
        </p:nvPicPr>
        <p:blipFill>
          <a:blip r:embed="rId5"/>
          <a:stretch>
            <a:fillRect/>
          </a:stretch>
        </p:blipFill>
        <p:spPr>
          <a:xfrm>
            <a:off x="9664700" y="2413000"/>
            <a:ext cx="1689100" cy="2286000"/>
          </a:xfrm>
          <a:prstGeom prst="rect">
            <a:avLst/>
          </a:prstGeom>
        </p:spPr>
      </p:pic>
      <p:sp>
        <p:nvSpPr>
          <p:cNvPr id="10" name="TextBox 9">
            <a:extLst>
              <a:ext uri="{FF2B5EF4-FFF2-40B4-BE49-F238E27FC236}">
                <a16:creationId xmlns:a16="http://schemas.microsoft.com/office/drawing/2014/main" id="{F5D5E329-A2F6-824D-B793-B0C57C197FE8}"/>
              </a:ext>
            </a:extLst>
          </p:cNvPr>
          <p:cNvSpPr txBox="1"/>
          <p:nvPr/>
        </p:nvSpPr>
        <p:spPr>
          <a:xfrm>
            <a:off x="7137724" y="1795503"/>
            <a:ext cx="3396164" cy="523220"/>
          </a:xfrm>
          <a:prstGeom prst="rect">
            <a:avLst/>
          </a:prstGeom>
          <a:noFill/>
        </p:spPr>
        <p:txBody>
          <a:bodyPr wrap="square" rtlCol="0">
            <a:spAutoFit/>
          </a:bodyPr>
          <a:lstStyle>
            <a:defPPr>
              <a:defRPr lang="ko-KR">
                <a:ea typeface="Malgun Gothic"/>
              </a:defRPr>
            </a:defPPr>
            <a:lvl1pPr marR="0" lvl="0" indent="0" fontAlgn="auto">
              <a:lnSpc>
                <a:spcPct val="100000"/>
              </a:lnSpc>
              <a:spcBef>
                <a:spcPts val="0"/>
              </a:spcBef>
              <a:spcAft>
                <a:spcPts val="0"/>
              </a:spcAft>
              <a:buClrTx/>
              <a:buSzTx/>
              <a:buFontTx/>
              <a:buNone/>
              <a:tabLst/>
              <a:defRPr kumimoji="0" lang="ko-KR" sz="1400" b="0" i="0" u="none" strike="noStrike" cap="none" spc="0" normalizeH="0" baseline="0">
                <a:ln>
                  <a:noFill/>
                </a:ln>
                <a:solidFill>
                  <a:prstClr val="black"/>
                </a:solidFill>
                <a:effectLst/>
                <a:uLnTx/>
                <a:uFillTx/>
                <a:latin typeface="Candara" panose="020E0502030303020204" pitchFamily="34" charset="0"/>
                <a:ea typeface="Malgun Gothic"/>
              </a:defRPr>
            </a:lvl1pPr>
          </a:lstStyle>
          <a:p>
            <a:r>
              <a:rPr lang="ko-KR" b="1" dirty="0">
                <a:solidFill>
                  <a:schemeClr val="tx1">
                    <a:lumMod val="100000"/>
                  </a:schemeClr>
                </a:solidFill>
                <a:sym typeface=""/>
              </a:rPr>
              <a:t>2등급 중등도 골절 하부 </a:t>
            </a:r>
            <a:r>
              <a:rPr lang="ko-KR" b="1" dirty="0" err="1">
                <a:solidFill>
                  <a:schemeClr val="tx1">
                    <a:lumMod val="100000"/>
                  </a:schemeClr>
                </a:solidFill>
                <a:sym typeface=""/>
              </a:rPr>
              <a:t>흉추를</a:t>
            </a:r>
            <a:r>
              <a:rPr lang="ko-KR" b="1" dirty="0">
                <a:solidFill>
                  <a:schemeClr val="tx1">
                    <a:lumMod val="100000"/>
                  </a:schemeClr>
                </a:solidFill>
                <a:sym typeface=""/>
              </a:rPr>
              <a:t> 보여주는 측면 흉부 방사선 사진</a:t>
            </a:r>
          </a:p>
        </p:txBody>
      </p:sp>
      <p:sp>
        <p:nvSpPr>
          <p:cNvPr id="12" name="TextBox 11">
            <a:extLst>
              <a:ext uri="{FF2B5EF4-FFF2-40B4-BE49-F238E27FC236}">
                <a16:creationId xmlns:a16="http://schemas.microsoft.com/office/drawing/2014/main" id="{0F3689C0-04EC-8647-B258-D0ED96DB34F5}"/>
              </a:ext>
            </a:extLst>
          </p:cNvPr>
          <p:cNvSpPr txBox="1"/>
          <p:nvPr/>
        </p:nvSpPr>
        <p:spPr>
          <a:xfrm>
            <a:off x="7203989" y="4790907"/>
            <a:ext cx="4149811" cy="369332"/>
          </a:xfrm>
          <a:prstGeom prst="rect">
            <a:avLst/>
          </a:prstGeom>
          <a:noFill/>
        </p:spPr>
        <p:txBody>
          <a:bodyPr wrap="square" rtlCol="0">
            <a:spAutoFit/>
          </a:bodyPr>
          <a:lstStyle>
            <a:defPPr>
              <a:defRPr lang="ko-KR">
                <a:ea typeface="Malgun Gothic"/>
              </a:defRPr>
            </a:defPPr>
            <a:lvl1pPr marR="0" lvl="0" indent="0" algn="r" fontAlgn="auto">
              <a:lnSpc>
                <a:spcPct val="100000"/>
              </a:lnSpc>
              <a:spcBef>
                <a:spcPts val="0"/>
              </a:spcBef>
              <a:spcAft>
                <a:spcPts val="0"/>
              </a:spcAft>
              <a:buClrTx/>
              <a:buSzTx/>
              <a:buFontTx/>
              <a:buNone/>
              <a:tabLst/>
              <a:defRPr kumimoji="0" lang="ko-KR" sz="900" b="0" i="0" u="none" strike="noStrike" cap="none" spc="0" normalizeH="0" baseline="0">
                <a:ln>
                  <a:noFill/>
                </a:ln>
                <a:solidFill>
                  <a:prstClr val="black">
                    <a:lumMod val="50000"/>
                    <a:lumOff val="50000"/>
                  </a:prstClr>
                </a:solidFill>
                <a:effectLst/>
                <a:uLnTx/>
                <a:uFillTx/>
                <a:latin typeface="Calibri" panose="020F0502020204030204"/>
                <a:ea typeface="Malgun Gothic"/>
              </a:defRPr>
            </a:lvl1pPr>
          </a:lstStyle>
          <a:p>
            <a:pPr algn="just"/>
            <a:r>
              <a:rPr lang="ko-KR" b="1" kern="0">
                <a:solidFill>
                  <a:schemeClr val="tx1">
                    <a:lumMod val="50000"/>
                    <a:lumOff val="50000"/>
                  </a:schemeClr>
                </a:solidFill>
                <a:latin typeface="Calibri" panose="020F0502020204030204" pitchFamily="34" charset="0"/>
                <a:sym typeface=""/>
              </a:rPr>
              <a:t>이미지 출처: 국제 골다공증 재단</a:t>
            </a:r>
            <a:r>
              <a:rPr lang="ko-KR" b="1" kern="0" baseline="30000">
                <a:solidFill>
                  <a:schemeClr val="tx1">
                    <a:lumMod val="50000"/>
                    <a:lumOff val="50000"/>
                  </a:schemeClr>
                </a:solidFill>
                <a:latin typeface="Calibri" panose="020F0502020204030204" pitchFamily="34" charset="0"/>
                <a:sym typeface=""/>
              </a:rPr>
              <a:t>2</a:t>
            </a:r>
            <a:r>
              <a:rPr lang="ko-KR" kern="0">
                <a:solidFill>
                  <a:schemeClr val="tx1">
                    <a:lumMod val="50000"/>
                    <a:lumOff val="50000"/>
                  </a:schemeClr>
                </a:solidFill>
                <a:latin typeface="Calibri" panose="020F0502020204030204" pitchFamily="34" charset="0"/>
                <a:sym typeface=""/>
              </a:rPr>
              <a:t> © International Osteoporosis Foundation, IOF의 허가를 받아 재인쇄됨.  All rights reserved.</a:t>
            </a:r>
            <a:endParaRPr lang="ko-KR" b="1" kern="0" baseline="30000">
              <a:solidFill>
                <a:schemeClr val="tx1">
                  <a:lumMod val="50000"/>
                  <a:lumOff val="50000"/>
                </a:schemeClr>
              </a:solidFill>
              <a:latin typeface="Calibri" panose="020F0502020204030204" pitchFamily="34" charset="0"/>
              <a:sym typeface=""/>
            </a:endParaRPr>
          </a:p>
        </p:txBody>
      </p:sp>
      <p:sp>
        <p:nvSpPr>
          <p:cNvPr id="14" name="TextBox 13">
            <a:extLst>
              <a:ext uri="{FF2B5EF4-FFF2-40B4-BE49-F238E27FC236}">
                <a16:creationId xmlns:a16="http://schemas.microsoft.com/office/drawing/2014/main" id="{143BBEC3-90BD-9049-ACA2-8CCD7234A6FC}"/>
              </a:ext>
            </a:extLst>
          </p:cNvPr>
          <p:cNvSpPr txBox="1"/>
          <p:nvPr/>
        </p:nvSpPr>
        <p:spPr>
          <a:xfrm>
            <a:off x="1447800" y="5486400"/>
            <a:ext cx="8839200" cy="400110"/>
          </a:xfrm>
          <a:prstGeom prst="rect">
            <a:avLst/>
          </a:prstGeom>
          <a:noFill/>
        </p:spPr>
        <p:txBody>
          <a:bodyPr wrap="square" rtlCol="0">
            <a:spAutoFit/>
          </a:bodyPr>
          <a:lstStyle>
            <a:defPPr>
              <a:defRPr lang="ko-KR">
                <a:ea typeface="Malgun Gothic"/>
              </a:defRPr>
            </a:defPPr>
            <a:lvl1pPr>
              <a:defRPr lang="ko-KR" sz="3600" b="1">
                <a:solidFill>
                  <a:srgbClr val="6BBBAD"/>
                </a:solidFill>
                <a:latin typeface="Candara" panose="020E0502030303020204" pitchFamily="34" charset="0"/>
                <a:ea typeface="Malgun Gothic"/>
              </a:defRPr>
            </a:lvl1pPr>
          </a:lstStyle>
          <a:p>
            <a:r>
              <a:rPr lang="ko-KR" sz="2000" kern="0" dirty="0">
                <a:solidFill>
                  <a:srgbClr val="6BBBAD">
                    <a:lumMod val="100000"/>
                  </a:srgbClr>
                </a:solidFill>
                <a:sym typeface=""/>
              </a:rPr>
              <a:t>이는 불필요한 고통, 골다공증의 과소 치료, 2차 예방의 기회 </a:t>
            </a:r>
            <a:r>
              <a:rPr lang="ko-KR" altLang="es-ES" sz="2000" kern="0" dirty="0">
                <a:solidFill>
                  <a:srgbClr val="6BBBAD">
                    <a:lumMod val="100000"/>
                  </a:srgbClr>
                </a:solidFill>
                <a:sym typeface=""/>
              </a:rPr>
              <a:t>상실</a:t>
            </a:r>
            <a:r>
              <a:rPr lang="ko-KR" altLang="en-US" sz="2000" kern="0" dirty="0">
                <a:solidFill>
                  <a:srgbClr val="6BBBAD">
                    <a:lumMod val="100000"/>
                  </a:srgbClr>
                </a:solidFill>
                <a:sym typeface=""/>
              </a:rPr>
              <a:t>을 초래</a:t>
            </a:r>
            <a:r>
              <a:rPr lang="ko-KR" altLang="es-ES" sz="2000" kern="0" dirty="0">
                <a:solidFill>
                  <a:srgbClr val="6BBBAD">
                    <a:lumMod val="100000"/>
                  </a:srgbClr>
                </a:solidFill>
                <a:sym typeface=""/>
              </a:rPr>
              <a:t>함</a:t>
            </a:r>
            <a:r>
              <a:rPr lang="ko-KR" sz="2000" kern="0" baseline="30000" dirty="0">
                <a:solidFill>
                  <a:srgbClr val="6BBBAD">
                    <a:lumMod val="100000"/>
                  </a:srgbClr>
                </a:solidFill>
                <a:sym typeface=""/>
              </a:rPr>
              <a:t>2</a:t>
            </a:r>
          </a:p>
        </p:txBody>
      </p:sp>
      <p:pic>
        <p:nvPicPr>
          <p:cNvPr id="16" name="Graphic 15" descr="Home with solid fill">
            <a:hlinkClick r:id="rId6" action="ppaction://hlinksldjump"/>
            <a:extLst>
              <a:ext uri="{FF2B5EF4-FFF2-40B4-BE49-F238E27FC236}">
                <a16:creationId xmlns:a16="http://schemas.microsoft.com/office/drawing/2014/main" id="{6B199996-D424-EC4E-BBAA-B82BC7FAD06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
        <p:nvSpPr>
          <p:cNvPr id="15" name="CuadroTexto 14">
            <a:extLst>
              <a:ext uri="{FF2B5EF4-FFF2-40B4-BE49-F238E27FC236}">
                <a16:creationId xmlns:a16="http://schemas.microsoft.com/office/drawing/2014/main" id="{3679E00C-167D-4F7A-A77B-C10588228DD5}"/>
              </a:ext>
            </a:extLst>
          </p:cNvPr>
          <p:cNvSpPr txBox="1"/>
          <p:nvPr/>
        </p:nvSpPr>
        <p:spPr>
          <a:xfrm>
            <a:off x="1726248" y="4303642"/>
            <a:ext cx="968360" cy="369332"/>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영상 판독 결과</a:t>
            </a:r>
          </a:p>
        </p:txBody>
      </p:sp>
      <p:sp>
        <p:nvSpPr>
          <p:cNvPr id="17" name="CuadroTexto 16">
            <a:extLst>
              <a:ext uri="{FF2B5EF4-FFF2-40B4-BE49-F238E27FC236}">
                <a16:creationId xmlns:a16="http://schemas.microsoft.com/office/drawing/2014/main" id="{89F9BB73-E4AE-4446-80CF-61B7F1604A26}"/>
              </a:ext>
            </a:extLst>
          </p:cNvPr>
          <p:cNvSpPr txBox="1"/>
          <p:nvPr/>
        </p:nvSpPr>
        <p:spPr>
          <a:xfrm>
            <a:off x="2767760" y="4314524"/>
            <a:ext cx="1120760" cy="553998"/>
          </a:xfrm>
          <a:prstGeom prst="rect">
            <a:avLst/>
          </a:prstGeom>
          <a:solidFill>
            <a:schemeClr val="bg1"/>
          </a:solidFill>
        </p:spPr>
        <p:txBody>
          <a:bodyPr wrap="square" lIns="0" tIns="0" rIns="0" bIns="0" rtlCol="0">
            <a:spAutoFit/>
          </a:bodyPr>
          <a:lstStyle/>
          <a:p>
            <a:pPr algn="ctr"/>
            <a:r>
              <a:rPr lang="ko-KR" sz="1200" dirty="0">
                <a:latin typeface="Calibri" panose="020F0502020204030204" pitchFamily="34" charset="0"/>
                <a:sym typeface=""/>
              </a:rPr>
              <a:t>방사선과 전문의 소견 요약</a:t>
            </a:r>
            <a:endParaRPr lang="es-ES" altLang="ko-KR" sz="1200" dirty="0">
              <a:latin typeface="Calibri" panose="020F0502020204030204" pitchFamily="34" charset="0"/>
              <a:sym typeface=""/>
            </a:endParaRPr>
          </a:p>
          <a:p>
            <a:pPr algn="ctr"/>
            <a:endParaRPr lang="ko-KR" sz="1200" dirty="0">
              <a:latin typeface="Calibri" panose="020F0502020204030204" pitchFamily="34" charset="0"/>
              <a:sym typeface=""/>
            </a:endParaRPr>
          </a:p>
        </p:txBody>
      </p:sp>
      <p:sp>
        <p:nvSpPr>
          <p:cNvPr id="18" name="CuadroTexto 17">
            <a:extLst>
              <a:ext uri="{FF2B5EF4-FFF2-40B4-BE49-F238E27FC236}">
                <a16:creationId xmlns:a16="http://schemas.microsoft.com/office/drawing/2014/main" id="{6868A278-F6C4-4A59-A66C-F101DF3837F7}"/>
              </a:ext>
            </a:extLst>
          </p:cNvPr>
          <p:cNvSpPr txBox="1"/>
          <p:nvPr/>
        </p:nvSpPr>
        <p:spPr>
          <a:xfrm>
            <a:off x="3911823" y="4320324"/>
            <a:ext cx="968360" cy="553998"/>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척추 골절 진단</a:t>
            </a:r>
          </a:p>
        </p:txBody>
      </p:sp>
      <p:sp>
        <p:nvSpPr>
          <p:cNvPr id="19" name="CuadroTexto 18">
            <a:extLst>
              <a:ext uri="{FF2B5EF4-FFF2-40B4-BE49-F238E27FC236}">
                <a16:creationId xmlns:a16="http://schemas.microsoft.com/office/drawing/2014/main" id="{38D69FE1-C5DD-44EE-823E-5BC16EC39710}"/>
              </a:ext>
            </a:extLst>
          </p:cNvPr>
          <p:cNvSpPr txBox="1"/>
          <p:nvPr/>
        </p:nvSpPr>
        <p:spPr>
          <a:xfrm>
            <a:off x="5003911" y="4320115"/>
            <a:ext cx="968360" cy="553998"/>
          </a:xfrm>
          <a:prstGeom prst="rect">
            <a:avLst/>
          </a:prstGeom>
          <a:solidFill>
            <a:schemeClr val="bg1"/>
          </a:solidFill>
        </p:spPr>
        <p:txBody>
          <a:bodyPr wrap="square" lIns="0" tIns="0" rIns="0" bIns="0" rtlCol="0">
            <a:spAutoFit/>
          </a:bodyPr>
          <a:lstStyle/>
          <a:p>
            <a:pPr algn="ctr"/>
            <a:r>
              <a:rPr lang="ko-KR" sz="1200">
                <a:latin typeface="Calibri" panose="020F0502020204030204" pitchFamily="34" charset="0"/>
                <a:sym typeface=""/>
              </a:rPr>
              <a:t>골다공증 치료제 처방</a:t>
            </a:r>
          </a:p>
        </p:txBody>
      </p:sp>
    </p:spTree>
    <p:extLst>
      <p:ext uri="{BB962C8B-B14F-4D97-AF65-F5344CB8AC3E}">
        <p14:creationId xmlns:p14="http://schemas.microsoft.com/office/powerpoint/2010/main" val="3355569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간단히 척추 골절의 사례 찾기 방법: 방사선 보고서의 텍스트 검색</a:t>
            </a:r>
            <a:r>
              <a:rPr lang="ko-KR" sz="3600" b="1" kern="0" baseline="30000" dirty="0">
                <a:solidFill>
                  <a:srgbClr val="6BBBAD">
                    <a:lumMod val="100000"/>
                  </a:srgbClr>
                </a:solidFill>
                <a:latin typeface="Candara" panose="020E0502030303020204" pitchFamily="34" charset="0"/>
                <a:sym typeface=""/>
              </a:rPr>
              <a:t>1 </a:t>
            </a:r>
          </a:p>
        </p:txBody>
      </p:sp>
      <p:sp>
        <p:nvSpPr>
          <p:cNvPr id="8" name="TextBox 7">
            <a:extLst>
              <a:ext uri="{FF2B5EF4-FFF2-40B4-BE49-F238E27FC236}">
                <a16:creationId xmlns:a16="http://schemas.microsoft.com/office/drawing/2014/main" id="{187CAFD2-FD24-7146-B9A8-0632BAD80146}"/>
              </a:ext>
            </a:extLst>
          </p:cNvPr>
          <p:cNvSpPr txBox="1"/>
          <p:nvPr/>
        </p:nvSpPr>
        <p:spPr>
          <a:xfrm>
            <a:off x="250399" y="6634365"/>
            <a:ext cx="11536887" cy="230832"/>
          </a:xfrm>
          <a:prstGeom prst="rect">
            <a:avLst/>
          </a:prstGeom>
          <a:noFill/>
        </p:spPr>
        <p:txBody>
          <a:bodyPr wrap="square" rtlCol="0">
            <a:spAutoFit/>
          </a:bodyPr>
          <a:lstStyle/>
          <a:p>
            <a:pPr lvl="0">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ndara" panose="020E0502030303020204" pitchFamily="34" charset="0"/>
                <a:sym typeface=""/>
              </a:rPr>
              <a:t>1.</a:t>
            </a:r>
            <a:r>
              <a:rPr lang="ko-KR" sz="900" b="1" kern="0">
                <a:solidFill>
                  <a:schemeClr val="tx1">
                    <a:lumMod val="100000"/>
                  </a:schemeClr>
                </a:solidFill>
                <a:latin typeface="Candara" panose="020E0502030303020204" pitchFamily="34" charset="0"/>
                <a:sym typeface=""/>
              </a:rPr>
              <a:t> Pandya J, et al. </a:t>
            </a:r>
            <a:r>
              <a:rPr lang="ko-KR" sz="900" b="1" i="1" kern="0">
                <a:solidFill>
                  <a:schemeClr val="tx1">
                    <a:lumMod val="100000"/>
                  </a:schemeClr>
                </a:solidFill>
                <a:latin typeface="Candara" panose="020E0502030303020204" pitchFamily="34" charset="0"/>
                <a:sym typeface=""/>
              </a:rPr>
              <a:t>Calcif Tissue Int</a:t>
            </a:r>
            <a:r>
              <a:rPr lang="ko-KR" sz="900" b="1" kern="0">
                <a:solidFill>
                  <a:schemeClr val="tx1">
                    <a:lumMod val="100000"/>
                  </a:schemeClr>
                </a:solidFill>
                <a:latin typeface="Candara" panose="020E0502030303020204" pitchFamily="34" charset="0"/>
                <a:sym typeface=""/>
              </a:rPr>
              <a:t> 2019;105:156–60</a:t>
            </a:r>
          </a:p>
        </p:txBody>
      </p:sp>
      <p:pic>
        <p:nvPicPr>
          <p:cNvPr id="16" name="Graphic 15" descr="Home with solid fill">
            <a:hlinkClick r:id="rId3" action="ppaction://hlinksldjump"/>
            <a:extLst>
              <a:ext uri="{FF2B5EF4-FFF2-40B4-BE49-F238E27FC236}">
                <a16:creationId xmlns:a16="http://schemas.microsoft.com/office/drawing/2014/main" id="{6B199996-D424-EC4E-BBAA-B82BC7FAD0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
        <p:nvSpPr>
          <p:cNvPr id="19" name="Freeform 18">
            <a:extLst>
              <a:ext uri="{FF2B5EF4-FFF2-40B4-BE49-F238E27FC236}">
                <a16:creationId xmlns:a16="http://schemas.microsoft.com/office/drawing/2014/main" id="{4D740BBF-4A51-CB4D-A182-A1D0A7EA0F5C}"/>
              </a:ext>
            </a:extLst>
          </p:cNvPr>
          <p:cNvSpPr/>
          <p:nvPr/>
        </p:nvSpPr>
        <p:spPr>
          <a:xfrm>
            <a:off x="2691602" y="2480809"/>
            <a:ext cx="430621" cy="91440"/>
          </a:xfrm>
          <a:custGeom>
            <a:avLst/>
            <a:gdLst>
              <a:gd name="connsiteX0" fmla="*/ 0 w 430621"/>
              <a:gd name="connsiteY0" fmla="*/ 45720 h 91440"/>
              <a:gd name="connsiteX1" fmla="*/ 430621 w 430621"/>
              <a:gd name="connsiteY1" fmla="*/ 45720 h 91440"/>
            </a:gdLst>
            <a:ahLst/>
            <a:cxnLst>
              <a:cxn ang="0">
                <a:pos x="connsiteX0" y="connsiteY0"/>
              </a:cxn>
              <a:cxn ang="0">
                <a:pos x="connsiteX1" y="connsiteY1"/>
              </a:cxn>
            </a:cxnLst>
            <a:rect l="l" t="t" r="r" b="b"/>
            <a:pathLst>
              <a:path w="430621" h="91440">
                <a:moveTo>
                  <a:pt x="0" y="45720"/>
                </a:moveTo>
                <a:lnTo>
                  <a:pt x="430621" y="45720"/>
                </a:lnTo>
              </a:path>
            </a:pathLst>
          </a:custGeom>
          <a:noFill/>
          <a:ln>
            <a:tailEnd type="arrow"/>
          </a:ln>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16480" tIns="43411" rIns="216480" bIns="43413" numCol="1" spcCol="1270" anchor="ctr" anchorCtr="0">
            <a:noAutofit/>
          </a:bodyPr>
          <a:lstStyle/>
          <a:p>
            <a:pPr marL="0" lvl="0" indent="0" algn="ctr" defTabSz="711200">
              <a:lnSpc>
                <a:spcPct val="90000"/>
              </a:lnSpc>
              <a:spcBef>
                <a:spcPct val="0"/>
              </a:spcBef>
              <a:spcAft>
                <a:spcPct val="35000"/>
              </a:spcAft>
              <a:buNone/>
            </a:pPr>
            <a:endParaRPr lang="ko-KR" sz="1600" kern="1200">
              <a:latin typeface="Candara" panose="020E0502030303020204" pitchFamily="34" charset="0"/>
              <a:ea typeface="Malgun Gothic"/>
            </a:endParaRPr>
          </a:p>
        </p:txBody>
      </p:sp>
      <p:sp>
        <p:nvSpPr>
          <p:cNvPr id="20" name="Freeform 19">
            <a:extLst>
              <a:ext uri="{FF2B5EF4-FFF2-40B4-BE49-F238E27FC236}">
                <a16:creationId xmlns:a16="http://schemas.microsoft.com/office/drawing/2014/main" id="{7C1F250C-E230-9B4D-96B8-CD289521E477}"/>
              </a:ext>
            </a:extLst>
          </p:cNvPr>
          <p:cNvSpPr/>
          <p:nvPr/>
        </p:nvSpPr>
        <p:spPr>
          <a:xfrm>
            <a:off x="269636" y="1924935"/>
            <a:ext cx="2466534" cy="1203187"/>
          </a:xfrm>
          <a:custGeom>
            <a:avLst/>
            <a:gdLst>
              <a:gd name="connsiteX0" fmla="*/ 0 w 2005312"/>
              <a:gd name="connsiteY0" fmla="*/ 0 h 1203187"/>
              <a:gd name="connsiteX1" fmla="*/ 2005312 w 2005312"/>
              <a:gd name="connsiteY1" fmla="*/ 0 h 1203187"/>
              <a:gd name="connsiteX2" fmla="*/ 2005312 w 2005312"/>
              <a:gd name="connsiteY2" fmla="*/ 1203187 h 1203187"/>
              <a:gd name="connsiteX3" fmla="*/ 0 w 2005312"/>
              <a:gd name="connsiteY3" fmla="*/ 1203187 h 1203187"/>
              <a:gd name="connsiteX4" fmla="*/ 0 w 2005312"/>
              <a:gd name="connsiteY4" fmla="*/ 0 h 12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312" h="1203187">
                <a:moveTo>
                  <a:pt x="0" y="0"/>
                </a:moveTo>
                <a:lnTo>
                  <a:pt x="2005312" y="0"/>
                </a:lnTo>
                <a:lnTo>
                  <a:pt x="2005312" y="1203187"/>
                </a:lnTo>
                <a:lnTo>
                  <a:pt x="0" y="1203187"/>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6개월에 걸친 X선/CT 보고(N=31,371)</a:t>
            </a:r>
          </a:p>
        </p:txBody>
      </p:sp>
      <p:sp>
        <p:nvSpPr>
          <p:cNvPr id="21" name="Freeform 20">
            <a:extLst>
              <a:ext uri="{FF2B5EF4-FFF2-40B4-BE49-F238E27FC236}">
                <a16:creationId xmlns:a16="http://schemas.microsoft.com/office/drawing/2014/main" id="{BC2BA3E1-8F86-DD40-99E5-D568765C95D9}"/>
              </a:ext>
            </a:extLst>
          </p:cNvPr>
          <p:cNvSpPr/>
          <p:nvPr/>
        </p:nvSpPr>
        <p:spPr>
          <a:xfrm>
            <a:off x="1690746" y="3126322"/>
            <a:ext cx="2466534" cy="430621"/>
          </a:xfrm>
          <a:custGeom>
            <a:avLst/>
            <a:gdLst>
              <a:gd name="connsiteX0" fmla="*/ 2466534 w 2466534"/>
              <a:gd name="connsiteY0" fmla="*/ 0 h 430621"/>
              <a:gd name="connsiteX1" fmla="*/ 2466534 w 2466534"/>
              <a:gd name="connsiteY1" fmla="*/ 232410 h 430621"/>
              <a:gd name="connsiteX2" fmla="*/ 0 w 2466534"/>
              <a:gd name="connsiteY2" fmla="*/ 232410 h 430621"/>
              <a:gd name="connsiteX3" fmla="*/ 0 w 2466534"/>
              <a:gd name="connsiteY3" fmla="*/ 430621 h 430621"/>
            </a:gdLst>
            <a:ahLst/>
            <a:cxnLst>
              <a:cxn ang="0">
                <a:pos x="connsiteX0" y="connsiteY0"/>
              </a:cxn>
              <a:cxn ang="0">
                <a:pos x="connsiteX1" y="connsiteY1"/>
              </a:cxn>
              <a:cxn ang="0">
                <a:pos x="connsiteX2" y="connsiteY2"/>
              </a:cxn>
              <a:cxn ang="0">
                <a:pos x="connsiteX3" y="connsiteY3"/>
              </a:cxn>
            </a:cxnLst>
            <a:rect l="l" t="t" r="r" b="b"/>
            <a:pathLst>
              <a:path w="2466534" h="430621">
                <a:moveTo>
                  <a:pt x="2466534" y="0"/>
                </a:moveTo>
                <a:lnTo>
                  <a:pt x="2466534" y="232410"/>
                </a:lnTo>
                <a:lnTo>
                  <a:pt x="0" y="232410"/>
                </a:lnTo>
                <a:lnTo>
                  <a:pt x="0" y="430621"/>
                </a:lnTo>
              </a:path>
            </a:pathLst>
          </a:custGeom>
          <a:noFill/>
          <a:ln>
            <a:tailEnd type="arrow"/>
          </a:ln>
        </p:spPr>
        <p:style>
          <a:lnRef idx="1">
            <a:schemeClr val="accent5">
              <a:hueOff val="-1689636"/>
              <a:satOff val="-4355"/>
              <a:lumOff val="-2941"/>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1183235" tIns="213003" rIns="1183235" bIns="213002" numCol="1" spcCol="1270" anchor="ctr" anchorCtr="0">
            <a:noAutofit/>
          </a:bodyPr>
          <a:lstStyle/>
          <a:p>
            <a:pPr marL="0" lvl="0" indent="0" algn="ctr" defTabSz="711200">
              <a:lnSpc>
                <a:spcPct val="90000"/>
              </a:lnSpc>
              <a:spcBef>
                <a:spcPct val="0"/>
              </a:spcBef>
              <a:spcAft>
                <a:spcPct val="35000"/>
              </a:spcAft>
              <a:buNone/>
            </a:pPr>
            <a:endParaRPr lang="ko-KR" sz="1600" kern="1200">
              <a:latin typeface="Candara" panose="020E0502030303020204" pitchFamily="34" charset="0"/>
              <a:ea typeface="Malgun Gothic"/>
            </a:endParaRPr>
          </a:p>
        </p:txBody>
      </p:sp>
      <p:sp>
        <p:nvSpPr>
          <p:cNvPr id="22" name="Freeform 21">
            <a:extLst>
              <a:ext uri="{FF2B5EF4-FFF2-40B4-BE49-F238E27FC236}">
                <a16:creationId xmlns:a16="http://schemas.microsoft.com/office/drawing/2014/main" id="{7C8F404D-8AC4-3547-8AAA-E6A59BC040D7}"/>
              </a:ext>
            </a:extLst>
          </p:cNvPr>
          <p:cNvSpPr/>
          <p:nvPr/>
        </p:nvSpPr>
        <p:spPr>
          <a:xfrm>
            <a:off x="3154624" y="1924935"/>
            <a:ext cx="2466534" cy="1203187"/>
          </a:xfrm>
          <a:custGeom>
            <a:avLst/>
            <a:gdLst>
              <a:gd name="connsiteX0" fmla="*/ 0 w 2005312"/>
              <a:gd name="connsiteY0" fmla="*/ 0 h 1203187"/>
              <a:gd name="connsiteX1" fmla="*/ 2005312 w 2005312"/>
              <a:gd name="connsiteY1" fmla="*/ 0 h 1203187"/>
              <a:gd name="connsiteX2" fmla="*/ 2005312 w 2005312"/>
              <a:gd name="connsiteY2" fmla="*/ 1203187 h 1203187"/>
              <a:gd name="connsiteX3" fmla="*/ 0 w 2005312"/>
              <a:gd name="connsiteY3" fmla="*/ 1203187 h 1203187"/>
              <a:gd name="connsiteX4" fmla="*/ 0 w 2005312"/>
              <a:gd name="connsiteY4" fmla="*/ 0 h 12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312" h="1203187">
                <a:moveTo>
                  <a:pt x="0" y="0"/>
                </a:moveTo>
                <a:lnTo>
                  <a:pt x="2005312" y="0"/>
                </a:lnTo>
                <a:lnTo>
                  <a:pt x="2005312" y="1203187"/>
                </a:lnTo>
                <a:lnTo>
                  <a:pt x="0" y="1203187"/>
                </a:lnTo>
                <a:lnTo>
                  <a:pt x="0" y="0"/>
                </a:lnTo>
                <a:close/>
              </a:path>
            </a:pathLst>
          </a:cu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12개의 미리 지정된 검색어 적용*</a:t>
            </a:r>
          </a:p>
        </p:txBody>
      </p:sp>
      <p:sp>
        <p:nvSpPr>
          <p:cNvPr id="23" name="Freeform 22">
            <a:extLst>
              <a:ext uri="{FF2B5EF4-FFF2-40B4-BE49-F238E27FC236}">
                <a16:creationId xmlns:a16="http://schemas.microsoft.com/office/drawing/2014/main" id="{5984FBC0-8765-3C49-8D41-720FA4C3B349}"/>
              </a:ext>
            </a:extLst>
          </p:cNvPr>
          <p:cNvSpPr/>
          <p:nvPr/>
        </p:nvSpPr>
        <p:spPr>
          <a:xfrm>
            <a:off x="2691602" y="4005736"/>
            <a:ext cx="430621" cy="91440"/>
          </a:xfrm>
          <a:custGeom>
            <a:avLst/>
            <a:gdLst>
              <a:gd name="connsiteX0" fmla="*/ 0 w 430621"/>
              <a:gd name="connsiteY0" fmla="*/ 45720 h 91440"/>
              <a:gd name="connsiteX1" fmla="*/ 430621 w 430621"/>
              <a:gd name="connsiteY1" fmla="*/ 45720 h 91440"/>
            </a:gdLst>
            <a:ahLst/>
            <a:cxnLst>
              <a:cxn ang="0">
                <a:pos x="connsiteX0" y="connsiteY0"/>
              </a:cxn>
              <a:cxn ang="0">
                <a:pos x="connsiteX1" y="connsiteY1"/>
              </a:cxn>
            </a:cxnLst>
            <a:rect l="l" t="t" r="r" b="b"/>
            <a:pathLst>
              <a:path w="430621" h="91440">
                <a:moveTo>
                  <a:pt x="0" y="45720"/>
                </a:moveTo>
                <a:lnTo>
                  <a:pt x="430621" y="45720"/>
                </a:lnTo>
              </a:path>
            </a:pathLst>
          </a:custGeom>
          <a:noFill/>
          <a:ln>
            <a:tailEnd type="arrow"/>
          </a:ln>
        </p:spPr>
        <p:style>
          <a:lnRef idx="1">
            <a:schemeClr val="accent5">
              <a:hueOff val="-3379271"/>
              <a:satOff val="-8710"/>
              <a:lumOff val="-5883"/>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16480" tIns="43412" rIns="216480" bIns="43412" numCol="1" spcCol="1270" anchor="ctr" anchorCtr="0">
            <a:noAutofit/>
          </a:bodyPr>
          <a:lstStyle/>
          <a:p>
            <a:pPr marL="0" lvl="0" indent="0" algn="ctr" defTabSz="711200">
              <a:lnSpc>
                <a:spcPct val="90000"/>
              </a:lnSpc>
              <a:spcBef>
                <a:spcPct val="0"/>
              </a:spcBef>
              <a:spcAft>
                <a:spcPct val="35000"/>
              </a:spcAft>
              <a:buNone/>
            </a:pPr>
            <a:endParaRPr lang="ko-KR" sz="1600" kern="1200">
              <a:latin typeface="Candara" panose="020E0502030303020204" pitchFamily="34" charset="0"/>
              <a:ea typeface="Malgun Gothic"/>
            </a:endParaRPr>
          </a:p>
        </p:txBody>
      </p:sp>
      <p:sp>
        <p:nvSpPr>
          <p:cNvPr id="24" name="Freeform 23">
            <a:extLst>
              <a:ext uri="{FF2B5EF4-FFF2-40B4-BE49-F238E27FC236}">
                <a16:creationId xmlns:a16="http://schemas.microsoft.com/office/drawing/2014/main" id="{F26DCCC8-93BE-CA4E-962D-896BE87509D8}"/>
              </a:ext>
            </a:extLst>
          </p:cNvPr>
          <p:cNvSpPr/>
          <p:nvPr/>
        </p:nvSpPr>
        <p:spPr>
          <a:xfrm>
            <a:off x="269636" y="3583526"/>
            <a:ext cx="2466533" cy="909223"/>
          </a:xfrm>
          <a:custGeom>
            <a:avLst/>
            <a:gdLst>
              <a:gd name="connsiteX0" fmla="*/ 0 w 2005312"/>
              <a:gd name="connsiteY0" fmla="*/ 0 h 1203187"/>
              <a:gd name="connsiteX1" fmla="*/ 2005312 w 2005312"/>
              <a:gd name="connsiteY1" fmla="*/ 0 h 1203187"/>
              <a:gd name="connsiteX2" fmla="*/ 2005312 w 2005312"/>
              <a:gd name="connsiteY2" fmla="*/ 1203187 h 1203187"/>
              <a:gd name="connsiteX3" fmla="*/ 0 w 2005312"/>
              <a:gd name="connsiteY3" fmla="*/ 1203187 h 1203187"/>
              <a:gd name="connsiteX4" fmla="*/ 0 w 2005312"/>
              <a:gd name="connsiteY4" fmla="*/ 0 h 12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312" h="1203187">
                <a:moveTo>
                  <a:pt x="0" y="0"/>
                </a:moveTo>
                <a:lnTo>
                  <a:pt x="2005312" y="0"/>
                </a:lnTo>
                <a:lnTo>
                  <a:pt x="2005312" y="1203187"/>
                </a:lnTo>
                <a:lnTo>
                  <a:pt x="0" y="1203187"/>
                </a:lnTo>
                <a:lnTo>
                  <a:pt x="0" y="0"/>
                </a:lnTo>
                <a:close/>
              </a:path>
            </a:pathLst>
          </a:cu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n=909개의 방사선 보고서가 확인됨</a:t>
            </a:r>
          </a:p>
        </p:txBody>
      </p:sp>
      <p:sp>
        <p:nvSpPr>
          <p:cNvPr id="25" name="Freeform 24">
            <a:extLst>
              <a:ext uri="{FF2B5EF4-FFF2-40B4-BE49-F238E27FC236}">
                <a16:creationId xmlns:a16="http://schemas.microsoft.com/office/drawing/2014/main" id="{31978B27-1D60-1747-8A24-18524249951E}"/>
              </a:ext>
            </a:extLst>
          </p:cNvPr>
          <p:cNvSpPr/>
          <p:nvPr/>
        </p:nvSpPr>
        <p:spPr>
          <a:xfrm>
            <a:off x="1690746" y="4527262"/>
            <a:ext cx="2466534" cy="430621"/>
          </a:xfrm>
          <a:custGeom>
            <a:avLst/>
            <a:gdLst>
              <a:gd name="connsiteX0" fmla="*/ 2466534 w 2466534"/>
              <a:gd name="connsiteY0" fmla="*/ 0 h 430621"/>
              <a:gd name="connsiteX1" fmla="*/ 2466534 w 2466534"/>
              <a:gd name="connsiteY1" fmla="*/ 232410 h 430621"/>
              <a:gd name="connsiteX2" fmla="*/ 0 w 2466534"/>
              <a:gd name="connsiteY2" fmla="*/ 232410 h 430621"/>
              <a:gd name="connsiteX3" fmla="*/ 0 w 2466534"/>
              <a:gd name="connsiteY3" fmla="*/ 430621 h 430621"/>
            </a:gdLst>
            <a:ahLst/>
            <a:cxnLst>
              <a:cxn ang="0">
                <a:pos x="connsiteX0" y="connsiteY0"/>
              </a:cxn>
              <a:cxn ang="0">
                <a:pos x="connsiteX1" y="connsiteY1"/>
              </a:cxn>
              <a:cxn ang="0">
                <a:pos x="connsiteX2" y="connsiteY2"/>
              </a:cxn>
              <a:cxn ang="0">
                <a:pos x="connsiteX3" y="connsiteY3"/>
              </a:cxn>
            </a:cxnLst>
            <a:rect l="l" t="t" r="r" b="b"/>
            <a:pathLst>
              <a:path w="2466534" h="430621">
                <a:moveTo>
                  <a:pt x="2466534" y="0"/>
                </a:moveTo>
                <a:lnTo>
                  <a:pt x="2466534" y="232410"/>
                </a:lnTo>
                <a:lnTo>
                  <a:pt x="0" y="232410"/>
                </a:lnTo>
                <a:lnTo>
                  <a:pt x="0" y="430621"/>
                </a:lnTo>
              </a:path>
            </a:pathLst>
          </a:custGeom>
          <a:noFill/>
          <a:ln>
            <a:tailEnd type="arrow"/>
          </a:ln>
        </p:spPr>
        <p:style>
          <a:lnRef idx="1">
            <a:schemeClr val="accent5">
              <a:hueOff val="-5068907"/>
              <a:satOff val="-13064"/>
              <a:lumOff val="-8824"/>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1183235" tIns="213002" rIns="1183235" bIns="213003" numCol="1" spcCol="1270" anchor="ctr" anchorCtr="0">
            <a:noAutofit/>
          </a:bodyPr>
          <a:lstStyle/>
          <a:p>
            <a:pPr marL="0" lvl="0" indent="0" algn="ctr" defTabSz="711200">
              <a:lnSpc>
                <a:spcPct val="90000"/>
              </a:lnSpc>
              <a:spcBef>
                <a:spcPct val="0"/>
              </a:spcBef>
              <a:spcAft>
                <a:spcPct val="35000"/>
              </a:spcAft>
              <a:buNone/>
            </a:pPr>
            <a:endParaRPr lang="ko-KR" sz="1600" kern="1200">
              <a:latin typeface="Candara" panose="020E0502030303020204" pitchFamily="34" charset="0"/>
              <a:ea typeface="Malgun Gothic"/>
            </a:endParaRPr>
          </a:p>
        </p:txBody>
      </p:sp>
      <p:sp>
        <p:nvSpPr>
          <p:cNvPr id="26" name="Freeform 25">
            <a:extLst>
              <a:ext uri="{FF2B5EF4-FFF2-40B4-BE49-F238E27FC236}">
                <a16:creationId xmlns:a16="http://schemas.microsoft.com/office/drawing/2014/main" id="{CCBF7516-7810-4E49-BBFD-9F068223685C}"/>
              </a:ext>
            </a:extLst>
          </p:cNvPr>
          <p:cNvSpPr/>
          <p:nvPr/>
        </p:nvSpPr>
        <p:spPr>
          <a:xfrm>
            <a:off x="3154624" y="3600011"/>
            <a:ext cx="2466533" cy="909223"/>
          </a:xfrm>
          <a:custGeom>
            <a:avLst/>
            <a:gdLst>
              <a:gd name="connsiteX0" fmla="*/ 0 w 2005312"/>
              <a:gd name="connsiteY0" fmla="*/ 0 h 1203187"/>
              <a:gd name="connsiteX1" fmla="*/ 2005312 w 2005312"/>
              <a:gd name="connsiteY1" fmla="*/ 0 h 1203187"/>
              <a:gd name="connsiteX2" fmla="*/ 2005312 w 2005312"/>
              <a:gd name="connsiteY2" fmla="*/ 1203187 h 1203187"/>
              <a:gd name="connsiteX3" fmla="*/ 0 w 2005312"/>
              <a:gd name="connsiteY3" fmla="*/ 1203187 h 1203187"/>
              <a:gd name="connsiteX4" fmla="*/ 0 w 2005312"/>
              <a:gd name="connsiteY4" fmla="*/ 0 h 12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312" h="1203187">
                <a:moveTo>
                  <a:pt x="0" y="0"/>
                </a:moveTo>
                <a:lnTo>
                  <a:pt x="2005312" y="0"/>
                </a:lnTo>
                <a:lnTo>
                  <a:pt x="2005312" y="1203187"/>
                </a:lnTo>
                <a:lnTo>
                  <a:pt x="0" y="1203187"/>
                </a:lnTo>
                <a:lnTo>
                  <a:pt x="0" y="0"/>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ko-KR" sz="1600" b="1" kern="1200">
                <a:latin typeface="Candara" panose="020E0502030303020204" pitchFamily="34" charset="0"/>
                <a:ea typeface="Malgun Gothic"/>
              </a:rPr>
              <a:t>정확성을 위한 보고서 수동 검토</a:t>
            </a:r>
          </a:p>
        </p:txBody>
      </p:sp>
      <p:sp>
        <p:nvSpPr>
          <p:cNvPr id="27" name="Freeform 26">
            <a:extLst>
              <a:ext uri="{FF2B5EF4-FFF2-40B4-BE49-F238E27FC236}">
                <a16:creationId xmlns:a16="http://schemas.microsoft.com/office/drawing/2014/main" id="{40E7CB0E-4F47-0D43-B3F7-5380B6E0B27D}"/>
              </a:ext>
            </a:extLst>
          </p:cNvPr>
          <p:cNvSpPr/>
          <p:nvPr/>
        </p:nvSpPr>
        <p:spPr>
          <a:xfrm>
            <a:off x="2691602" y="5809627"/>
            <a:ext cx="430621" cy="91440"/>
          </a:xfrm>
          <a:custGeom>
            <a:avLst/>
            <a:gdLst>
              <a:gd name="connsiteX0" fmla="*/ 0 w 430621"/>
              <a:gd name="connsiteY0" fmla="*/ 45720 h 91440"/>
              <a:gd name="connsiteX1" fmla="*/ 430621 w 430621"/>
              <a:gd name="connsiteY1" fmla="*/ 45720 h 91440"/>
            </a:gdLst>
            <a:ahLst/>
            <a:cxnLst>
              <a:cxn ang="0">
                <a:pos x="connsiteX0" y="connsiteY0"/>
              </a:cxn>
              <a:cxn ang="0">
                <a:pos x="connsiteX1" y="connsiteY1"/>
              </a:cxn>
            </a:cxnLst>
            <a:rect l="l" t="t" r="r" b="b"/>
            <a:pathLst>
              <a:path w="430621" h="91440">
                <a:moveTo>
                  <a:pt x="0" y="45720"/>
                </a:moveTo>
                <a:lnTo>
                  <a:pt x="430621" y="45720"/>
                </a:lnTo>
              </a:path>
            </a:pathLst>
          </a:custGeom>
          <a:noFill/>
          <a:ln>
            <a:tailEnd type="arrow"/>
          </a:ln>
        </p:spPr>
        <p:style>
          <a:lnRef idx="1">
            <a:schemeClr val="accent5">
              <a:hueOff val="-6758543"/>
              <a:satOff val="-17419"/>
              <a:lumOff val="-11765"/>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16480" tIns="43412" rIns="216480" bIns="43412" numCol="1" spcCol="1270" anchor="ctr" anchorCtr="0">
            <a:noAutofit/>
          </a:bodyPr>
          <a:lstStyle/>
          <a:p>
            <a:pPr marL="0" lvl="0" indent="0" algn="ctr" defTabSz="222250">
              <a:lnSpc>
                <a:spcPct val="90000"/>
              </a:lnSpc>
              <a:spcBef>
                <a:spcPct val="0"/>
              </a:spcBef>
              <a:spcAft>
                <a:spcPct val="35000"/>
              </a:spcAft>
              <a:buNone/>
            </a:pPr>
            <a:endParaRPr lang="ko-KR" sz="500" kern="1200">
              <a:latin typeface="Candara" panose="020E0502030303020204" pitchFamily="34" charset="0"/>
              <a:ea typeface="Malgun Gothic"/>
            </a:endParaRPr>
          </a:p>
        </p:txBody>
      </p:sp>
      <p:sp>
        <p:nvSpPr>
          <p:cNvPr id="28" name="Freeform 27">
            <a:extLst>
              <a:ext uri="{FF2B5EF4-FFF2-40B4-BE49-F238E27FC236}">
                <a16:creationId xmlns:a16="http://schemas.microsoft.com/office/drawing/2014/main" id="{743D4FE3-228A-1F4E-A46F-9D77FDE30581}"/>
              </a:ext>
            </a:extLst>
          </p:cNvPr>
          <p:cNvSpPr/>
          <p:nvPr/>
        </p:nvSpPr>
        <p:spPr>
          <a:xfrm>
            <a:off x="269636" y="4992396"/>
            <a:ext cx="2466532" cy="1203187"/>
          </a:xfrm>
          <a:custGeom>
            <a:avLst/>
            <a:gdLst>
              <a:gd name="connsiteX0" fmla="*/ 0 w 2005312"/>
              <a:gd name="connsiteY0" fmla="*/ 0 h 1203187"/>
              <a:gd name="connsiteX1" fmla="*/ 2005312 w 2005312"/>
              <a:gd name="connsiteY1" fmla="*/ 0 h 1203187"/>
              <a:gd name="connsiteX2" fmla="*/ 2005312 w 2005312"/>
              <a:gd name="connsiteY2" fmla="*/ 1203187 h 1203187"/>
              <a:gd name="connsiteX3" fmla="*/ 0 w 2005312"/>
              <a:gd name="connsiteY3" fmla="*/ 1203187 h 1203187"/>
              <a:gd name="connsiteX4" fmla="*/ 0 w 2005312"/>
              <a:gd name="connsiteY4" fmla="*/ 0 h 12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312" h="1203187">
                <a:moveTo>
                  <a:pt x="0" y="0"/>
                </a:moveTo>
                <a:lnTo>
                  <a:pt x="2005312" y="0"/>
                </a:lnTo>
                <a:lnTo>
                  <a:pt x="2005312" y="1203187"/>
                </a:lnTo>
                <a:lnTo>
                  <a:pt x="0" y="1203187"/>
                </a:lnTo>
                <a:lnTo>
                  <a:pt x="0" y="0"/>
                </a:lnTo>
                <a:close/>
              </a:path>
            </a:pathLst>
          </a:custGeom>
          <a:solidFill>
            <a:srgbClr val="2F9588"/>
          </a:solidFill>
        </p:spPr>
        <p:style>
          <a:lnRef idx="2">
            <a:schemeClr val="lt1">
              <a:hueOff val="0"/>
              <a:satOff val="0"/>
              <a:lumOff val="0"/>
              <a:alphaOff val="0"/>
            </a:schemeClr>
          </a:lnRef>
          <a:fillRef idx="1">
            <a:scrgbClr r="0" g="0" b="0"/>
          </a:fillRef>
          <a:effectRef idx="0">
            <a:schemeClr val="accent5">
              <a:hueOff val="-5406834"/>
              <a:satOff val="-13935"/>
              <a:lumOff val="-9412"/>
              <a:alphaOff val="0"/>
            </a:schemeClr>
          </a:effectRef>
          <a:fontRef idx="minor">
            <a:schemeClr val="lt1"/>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ko-KR" sz="2800" b="1" kern="1200">
                <a:latin typeface="Candara" panose="020E0502030303020204" pitchFamily="34" charset="0"/>
                <a:ea typeface="Malgun Gothic"/>
              </a:rPr>
              <a:t>75.8%</a:t>
            </a:r>
            <a:r>
              <a:rPr lang="ko-KR" sz="1600" b="1" kern="1200">
                <a:latin typeface="Candara" panose="020E0502030303020204" pitchFamily="34" charset="0"/>
                <a:ea typeface="Malgun Gothic"/>
              </a:rPr>
              <a:t>(n=689)</a:t>
            </a:r>
            <a:br>
              <a:rPr lang="ko-KR" sz="1600" b="1" kern="1200" dirty="0">
                <a:latin typeface="Candara" panose="020E0502030303020204" pitchFamily="34" charset="0"/>
                <a:ea typeface="Malgun Gothic"/>
              </a:rPr>
            </a:br>
            <a:r>
              <a:rPr lang="ko-KR" sz="1600" b="1" kern="1200">
                <a:latin typeface="Candara" panose="020E0502030303020204" pitchFamily="34" charset="0"/>
                <a:ea typeface="Malgun Gothic"/>
              </a:rPr>
              <a:t>의 참양성 척추 골절 진단</a:t>
            </a:r>
          </a:p>
        </p:txBody>
      </p:sp>
      <p:sp>
        <p:nvSpPr>
          <p:cNvPr id="29" name="Freeform 28">
            <a:extLst>
              <a:ext uri="{FF2B5EF4-FFF2-40B4-BE49-F238E27FC236}">
                <a16:creationId xmlns:a16="http://schemas.microsoft.com/office/drawing/2014/main" id="{BA81492E-37BD-594E-BD9E-5217AD4DC907}"/>
              </a:ext>
            </a:extLst>
          </p:cNvPr>
          <p:cNvSpPr/>
          <p:nvPr/>
        </p:nvSpPr>
        <p:spPr>
          <a:xfrm>
            <a:off x="3154623" y="4992396"/>
            <a:ext cx="2466534" cy="1203187"/>
          </a:xfrm>
          <a:custGeom>
            <a:avLst/>
            <a:gdLst>
              <a:gd name="connsiteX0" fmla="*/ 0 w 2005312"/>
              <a:gd name="connsiteY0" fmla="*/ 0 h 1203187"/>
              <a:gd name="connsiteX1" fmla="*/ 2005312 w 2005312"/>
              <a:gd name="connsiteY1" fmla="*/ 0 h 1203187"/>
              <a:gd name="connsiteX2" fmla="*/ 2005312 w 2005312"/>
              <a:gd name="connsiteY2" fmla="*/ 1203187 h 1203187"/>
              <a:gd name="connsiteX3" fmla="*/ 0 w 2005312"/>
              <a:gd name="connsiteY3" fmla="*/ 1203187 h 1203187"/>
              <a:gd name="connsiteX4" fmla="*/ 0 w 2005312"/>
              <a:gd name="connsiteY4" fmla="*/ 0 h 12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312" h="1203187">
                <a:moveTo>
                  <a:pt x="0" y="0"/>
                </a:moveTo>
                <a:lnTo>
                  <a:pt x="2005312" y="0"/>
                </a:lnTo>
                <a:lnTo>
                  <a:pt x="2005312" y="1203187"/>
                </a:lnTo>
                <a:lnTo>
                  <a:pt x="0" y="1203187"/>
                </a:lnTo>
                <a:lnTo>
                  <a:pt x="0" y="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ko-KR" sz="1500" b="1" i="0" kern="1200" dirty="0" err="1">
                <a:latin typeface="Candara" panose="020E0502030303020204" pitchFamily="34" charset="0"/>
                <a:ea typeface="Malgun Gothic"/>
              </a:rPr>
              <a:t>검색어</a:t>
            </a:r>
            <a:r>
              <a:rPr lang="ko-KR" sz="1500" b="1" i="0" kern="1200" dirty="0">
                <a:latin typeface="Candara" panose="020E0502030303020204" pitchFamily="34" charset="0"/>
                <a:ea typeface="Malgun Gothic"/>
              </a:rPr>
              <a:t> '</a:t>
            </a:r>
            <a:r>
              <a:rPr lang="ko-KR" sz="1500" b="1" i="1" kern="1200" dirty="0">
                <a:latin typeface="Candara" panose="020E0502030303020204" pitchFamily="34" charset="0"/>
                <a:ea typeface="Malgun Gothic"/>
              </a:rPr>
              <a:t>키 감소</a:t>
            </a:r>
            <a:r>
              <a:rPr lang="ko-KR" sz="1500" b="1" kern="1200" dirty="0">
                <a:latin typeface="Candara" panose="020E0502030303020204" pitchFamily="34" charset="0"/>
                <a:ea typeface="Malgun Gothic"/>
              </a:rPr>
              <a:t>', '</a:t>
            </a:r>
            <a:r>
              <a:rPr lang="ko-KR" sz="1500" b="1" i="1" kern="1200" dirty="0">
                <a:latin typeface="Candara" panose="020E0502030303020204" pitchFamily="34" charset="0"/>
                <a:ea typeface="Malgun Gothic"/>
              </a:rPr>
              <a:t>분쇄 골절</a:t>
            </a:r>
            <a:r>
              <a:rPr lang="ko-KR" sz="1500" b="1" kern="1200" dirty="0">
                <a:latin typeface="Candara" panose="020E0502030303020204" pitchFamily="34" charset="0"/>
                <a:ea typeface="Malgun Gothic"/>
              </a:rPr>
              <a:t>' 그리고 '</a:t>
            </a:r>
            <a:r>
              <a:rPr lang="ko-KR" sz="1500" b="1" i="1" kern="1200" dirty="0">
                <a:solidFill>
                  <a:schemeClr val="bg1"/>
                </a:solidFill>
                <a:latin typeface="Candara" panose="020E0502030303020204" pitchFamily="34" charset="0"/>
                <a:ea typeface="Malgun Gothic"/>
              </a:rPr>
              <a:t>압</a:t>
            </a:r>
            <a:r>
              <a:rPr lang="ko-KR" altLang="en-US" sz="1500" b="1" i="1" kern="1200" dirty="0">
                <a:solidFill>
                  <a:schemeClr val="bg1"/>
                </a:solidFill>
                <a:latin typeface="Candara" panose="020E0502030303020204" pitchFamily="34" charset="0"/>
                <a:ea typeface="Malgun Gothic"/>
              </a:rPr>
              <a:t>박</a:t>
            </a:r>
            <a:r>
              <a:rPr lang="ko-KR" sz="1500" b="1" i="1" kern="1200" dirty="0">
                <a:solidFill>
                  <a:schemeClr val="bg1"/>
                </a:solidFill>
                <a:latin typeface="Candara" panose="020E0502030303020204" pitchFamily="34" charset="0"/>
                <a:ea typeface="Malgun Gothic"/>
              </a:rPr>
              <a:t> </a:t>
            </a:r>
            <a:r>
              <a:rPr lang="ko-KR" sz="1500" b="1" i="1" kern="1200" dirty="0">
                <a:latin typeface="Candara" panose="020E0502030303020204" pitchFamily="34" charset="0"/>
                <a:ea typeface="Malgun Gothic"/>
              </a:rPr>
              <a:t>골절</a:t>
            </a:r>
            <a:r>
              <a:rPr lang="ko-KR" sz="1500" b="1" kern="1200" dirty="0">
                <a:latin typeface="Candara" panose="020E0502030303020204" pitchFamily="34" charset="0"/>
                <a:ea typeface="Malgun Gothic"/>
              </a:rPr>
              <a:t> ' ➔ 가장 많은 검색 결과</a:t>
            </a:r>
          </a:p>
        </p:txBody>
      </p:sp>
      <p:sp>
        <p:nvSpPr>
          <p:cNvPr id="13" name="Rectangle 12">
            <a:extLst>
              <a:ext uri="{FF2B5EF4-FFF2-40B4-BE49-F238E27FC236}">
                <a16:creationId xmlns:a16="http://schemas.microsoft.com/office/drawing/2014/main" id="{4CEF78C8-7286-1945-A66D-6A2ECABC1AA4}"/>
              </a:ext>
            </a:extLst>
          </p:cNvPr>
          <p:cNvSpPr/>
          <p:nvPr/>
        </p:nvSpPr>
        <p:spPr>
          <a:xfrm rot="5400000">
            <a:off x="2723769" y="-1030275"/>
            <a:ext cx="443253" cy="53515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ko-KR" sz="1600" b="1">
                <a:latin typeface="Candara" panose="020E0502030303020204" pitchFamily="34" charset="0"/>
                <a:sym typeface=""/>
              </a:rPr>
              <a:t>개발 단계</a:t>
            </a:r>
          </a:p>
        </p:txBody>
      </p:sp>
      <p:graphicFrame>
        <p:nvGraphicFramePr>
          <p:cNvPr id="15" name="Table 17">
            <a:extLst>
              <a:ext uri="{FF2B5EF4-FFF2-40B4-BE49-F238E27FC236}">
                <a16:creationId xmlns:a16="http://schemas.microsoft.com/office/drawing/2014/main" id="{D085D8C2-5F94-474A-9675-6C6E979B8BFC}"/>
              </a:ext>
            </a:extLst>
          </p:cNvPr>
          <p:cNvGraphicFramePr>
            <a:graphicFrameLocks noGrp="1"/>
          </p:cNvGraphicFramePr>
          <p:nvPr>
            <p:extLst>
              <p:ext uri="{D42A27DB-BD31-4B8C-83A1-F6EECF244321}">
                <p14:modId xmlns:p14="http://schemas.microsoft.com/office/powerpoint/2010/main" val="3742008105"/>
              </p:ext>
            </p:extLst>
          </p:nvPr>
        </p:nvGraphicFramePr>
        <p:xfrm>
          <a:off x="5928596" y="1423858"/>
          <a:ext cx="5858688" cy="2188179"/>
        </p:xfrm>
        <a:graphic>
          <a:graphicData uri="http://schemas.openxmlformats.org/drawingml/2006/table">
            <a:tbl>
              <a:tblPr firstRow="1" bandRow="1">
                <a:tableStyleId>{5C22544A-7EE6-4342-B048-85BDC9FD1C3A}</a:tableStyleId>
              </a:tblPr>
              <a:tblGrid>
                <a:gridCol w="1845008">
                  <a:extLst>
                    <a:ext uri="{9D8B030D-6E8A-4147-A177-3AD203B41FA5}">
                      <a16:colId xmlns:a16="http://schemas.microsoft.com/office/drawing/2014/main" val="2696087153"/>
                    </a:ext>
                  </a:extLst>
                </a:gridCol>
                <a:gridCol w="1084336">
                  <a:extLst>
                    <a:ext uri="{9D8B030D-6E8A-4147-A177-3AD203B41FA5}">
                      <a16:colId xmlns:a16="http://schemas.microsoft.com/office/drawing/2014/main" val="404981440"/>
                    </a:ext>
                  </a:extLst>
                </a:gridCol>
                <a:gridCol w="1464672">
                  <a:extLst>
                    <a:ext uri="{9D8B030D-6E8A-4147-A177-3AD203B41FA5}">
                      <a16:colId xmlns:a16="http://schemas.microsoft.com/office/drawing/2014/main" val="574208607"/>
                    </a:ext>
                  </a:extLst>
                </a:gridCol>
                <a:gridCol w="1464672">
                  <a:extLst>
                    <a:ext uri="{9D8B030D-6E8A-4147-A177-3AD203B41FA5}">
                      <a16:colId xmlns:a16="http://schemas.microsoft.com/office/drawing/2014/main" val="3651637944"/>
                    </a:ext>
                  </a:extLst>
                </a:gridCol>
              </a:tblGrid>
              <a:tr h="466935">
                <a:tc gridSpan="4">
                  <a:txBody>
                    <a:bodyPr/>
                    <a:lstStyle/>
                    <a:p>
                      <a:pPr algn="ctr"/>
                      <a:r>
                        <a:rPr lang="ko-KR" sz="1600" b="1" spc="0" dirty="0">
                          <a:latin typeface="Candara" panose="020E0502030303020204" pitchFamily="34" charset="0"/>
                          <a:ea typeface="Malgun Gothic"/>
                          <a:cs typeface="+mn-cs"/>
                          <a:sym typeface=""/>
                        </a:rPr>
                        <a:t>구현 단계</a:t>
                      </a:r>
                    </a:p>
                  </a:txBody>
                  <a:tcPr anchor="ctr">
                    <a:lnB w="57150" cap="flat" cmpd="sng" algn="ctr">
                      <a:solidFill>
                        <a:schemeClr val="bg1"/>
                      </a:solidFill>
                      <a:prstDash val="solid"/>
                      <a:round/>
                      <a:headEnd type="none" w="med" len="med"/>
                      <a:tailEnd type="none" w="med" len="med"/>
                    </a:lnB>
                    <a:solidFill>
                      <a:schemeClr val="accent3"/>
                    </a:solidFill>
                  </a:tcPr>
                </a:tc>
                <a:tc hMerge="1">
                  <a:txBody>
                    <a:bodyPr/>
                    <a:lstStyle/>
                    <a:p>
                      <a:endParaRPr lang="ko-KR">
                        <a:ea typeface="Malgun Gothic"/>
                      </a:endParaRPr>
                    </a:p>
                  </a:txBody>
                  <a:tcPr/>
                </a:tc>
                <a:tc hMerge="1">
                  <a:txBody>
                    <a:bodyPr/>
                    <a:lstStyle/>
                    <a:p>
                      <a:endParaRPr lang="ko-KR">
                        <a:ea typeface="Malgun Gothic"/>
                      </a:endParaRPr>
                    </a:p>
                  </a:txBody>
                  <a:tcPr/>
                </a:tc>
                <a:tc hMerge="1">
                  <a:txBody>
                    <a:bodyPr/>
                    <a:lstStyle/>
                    <a:p>
                      <a:endParaRPr lang="ko-KR">
                        <a:ea typeface="Malgun Gothic"/>
                      </a:endParaRPr>
                    </a:p>
                  </a:txBody>
                  <a:tcPr/>
                </a:tc>
                <a:extLst>
                  <a:ext uri="{0D108BD9-81ED-4DB2-BD59-A6C34878D82A}">
                    <a16:rowId xmlns:a16="http://schemas.microsoft.com/office/drawing/2014/main" val="1723389555"/>
                  </a:ext>
                </a:extLst>
              </a:tr>
              <a:tr h="401028">
                <a:tc>
                  <a:txBody>
                    <a:bodyPr/>
                    <a:lstStyle/>
                    <a:p>
                      <a:r>
                        <a:rPr lang="ko-KR" sz="1400" b="1" spc="0">
                          <a:solidFill>
                            <a:schemeClr val="lt1">
                              <a:lumMod val="100000"/>
                            </a:schemeClr>
                          </a:solidFill>
                          <a:latin typeface="Candara" panose="020E0502030303020204" pitchFamily="34" charset="0"/>
                          <a:ea typeface="Malgun Gothic"/>
                          <a:cs typeface="+mn-cs"/>
                          <a:sym typeface=""/>
                        </a:rPr>
                        <a:t>검색어</a:t>
                      </a:r>
                    </a:p>
                  </a:txBody>
                  <a:tcPr>
                    <a:lnT w="57150" cap="flat" cmpd="sng" algn="ctr">
                      <a:solidFill>
                        <a:schemeClr val="bg1"/>
                      </a:solidFill>
                      <a:prstDash val="solid"/>
                      <a:round/>
                      <a:headEnd type="none" w="med" len="med"/>
                      <a:tailEnd type="none" w="med" len="med"/>
                    </a:lnT>
                    <a:solidFill>
                      <a:schemeClr val="accent5">
                        <a:lumMod val="75000"/>
                      </a:schemeClr>
                    </a:solidFill>
                  </a:tcPr>
                </a:tc>
                <a:tc>
                  <a:txBody>
                    <a:bodyPr/>
                    <a:lstStyle/>
                    <a:p>
                      <a:pPr algn="ctr"/>
                      <a:r>
                        <a:rPr lang="ko-KR" sz="1400" b="1" spc="0">
                          <a:solidFill>
                            <a:schemeClr val="lt1">
                              <a:lumMod val="100000"/>
                            </a:schemeClr>
                          </a:solidFill>
                          <a:latin typeface="Candara" panose="020E0502030303020204" pitchFamily="34" charset="0"/>
                          <a:ea typeface="Malgun Gothic"/>
                          <a:cs typeface="+mn-cs"/>
                          <a:sym typeface=""/>
                        </a:rPr>
                        <a:t>총 결과</a:t>
                      </a:r>
                      <a:br>
                        <a:rPr lang="ko-KR" sz="1400" b="1" spc="0">
                          <a:solidFill>
                            <a:schemeClr val="lt1">
                              <a:lumMod val="100000"/>
                            </a:schemeClr>
                          </a:solidFill>
                          <a:latin typeface="Candara" panose="020E0502030303020204" pitchFamily="34" charset="0"/>
                          <a:ea typeface="Malgun Gothic"/>
                          <a:cs typeface="+mn-cs"/>
                          <a:sym typeface=""/>
                        </a:rPr>
                      </a:br>
                      <a:r>
                        <a:rPr lang="ko-KR" sz="1400" b="1" spc="0">
                          <a:solidFill>
                            <a:schemeClr val="lt1">
                              <a:lumMod val="100000"/>
                            </a:schemeClr>
                          </a:solidFill>
                          <a:latin typeface="Candara" panose="020E0502030303020204" pitchFamily="34" charset="0"/>
                          <a:ea typeface="Malgun Gothic"/>
                          <a:cs typeface="+mn-cs"/>
                          <a:sym typeface=""/>
                        </a:rPr>
                        <a:t>N (%)</a:t>
                      </a:r>
                    </a:p>
                  </a:txBody>
                  <a:tcPr>
                    <a:lnT w="57150" cap="flat" cmpd="sng" algn="ctr">
                      <a:solidFill>
                        <a:schemeClr val="bg1"/>
                      </a:solidFill>
                      <a:prstDash val="solid"/>
                      <a:round/>
                      <a:headEnd type="none" w="med" len="med"/>
                      <a:tailEnd type="none" w="med" len="med"/>
                    </a:lnT>
                    <a:solidFill>
                      <a:schemeClr val="accent5">
                        <a:lumMod val="75000"/>
                      </a:schemeClr>
                    </a:solidFill>
                  </a:tcPr>
                </a:tc>
                <a:tc>
                  <a:txBody>
                    <a:bodyPr/>
                    <a:lstStyle/>
                    <a:p>
                      <a:pPr algn="ctr"/>
                      <a:r>
                        <a:rPr lang="ko-KR" sz="1400" b="1" spc="0">
                          <a:solidFill>
                            <a:schemeClr val="lt1">
                              <a:lumMod val="100000"/>
                            </a:schemeClr>
                          </a:solidFill>
                          <a:latin typeface="Candara" panose="020E0502030303020204" pitchFamily="34" charset="0"/>
                          <a:ea typeface="Malgun Gothic"/>
                          <a:cs typeface="+mn-cs"/>
                          <a:sym typeface=""/>
                        </a:rPr>
                        <a:t>양성예측값(%)</a:t>
                      </a:r>
                    </a:p>
                  </a:txBody>
                  <a:tcPr>
                    <a:lnT w="57150" cap="flat" cmpd="sng" algn="ctr">
                      <a:solidFill>
                        <a:schemeClr val="bg1"/>
                      </a:solidFill>
                      <a:prstDash val="solid"/>
                      <a:round/>
                      <a:headEnd type="none" w="med" len="med"/>
                      <a:tailEnd type="none" w="med" len="med"/>
                    </a:lnT>
                    <a:solidFill>
                      <a:schemeClr val="accent5">
                        <a:lumMod val="75000"/>
                      </a:schemeClr>
                    </a:solidFill>
                  </a:tcPr>
                </a:tc>
                <a:tc>
                  <a:txBody>
                    <a:bodyPr/>
                    <a:lstStyle/>
                    <a:p>
                      <a:pPr algn="ctr"/>
                      <a:r>
                        <a:rPr lang="ko-KR" sz="1400" b="1" spc="0">
                          <a:solidFill>
                            <a:schemeClr val="lt1">
                              <a:lumMod val="100000"/>
                            </a:schemeClr>
                          </a:solidFill>
                          <a:latin typeface="Candara" panose="020E0502030303020204" pitchFamily="34" charset="0"/>
                          <a:ea typeface="Malgun Gothic"/>
                          <a:cs typeface="+mn-cs"/>
                          <a:sym typeface=""/>
                        </a:rPr>
                        <a:t>모든 참양성 비율(%)</a:t>
                      </a:r>
                    </a:p>
                  </a:txBody>
                  <a:tcPr>
                    <a:lnT w="57150" cap="flat" cmpd="sng" algn="ctr">
                      <a:solidFill>
                        <a:schemeClr val="bg1"/>
                      </a:solidFill>
                      <a:prstDash val="solid"/>
                      <a:round/>
                      <a:headEnd type="none" w="med" len="med"/>
                      <a:tailEnd type="none" w="med" len="med"/>
                    </a:lnT>
                    <a:solidFill>
                      <a:schemeClr val="accent5">
                        <a:lumMod val="75000"/>
                      </a:schemeClr>
                    </a:solidFill>
                  </a:tcPr>
                </a:tc>
                <a:extLst>
                  <a:ext uri="{0D108BD9-81ED-4DB2-BD59-A6C34878D82A}">
                    <a16:rowId xmlns:a16="http://schemas.microsoft.com/office/drawing/2014/main" val="1712722726"/>
                  </a:ext>
                </a:extLst>
              </a:tr>
              <a:tr h="401028">
                <a:tc>
                  <a:txBody>
                    <a:bodyPr/>
                    <a:lstStyle/>
                    <a:p>
                      <a:r>
                        <a:rPr lang="ko-KR" sz="1400" b="1" spc="0">
                          <a:solidFill>
                            <a:schemeClr val="tx1">
                              <a:lumMod val="100000"/>
                            </a:schemeClr>
                          </a:solidFill>
                          <a:latin typeface="Candara" panose="020E0502030303020204" pitchFamily="34" charset="0"/>
                          <a:ea typeface="Malgun Gothic"/>
                          <a:cs typeface="+mn-cs"/>
                          <a:sym typeface=""/>
                        </a:rPr>
                        <a:t>키 감소</a:t>
                      </a:r>
                    </a:p>
                  </a:txBody>
                  <a:tcPr>
                    <a:solidFill>
                      <a:schemeClr val="accent5">
                        <a:lumMod val="60000"/>
                        <a:lumOff val="4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48(38%)</a:t>
                      </a:r>
                    </a:p>
                  </a:txBody>
                  <a:tcPr>
                    <a:solidFill>
                      <a:schemeClr val="accent5">
                        <a:lumMod val="60000"/>
                        <a:lumOff val="4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94</a:t>
                      </a:r>
                    </a:p>
                  </a:txBody>
                  <a:tcPr>
                    <a:solidFill>
                      <a:schemeClr val="accent5">
                        <a:lumMod val="60000"/>
                        <a:lumOff val="4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45</a:t>
                      </a:r>
                    </a:p>
                  </a:txBody>
                  <a:tcPr>
                    <a:solidFill>
                      <a:schemeClr val="accent5">
                        <a:lumMod val="60000"/>
                        <a:lumOff val="40000"/>
                      </a:schemeClr>
                    </a:solidFill>
                  </a:tcPr>
                </a:tc>
                <a:extLst>
                  <a:ext uri="{0D108BD9-81ED-4DB2-BD59-A6C34878D82A}">
                    <a16:rowId xmlns:a16="http://schemas.microsoft.com/office/drawing/2014/main" val="1527885300"/>
                  </a:ext>
                </a:extLst>
              </a:tr>
              <a:tr h="401028">
                <a:tc>
                  <a:txBody>
                    <a:bodyPr/>
                    <a:lstStyle/>
                    <a:p>
                      <a:r>
                        <a:rPr lang="ko-KR" sz="1400" b="1" spc="0" dirty="0">
                          <a:solidFill>
                            <a:schemeClr val="tx1"/>
                          </a:solidFill>
                          <a:latin typeface="Candara" panose="020E0502030303020204" pitchFamily="34" charset="0"/>
                          <a:ea typeface="Malgun Gothic"/>
                          <a:cs typeface="+mn-cs"/>
                          <a:sym typeface=""/>
                        </a:rPr>
                        <a:t>압</a:t>
                      </a:r>
                      <a:r>
                        <a:rPr lang="ko-KR" altLang="en-US" sz="1400" b="1" spc="0" dirty="0">
                          <a:solidFill>
                            <a:schemeClr val="tx1"/>
                          </a:solidFill>
                          <a:latin typeface="Candara" panose="020E0502030303020204" pitchFamily="34" charset="0"/>
                          <a:ea typeface="Malgun Gothic"/>
                          <a:cs typeface="+mn-cs"/>
                          <a:sym typeface=""/>
                        </a:rPr>
                        <a:t>박</a:t>
                      </a:r>
                      <a:r>
                        <a:rPr lang="ko-KR" sz="1400" b="1" spc="0" dirty="0">
                          <a:solidFill>
                            <a:schemeClr val="tx1"/>
                          </a:solidFill>
                          <a:latin typeface="Candara" panose="020E0502030303020204" pitchFamily="34" charset="0"/>
                          <a:ea typeface="Malgun Gothic"/>
                          <a:cs typeface="+mn-cs"/>
                          <a:sym typeface=""/>
                        </a:rPr>
                        <a:t> 골절</a:t>
                      </a:r>
                    </a:p>
                  </a:txBody>
                  <a:tcPr>
                    <a:solidFill>
                      <a:schemeClr val="accent5">
                        <a:lumMod val="40000"/>
                        <a:lumOff val="6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62(49%)</a:t>
                      </a:r>
                    </a:p>
                  </a:txBody>
                  <a:tcPr>
                    <a:solidFill>
                      <a:schemeClr val="accent5">
                        <a:lumMod val="40000"/>
                        <a:lumOff val="6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69</a:t>
                      </a:r>
                    </a:p>
                  </a:txBody>
                  <a:tcPr>
                    <a:solidFill>
                      <a:schemeClr val="accent5">
                        <a:lumMod val="40000"/>
                        <a:lumOff val="6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43</a:t>
                      </a:r>
                    </a:p>
                  </a:txBody>
                  <a:tcPr>
                    <a:solidFill>
                      <a:schemeClr val="accent5">
                        <a:lumMod val="40000"/>
                        <a:lumOff val="60000"/>
                      </a:schemeClr>
                    </a:solidFill>
                  </a:tcPr>
                </a:tc>
                <a:extLst>
                  <a:ext uri="{0D108BD9-81ED-4DB2-BD59-A6C34878D82A}">
                    <a16:rowId xmlns:a16="http://schemas.microsoft.com/office/drawing/2014/main" val="2673712769"/>
                  </a:ext>
                </a:extLst>
              </a:tr>
              <a:tr h="401028">
                <a:tc>
                  <a:txBody>
                    <a:bodyPr/>
                    <a:lstStyle/>
                    <a:p>
                      <a:r>
                        <a:rPr lang="ko-KR" sz="1400" b="1" spc="0">
                          <a:solidFill>
                            <a:schemeClr val="tx1">
                              <a:lumMod val="100000"/>
                            </a:schemeClr>
                          </a:solidFill>
                          <a:latin typeface="Candara" panose="020E0502030303020204" pitchFamily="34" charset="0"/>
                          <a:ea typeface="Malgun Gothic"/>
                          <a:cs typeface="+mn-cs"/>
                          <a:sym typeface=""/>
                        </a:rPr>
                        <a:t>분쇄 골절</a:t>
                      </a:r>
                    </a:p>
                  </a:txBody>
                  <a:tcPr>
                    <a:solidFill>
                      <a:schemeClr val="accent5">
                        <a:lumMod val="20000"/>
                        <a:lumOff val="8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16(13%)</a:t>
                      </a:r>
                    </a:p>
                  </a:txBody>
                  <a:tcPr>
                    <a:solidFill>
                      <a:schemeClr val="accent5">
                        <a:lumMod val="20000"/>
                        <a:lumOff val="80000"/>
                      </a:schemeClr>
                    </a:solidFill>
                  </a:tcPr>
                </a:tc>
                <a:tc>
                  <a:txBody>
                    <a:bodyPr/>
                    <a:lstStyle/>
                    <a:p>
                      <a:pPr algn="ctr"/>
                      <a:r>
                        <a:rPr lang="ko-KR" sz="1400" b="1" spc="0">
                          <a:solidFill>
                            <a:schemeClr val="tx1">
                              <a:lumMod val="100000"/>
                            </a:schemeClr>
                          </a:solidFill>
                          <a:latin typeface="Candara" panose="020E0502030303020204" pitchFamily="34" charset="0"/>
                          <a:ea typeface="Malgun Gothic"/>
                          <a:cs typeface="+mn-cs"/>
                          <a:sym typeface=""/>
                        </a:rPr>
                        <a:t>75</a:t>
                      </a:r>
                    </a:p>
                  </a:txBody>
                  <a:tcPr>
                    <a:solidFill>
                      <a:schemeClr val="accent5">
                        <a:lumMod val="20000"/>
                        <a:lumOff val="80000"/>
                      </a:schemeClr>
                    </a:solidFill>
                  </a:tcPr>
                </a:tc>
                <a:tc>
                  <a:txBody>
                    <a:bodyPr/>
                    <a:lstStyle/>
                    <a:p>
                      <a:pPr algn="ctr"/>
                      <a:r>
                        <a:rPr lang="ko-KR" sz="1400" b="1" spc="0" dirty="0">
                          <a:solidFill>
                            <a:schemeClr val="tx1">
                              <a:lumMod val="100000"/>
                            </a:schemeClr>
                          </a:solidFill>
                          <a:latin typeface="Candara" panose="020E0502030303020204" pitchFamily="34" charset="0"/>
                          <a:ea typeface="Malgun Gothic"/>
                          <a:cs typeface="+mn-cs"/>
                          <a:sym typeface=""/>
                        </a:rPr>
                        <a:t>12</a:t>
                      </a:r>
                    </a:p>
                  </a:txBody>
                  <a:tcPr>
                    <a:solidFill>
                      <a:schemeClr val="accent5">
                        <a:lumMod val="20000"/>
                        <a:lumOff val="80000"/>
                      </a:schemeClr>
                    </a:solidFill>
                  </a:tcPr>
                </a:tc>
                <a:extLst>
                  <a:ext uri="{0D108BD9-81ED-4DB2-BD59-A6C34878D82A}">
                    <a16:rowId xmlns:a16="http://schemas.microsoft.com/office/drawing/2014/main" val="3938587259"/>
                  </a:ext>
                </a:extLst>
              </a:tr>
            </a:tbl>
          </a:graphicData>
        </a:graphic>
      </p:graphicFrame>
      <p:sp>
        <p:nvSpPr>
          <p:cNvPr id="30" name="TextBox 29">
            <a:extLst>
              <a:ext uri="{FF2B5EF4-FFF2-40B4-BE49-F238E27FC236}">
                <a16:creationId xmlns:a16="http://schemas.microsoft.com/office/drawing/2014/main" id="{830E2353-6B79-F54B-B501-91E6FCA6CDE0}"/>
              </a:ext>
            </a:extLst>
          </p:cNvPr>
          <p:cNvSpPr txBox="1"/>
          <p:nvPr/>
        </p:nvSpPr>
        <p:spPr>
          <a:xfrm>
            <a:off x="250399" y="6227425"/>
            <a:ext cx="5806090" cy="369332"/>
          </a:xfrm>
          <a:prstGeom prst="rect">
            <a:avLst/>
          </a:prstGeom>
          <a:noFill/>
        </p:spPr>
        <p:txBody>
          <a:bodyPr wrap="square" rtlCol="0">
            <a:spAutoFit/>
          </a:bodyPr>
          <a:lstStyle/>
          <a:p>
            <a:r>
              <a:rPr kumimoji="0" lang="ko-KR" sz="900" b="1" i="0" u="none" strike="noStrike" kern="0" cap="none" normalizeH="0" baseline="0" dirty="0">
                <a:ln>
                  <a:noFill/>
                </a:ln>
                <a:solidFill>
                  <a:schemeClr val="tx1">
                    <a:lumMod val="100000"/>
                  </a:schemeClr>
                </a:solidFill>
                <a:effectLst/>
                <a:uLnTx/>
                <a:uFillTx/>
                <a:latin typeface="Candara" panose="020E0502030303020204" pitchFamily="34" charset="0"/>
                <a:sym typeface=""/>
              </a:rPr>
              <a:t>*</a:t>
            </a:r>
            <a:r>
              <a:rPr kumimoji="0" lang="ko-KR" sz="900" b="1" i="0" u="none" strike="noStrike" kern="0" cap="none" normalizeH="0" baseline="0" dirty="0" err="1">
                <a:ln>
                  <a:noFill/>
                </a:ln>
                <a:solidFill>
                  <a:schemeClr val="tx1">
                    <a:lumMod val="100000"/>
                  </a:schemeClr>
                </a:solidFill>
                <a:effectLst/>
                <a:uLnTx/>
                <a:uFillTx/>
                <a:latin typeface="Candara" panose="020E0502030303020204" pitchFamily="34" charset="0"/>
                <a:sym typeface=""/>
              </a:rPr>
              <a:t>검색어들은</a:t>
            </a:r>
            <a:r>
              <a:rPr kumimoji="0" lang="ko-KR" sz="900" b="1" i="0" u="none" strike="noStrike" kern="0" cap="none" normalizeH="0" baseline="0" dirty="0">
                <a:ln>
                  <a:noFill/>
                </a:ln>
                <a:solidFill>
                  <a:schemeClr val="tx1">
                    <a:lumMod val="100000"/>
                  </a:schemeClr>
                </a:solidFill>
                <a:effectLst/>
                <a:uLnTx/>
                <a:uFillTx/>
                <a:latin typeface="Candara" panose="020E0502030303020204" pitchFamily="34" charset="0"/>
                <a:sym typeface=""/>
              </a:rPr>
              <a:t>:</a:t>
            </a:r>
            <a:r>
              <a:rPr lang="ko-KR" sz="900" kern="0" dirty="0">
                <a:solidFill>
                  <a:schemeClr val="tx1">
                    <a:lumMod val="100000"/>
                  </a:schemeClr>
                </a:solidFill>
                <a:latin typeface="Candara" panose="020E0502030303020204" pitchFamily="34" charset="0"/>
                <a:sym typeface=""/>
              </a:rPr>
              <a:t> '골다공증 골절', '척추 압박 골절', '쐐기 골절', '파열 골절', '압박 골절', '키 감소', '</a:t>
            </a:r>
            <a:r>
              <a:rPr lang="ko-KR" sz="900" kern="0" dirty="0" err="1">
                <a:solidFill>
                  <a:schemeClr val="tx1">
                    <a:lumMod val="100000"/>
                  </a:schemeClr>
                </a:solidFill>
                <a:latin typeface="Candara" panose="020E0502030303020204" pitchFamily="34" charset="0"/>
                <a:sym typeface=""/>
              </a:rPr>
              <a:t>척추체의</a:t>
            </a:r>
            <a:r>
              <a:rPr lang="ko-KR" sz="900" kern="0" dirty="0">
                <a:solidFill>
                  <a:schemeClr val="tx1">
                    <a:lumMod val="100000"/>
                  </a:schemeClr>
                </a:solidFill>
                <a:latin typeface="Candara" panose="020E0502030303020204" pitchFamily="34" charset="0"/>
                <a:sym typeface=""/>
              </a:rPr>
              <a:t> 붕괴', '전방 </a:t>
            </a:r>
            <a:r>
              <a:rPr lang="ko-KR" sz="900" kern="0" dirty="0">
                <a:latin typeface="Candara" panose="020E0502030303020204" pitchFamily="34" charset="0"/>
                <a:sym typeface=""/>
              </a:rPr>
              <a:t>쐐기 압</a:t>
            </a:r>
            <a:r>
              <a:rPr lang="ko-KR" altLang="en-US" sz="900" kern="0" dirty="0">
                <a:latin typeface="Candara" panose="020E0502030303020204" pitchFamily="34" charset="0"/>
                <a:sym typeface=""/>
              </a:rPr>
              <a:t>박</a:t>
            </a:r>
            <a:r>
              <a:rPr lang="ko-KR" sz="900" kern="0" dirty="0">
                <a:latin typeface="Candara" panose="020E0502030303020204" pitchFamily="34" charset="0"/>
                <a:sym typeface=""/>
              </a:rPr>
              <a:t> 골절</a:t>
            </a:r>
            <a:r>
              <a:rPr lang="ko-KR" sz="900" kern="0" dirty="0">
                <a:solidFill>
                  <a:schemeClr val="tx1">
                    <a:lumMod val="100000"/>
                  </a:schemeClr>
                </a:solidFill>
                <a:latin typeface="Candara" panose="020E0502030303020204" pitchFamily="34" charset="0"/>
                <a:sym typeface=""/>
              </a:rPr>
              <a:t>', '</a:t>
            </a:r>
            <a:r>
              <a:rPr lang="ko-KR" sz="900" kern="0" dirty="0" err="1">
                <a:solidFill>
                  <a:schemeClr val="tx1">
                    <a:lumMod val="100000"/>
                  </a:schemeClr>
                </a:solidFill>
                <a:latin typeface="Candara" panose="020E0502030303020204" pitchFamily="34" charset="0"/>
                <a:sym typeface=""/>
              </a:rPr>
              <a:t>골다공성</a:t>
            </a:r>
            <a:r>
              <a:rPr lang="ko-KR" sz="900" kern="0" dirty="0">
                <a:solidFill>
                  <a:schemeClr val="tx1">
                    <a:lumMod val="100000"/>
                  </a:schemeClr>
                </a:solidFill>
                <a:latin typeface="Candara" panose="020E0502030303020204" pitchFamily="34" charset="0"/>
                <a:sym typeface=""/>
              </a:rPr>
              <a:t> 압박 골절' ', '부전 골절', '압박 변형' 및 '압박 골절'.</a:t>
            </a:r>
            <a:r>
              <a:rPr kumimoji="0" lang="ko-KR" sz="900" i="0" u="none" strike="noStrike" kern="0" cap="none" normalizeH="0" baseline="0" dirty="0">
                <a:ln>
                  <a:noFill/>
                </a:ln>
                <a:solidFill>
                  <a:schemeClr val="tx1">
                    <a:lumMod val="100000"/>
                  </a:schemeClr>
                </a:solidFill>
                <a:effectLst/>
                <a:uLnTx/>
                <a:uFillTx/>
                <a:latin typeface="Candara" panose="020E0502030303020204" pitchFamily="34" charset="0"/>
                <a:sym typeface=""/>
              </a:rPr>
              <a:t> </a:t>
            </a:r>
            <a:endParaRPr lang="ko-KR" sz="900" kern="0" dirty="0">
              <a:solidFill>
                <a:schemeClr val="tx1">
                  <a:lumMod val="100000"/>
                </a:schemeClr>
              </a:solidFill>
              <a:latin typeface="Candara" panose="020E0502030303020204" pitchFamily="34" charset="0"/>
              <a:sym typeface=""/>
            </a:endParaRPr>
          </a:p>
        </p:txBody>
      </p:sp>
      <p:sp>
        <p:nvSpPr>
          <p:cNvPr id="31" name="Right Brace 30">
            <a:extLst>
              <a:ext uri="{FF2B5EF4-FFF2-40B4-BE49-F238E27FC236}">
                <a16:creationId xmlns:a16="http://schemas.microsoft.com/office/drawing/2014/main" id="{133380BB-59BD-7A49-9299-BAFFA49D4C5F}"/>
              </a:ext>
            </a:extLst>
          </p:cNvPr>
          <p:cNvSpPr/>
          <p:nvPr/>
        </p:nvSpPr>
        <p:spPr>
          <a:xfrm rot="5400000">
            <a:off x="8638217" y="1301587"/>
            <a:ext cx="386848" cy="58060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ea typeface="Malgun Gothic"/>
            </a:endParaRPr>
          </a:p>
        </p:txBody>
      </p:sp>
      <p:sp>
        <p:nvSpPr>
          <p:cNvPr id="32" name="TextBox 31">
            <a:extLst>
              <a:ext uri="{FF2B5EF4-FFF2-40B4-BE49-F238E27FC236}">
                <a16:creationId xmlns:a16="http://schemas.microsoft.com/office/drawing/2014/main" id="{A11FDC3F-D215-404C-AE5B-8F3D8E431625}"/>
              </a:ext>
            </a:extLst>
          </p:cNvPr>
          <p:cNvSpPr txBox="1"/>
          <p:nvPr/>
        </p:nvSpPr>
        <p:spPr>
          <a:xfrm>
            <a:off x="5902296" y="4460389"/>
            <a:ext cx="5858689" cy="1815882"/>
          </a:xfrm>
          <a:prstGeom prst="rect">
            <a:avLst/>
          </a:prstGeom>
          <a:noFill/>
        </p:spPr>
        <p:txBody>
          <a:bodyPr wrap="square" rtlCol="0">
            <a:spAutoFit/>
          </a:bodyPr>
          <a:lstStyle/>
          <a:p>
            <a:pPr algn="ctr"/>
            <a:br>
              <a:rPr lang="ko-KR" sz="2400" b="1" kern="0">
                <a:solidFill>
                  <a:srgbClr val="2F9588">
                    <a:lumMod val="100000"/>
                  </a:srgbClr>
                </a:solidFill>
                <a:latin typeface="Candara" panose="020E0502030303020204" pitchFamily="34" charset="0"/>
                <a:sym typeface=""/>
              </a:rPr>
            </a:br>
            <a:r>
              <a:rPr lang="ko-KR" sz="2000" b="1" kern="0">
                <a:solidFill>
                  <a:schemeClr val="tx1">
                    <a:lumMod val="100000"/>
                  </a:schemeClr>
                </a:solidFill>
                <a:latin typeface="Candara" panose="020E0502030303020204" pitchFamily="34" charset="0"/>
                <a:sym typeface=""/>
              </a:rPr>
              <a:t>이 3가지 용어를 사용하여 </a:t>
            </a:r>
            <a:r>
              <a:rPr lang="ko-KR" sz="2400" b="1" kern="0">
                <a:solidFill>
                  <a:srgbClr val="2F9588">
                    <a:lumMod val="100000"/>
                  </a:srgbClr>
                </a:solidFill>
                <a:latin typeface="Candara" panose="020E0502030303020204" pitchFamily="34" charset="0"/>
                <a:sym typeface=""/>
              </a:rPr>
              <a:t>126개의 보고서가 확인되었습니다.</a:t>
            </a:r>
            <a:r>
              <a:rPr lang="ko-KR" sz="2000" b="1" kern="0">
                <a:solidFill>
                  <a:schemeClr val="tx1">
                    <a:lumMod val="100000"/>
                  </a:schemeClr>
                </a:solidFill>
                <a:latin typeface="Candara" panose="020E0502030303020204" pitchFamily="34" charset="0"/>
                <a:sym typeface=""/>
              </a:rPr>
              <a:t> </a:t>
            </a:r>
          </a:p>
          <a:p>
            <a:pPr algn="ctr"/>
            <a:endParaRPr lang="ko-KR" sz="2400" b="1">
              <a:latin typeface="Candara" panose="020E0502030303020204" pitchFamily="34" charset="0"/>
              <a:sym typeface=""/>
            </a:endParaRPr>
          </a:p>
          <a:p>
            <a:pPr algn="ctr"/>
            <a:r>
              <a:rPr lang="ko-KR" sz="2400" b="1" kern="0">
                <a:solidFill>
                  <a:srgbClr val="2F9588">
                    <a:lumMod val="100000"/>
                  </a:srgbClr>
                </a:solidFill>
                <a:latin typeface="Candara" panose="020E0502030303020204" pitchFamily="34" charset="0"/>
                <a:sym typeface=""/>
              </a:rPr>
              <a:t>79%는 척추 골절이 있었음 </a:t>
            </a:r>
            <a:br>
              <a:rPr lang="ko-KR" sz="2400" b="1" kern="0">
                <a:solidFill>
                  <a:srgbClr val="2F9588">
                    <a:lumMod val="100000"/>
                  </a:srgbClr>
                </a:solidFill>
                <a:latin typeface="Candara" panose="020E0502030303020204" pitchFamily="34" charset="0"/>
                <a:sym typeface=""/>
              </a:rPr>
            </a:br>
            <a:r>
              <a:rPr lang="ko-KR" sz="2000" b="1" kern="0">
                <a:solidFill>
                  <a:schemeClr val="tx1">
                    <a:lumMod val="100000"/>
                  </a:schemeClr>
                </a:solidFill>
                <a:latin typeface="Candara" panose="020E0502030303020204" pitchFamily="34" charset="0"/>
                <a:sym typeface=""/>
              </a:rPr>
              <a:t>수동 검토에서 확인됨</a:t>
            </a:r>
            <a:endParaRPr lang="ko-KR" sz="2400" b="1" kern="0">
              <a:solidFill>
                <a:schemeClr val="tx1">
                  <a:lumMod val="100000"/>
                </a:schemeClr>
              </a:solidFill>
              <a:latin typeface="Candara" panose="020E0502030303020204" pitchFamily="34" charset="0"/>
              <a:sym typeface=""/>
            </a:endParaRPr>
          </a:p>
        </p:txBody>
      </p:sp>
    </p:spTree>
    <p:extLst>
      <p:ext uri="{BB962C8B-B14F-4D97-AF65-F5344CB8AC3E}">
        <p14:creationId xmlns:p14="http://schemas.microsoft.com/office/powerpoint/2010/main" val="619750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척추 골절</a:t>
            </a:r>
            <a:r>
              <a:rPr lang="ko-KR" altLang="en-US" sz="3600" b="1" dirty="0">
                <a:solidFill>
                  <a:srgbClr val="6BBBAD"/>
                </a:solidFill>
                <a:latin typeface="Candara" panose="020E0502030303020204" pitchFamily="34" charset="0"/>
                <a:sym typeface=""/>
              </a:rPr>
              <a:t>의</a:t>
            </a:r>
            <a:r>
              <a:rPr lang="ko-KR" sz="3600" b="1" dirty="0">
                <a:solidFill>
                  <a:srgbClr val="6BBBAD"/>
                </a:solidFill>
                <a:latin typeface="Candara" panose="020E0502030303020204" pitchFamily="34" charset="0"/>
                <a:sym typeface=""/>
              </a:rPr>
              <a:t> 장기적 영향</a:t>
            </a:r>
            <a:endParaRPr lang="ko-KR" sz="3600" b="1" baseline="30000" dirty="0">
              <a:solidFill>
                <a:srgbClr val="6BBBAD"/>
              </a:solidFill>
              <a:latin typeface="Candara" panose="020E0502030303020204" pitchFamily="34" charset="0"/>
              <a:sym typeface=""/>
            </a:endParaRPr>
          </a:p>
        </p:txBody>
      </p:sp>
      <p:sp>
        <p:nvSpPr>
          <p:cNvPr id="4" name="TextBox 3">
            <a:extLst>
              <a:ext uri="{FF2B5EF4-FFF2-40B4-BE49-F238E27FC236}">
                <a16:creationId xmlns:a16="http://schemas.microsoft.com/office/drawing/2014/main" id="{13BFEFBA-E4F2-43DC-959B-3FD2F3792E12}"/>
              </a:ext>
            </a:extLst>
          </p:cNvPr>
          <p:cNvSpPr txBox="1"/>
          <p:nvPr/>
        </p:nvSpPr>
        <p:spPr>
          <a:xfrm>
            <a:off x="786181" y="1572168"/>
            <a:ext cx="4948192" cy="2923877"/>
          </a:xfrm>
          <a:prstGeom prst="rect">
            <a:avLst/>
          </a:prstGeom>
          <a:noFill/>
        </p:spPr>
        <p:txBody>
          <a:bodyPr wrap="square" rtlCol="0">
            <a:spAutoFit/>
          </a:bodyPr>
          <a:lstStyle/>
          <a:p>
            <a:r>
              <a:rPr lang="ko-KR" sz="2400" b="1" dirty="0">
                <a:solidFill>
                  <a:srgbClr val="2F9588"/>
                </a:solidFill>
                <a:latin typeface="Candara" panose="020E0502030303020204" pitchFamily="34" charset="0"/>
                <a:sym typeface=""/>
              </a:rPr>
              <a:t>척추 골절 환자는 다른 주요 골절에 취약한 경향이 있음</a:t>
            </a:r>
          </a:p>
          <a:p>
            <a:endParaRPr lang="ko-KR" sz="2400" b="1" dirty="0">
              <a:latin typeface="Candara" panose="020E0502030303020204" pitchFamily="34" charset="0"/>
              <a:sym typeface=""/>
            </a:endParaRPr>
          </a:p>
          <a:p>
            <a:r>
              <a:rPr lang="ko-KR" altLang="es-ES" sz="2400" b="1" kern="0" dirty="0" err="1">
                <a:solidFill>
                  <a:schemeClr val="tx1">
                    <a:lumMod val="100000"/>
                  </a:schemeClr>
                </a:solidFill>
                <a:latin typeface="Candara" panose="020E0502030303020204" pitchFamily="34" charset="0"/>
                <a:sym typeface=""/>
              </a:rPr>
              <a:t>고관절</a:t>
            </a:r>
            <a:r>
              <a:rPr lang="ko-KR" altLang="es-ES" sz="2400" b="1" kern="0" dirty="0">
                <a:solidFill>
                  <a:schemeClr val="tx1">
                    <a:lumMod val="100000"/>
                  </a:schemeClr>
                </a:solidFill>
                <a:latin typeface="Candara" panose="020E0502030303020204" pitchFamily="34" charset="0"/>
                <a:sym typeface=""/>
              </a:rPr>
              <a:t> 골절이 있는 일본인 환자의 </a:t>
            </a:r>
            <a:r>
              <a:rPr lang="es-ES" altLang="ko-KR" sz="4400" b="1" kern="0" dirty="0">
                <a:solidFill>
                  <a:srgbClr val="6BBBAD">
                    <a:lumMod val="100000"/>
                  </a:srgbClr>
                </a:solidFill>
                <a:latin typeface="Candara" panose="020E0502030303020204" pitchFamily="34" charset="0"/>
                <a:sym typeface=""/>
              </a:rPr>
              <a:t>78%</a:t>
            </a:r>
            <a:r>
              <a:rPr lang="es-ES" altLang="ko-KR" sz="4400" b="1" kern="0" baseline="30000" dirty="0">
                <a:solidFill>
                  <a:srgbClr val="6BBBAD">
                    <a:lumMod val="100000"/>
                  </a:srgbClr>
                </a:solidFill>
                <a:latin typeface="Candara" panose="020E0502030303020204" pitchFamily="34" charset="0"/>
                <a:sym typeface=""/>
              </a:rPr>
              <a:t>1</a:t>
            </a:r>
            <a:r>
              <a:rPr lang="es-ES" altLang="ko-KR" sz="2400" b="1" kern="0" dirty="0">
                <a:solidFill>
                  <a:schemeClr val="tx1">
                    <a:lumMod val="100000"/>
                  </a:schemeClr>
                </a:solidFill>
                <a:latin typeface="Candara" panose="020E0502030303020204" pitchFamily="34" charset="0"/>
                <a:sym typeface=""/>
              </a:rPr>
              <a:t>, </a:t>
            </a:r>
            <a:r>
              <a:rPr lang="ko-KR" altLang="es-ES" sz="2400" b="1" kern="0" dirty="0">
                <a:solidFill>
                  <a:schemeClr val="tx1">
                    <a:lumMod val="100000"/>
                  </a:schemeClr>
                </a:solidFill>
                <a:latin typeface="Candara" panose="020E0502030303020204" pitchFamily="34" charset="0"/>
                <a:sym typeface=""/>
              </a:rPr>
              <a:t>스페인 환자의 </a:t>
            </a:r>
            <a:endParaRPr lang="es-ES" altLang="ko-KR" sz="2400" b="1" kern="0" dirty="0">
              <a:solidFill>
                <a:schemeClr val="tx1">
                  <a:lumMod val="100000"/>
                </a:schemeClr>
              </a:solidFill>
              <a:latin typeface="Candara" panose="020E0502030303020204" pitchFamily="34" charset="0"/>
              <a:sym typeface=""/>
            </a:endParaRPr>
          </a:p>
          <a:p>
            <a:r>
              <a:rPr lang="es-ES" altLang="ko-KR" sz="4400" b="1" kern="0" dirty="0">
                <a:solidFill>
                  <a:srgbClr val="6BBBAD">
                    <a:lumMod val="100000"/>
                  </a:srgbClr>
                </a:solidFill>
                <a:latin typeface="Candara" panose="020E0502030303020204" pitchFamily="34" charset="0"/>
                <a:sym typeface=""/>
              </a:rPr>
              <a:t>63%</a:t>
            </a:r>
            <a:r>
              <a:rPr lang="es-ES" altLang="ko-KR" sz="4400" b="1" kern="0" baseline="30000" dirty="0">
                <a:solidFill>
                  <a:srgbClr val="6BBBAD">
                    <a:lumMod val="100000"/>
                  </a:srgbClr>
                </a:solidFill>
                <a:latin typeface="Candara" panose="020E0502030303020204" pitchFamily="34" charset="0"/>
                <a:sym typeface=""/>
              </a:rPr>
              <a:t>2</a:t>
            </a:r>
            <a:r>
              <a:rPr lang="ko-KR" sz="2400" b="1" kern="0" dirty="0">
                <a:solidFill>
                  <a:schemeClr val="tx1">
                    <a:lumMod val="100000"/>
                  </a:schemeClr>
                </a:solidFill>
                <a:latin typeface="Candara" panose="020E0502030303020204" pitchFamily="34" charset="0"/>
                <a:sym typeface=""/>
              </a:rPr>
              <a:t>는 </a:t>
            </a:r>
            <a:r>
              <a:rPr lang="ko-KR" sz="2400" b="1" kern="0" dirty="0">
                <a:solidFill>
                  <a:srgbClr val="2F9588">
                    <a:lumMod val="100000"/>
                  </a:srgbClr>
                </a:solidFill>
                <a:latin typeface="Candara" panose="020E0502030303020204" pitchFamily="34" charset="0"/>
                <a:sym typeface=""/>
              </a:rPr>
              <a:t> 척추 골절이 있었음 </a:t>
            </a:r>
          </a:p>
        </p:txBody>
      </p:sp>
      <p:sp>
        <p:nvSpPr>
          <p:cNvPr id="7" name="TextBox 6">
            <a:extLst>
              <a:ext uri="{FF2B5EF4-FFF2-40B4-BE49-F238E27FC236}">
                <a16:creationId xmlns:a16="http://schemas.microsoft.com/office/drawing/2014/main" id="{EDF7CCBE-C97B-F54F-8906-9B9C8F16BB97}"/>
              </a:ext>
            </a:extLst>
          </p:cNvPr>
          <p:cNvSpPr txBox="1"/>
          <p:nvPr/>
        </p:nvSpPr>
        <p:spPr>
          <a:xfrm>
            <a:off x="386856" y="6459394"/>
            <a:ext cx="11536887" cy="246221"/>
          </a:xfrm>
          <a:prstGeom prst="rect">
            <a:avLst/>
          </a:prstGeom>
          <a:noFill/>
        </p:spPr>
        <p:txBody>
          <a:bodyPr wrap="square" rtlCol="0">
            <a:spAutoFit/>
          </a:bodyPr>
          <a:lstStyle/>
          <a:p>
            <a:r>
              <a:rPr lang="ko-KR" sz="1000" b="1" kern="0">
                <a:solidFill>
                  <a:schemeClr val="tx1">
                    <a:lumMod val="100000"/>
                  </a:schemeClr>
                </a:solidFill>
                <a:latin typeface="Candara" panose="020E0502030303020204" pitchFamily="34" charset="0"/>
                <a:sym typeface=""/>
              </a:rPr>
              <a:t>1. Imai N, et al. </a:t>
            </a:r>
            <a:r>
              <a:rPr lang="ko-KR" sz="1000" b="1" i="1" kern="0">
                <a:solidFill>
                  <a:schemeClr val="tx1">
                    <a:lumMod val="100000"/>
                  </a:schemeClr>
                </a:solidFill>
                <a:latin typeface="Candara" panose="020E0502030303020204" pitchFamily="34" charset="0"/>
                <a:sym typeface=""/>
              </a:rPr>
              <a:t>J Bone Miner Metab </a:t>
            </a:r>
            <a:r>
              <a:rPr lang="ko-KR" sz="1000" b="1" kern="0">
                <a:solidFill>
                  <a:schemeClr val="tx1">
                    <a:lumMod val="100000"/>
                  </a:schemeClr>
                </a:solidFill>
                <a:latin typeface="Candara" panose="020E0502030303020204" pitchFamily="34" charset="0"/>
                <a:sym typeface=""/>
              </a:rPr>
              <a:t>2016;34:51-4; 2. Sosa Henríquez M, et al. </a:t>
            </a:r>
            <a:r>
              <a:rPr lang="ko-KR" sz="1000" b="1" i="1" kern="0">
                <a:solidFill>
                  <a:schemeClr val="tx1">
                    <a:lumMod val="100000"/>
                  </a:schemeClr>
                </a:solidFill>
                <a:latin typeface="Candara" panose="020E0502030303020204" pitchFamily="34" charset="0"/>
                <a:sym typeface=""/>
              </a:rPr>
              <a:t>Rev Clin Esp </a:t>
            </a:r>
            <a:r>
              <a:rPr lang="ko-KR" sz="1000" b="1" kern="0">
                <a:solidFill>
                  <a:schemeClr val="tx1">
                    <a:lumMod val="100000"/>
                  </a:schemeClr>
                </a:solidFill>
                <a:latin typeface="Candara" panose="020E0502030303020204" pitchFamily="34" charset="0"/>
                <a:sym typeface=""/>
              </a:rPr>
              <a:t>2007;207:464–8; 3.Balasubramanian A, et al.</a:t>
            </a:r>
            <a:r>
              <a:rPr lang="ko-KR" sz="1000" b="1" i="1" kern="0">
                <a:solidFill>
                  <a:schemeClr val="tx1">
                    <a:lumMod val="100000"/>
                  </a:schemeClr>
                </a:solidFill>
                <a:latin typeface="Candara" panose="020E0502030303020204" pitchFamily="34" charset="0"/>
                <a:sym typeface=""/>
              </a:rPr>
              <a:t>Osteoporos Int</a:t>
            </a:r>
            <a:r>
              <a:rPr lang="ko-KR" sz="1000" b="1" kern="0">
                <a:solidFill>
                  <a:schemeClr val="tx1">
                    <a:lumMod val="100000"/>
                  </a:schemeClr>
                </a:solidFill>
                <a:latin typeface="Candara" panose="020E0502030303020204" pitchFamily="34" charset="0"/>
                <a:sym typeface=""/>
              </a:rPr>
              <a:t>. 2019;30:79-92; 2.  </a:t>
            </a:r>
          </a:p>
        </p:txBody>
      </p:sp>
      <p:graphicFrame>
        <p:nvGraphicFramePr>
          <p:cNvPr id="2" name="Table 4">
            <a:extLst>
              <a:ext uri="{FF2B5EF4-FFF2-40B4-BE49-F238E27FC236}">
                <a16:creationId xmlns:a16="http://schemas.microsoft.com/office/drawing/2014/main" id="{8ADE4EB5-F83E-E34B-814D-BB4E6EC85BA1}"/>
              </a:ext>
            </a:extLst>
          </p:cNvPr>
          <p:cNvGraphicFramePr>
            <a:graphicFrameLocks noGrp="1"/>
          </p:cNvGraphicFramePr>
          <p:nvPr>
            <p:extLst>
              <p:ext uri="{D42A27DB-BD31-4B8C-83A1-F6EECF244321}">
                <p14:modId xmlns:p14="http://schemas.microsoft.com/office/powerpoint/2010/main" val="497005904"/>
              </p:ext>
            </p:extLst>
          </p:nvPr>
        </p:nvGraphicFramePr>
        <p:xfrm>
          <a:off x="6457628" y="2576017"/>
          <a:ext cx="5100710" cy="1483360"/>
        </p:xfrm>
        <a:graphic>
          <a:graphicData uri="http://schemas.openxmlformats.org/drawingml/2006/table">
            <a:tbl>
              <a:tblPr firstRow="1" bandRow="1">
                <a:tableStyleId>{7DF18680-E054-41AD-8BC1-D1AEF772440D}</a:tableStyleId>
              </a:tblPr>
              <a:tblGrid>
                <a:gridCol w="2550355">
                  <a:extLst>
                    <a:ext uri="{9D8B030D-6E8A-4147-A177-3AD203B41FA5}">
                      <a16:colId xmlns:a16="http://schemas.microsoft.com/office/drawing/2014/main" val="3967584577"/>
                    </a:ext>
                  </a:extLst>
                </a:gridCol>
                <a:gridCol w="2550355">
                  <a:extLst>
                    <a:ext uri="{9D8B030D-6E8A-4147-A177-3AD203B41FA5}">
                      <a16:colId xmlns:a16="http://schemas.microsoft.com/office/drawing/2014/main" val="2617562448"/>
                    </a:ext>
                  </a:extLst>
                </a:gridCol>
              </a:tblGrid>
              <a:tr h="370840">
                <a:tc gridSpan="2">
                  <a:txBody>
                    <a:bodyPr/>
                    <a:lstStyle/>
                    <a:p>
                      <a:r>
                        <a:rPr lang="ko-KR" b="1" kern="0" spc="0">
                          <a:solidFill>
                            <a:schemeClr val="lt1">
                              <a:lumMod val="100000"/>
                            </a:schemeClr>
                          </a:solidFill>
                          <a:latin typeface="Candara" panose="020E0502030303020204" pitchFamily="34" charset="0"/>
                          <a:ea typeface="Malgun Gothic"/>
                          <a:cs typeface="+mn-cs"/>
                          <a:sym typeface=""/>
                        </a:rPr>
                        <a:t>진단된 척추 골절 후 사망률</a:t>
                      </a:r>
                      <a:r>
                        <a:rPr lang="ko-KR" b="1" kern="0" spc="0" baseline="30000">
                          <a:solidFill>
                            <a:schemeClr val="lt1">
                              <a:lumMod val="100000"/>
                            </a:schemeClr>
                          </a:solidFill>
                          <a:latin typeface="Candara" panose="020E0502030303020204" pitchFamily="34" charset="0"/>
                          <a:ea typeface="Malgun Gothic"/>
                          <a:cs typeface="+mn-cs"/>
                          <a:sym typeface=""/>
                        </a:rPr>
                        <a:t>3</a:t>
                      </a:r>
                    </a:p>
                  </a:txBody>
                  <a:tcPr/>
                </a:tc>
                <a:tc hMerge="1">
                  <a:txBody>
                    <a:bodyPr/>
                    <a:lstStyle/>
                    <a:p>
                      <a:endParaRPr lang="ko-KR">
                        <a:ea typeface="Malgun Gothic"/>
                      </a:endParaRPr>
                    </a:p>
                  </a:txBody>
                  <a:tcPr/>
                </a:tc>
                <a:extLst>
                  <a:ext uri="{0D108BD9-81ED-4DB2-BD59-A6C34878D82A}">
                    <a16:rowId xmlns:a16="http://schemas.microsoft.com/office/drawing/2014/main" val="2336803149"/>
                  </a:ext>
                </a:extLst>
              </a:tr>
              <a:tr h="370840">
                <a:tc>
                  <a:txBody>
                    <a:bodyPr/>
                    <a:lstStyle/>
                    <a:p>
                      <a:r>
                        <a:rPr lang="ko-KR" b="1" spc="0">
                          <a:solidFill>
                            <a:schemeClr val="tx1">
                              <a:lumMod val="100000"/>
                            </a:schemeClr>
                          </a:solidFill>
                          <a:latin typeface="Candara" panose="020E0502030303020204" pitchFamily="34" charset="0"/>
                          <a:ea typeface="Malgun Gothic"/>
                          <a:cs typeface="+mn-cs"/>
                          <a:sym typeface=""/>
                        </a:rPr>
                        <a:t>1년 이내:</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14%</a:t>
                      </a:r>
                    </a:p>
                  </a:txBody>
                  <a:tcPr/>
                </a:tc>
                <a:extLst>
                  <a:ext uri="{0D108BD9-81ED-4DB2-BD59-A6C34878D82A}">
                    <a16:rowId xmlns:a16="http://schemas.microsoft.com/office/drawing/2014/main" val="2684127140"/>
                  </a:ext>
                </a:extLst>
              </a:tr>
              <a:tr h="370840">
                <a:tc>
                  <a:txBody>
                    <a:bodyPr/>
                    <a:lstStyle/>
                    <a:p>
                      <a:pPr lvl="1"/>
                      <a:r>
                        <a:rPr lang="ko-KR" b="1" spc="0">
                          <a:solidFill>
                            <a:schemeClr val="tx1">
                              <a:lumMod val="100000"/>
                            </a:schemeClr>
                          </a:solidFill>
                          <a:latin typeface="Candara" panose="020E0502030303020204" pitchFamily="34" charset="0"/>
                          <a:ea typeface="Malgun Gothic"/>
                          <a:cs typeface="+mn-cs"/>
                          <a:sym typeface=""/>
                        </a:rPr>
                        <a:t>   2 년:</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24%</a:t>
                      </a:r>
                    </a:p>
                  </a:txBody>
                  <a:tcPr/>
                </a:tc>
                <a:extLst>
                  <a:ext uri="{0D108BD9-81ED-4DB2-BD59-A6C34878D82A}">
                    <a16:rowId xmlns:a16="http://schemas.microsoft.com/office/drawing/2014/main" val="684311606"/>
                  </a:ext>
                </a:extLst>
              </a:tr>
              <a:tr h="370840">
                <a:tc>
                  <a:txBody>
                    <a:bodyPr/>
                    <a:lstStyle/>
                    <a:p>
                      <a:pPr lvl="1"/>
                      <a:r>
                        <a:rPr lang="ko-KR" b="1" spc="0">
                          <a:solidFill>
                            <a:schemeClr val="tx1">
                              <a:lumMod val="100000"/>
                            </a:schemeClr>
                          </a:solidFill>
                          <a:latin typeface="Candara" panose="020E0502030303020204" pitchFamily="34" charset="0"/>
                          <a:ea typeface="Malgun Gothic"/>
                          <a:cs typeface="+mn-cs"/>
                          <a:sym typeface=""/>
                        </a:rPr>
                        <a:t>   5 년:</a:t>
                      </a:r>
                    </a:p>
                  </a:txBody>
                  <a:tcPr/>
                </a:tc>
                <a:tc>
                  <a:txBody>
                    <a:bodyPr/>
                    <a:lstStyle/>
                    <a:p>
                      <a:pPr algn="ctr"/>
                      <a:r>
                        <a:rPr lang="ko-KR" b="1" spc="0">
                          <a:solidFill>
                            <a:schemeClr val="tx1">
                              <a:lumMod val="100000"/>
                            </a:schemeClr>
                          </a:solidFill>
                          <a:latin typeface="Candara" panose="020E0502030303020204" pitchFamily="34" charset="0"/>
                          <a:ea typeface="Malgun Gothic"/>
                          <a:cs typeface="+mn-cs"/>
                          <a:sym typeface=""/>
                        </a:rPr>
                        <a:t>54%</a:t>
                      </a:r>
                    </a:p>
                  </a:txBody>
                  <a:tcPr/>
                </a:tc>
                <a:extLst>
                  <a:ext uri="{0D108BD9-81ED-4DB2-BD59-A6C34878D82A}">
                    <a16:rowId xmlns:a16="http://schemas.microsoft.com/office/drawing/2014/main" val="506710628"/>
                  </a:ext>
                </a:extLst>
              </a:tr>
            </a:tbl>
          </a:graphicData>
        </a:graphic>
      </p:graphicFrame>
      <p:pic>
        <p:nvPicPr>
          <p:cNvPr id="10" name="Graphic 9" descr="Home with solid fill">
            <a:hlinkClick r:id="rId3" action="ppaction://hlinksldjump"/>
            <a:extLst>
              <a:ext uri="{FF2B5EF4-FFF2-40B4-BE49-F238E27FC236}">
                <a16:creationId xmlns:a16="http://schemas.microsoft.com/office/drawing/2014/main" id="{877D3688-1D12-DA48-B506-D90F66250C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5565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척추 골절 </a:t>
            </a:r>
            <a:r>
              <a:rPr lang="ko-KR" altLang="es-ES" sz="3600" b="1" kern="0" dirty="0">
                <a:solidFill>
                  <a:srgbClr val="6BBBAD">
                    <a:lumMod val="100000"/>
                  </a:srgbClr>
                </a:solidFill>
                <a:latin typeface="Candara" panose="020E0502030303020204" pitchFamily="34" charset="0"/>
                <a:sym typeface=""/>
              </a:rPr>
              <a:t>평가는 </a:t>
            </a:r>
            <a:r>
              <a:rPr lang="ko-KR" altLang="en-US" sz="3600" b="1" kern="0" dirty="0">
                <a:solidFill>
                  <a:srgbClr val="6BBBAD">
                    <a:lumMod val="100000"/>
                  </a:srgbClr>
                </a:solidFill>
                <a:latin typeface="Candara" panose="020E0502030303020204" pitchFamily="34" charset="0"/>
                <a:sym typeface=""/>
              </a:rPr>
              <a:t>기존의</a:t>
            </a:r>
            <a:r>
              <a:rPr lang="ko-KR" altLang="es-ES" sz="3600" b="1" kern="0" dirty="0">
                <a:solidFill>
                  <a:srgbClr val="6BBBAD">
                    <a:lumMod val="100000"/>
                  </a:srgbClr>
                </a:solidFill>
                <a:latin typeface="Candara" panose="020E0502030303020204" pitchFamily="34" charset="0"/>
                <a:sym typeface=""/>
              </a:rPr>
              <a:t> 척추 </a:t>
            </a:r>
            <a:r>
              <a:rPr lang="ko-KR" sz="3600" b="1" kern="0" dirty="0">
                <a:solidFill>
                  <a:srgbClr val="6BBBAD">
                    <a:lumMod val="100000"/>
                  </a:srgbClr>
                </a:solidFill>
                <a:latin typeface="Candara" panose="020E0502030303020204" pitchFamily="34" charset="0"/>
                <a:sym typeface=""/>
              </a:rPr>
              <a:t>골절을 감지하는 데 사용할 수 있음</a:t>
            </a:r>
            <a:r>
              <a:rPr lang="ko-KR" sz="3600" b="1" kern="0" baseline="30000" dirty="0">
                <a:solidFill>
                  <a:srgbClr val="6BBBAD">
                    <a:lumMod val="100000"/>
                  </a:srgbClr>
                </a:solidFill>
                <a:latin typeface="Candara" panose="020E0502030303020204" pitchFamily="34" charset="0"/>
                <a:sym typeface=""/>
              </a:rPr>
              <a:t>1 </a:t>
            </a:r>
          </a:p>
        </p:txBody>
      </p:sp>
      <p:sp>
        <p:nvSpPr>
          <p:cNvPr id="5" name="TextBox 4">
            <a:extLst>
              <a:ext uri="{FF2B5EF4-FFF2-40B4-BE49-F238E27FC236}">
                <a16:creationId xmlns:a16="http://schemas.microsoft.com/office/drawing/2014/main" id="{F3996CBE-D781-7D4E-9C91-955DA49BD64D}"/>
              </a:ext>
            </a:extLst>
          </p:cNvPr>
          <p:cNvSpPr txBox="1"/>
          <p:nvPr/>
        </p:nvSpPr>
        <p:spPr>
          <a:xfrm>
            <a:off x="386857" y="6459392"/>
            <a:ext cx="10640808" cy="369332"/>
          </a:xfrm>
          <a:prstGeom prst="rect">
            <a:avLst/>
          </a:prstGeom>
          <a:noFill/>
        </p:spPr>
        <p:txBody>
          <a:bodyPr wrap="square" rtlCol="0">
            <a:spAutoFit/>
          </a:bodyPr>
          <a:lstStyle/>
          <a:p>
            <a:pPr>
              <a:defRPr lang="ko-KR">
                <a:ea typeface="Malgun Gothic"/>
              </a:defRPr>
            </a:pPr>
            <a:r>
              <a:rPr lang="ko-KR" sz="900" b="1" kern="0" dirty="0">
                <a:solidFill>
                  <a:schemeClr val="tx1">
                    <a:lumMod val="100000"/>
                  </a:schemeClr>
                </a:solidFill>
                <a:latin typeface="Calibri" panose="020F0502020204030204" pitchFamily="34" charset="0"/>
                <a:sym typeface=""/>
              </a:rPr>
              <a:t>1.  </a:t>
            </a:r>
            <a:r>
              <a:rPr lang="ko-KR" sz="900" b="1" kern="0" dirty="0" err="1">
                <a:solidFill>
                  <a:schemeClr val="tx1">
                    <a:lumMod val="100000"/>
                  </a:schemeClr>
                </a:solidFill>
                <a:latin typeface="Calibri" panose="020F0502020204030204" pitchFamily="34" charset="0"/>
                <a:sym typeface=""/>
              </a:rPr>
              <a:t>Lens</a:t>
            </a:r>
            <a:r>
              <a:rPr lang="ko-KR" sz="900" b="1" kern="0" dirty="0">
                <a:solidFill>
                  <a:schemeClr val="tx1">
                    <a:lumMod val="100000"/>
                  </a:schemeClr>
                </a:solidFill>
                <a:latin typeface="Calibri" panose="020F0502020204030204" pitchFamily="34" charset="0"/>
                <a:sym typeface=""/>
              </a:rPr>
              <a:t> WF, </a:t>
            </a:r>
            <a:r>
              <a:rPr lang="ko-KR" sz="900" b="1" kern="0" dirty="0" err="1">
                <a:solidFill>
                  <a:schemeClr val="tx1">
                    <a:lumMod val="100000"/>
                  </a:schemeClr>
                </a:solidFill>
                <a:latin typeface="Calibri" panose="020F0502020204030204" pitchFamily="34" charset="0"/>
                <a:sym typeface=""/>
              </a:rPr>
              <a:t>et</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al</a:t>
            </a:r>
            <a:r>
              <a:rPr lang="ko-KR" sz="900" b="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Osteporos</a:t>
            </a:r>
            <a:r>
              <a:rPr lang="ko-KR" sz="900" b="1" i="1" kern="0" dirty="0">
                <a:solidFill>
                  <a:schemeClr val="tx1">
                    <a:lumMod val="100000"/>
                  </a:schemeClr>
                </a:solidFill>
                <a:latin typeface="Calibri" panose="020F0502020204030204" pitchFamily="34" charset="0"/>
                <a:sym typeface=""/>
              </a:rPr>
              <a:t> </a:t>
            </a:r>
            <a:r>
              <a:rPr lang="ko-KR" sz="900" b="1" i="1" kern="0" dirty="0" err="1">
                <a:solidFill>
                  <a:schemeClr val="tx1">
                    <a:lumMod val="100000"/>
                  </a:schemeClr>
                </a:solidFill>
                <a:latin typeface="Calibri" panose="020F0502020204030204" pitchFamily="34" charset="0"/>
                <a:sym typeface=""/>
              </a:rPr>
              <a:t>Int</a:t>
            </a:r>
            <a:r>
              <a:rPr lang="ko-KR" sz="900" b="1" i="1" kern="0" dirty="0">
                <a:solidFill>
                  <a:schemeClr val="tx1">
                    <a:lumMod val="100000"/>
                  </a:schemeClr>
                </a:solidFill>
                <a:latin typeface="Calibri" panose="020F0502020204030204" pitchFamily="34" charset="0"/>
                <a:sym typeface=""/>
              </a:rPr>
              <a:t> </a:t>
            </a:r>
            <a:r>
              <a:rPr lang="ko-KR" sz="900" b="1" kern="0" dirty="0">
                <a:solidFill>
                  <a:schemeClr val="tx1">
                    <a:lumMod val="100000"/>
                  </a:schemeClr>
                </a:solidFill>
                <a:latin typeface="Calibri" panose="020F0502020204030204" pitchFamily="34" charset="0"/>
                <a:sym typeface=""/>
              </a:rPr>
              <a:t>2021;32:399–411; 2. International </a:t>
            </a:r>
            <a:r>
              <a:rPr lang="ko-KR" sz="900" b="1" kern="0" dirty="0" err="1">
                <a:solidFill>
                  <a:schemeClr val="tx1">
                    <a:lumMod val="100000"/>
                  </a:schemeClr>
                </a:solidFill>
                <a:latin typeface="Calibri" panose="020F0502020204030204" pitchFamily="34" charset="0"/>
                <a:sym typeface=""/>
              </a:rPr>
              <a:t>Osteoporosis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Foundation</a:t>
            </a:r>
            <a:r>
              <a:rPr lang="ko-KR" sz="900" b="1" kern="0" dirty="0">
                <a:solidFill>
                  <a:schemeClr val="tx1">
                    <a:lumMod val="100000"/>
                  </a:schemeClr>
                </a:solidFill>
                <a:latin typeface="Calibri" panose="020F0502020204030204" pitchFamily="34" charset="0"/>
                <a:sym typeface=""/>
              </a:rPr>
              <a:t>.  News. </a:t>
            </a:r>
            <a:r>
              <a:rPr lang="ko-KR" sz="900" b="1" kern="0" dirty="0" err="1">
                <a:solidFill>
                  <a:schemeClr val="tx1">
                    <a:lumMod val="100000"/>
                  </a:schemeClr>
                </a:solidFill>
                <a:latin typeface="Calibri" panose="020F0502020204030204" pitchFamily="34" charset="0"/>
                <a:sym typeface=""/>
              </a:rPr>
              <a:t>https</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www.osteoporosis.foundation</a:t>
            </a:r>
            <a:r>
              <a:rPr lang="ko-KR" sz="900" b="1" kern="0" dirty="0">
                <a:solidFill>
                  <a:schemeClr val="tx1">
                    <a:lumMod val="100000"/>
                  </a:schemeClr>
                </a:solidFill>
                <a:latin typeface="Calibri" panose="020F0502020204030204" pitchFamily="34" charset="0"/>
                <a:sym typeface=""/>
              </a:rPr>
              <a:t>/</a:t>
            </a:r>
            <a:r>
              <a:rPr lang="ko-KR" sz="900" b="1" kern="0" dirty="0" err="1">
                <a:solidFill>
                  <a:schemeClr val="tx1">
                    <a:lumMod val="100000"/>
                  </a:schemeClr>
                </a:solidFill>
                <a:latin typeface="Calibri" panose="020F0502020204030204" pitchFamily="34" charset="0"/>
                <a:sym typeface=""/>
              </a:rPr>
              <a:t>news</a:t>
            </a:r>
            <a:r>
              <a:rPr lang="ko-KR" sz="900" b="1" kern="0" dirty="0">
                <a:solidFill>
                  <a:schemeClr val="tx1">
                    <a:lumMod val="100000"/>
                  </a:schemeClr>
                </a:solidFill>
                <a:latin typeface="Calibri" panose="020F0502020204030204" pitchFamily="34" charset="0"/>
                <a:sym typeface=""/>
              </a:rPr>
              <a:t>/new-iof-position-paper-urges-routine-use-dxa-vfa-fracture-liaison-services-20210128-1611. </a:t>
            </a:r>
          </a:p>
        </p:txBody>
      </p:sp>
      <p:sp>
        <p:nvSpPr>
          <p:cNvPr id="6" name="TextBox 5">
            <a:extLst>
              <a:ext uri="{FF2B5EF4-FFF2-40B4-BE49-F238E27FC236}">
                <a16:creationId xmlns:a16="http://schemas.microsoft.com/office/drawing/2014/main" id="{0E85BA06-17BE-3B4E-931D-6EC57600A93F}"/>
              </a:ext>
            </a:extLst>
          </p:cNvPr>
          <p:cNvSpPr txBox="1"/>
          <p:nvPr/>
        </p:nvSpPr>
        <p:spPr>
          <a:xfrm>
            <a:off x="609600" y="1524000"/>
            <a:ext cx="9525000" cy="923330"/>
          </a:xfrm>
          <a:prstGeom prst="rect">
            <a:avLst/>
          </a:prstGeom>
          <a:noFill/>
        </p:spPr>
        <p:txBody>
          <a:bodyPr wrap="square" rtlCol="0">
            <a:spAutoFit/>
          </a:bodyPr>
          <a:lstStyle/>
          <a:p>
            <a:r>
              <a:rPr lang="ko-KR" b="1" kern="0" dirty="0">
                <a:solidFill>
                  <a:srgbClr val="359588">
                    <a:lumMod val="100000"/>
                  </a:srgbClr>
                </a:solidFill>
                <a:latin typeface="Candara" panose="020E0502030303020204" pitchFamily="34" charset="0"/>
                <a:sym typeface=""/>
              </a:rPr>
              <a:t>척추 골절 평가(VFA)는 </a:t>
            </a:r>
            <a:r>
              <a:rPr lang="ko-KR" b="1" kern="0" dirty="0" err="1">
                <a:solidFill>
                  <a:srgbClr val="359588">
                    <a:lumMod val="100000"/>
                  </a:srgbClr>
                </a:solidFill>
                <a:latin typeface="Candara" panose="020E0502030303020204" pitchFamily="34" charset="0"/>
                <a:sym typeface=""/>
              </a:rPr>
              <a:t>흉추와</a:t>
            </a:r>
            <a:r>
              <a:rPr lang="ko-KR" b="1" kern="0" dirty="0">
                <a:solidFill>
                  <a:srgbClr val="359588">
                    <a:lumMod val="100000"/>
                  </a:srgbClr>
                </a:solidFill>
                <a:latin typeface="Candara" panose="020E0502030303020204" pitchFamily="34" charset="0"/>
                <a:sym typeface=""/>
              </a:rPr>
              <a:t> 요추의 측면 방사선 영상으로 구성되며 DXA 스캔 중에 쉽고 빠르게 실행할 수 있음</a:t>
            </a:r>
            <a:r>
              <a:rPr lang="ko-KR" b="1" kern="0" baseline="30000" dirty="0">
                <a:solidFill>
                  <a:srgbClr val="359588">
                    <a:lumMod val="100000"/>
                  </a:srgbClr>
                </a:solidFill>
                <a:latin typeface="Candara" panose="020E0502030303020204" pitchFamily="34" charset="0"/>
                <a:sym typeface=""/>
              </a:rPr>
              <a:t>1</a:t>
            </a:r>
          </a:p>
          <a:p>
            <a:endParaRPr lang="ko-KR" b="1" dirty="0">
              <a:solidFill>
                <a:srgbClr val="359588"/>
              </a:solidFill>
              <a:latin typeface="Candara" panose="020E0502030303020204" pitchFamily="34" charset="0"/>
              <a:ea typeface="Malgun Gothic"/>
            </a:endParaRPr>
          </a:p>
        </p:txBody>
      </p:sp>
      <p:sp>
        <p:nvSpPr>
          <p:cNvPr id="7" name="TextBox 6">
            <a:extLst>
              <a:ext uri="{FF2B5EF4-FFF2-40B4-BE49-F238E27FC236}">
                <a16:creationId xmlns:a16="http://schemas.microsoft.com/office/drawing/2014/main" id="{93E8CC64-A139-434F-A91A-A8A394D07F9F}"/>
              </a:ext>
            </a:extLst>
          </p:cNvPr>
          <p:cNvSpPr txBox="1"/>
          <p:nvPr/>
        </p:nvSpPr>
        <p:spPr>
          <a:xfrm>
            <a:off x="588364" y="2309062"/>
            <a:ext cx="4623716" cy="2665217"/>
          </a:xfrm>
          <a:prstGeom prst="rect">
            <a:avLst/>
          </a:prstGeom>
          <a:noFill/>
        </p:spPr>
        <p:txBody>
          <a:bodyPr wrap="square" rtlCol="0">
            <a:spAutoFit/>
          </a:bodyPr>
          <a:lstStyle>
            <a:defPPr>
              <a:defRPr lang="ko-KR">
                <a:ea typeface="Malgun Gothic"/>
              </a:defRPr>
            </a:defPPr>
          </a:lstStyle>
          <a:p>
            <a:pPr>
              <a:lnSpc>
                <a:spcPct val="120000"/>
              </a:lnSpc>
              <a:spcAft>
                <a:spcPts val="600"/>
              </a:spcAft>
            </a:pPr>
            <a:r>
              <a:rPr lang="ko-KR" sz="1600" b="1" kern="0" dirty="0">
                <a:solidFill>
                  <a:schemeClr val="tx1">
                    <a:lumMod val="100000"/>
                  </a:schemeClr>
                </a:solidFill>
                <a:latin typeface="Candara" panose="020E0502030303020204" pitchFamily="34" charset="0"/>
                <a:sym typeface=""/>
              </a:rPr>
              <a:t>골절 진단은 육안 평가를 기반으로 하되 등급 또는 중증도 평가를 포함해야 함(일반적으로 </a:t>
            </a:r>
            <a:r>
              <a:rPr lang="ko-KR" sz="1600" b="1" kern="0" dirty="0" err="1">
                <a:solidFill>
                  <a:schemeClr val="tx1">
                    <a:lumMod val="100000"/>
                  </a:schemeClr>
                </a:solidFill>
                <a:latin typeface="Candara" panose="020E0502030303020204" pitchFamily="34" charset="0"/>
                <a:sym typeface=""/>
              </a:rPr>
              <a:t>Genant</a:t>
            </a:r>
            <a:r>
              <a:rPr lang="ko-KR" sz="1600" b="1" kern="0" dirty="0">
                <a:solidFill>
                  <a:schemeClr val="tx1">
                    <a:lumMod val="100000"/>
                  </a:schemeClr>
                </a:solidFill>
                <a:latin typeface="Candara" panose="020E0502030303020204" pitchFamily="34" charset="0"/>
                <a:sym typeface=""/>
              </a:rPr>
              <a:t> </a:t>
            </a:r>
            <a:r>
              <a:rPr lang="ko-KR" sz="1600" b="1" kern="0" dirty="0" err="1">
                <a:solidFill>
                  <a:schemeClr val="tx1">
                    <a:lumMod val="100000"/>
                  </a:schemeClr>
                </a:solidFill>
                <a:latin typeface="Candara" panose="020E0502030303020204" pitchFamily="34" charset="0"/>
                <a:sym typeface=""/>
              </a:rPr>
              <a:t>반정량적</a:t>
            </a:r>
            <a:r>
              <a:rPr lang="ko-KR" sz="1600" b="1" kern="0" dirty="0">
                <a:solidFill>
                  <a:schemeClr val="tx1">
                    <a:lumMod val="100000"/>
                  </a:schemeClr>
                </a:solidFill>
                <a:latin typeface="Candara" panose="020E0502030303020204" pitchFamily="34" charset="0"/>
                <a:sym typeface=""/>
              </a:rPr>
              <a:t> 방법을 사용)</a:t>
            </a:r>
            <a:r>
              <a:rPr lang="ko-KR" sz="1600" b="1" kern="0" baseline="30000" dirty="0">
                <a:solidFill>
                  <a:schemeClr val="tx1">
                    <a:lumMod val="100000"/>
                  </a:schemeClr>
                </a:solidFill>
                <a:latin typeface="Candara" panose="020E0502030303020204" pitchFamily="34" charset="0"/>
                <a:sym typeface=""/>
              </a:rPr>
              <a:t>1</a:t>
            </a:r>
          </a:p>
          <a:p>
            <a:pPr>
              <a:lnSpc>
                <a:spcPct val="120000"/>
              </a:lnSpc>
              <a:spcAft>
                <a:spcPts val="600"/>
              </a:spcAft>
            </a:pPr>
            <a:r>
              <a:rPr lang="ko-KR" sz="1600" b="1" kern="0" dirty="0">
                <a:solidFill>
                  <a:schemeClr val="tx1">
                    <a:lumMod val="100000"/>
                  </a:schemeClr>
                </a:solidFill>
                <a:latin typeface="Candara" panose="020E0502030303020204" pitchFamily="34" charset="0"/>
                <a:sym typeface=""/>
              </a:rPr>
              <a:t>척추 골절을 분류하는 다른 방법은 다음과 같음</a:t>
            </a:r>
            <a:r>
              <a:rPr lang="ko-KR" sz="1600" b="1" kern="0" baseline="30000" dirty="0">
                <a:solidFill>
                  <a:schemeClr val="tx1">
                    <a:lumMod val="100000"/>
                  </a:schemeClr>
                </a:solidFill>
                <a:latin typeface="Candara" panose="020E0502030303020204" pitchFamily="34" charset="0"/>
                <a:sym typeface=""/>
              </a:rPr>
              <a:t>1</a:t>
            </a:r>
          </a:p>
          <a:p>
            <a:pPr marL="285750" indent="-285750">
              <a:lnSpc>
                <a:spcPct val="120000"/>
              </a:lnSpc>
              <a:spcAft>
                <a:spcPts val="600"/>
              </a:spcAft>
              <a:buFont typeface="Arial" panose="020B0604020202020204" pitchFamily="34" charset="0"/>
              <a:buChar char="•"/>
            </a:pPr>
            <a:r>
              <a:rPr lang="ko-KR" sz="1600" b="1" dirty="0">
                <a:latin typeface="Candara" panose="020E0502030303020204" pitchFamily="34" charset="0"/>
                <a:sym typeface=""/>
              </a:rPr>
              <a:t>정량적 형태 측정법 - 골절과 </a:t>
            </a:r>
            <a:r>
              <a:rPr lang="ko-KR" sz="1600" b="1" dirty="0" err="1">
                <a:latin typeface="Candara" panose="020E0502030303020204" pitchFamily="34" charset="0"/>
                <a:sym typeface=""/>
              </a:rPr>
              <a:t>비골절</a:t>
            </a:r>
            <a:r>
              <a:rPr lang="ko-KR" sz="1600" b="1" dirty="0">
                <a:latin typeface="Candara" panose="020E0502030303020204" pitchFamily="34" charset="0"/>
                <a:sym typeface=""/>
              </a:rPr>
              <a:t> 기형을 구별할 수 없다는 단점이 있음</a:t>
            </a:r>
          </a:p>
          <a:p>
            <a:pPr marL="285750" indent="-285750">
              <a:lnSpc>
                <a:spcPct val="120000"/>
              </a:lnSpc>
              <a:spcAft>
                <a:spcPts val="600"/>
              </a:spcAft>
              <a:buFont typeface="Arial" panose="020B0604020202020204" pitchFamily="34" charset="0"/>
              <a:buChar char="•"/>
            </a:pPr>
            <a:r>
              <a:rPr lang="ko-KR" sz="1600" b="1" dirty="0">
                <a:latin typeface="Candara" panose="020E0502030303020204" pitchFamily="34" charset="0"/>
                <a:sym typeface=""/>
              </a:rPr>
              <a:t>알고리즘 기반 정성적(ABQ) 방법 – 골절과 </a:t>
            </a:r>
            <a:r>
              <a:rPr lang="ko-KR" sz="1600" b="1" dirty="0" err="1">
                <a:latin typeface="Candara" panose="020E0502030303020204" pitchFamily="34" charset="0"/>
                <a:sym typeface=""/>
              </a:rPr>
              <a:t>비골절</a:t>
            </a:r>
            <a:r>
              <a:rPr lang="ko-KR" sz="1600" b="1" dirty="0">
                <a:latin typeface="Candara" panose="020E0502030303020204" pitchFamily="34" charset="0"/>
                <a:sym typeface=""/>
              </a:rPr>
              <a:t> 기형 </a:t>
            </a:r>
            <a:r>
              <a:rPr lang="ko-KR" sz="1600" b="1" dirty="0" err="1">
                <a:latin typeface="Candara" panose="020E0502030303020204" pitchFamily="34" charset="0"/>
                <a:sym typeface=""/>
              </a:rPr>
              <a:t>구별가능</a:t>
            </a:r>
            <a:endParaRPr lang="ko-KR" sz="1600" b="1" dirty="0">
              <a:latin typeface="Candara" panose="020E0502030303020204" pitchFamily="34" charset="0"/>
              <a:sym typeface=""/>
            </a:endParaRPr>
          </a:p>
        </p:txBody>
      </p:sp>
      <p:pic>
        <p:nvPicPr>
          <p:cNvPr id="10" name="Graphic 9" descr="Home with solid fill">
            <a:hlinkClick r:id="rId3" action="ppaction://hlinksldjump"/>
            <a:extLst>
              <a:ext uri="{FF2B5EF4-FFF2-40B4-BE49-F238E27FC236}">
                <a16:creationId xmlns:a16="http://schemas.microsoft.com/office/drawing/2014/main" id="{0F1AD8D6-673C-054E-9AC2-DC689ED794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pic>
        <p:nvPicPr>
          <p:cNvPr id="4" name="Picture 3" descr="A picture containing indoor, projector&#10;&#10;Description automatically generated">
            <a:extLst>
              <a:ext uri="{FF2B5EF4-FFF2-40B4-BE49-F238E27FC236}">
                <a16:creationId xmlns:a16="http://schemas.microsoft.com/office/drawing/2014/main" id="{1B04A732-DB95-5E40-B556-F83252564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3347" y="2602842"/>
            <a:ext cx="6050034" cy="2731158"/>
          </a:xfrm>
          <a:prstGeom prst="rect">
            <a:avLst/>
          </a:prstGeom>
        </p:spPr>
      </p:pic>
    </p:spTree>
    <p:extLst>
      <p:ext uri="{BB962C8B-B14F-4D97-AF65-F5344CB8AC3E}">
        <p14:creationId xmlns:p14="http://schemas.microsoft.com/office/powerpoint/2010/main" val="31434780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VFA는 척추 </a:t>
            </a:r>
            <a:r>
              <a:rPr lang="ko-KR" altLang="es-ES" sz="3600" b="1" kern="0" dirty="0">
                <a:solidFill>
                  <a:srgbClr val="6BBBAD">
                    <a:lumMod val="100000"/>
                  </a:srgbClr>
                </a:solidFill>
                <a:latin typeface="Candara" panose="020E0502030303020204" pitchFamily="34" charset="0"/>
                <a:sym typeface=""/>
              </a:rPr>
              <a:t>모양</a:t>
            </a:r>
            <a:r>
              <a:rPr lang="ko-KR" altLang="en-US" sz="3600" b="1" kern="0" dirty="0">
                <a:solidFill>
                  <a:srgbClr val="6BBBAD">
                    <a:lumMod val="100000"/>
                  </a:srgbClr>
                </a:solidFill>
                <a:latin typeface="Candara" panose="020E0502030303020204" pitchFamily="34" charset="0"/>
                <a:sym typeface=""/>
              </a:rPr>
              <a:t>을</a:t>
            </a:r>
            <a:r>
              <a:rPr lang="ko-KR" altLang="es-ES" sz="3600" b="1" kern="0" dirty="0">
                <a:solidFill>
                  <a:srgbClr val="6BBBAD">
                    <a:lumMod val="100000"/>
                  </a:srgbClr>
                </a:solidFill>
                <a:latin typeface="Candara" panose="020E0502030303020204" pitchFamily="34" charset="0"/>
                <a:sym typeface=""/>
              </a:rPr>
              <a:t> 정상 범위와</a:t>
            </a:r>
            <a:r>
              <a:rPr lang="en-US" altLang="ko-KR" sz="3600" b="1" kern="0" dirty="0">
                <a:solidFill>
                  <a:srgbClr val="6BBBAD">
                    <a:lumMod val="100000"/>
                  </a:srgbClr>
                </a:solidFill>
                <a:latin typeface="Candara" panose="020E0502030303020204" pitchFamily="34" charset="0"/>
                <a:sym typeface=""/>
              </a:rPr>
              <a:t> </a:t>
            </a:r>
            <a:r>
              <a:rPr lang="ko-KR" altLang="en-US" sz="3600" b="1" kern="0" dirty="0">
                <a:solidFill>
                  <a:srgbClr val="6BBBAD">
                    <a:lumMod val="100000"/>
                  </a:srgbClr>
                </a:solidFill>
                <a:latin typeface="Candara" panose="020E0502030303020204" pitchFamily="34" charset="0"/>
                <a:sym typeface=""/>
              </a:rPr>
              <a:t>비교해</a:t>
            </a:r>
            <a:r>
              <a:rPr lang="ko-KR" altLang="es-ES" sz="3600" b="1" kern="0" dirty="0">
                <a:solidFill>
                  <a:srgbClr val="6BBBAD">
                    <a:lumMod val="100000"/>
                  </a:srgbClr>
                </a:solidFill>
                <a:latin typeface="Candara" panose="020E0502030303020204" pitchFamily="34" charset="0"/>
                <a:sym typeface=""/>
              </a:rPr>
              <a:t> 변화를 </a:t>
            </a:r>
            <a:r>
              <a:rPr lang="ko-KR" altLang="en-US" sz="3600" b="1" kern="0" dirty="0">
                <a:solidFill>
                  <a:srgbClr val="6BBBAD">
                    <a:lumMod val="100000"/>
                  </a:srgbClr>
                </a:solidFill>
                <a:latin typeface="Candara" panose="020E0502030303020204" pitchFamily="34" charset="0"/>
                <a:sym typeface=""/>
              </a:rPr>
              <a:t>감지</a:t>
            </a:r>
            <a:r>
              <a:rPr lang="ko-KR" altLang="es-ES" sz="3600" b="1" kern="0" dirty="0">
                <a:solidFill>
                  <a:srgbClr val="6BBBAD">
                    <a:lumMod val="100000"/>
                  </a:srgbClr>
                </a:solidFill>
                <a:latin typeface="Candara" panose="020E0502030303020204" pitchFamily="34" charset="0"/>
                <a:sym typeface=""/>
              </a:rPr>
              <a:t>함</a:t>
            </a:r>
            <a:r>
              <a:rPr lang="es-ES" altLang="ko-KR" sz="3600" b="1" kern="0" baseline="30000" dirty="0">
                <a:solidFill>
                  <a:srgbClr val="6BBBAD">
                    <a:lumMod val="100000"/>
                  </a:srgbClr>
                </a:solidFill>
                <a:latin typeface="Candara" panose="020E0502030303020204" pitchFamily="34" charset="0"/>
                <a:sym typeface=""/>
              </a:rPr>
              <a:t>1</a:t>
            </a:r>
            <a:r>
              <a:rPr lang="es-ES" altLang="ko-KR" sz="3600" b="1" kern="0" dirty="0">
                <a:solidFill>
                  <a:srgbClr val="6BBBAD">
                    <a:lumMod val="100000"/>
                  </a:srgbClr>
                </a:solidFill>
                <a:latin typeface="Candara" panose="020E0502030303020204" pitchFamily="34" charset="0"/>
                <a:sym typeface=""/>
              </a:rPr>
              <a:t> </a:t>
            </a:r>
          </a:p>
        </p:txBody>
      </p:sp>
      <p:sp>
        <p:nvSpPr>
          <p:cNvPr id="5" name="TextBox 4">
            <a:extLst>
              <a:ext uri="{FF2B5EF4-FFF2-40B4-BE49-F238E27FC236}">
                <a16:creationId xmlns:a16="http://schemas.microsoft.com/office/drawing/2014/main" id="{F3996CBE-D781-7D4E-9C91-955DA49BD64D}"/>
              </a:ext>
            </a:extLst>
          </p:cNvPr>
          <p:cNvSpPr txBox="1"/>
          <p:nvPr/>
        </p:nvSpPr>
        <p:spPr>
          <a:xfrm>
            <a:off x="386856" y="6459394"/>
            <a:ext cx="10820733" cy="369332"/>
          </a:xfrm>
          <a:prstGeom prst="rect">
            <a:avLst/>
          </a:prstGeom>
          <a:noFill/>
        </p:spPr>
        <p:txBody>
          <a:bodyPr wrap="square" rtlCol="0">
            <a:spAutoFit/>
          </a:bodyPr>
          <a:lstStyle/>
          <a:p>
            <a:pPr>
              <a:defRPr lang="ko-KR">
                <a:ea typeface="Malgun Gothic"/>
              </a:defRPr>
            </a:pPr>
            <a:r>
              <a:rPr lang="ko-KR" sz="900" b="1" kern="0">
                <a:solidFill>
                  <a:schemeClr val="tx1">
                    <a:lumMod val="100000"/>
                  </a:schemeClr>
                </a:solidFill>
                <a:latin typeface="Calibri" panose="020F0502020204030204" pitchFamily="34" charset="0"/>
                <a:sym typeface=""/>
              </a:rPr>
              <a:t>1. International Osteoporosis Foundation. Vertebral Fracture Teaching Program Part 2. https://www.osteoporosis.foundation/sites/iofbonehealth/files/2021-01/2011_VertebralFractureInitiative_PartII_VertebralFractures_Eng.pdf</a:t>
            </a:r>
          </a:p>
        </p:txBody>
      </p:sp>
      <p:sp>
        <p:nvSpPr>
          <p:cNvPr id="11" name="TextBox 10">
            <a:extLst>
              <a:ext uri="{FF2B5EF4-FFF2-40B4-BE49-F238E27FC236}">
                <a16:creationId xmlns:a16="http://schemas.microsoft.com/office/drawing/2014/main" id="{8F402180-82FF-2640-B502-4F8F96DAC9D2}"/>
              </a:ext>
            </a:extLst>
          </p:cNvPr>
          <p:cNvSpPr txBox="1"/>
          <p:nvPr/>
        </p:nvSpPr>
        <p:spPr>
          <a:xfrm>
            <a:off x="6705602" y="5769283"/>
            <a:ext cx="4125679" cy="369332"/>
          </a:xfrm>
          <a:prstGeom prst="rect">
            <a:avLst/>
          </a:prstGeom>
          <a:noFill/>
        </p:spPr>
        <p:txBody>
          <a:bodyPr wrap="square" rtlCol="0">
            <a:spAutoFit/>
          </a:bodyPr>
          <a:lstStyle>
            <a:defPPr>
              <a:defRPr lang="ko-KR">
                <a:ea typeface="Malgun Gothic"/>
              </a:defRPr>
            </a:defPPr>
            <a:lvl1pPr marR="0" lvl="0" indent="0" algn="r" fontAlgn="auto">
              <a:lnSpc>
                <a:spcPct val="100000"/>
              </a:lnSpc>
              <a:spcBef>
                <a:spcPts val="0"/>
              </a:spcBef>
              <a:spcAft>
                <a:spcPts val="0"/>
              </a:spcAft>
              <a:buClrTx/>
              <a:buSzTx/>
              <a:buFontTx/>
              <a:buNone/>
              <a:tabLst/>
              <a:defRPr kumimoji="0" lang="ko-KR" sz="900" b="0" i="0" u="none" strike="noStrike" cap="none" spc="0" normalizeH="0" baseline="0">
                <a:ln>
                  <a:noFill/>
                </a:ln>
                <a:solidFill>
                  <a:prstClr val="black">
                    <a:lumMod val="50000"/>
                    <a:lumOff val="50000"/>
                  </a:prstClr>
                </a:solidFill>
                <a:effectLst/>
                <a:uLnTx/>
                <a:uFillTx/>
                <a:latin typeface="Calibri" panose="020F0502020204030204"/>
                <a:ea typeface="Malgun Gothic"/>
              </a:defRPr>
            </a:lvl1pPr>
          </a:lstStyle>
          <a:p>
            <a:pPr algn="just"/>
            <a:r>
              <a:rPr lang="ko-KR" b="1" kern="0">
                <a:solidFill>
                  <a:schemeClr val="tx1">
                    <a:lumMod val="50000"/>
                    <a:lumOff val="50000"/>
                  </a:schemeClr>
                </a:solidFill>
                <a:latin typeface="Calibri" panose="020F0502020204030204" pitchFamily="34" charset="0"/>
                <a:sym typeface=""/>
              </a:rPr>
              <a:t>이미지 출처: 국제 골다공증 재단</a:t>
            </a:r>
            <a:r>
              <a:rPr lang="ko-KR" b="1" kern="0" baseline="30000">
                <a:solidFill>
                  <a:schemeClr val="tx1">
                    <a:lumMod val="50000"/>
                    <a:lumOff val="50000"/>
                  </a:schemeClr>
                </a:solidFill>
                <a:latin typeface="Calibri" panose="020F0502020204030204" pitchFamily="34" charset="0"/>
                <a:sym typeface=""/>
              </a:rPr>
              <a:t>1</a:t>
            </a:r>
            <a:r>
              <a:rPr lang="ko-KR" kern="0">
                <a:solidFill>
                  <a:schemeClr val="tx1">
                    <a:lumMod val="50000"/>
                    <a:lumOff val="50000"/>
                  </a:schemeClr>
                </a:solidFill>
                <a:latin typeface="Calibri" panose="020F0502020204030204" pitchFamily="34" charset="0"/>
                <a:sym typeface=""/>
              </a:rPr>
              <a:t> © International Osteoporosis Foundation, IOF의 허가를 받아 재인쇄됨.  All rights reserved.</a:t>
            </a:r>
            <a:endParaRPr lang="ko-KR" b="1" kern="0" baseline="30000">
              <a:solidFill>
                <a:schemeClr val="tx1">
                  <a:lumMod val="50000"/>
                  <a:lumOff val="50000"/>
                </a:schemeClr>
              </a:solidFill>
              <a:latin typeface="Calibri" panose="020F0502020204030204" pitchFamily="34" charset="0"/>
              <a:sym typeface=""/>
            </a:endParaRPr>
          </a:p>
        </p:txBody>
      </p:sp>
      <p:pic>
        <p:nvPicPr>
          <p:cNvPr id="2" name="Picture 1">
            <a:extLst>
              <a:ext uri="{FF2B5EF4-FFF2-40B4-BE49-F238E27FC236}">
                <a16:creationId xmlns:a16="http://schemas.microsoft.com/office/drawing/2014/main" id="{414EE4AF-9B2B-9841-864A-A33B9C10DC52}"/>
              </a:ext>
            </a:extLst>
          </p:cNvPr>
          <p:cNvPicPr>
            <a:picLocks noChangeAspect="1"/>
          </p:cNvPicPr>
          <p:nvPr/>
        </p:nvPicPr>
        <p:blipFill>
          <a:blip r:embed="rId3"/>
          <a:stretch>
            <a:fillRect/>
          </a:stretch>
        </p:blipFill>
        <p:spPr>
          <a:xfrm>
            <a:off x="5743601" y="1510437"/>
            <a:ext cx="5463988" cy="1346200"/>
          </a:xfrm>
          <a:prstGeom prst="rect">
            <a:avLst/>
          </a:prstGeom>
        </p:spPr>
      </p:pic>
      <p:sp>
        <p:nvSpPr>
          <p:cNvPr id="12" name="TextBox 11">
            <a:extLst>
              <a:ext uri="{FF2B5EF4-FFF2-40B4-BE49-F238E27FC236}">
                <a16:creationId xmlns:a16="http://schemas.microsoft.com/office/drawing/2014/main" id="{3156D19E-CF83-6348-8408-1778BDAA7C18}"/>
              </a:ext>
            </a:extLst>
          </p:cNvPr>
          <p:cNvSpPr txBox="1"/>
          <p:nvPr/>
        </p:nvSpPr>
        <p:spPr>
          <a:xfrm>
            <a:off x="609600" y="1563773"/>
            <a:ext cx="4876800" cy="663580"/>
          </a:xfrm>
          <a:prstGeom prst="rect">
            <a:avLst/>
          </a:prstGeom>
          <a:noFill/>
        </p:spPr>
        <p:txBody>
          <a:bodyPr wrap="square" rtlCol="0">
            <a:spAutoFit/>
          </a:bodyPr>
          <a:lstStyle>
            <a:defPPr>
              <a:defRPr lang="ko-KR">
                <a:ea typeface="Malgun Gothic"/>
              </a:defRPr>
            </a:defPPr>
          </a:lstStyle>
          <a:p>
            <a:pPr>
              <a:lnSpc>
                <a:spcPct val="120000"/>
              </a:lnSpc>
              <a:spcAft>
                <a:spcPts val="600"/>
              </a:spcAft>
            </a:pPr>
            <a:r>
              <a:rPr lang="ko-KR" sz="1600" b="1" kern="0">
                <a:solidFill>
                  <a:schemeClr val="tx1">
                    <a:lumMod val="100000"/>
                  </a:schemeClr>
                </a:solidFill>
                <a:latin typeface="Candara" panose="020E0502030303020204" pitchFamily="34" charset="0"/>
                <a:sym typeface=""/>
              </a:rPr>
              <a:t>척추의 모양을 검사합니다. 모양의 변화가 종종 동반 발생합니다</a:t>
            </a:r>
            <a:r>
              <a:rPr lang="ko-KR" sz="1600" b="1" kern="0" baseline="30000">
                <a:solidFill>
                  <a:schemeClr val="tx1">
                    <a:lumMod val="100000"/>
                  </a:schemeClr>
                </a:solidFill>
                <a:latin typeface="Candara" panose="020E0502030303020204" pitchFamily="34" charset="0"/>
                <a:sym typeface=""/>
              </a:rPr>
              <a:t>1</a:t>
            </a:r>
          </a:p>
        </p:txBody>
      </p:sp>
      <p:pic>
        <p:nvPicPr>
          <p:cNvPr id="4" name="Picture 3">
            <a:extLst>
              <a:ext uri="{FF2B5EF4-FFF2-40B4-BE49-F238E27FC236}">
                <a16:creationId xmlns:a16="http://schemas.microsoft.com/office/drawing/2014/main" id="{A89BE3C2-9D11-5545-B61D-AFCC1CE86873}"/>
              </a:ext>
            </a:extLst>
          </p:cNvPr>
          <p:cNvPicPr>
            <a:picLocks noChangeAspect="1"/>
          </p:cNvPicPr>
          <p:nvPr/>
        </p:nvPicPr>
        <p:blipFill>
          <a:blip r:embed="rId4"/>
          <a:stretch>
            <a:fillRect/>
          </a:stretch>
        </p:blipFill>
        <p:spPr>
          <a:xfrm>
            <a:off x="5734906" y="3197303"/>
            <a:ext cx="5923694" cy="2600646"/>
          </a:xfrm>
          <a:prstGeom prst="rect">
            <a:avLst/>
          </a:prstGeom>
        </p:spPr>
      </p:pic>
      <p:graphicFrame>
        <p:nvGraphicFramePr>
          <p:cNvPr id="8" name="Table 7">
            <a:extLst>
              <a:ext uri="{FF2B5EF4-FFF2-40B4-BE49-F238E27FC236}">
                <a16:creationId xmlns:a16="http://schemas.microsoft.com/office/drawing/2014/main" id="{B2B1CA85-BB1A-E54D-999D-203E4C20440E}"/>
              </a:ext>
            </a:extLst>
          </p:cNvPr>
          <p:cNvGraphicFramePr>
            <a:graphicFrameLocks noGrp="1"/>
          </p:cNvGraphicFramePr>
          <p:nvPr>
            <p:extLst>
              <p:ext uri="{D42A27DB-BD31-4B8C-83A1-F6EECF244321}">
                <p14:modId xmlns:p14="http://schemas.microsoft.com/office/powerpoint/2010/main" val="4012901798"/>
              </p:ext>
            </p:extLst>
          </p:nvPr>
        </p:nvGraphicFramePr>
        <p:xfrm>
          <a:off x="609600" y="2393316"/>
          <a:ext cx="4876800" cy="3210560"/>
        </p:xfrm>
        <a:graphic>
          <a:graphicData uri="http://schemas.openxmlformats.org/drawingml/2006/table">
            <a:tbl>
              <a:tblPr firstRow="1" bandRow="1">
                <a:tableStyleId>{7DF18680-E054-41AD-8BC1-D1AEF772440D}</a:tableStyleId>
              </a:tblPr>
              <a:tblGrid>
                <a:gridCol w="1143000">
                  <a:extLst>
                    <a:ext uri="{9D8B030D-6E8A-4147-A177-3AD203B41FA5}">
                      <a16:colId xmlns:a16="http://schemas.microsoft.com/office/drawing/2014/main" val="865712871"/>
                    </a:ext>
                  </a:extLst>
                </a:gridCol>
                <a:gridCol w="3733800">
                  <a:extLst>
                    <a:ext uri="{9D8B030D-6E8A-4147-A177-3AD203B41FA5}">
                      <a16:colId xmlns:a16="http://schemas.microsoft.com/office/drawing/2014/main" val="332145896"/>
                    </a:ext>
                  </a:extLst>
                </a:gridCol>
              </a:tblGrid>
              <a:tr h="370840">
                <a:tc>
                  <a:txBody>
                    <a:bodyPr/>
                    <a:lstStyle/>
                    <a:p>
                      <a:pPr algn="ctr"/>
                      <a:r>
                        <a:rPr lang="ko-KR" sz="1600" b="1" spc="0" dirty="0">
                          <a:latin typeface="Calibri" panose="020F0502020204030204" pitchFamily="34" charset="0"/>
                          <a:ea typeface="Malgun Gothic"/>
                          <a:cs typeface="+mn-cs"/>
                          <a:sym typeface=""/>
                        </a:rPr>
                        <a:t>등급</a:t>
                      </a:r>
                    </a:p>
                  </a:txBody>
                  <a:tcPr/>
                </a:tc>
                <a:tc>
                  <a:txBody>
                    <a:bodyPr/>
                    <a:lstStyle/>
                    <a:p>
                      <a:pPr algn="l"/>
                      <a:r>
                        <a:rPr lang="ko-KR" sz="1600" b="1" spc="0">
                          <a:latin typeface="Calibri" panose="020F0502020204030204" pitchFamily="34" charset="0"/>
                          <a:ea typeface="Malgun Gothic"/>
                          <a:cs typeface="+mn-cs"/>
                          <a:sym typeface=""/>
                        </a:rPr>
                        <a:t>설명</a:t>
                      </a:r>
                    </a:p>
                  </a:txBody>
                  <a:tcPr/>
                </a:tc>
                <a:extLst>
                  <a:ext uri="{0D108BD9-81ED-4DB2-BD59-A6C34878D82A}">
                    <a16:rowId xmlns:a16="http://schemas.microsoft.com/office/drawing/2014/main" val="4224206166"/>
                  </a:ext>
                </a:extLst>
              </a:tr>
              <a:tr h="370840">
                <a:tc>
                  <a:txBody>
                    <a:bodyPr/>
                    <a:lstStyle/>
                    <a:p>
                      <a:pPr algn="ctr"/>
                      <a:r>
                        <a:rPr lang="ko-KR" sz="1600" b="1" spc="0">
                          <a:solidFill>
                            <a:schemeClr val="tx1">
                              <a:lumMod val="100000"/>
                            </a:schemeClr>
                          </a:solidFill>
                          <a:latin typeface="Calibri" panose="020F0502020204030204" pitchFamily="34" charset="0"/>
                          <a:ea typeface="Malgun Gothic"/>
                          <a:cs typeface="+mn-cs"/>
                          <a:sym typeface=""/>
                        </a:rPr>
                        <a:t>0</a:t>
                      </a:r>
                    </a:p>
                  </a:txBody>
                  <a:tcPr/>
                </a:tc>
                <a:tc>
                  <a:txBody>
                    <a:bodyPr/>
                    <a:lstStyle/>
                    <a:p>
                      <a:r>
                        <a:rPr lang="ko-KR" sz="1600" b="1" spc="0">
                          <a:solidFill>
                            <a:schemeClr val="tx1">
                              <a:lumMod val="100000"/>
                            </a:schemeClr>
                          </a:solidFill>
                          <a:latin typeface="Calibri" panose="020F0502020204030204" pitchFamily="34" charset="0"/>
                          <a:ea typeface="Malgun Gothic"/>
                          <a:cs typeface="+mn-cs"/>
                          <a:sym typeface=""/>
                        </a:rPr>
                        <a:t>정상</a:t>
                      </a:r>
                    </a:p>
                  </a:txBody>
                  <a:tcPr/>
                </a:tc>
                <a:extLst>
                  <a:ext uri="{0D108BD9-81ED-4DB2-BD59-A6C34878D82A}">
                    <a16:rowId xmlns:a16="http://schemas.microsoft.com/office/drawing/2014/main" val="2886056042"/>
                  </a:ext>
                </a:extLst>
              </a:tr>
              <a:tr h="370840">
                <a:tc>
                  <a:txBody>
                    <a:bodyPr/>
                    <a:lstStyle/>
                    <a:p>
                      <a:pPr algn="ctr"/>
                      <a:r>
                        <a:rPr lang="ko-KR" sz="1600" b="1" spc="0">
                          <a:solidFill>
                            <a:schemeClr val="tx1">
                              <a:lumMod val="100000"/>
                            </a:schemeClr>
                          </a:solidFill>
                          <a:latin typeface="Calibri" panose="020F0502020204030204" pitchFamily="34" charset="0"/>
                          <a:ea typeface="Malgun Gothic"/>
                          <a:cs typeface="+mn-cs"/>
                          <a:sym typeface=""/>
                        </a:rPr>
                        <a:t>1</a:t>
                      </a:r>
                    </a:p>
                  </a:txBody>
                  <a:tcPr/>
                </a:tc>
                <a:tc>
                  <a:txBody>
                    <a:bodyPr/>
                    <a:lstStyle/>
                    <a:p>
                      <a:r>
                        <a:rPr lang="ko-KR" sz="1600" b="1" kern="0" spc="0" dirty="0">
                          <a:solidFill>
                            <a:schemeClr val="tx1">
                              <a:lumMod val="100000"/>
                            </a:schemeClr>
                          </a:solidFill>
                          <a:latin typeface="Calibri" panose="020F0502020204030204" pitchFamily="34" charset="0"/>
                          <a:ea typeface="Malgun Gothic"/>
                          <a:cs typeface="+mn-cs"/>
                          <a:sym typeface=""/>
                        </a:rPr>
                        <a:t>가벼운 골절:</a:t>
                      </a:r>
                      <a:r>
                        <a:rPr lang="ko-KR" sz="1600" b="1" kern="0" spc="0" dirty="0">
                          <a:solidFill>
                            <a:schemeClr val="tx1">
                              <a:lumMod val="100000"/>
                            </a:schemeClr>
                          </a:solidFill>
                          <a:effectLst/>
                          <a:latin typeface="Calibri" panose="020F0502020204030204" pitchFamily="34" charset="0"/>
                          <a:ea typeface="Malgun Gothic"/>
                          <a:cs typeface="+mn-cs"/>
                          <a:sym typeface=""/>
                        </a:rPr>
                        <a:t> 동일한 척추나 인접한 척추에 </a:t>
                      </a:r>
                      <a:r>
                        <a:rPr lang="ko-KR" sz="1600" b="1" kern="0" spc="0" dirty="0" err="1">
                          <a:solidFill>
                            <a:schemeClr val="tx1">
                              <a:lumMod val="100000"/>
                            </a:schemeClr>
                          </a:solidFill>
                          <a:effectLst/>
                          <a:latin typeface="Calibri" panose="020F0502020204030204" pitchFamily="34" charset="0"/>
                          <a:ea typeface="Malgun Gothic"/>
                          <a:cs typeface="+mn-cs"/>
                          <a:sym typeface=""/>
                        </a:rPr>
                        <a:t>관련있는</a:t>
                      </a:r>
                      <a:endParaRPr lang="ko-KR" sz="1600" b="1" kern="0" spc="0" dirty="0">
                        <a:solidFill>
                          <a:schemeClr val="tx1">
                            <a:lumMod val="100000"/>
                          </a:schemeClr>
                        </a:solidFill>
                        <a:effectLst/>
                        <a:latin typeface="Calibri" panose="020F0502020204030204" pitchFamily="34" charset="0"/>
                        <a:ea typeface="Malgun Gothic"/>
                        <a:cs typeface="+mn-cs"/>
                        <a:sym typeface=""/>
                      </a:endParaRPr>
                    </a:p>
                    <a:p>
                      <a:r>
                        <a:rPr lang="ko-KR" sz="1600" b="1" kern="1200" spc="0" dirty="0">
                          <a:solidFill>
                            <a:schemeClr val="tx1">
                              <a:lumMod val="100000"/>
                            </a:schemeClr>
                          </a:solidFill>
                          <a:effectLst/>
                          <a:latin typeface="Calibri" panose="020F0502020204030204" pitchFamily="34" charset="0"/>
                          <a:ea typeface="Malgun Gothic"/>
                          <a:cs typeface="+mn-cs"/>
                          <a:sym typeface=""/>
                        </a:rPr>
                        <a:t>전방, 중간 및 </a:t>
                      </a:r>
                      <a:r>
                        <a:rPr lang="ko-KR" sz="1600" b="1" kern="1200" spc="0" dirty="0">
                          <a:solidFill>
                            <a:schemeClr val="tx1"/>
                          </a:solidFill>
                          <a:effectLst/>
                          <a:latin typeface="Calibri" panose="020F0502020204030204" pitchFamily="34" charset="0"/>
                          <a:ea typeface="Malgun Gothic"/>
                          <a:cs typeface="+mn-cs"/>
                          <a:sym typeface=""/>
                        </a:rPr>
                        <a:t>후방에서 </a:t>
                      </a:r>
                      <a:r>
                        <a:rPr lang="en-US" altLang="ko-KR" sz="1600" b="1" kern="1200" spc="0" dirty="0">
                          <a:solidFill>
                            <a:schemeClr val="tx1"/>
                          </a:solidFill>
                          <a:effectLst/>
                          <a:latin typeface="Calibri" panose="020F0502020204030204" pitchFamily="34" charset="0"/>
                          <a:ea typeface="Malgun Gothic"/>
                          <a:cs typeface="+mn-cs"/>
                          <a:sym typeface=""/>
                        </a:rPr>
                        <a:t>2</a:t>
                      </a:r>
                      <a:r>
                        <a:rPr lang="ko-KR" sz="1600" b="1" kern="1200" spc="0" dirty="0">
                          <a:solidFill>
                            <a:schemeClr val="tx1"/>
                          </a:solidFill>
                          <a:effectLst/>
                          <a:latin typeface="Calibri" panose="020F0502020204030204" pitchFamily="34" charset="0"/>
                          <a:ea typeface="Malgun Gothic"/>
                          <a:cs typeface="+mn-cs"/>
                          <a:sym typeface=""/>
                        </a:rPr>
                        <a:t>0</a:t>
                      </a:r>
                      <a:r>
                        <a:rPr lang="en-US" altLang="ko-KR" sz="1600" b="1" kern="1200" spc="0" dirty="0">
                          <a:solidFill>
                            <a:schemeClr val="tx1"/>
                          </a:solidFill>
                          <a:effectLst/>
                          <a:latin typeface="Calibri" panose="020F0502020204030204" pitchFamily="34" charset="0"/>
                          <a:ea typeface="Malgun Gothic"/>
                          <a:cs typeface="+mn-cs"/>
                          <a:sym typeface=""/>
                        </a:rPr>
                        <a:t>~25</a:t>
                      </a:r>
                      <a:r>
                        <a:rPr lang="ko-KR" sz="1600" b="1" kern="1200" spc="0" dirty="0">
                          <a:solidFill>
                            <a:schemeClr val="tx1"/>
                          </a:solidFill>
                          <a:effectLst/>
                          <a:latin typeface="Calibri" panose="020F0502020204030204" pitchFamily="34" charset="0"/>
                          <a:ea typeface="Malgun Gothic"/>
                          <a:cs typeface="+mn-cs"/>
                          <a:sym typeface=""/>
                        </a:rPr>
                        <a:t>% 감소</a:t>
                      </a:r>
                    </a:p>
                  </a:txBody>
                  <a:tcPr/>
                </a:tc>
                <a:extLst>
                  <a:ext uri="{0D108BD9-81ED-4DB2-BD59-A6C34878D82A}">
                    <a16:rowId xmlns:a16="http://schemas.microsoft.com/office/drawing/2014/main" val="1119752427"/>
                  </a:ext>
                </a:extLst>
              </a:tr>
              <a:tr h="370840">
                <a:tc>
                  <a:txBody>
                    <a:bodyPr/>
                    <a:lstStyle/>
                    <a:p>
                      <a:pPr algn="ctr"/>
                      <a:r>
                        <a:rPr lang="ko-KR" sz="1600" b="1" spc="0">
                          <a:solidFill>
                            <a:schemeClr val="tx1">
                              <a:lumMod val="100000"/>
                            </a:schemeClr>
                          </a:solidFill>
                          <a:latin typeface="Calibri" panose="020F0502020204030204" pitchFamily="34" charset="0"/>
                          <a:ea typeface="Malgun Gothic"/>
                          <a:cs typeface="+mn-cs"/>
                          <a:sym typeface=""/>
                        </a:rPr>
                        <a:t>2</a:t>
                      </a:r>
                    </a:p>
                  </a:txBody>
                  <a:tcPr/>
                </a:tc>
                <a:tc>
                  <a:txBody>
                    <a:bodyPr/>
                    <a:lstStyle/>
                    <a:p>
                      <a:r>
                        <a:rPr lang="ko-KR" sz="1600" b="1" kern="0" spc="0" dirty="0">
                          <a:solidFill>
                            <a:schemeClr val="tx1">
                              <a:lumMod val="100000"/>
                            </a:schemeClr>
                          </a:solidFill>
                          <a:latin typeface="Calibri" panose="020F0502020204030204" pitchFamily="34" charset="0"/>
                          <a:ea typeface="Malgun Gothic"/>
                          <a:cs typeface="+mn-cs"/>
                          <a:sym typeface=""/>
                        </a:rPr>
                        <a:t>중등도 골절:</a:t>
                      </a:r>
                      <a:r>
                        <a:rPr lang="ko-KR" sz="1600" b="1" kern="0" spc="0" dirty="0">
                          <a:solidFill>
                            <a:schemeClr val="tx1">
                              <a:lumMod val="100000"/>
                            </a:schemeClr>
                          </a:solidFill>
                          <a:effectLst/>
                          <a:latin typeface="Calibri" panose="020F0502020204030204" pitchFamily="34" charset="0"/>
                          <a:ea typeface="Malgun Gothic"/>
                          <a:cs typeface="+mn-cs"/>
                          <a:sym typeface=""/>
                        </a:rPr>
                        <a:t> 동일한 척추나 인접한 척추에 </a:t>
                      </a:r>
                      <a:r>
                        <a:rPr lang="ko-KR" sz="1600" b="1" kern="0" spc="0" dirty="0" err="1">
                          <a:solidFill>
                            <a:schemeClr val="tx1">
                              <a:lumMod val="100000"/>
                            </a:schemeClr>
                          </a:solidFill>
                          <a:effectLst/>
                          <a:latin typeface="Calibri" panose="020F0502020204030204" pitchFamily="34" charset="0"/>
                          <a:ea typeface="Malgun Gothic"/>
                          <a:cs typeface="+mn-cs"/>
                          <a:sym typeface=""/>
                        </a:rPr>
                        <a:t>관련있는</a:t>
                      </a:r>
                      <a:endParaRPr lang="ko-KR" sz="1600" b="1" kern="0" spc="0" dirty="0">
                        <a:solidFill>
                          <a:schemeClr val="tx1">
                            <a:lumMod val="100000"/>
                          </a:schemeClr>
                        </a:solidFill>
                        <a:effectLst/>
                        <a:latin typeface="Calibri" panose="020F0502020204030204" pitchFamily="34" charset="0"/>
                        <a:ea typeface="Malgun Gothic"/>
                        <a:cs typeface="+mn-cs"/>
                        <a:sym typeface=""/>
                      </a:endParaRPr>
                    </a:p>
                    <a:p>
                      <a:r>
                        <a:rPr lang="ko-KR" sz="1600" b="1" kern="1200" spc="0" dirty="0">
                          <a:solidFill>
                            <a:schemeClr val="tx1">
                              <a:lumMod val="100000"/>
                            </a:schemeClr>
                          </a:solidFill>
                          <a:effectLst/>
                          <a:latin typeface="Calibri" panose="020F0502020204030204" pitchFamily="34" charset="0"/>
                          <a:ea typeface="Malgun Gothic"/>
                          <a:cs typeface="+mn-cs"/>
                          <a:sym typeface=""/>
                        </a:rPr>
                        <a:t>전방, 중간 및 </a:t>
                      </a:r>
                      <a:r>
                        <a:rPr lang="ko-KR" sz="1600" b="1" kern="1200" spc="0" dirty="0">
                          <a:solidFill>
                            <a:schemeClr val="tx1"/>
                          </a:solidFill>
                          <a:effectLst/>
                          <a:latin typeface="Calibri" panose="020F0502020204030204" pitchFamily="34" charset="0"/>
                          <a:ea typeface="Malgun Gothic"/>
                          <a:cs typeface="+mn-cs"/>
                          <a:sym typeface=""/>
                        </a:rPr>
                        <a:t>후방에서 </a:t>
                      </a:r>
                      <a:r>
                        <a:rPr lang="en-US" altLang="ko-KR" sz="1600" b="1" kern="1200" spc="0" dirty="0">
                          <a:solidFill>
                            <a:schemeClr val="tx1"/>
                          </a:solidFill>
                          <a:effectLst/>
                          <a:latin typeface="Calibri" panose="020F0502020204030204" pitchFamily="34" charset="0"/>
                          <a:ea typeface="Malgun Gothic"/>
                          <a:cs typeface="+mn-cs"/>
                          <a:sym typeface=""/>
                        </a:rPr>
                        <a:t>25~</a:t>
                      </a:r>
                      <a:r>
                        <a:rPr lang="ko-KR" sz="1600" b="1" kern="1200" spc="0" dirty="0">
                          <a:solidFill>
                            <a:schemeClr val="tx1"/>
                          </a:solidFill>
                          <a:effectLst/>
                          <a:latin typeface="Calibri" panose="020F0502020204030204" pitchFamily="34" charset="0"/>
                          <a:ea typeface="Malgun Gothic"/>
                          <a:cs typeface="+mn-cs"/>
                          <a:sym typeface=""/>
                        </a:rPr>
                        <a:t>40% 감소</a:t>
                      </a:r>
                    </a:p>
                  </a:txBody>
                  <a:tcPr/>
                </a:tc>
                <a:extLst>
                  <a:ext uri="{0D108BD9-81ED-4DB2-BD59-A6C34878D82A}">
                    <a16:rowId xmlns:a16="http://schemas.microsoft.com/office/drawing/2014/main" val="2216363373"/>
                  </a:ext>
                </a:extLst>
              </a:tr>
              <a:tr h="370840">
                <a:tc>
                  <a:txBody>
                    <a:bodyPr/>
                    <a:lstStyle/>
                    <a:p>
                      <a:pPr algn="ctr"/>
                      <a:r>
                        <a:rPr lang="ko-KR" sz="1600" b="1" spc="0">
                          <a:solidFill>
                            <a:schemeClr val="tx1">
                              <a:lumMod val="100000"/>
                            </a:schemeClr>
                          </a:solidFill>
                          <a:latin typeface="Calibri" panose="020F0502020204030204" pitchFamily="34" charset="0"/>
                          <a:ea typeface="Malgun Gothic"/>
                          <a:cs typeface="+mn-cs"/>
                          <a:sym typeface=""/>
                        </a:rPr>
                        <a:t>3</a:t>
                      </a:r>
                    </a:p>
                  </a:txBody>
                  <a:tcPr/>
                </a:tc>
                <a:tc>
                  <a:txBody>
                    <a:bodyPr/>
                    <a:lstStyle/>
                    <a:p>
                      <a:r>
                        <a:rPr lang="ko-KR" sz="1600" b="1" kern="0" spc="0" dirty="0">
                          <a:solidFill>
                            <a:schemeClr val="tx1">
                              <a:lumMod val="100000"/>
                            </a:schemeClr>
                          </a:solidFill>
                          <a:latin typeface="Calibri" panose="020F0502020204030204" pitchFamily="34" charset="0"/>
                          <a:ea typeface="Malgun Gothic"/>
                          <a:cs typeface="+mn-cs"/>
                          <a:sym typeface=""/>
                        </a:rPr>
                        <a:t>심한 골절: </a:t>
                      </a:r>
                      <a:r>
                        <a:rPr lang="ko-KR" sz="1600" b="1" kern="0" spc="0" dirty="0">
                          <a:solidFill>
                            <a:schemeClr val="tx1">
                              <a:lumMod val="100000"/>
                            </a:schemeClr>
                          </a:solidFill>
                          <a:effectLst/>
                          <a:latin typeface="Calibri" panose="020F0502020204030204" pitchFamily="34" charset="0"/>
                          <a:ea typeface="Malgun Gothic"/>
                          <a:cs typeface="+mn-cs"/>
                          <a:sym typeface=""/>
                        </a:rPr>
                        <a:t> 동일한 척추나 인접한 척추에 </a:t>
                      </a:r>
                      <a:r>
                        <a:rPr lang="ko-KR" sz="1600" b="1" kern="0" spc="0" dirty="0" err="1">
                          <a:solidFill>
                            <a:schemeClr val="tx1">
                              <a:lumMod val="100000"/>
                            </a:schemeClr>
                          </a:solidFill>
                          <a:effectLst/>
                          <a:latin typeface="Calibri" panose="020F0502020204030204" pitchFamily="34" charset="0"/>
                          <a:ea typeface="Malgun Gothic"/>
                          <a:cs typeface="+mn-cs"/>
                          <a:sym typeface=""/>
                        </a:rPr>
                        <a:t>관련있는</a:t>
                      </a:r>
                      <a:endParaRPr lang="ko-KR" sz="1600" b="1" kern="0" spc="0" dirty="0">
                        <a:solidFill>
                          <a:schemeClr val="tx1">
                            <a:lumMod val="100000"/>
                          </a:schemeClr>
                        </a:solidFill>
                        <a:effectLst/>
                        <a:latin typeface="Calibri" panose="020F0502020204030204" pitchFamily="34" charset="0"/>
                        <a:ea typeface="Malgun Gothic"/>
                        <a:cs typeface="+mn-cs"/>
                        <a:sym typeface=""/>
                      </a:endParaRPr>
                    </a:p>
                    <a:p>
                      <a:r>
                        <a:rPr lang="ko-KR" sz="1600" b="1" kern="1200" spc="0" dirty="0">
                          <a:solidFill>
                            <a:schemeClr val="tx1">
                              <a:lumMod val="100000"/>
                            </a:schemeClr>
                          </a:solidFill>
                          <a:effectLst/>
                          <a:latin typeface="Calibri" panose="020F0502020204030204" pitchFamily="34" charset="0"/>
                          <a:ea typeface="Malgun Gothic"/>
                          <a:cs typeface="+mn-cs"/>
                          <a:sym typeface=""/>
                        </a:rPr>
                        <a:t>전방, 중간 및 후방에서 40%가 넘게 감소</a:t>
                      </a:r>
                    </a:p>
                  </a:txBody>
                  <a:tcPr/>
                </a:tc>
                <a:extLst>
                  <a:ext uri="{0D108BD9-81ED-4DB2-BD59-A6C34878D82A}">
                    <a16:rowId xmlns:a16="http://schemas.microsoft.com/office/drawing/2014/main" val="2218260836"/>
                  </a:ext>
                </a:extLst>
              </a:tr>
            </a:tbl>
          </a:graphicData>
        </a:graphic>
      </p:graphicFrame>
      <p:pic>
        <p:nvPicPr>
          <p:cNvPr id="10" name="Graphic 9" descr="Home with solid fill">
            <a:hlinkClick r:id="rId5" action="ppaction://hlinksldjump"/>
            <a:extLst>
              <a:ext uri="{FF2B5EF4-FFF2-40B4-BE49-F238E27FC236}">
                <a16:creationId xmlns:a16="http://schemas.microsoft.com/office/drawing/2014/main" id="{9143346B-2D0F-4E4E-A5AD-1088AF73B3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
        <p:nvSpPr>
          <p:cNvPr id="3" name="CuadroTexto 2">
            <a:extLst>
              <a:ext uri="{FF2B5EF4-FFF2-40B4-BE49-F238E27FC236}">
                <a16:creationId xmlns:a16="http://schemas.microsoft.com/office/drawing/2014/main" id="{293E9CB0-8EED-44DA-B5D5-1E1FEA6FA128}"/>
              </a:ext>
            </a:extLst>
          </p:cNvPr>
          <p:cNvSpPr txBox="1"/>
          <p:nvPr/>
        </p:nvSpPr>
        <p:spPr>
          <a:xfrm>
            <a:off x="5901997" y="2599525"/>
            <a:ext cx="1143000" cy="246221"/>
          </a:xfrm>
          <a:prstGeom prst="rect">
            <a:avLst/>
          </a:prstGeom>
          <a:solidFill>
            <a:schemeClr val="bg1"/>
          </a:solidFill>
        </p:spPr>
        <p:txBody>
          <a:bodyPr wrap="square" lIns="0" tIns="0" rIns="0" bIns="0" rtlCol="0">
            <a:spAutoFit/>
          </a:bodyPr>
          <a:lstStyle/>
          <a:p>
            <a:pPr algn="ctr"/>
            <a:r>
              <a:rPr lang="ko-KR" sz="1600">
                <a:latin typeface="Calibri" panose="020F0502020204030204" pitchFamily="34" charset="0"/>
                <a:sym typeface=""/>
              </a:rPr>
              <a:t>정상</a:t>
            </a:r>
          </a:p>
        </p:txBody>
      </p:sp>
      <p:sp>
        <p:nvSpPr>
          <p:cNvPr id="13" name="CuadroTexto 12">
            <a:extLst>
              <a:ext uri="{FF2B5EF4-FFF2-40B4-BE49-F238E27FC236}">
                <a16:creationId xmlns:a16="http://schemas.microsoft.com/office/drawing/2014/main" id="{6DDDDDF1-94BE-4F03-84FA-945EACC96881}"/>
              </a:ext>
            </a:extLst>
          </p:cNvPr>
          <p:cNvSpPr txBox="1"/>
          <p:nvPr/>
        </p:nvSpPr>
        <p:spPr>
          <a:xfrm>
            <a:off x="7108840" y="2599524"/>
            <a:ext cx="1143000" cy="246221"/>
          </a:xfrm>
          <a:prstGeom prst="rect">
            <a:avLst/>
          </a:prstGeom>
          <a:solidFill>
            <a:schemeClr val="bg1"/>
          </a:solidFill>
        </p:spPr>
        <p:txBody>
          <a:bodyPr wrap="square" lIns="0" tIns="0" rIns="0" bIns="0" rtlCol="0">
            <a:spAutoFit/>
          </a:bodyPr>
          <a:lstStyle/>
          <a:p>
            <a:pPr algn="ctr"/>
            <a:r>
              <a:rPr lang="ko-KR" sz="1600">
                <a:latin typeface="Calibri" panose="020F0502020204030204" pitchFamily="34" charset="0"/>
                <a:sym typeface=""/>
              </a:rPr>
              <a:t>종말판</a:t>
            </a:r>
          </a:p>
        </p:txBody>
      </p:sp>
      <p:sp>
        <p:nvSpPr>
          <p:cNvPr id="14" name="CuadroTexto 13">
            <a:extLst>
              <a:ext uri="{FF2B5EF4-FFF2-40B4-BE49-F238E27FC236}">
                <a16:creationId xmlns:a16="http://schemas.microsoft.com/office/drawing/2014/main" id="{93B9666C-BFD5-428E-AA3B-54A1AD5F9CE8}"/>
              </a:ext>
            </a:extLst>
          </p:cNvPr>
          <p:cNvSpPr txBox="1"/>
          <p:nvPr/>
        </p:nvSpPr>
        <p:spPr>
          <a:xfrm>
            <a:off x="8509041" y="2599523"/>
            <a:ext cx="1143000" cy="246221"/>
          </a:xfrm>
          <a:prstGeom prst="rect">
            <a:avLst/>
          </a:prstGeom>
          <a:solidFill>
            <a:schemeClr val="bg1"/>
          </a:solidFill>
        </p:spPr>
        <p:txBody>
          <a:bodyPr wrap="square" lIns="0" tIns="0" rIns="0" bIns="0" rtlCol="0">
            <a:spAutoFit/>
          </a:bodyPr>
          <a:lstStyle/>
          <a:p>
            <a:pPr algn="ctr"/>
            <a:r>
              <a:rPr lang="ko-KR" sz="1600">
                <a:latin typeface="Calibri" panose="020F0502020204030204" pitchFamily="34" charset="0"/>
                <a:sym typeface=""/>
              </a:rPr>
              <a:t>쐐기</a:t>
            </a:r>
          </a:p>
        </p:txBody>
      </p:sp>
      <p:sp>
        <p:nvSpPr>
          <p:cNvPr id="15" name="CuadroTexto 14">
            <a:extLst>
              <a:ext uri="{FF2B5EF4-FFF2-40B4-BE49-F238E27FC236}">
                <a16:creationId xmlns:a16="http://schemas.microsoft.com/office/drawing/2014/main" id="{338EEACF-9010-4CCE-AF26-3689A1D6CA09}"/>
              </a:ext>
            </a:extLst>
          </p:cNvPr>
          <p:cNvSpPr txBox="1"/>
          <p:nvPr/>
        </p:nvSpPr>
        <p:spPr>
          <a:xfrm>
            <a:off x="9810437" y="2599523"/>
            <a:ext cx="1143000" cy="246221"/>
          </a:xfrm>
          <a:prstGeom prst="rect">
            <a:avLst/>
          </a:prstGeom>
          <a:solidFill>
            <a:schemeClr val="bg1"/>
          </a:solidFill>
        </p:spPr>
        <p:txBody>
          <a:bodyPr wrap="square" lIns="0" tIns="0" rIns="0" bIns="0" rtlCol="0">
            <a:spAutoFit/>
          </a:bodyPr>
          <a:lstStyle/>
          <a:p>
            <a:pPr algn="ctr"/>
            <a:r>
              <a:rPr lang="ko-KR" sz="1600">
                <a:latin typeface="Calibri" panose="020F0502020204030204" pitchFamily="34" charset="0"/>
                <a:sym typeface=""/>
              </a:rPr>
              <a:t>분쇄</a:t>
            </a:r>
          </a:p>
        </p:txBody>
      </p:sp>
      <p:sp>
        <p:nvSpPr>
          <p:cNvPr id="16" name="CuadroTexto 15">
            <a:extLst>
              <a:ext uri="{FF2B5EF4-FFF2-40B4-BE49-F238E27FC236}">
                <a16:creationId xmlns:a16="http://schemas.microsoft.com/office/drawing/2014/main" id="{48D7FE0F-274F-4615-B1EA-E674C97172E1}"/>
              </a:ext>
            </a:extLst>
          </p:cNvPr>
          <p:cNvSpPr txBox="1"/>
          <p:nvPr/>
        </p:nvSpPr>
        <p:spPr>
          <a:xfrm>
            <a:off x="5720471" y="4040186"/>
            <a:ext cx="968360" cy="492443"/>
          </a:xfrm>
          <a:prstGeom prst="rect">
            <a:avLst/>
          </a:prstGeom>
          <a:solidFill>
            <a:schemeClr val="bg1"/>
          </a:solidFill>
        </p:spPr>
        <p:txBody>
          <a:bodyPr wrap="square" lIns="0" tIns="0" rIns="0" bIns="0" rtlCol="0">
            <a:spAutoFit/>
          </a:bodyPr>
          <a:lstStyle/>
          <a:p>
            <a:r>
              <a:rPr lang="ko-KR" sz="1600" b="1">
                <a:latin typeface="Calibri" panose="020F0502020204030204" pitchFamily="34" charset="0"/>
                <a:sym typeface=""/>
              </a:rPr>
              <a:t>모양의 변화율</a:t>
            </a:r>
          </a:p>
        </p:txBody>
      </p:sp>
      <p:sp>
        <p:nvSpPr>
          <p:cNvPr id="17" name="CuadroTexto 16">
            <a:extLst>
              <a:ext uri="{FF2B5EF4-FFF2-40B4-BE49-F238E27FC236}">
                <a16:creationId xmlns:a16="http://schemas.microsoft.com/office/drawing/2014/main" id="{912BF640-48DB-4368-ACBF-BCB8CD70DCF5}"/>
              </a:ext>
            </a:extLst>
          </p:cNvPr>
          <p:cNvSpPr txBox="1"/>
          <p:nvPr/>
        </p:nvSpPr>
        <p:spPr>
          <a:xfrm>
            <a:off x="6872996" y="5347563"/>
            <a:ext cx="968360" cy="430887"/>
          </a:xfrm>
          <a:prstGeom prst="rect">
            <a:avLst/>
          </a:prstGeom>
          <a:solidFill>
            <a:schemeClr val="bg1"/>
          </a:solidFill>
        </p:spPr>
        <p:txBody>
          <a:bodyPr wrap="square" lIns="0" tIns="0" rIns="0" bIns="0" rtlCol="0">
            <a:spAutoFit/>
          </a:bodyPr>
          <a:lstStyle/>
          <a:p>
            <a:pPr algn="ctr"/>
            <a:r>
              <a:rPr lang="ko-KR" sz="1400">
                <a:latin typeface="Calibri" panose="020F0502020204030204" pitchFamily="34" charset="0"/>
                <a:sym typeface=""/>
              </a:rPr>
              <a:t>1 등급</a:t>
            </a:r>
          </a:p>
          <a:p>
            <a:pPr algn="ctr"/>
            <a:r>
              <a:rPr lang="ko-KR" sz="1400">
                <a:latin typeface="Calibri" panose="020F0502020204030204" pitchFamily="34" charset="0"/>
                <a:sym typeface=""/>
              </a:rPr>
              <a:t>~ 20-25%</a:t>
            </a:r>
          </a:p>
        </p:txBody>
      </p:sp>
      <p:sp>
        <p:nvSpPr>
          <p:cNvPr id="18" name="CuadroTexto 17">
            <a:extLst>
              <a:ext uri="{FF2B5EF4-FFF2-40B4-BE49-F238E27FC236}">
                <a16:creationId xmlns:a16="http://schemas.microsoft.com/office/drawing/2014/main" id="{69EF663C-3D8D-4730-B939-6D412A6A7E78}"/>
              </a:ext>
            </a:extLst>
          </p:cNvPr>
          <p:cNvSpPr txBox="1"/>
          <p:nvPr/>
        </p:nvSpPr>
        <p:spPr>
          <a:xfrm>
            <a:off x="8367958" y="5367062"/>
            <a:ext cx="968360" cy="430887"/>
          </a:xfrm>
          <a:prstGeom prst="rect">
            <a:avLst/>
          </a:prstGeom>
          <a:solidFill>
            <a:schemeClr val="bg1"/>
          </a:solidFill>
        </p:spPr>
        <p:txBody>
          <a:bodyPr wrap="square" lIns="0" tIns="0" rIns="0" bIns="0" rtlCol="0">
            <a:spAutoFit/>
          </a:bodyPr>
          <a:lstStyle/>
          <a:p>
            <a:pPr algn="ctr"/>
            <a:r>
              <a:rPr lang="ko-KR" sz="1400" dirty="0">
                <a:latin typeface="Calibri" panose="020F0502020204030204" pitchFamily="34" charset="0"/>
                <a:sym typeface=""/>
              </a:rPr>
              <a:t>2등급</a:t>
            </a:r>
          </a:p>
          <a:p>
            <a:pPr algn="ctr"/>
            <a:r>
              <a:rPr lang="ko-KR" sz="1400" dirty="0">
                <a:latin typeface="Calibri" panose="020F0502020204030204" pitchFamily="34" charset="0"/>
                <a:sym typeface=""/>
              </a:rPr>
              <a:t>~ 2</a:t>
            </a:r>
            <a:r>
              <a:rPr lang="en-US" altLang="ko-KR" sz="1400" dirty="0">
                <a:latin typeface="Calibri" panose="020F0502020204030204" pitchFamily="34" charset="0"/>
                <a:sym typeface=""/>
              </a:rPr>
              <a:t>5</a:t>
            </a:r>
            <a:r>
              <a:rPr lang="ko-KR" sz="1400" dirty="0">
                <a:latin typeface="Calibri" panose="020F0502020204030204" pitchFamily="34" charset="0"/>
                <a:sym typeface=""/>
              </a:rPr>
              <a:t>-40%</a:t>
            </a:r>
          </a:p>
        </p:txBody>
      </p:sp>
      <p:sp>
        <p:nvSpPr>
          <p:cNvPr id="19" name="CuadroTexto 18">
            <a:extLst>
              <a:ext uri="{FF2B5EF4-FFF2-40B4-BE49-F238E27FC236}">
                <a16:creationId xmlns:a16="http://schemas.microsoft.com/office/drawing/2014/main" id="{F8DB9A92-4A5D-45F6-BEF0-B6094EC16601}"/>
              </a:ext>
            </a:extLst>
          </p:cNvPr>
          <p:cNvSpPr txBox="1"/>
          <p:nvPr/>
        </p:nvSpPr>
        <p:spPr>
          <a:xfrm>
            <a:off x="9822834" y="5356944"/>
            <a:ext cx="968360" cy="430887"/>
          </a:xfrm>
          <a:prstGeom prst="rect">
            <a:avLst/>
          </a:prstGeom>
          <a:solidFill>
            <a:schemeClr val="bg1"/>
          </a:solidFill>
        </p:spPr>
        <p:txBody>
          <a:bodyPr wrap="square" lIns="0" tIns="0" rIns="0" bIns="0" rtlCol="0">
            <a:spAutoFit/>
          </a:bodyPr>
          <a:lstStyle/>
          <a:p>
            <a:pPr algn="ctr"/>
            <a:r>
              <a:rPr lang="ko-KR" sz="1400">
                <a:latin typeface="Calibri" panose="020F0502020204030204" pitchFamily="34" charset="0"/>
                <a:sym typeface=""/>
              </a:rPr>
              <a:t>3등급</a:t>
            </a:r>
          </a:p>
          <a:p>
            <a:pPr algn="ctr"/>
            <a:r>
              <a:rPr lang="ko-KR" sz="1400">
                <a:latin typeface="Calibri" panose="020F0502020204030204" pitchFamily="34" charset="0"/>
                <a:sym typeface=""/>
              </a:rPr>
              <a:t>~ 40% +</a:t>
            </a:r>
          </a:p>
        </p:txBody>
      </p:sp>
      <p:sp>
        <p:nvSpPr>
          <p:cNvPr id="20" name="CuadroTexto 19">
            <a:extLst>
              <a:ext uri="{FF2B5EF4-FFF2-40B4-BE49-F238E27FC236}">
                <a16:creationId xmlns:a16="http://schemas.microsoft.com/office/drawing/2014/main" id="{5C79E56F-FE64-4D79-B98E-7CD711744066}"/>
              </a:ext>
            </a:extLst>
          </p:cNvPr>
          <p:cNvSpPr txBox="1"/>
          <p:nvPr/>
        </p:nvSpPr>
        <p:spPr>
          <a:xfrm>
            <a:off x="6811917" y="5819664"/>
            <a:ext cx="4080441" cy="276999"/>
          </a:xfrm>
          <a:prstGeom prst="rect">
            <a:avLst/>
          </a:prstGeom>
          <a:solidFill>
            <a:schemeClr val="bg1"/>
          </a:solidFill>
        </p:spPr>
        <p:txBody>
          <a:bodyPr wrap="square" lIns="0" tIns="0" rIns="0" bIns="0" rtlCol="0">
            <a:spAutoFit/>
          </a:bodyPr>
          <a:lstStyle/>
          <a:p>
            <a:r>
              <a:rPr lang="ko-KR" sz="900" b="1" kern="0" dirty="0">
                <a:solidFill>
                  <a:schemeClr val="tx1">
                    <a:lumMod val="50000"/>
                    <a:lumOff val="50000"/>
                  </a:schemeClr>
                </a:solidFill>
                <a:latin typeface="Calibri" panose="020F0502020204030204" pitchFamily="34" charset="0"/>
                <a:sym typeface=""/>
              </a:rPr>
              <a:t>이미지 출처: 국제 골다공증 재단</a:t>
            </a:r>
            <a:r>
              <a:rPr lang="ko-KR" sz="900" b="1" kern="0" baseline="30000" dirty="0">
                <a:solidFill>
                  <a:schemeClr val="lt1">
                    <a:lumMod val="100000"/>
                  </a:schemeClr>
                </a:solidFill>
                <a:latin typeface="Calibri" panose="020F0502020204030204" pitchFamily="34" charset="0"/>
                <a:sym typeface=""/>
              </a:rPr>
              <a:t>1</a:t>
            </a:r>
            <a:r>
              <a:rPr lang="ko-KR" sz="900" kern="0" dirty="0">
                <a:solidFill>
                  <a:schemeClr val="lt1">
                    <a:lumMod val="100000"/>
                  </a:schemeClr>
                </a:solidFill>
                <a:latin typeface="Calibri" panose="020F0502020204030204" pitchFamily="34" charset="0"/>
                <a:sym typeface=""/>
              </a:rPr>
              <a:t> © International Osteoporosis Foundation, IOF의 허가를 받아 재인쇄됨. All rights reserved.</a:t>
            </a:r>
          </a:p>
        </p:txBody>
      </p:sp>
    </p:spTree>
    <p:extLst>
      <p:ext uri="{BB962C8B-B14F-4D97-AF65-F5344CB8AC3E}">
        <p14:creationId xmlns:p14="http://schemas.microsoft.com/office/powerpoint/2010/main" val="18703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207301" cy="646331"/>
          </a:xfrm>
          <a:prstGeom prst="rect">
            <a:avLst/>
          </a:prstGeom>
          <a:noFill/>
        </p:spPr>
        <p:txBody>
          <a:bodyPr wrap="square" rtlCol="0">
            <a:spAutoFit/>
          </a:bodyPr>
          <a:lstStyle/>
          <a:p>
            <a:r>
              <a:rPr lang="ko-KR" sz="3600" b="1" spc="-80" dirty="0">
                <a:solidFill>
                  <a:srgbClr val="6BBBAD"/>
                </a:solidFill>
                <a:latin typeface="Candara" panose="020E0502030303020204" pitchFamily="34" charset="0"/>
                <a:sym typeface=""/>
              </a:rPr>
              <a:t>ISCD, IOF-ESCEO 및 </a:t>
            </a:r>
            <a:r>
              <a:rPr lang="ko-KR" sz="3600" b="1" spc="-80" dirty="0" err="1">
                <a:solidFill>
                  <a:srgbClr val="6BBBAD"/>
                </a:solidFill>
                <a:latin typeface="Candara" panose="020E0502030303020204" pitchFamily="34" charset="0"/>
                <a:sym typeface=""/>
              </a:rPr>
              <a:t>NOF의</a:t>
            </a:r>
            <a:r>
              <a:rPr lang="ko-KR" sz="3600" b="1" spc="-80" dirty="0">
                <a:solidFill>
                  <a:srgbClr val="6BBBAD"/>
                </a:solidFill>
                <a:latin typeface="Candara" panose="020E0502030303020204" pitchFamily="34" charset="0"/>
                <a:sym typeface=""/>
              </a:rPr>
              <a:t> </a:t>
            </a:r>
            <a:r>
              <a:rPr lang="ko-KR" sz="3600" b="1" spc="-80" dirty="0" err="1">
                <a:solidFill>
                  <a:srgbClr val="6BBBAD"/>
                </a:solidFill>
                <a:latin typeface="Candara" panose="020E0502030303020204" pitchFamily="34" charset="0"/>
                <a:sym typeface=""/>
              </a:rPr>
              <a:t>DXA를</a:t>
            </a:r>
            <a:r>
              <a:rPr lang="ko-KR" sz="3600" b="1" spc="-80" dirty="0">
                <a:solidFill>
                  <a:srgbClr val="6BBBAD"/>
                </a:solidFill>
                <a:latin typeface="Candara" panose="020E0502030303020204" pitchFamily="34" charset="0"/>
                <a:sym typeface=""/>
              </a:rPr>
              <a:t> 사용한 </a:t>
            </a:r>
            <a:r>
              <a:rPr lang="ko-KR" sz="3600" b="1" spc="-80" dirty="0" err="1">
                <a:solidFill>
                  <a:srgbClr val="6BBBAD"/>
                </a:solidFill>
                <a:latin typeface="Candara" panose="020E0502030303020204" pitchFamily="34" charset="0"/>
                <a:sym typeface=""/>
              </a:rPr>
              <a:t>VFA의</a:t>
            </a:r>
            <a:r>
              <a:rPr lang="ko-KR" sz="3600" b="1" spc="-80" dirty="0">
                <a:solidFill>
                  <a:srgbClr val="6BBBAD"/>
                </a:solidFill>
                <a:latin typeface="Candara" panose="020E0502030303020204" pitchFamily="34" charset="0"/>
                <a:sym typeface=""/>
              </a:rPr>
              <a:t> 의미 </a:t>
            </a:r>
          </a:p>
        </p:txBody>
      </p:sp>
      <p:sp>
        <p:nvSpPr>
          <p:cNvPr id="5" name="TextBox 4">
            <a:extLst>
              <a:ext uri="{FF2B5EF4-FFF2-40B4-BE49-F238E27FC236}">
                <a16:creationId xmlns:a16="http://schemas.microsoft.com/office/drawing/2014/main" id="{F30058CE-2D9C-4045-87F6-BCB01D8FBF1F}"/>
              </a:ext>
            </a:extLst>
          </p:cNvPr>
          <p:cNvSpPr txBox="1"/>
          <p:nvPr/>
        </p:nvSpPr>
        <p:spPr>
          <a:xfrm>
            <a:off x="574785" y="6422337"/>
            <a:ext cx="10812688" cy="369332"/>
          </a:xfrm>
          <a:prstGeom prst="rect">
            <a:avLst/>
          </a:prstGeom>
          <a:noFill/>
        </p:spPr>
        <p:txBody>
          <a:bodyPr wrap="square" rtlCol="0">
            <a:spAutoFit/>
          </a:bodyPr>
          <a:lstStyle/>
          <a:p>
            <a:pPr>
              <a:defRPr lang="ko-KR">
                <a:ea typeface="Malgun Gothic"/>
              </a:defRPr>
            </a:pPr>
            <a:r>
              <a:rPr lang="ko-KR" sz="900" b="1" kern="0">
                <a:solidFill>
                  <a:schemeClr val="tx1">
                    <a:lumMod val="100000"/>
                  </a:schemeClr>
                </a:solidFill>
                <a:latin typeface="Calibri" panose="020F0502020204030204" pitchFamily="34" charset="0"/>
                <a:sym typeface=""/>
              </a:rPr>
              <a:t>1. ISCD Official Position 2019. 출처:</a:t>
            </a:r>
            <a:r>
              <a:rPr lang="ko-KR" sz="900" b="1" kern="0">
                <a:solidFill>
                  <a:schemeClr val="tx1">
                    <a:lumMod val="100000"/>
                  </a:schemeClr>
                </a:solidFill>
                <a:latin typeface="Calibri" panose="020F0502020204030204" pitchFamily="34" charset="0"/>
                <a:sym typeface=""/>
                <a:hlinkClick r:id="rId3">
                  <a:extLst>
                    <a:ext uri="{A12FA001-AC4F-418D-AE19-62706E023703}">
                      <ahyp:hlinkClr xmlns:ahyp="http://schemas.microsoft.com/office/drawing/2018/hyperlinkcolor" val="tx"/>
                    </a:ext>
                  </a:extLst>
                </a:hlinkClick>
              </a:rPr>
              <a:t>https://app.box.com/s/5r713cfzvf4gr28q7zdccg2i7169fv86</a:t>
            </a:r>
            <a:r>
              <a:rPr lang="ko-KR" sz="900" b="1" kern="0">
                <a:solidFill>
                  <a:schemeClr val="tx1">
                    <a:lumMod val="100000"/>
                  </a:schemeClr>
                </a:solidFill>
                <a:latin typeface="Calibri" panose="020F0502020204030204" pitchFamily="34" charset="0"/>
                <a:sym typeface=""/>
              </a:rPr>
              <a:t>. 2021년 3월 7일에 액세스함. 2. Kanis JA, et al. </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2019;30:3–44; 3. Cosman F, et al.</a:t>
            </a:r>
            <a:r>
              <a:rPr lang="ko-KR" sz="900" b="1" i="1" kern="0">
                <a:solidFill>
                  <a:schemeClr val="tx1">
                    <a:lumMod val="100000"/>
                  </a:schemeClr>
                </a:solidFill>
                <a:latin typeface="Calibri" panose="020F0502020204030204" pitchFamily="34" charset="0"/>
                <a:sym typeface=""/>
              </a:rPr>
              <a:t>Osteoporos Int</a:t>
            </a:r>
            <a:r>
              <a:rPr lang="ko-KR" sz="900" b="1" kern="0">
                <a:solidFill>
                  <a:schemeClr val="tx1">
                    <a:lumMod val="100000"/>
                  </a:schemeClr>
                </a:solidFill>
                <a:latin typeface="Calibri" panose="020F0502020204030204" pitchFamily="34" charset="0"/>
                <a:sym typeface=""/>
              </a:rPr>
              <a:t> 2014;25:2359–81; 4. Lems WF,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2021;32:399–411.</a:t>
            </a:r>
          </a:p>
        </p:txBody>
      </p:sp>
      <p:sp>
        <p:nvSpPr>
          <p:cNvPr id="2" name="TextBox 1">
            <a:extLst>
              <a:ext uri="{FF2B5EF4-FFF2-40B4-BE49-F238E27FC236}">
                <a16:creationId xmlns:a16="http://schemas.microsoft.com/office/drawing/2014/main" id="{D3B0D627-8988-024B-8548-701A358781C2}"/>
              </a:ext>
            </a:extLst>
          </p:cNvPr>
          <p:cNvSpPr txBox="1"/>
          <p:nvPr/>
        </p:nvSpPr>
        <p:spPr>
          <a:xfrm>
            <a:off x="923340" y="2854058"/>
            <a:ext cx="2065017" cy="830997"/>
          </a:xfrm>
          <a:prstGeom prst="rect">
            <a:avLst/>
          </a:prstGeom>
          <a:noFill/>
        </p:spPr>
        <p:txBody>
          <a:bodyPr wrap="square" rtlCol="0">
            <a:spAutoFit/>
          </a:bodyPr>
          <a:lstStyle/>
          <a:p>
            <a:r>
              <a:rPr lang="ko-KR" sz="2400" b="1">
                <a:solidFill>
                  <a:schemeClr val="bg1"/>
                </a:solidFill>
                <a:latin typeface="Calibri" panose="020F0502020204030204" pitchFamily="34" charset="0"/>
                <a:sym typeface=""/>
              </a:rPr>
              <a:t>T-score ≤ –1.0 </a:t>
            </a:r>
          </a:p>
          <a:p>
            <a:endParaRPr lang="ko-KR" sz="2400">
              <a:solidFill>
                <a:schemeClr val="bg1"/>
              </a:solidFill>
              <a:ea typeface="Malgun Gothic"/>
            </a:endParaRPr>
          </a:p>
        </p:txBody>
      </p:sp>
      <p:sp>
        <p:nvSpPr>
          <p:cNvPr id="7" name="TextBox 6">
            <a:extLst>
              <a:ext uri="{FF2B5EF4-FFF2-40B4-BE49-F238E27FC236}">
                <a16:creationId xmlns:a16="http://schemas.microsoft.com/office/drawing/2014/main" id="{9EADF423-C1EF-A943-BAF1-2782DA7BDAA4}"/>
              </a:ext>
            </a:extLst>
          </p:cNvPr>
          <p:cNvSpPr txBox="1"/>
          <p:nvPr/>
        </p:nvSpPr>
        <p:spPr>
          <a:xfrm>
            <a:off x="4921123" y="2071387"/>
            <a:ext cx="5181600" cy="2585323"/>
          </a:xfrm>
          <a:prstGeom prst="rect">
            <a:avLst/>
          </a:prstGeom>
          <a:noFill/>
        </p:spPr>
        <p:txBody>
          <a:bodyPr wrap="square" rtlCol="0">
            <a:spAutoFit/>
          </a:bodyPr>
          <a:lstStyle>
            <a:defPPr>
              <a:defRPr lang="ko-KR">
                <a:ea typeface="Malgun Gothic"/>
              </a:defRPr>
            </a:defPPr>
          </a:lstStyle>
          <a:p>
            <a:r>
              <a:rPr lang="ko-KR">
                <a:solidFill>
                  <a:schemeClr val="bg1"/>
                </a:solidFill>
                <a:latin typeface="Candara" panose="020E0502030303020204" pitchFamily="34" charset="0"/>
                <a:sym typeface=""/>
              </a:rPr>
              <a:t>다음 중 하나 이상에 해당</a:t>
            </a:r>
          </a:p>
          <a:p>
            <a:pPr marL="285750" indent="-285750">
              <a:buFont typeface="Arial" panose="020B0604020202020204" pitchFamily="34" charset="0"/>
              <a:buChar char="•"/>
            </a:pPr>
            <a:r>
              <a:rPr lang="ko-KR" b="1">
                <a:solidFill>
                  <a:schemeClr val="bg1"/>
                </a:solidFill>
                <a:latin typeface="Candara" panose="020E0502030303020204" pitchFamily="34" charset="0"/>
                <a:sym typeface=""/>
              </a:rPr>
              <a:t>70세 이상의 여성 또는 80세 이상의 남성</a:t>
            </a:r>
          </a:p>
          <a:p>
            <a:pPr marL="285750" indent="-285750">
              <a:buFont typeface="Arial" panose="020B0604020202020204" pitchFamily="34" charset="0"/>
              <a:buChar char="•"/>
            </a:pPr>
            <a:r>
              <a:rPr lang="ko-KR" kern="0">
                <a:solidFill>
                  <a:schemeClr val="bg1">
                    <a:lumMod val="100000"/>
                  </a:schemeClr>
                </a:solidFill>
                <a:latin typeface="Candara" panose="020E0502030303020204" pitchFamily="34" charset="0"/>
                <a:sym typeface=""/>
              </a:rPr>
              <a:t>과거에 &gt;4cm의 키 감소가 있음</a:t>
            </a:r>
          </a:p>
          <a:p>
            <a:pPr marL="285750" indent="-285750">
              <a:buFont typeface="Arial" panose="020B0604020202020204" pitchFamily="34" charset="0"/>
              <a:buChar char="•"/>
            </a:pPr>
            <a:r>
              <a:rPr lang="ko-KR" kern="0">
                <a:solidFill>
                  <a:schemeClr val="bg1">
                    <a:lumMod val="100000"/>
                  </a:schemeClr>
                </a:solidFill>
                <a:latin typeface="Candara" panose="020E0502030303020204" pitchFamily="34" charset="0"/>
                <a:sym typeface=""/>
              </a:rPr>
              <a:t>자가 보고했지만 문서화되지 않은</a:t>
            </a:r>
            <a:r>
              <a:rPr lang="ko-KR" b="1" kern="0">
                <a:solidFill>
                  <a:schemeClr val="bg1">
                    <a:lumMod val="100000"/>
                  </a:schemeClr>
                </a:solidFill>
                <a:latin typeface="Candara" panose="020E0502030303020204" pitchFamily="34" charset="0"/>
                <a:sym typeface=""/>
              </a:rPr>
              <a:t> 이전 척추 골절</a:t>
            </a:r>
          </a:p>
          <a:p>
            <a:pPr marL="285750" indent="-285750">
              <a:buFont typeface="Arial" panose="020B0604020202020204" pitchFamily="34" charset="0"/>
              <a:buChar char="•"/>
            </a:pPr>
            <a:r>
              <a:rPr lang="ko-KR" b="1" kern="0">
                <a:solidFill>
                  <a:schemeClr val="bg1">
                    <a:lumMod val="100000"/>
                  </a:schemeClr>
                </a:solidFill>
                <a:latin typeface="Candara" panose="020E0502030303020204" pitchFamily="34" charset="0"/>
                <a:sym typeface=""/>
              </a:rPr>
              <a:t>글루코코르티코이드 요법</a:t>
            </a:r>
            <a:r>
              <a:rPr lang="ko-KR" kern="0">
                <a:solidFill>
                  <a:schemeClr val="bg1">
                    <a:lumMod val="100000"/>
                  </a:schemeClr>
                </a:solidFill>
                <a:latin typeface="Candara" panose="020E0502030303020204" pitchFamily="34" charset="0"/>
                <a:sym typeface=""/>
              </a:rPr>
              <a:t>(3개월 이상 하루 5mg 이상의 프레드니솔론 또는 등가물)</a:t>
            </a:r>
          </a:p>
          <a:p>
            <a:endParaRPr lang="ko-KR" b="1">
              <a:solidFill>
                <a:schemeClr val="bg1"/>
              </a:solidFill>
              <a:latin typeface="Candara" panose="020E0502030303020204" pitchFamily="34" charset="0"/>
              <a:ea typeface="Malgun Gothic"/>
            </a:endParaRPr>
          </a:p>
        </p:txBody>
      </p:sp>
      <p:graphicFrame>
        <p:nvGraphicFramePr>
          <p:cNvPr id="12" name="Table 11">
            <a:extLst>
              <a:ext uri="{FF2B5EF4-FFF2-40B4-BE49-F238E27FC236}">
                <a16:creationId xmlns:a16="http://schemas.microsoft.com/office/drawing/2014/main" id="{BE66FC9D-488B-2C41-BEA0-6B80181612A3}"/>
              </a:ext>
            </a:extLst>
          </p:cNvPr>
          <p:cNvGraphicFramePr>
            <a:graphicFrameLocks noGrp="1"/>
          </p:cNvGraphicFramePr>
          <p:nvPr>
            <p:extLst>
              <p:ext uri="{D42A27DB-BD31-4B8C-83A1-F6EECF244321}">
                <p14:modId xmlns:p14="http://schemas.microsoft.com/office/powerpoint/2010/main" val="2725540191"/>
              </p:ext>
            </p:extLst>
          </p:nvPr>
        </p:nvGraphicFramePr>
        <p:xfrm>
          <a:off x="662152" y="1287400"/>
          <a:ext cx="10787991" cy="4145280"/>
        </p:xfrm>
        <a:graphic>
          <a:graphicData uri="http://schemas.openxmlformats.org/drawingml/2006/table">
            <a:tbl>
              <a:tblPr firstRow="1" bandRow="1">
                <a:tableStyleId>{7DF18680-E054-41AD-8BC1-D1AEF772440D}</a:tableStyleId>
              </a:tblPr>
              <a:tblGrid>
                <a:gridCol w="3595997">
                  <a:extLst>
                    <a:ext uri="{9D8B030D-6E8A-4147-A177-3AD203B41FA5}">
                      <a16:colId xmlns:a16="http://schemas.microsoft.com/office/drawing/2014/main" val="332145896"/>
                    </a:ext>
                  </a:extLst>
                </a:gridCol>
                <a:gridCol w="3595997">
                  <a:extLst>
                    <a:ext uri="{9D8B030D-6E8A-4147-A177-3AD203B41FA5}">
                      <a16:colId xmlns:a16="http://schemas.microsoft.com/office/drawing/2014/main" val="288956286"/>
                    </a:ext>
                  </a:extLst>
                </a:gridCol>
                <a:gridCol w="3595997">
                  <a:extLst>
                    <a:ext uri="{9D8B030D-6E8A-4147-A177-3AD203B41FA5}">
                      <a16:colId xmlns:a16="http://schemas.microsoft.com/office/drawing/2014/main" val="2584406823"/>
                    </a:ext>
                  </a:extLst>
                </a:gridCol>
              </a:tblGrid>
              <a:tr h="0">
                <a:tc>
                  <a:txBody>
                    <a:bodyPr/>
                    <a:lstStyle/>
                    <a:p>
                      <a:r>
                        <a:rPr lang="ko-KR" sz="1400" b="1" kern="0" spc="0" dirty="0">
                          <a:solidFill>
                            <a:schemeClr val="bg1">
                              <a:lumMod val="100000"/>
                            </a:schemeClr>
                          </a:solidFill>
                          <a:effectLst/>
                          <a:latin typeface="Candara" panose="020E0502030303020204" pitchFamily="34" charset="0"/>
                          <a:ea typeface="Malgun Gothic"/>
                          <a:cs typeface="+mn-cs"/>
                          <a:sym typeface=""/>
                        </a:rPr>
                        <a:t>국제 임상 농도 측정 학회(ISCD)</a:t>
                      </a:r>
                      <a:r>
                        <a:rPr lang="ko-KR" sz="1400" b="1" kern="0" spc="0" baseline="30000" dirty="0">
                          <a:solidFill>
                            <a:schemeClr val="bg1">
                              <a:lumMod val="100000"/>
                            </a:schemeClr>
                          </a:solidFill>
                          <a:effectLst/>
                          <a:latin typeface="Candara" panose="020E0502030303020204" pitchFamily="34" charset="0"/>
                          <a:ea typeface="Malgun Gothic"/>
                          <a:cs typeface="+mn-cs"/>
                          <a:sym typeface=""/>
                        </a:rPr>
                        <a:t>1</a:t>
                      </a:r>
                      <a:endParaRPr lang="ko-KR" sz="1400" b="1" kern="0" spc="0" dirty="0">
                        <a:solidFill>
                          <a:schemeClr val="bg1">
                            <a:lumMod val="100000"/>
                          </a:schemeClr>
                        </a:solidFill>
                        <a:effectLst/>
                        <a:latin typeface="Candara" panose="020E0502030303020204" pitchFamily="34" charset="0"/>
                        <a:ea typeface="Malgun Gothic"/>
                        <a:cs typeface="+mn-cs"/>
                        <a:sym typeface=""/>
                      </a:endParaRPr>
                    </a:p>
                  </a:txBody>
                  <a:tcPr/>
                </a:tc>
                <a:tc>
                  <a:txBody>
                    <a:bodyPr/>
                    <a:lstStyle/>
                    <a:p>
                      <a:r>
                        <a:rPr lang="ko-KR" sz="1400" b="1" kern="1200" spc="0">
                          <a:solidFill>
                            <a:schemeClr val="bg1">
                              <a:lumMod val="100000"/>
                            </a:schemeClr>
                          </a:solidFill>
                          <a:effectLst/>
                          <a:latin typeface="Candara" panose="020E0502030303020204" pitchFamily="34" charset="0"/>
                          <a:ea typeface="Malgun Gothic"/>
                          <a:cs typeface="+mn-cs"/>
                          <a:sym typeface=""/>
                        </a:rPr>
                        <a:t>국제 골다공증 재단</a:t>
                      </a:r>
                    </a:p>
                    <a:p>
                      <a:r>
                        <a:rPr lang="ko-KR" sz="1400" b="1" kern="1200" spc="0">
                          <a:solidFill>
                            <a:schemeClr val="bg1">
                              <a:lumMod val="100000"/>
                            </a:schemeClr>
                          </a:solidFill>
                          <a:effectLst/>
                          <a:latin typeface="Candara" panose="020E0502030303020204" pitchFamily="34" charset="0"/>
                          <a:ea typeface="Malgun Gothic"/>
                          <a:cs typeface="+mn-cs"/>
                          <a:sym typeface=""/>
                        </a:rPr>
                        <a:t>유럽 골다공증, 골관절염 및</a:t>
                      </a:r>
                    </a:p>
                    <a:p>
                      <a:r>
                        <a:rPr lang="ko-KR" sz="1400" b="1" kern="1200" spc="0">
                          <a:solidFill>
                            <a:schemeClr val="bg1">
                              <a:lumMod val="100000"/>
                            </a:schemeClr>
                          </a:solidFill>
                          <a:effectLst/>
                          <a:latin typeface="Candara" panose="020E0502030303020204" pitchFamily="34" charset="0"/>
                          <a:ea typeface="Malgun Gothic"/>
                          <a:cs typeface="+mn-cs"/>
                          <a:sym typeface=""/>
                        </a:rPr>
                        <a:t>근골격계 질환의 임상 및 경제 학회</a:t>
                      </a:r>
                    </a:p>
                    <a:p>
                      <a:r>
                        <a:rPr lang="ko-KR" sz="1400" b="1" kern="0" spc="0">
                          <a:solidFill>
                            <a:schemeClr val="bg1">
                              <a:lumMod val="100000"/>
                            </a:schemeClr>
                          </a:solidFill>
                          <a:effectLst/>
                          <a:latin typeface="Candara" panose="020E0502030303020204" pitchFamily="34" charset="0"/>
                          <a:ea typeface="Malgun Gothic"/>
                          <a:cs typeface="+mn-cs"/>
                          <a:sym typeface=""/>
                        </a:rPr>
                        <a:t>(IOF-ESCEO)</a:t>
                      </a:r>
                      <a:r>
                        <a:rPr lang="ko-KR" sz="1400" b="1" kern="0" spc="0" baseline="30000">
                          <a:solidFill>
                            <a:schemeClr val="bg1">
                              <a:lumMod val="100000"/>
                            </a:schemeClr>
                          </a:solidFill>
                          <a:effectLst/>
                          <a:latin typeface="Candara" panose="020E0502030303020204" pitchFamily="34" charset="0"/>
                          <a:ea typeface="Malgun Gothic"/>
                          <a:cs typeface="+mn-cs"/>
                          <a:sym typeface=""/>
                        </a:rPr>
                        <a:t>2</a:t>
                      </a:r>
                      <a:endParaRPr lang="ko-KR" sz="1400" b="1" kern="0" spc="0">
                        <a:solidFill>
                          <a:schemeClr val="bg1">
                            <a:lumMod val="100000"/>
                          </a:schemeClr>
                        </a:solidFill>
                        <a:effectLst/>
                        <a:latin typeface="Candara" panose="020E0502030303020204" pitchFamily="34" charset="0"/>
                        <a:ea typeface="Malgun Gothic"/>
                        <a:cs typeface="+mn-cs"/>
                        <a:sym typeface=""/>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400" b="1" kern="0" spc="0">
                          <a:solidFill>
                            <a:schemeClr val="bg1">
                              <a:lumMod val="100000"/>
                            </a:schemeClr>
                          </a:solidFill>
                          <a:effectLst/>
                          <a:latin typeface="Candara" panose="020E0502030303020204" pitchFamily="34" charset="0"/>
                          <a:ea typeface="Malgun Gothic"/>
                          <a:cs typeface="+mn-cs"/>
                          <a:sym typeface=""/>
                        </a:rPr>
                        <a:t>국립 골다공증 재단(NOF)</a:t>
                      </a:r>
                      <a:r>
                        <a:rPr lang="ko-KR" sz="1400" b="1" kern="0" spc="0" baseline="30000">
                          <a:solidFill>
                            <a:schemeClr val="bg1">
                              <a:lumMod val="100000"/>
                            </a:schemeClr>
                          </a:solidFill>
                          <a:effectLst/>
                          <a:latin typeface="Candara" panose="020E0502030303020204" pitchFamily="34" charset="0"/>
                          <a:ea typeface="Malgun Gothic"/>
                          <a:cs typeface="+mn-cs"/>
                          <a:sym typeface=""/>
                        </a:rPr>
                        <a:t>3</a:t>
                      </a:r>
                    </a:p>
                    <a:p>
                      <a:pPr algn="l"/>
                      <a:endParaRPr lang="ko-KR" sz="1400" b="1">
                        <a:latin typeface="Candara" panose="020E0502030303020204" pitchFamily="34" charset="0"/>
                        <a:ea typeface="Malgun Gothic"/>
                      </a:endParaRPr>
                    </a:p>
                  </a:txBody>
                  <a:tcPr/>
                </a:tc>
                <a:extLst>
                  <a:ext uri="{0D108BD9-81ED-4DB2-BD59-A6C34878D82A}">
                    <a16:rowId xmlns:a16="http://schemas.microsoft.com/office/drawing/2014/main" val="4224206166"/>
                  </a:ext>
                </a:extLst>
              </a:tr>
              <a:tr h="370840">
                <a:tc>
                  <a:txBody>
                    <a:bodyPr/>
                    <a:lstStyle/>
                    <a:p>
                      <a:r>
                        <a:rPr lang="ko-KR" sz="1200" b="1" kern="1200" spc="0" dirty="0" err="1">
                          <a:solidFill>
                            <a:schemeClr val="tx1">
                              <a:lumMod val="100000"/>
                            </a:schemeClr>
                          </a:solidFill>
                          <a:effectLst/>
                          <a:latin typeface="Candara" panose="020E0502030303020204" pitchFamily="34" charset="0"/>
                          <a:ea typeface="Malgun Gothic"/>
                          <a:cs typeface="+mn-cs"/>
                          <a:sym typeface=""/>
                        </a:rPr>
                        <a:t>T</a:t>
                      </a:r>
                      <a:r>
                        <a:rPr lang="ko-KR" sz="1200" b="1" kern="1200" spc="0" dirty="0">
                          <a:solidFill>
                            <a:schemeClr val="tx1">
                              <a:lumMod val="100000"/>
                            </a:schemeClr>
                          </a:solidFill>
                          <a:effectLst/>
                          <a:latin typeface="Candara" panose="020E0502030303020204" pitchFamily="34" charset="0"/>
                          <a:ea typeface="Malgun Gothic"/>
                          <a:cs typeface="+mn-cs"/>
                          <a:sym typeface=""/>
                        </a:rPr>
                        <a:t>-점수가 &lt; -1.0이고 다음 중 하나 이상이 존재할 때 표준 방사선 촬영 또는 </a:t>
                      </a:r>
                      <a:r>
                        <a:rPr lang="ko-KR" sz="1200" b="1" kern="1200" spc="0" dirty="0" err="1">
                          <a:solidFill>
                            <a:schemeClr val="tx1">
                              <a:lumMod val="100000"/>
                            </a:schemeClr>
                          </a:solidFill>
                          <a:effectLst/>
                          <a:latin typeface="Candara" panose="020E0502030303020204" pitchFamily="34" charset="0"/>
                          <a:ea typeface="Malgun Gothic"/>
                          <a:cs typeface="+mn-cs"/>
                          <a:sym typeface=""/>
                        </a:rPr>
                        <a:t>Densitometric</a:t>
                      </a:r>
                      <a:r>
                        <a:rPr lang="ko-KR" sz="1200" b="1" kern="1200" spc="0" dirty="0">
                          <a:solidFill>
                            <a:schemeClr val="tx1">
                              <a:lumMod val="100000"/>
                            </a:schemeClr>
                          </a:solidFill>
                          <a:effectLst/>
                          <a:latin typeface="Candara" panose="020E0502030303020204" pitchFamily="34" charset="0"/>
                          <a:ea typeface="Malgun Gothic"/>
                          <a:cs typeface="+mn-cs"/>
                          <a:sym typeface=""/>
                        </a:rPr>
                        <a:t> </a:t>
                      </a:r>
                      <a:r>
                        <a:rPr lang="ko-KR" sz="1200" b="1" kern="1200" spc="0" dirty="0" err="1">
                          <a:solidFill>
                            <a:schemeClr val="tx1">
                              <a:lumMod val="100000"/>
                            </a:schemeClr>
                          </a:solidFill>
                          <a:effectLst/>
                          <a:latin typeface="Candara" panose="020E0502030303020204" pitchFamily="34" charset="0"/>
                          <a:ea typeface="Malgun Gothic"/>
                          <a:cs typeface="+mn-cs"/>
                          <a:sym typeface=""/>
                        </a:rPr>
                        <a:t>VFA를</a:t>
                      </a:r>
                      <a:r>
                        <a:rPr lang="ko-KR" sz="1200" b="1" kern="1200" spc="0" dirty="0">
                          <a:solidFill>
                            <a:schemeClr val="tx1">
                              <a:lumMod val="100000"/>
                            </a:schemeClr>
                          </a:solidFill>
                          <a:effectLst/>
                          <a:latin typeface="Candara" panose="020E0502030303020204" pitchFamily="34" charset="0"/>
                          <a:ea typeface="Malgun Gothic"/>
                          <a:cs typeface="+mn-cs"/>
                          <a:sym typeface=""/>
                        </a:rPr>
                        <a:t> 사용한 측면 척추 영상이 필요함</a:t>
                      </a:r>
                    </a:p>
                    <a:p>
                      <a:r>
                        <a:rPr lang="ko-KR" sz="1200" b="1" kern="1200" spc="0" dirty="0">
                          <a:solidFill>
                            <a:schemeClr val="tx1">
                              <a:lumMod val="100000"/>
                            </a:schemeClr>
                          </a:solidFill>
                          <a:effectLst/>
                          <a:latin typeface="Candara" panose="020E0502030303020204" pitchFamily="34" charset="0"/>
                          <a:ea typeface="Malgun Gothic"/>
                          <a:cs typeface="+mn-cs"/>
                          <a:sym typeface=""/>
                        </a:rPr>
                        <a:t>70세 이상의 여성 또는 80세 이상의 남성</a:t>
                      </a:r>
                    </a:p>
                    <a:p>
                      <a:r>
                        <a:rPr lang="ko-KR" sz="1200" b="1" kern="1200" spc="0" dirty="0">
                          <a:solidFill>
                            <a:schemeClr val="tx1">
                              <a:lumMod val="100000"/>
                            </a:schemeClr>
                          </a:solidFill>
                          <a:effectLst/>
                          <a:latin typeface="Candara" panose="020E0502030303020204" pitchFamily="34" charset="0"/>
                          <a:ea typeface="Malgun Gothic"/>
                          <a:cs typeface="+mn-cs"/>
                          <a:sym typeface=""/>
                        </a:rPr>
                        <a:t>• 과거 키 감소 &gt; 4cm(&gt; 1.5인치)</a:t>
                      </a:r>
                    </a:p>
                    <a:p>
                      <a:r>
                        <a:rPr lang="ko-KR" sz="1200" b="1" kern="1200" spc="0" dirty="0">
                          <a:solidFill>
                            <a:schemeClr val="tx1">
                              <a:lumMod val="100000"/>
                            </a:schemeClr>
                          </a:solidFill>
                          <a:effectLst/>
                          <a:latin typeface="Candara" panose="020E0502030303020204" pitchFamily="34" charset="0"/>
                          <a:ea typeface="Malgun Gothic"/>
                          <a:cs typeface="+mn-cs"/>
                          <a:sym typeface=""/>
                        </a:rPr>
                        <a:t>• 자가 보고하였지만 문서화되지 않은 이전 척추</a:t>
                      </a:r>
                    </a:p>
                    <a:p>
                      <a:r>
                        <a:rPr lang="ko-KR" sz="1200" b="1" kern="1200" spc="0" dirty="0">
                          <a:solidFill>
                            <a:schemeClr val="tx1">
                              <a:lumMod val="100000"/>
                            </a:schemeClr>
                          </a:solidFill>
                          <a:effectLst/>
                          <a:latin typeface="Candara" panose="020E0502030303020204" pitchFamily="34" charset="0"/>
                          <a:ea typeface="Malgun Gothic"/>
                          <a:cs typeface="+mn-cs"/>
                          <a:sym typeface=""/>
                        </a:rPr>
                        <a:t>골절</a:t>
                      </a:r>
                    </a:p>
                    <a:p>
                      <a:r>
                        <a:rPr lang="ko-KR" sz="1200" b="1" kern="1200" spc="0" dirty="0">
                          <a:solidFill>
                            <a:schemeClr val="tx1">
                              <a:lumMod val="100000"/>
                            </a:schemeClr>
                          </a:solidFill>
                          <a:effectLst/>
                          <a:latin typeface="Candara" panose="020E0502030303020204" pitchFamily="34" charset="0"/>
                          <a:ea typeface="Malgun Gothic"/>
                          <a:cs typeface="+mn-cs"/>
                          <a:sym typeface=""/>
                        </a:rPr>
                        <a:t>• </a:t>
                      </a:r>
                      <a:r>
                        <a:rPr lang="ko-KR" sz="1200" b="1" kern="1200" spc="0" dirty="0" err="1">
                          <a:solidFill>
                            <a:schemeClr val="tx1">
                              <a:lumMod val="100000"/>
                            </a:schemeClr>
                          </a:solidFill>
                          <a:effectLst/>
                          <a:latin typeface="Candara" panose="020E0502030303020204" pitchFamily="34" charset="0"/>
                          <a:ea typeface="Malgun Gothic"/>
                          <a:cs typeface="+mn-cs"/>
                          <a:sym typeface=""/>
                        </a:rPr>
                        <a:t>글루코코르티코이드</a:t>
                      </a:r>
                      <a:r>
                        <a:rPr lang="ko-KR" sz="1200" b="1" kern="1200" spc="0" dirty="0">
                          <a:solidFill>
                            <a:schemeClr val="tx1">
                              <a:lumMod val="100000"/>
                            </a:schemeClr>
                          </a:solidFill>
                          <a:effectLst/>
                          <a:latin typeface="Candara" panose="020E0502030303020204" pitchFamily="34" charset="0"/>
                          <a:ea typeface="Malgun Gothic"/>
                          <a:cs typeface="+mn-cs"/>
                          <a:sym typeface=""/>
                        </a:rPr>
                        <a:t> 요법</a:t>
                      </a:r>
                    </a:p>
                    <a:p>
                      <a:r>
                        <a:rPr lang="ko-KR" sz="1200" b="1" kern="1200" spc="0" dirty="0">
                          <a:solidFill>
                            <a:schemeClr val="tx1">
                              <a:lumMod val="100000"/>
                            </a:schemeClr>
                          </a:solidFill>
                          <a:effectLst/>
                          <a:latin typeface="Candara" panose="020E0502030303020204" pitchFamily="34" charset="0"/>
                          <a:ea typeface="Malgun Gothic"/>
                          <a:cs typeface="+mn-cs"/>
                          <a:sym typeface=""/>
                        </a:rPr>
                        <a:t>(3개월 이상, </a:t>
                      </a:r>
                      <a:r>
                        <a:rPr lang="ko-KR" sz="1200" b="1" kern="1200" spc="0" dirty="0" err="1">
                          <a:solidFill>
                            <a:schemeClr val="tx1">
                              <a:lumMod val="100000"/>
                            </a:schemeClr>
                          </a:solidFill>
                          <a:effectLst/>
                          <a:latin typeface="Candara" panose="020E0502030303020204" pitchFamily="34" charset="0"/>
                          <a:ea typeface="Malgun Gothic"/>
                          <a:cs typeface="+mn-cs"/>
                          <a:sym typeface=""/>
                        </a:rPr>
                        <a:t>프레드니손</a:t>
                      </a:r>
                      <a:r>
                        <a:rPr lang="ko-KR" sz="1200" b="1" kern="1200" spc="0" dirty="0">
                          <a:solidFill>
                            <a:schemeClr val="tx1">
                              <a:lumMod val="100000"/>
                            </a:schemeClr>
                          </a:solidFill>
                          <a:effectLst/>
                          <a:latin typeface="Candara" panose="020E0502030303020204" pitchFamily="34" charset="0"/>
                          <a:ea typeface="Malgun Gothic"/>
                          <a:cs typeface="+mn-cs"/>
                          <a:sym typeface=""/>
                        </a:rPr>
                        <a:t> 또는 등가물을 하루 5mg 이상) </a:t>
                      </a:r>
                    </a:p>
                    <a:p>
                      <a:endParaRPr lang="ko-KR" sz="1200" b="1" kern="1200" spc="0" dirty="0">
                        <a:solidFill>
                          <a:schemeClr val="tx1">
                            <a:lumMod val="100000"/>
                          </a:schemeClr>
                        </a:solidFill>
                        <a:effectLst/>
                        <a:latin typeface="Candara" panose="020E0502030303020204" pitchFamily="34" charset="0"/>
                        <a:ea typeface="Malgun Gothic"/>
                        <a:cs typeface="+mn-cs"/>
                        <a:sym typeface=""/>
                      </a:endParaRPr>
                    </a:p>
                    <a:p>
                      <a:endParaRPr lang="ko-KR" sz="1200" b="1" kern="1200" dirty="0">
                        <a:solidFill>
                          <a:schemeClr val="dk1"/>
                        </a:solidFill>
                        <a:effectLst/>
                        <a:latin typeface="Candara" panose="020E0502030303020204" pitchFamily="34" charset="0"/>
                        <a:ea typeface="Malgun Gothic"/>
                        <a:cs typeface="+mn-cs"/>
                      </a:endParaRPr>
                    </a:p>
                  </a:txBody>
                  <a:tcPr/>
                </a:tc>
                <a:tc>
                  <a:txBody>
                    <a:bodyPr/>
                    <a:lstStyle/>
                    <a:p>
                      <a:r>
                        <a:rPr lang="ko-KR" sz="1200" b="1" kern="1200" spc="0" dirty="0">
                          <a:solidFill>
                            <a:schemeClr val="tx1">
                              <a:lumMod val="100000"/>
                            </a:schemeClr>
                          </a:solidFill>
                          <a:effectLst/>
                          <a:latin typeface="Candara" panose="020E0502030303020204" pitchFamily="34" charset="0"/>
                          <a:ea typeface="Malgun Gothic"/>
                          <a:cs typeface="+mn-cs"/>
                          <a:sym typeface=""/>
                        </a:rPr>
                        <a:t>폐경 후 여성에서는 척추 방사선 사진 또는 측면 척추 DXA 영상을 사용하여, 고위험군에서 VFA를 고려해야 함</a:t>
                      </a:r>
                    </a:p>
                    <a:p>
                      <a:r>
                        <a:rPr lang="ko-KR" sz="1200" b="1" kern="1200" spc="0" dirty="0">
                          <a:solidFill>
                            <a:schemeClr val="tx1">
                              <a:lumMod val="100000"/>
                            </a:schemeClr>
                          </a:solidFill>
                          <a:effectLst/>
                          <a:latin typeface="Candara" panose="020E0502030303020204" pitchFamily="34" charset="0"/>
                          <a:ea typeface="Malgun Gothic"/>
                          <a:cs typeface="+mn-cs"/>
                          <a:sym typeface=""/>
                        </a:rPr>
                        <a:t>• 4cm 이상의 키 감소 기록</a:t>
                      </a:r>
                    </a:p>
                    <a:p>
                      <a:r>
                        <a:rPr lang="ko-KR" sz="1200" b="1" kern="1200" spc="0" dirty="0">
                          <a:solidFill>
                            <a:schemeClr val="tx1">
                              <a:lumMod val="100000"/>
                            </a:schemeClr>
                          </a:solidFill>
                          <a:effectLst/>
                          <a:latin typeface="Candara" panose="020E0502030303020204" pitchFamily="34" charset="0"/>
                          <a:ea typeface="Malgun Gothic"/>
                          <a:cs typeface="+mn-cs"/>
                          <a:sym typeface=""/>
                        </a:rPr>
                        <a:t>• </a:t>
                      </a:r>
                      <a:r>
                        <a:rPr lang="ko-KR" sz="1200" b="1" kern="1200" spc="0" dirty="0" err="1">
                          <a:solidFill>
                            <a:schemeClr val="tx1">
                              <a:lumMod val="100000"/>
                            </a:schemeClr>
                          </a:solidFill>
                          <a:effectLst/>
                          <a:latin typeface="Candara" panose="020E0502030303020204" pitchFamily="34" charset="0"/>
                          <a:ea typeface="Malgun Gothic"/>
                          <a:cs typeface="+mn-cs"/>
                          <a:sym typeface=""/>
                        </a:rPr>
                        <a:t>후만증</a:t>
                      </a:r>
                      <a:endParaRPr lang="ko-KR" sz="1200" b="1" kern="1200" spc="0" dirty="0">
                        <a:solidFill>
                          <a:schemeClr val="tx1">
                            <a:lumMod val="100000"/>
                          </a:schemeClr>
                        </a:solidFill>
                        <a:effectLst/>
                        <a:latin typeface="Candara" panose="020E0502030303020204" pitchFamily="34" charset="0"/>
                        <a:ea typeface="Malgun Gothic"/>
                        <a:cs typeface="+mn-cs"/>
                        <a:sym typeface=""/>
                      </a:endParaRPr>
                    </a:p>
                    <a:p>
                      <a:r>
                        <a:rPr lang="ko-KR" sz="1200" b="1" kern="1200" spc="0" dirty="0">
                          <a:solidFill>
                            <a:schemeClr val="tx1">
                              <a:lumMod val="100000"/>
                            </a:schemeClr>
                          </a:solidFill>
                          <a:effectLst/>
                          <a:latin typeface="Candara" panose="020E0502030303020204" pitchFamily="34" charset="0"/>
                          <a:ea typeface="Malgun Gothic"/>
                          <a:cs typeface="+mn-cs"/>
                          <a:sym typeface=""/>
                        </a:rPr>
                        <a:t>• 장기간 경구 </a:t>
                      </a:r>
                      <a:r>
                        <a:rPr lang="ko-KR" sz="1200" b="1" kern="1200" spc="0" dirty="0" err="1">
                          <a:solidFill>
                            <a:schemeClr val="tx1">
                              <a:lumMod val="100000"/>
                            </a:schemeClr>
                          </a:solidFill>
                          <a:effectLst/>
                          <a:latin typeface="Candara" panose="020E0502030303020204" pitchFamily="34" charset="0"/>
                          <a:ea typeface="Malgun Gothic"/>
                          <a:cs typeface="+mn-cs"/>
                          <a:sym typeface=""/>
                        </a:rPr>
                        <a:t>글루코코르티코이드</a:t>
                      </a:r>
                      <a:endParaRPr lang="ko-KR" sz="1200" b="1" kern="1200" spc="0" dirty="0">
                        <a:solidFill>
                          <a:schemeClr val="tx1">
                            <a:lumMod val="100000"/>
                          </a:schemeClr>
                        </a:solidFill>
                        <a:effectLst/>
                        <a:latin typeface="Candara" panose="020E0502030303020204" pitchFamily="34" charset="0"/>
                        <a:ea typeface="Malgun Gothic"/>
                        <a:cs typeface="+mn-cs"/>
                        <a:sym typeface=""/>
                      </a:endParaRPr>
                    </a:p>
                    <a:p>
                      <a:r>
                        <a:rPr lang="ko-KR" sz="1200" b="1" kern="1200" spc="0" dirty="0">
                          <a:solidFill>
                            <a:schemeClr val="tx1">
                              <a:lumMod val="100000"/>
                            </a:schemeClr>
                          </a:solidFill>
                          <a:effectLst/>
                          <a:latin typeface="Candara" panose="020E0502030303020204" pitchFamily="34" charset="0"/>
                          <a:ea typeface="Malgun Gothic"/>
                          <a:cs typeface="+mn-cs"/>
                          <a:sym typeface=""/>
                        </a:rPr>
                        <a:t>요법(최근 또는 현재)</a:t>
                      </a:r>
                    </a:p>
                    <a:p>
                      <a:r>
                        <a:rPr lang="ko-KR" sz="1200" b="1" kern="1200" spc="0" dirty="0">
                          <a:solidFill>
                            <a:schemeClr val="tx1">
                              <a:lumMod val="100000"/>
                            </a:schemeClr>
                          </a:solidFill>
                          <a:effectLst/>
                          <a:latin typeface="Candara" panose="020E0502030303020204" pitchFamily="34" charset="0"/>
                          <a:ea typeface="Malgun Gothic"/>
                          <a:cs typeface="+mn-cs"/>
                          <a:sym typeface=""/>
                        </a:rPr>
                        <a:t>• </a:t>
                      </a:r>
                      <a:r>
                        <a:rPr lang="ko-KR" sz="1200" b="1" kern="1200" spc="0" dirty="0" err="1">
                          <a:solidFill>
                            <a:schemeClr val="tx1">
                              <a:lumMod val="100000"/>
                            </a:schemeClr>
                          </a:solidFill>
                          <a:effectLst/>
                          <a:latin typeface="Candara" panose="020E0502030303020204" pitchFamily="34" charset="0"/>
                          <a:ea typeface="Malgun Gothic"/>
                          <a:cs typeface="+mn-cs"/>
                          <a:sym typeface=""/>
                        </a:rPr>
                        <a:t>골밀도</a:t>
                      </a:r>
                      <a:r>
                        <a:rPr lang="ko-KR" sz="1200" b="1" kern="1200" spc="0" dirty="0">
                          <a:solidFill>
                            <a:schemeClr val="tx1">
                              <a:lumMod val="100000"/>
                            </a:schemeClr>
                          </a:solidFill>
                          <a:effectLst/>
                          <a:latin typeface="Candara" panose="020E0502030303020204" pitchFamily="34" charset="0"/>
                          <a:ea typeface="Malgun Gothic"/>
                          <a:cs typeface="+mn-cs"/>
                          <a:sym typeface=""/>
                        </a:rPr>
                        <a:t> T-점수 ≤ - 2.5.</a:t>
                      </a:r>
                    </a:p>
                    <a:p>
                      <a:r>
                        <a:rPr lang="ko-KR" sz="1200" b="1" kern="1200" spc="0" dirty="0">
                          <a:solidFill>
                            <a:schemeClr val="tx1">
                              <a:lumMod val="100000"/>
                            </a:schemeClr>
                          </a:solidFill>
                          <a:effectLst/>
                          <a:latin typeface="Candara" panose="020E0502030303020204" pitchFamily="34" charset="0"/>
                          <a:ea typeface="Malgun Gothic"/>
                          <a:cs typeface="+mn-cs"/>
                          <a:sym typeface=""/>
                        </a:rPr>
                        <a:t>• </a:t>
                      </a:r>
                      <a:r>
                        <a:rPr lang="ko-KR" sz="1200" b="1" kern="1200" spc="0" dirty="0" err="1">
                          <a:solidFill>
                            <a:schemeClr val="tx1">
                              <a:lumMod val="100000"/>
                            </a:schemeClr>
                          </a:solidFill>
                          <a:effectLst/>
                          <a:latin typeface="Candara" panose="020E0502030303020204" pitchFamily="34" charset="0"/>
                          <a:ea typeface="Malgun Gothic"/>
                          <a:cs typeface="+mn-cs"/>
                          <a:sym typeface=""/>
                        </a:rPr>
                        <a:t>비척추</a:t>
                      </a:r>
                      <a:r>
                        <a:rPr lang="ko-KR" sz="1200" b="1" kern="1200" spc="0" dirty="0">
                          <a:solidFill>
                            <a:schemeClr val="tx1">
                              <a:lumMod val="100000"/>
                            </a:schemeClr>
                          </a:solidFill>
                          <a:effectLst/>
                          <a:latin typeface="Candara" panose="020E0502030303020204" pitchFamily="34" charset="0"/>
                          <a:ea typeface="Malgun Gothic"/>
                          <a:cs typeface="+mn-cs"/>
                          <a:sym typeface=""/>
                        </a:rPr>
                        <a:t> 골절의 병력 환자들에게도</a:t>
                      </a:r>
                    </a:p>
                    <a:p>
                      <a:r>
                        <a:rPr lang="ko-KR" sz="1200" b="1" kern="1200" spc="0" dirty="0">
                          <a:solidFill>
                            <a:schemeClr val="tx1">
                              <a:lumMod val="100000"/>
                            </a:schemeClr>
                          </a:solidFill>
                          <a:effectLst/>
                          <a:latin typeface="Candara" panose="020E0502030303020204" pitchFamily="34" charset="0"/>
                          <a:ea typeface="Malgun Gothic"/>
                          <a:cs typeface="+mn-cs"/>
                          <a:sym typeface=""/>
                        </a:rPr>
                        <a:t>고려해봐야 함</a:t>
                      </a:r>
                    </a:p>
                    <a:p>
                      <a:endParaRPr lang="ko-KR" sz="1200" b="1" kern="1200" spc="0" dirty="0">
                        <a:solidFill>
                          <a:schemeClr val="tx1">
                            <a:lumMod val="100000"/>
                          </a:schemeClr>
                        </a:solidFill>
                        <a:effectLst/>
                        <a:latin typeface="Candara" panose="020E0502030303020204" pitchFamily="34" charset="0"/>
                        <a:ea typeface="Malgun Gothic"/>
                        <a:cs typeface="+mn-cs"/>
                        <a:sym typeface=""/>
                      </a:endParaRPr>
                    </a:p>
                    <a:p>
                      <a:endParaRPr lang="ko-KR" sz="1200" b="1" kern="1200" dirty="0">
                        <a:solidFill>
                          <a:schemeClr val="dk1"/>
                        </a:solidFill>
                        <a:effectLst/>
                        <a:latin typeface="Candara" panose="020E0502030303020204" pitchFamily="34" charset="0"/>
                        <a:ea typeface="Malgun Gothic"/>
                        <a:cs typeface="+mn-cs"/>
                      </a:endParaRPr>
                    </a:p>
                  </a:txBody>
                  <a:tcPr/>
                </a:tc>
                <a:tc>
                  <a:txBody>
                    <a:bodyPr/>
                    <a:lstStyle/>
                    <a:p>
                      <a:r>
                        <a:rPr lang="ko-KR" sz="1200" b="1" kern="1200" spc="0" dirty="0">
                          <a:solidFill>
                            <a:schemeClr val="tx1">
                              <a:lumMod val="100000"/>
                            </a:schemeClr>
                          </a:solidFill>
                          <a:effectLst/>
                          <a:latin typeface="Candara" panose="020E0502030303020204" pitchFamily="34" charset="0"/>
                          <a:ea typeface="Malgun Gothic"/>
                          <a:cs typeface="+mn-cs"/>
                          <a:sym typeface=""/>
                        </a:rPr>
                        <a:t>다음의 경우 척추 영상이 필요함: </a:t>
                      </a:r>
                    </a:p>
                    <a:p>
                      <a:r>
                        <a:rPr lang="ko-KR" sz="1200" b="1" kern="1200" spc="0" dirty="0">
                          <a:solidFill>
                            <a:schemeClr val="tx1">
                              <a:lumMod val="100000"/>
                            </a:schemeClr>
                          </a:solidFill>
                          <a:effectLst/>
                          <a:latin typeface="Candara" panose="020E0502030303020204" pitchFamily="34" charset="0"/>
                          <a:ea typeface="Malgun Gothic"/>
                          <a:cs typeface="+mn-cs"/>
                          <a:sym typeface=""/>
                        </a:rPr>
                        <a:t>70세 이상의 모든 여성과 80세 이상의 모든 남성에서 척추, 전체 </a:t>
                      </a:r>
                      <a:r>
                        <a:rPr lang="ko-KR" sz="1200" b="1" kern="1200" spc="0" dirty="0" err="1">
                          <a:solidFill>
                            <a:schemeClr val="tx1">
                              <a:lumMod val="100000"/>
                            </a:schemeClr>
                          </a:solidFill>
                          <a:effectLst/>
                          <a:latin typeface="Candara" panose="020E0502030303020204" pitchFamily="34" charset="0"/>
                          <a:ea typeface="Malgun Gothic"/>
                          <a:cs typeface="+mn-cs"/>
                          <a:sym typeface=""/>
                        </a:rPr>
                        <a:t>고관절</a:t>
                      </a:r>
                      <a:r>
                        <a:rPr lang="ko-KR" sz="1200" b="1" kern="1200" spc="0" dirty="0">
                          <a:solidFill>
                            <a:schemeClr val="tx1">
                              <a:lumMod val="100000"/>
                            </a:schemeClr>
                          </a:solidFill>
                          <a:effectLst/>
                          <a:latin typeface="Candara" panose="020E0502030303020204" pitchFamily="34" charset="0"/>
                          <a:ea typeface="Malgun Gothic"/>
                          <a:cs typeface="+mn-cs"/>
                          <a:sym typeface=""/>
                        </a:rPr>
                        <a:t> 또는 대퇴 경부에서 BMD </a:t>
                      </a:r>
                      <a:r>
                        <a:rPr lang="ko-KR" sz="1200" b="1" kern="1200" spc="0" dirty="0" err="1">
                          <a:solidFill>
                            <a:schemeClr val="tx1">
                              <a:lumMod val="100000"/>
                            </a:schemeClr>
                          </a:solidFill>
                          <a:effectLst/>
                          <a:latin typeface="Candara" panose="020E0502030303020204" pitchFamily="34" charset="0"/>
                          <a:ea typeface="Malgun Gothic"/>
                          <a:cs typeface="+mn-cs"/>
                          <a:sym typeface=""/>
                        </a:rPr>
                        <a:t>T-score가</a:t>
                      </a:r>
                      <a:r>
                        <a:rPr lang="ko-KR" sz="1200" b="1" kern="1200" spc="0" dirty="0">
                          <a:solidFill>
                            <a:schemeClr val="tx1">
                              <a:lumMod val="100000"/>
                            </a:schemeClr>
                          </a:solidFill>
                          <a:effectLst/>
                          <a:latin typeface="Candara" panose="020E0502030303020204" pitchFamily="34" charset="0"/>
                          <a:ea typeface="Malgun Gothic"/>
                          <a:cs typeface="+mn-cs"/>
                          <a:sym typeface=""/>
                        </a:rPr>
                        <a:t> ≤ -1.0인 경우</a:t>
                      </a:r>
                    </a:p>
                    <a:p>
                      <a:r>
                        <a:rPr lang="ko-KR" sz="1200" b="1" kern="1200" spc="0" dirty="0">
                          <a:solidFill>
                            <a:schemeClr val="tx1">
                              <a:lumMod val="100000"/>
                            </a:schemeClr>
                          </a:solidFill>
                          <a:effectLst/>
                          <a:latin typeface="Candara" panose="020E0502030303020204" pitchFamily="34" charset="0"/>
                          <a:ea typeface="Malgun Gothic"/>
                          <a:cs typeface="+mn-cs"/>
                          <a:sym typeface=""/>
                        </a:rPr>
                        <a:t>65~69세 여성과 70~79세 남성에서 척추, </a:t>
                      </a:r>
                      <a:r>
                        <a:rPr lang="ko-KR" sz="1200" b="1" kern="1200" spc="0" dirty="0" err="1">
                          <a:solidFill>
                            <a:schemeClr val="tx1">
                              <a:lumMod val="100000"/>
                            </a:schemeClr>
                          </a:solidFill>
                          <a:effectLst/>
                          <a:latin typeface="Candara" panose="020E0502030303020204" pitchFamily="34" charset="0"/>
                          <a:ea typeface="Malgun Gothic"/>
                          <a:cs typeface="+mn-cs"/>
                          <a:sym typeface=""/>
                        </a:rPr>
                        <a:t>고관절</a:t>
                      </a:r>
                      <a:r>
                        <a:rPr lang="ko-KR" sz="1200" b="1" kern="1200" spc="0" dirty="0">
                          <a:solidFill>
                            <a:schemeClr val="tx1">
                              <a:lumMod val="100000"/>
                            </a:schemeClr>
                          </a:solidFill>
                          <a:effectLst/>
                          <a:latin typeface="Candara" panose="020E0502030303020204" pitchFamily="34" charset="0"/>
                          <a:ea typeface="Malgun Gothic"/>
                          <a:cs typeface="+mn-cs"/>
                          <a:sym typeface=""/>
                        </a:rPr>
                        <a:t>, 대퇴경부에서 BMD </a:t>
                      </a:r>
                      <a:r>
                        <a:rPr lang="ko-KR" sz="1200" b="1" kern="1200" spc="0" dirty="0" err="1">
                          <a:solidFill>
                            <a:schemeClr val="tx1">
                              <a:lumMod val="100000"/>
                            </a:schemeClr>
                          </a:solidFill>
                          <a:effectLst/>
                          <a:latin typeface="Candara" panose="020E0502030303020204" pitchFamily="34" charset="0"/>
                          <a:ea typeface="Malgun Gothic"/>
                          <a:cs typeface="+mn-cs"/>
                          <a:sym typeface=""/>
                        </a:rPr>
                        <a:t>T-score가</a:t>
                      </a:r>
                      <a:r>
                        <a:rPr lang="ko-KR" sz="1200" b="1" kern="1200" spc="0" dirty="0">
                          <a:solidFill>
                            <a:schemeClr val="tx1">
                              <a:lumMod val="100000"/>
                            </a:schemeClr>
                          </a:solidFill>
                          <a:effectLst/>
                          <a:latin typeface="Candara" panose="020E0502030303020204" pitchFamily="34" charset="0"/>
                          <a:ea typeface="Malgun Gothic"/>
                          <a:cs typeface="+mn-cs"/>
                          <a:sym typeface=""/>
                        </a:rPr>
                        <a:t> ≤ -1.5인 경우</a:t>
                      </a:r>
                    </a:p>
                    <a:p>
                      <a:r>
                        <a:rPr lang="ko-KR" sz="1200" b="1" kern="1200" spc="0" dirty="0">
                          <a:solidFill>
                            <a:schemeClr val="tx1">
                              <a:lumMod val="100000"/>
                            </a:schemeClr>
                          </a:solidFill>
                          <a:effectLst/>
                          <a:latin typeface="Candara" panose="020E0502030303020204" pitchFamily="34" charset="0"/>
                          <a:ea typeface="Malgun Gothic"/>
                          <a:cs typeface="+mn-cs"/>
                          <a:sym typeface=""/>
                        </a:rPr>
                        <a:t>다음의 특정 위험 요인이 있는 폐경 후 여성 및 50세 이상의 남성</a:t>
                      </a:r>
                    </a:p>
                    <a:p>
                      <a:pPr marL="171450" indent="-171450">
                        <a:buFont typeface="Arial" panose="020B0604020202020204" pitchFamily="34" charset="0"/>
                        <a:buChar char="•"/>
                      </a:pPr>
                      <a:r>
                        <a:rPr lang="ko-KR" sz="1200" b="1" kern="1200" spc="0" dirty="0">
                          <a:solidFill>
                            <a:schemeClr val="tx1">
                              <a:lumMod val="100000"/>
                            </a:schemeClr>
                          </a:solidFill>
                          <a:effectLst/>
                          <a:latin typeface="Candara" panose="020E0502030303020204" pitchFamily="34" charset="0"/>
                          <a:ea typeface="Malgun Gothic"/>
                          <a:cs typeface="+mn-cs"/>
                          <a:sym typeface=""/>
                        </a:rPr>
                        <a:t>성인기(50세 이상)의 경미한 외상 골절</a:t>
                      </a:r>
                    </a:p>
                    <a:p>
                      <a:pPr marL="171450" indent="-171450">
                        <a:buFont typeface="Arial" panose="020B0604020202020204" pitchFamily="34" charset="0"/>
                        <a:buChar char="•"/>
                      </a:pPr>
                      <a:r>
                        <a:rPr lang="ko-KR" sz="1200" b="1" kern="1200" spc="0" dirty="0">
                          <a:solidFill>
                            <a:schemeClr val="tx1">
                              <a:lumMod val="100000"/>
                            </a:schemeClr>
                          </a:solidFill>
                          <a:effectLst/>
                          <a:latin typeface="Candara" panose="020E0502030303020204" pitchFamily="34" charset="0"/>
                          <a:ea typeface="Malgun Gothic"/>
                          <a:cs typeface="+mn-cs"/>
                          <a:sym typeface=""/>
                        </a:rPr>
                        <a:t>1.5인치(4cm) 이상의 키 감소 (현재 키와 20세의 최고 키 사이의 차이)</a:t>
                      </a:r>
                    </a:p>
                    <a:p>
                      <a:pPr marL="171450" indent="-171450">
                        <a:buFont typeface="Arial" panose="020B0604020202020204" pitchFamily="34" charset="0"/>
                        <a:buChar char="•"/>
                      </a:pPr>
                      <a:r>
                        <a:rPr lang="ko-KR" sz="1200" b="1" kern="1200" spc="0" dirty="0">
                          <a:solidFill>
                            <a:schemeClr val="tx1">
                              <a:lumMod val="100000"/>
                            </a:schemeClr>
                          </a:solidFill>
                          <a:effectLst/>
                          <a:latin typeface="Candara" panose="020E0502030303020204" pitchFamily="34" charset="0"/>
                          <a:ea typeface="Malgun Gothic"/>
                          <a:cs typeface="+mn-cs"/>
                          <a:sym typeface=""/>
                        </a:rPr>
                        <a:t>0.8인치(2cm) 이상의 예상 키 감소 (현재 키와 이전에 문서화된 키 간의 차이)</a:t>
                      </a:r>
                    </a:p>
                    <a:p>
                      <a:pPr marL="171450" indent="-171450">
                        <a:buFont typeface="Arial" panose="020B0604020202020204" pitchFamily="34" charset="0"/>
                        <a:buChar char="•"/>
                      </a:pPr>
                      <a:r>
                        <a:rPr lang="ko-KR" sz="1200" b="1" kern="1200" spc="0" dirty="0">
                          <a:solidFill>
                            <a:schemeClr val="tx1">
                              <a:lumMod val="100000"/>
                            </a:schemeClr>
                          </a:solidFill>
                          <a:effectLst/>
                          <a:latin typeface="Candara" panose="020E0502030303020204" pitchFamily="34" charset="0"/>
                          <a:ea typeface="Malgun Gothic"/>
                          <a:cs typeface="+mn-cs"/>
                          <a:sym typeface=""/>
                        </a:rPr>
                        <a:t>장기 </a:t>
                      </a:r>
                      <a:r>
                        <a:rPr lang="ko-KR" sz="1200" b="1" kern="1200" spc="0" dirty="0" err="1">
                          <a:solidFill>
                            <a:schemeClr val="tx1">
                              <a:lumMod val="100000"/>
                            </a:schemeClr>
                          </a:solidFill>
                          <a:effectLst/>
                          <a:latin typeface="Candara" panose="020E0502030303020204" pitchFamily="34" charset="0"/>
                          <a:ea typeface="Malgun Gothic"/>
                          <a:cs typeface="+mn-cs"/>
                          <a:sym typeface=""/>
                        </a:rPr>
                        <a:t>글루코코르티코이드</a:t>
                      </a:r>
                      <a:r>
                        <a:rPr lang="ko-KR" sz="1200" b="1" kern="1200" spc="0" dirty="0">
                          <a:solidFill>
                            <a:schemeClr val="tx1">
                              <a:lumMod val="100000"/>
                            </a:schemeClr>
                          </a:solidFill>
                          <a:effectLst/>
                          <a:latin typeface="Candara" panose="020E0502030303020204" pitchFamily="34" charset="0"/>
                          <a:ea typeface="Malgun Gothic"/>
                          <a:cs typeface="+mn-cs"/>
                          <a:sym typeface=""/>
                        </a:rPr>
                        <a:t> 치료(최근 또는 현재 진행 중) </a:t>
                      </a:r>
                    </a:p>
                    <a:p>
                      <a:pPr marL="171450" indent="-171450">
                        <a:buFont typeface="Arial" panose="020B0604020202020204" pitchFamily="34" charset="0"/>
                        <a:buChar char="•"/>
                      </a:pPr>
                      <a:r>
                        <a:rPr lang="ko-KR" sz="1200" b="1" kern="1200" spc="0" dirty="0" err="1">
                          <a:solidFill>
                            <a:schemeClr val="tx1">
                              <a:lumMod val="100000"/>
                            </a:schemeClr>
                          </a:solidFill>
                          <a:effectLst/>
                          <a:latin typeface="Candara" panose="020E0502030303020204" pitchFamily="34" charset="0"/>
                          <a:ea typeface="Malgun Gothic"/>
                          <a:cs typeface="+mn-cs"/>
                          <a:sym typeface=""/>
                        </a:rPr>
                        <a:t>골밀도</a:t>
                      </a:r>
                      <a:r>
                        <a:rPr lang="ko-KR" sz="1200" b="1" kern="1200" spc="0" dirty="0">
                          <a:solidFill>
                            <a:schemeClr val="tx1">
                              <a:lumMod val="100000"/>
                            </a:schemeClr>
                          </a:solidFill>
                          <a:effectLst/>
                          <a:latin typeface="Candara" panose="020E0502030303020204" pitchFamily="34" charset="0"/>
                          <a:ea typeface="Malgun Gothic"/>
                          <a:cs typeface="+mn-cs"/>
                          <a:sym typeface=""/>
                        </a:rPr>
                        <a:t> 검사를 이용할 수 없는 경우 </a:t>
                      </a:r>
                      <a:r>
                        <a:rPr lang="ko-KR" sz="1200" b="1" kern="1200" spc="0" dirty="0" err="1">
                          <a:solidFill>
                            <a:schemeClr val="tx1">
                              <a:lumMod val="100000"/>
                            </a:schemeClr>
                          </a:solidFill>
                          <a:effectLst/>
                          <a:latin typeface="Candara" panose="020E0502030303020204" pitchFamily="34" charset="0"/>
                          <a:ea typeface="Malgun Gothic"/>
                          <a:cs typeface="+mn-cs"/>
                          <a:sym typeface=""/>
                        </a:rPr>
                        <a:t>연령만을</a:t>
                      </a:r>
                      <a:r>
                        <a:rPr lang="ko-KR" sz="1200" b="1" kern="1200" spc="0" dirty="0">
                          <a:solidFill>
                            <a:schemeClr val="tx1">
                              <a:lumMod val="100000"/>
                            </a:schemeClr>
                          </a:solidFill>
                          <a:effectLst/>
                          <a:latin typeface="Candara" panose="020E0502030303020204" pitchFamily="34" charset="0"/>
                          <a:ea typeface="Malgun Gothic"/>
                          <a:cs typeface="+mn-cs"/>
                          <a:sym typeface=""/>
                        </a:rPr>
                        <a:t> 기준으로 척추 </a:t>
                      </a:r>
                      <a:r>
                        <a:rPr lang="ko-KR" sz="1200" b="1" kern="1200" spc="0" dirty="0" err="1">
                          <a:solidFill>
                            <a:schemeClr val="tx1">
                              <a:lumMod val="100000"/>
                            </a:schemeClr>
                          </a:solidFill>
                          <a:effectLst/>
                          <a:latin typeface="Candara" panose="020E0502030303020204" pitchFamily="34" charset="0"/>
                          <a:ea typeface="Malgun Gothic"/>
                          <a:cs typeface="+mn-cs"/>
                          <a:sym typeface=""/>
                        </a:rPr>
                        <a:t>영상검사를</a:t>
                      </a:r>
                      <a:r>
                        <a:rPr lang="ko-KR" sz="1200" b="1" kern="1200" spc="0" dirty="0">
                          <a:solidFill>
                            <a:schemeClr val="tx1">
                              <a:lumMod val="100000"/>
                            </a:schemeClr>
                          </a:solidFill>
                          <a:effectLst/>
                          <a:latin typeface="Candara" panose="020E0502030303020204" pitchFamily="34" charset="0"/>
                          <a:ea typeface="Malgun Gothic"/>
                          <a:cs typeface="+mn-cs"/>
                          <a:sym typeface=""/>
                        </a:rPr>
                        <a:t> 고려할 수 있음</a:t>
                      </a:r>
                    </a:p>
                  </a:txBody>
                  <a:tcPr/>
                </a:tc>
                <a:extLst>
                  <a:ext uri="{0D108BD9-81ED-4DB2-BD59-A6C34878D82A}">
                    <a16:rowId xmlns:a16="http://schemas.microsoft.com/office/drawing/2014/main" val="1119752427"/>
                  </a:ext>
                </a:extLst>
              </a:tr>
            </a:tbl>
          </a:graphicData>
        </a:graphic>
      </p:graphicFrame>
      <p:sp>
        <p:nvSpPr>
          <p:cNvPr id="8" name="TextBox 7">
            <a:extLst>
              <a:ext uri="{FF2B5EF4-FFF2-40B4-BE49-F238E27FC236}">
                <a16:creationId xmlns:a16="http://schemas.microsoft.com/office/drawing/2014/main" id="{5CF082CB-B40B-664B-8D01-8C1F51B2614E}"/>
              </a:ext>
            </a:extLst>
          </p:cNvPr>
          <p:cNvSpPr txBox="1"/>
          <p:nvPr/>
        </p:nvSpPr>
        <p:spPr>
          <a:xfrm>
            <a:off x="468934" y="6172889"/>
            <a:ext cx="273989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다음에서 인용: Lems WF, et al. </a:t>
            </a:r>
            <a:r>
              <a:rPr kumimoji="0" lang="ko-KR" sz="900" b="1" i="1" u="none" strike="noStrike" kern="0" cap="none" normalizeH="0" baseline="0">
                <a:ln>
                  <a:noFill/>
                </a:ln>
                <a:solidFill>
                  <a:schemeClr val="tx1">
                    <a:lumMod val="100000"/>
                  </a:schemeClr>
                </a:solidFill>
                <a:effectLst/>
                <a:uLnTx/>
                <a:uFillTx/>
                <a:latin typeface="Calibri" panose="020F0502020204030204" pitchFamily="34" charset="0"/>
                <a:sym typeface=""/>
              </a:rPr>
              <a:t>Osteoporos Int </a:t>
            </a: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2021</a:t>
            </a:r>
            <a:r>
              <a:rPr kumimoji="0" lang="ko-KR" sz="900" b="1" i="0" u="none" strike="noStrike" kern="0" cap="none" normalizeH="0" baseline="30000">
                <a:ln>
                  <a:noFill/>
                </a:ln>
                <a:solidFill>
                  <a:schemeClr val="tx1">
                    <a:lumMod val="100000"/>
                  </a:schemeClr>
                </a:solidFill>
                <a:effectLst/>
                <a:uLnTx/>
                <a:uFillTx/>
                <a:latin typeface="Calibri" panose="020F0502020204030204" pitchFamily="34" charset="0"/>
                <a:sym typeface=""/>
              </a:rPr>
              <a:t>4 </a:t>
            </a:r>
          </a:p>
        </p:txBody>
      </p:sp>
      <p:pic>
        <p:nvPicPr>
          <p:cNvPr id="10" name="Graphic 9" descr="Home with solid fill">
            <a:hlinkClick r:id="rId4" action="ppaction://hlinksldjump"/>
            <a:extLst>
              <a:ext uri="{FF2B5EF4-FFF2-40B4-BE49-F238E27FC236}">
                <a16:creationId xmlns:a16="http://schemas.microsoft.com/office/drawing/2014/main" id="{BCD80AF9-AFBF-8F4F-87D3-4B40BA3C86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00175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아시아 태평양 지역의 고관절 골절 치료 격차</a:t>
            </a:r>
          </a:p>
        </p:txBody>
      </p:sp>
      <p:graphicFrame>
        <p:nvGraphicFramePr>
          <p:cNvPr id="2" name="Table 2">
            <a:extLst>
              <a:ext uri="{FF2B5EF4-FFF2-40B4-BE49-F238E27FC236}">
                <a16:creationId xmlns:a16="http://schemas.microsoft.com/office/drawing/2014/main" id="{F6EAACF4-AB85-1C4E-AC51-E8F51237AD3C}"/>
              </a:ext>
            </a:extLst>
          </p:cNvPr>
          <p:cNvGraphicFramePr>
            <a:graphicFrameLocks noGrp="1"/>
          </p:cNvGraphicFramePr>
          <p:nvPr>
            <p:extLst>
              <p:ext uri="{D42A27DB-BD31-4B8C-83A1-F6EECF244321}">
                <p14:modId xmlns:p14="http://schemas.microsoft.com/office/powerpoint/2010/main" val="2457639258"/>
              </p:ext>
            </p:extLst>
          </p:nvPr>
        </p:nvGraphicFramePr>
        <p:xfrm>
          <a:off x="503989" y="1215458"/>
          <a:ext cx="11139372" cy="4591984"/>
        </p:xfrm>
        <a:graphic>
          <a:graphicData uri="http://schemas.openxmlformats.org/drawingml/2006/table">
            <a:tbl>
              <a:tblPr firstRow="1" bandRow="1">
                <a:tableStyleId>{7DF18680-E054-41AD-8BC1-D1AEF772440D}</a:tableStyleId>
              </a:tblPr>
              <a:tblGrid>
                <a:gridCol w="1673727">
                  <a:extLst>
                    <a:ext uri="{9D8B030D-6E8A-4147-A177-3AD203B41FA5}">
                      <a16:colId xmlns:a16="http://schemas.microsoft.com/office/drawing/2014/main" val="563525459"/>
                    </a:ext>
                  </a:extLst>
                </a:gridCol>
                <a:gridCol w="5498431">
                  <a:extLst>
                    <a:ext uri="{9D8B030D-6E8A-4147-A177-3AD203B41FA5}">
                      <a16:colId xmlns:a16="http://schemas.microsoft.com/office/drawing/2014/main" val="745835959"/>
                    </a:ext>
                  </a:extLst>
                </a:gridCol>
                <a:gridCol w="3967214">
                  <a:extLst>
                    <a:ext uri="{9D8B030D-6E8A-4147-A177-3AD203B41FA5}">
                      <a16:colId xmlns:a16="http://schemas.microsoft.com/office/drawing/2014/main" val="3975000371"/>
                    </a:ext>
                  </a:extLst>
                </a:gridCol>
              </a:tblGrid>
              <a:tr h="501608">
                <a:tc>
                  <a:txBody>
                    <a:bodyPr/>
                    <a:lstStyle/>
                    <a:p>
                      <a:r>
                        <a:rPr lang="ko-KR" b="1" spc="0" dirty="0">
                          <a:latin typeface="Candara" panose="020E0502030303020204" pitchFamily="34" charset="0"/>
                          <a:ea typeface="Malgun Gothic"/>
                          <a:cs typeface="+mn-cs"/>
                          <a:sym typeface=""/>
                        </a:rPr>
                        <a:t>국가</a:t>
                      </a:r>
                    </a:p>
                  </a:txBody>
                  <a:tcPr/>
                </a:tc>
                <a:tc>
                  <a:txBody>
                    <a:bodyPr/>
                    <a:lstStyle/>
                    <a:p>
                      <a:r>
                        <a:rPr lang="ko-KR" b="1" spc="0">
                          <a:latin typeface="Candara" panose="020E0502030303020204" pitchFamily="34" charset="0"/>
                          <a:ea typeface="Malgun Gothic"/>
                          <a:cs typeface="+mn-cs"/>
                          <a:sym typeface=""/>
                        </a:rPr>
                        <a:t>퇴원시 골다공증 치료율</a:t>
                      </a:r>
                    </a:p>
                  </a:txBody>
                  <a:tcPr/>
                </a:tc>
                <a:tc>
                  <a:txBody>
                    <a:bodyPr/>
                    <a:lstStyle/>
                    <a:p>
                      <a:r>
                        <a:rPr lang="ko-KR" b="1" spc="0">
                          <a:latin typeface="Candara" panose="020E0502030303020204" pitchFamily="34" charset="0"/>
                          <a:ea typeface="Malgun Gothic"/>
                          <a:cs typeface="+mn-cs"/>
                          <a:sym typeface=""/>
                        </a:rPr>
                        <a:t>발행일</a:t>
                      </a:r>
                    </a:p>
                  </a:txBody>
                  <a:tcPr/>
                </a:tc>
                <a:extLst>
                  <a:ext uri="{0D108BD9-81ED-4DB2-BD59-A6C34878D82A}">
                    <a16:rowId xmlns:a16="http://schemas.microsoft.com/office/drawing/2014/main" val="3153490889"/>
                  </a:ext>
                </a:extLst>
              </a:tr>
              <a:tr h="501608">
                <a:tc>
                  <a:txBody>
                    <a:bodyPr/>
                    <a:lstStyle/>
                    <a:p>
                      <a:r>
                        <a:rPr lang="ko-KR" b="1" spc="0">
                          <a:latin typeface="Candara" panose="020E0502030303020204" pitchFamily="34" charset="0"/>
                          <a:ea typeface="Malgun Gothic"/>
                          <a:cs typeface="+mn-cs"/>
                          <a:sym typeface=""/>
                        </a:rPr>
                        <a:t>호주</a:t>
                      </a:r>
                    </a:p>
                  </a:txBody>
                  <a:tcPr/>
                </a:tc>
                <a:tc>
                  <a:txBody>
                    <a:bodyPr/>
                    <a:lstStyle/>
                    <a:p>
                      <a:r>
                        <a:rPr lang="ko-KR" b="1" spc="0">
                          <a:latin typeface="Candara" panose="020E0502030303020204" pitchFamily="34" charset="0"/>
                          <a:ea typeface="Malgun Gothic"/>
                          <a:cs typeface="+mn-cs"/>
                          <a:sym typeface=""/>
                        </a:rPr>
                        <a:t>25%</a:t>
                      </a:r>
                    </a:p>
                  </a:txBody>
                  <a:tcPr/>
                </a:tc>
                <a:tc>
                  <a:txBody>
                    <a:bodyPr/>
                    <a:lstStyle/>
                    <a:p>
                      <a:r>
                        <a:rPr lang="ko-KR" b="1" kern="0" spc="0">
                          <a:solidFill>
                            <a:schemeClr val="tx1"/>
                          </a:solidFill>
                          <a:latin typeface="Candara" panose="020E0502030303020204" pitchFamily="34" charset="0"/>
                          <a:ea typeface="Malgun Gothic"/>
                          <a:cs typeface="+mn-cs"/>
                          <a:sym typeface=""/>
                        </a:rPr>
                        <a:t>ANZHFR 2020 연례 보고서</a:t>
                      </a:r>
                      <a:r>
                        <a:rPr lang="ko-KR" b="1" kern="0" spc="0" baseline="30000">
                          <a:solidFill>
                            <a:schemeClr val="tx1"/>
                          </a:solidFill>
                          <a:latin typeface="Candara" panose="020E0502030303020204" pitchFamily="34" charset="0"/>
                          <a:ea typeface="Malgun Gothic"/>
                          <a:cs typeface="+mn-cs"/>
                          <a:sym typeface=""/>
                        </a:rPr>
                        <a:t>1</a:t>
                      </a:r>
                    </a:p>
                  </a:txBody>
                  <a:tcPr/>
                </a:tc>
                <a:extLst>
                  <a:ext uri="{0D108BD9-81ED-4DB2-BD59-A6C34878D82A}">
                    <a16:rowId xmlns:a16="http://schemas.microsoft.com/office/drawing/2014/main" val="2866573206"/>
                  </a:ext>
                </a:extLst>
              </a:tr>
              <a:tr h="562590">
                <a:tc>
                  <a:txBody>
                    <a:bodyPr/>
                    <a:lstStyle/>
                    <a:p>
                      <a:r>
                        <a:rPr lang="ko-KR" b="1" spc="0">
                          <a:latin typeface="Candara" panose="020E0502030303020204" pitchFamily="34" charset="0"/>
                          <a:ea typeface="Malgun Gothic"/>
                          <a:cs typeface="+mn-cs"/>
                          <a:sym typeface=""/>
                        </a:rPr>
                        <a:t>중국</a:t>
                      </a:r>
                    </a:p>
                  </a:txBody>
                  <a:tcPr/>
                </a:tc>
                <a:tc>
                  <a:txBody>
                    <a:bodyPr/>
                    <a:lstStyle/>
                    <a:p>
                      <a:r>
                        <a:rPr lang="ko-KR" b="1" spc="0">
                          <a:latin typeface="Candara" panose="020E0502030303020204" pitchFamily="34" charset="0"/>
                          <a:ea typeface="Malgun Gothic"/>
                          <a:cs typeface="+mn-cs"/>
                          <a:sym typeface=""/>
                        </a:rPr>
                        <a:t>골다공증 진단을 받은 여성의 50% 미만 </a:t>
                      </a:r>
                    </a:p>
                    <a:p>
                      <a:r>
                        <a:rPr lang="ko-KR" sz="1400" b="1" spc="0">
                          <a:latin typeface="Candara" panose="020E0502030303020204" pitchFamily="34" charset="0"/>
                          <a:ea typeface="Malgun Gothic"/>
                          <a:cs typeface="+mn-cs"/>
                          <a:sym typeface=""/>
                        </a:rPr>
                        <a:t>(고관절/척추 골절 후 골다공증 진단은 57%에 불과)</a:t>
                      </a:r>
                    </a:p>
                  </a:txBody>
                  <a:tcPr/>
                </a:tc>
                <a:tc>
                  <a:txBody>
                    <a:bodyPr/>
                    <a:lstStyle/>
                    <a:p>
                      <a:r>
                        <a:rPr lang="ko-KR" b="1" kern="0" spc="0" dirty="0">
                          <a:solidFill>
                            <a:schemeClr val="tx1"/>
                          </a:solidFill>
                          <a:latin typeface="Candara" panose="020E0502030303020204" pitchFamily="34" charset="0"/>
                          <a:ea typeface="Malgun Gothic"/>
                          <a:cs typeface="+mn-cs"/>
                          <a:sym typeface=""/>
                        </a:rPr>
                        <a:t>Wang </a:t>
                      </a:r>
                      <a:r>
                        <a:rPr lang="ko-KR" altLang="en-US" b="1" kern="0" spc="0" dirty="0">
                          <a:solidFill>
                            <a:schemeClr val="tx1"/>
                          </a:solidFill>
                          <a:latin typeface="Candara" panose="020E0502030303020204" pitchFamily="34" charset="0"/>
                          <a:ea typeface="Malgun Gothic"/>
                          <a:cs typeface="+mn-cs"/>
                          <a:sym typeface=""/>
                        </a:rPr>
                        <a:t>등</a:t>
                      </a:r>
                      <a:r>
                        <a:rPr lang="ko-KR" b="1" kern="0" spc="0" dirty="0">
                          <a:solidFill>
                            <a:schemeClr val="tx1"/>
                          </a:solidFill>
                          <a:latin typeface="Candara" panose="020E0502030303020204" pitchFamily="34" charset="0"/>
                          <a:ea typeface="Malgun Gothic"/>
                          <a:cs typeface="+mn-cs"/>
                          <a:sym typeface=""/>
                        </a:rPr>
                        <a:t> 2015</a:t>
                      </a:r>
                      <a:r>
                        <a:rPr lang="ko-KR" b="1" kern="0" spc="0" baseline="30000" dirty="0">
                          <a:solidFill>
                            <a:schemeClr val="tx1"/>
                          </a:solidFill>
                          <a:latin typeface="Candara" panose="020E0502030303020204" pitchFamily="34" charset="0"/>
                          <a:ea typeface="Malgun Gothic"/>
                          <a:cs typeface="+mn-cs"/>
                          <a:sym typeface=""/>
                        </a:rPr>
                        <a:t>2</a:t>
                      </a:r>
                    </a:p>
                  </a:txBody>
                  <a:tcPr/>
                </a:tc>
                <a:extLst>
                  <a:ext uri="{0D108BD9-81ED-4DB2-BD59-A6C34878D82A}">
                    <a16:rowId xmlns:a16="http://schemas.microsoft.com/office/drawing/2014/main" val="909914035"/>
                  </a:ext>
                </a:extLst>
              </a:tr>
              <a:tr h="501608">
                <a:tc>
                  <a:txBody>
                    <a:bodyPr/>
                    <a:lstStyle/>
                    <a:p>
                      <a:r>
                        <a:rPr lang="ko-KR" b="1" spc="0">
                          <a:latin typeface="Candara" panose="020E0502030303020204" pitchFamily="34" charset="0"/>
                          <a:ea typeface="Malgun Gothic"/>
                          <a:cs typeface="+mn-cs"/>
                          <a:sym typeface=""/>
                        </a:rPr>
                        <a:t>홍콩</a:t>
                      </a:r>
                    </a:p>
                  </a:txBody>
                  <a:tcPr/>
                </a:tc>
                <a:tc>
                  <a:txBody>
                    <a:bodyPr/>
                    <a:lstStyle/>
                    <a:p>
                      <a:r>
                        <a:rPr lang="ko-KR" b="1" spc="0">
                          <a:latin typeface="Candara" panose="020E0502030303020204" pitchFamily="34" charset="0"/>
                          <a:ea typeface="Malgun Gothic"/>
                          <a:cs typeface="+mn-cs"/>
                          <a:sym typeface=""/>
                        </a:rPr>
                        <a:t>23%</a:t>
                      </a:r>
                    </a:p>
                  </a:txBody>
                  <a:tcPr/>
                </a:tc>
                <a:tc>
                  <a:txBody>
                    <a:bodyPr/>
                    <a:lstStyle/>
                    <a:p>
                      <a:r>
                        <a:rPr lang="ko-KR" b="1" kern="0" spc="0" dirty="0">
                          <a:solidFill>
                            <a:schemeClr val="tx1"/>
                          </a:solidFill>
                          <a:latin typeface="Candara" panose="020E0502030303020204" pitchFamily="34" charset="0"/>
                          <a:ea typeface="Malgun Gothic"/>
                          <a:cs typeface="+mn-cs"/>
                          <a:sym typeface=""/>
                        </a:rPr>
                        <a:t>Leung </a:t>
                      </a:r>
                      <a:r>
                        <a:rPr lang="ko-KR" altLang="en-US" b="1" kern="0" spc="0" dirty="0">
                          <a:solidFill>
                            <a:schemeClr val="tx1"/>
                          </a:solidFill>
                          <a:latin typeface="Candara" panose="020E0502030303020204" pitchFamily="34" charset="0"/>
                          <a:ea typeface="Malgun Gothic"/>
                          <a:cs typeface="+mn-cs"/>
                          <a:sym typeface=""/>
                        </a:rPr>
                        <a:t>등</a:t>
                      </a:r>
                      <a:r>
                        <a:rPr lang="ko-KR" b="1" kern="0" spc="0" dirty="0">
                          <a:solidFill>
                            <a:schemeClr val="tx1"/>
                          </a:solidFill>
                          <a:latin typeface="Candara" panose="020E0502030303020204" pitchFamily="34" charset="0"/>
                          <a:ea typeface="Malgun Gothic"/>
                          <a:cs typeface="+mn-cs"/>
                          <a:sym typeface=""/>
                        </a:rPr>
                        <a:t> 20173</a:t>
                      </a:r>
                      <a:r>
                        <a:rPr lang="ko-KR" b="1" kern="0" spc="0" baseline="30000" dirty="0">
                          <a:solidFill>
                            <a:schemeClr val="tx1"/>
                          </a:solidFill>
                          <a:latin typeface="Candara" panose="020E0502030303020204" pitchFamily="34" charset="0"/>
                          <a:ea typeface="Malgun Gothic"/>
                          <a:cs typeface="+mn-cs"/>
                          <a:sym typeface=""/>
                        </a:rPr>
                        <a:t>3</a:t>
                      </a:r>
                    </a:p>
                  </a:txBody>
                  <a:tcPr/>
                </a:tc>
                <a:extLst>
                  <a:ext uri="{0D108BD9-81ED-4DB2-BD59-A6C34878D82A}">
                    <a16:rowId xmlns:a16="http://schemas.microsoft.com/office/drawing/2014/main" val="3707911080"/>
                  </a:ext>
                </a:extLst>
              </a:tr>
              <a:tr h="501608">
                <a:tc>
                  <a:txBody>
                    <a:bodyPr/>
                    <a:lstStyle/>
                    <a:p>
                      <a:r>
                        <a:rPr lang="ko-KR" b="1" spc="0">
                          <a:latin typeface="Candara" panose="020E0502030303020204" pitchFamily="34" charset="0"/>
                          <a:ea typeface="Malgun Gothic"/>
                          <a:cs typeface="+mn-cs"/>
                          <a:sym typeface=""/>
                        </a:rPr>
                        <a:t>인도</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sz="1800" b="1" kern="1200" spc="0">
                          <a:solidFill>
                            <a:schemeClr val="dk1">
                              <a:lumMod val="100000"/>
                            </a:schemeClr>
                          </a:solidFill>
                          <a:effectLst/>
                          <a:latin typeface="Candara" panose="020E0502030303020204" pitchFamily="34" charset="0"/>
                          <a:ea typeface="Malgun Gothic"/>
                          <a:cs typeface="+mn-cs"/>
                          <a:sym typeface=""/>
                        </a:rPr>
                        <a:t>10%</a:t>
                      </a:r>
                    </a:p>
                  </a:txBody>
                  <a:tcPr/>
                </a:tc>
                <a:tc>
                  <a:txBody>
                    <a:bodyPr/>
                    <a:lstStyle/>
                    <a:p>
                      <a:r>
                        <a:rPr lang="ko-KR" b="1" kern="0" spc="0" dirty="0">
                          <a:solidFill>
                            <a:schemeClr val="tx1"/>
                          </a:solidFill>
                          <a:latin typeface="Candara" panose="020E0502030303020204" pitchFamily="34" charset="0"/>
                          <a:ea typeface="Malgun Gothic"/>
                          <a:cs typeface="+mn-cs"/>
                          <a:sym typeface=""/>
                        </a:rPr>
                        <a:t>Rath </a:t>
                      </a:r>
                      <a:r>
                        <a:rPr lang="ko-KR" altLang="en-US" b="1" kern="0" spc="0" dirty="0">
                          <a:solidFill>
                            <a:schemeClr val="tx1"/>
                          </a:solidFill>
                          <a:latin typeface="Candara" panose="020E0502030303020204" pitchFamily="34" charset="0"/>
                          <a:ea typeface="Malgun Gothic"/>
                          <a:cs typeface="+mn-cs"/>
                          <a:sym typeface=""/>
                        </a:rPr>
                        <a:t>등 </a:t>
                      </a:r>
                      <a:r>
                        <a:rPr lang="ko-KR" b="1" kern="0" spc="0" dirty="0">
                          <a:solidFill>
                            <a:schemeClr val="tx1"/>
                          </a:solidFill>
                          <a:latin typeface="Candara" panose="020E0502030303020204" pitchFamily="34" charset="0"/>
                          <a:ea typeface="Malgun Gothic"/>
                          <a:cs typeface="+mn-cs"/>
                          <a:sym typeface=""/>
                        </a:rPr>
                        <a:t>2017</a:t>
                      </a:r>
                      <a:r>
                        <a:rPr lang="ko-KR" b="1" kern="0" spc="0" baseline="30000" dirty="0">
                          <a:solidFill>
                            <a:schemeClr val="tx1"/>
                          </a:solidFill>
                          <a:latin typeface="Candara" panose="020E0502030303020204" pitchFamily="34" charset="0"/>
                          <a:ea typeface="Malgun Gothic"/>
                          <a:cs typeface="+mn-cs"/>
                          <a:sym typeface=""/>
                        </a:rPr>
                        <a:t>4</a:t>
                      </a:r>
                    </a:p>
                  </a:txBody>
                  <a:tcPr/>
                </a:tc>
                <a:extLst>
                  <a:ext uri="{0D108BD9-81ED-4DB2-BD59-A6C34878D82A}">
                    <a16:rowId xmlns:a16="http://schemas.microsoft.com/office/drawing/2014/main" val="3519007039"/>
                  </a:ext>
                </a:extLst>
              </a:tr>
              <a:tr h="501608">
                <a:tc>
                  <a:txBody>
                    <a:bodyPr/>
                    <a:lstStyle/>
                    <a:p>
                      <a:r>
                        <a:rPr lang="ko-KR" b="1" spc="0">
                          <a:latin typeface="Candara" panose="020E0502030303020204" pitchFamily="34" charset="0"/>
                          <a:ea typeface="Malgun Gothic"/>
                          <a:cs typeface="+mn-cs"/>
                          <a:sym typeface=""/>
                        </a:rPr>
                        <a:t>일본</a:t>
                      </a:r>
                    </a:p>
                  </a:txBody>
                  <a:tcPr/>
                </a:tc>
                <a:tc>
                  <a:txBody>
                    <a:bodyPr/>
                    <a:lstStyle/>
                    <a:p>
                      <a:r>
                        <a:rPr lang="ko-KR" b="1" spc="0">
                          <a:latin typeface="Candara" panose="020E0502030303020204" pitchFamily="34" charset="0"/>
                          <a:ea typeface="Malgun Gothic"/>
                          <a:cs typeface="+mn-cs"/>
                          <a:sym typeface=""/>
                        </a:rPr>
                        <a:t>19%</a:t>
                      </a:r>
                    </a:p>
                  </a:txBody>
                  <a:tcPr/>
                </a:tc>
                <a:tc>
                  <a:txBody>
                    <a:bodyPr/>
                    <a:lstStyle/>
                    <a:p>
                      <a:r>
                        <a:rPr lang="ko-KR" b="1" kern="0" spc="0" dirty="0">
                          <a:solidFill>
                            <a:schemeClr val="tx1"/>
                          </a:solidFill>
                          <a:latin typeface="Candara" panose="020E0502030303020204" pitchFamily="34" charset="0"/>
                          <a:ea typeface="Malgun Gothic"/>
                          <a:cs typeface="+mn-cs"/>
                          <a:sym typeface=""/>
                        </a:rPr>
                        <a:t>Hagino </a:t>
                      </a:r>
                      <a:r>
                        <a:rPr lang="ko-KR" altLang="en-US" b="1" kern="0" spc="0" dirty="0">
                          <a:solidFill>
                            <a:schemeClr val="tx1"/>
                          </a:solidFill>
                          <a:latin typeface="Candara" panose="020E0502030303020204" pitchFamily="34" charset="0"/>
                          <a:ea typeface="Malgun Gothic"/>
                          <a:cs typeface="+mn-cs"/>
                          <a:sym typeface=""/>
                        </a:rPr>
                        <a:t>등</a:t>
                      </a:r>
                      <a:r>
                        <a:rPr lang="ko-KR" b="1" kern="0" spc="0" dirty="0">
                          <a:solidFill>
                            <a:schemeClr val="tx1"/>
                          </a:solidFill>
                          <a:latin typeface="Candara" panose="020E0502030303020204" pitchFamily="34" charset="0"/>
                          <a:ea typeface="Malgun Gothic"/>
                          <a:cs typeface="+mn-cs"/>
                          <a:sym typeface=""/>
                        </a:rPr>
                        <a:t> 2012</a:t>
                      </a:r>
                      <a:r>
                        <a:rPr lang="ko-KR" b="1" kern="0" spc="0" baseline="30000" dirty="0">
                          <a:solidFill>
                            <a:schemeClr val="tx1"/>
                          </a:solidFill>
                          <a:latin typeface="Candara" panose="020E0502030303020204" pitchFamily="34" charset="0"/>
                          <a:ea typeface="Malgun Gothic"/>
                          <a:cs typeface="+mn-cs"/>
                          <a:sym typeface=""/>
                        </a:rPr>
                        <a:t>5</a:t>
                      </a:r>
                    </a:p>
                  </a:txBody>
                  <a:tcPr/>
                </a:tc>
                <a:extLst>
                  <a:ext uri="{0D108BD9-81ED-4DB2-BD59-A6C34878D82A}">
                    <a16:rowId xmlns:a16="http://schemas.microsoft.com/office/drawing/2014/main" val="2324742010"/>
                  </a:ext>
                </a:extLst>
              </a:tr>
              <a:tr h="501608">
                <a:tc>
                  <a:txBody>
                    <a:bodyPr/>
                    <a:lstStyle/>
                    <a:p>
                      <a:r>
                        <a:rPr lang="ko-KR" b="1" spc="0">
                          <a:latin typeface="Candara" panose="020E0502030303020204" pitchFamily="34" charset="0"/>
                          <a:ea typeface="Malgun Gothic"/>
                          <a:cs typeface="+mn-cs"/>
                          <a:sym typeface=""/>
                        </a:rPr>
                        <a:t>말레이시아</a:t>
                      </a:r>
                    </a:p>
                  </a:txBody>
                  <a:tcPr/>
                </a:tc>
                <a:tc>
                  <a:txBody>
                    <a:bodyPr/>
                    <a:lstStyle/>
                    <a:p>
                      <a:r>
                        <a:rPr lang="ko-KR" b="1" kern="0" spc="0">
                          <a:solidFill>
                            <a:schemeClr val="dk1">
                              <a:lumMod val="100000"/>
                            </a:schemeClr>
                          </a:solidFill>
                          <a:latin typeface="Candara" panose="020E0502030303020204" pitchFamily="34" charset="0"/>
                          <a:ea typeface="Malgun Gothic"/>
                          <a:cs typeface="+mn-cs"/>
                          <a:sym typeface=""/>
                        </a:rPr>
                        <a:t>28%</a:t>
                      </a:r>
                      <a:r>
                        <a:rPr lang="ko-KR" sz="1400" b="1" kern="0" spc="0">
                          <a:solidFill>
                            <a:schemeClr val="dk1">
                              <a:lumMod val="100000"/>
                            </a:schemeClr>
                          </a:solidFill>
                          <a:latin typeface="Candara" panose="020E0502030303020204" pitchFamily="34" charset="0"/>
                          <a:ea typeface="Malgun Gothic"/>
                          <a:cs typeface="+mn-cs"/>
                          <a:sym typeface=""/>
                        </a:rPr>
                        <a:t>(단일 센터 - 개인 병원) </a:t>
                      </a:r>
                      <a:endParaRPr lang="ko-KR" b="1" kern="0" spc="0">
                        <a:solidFill>
                          <a:schemeClr val="dk1">
                            <a:lumMod val="100000"/>
                          </a:schemeClr>
                        </a:solidFill>
                        <a:latin typeface="Candara" panose="020E0502030303020204" pitchFamily="34" charset="0"/>
                        <a:ea typeface="Malgun Gothic"/>
                        <a:cs typeface="+mn-cs"/>
                        <a:sym typeface=""/>
                      </a:endParaRPr>
                    </a:p>
                  </a:txBody>
                  <a:tcPr/>
                </a:tc>
                <a:tc>
                  <a:txBody>
                    <a:bodyPr/>
                    <a:lstStyle/>
                    <a:p>
                      <a:r>
                        <a:rPr lang="ko-KR" b="1" kern="0" spc="0" dirty="0">
                          <a:solidFill>
                            <a:schemeClr val="tx1"/>
                          </a:solidFill>
                          <a:latin typeface="Candara" panose="020E0502030303020204" pitchFamily="34" charset="0"/>
                          <a:ea typeface="Malgun Gothic"/>
                          <a:cs typeface="+mn-cs"/>
                          <a:sym typeface=""/>
                        </a:rPr>
                        <a:t>Yeap</a:t>
                      </a:r>
                      <a:r>
                        <a:rPr lang="en-US" altLang="ko-KR" b="1" kern="0" spc="0" dirty="0">
                          <a:solidFill>
                            <a:schemeClr val="tx1"/>
                          </a:solidFill>
                          <a:latin typeface="Candara" panose="020E0502030303020204" pitchFamily="34" charset="0"/>
                          <a:ea typeface="Malgun Gothic"/>
                          <a:cs typeface="+mn-cs"/>
                          <a:sym typeface=""/>
                        </a:rPr>
                        <a:t> </a:t>
                      </a:r>
                      <a:r>
                        <a:rPr lang="ko-KR" altLang="en-US" b="1" kern="0" spc="0">
                          <a:solidFill>
                            <a:schemeClr val="tx1"/>
                          </a:solidFill>
                          <a:latin typeface="Candara" panose="020E0502030303020204" pitchFamily="34" charset="0"/>
                          <a:ea typeface="Malgun Gothic"/>
                          <a:cs typeface="+mn-cs"/>
                          <a:sym typeface=""/>
                        </a:rPr>
                        <a:t>등</a:t>
                      </a:r>
                      <a:r>
                        <a:rPr lang="ko-KR" b="1" kern="0" spc="0">
                          <a:solidFill>
                            <a:schemeClr val="tx1"/>
                          </a:solidFill>
                          <a:latin typeface="Candara" panose="020E0502030303020204" pitchFamily="34" charset="0"/>
                          <a:ea typeface="Malgun Gothic"/>
                          <a:cs typeface="+mn-cs"/>
                          <a:sym typeface=""/>
                        </a:rPr>
                        <a:t> </a:t>
                      </a:r>
                      <a:r>
                        <a:rPr lang="ko-KR" b="1" kern="0" spc="0" dirty="0">
                          <a:solidFill>
                            <a:schemeClr val="tx1"/>
                          </a:solidFill>
                          <a:latin typeface="Candara" panose="020E0502030303020204" pitchFamily="34" charset="0"/>
                          <a:ea typeface="Malgun Gothic"/>
                          <a:cs typeface="+mn-cs"/>
                          <a:sym typeface=""/>
                        </a:rPr>
                        <a:t>2017</a:t>
                      </a:r>
                      <a:r>
                        <a:rPr lang="ko-KR" b="1" kern="0" spc="0" baseline="30000" dirty="0">
                          <a:solidFill>
                            <a:schemeClr val="tx1"/>
                          </a:solidFill>
                          <a:latin typeface="Candara" panose="020E0502030303020204" pitchFamily="34" charset="0"/>
                          <a:ea typeface="Malgun Gothic"/>
                          <a:cs typeface="+mn-cs"/>
                          <a:sym typeface=""/>
                        </a:rPr>
                        <a:t>6</a:t>
                      </a:r>
                    </a:p>
                  </a:txBody>
                  <a:tcPr/>
                </a:tc>
                <a:extLst>
                  <a:ext uri="{0D108BD9-81ED-4DB2-BD59-A6C34878D82A}">
                    <a16:rowId xmlns:a16="http://schemas.microsoft.com/office/drawing/2014/main" val="4217153147"/>
                  </a:ext>
                </a:extLst>
              </a:tr>
              <a:tr h="501608">
                <a:tc>
                  <a:txBody>
                    <a:bodyPr/>
                    <a:lstStyle/>
                    <a:p>
                      <a:r>
                        <a:rPr lang="ko-KR" b="1" spc="0">
                          <a:latin typeface="Candara" panose="020E0502030303020204" pitchFamily="34" charset="0"/>
                          <a:ea typeface="Malgun Gothic"/>
                          <a:cs typeface="+mn-cs"/>
                          <a:sym typeface=""/>
                        </a:rPr>
                        <a:t>뉴질랜드</a:t>
                      </a:r>
                    </a:p>
                  </a:txBody>
                  <a:tcPr/>
                </a:tc>
                <a:tc>
                  <a:txBody>
                    <a:bodyPr/>
                    <a:lstStyle/>
                    <a:p>
                      <a:r>
                        <a:rPr lang="ko-KR" b="1" spc="0">
                          <a:latin typeface="Candara" panose="020E0502030303020204" pitchFamily="34" charset="0"/>
                          <a:ea typeface="Malgun Gothic"/>
                          <a:cs typeface="+mn-cs"/>
                          <a:sym typeface=""/>
                        </a:rPr>
                        <a:t>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kern="0" spc="0">
                          <a:solidFill>
                            <a:schemeClr val="tx1"/>
                          </a:solidFill>
                          <a:latin typeface="Candara" panose="020E0502030303020204" pitchFamily="34" charset="0"/>
                          <a:ea typeface="Malgun Gothic"/>
                          <a:cs typeface="+mn-cs"/>
                          <a:sym typeface=""/>
                        </a:rPr>
                        <a:t>ANZHFR 2020 연례 보고서</a:t>
                      </a:r>
                      <a:r>
                        <a:rPr lang="ko-KR" b="1" kern="0" spc="0" baseline="30000">
                          <a:solidFill>
                            <a:schemeClr val="tx1"/>
                          </a:solidFill>
                          <a:latin typeface="Candara" panose="020E0502030303020204" pitchFamily="34" charset="0"/>
                          <a:ea typeface="Malgun Gothic"/>
                          <a:cs typeface="+mn-cs"/>
                          <a:sym typeface=""/>
                        </a:rPr>
                        <a:t>1</a:t>
                      </a:r>
                      <a:endParaRPr lang="ko-KR" b="1" kern="0" spc="0">
                        <a:solidFill>
                          <a:schemeClr val="tx1"/>
                        </a:solidFill>
                        <a:latin typeface="Candara" panose="020E0502030303020204" pitchFamily="34" charset="0"/>
                        <a:ea typeface="Malgun Gothic"/>
                        <a:cs typeface="+mn-cs"/>
                        <a:sym typeface=""/>
                      </a:endParaRPr>
                    </a:p>
                  </a:txBody>
                  <a:tcPr/>
                </a:tc>
                <a:extLst>
                  <a:ext uri="{0D108BD9-81ED-4DB2-BD59-A6C34878D82A}">
                    <a16:rowId xmlns:a16="http://schemas.microsoft.com/office/drawing/2014/main" val="1932069653"/>
                  </a:ext>
                </a:extLst>
              </a:tr>
              <a:tr h="501608">
                <a:tc>
                  <a:txBody>
                    <a:bodyPr/>
                    <a:lstStyle/>
                    <a:p>
                      <a:r>
                        <a:rPr lang="ko-KR" b="1" spc="0">
                          <a:latin typeface="Candara" panose="020E0502030303020204" pitchFamily="34" charset="0"/>
                          <a:ea typeface="Malgun Gothic"/>
                          <a:cs typeface="+mn-cs"/>
                          <a:sym typeface=""/>
                        </a:rPr>
                        <a:t>대한민국</a:t>
                      </a:r>
                    </a:p>
                  </a:txBody>
                  <a:tcPr/>
                </a:tc>
                <a:tc>
                  <a:txBody>
                    <a:bodyPr/>
                    <a:lstStyle/>
                    <a:p>
                      <a:r>
                        <a:rPr lang="ko-KR" b="1" spc="0">
                          <a:latin typeface="Candara" panose="020E0502030303020204" pitchFamily="34" charset="0"/>
                          <a:ea typeface="Malgun Gothic"/>
                          <a:cs typeface="+mn-cs"/>
                          <a:sym typeface=""/>
                        </a:rPr>
                        <a:t>33.5%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lang="ko-KR">
                          <a:ea typeface="Malgun Gothic"/>
                        </a:defRPr>
                      </a:pPr>
                      <a:r>
                        <a:rPr lang="ko-KR" b="1" kern="0" spc="0" dirty="0">
                          <a:solidFill>
                            <a:schemeClr val="tx1"/>
                          </a:solidFill>
                          <a:latin typeface="Candara" panose="020E0502030303020204" pitchFamily="34" charset="0"/>
                          <a:ea typeface="Malgun Gothic"/>
                          <a:cs typeface="+mn-cs"/>
                          <a:sym typeface=""/>
                        </a:rPr>
                        <a:t>Yu </a:t>
                      </a:r>
                      <a:r>
                        <a:rPr lang="ko-KR" altLang="en-US" b="1" kern="0" spc="0" dirty="0">
                          <a:solidFill>
                            <a:schemeClr val="tx1"/>
                          </a:solidFill>
                          <a:latin typeface="Candara" panose="020E0502030303020204" pitchFamily="34" charset="0"/>
                          <a:ea typeface="Malgun Gothic"/>
                          <a:cs typeface="+mn-cs"/>
                          <a:sym typeface=""/>
                        </a:rPr>
                        <a:t>등 </a:t>
                      </a:r>
                      <a:r>
                        <a:rPr lang="ko-KR" b="1" kern="0" spc="0" dirty="0">
                          <a:solidFill>
                            <a:schemeClr val="tx1"/>
                          </a:solidFill>
                          <a:latin typeface="Candara" panose="020E0502030303020204" pitchFamily="34" charset="0"/>
                          <a:ea typeface="Malgun Gothic"/>
                          <a:cs typeface="+mn-cs"/>
                          <a:sym typeface=""/>
                        </a:rPr>
                        <a:t>2017</a:t>
                      </a:r>
                      <a:r>
                        <a:rPr lang="ko-KR" b="1" kern="0" spc="0" baseline="30000" dirty="0">
                          <a:solidFill>
                            <a:schemeClr val="tx1"/>
                          </a:solidFill>
                          <a:latin typeface="Candara" panose="020E0502030303020204" pitchFamily="34" charset="0"/>
                          <a:ea typeface="Malgun Gothic"/>
                          <a:cs typeface="+mn-cs"/>
                          <a:sym typeface=""/>
                        </a:rPr>
                        <a:t>7</a:t>
                      </a:r>
                    </a:p>
                  </a:txBody>
                  <a:tcPr/>
                </a:tc>
                <a:extLst>
                  <a:ext uri="{0D108BD9-81ED-4DB2-BD59-A6C34878D82A}">
                    <a16:rowId xmlns:a16="http://schemas.microsoft.com/office/drawing/2014/main" val="1628069143"/>
                  </a:ext>
                </a:extLst>
              </a:tr>
            </a:tbl>
          </a:graphicData>
        </a:graphic>
      </p:graphicFrame>
      <p:sp>
        <p:nvSpPr>
          <p:cNvPr id="5" name="TextBox 4">
            <a:extLst>
              <a:ext uri="{FF2B5EF4-FFF2-40B4-BE49-F238E27FC236}">
                <a16:creationId xmlns:a16="http://schemas.microsoft.com/office/drawing/2014/main" id="{5D6ABBFD-7DCF-3748-A211-C457FAAF586B}"/>
              </a:ext>
            </a:extLst>
          </p:cNvPr>
          <p:cNvSpPr txBox="1"/>
          <p:nvPr/>
        </p:nvSpPr>
        <p:spPr>
          <a:xfrm>
            <a:off x="386857" y="6459394"/>
            <a:ext cx="11018964" cy="369332"/>
          </a:xfrm>
          <a:prstGeom prst="rect">
            <a:avLst/>
          </a:prstGeom>
          <a:noFill/>
        </p:spPr>
        <p:txBody>
          <a:bodyPr wrap="square" rtlCol="0">
            <a:spAutoFit/>
          </a:bodyPr>
          <a:lstStyle/>
          <a:p>
            <a:r>
              <a:rPr lang="ko-KR" sz="900" b="1" kern="0" dirty="0">
                <a:solidFill>
                  <a:schemeClr val="dk1">
                    <a:lumMod val="100000"/>
                  </a:schemeClr>
                </a:solidFill>
                <a:latin typeface="Calibri" panose="020F0502020204030204" pitchFamily="34" charset="0"/>
                <a:sym typeface=""/>
              </a:rPr>
              <a:t>1. 호주 및 뉴질랜드 </a:t>
            </a:r>
            <a:r>
              <a:rPr lang="ko-KR" sz="900" b="1" kern="0" dirty="0" err="1">
                <a:solidFill>
                  <a:schemeClr val="dk1">
                    <a:lumMod val="100000"/>
                  </a:schemeClr>
                </a:solidFill>
                <a:latin typeface="Calibri" panose="020F0502020204030204" pitchFamily="34" charset="0"/>
                <a:sym typeface=""/>
              </a:rPr>
              <a:t>고관절골절</a:t>
            </a:r>
            <a:r>
              <a:rPr lang="ko-KR" sz="900" b="1" kern="0" dirty="0">
                <a:solidFill>
                  <a:schemeClr val="dk1">
                    <a:lumMod val="100000"/>
                  </a:schemeClr>
                </a:solidFill>
                <a:latin typeface="Calibri" panose="020F0502020204030204" pitchFamily="34" charset="0"/>
                <a:sym typeface=""/>
              </a:rPr>
              <a:t> 협회 2020년 연례 보고서; 2. </a:t>
            </a:r>
            <a:r>
              <a:rPr lang="ko-KR" sz="900" b="1" kern="0" dirty="0" err="1">
                <a:solidFill>
                  <a:schemeClr val="dk1">
                    <a:lumMod val="100000"/>
                  </a:schemeClr>
                </a:solidFill>
                <a:latin typeface="Calibri" panose="020F0502020204030204" pitchFamily="34" charset="0"/>
                <a:sym typeface=""/>
              </a:rPr>
              <a:t>Wang</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O</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et</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al.</a:t>
            </a:r>
            <a:r>
              <a:rPr lang="ko-KR" sz="900" b="1" i="1" kern="0" dirty="0" err="1">
                <a:solidFill>
                  <a:schemeClr val="dk1">
                    <a:lumMod val="100000"/>
                  </a:schemeClr>
                </a:solidFill>
                <a:latin typeface="Calibri" panose="020F0502020204030204" pitchFamily="34" charset="0"/>
                <a:sym typeface=""/>
              </a:rPr>
              <a:t>Osteoporos</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Int</a:t>
            </a:r>
            <a:r>
              <a:rPr lang="ko-KR" sz="900" b="1" kern="0" dirty="0">
                <a:solidFill>
                  <a:schemeClr val="dk1">
                    <a:lumMod val="100000"/>
                  </a:schemeClr>
                </a:solidFill>
                <a:latin typeface="Calibri" panose="020F0502020204030204" pitchFamily="34" charset="0"/>
                <a:sym typeface=""/>
              </a:rPr>
              <a:t> 2015; 26:2631~40; 3.  </a:t>
            </a:r>
            <a:r>
              <a:rPr lang="ko-KR" sz="900" b="1" kern="0" dirty="0" err="1">
                <a:solidFill>
                  <a:schemeClr val="dk1">
                    <a:lumMod val="100000"/>
                  </a:schemeClr>
                </a:solidFill>
                <a:latin typeface="Calibri" panose="020F0502020204030204" pitchFamily="34" charset="0"/>
                <a:sym typeface=""/>
              </a:rPr>
              <a:t>Leung</a:t>
            </a:r>
            <a:r>
              <a:rPr lang="ko-KR" sz="900" b="1" kern="0" dirty="0">
                <a:solidFill>
                  <a:schemeClr val="dk1">
                    <a:lumMod val="100000"/>
                  </a:schemeClr>
                </a:solidFill>
                <a:latin typeface="Calibri" panose="020F0502020204030204" pitchFamily="34" charset="0"/>
                <a:sym typeface=""/>
              </a:rPr>
              <a:t> KS, </a:t>
            </a:r>
            <a:r>
              <a:rPr lang="ko-KR" sz="900" b="1" kern="0" dirty="0" err="1">
                <a:solidFill>
                  <a:schemeClr val="dk1">
                    <a:lumMod val="100000"/>
                  </a:schemeClr>
                </a:solidFill>
                <a:latin typeface="Calibri" panose="020F0502020204030204" pitchFamily="34" charset="0"/>
                <a:sym typeface=""/>
              </a:rPr>
              <a:t>et</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al.</a:t>
            </a:r>
            <a:r>
              <a:rPr lang="ko-KR" sz="900" b="1" i="1" kern="0" dirty="0" err="1">
                <a:solidFill>
                  <a:schemeClr val="dk1">
                    <a:lumMod val="100000"/>
                  </a:schemeClr>
                </a:solidFill>
                <a:latin typeface="Calibri" panose="020F0502020204030204" pitchFamily="34" charset="0"/>
                <a:sym typeface=""/>
              </a:rPr>
              <a:t>Hong</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Kong</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Med</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J</a:t>
            </a:r>
            <a:r>
              <a:rPr lang="ko-KR" sz="900" b="1" i="1" kern="0" dirty="0">
                <a:solidFill>
                  <a:schemeClr val="dk1">
                    <a:lumMod val="100000"/>
                  </a:schemeClr>
                </a:solidFill>
                <a:latin typeface="Calibri" panose="020F0502020204030204" pitchFamily="34" charset="0"/>
                <a:sym typeface=""/>
              </a:rPr>
              <a:t> 2017;</a:t>
            </a:r>
            <a:r>
              <a:rPr lang="ko-KR" sz="900" b="1" kern="0" dirty="0">
                <a:solidFill>
                  <a:schemeClr val="dk1">
                    <a:lumMod val="100000"/>
                  </a:schemeClr>
                </a:solidFill>
                <a:latin typeface="Calibri" panose="020F0502020204030204" pitchFamily="34" charset="0"/>
                <a:sym typeface=""/>
              </a:rPr>
              <a:t> 23:264~71; 4. </a:t>
            </a:r>
            <a:r>
              <a:rPr lang="ko-KR" sz="900" b="1" kern="0" dirty="0" err="1">
                <a:solidFill>
                  <a:schemeClr val="dk1">
                    <a:lumMod val="100000"/>
                  </a:schemeClr>
                </a:solidFill>
                <a:latin typeface="Calibri" panose="020F0502020204030204" pitchFamily="34" charset="0"/>
                <a:sym typeface=""/>
              </a:rPr>
              <a:t>Rath</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S</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et</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al</a:t>
            </a:r>
            <a:r>
              <a:rPr lang="ko-KR" sz="900" b="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Arch</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Osteoporos</a:t>
            </a:r>
            <a:r>
              <a:rPr lang="ko-KR" sz="900" b="1" i="1" kern="0" dirty="0">
                <a:solidFill>
                  <a:schemeClr val="dk1">
                    <a:lumMod val="100000"/>
                  </a:schemeClr>
                </a:solidFill>
                <a:latin typeface="Calibri" panose="020F0502020204030204" pitchFamily="34" charset="0"/>
                <a:sym typeface=""/>
              </a:rPr>
              <a:t> 2017;</a:t>
            </a:r>
            <a:r>
              <a:rPr lang="ko-KR" sz="900" b="1" kern="0" dirty="0">
                <a:solidFill>
                  <a:schemeClr val="dk1">
                    <a:lumMod val="100000"/>
                  </a:schemeClr>
                </a:solidFill>
                <a:latin typeface="Calibri" panose="020F0502020204030204" pitchFamily="34" charset="0"/>
                <a:sym typeface=""/>
              </a:rPr>
              <a:t>12:55; 5. </a:t>
            </a:r>
            <a:r>
              <a:rPr lang="ko-KR" sz="900" b="1" kern="0" dirty="0" err="1">
                <a:solidFill>
                  <a:schemeClr val="dk1">
                    <a:lumMod val="100000"/>
                  </a:schemeClr>
                </a:solidFill>
                <a:latin typeface="Calibri" panose="020F0502020204030204" pitchFamily="34" charset="0"/>
                <a:sym typeface=""/>
              </a:rPr>
              <a:t>Hagino</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et</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al</a:t>
            </a:r>
            <a:r>
              <a:rPr lang="ko-KR" sz="900" b="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Calcif</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Tissue</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Int</a:t>
            </a:r>
            <a:r>
              <a:rPr lang="ko-KR" sz="900" b="1" i="1" kern="0" dirty="0">
                <a:solidFill>
                  <a:schemeClr val="dk1">
                    <a:lumMod val="100000"/>
                  </a:schemeClr>
                </a:solidFill>
                <a:latin typeface="Calibri" panose="020F0502020204030204" pitchFamily="34" charset="0"/>
                <a:sym typeface=""/>
              </a:rPr>
              <a:t> </a:t>
            </a:r>
            <a:r>
              <a:rPr lang="ko-KR" sz="900" b="1" kern="0" dirty="0">
                <a:solidFill>
                  <a:schemeClr val="dk1">
                    <a:lumMod val="100000"/>
                  </a:schemeClr>
                </a:solidFill>
                <a:latin typeface="Calibri" panose="020F0502020204030204" pitchFamily="34" charset="0"/>
                <a:sym typeface=""/>
              </a:rPr>
              <a:t>2012;90:14–21; 6. </a:t>
            </a:r>
            <a:r>
              <a:rPr lang="ko-KR" sz="900" b="1" kern="0" dirty="0" err="1">
                <a:solidFill>
                  <a:schemeClr val="dk1">
                    <a:lumMod val="100000"/>
                  </a:schemeClr>
                </a:solidFill>
                <a:latin typeface="Calibri" panose="020F0502020204030204" pitchFamily="34" charset="0"/>
                <a:sym typeface=""/>
              </a:rPr>
              <a:t>Yeap</a:t>
            </a:r>
            <a:r>
              <a:rPr lang="ko-KR" sz="900" b="1" kern="0" dirty="0">
                <a:solidFill>
                  <a:schemeClr val="dk1">
                    <a:lumMod val="100000"/>
                  </a:schemeClr>
                </a:solidFill>
                <a:latin typeface="Calibri" panose="020F0502020204030204" pitchFamily="34" charset="0"/>
                <a:sym typeface=""/>
              </a:rPr>
              <a:t> SS </a:t>
            </a:r>
            <a:r>
              <a:rPr lang="ko-KR" sz="900" b="1" kern="0" dirty="0" err="1">
                <a:solidFill>
                  <a:schemeClr val="dk1">
                    <a:lumMod val="100000"/>
                  </a:schemeClr>
                </a:solidFill>
                <a:latin typeface="Calibri" panose="020F0502020204030204" pitchFamily="34" charset="0"/>
                <a:sym typeface=""/>
              </a:rPr>
              <a:t>et</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al</a:t>
            </a:r>
            <a:r>
              <a:rPr lang="ko-KR" sz="900" b="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Osteoporos</a:t>
            </a:r>
            <a:r>
              <a:rPr lang="ko-KR" sz="900" b="1" i="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Sarcopenia</a:t>
            </a:r>
            <a:r>
              <a:rPr lang="ko-KR" sz="900" b="1" kern="0" dirty="0">
                <a:solidFill>
                  <a:schemeClr val="dk1">
                    <a:lumMod val="100000"/>
                  </a:schemeClr>
                </a:solidFill>
                <a:latin typeface="Calibri" panose="020F0502020204030204" pitchFamily="34" charset="0"/>
                <a:sym typeface=""/>
              </a:rPr>
              <a:t> 2017;3:112-16;  7. </a:t>
            </a:r>
            <a:r>
              <a:rPr lang="ko-KR" sz="900" b="1" kern="0" dirty="0" err="1">
                <a:solidFill>
                  <a:schemeClr val="dk1">
                    <a:lumMod val="100000"/>
                  </a:schemeClr>
                </a:solidFill>
                <a:latin typeface="Calibri" panose="020F0502020204030204" pitchFamily="34" charset="0"/>
                <a:sym typeface=""/>
              </a:rPr>
              <a:t>Yu</a:t>
            </a:r>
            <a:r>
              <a:rPr lang="ko-KR" sz="900" b="1" kern="0" dirty="0">
                <a:solidFill>
                  <a:schemeClr val="dk1">
                    <a:lumMod val="100000"/>
                  </a:schemeClr>
                </a:solidFill>
                <a:latin typeface="Calibri" panose="020F0502020204030204" pitchFamily="34" charset="0"/>
                <a:sym typeface=""/>
              </a:rPr>
              <a:t> YM </a:t>
            </a:r>
            <a:r>
              <a:rPr lang="ko-KR" sz="900" b="1" kern="0" dirty="0" err="1">
                <a:solidFill>
                  <a:schemeClr val="dk1">
                    <a:lumMod val="100000"/>
                  </a:schemeClr>
                </a:solidFill>
                <a:latin typeface="Calibri" panose="020F0502020204030204" pitchFamily="34" charset="0"/>
                <a:sym typeface=""/>
              </a:rPr>
              <a:t>et</a:t>
            </a:r>
            <a:r>
              <a:rPr lang="ko-KR" sz="900" b="1" kern="0" dirty="0">
                <a:solidFill>
                  <a:schemeClr val="dk1">
                    <a:lumMod val="100000"/>
                  </a:schemeClr>
                </a:solidFill>
                <a:latin typeface="Calibri" panose="020F0502020204030204" pitchFamily="34" charset="0"/>
                <a:sym typeface=""/>
              </a:rPr>
              <a:t> </a:t>
            </a:r>
            <a:r>
              <a:rPr lang="ko-KR" sz="900" b="1" kern="0" dirty="0" err="1">
                <a:solidFill>
                  <a:schemeClr val="dk1">
                    <a:lumMod val="100000"/>
                  </a:schemeClr>
                </a:solidFill>
                <a:latin typeface="Calibri" panose="020F0502020204030204" pitchFamily="34" charset="0"/>
                <a:sym typeface=""/>
              </a:rPr>
              <a:t>al</a:t>
            </a:r>
            <a:r>
              <a:rPr lang="ko-KR" sz="900" b="1" kern="0" dirty="0">
                <a:solidFill>
                  <a:schemeClr val="dk1">
                    <a:lumMod val="100000"/>
                  </a:schemeClr>
                </a:solidFill>
                <a:latin typeface="Calibri" panose="020F0502020204030204" pitchFamily="34" charset="0"/>
                <a:sym typeface=""/>
              </a:rPr>
              <a:t>. </a:t>
            </a:r>
            <a:r>
              <a:rPr lang="ko-KR" sz="900" b="1" i="1" kern="0" dirty="0" err="1">
                <a:solidFill>
                  <a:schemeClr val="dk1">
                    <a:lumMod val="100000"/>
                  </a:schemeClr>
                </a:solidFill>
                <a:latin typeface="Calibri" panose="020F0502020204030204" pitchFamily="34" charset="0"/>
                <a:sym typeface=""/>
              </a:rPr>
              <a:t>Maturitas</a:t>
            </a:r>
            <a:r>
              <a:rPr lang="ko-KR" sz="900" b="1" kern="0" dirty="0">
                <a:solidFill>
                  <a:schemeClr val="dk1">
                    <a:lumMod val="100000"/>
                  </a:schemeClr>
                </a:solidFill>
                <a:latin typeface="Calibri" panose="020F0502020204030204" pitchFamily="34" charset="0"/>
                <a:sym typeface=""/>
              </a:rPr>
              <a:t> 2017;103:54–59.</a:t>
            </a:r>
          </a:p>
        </p:txBody>
      </p:sp>
      <p:sp>
        <p:nvSpPr>
          <p:cNvPr id="6" name="TextBox 5">
            <a:extLst>
              <a:ext uri="{FF2B5EF4-FFF2-40B4-BE49-F238E27FC236}">
                <a16:creationId xmlns:a16="http://schemas.microsoft.com/office/drawing/2014/main" id="{0D649FDD-8714-E243-845A-417628CE7E4B}"/>
              </a:ext>
            </a:extLst>
          </p:cNvPr>
          <p:cNvSpPr txBox="1"/>
          <p:nvPr/>
        </p:nvSpPr>
        <p:spPr>
          <a:xfrm>
            <a:off x="503989" y="5809654"/>
            <a:ext cx="3472266" cy="230832"/>
          </a:xfrm>
          <a:prstGeom prst="rect">
            <a:avLst/>
          </a:prstGeom>
          <a:noFill/>
        </p:spPr>
        <p:txBody>
          <a:bodyPr wrap="square" rtlCol="0">
            <a:spAutoFit/>
          </a:bodyPr>
          <a:lstStyle/>
          <a:p>
            <a:r>
              <a:rPr lang="ko-KR" sz="900" b="1">
                <a:solidFill>
                  <a:schemeClr val="dk1">
                    <a:lumMod val="100000"/>
                  </a:schemeClr>
                </a:solidFill>
                <a:latin typeface="Calibri" panose="020F0502020204030204" pitchFamily="34" charset="0"/>
                <a:sym typeface=""/>
              </a:rPr>
              <a:t>호주 및 뉴질랜드 고관절 골절 협회</a:t>
            </a:r>
          </a:p>
        </p:txBody>
      </p:sp>
      <p:pic>
        <p:nvPicPr>
          <p:cNvPr id="7" name="Graphic 6" descr="Home with solid fill">
            <a:hlinkClick r:id="rId3" action="ppaction://hlinksldjump"/>
            <a:extLst>
              <a:ext uri="{FF2B5EF4-FFF2-40B4-BE49-F238E27FC236}">
                <a16:creationId xmlns:a16="http://schemas.microsoft.com/office/drawing/2014/main" id="{0DAD5582-9ECF-8549-9E45-9F4F7DBA5D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6739377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6478A7EA-69F6-FA4D-BB40-7A6252D130C1}"/>
              </a:ext>
            </a:extLst>
          </p:cNvPr>
          <p:cNvSpPr/>
          <p:nvPr/>
        </p:nvSpPr>
        <p:spPr>
          <a:xfrm>
            <a:off x="4730622" y="1905000"/>
            <a:ext cx="5969461" cy="2824798"/>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 name="Rounded Rectangle 2">
            <a:extLst>
              <a:ext uri="{FF2B5EF4-FFF2-40B4-BE49-F238E27FC236}">
                <a16:creationId xmlns:a16="http://schemas.microsoft.com/office/drawing/2014/main" id="{DE07FDAE-9D28-D24D-A99D-4CBD437D0BD6}"/>
              </a:ext>
            </a:extLst>
          </p:cNvPr>
          <p:cNvSpPr/>
          <p:nvPr/>
        </p:nvSpPr>
        <p:spPr>
          <a:xfrm>
            <a:off x="778557" y="2605629"/>
            <a:ext cx="2209800" cy="1059597"/>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VFA는 언제 필요합니까?</a:t>
            </a:r>
          </a:p>
        </p:txBody>
      </p:sp>
      <p:sp>
        <p:nvSpPr>
          <p:cNvPr id="4" name="TextBox 3">
            <a:extLst>
              <a:ext uri="{FF2B5EF4-FFF2-40B4-BE49-F238E27FC236}">
                <a16:creationId xmlns:a16="http://schemas.microsoft.com/office/drawing/2014/main" id="{13BFEFBA-E4F2-43DC-959B-3FD2F3792E12}"/>
              </a:ext>
            </a:extLst>
          </p:cNvPr>
          <p:cNvSpPr txBox="1"/>
          <p:nvPr/>
        </p:nvSpPr>
        <p:spPr>
          <a:xfrm>
            <a:off x="597230" y="1236570"/>
            <a:ext cx="11344371" cy="646331"/>
          </a:xfrm>
          <a:prstGeom prst="rect">
            <a:avLst/>
          </a:prstGeom>
          <a:noFill/>
        </p:spPr>
        <p:txBody>
          <a:bodyPr wrap="square" rtlCol="0">
            <a:spAutoFit/>
          </a:bodyPr>
          <a:lstStyle/>
          <a:p>
            <a:r>
              <a:rPr lang="ko-KR" b="1" dirty="0">
                <a:solidFill>
                  <a:srgbClr val="359588"/>
                </a:solidFill>
                <a:latin typeface="Candara" panose="020E0502030303020204" pitchFamily="34" charset="0"/>
                <a:sym typeface=""/>
              </a:rPr>
              <a:t>표준 방사선 촬영 </a:t>
            </a:r>
            <a:r>
              <a:rPr lang="ko-KR" altLang="es-ES" b="1" dirty="0">
                <a:solidFill>
                  <a:srgbClr val="359588"/>
                </a:solidFill>
                <a:latin typeface="Candara" panose="020E0502030303020204" pitchFamily="34" charset="0"/>
                <a:sym typeface=""/>
              </a:rPr>
              <a:t>또는 </a:t>
            </a:r>
            <a:r>
              <a:rPr lang="ko-KR" altLang="en-US" b="1" dirty="0" err="1">
                <a:solidFill>
                  <a:srgbClr val="359588"/>
                </a:solidFill>
                <a:latin typeface="Candara" panose="020E0502030303020204" pitchFamily="34" charset="0"/>
                <a:sym typeface=""/>
              </a:rPr>
              <a:t>골밀도</a:t>
            </a:r>
            <a:r>
              <a:rPr lang="ko-KR" altLang="en-US" b="1" dirty="0">
                <a:solidFill>
                  <a:srgbClr val="359588"/>
                </a:solidFill>
                <a:latin typeface="Candara" panose="020E0502030303020204" pitchFamily="34" charset="0"/>
                <a:sym typeface=""/>
              </a:rPr>
              <a:t> 측정기</a:t>
            </a:r>
            <a:r>
              <a:rPr lang="ko-KR" altLang="es-ES" b="1" dirty="0">
                <a:solidFill>
                  <a:srgbClr val="359588"/>
                </a:solidFill>
                <a:latin typeface="Candara" panose="020E0502030303020204" pitchFamily="34" charset="0"/>
                <a:sym typeface=""/>
              </a:rPr>
              <a:t> </a:t>
            </a:r>
            <a:r>
              <a:rPr lang="ko-KR" b="1" dirty="0" err="1">
                <a:solidFill>
                  <a:srgbClr val="359588"/>
                </a:solidFill>
                <a:latin typeface="Candara" panose="020E0502030303020204" pitchFamily="34" charset="0"/>
                <a:sym typeface=""/>
              </a:rPr>
              <a:t>VFA를</a:t>
            </a:r>
            <a:r>
              <a:rPr lang="ko-KR" b="1" dirty="0">
                <a:solidFill>
                  <a:srgbClr val="359588"/>
                </a:solidFill>
                <a:latin typeface="Candara" panose="020E0502030303020204" pitchFamily="34" charset="0"/>
                <a:sym typeface=""/>
              </a:rPr>
              <a:t> 사용한 측면 척추 영상은 다음과 같은 경우에 필요함</a:t>
            </a:r>
          </a:p>
          <a:p>
            <a:endParaRPr lang="ko-KR" b="1" dirty="0">
              <a:solidFill>
                <a:srgbClr val="359588"/>
              </a:solidFill>
              <a:latin typeface="Candara" panose="020E0502030303020204" pitchFamily="34" charset="0"/>
              <a:ea typeface="Malgun Gothic"/>
            </a:endParaRPr>
          </a:p>
        </p:txBody>
      </p:sp>
      <p:sp>
        <p:nvSpPr>
          <p:cNvPr id="5" name="TextBox 4">
            <a:extLst>
              <a:ext uri="{FF2B5EF4-FFF2-40B4-BE49-F238E27FC236}">
                <a16:creationId xmlns:a16="http://schemas.microsoft.com/office/drawing/2014/main" id="{F30058CE-2D9C-4045-87F6-BCB01D8FBF1F}"/>
              </a:ext>
            </a:extLst>
          </p:cNvPr>
          <p:cNvSpPr txBox="1"/>
          <p:nvPr/>
        </p:nvSpPr>
        <p:spPr>
          <a:xfrm>
            <a:off x="404715" y="6223374"/>
            <a:ext cx="11536887" cy="507831"/>
          </a:xfrm>
          <a:prstGeom prst="rect">
            <a:avLst/>
          </a:prstGeom>
          <a:noFill/>
        </p:spPr>
        <p:txBody>
          <a:bodyPr wrap="square" rtlCol="0">
            <a:spAutoFit/>
          </a:bodyPr>
          <a:lstStyle/>
          <a:p>
            <a:pPr>
              <a:defRPr lang="ko-KR">
                <a:ea typeface="Malgun Gothic"/>
              </a:defRPr>
            </a:pPr>
            <a:r>
              <a:rPr lang="ko-KR" sz="900" b="1" dirty="0">
                <a:latin typeface="Calibri" panose="020F0502020204030204" pitchFamily="34" charset="0"/>
                <a:sym typeface=""/>
              </a:rPr>
              <a:t>* 호주 가이드라인은 키 감소가 3cm이상일 때 조사를 권장</a:t>
            </a:r>
          </a:p>
          <a:p>
            <a:pPr>
              <a:defRPr lang="ko-KR">
                <a:ea typeface="Malgun Gothic"/>
              </a:defRPr>
            </a:pPr>
            <a:endParaRPr lang="ko-KR" sz="900" b="1" dirty="0">
              <a:latin typeface="Calibri" panose="020F0502020204030204" pitchFamily="34" charset="0"/>
              <a:sym typeface=""/>
            </a:endParaRPr>
          </a:p>
          <a:p>
            <a:pPr>
              <a:defRPr lang="ko-KR">
                <a:ea typeface="Malgun Gothic"/>
              </a:defRPr>
            </a:pPr>
            <a:r>
              <a:rPr lang="ko-KR" sz="900" b="1" kern="0" dirty="0">
                <a:solidFill>
                  <a:schemeClr val="tx1">
                    <a:lumMod val="100000"/>
                  </a:schemeClr>
                </a:solidFill>
                <a:latin typeface="Calibri" panose="020F0502020204030204" pitchFamily="34" charset="0"/>
                <a:sym typeface=""/>
              </a:rPr>
              <a:t>1. ISCD </a:t>
            </a:r>
            <a:r>
              <a:rPr lang="ko-KR" sz="900" b="1" kern="0" dirty="0" err="1">
                <a:solidFill>
                  <a:schemeClr val="tx1">
                    <a:lumMod val="100000"/>
                  </a:schemeClr>
                </a:solidFill>
                <a:latin typeface="Calibri" panose="020F0502020204030204" pitchFamily="34" charset="0"/>
                <a:sym typeface=""/>
              </a:rPr>
              <a:t>Official</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Position</a:t>
            </a:r>
            <a:r>
              <a:rPr lang="ko-KR" sz="900" b="1" kern="0" dirty="0">
                <a:solidFill>
                  <a:schemeClr val="tx1">
                    <a:lumMod val="100000"/>
                  </a:schemeClr>
                </a:solidFill>
                <a:latin typeface="Calibri" panose="020F0502020204030204" pitchFamily="34" charset="0"/>
                <a:sym typeface=""/>
              </a:rPr>
              <a:t> 2019. </a:t>
            </a:r>
            <a:r>
              <a:rPr lang="ko-KR" sz="900" b="1" kern="0" dirty="0" err="1">
                <a:solidFill>
                  <a:schemeClr val="tx1">
                    <a:lumMod val="100000"/>
                  </a:schemeClr>
                </a:solidFill>
                <a:latin typeface="Calibri" panose="020F0502020204030204" pitchFamily="34" charset="0"/>
                <a:sym typeface=""/>
              </a:rPr>
              <a:t>출처:</a:t>
            </a:r>
            <a:r>
              <a:rPr lang="ko-KR" sz="900" b="1" kern="0" dirty="0" err="1">
                <a:solidFill>
                  <a:schemeClr val="tx1">
                    <a:lumMod val="100000"/>
                  </a:schemeClr>
                </a:solidFill>
                <a:latin typeface="Calibri" panose="020F0502020204030204" pitchFamily="34" charset="0"/>
                <a:sym typeface=""/>
                <a:hlinkClick r:id="rId3">
                  <a:extLst>
                    <a:ext uri="{A12FA001-AC4F-418D-AE19-62706E023703}">
                      <ahyp:hlinkClr xmlns:ahyp="http://schemas.microsoft.com/office/drawing/2018/hyperlinkcolor" val="tx"/>
                    </a:ext>
                  </a:extLst>
                </a:hlinkClick>
              </a:rPr>
              <a:t>https</a:t>
            </a:r>
            <a:r>
              <a:rPr lang="ko-KR" sz="900" b="1" kern="0" dirty="0">
                <a:solidFill>
                  <a:schemeClr val="tx1">
                    <a:lumMod val="100000"/>
                  </a:schemeClr>
                </a:solidFill>
                <a:latin typeface="Calibri" panose="020F0502020204030204" pitchFamily="34" charset="0"/>
                <a:sym typeface=""/>
                <a:hlinkClick r:id="rId3">
                  <a:extLst>
                    <a:ext uri="{A12FA001-AC4F-418D-AE19-62706E023703}">
                      <ahyp:hlinkClr xmlns:ahyp="http://schemas.microsoft.com/office/drawing/2018/hyperlinkcolor" val="tx"/>
                    </a:ext>
                  </a:extLst>
                </a:hlinkClick>
              </a:rPr>
              <a:t>://app.box.com/s/5r713cfzvf4gr28q7zdccg2i7169fv86</a:t>
            </a:r>
            <a:r>
              <a:rPr lang="ko-KR" sz="900" b="1" kern="0" dirty="0">
                <a:solidFill>
                  <a:schemeClr val="tx1">
                    <a:lumMod val="100000"/>
                  </a:schemeClr>
                </a:solidFill>
                <a:latin typeface="Calibri" panose="020F0502020204030204" pitchFamily="34" charset="0"/>
                <a:sym typeface=""/>
              </a:rPr>
              <a:t>. 2021년 3월 7일에 액세스함.</a:t>
            </a:r>
          </a:p>
        </p:txBody>
      </p:sp>
      <p:sp>
        <p:nvSpPr>
          <p:cNvPr id="2" name="TextBox 1">
            <a:extLst>
              <a:ext uri="{FF2B5EF4-FFF2-40B4-BE49-F238E27FC236}">
                <a16:creationId xmlns:a16="http://schemas.microsoft.com/office/drawing/2014/main" id="{D3B0D627-8988-024B-8548-701A358781C2}"/>
              </a:ext>
            </a:extLst>
          </p:cNvPr>
          <p:cNvSpPr txBox="1"/>
          <p:nvPr/>
        </p:nvSpPr>
        <p:spPr>
          <a:xfrm>
            <a:off x="923340" y="2854058"/>
            <a:ext cx="2065017" cy="830997"/>
          </a:xfrm>
          <a:prstGeom prst="rect">
            <a:avLst/>
          </a:prstGeom>
          <a:noFill/>
        </p:spPr>
        <p:txBody>
          <a:bodyPr wrap="square" rtlCol="0">
            <a:spAutoFit/>
          </a:bodyPr>
          <a:lstStyle/>
          <a:p>
            <a:r>
              <a:rPr lang="ko-KR" sz="2400" b="1">
                <a:solidFill>
                  <a:schemeClr val="bg1"/>
                </a:solidFill>
                <a:latin typeface="Calibri" panose="020F0502020204030204" pitchFamily="34" charset="0"/>
                <a:sym typeface=""/>
              </a:rPr>
              <a:t>T-score ≤ –1.0 </a:t>
            </a:r>
          </a:p>
          <a:p>
            <a:endParaRPr lang="ko-KR" sz="2400">
              <a:solidFill>
                <a:schemeClr val="bg1"/>
              </a:solidFill>
              <a:ea typeface="Malgun Gothic"/>
            </a:endParaRPr>
          </a:p>
        </p:txBody>
      </p:sp>
      <p:sp>
        <p:nvSpPr>
          <p:cNvPr id="6" name="TextBox 5">
            <a:extLst>
              <a:ext uri="{FF2B5EF4-FFF2-40B4-BE49-F238E27FC236}">
                <a16:creationId xmlns:a16="http://schemas.microsoft.com/office/drawing/2014/main" id="{4DB5AC5B-8870-3748-A2EE-2E3367B5D3EE}"/>
              </a:ext>
            </a:extLst>
          </p:cNvPr>
          <p:cNvSpPr txBox="1"/>
          <p:nvPr/>
        </p:nvSpPr>
        <p:spPr>
          <a:xfrm>
            <a:off x="3502991" y="2900738"/>
            <a:ext cx="2590800" cy="369332"/>
          </a:xfrm>
          <a:prstGeom prst="rect">
            <a:avLst/>
          </a:prstGeom>
          <a:noFill/>
        </p:spPr>
        <p:txBody>
          <a:bodyPr wrap="square" rtlCol="0">
            <a:spAutoFit/>
          </a:bodyPr>
          <a:lstStyle/>
          <a:p>
            <a:r>
              <a:rPr lang="ko-KR" b="1">
                <a:latin typeface="Candara" panose="020E0502030303020204" pitchFamily="34" charset="0"/>
                <a:sym typeface=""/>
              </a:rPr>
              <a:t>그리고</a:t>
            </a:r>
          </a:p>
        </p:txBody>
      </p:sp>
      <p:sp>
        <p:nvSpPr>
          <p:cNvPr id="7" name="TextBox 6">
            <a:extLst>
              <a:ext uri="{FF2B5EF4-FFF2-40B4-BE49-F238E27FC236}">
                <a16:creationId xmlns:a16="http://schemas.microsoft.com/office/drawing/2014/main" id="{9EADF423-C1EF-A943-BAF1-2782DA7BDAA4}"/>
              </a:ext>
            </a:extLst>
          </p:cNvPr>
          <p:cNvSpPr txBox="1"/>
          <p:nvPr/>
        </p:nvSpPr>
        <p:spPr>
          <a:xfrm>
            <a:off x="4921123" y="2071387"/>
            <a:ext cx="5181600" cy="2862322"/>
          </a:xfrm>
          <a:prstGeom prst="rect">
            <a:avLst/>
          </a:prstGeom>
          <a:noFill/>
        </p:spPr>
        <p:txBody>
          <a:bodyPr wrap="square" rtlCol="0">
            <a:spAutoFit/>
          </a:bodyPr>
          <a:lstStyle>
            <a:defPPr>
              <a:defRPr lang="ko-KR">
                <a:ea typeface="Malgun Gothic"/>
              </a:defRPr>
            </a:defPPr>
          </a:lstStyle>
          <a:p>
            <a:r>
              <a:rPr lang="ko-KR" b="1" dirty="0">
                <a:solidFill>
                  <a:schemeClr val="bg1"/>
                </a:solidFill>
                <a:latin typeface="Candara" panose="020E0502030303020204" pitchFamily="34" charset="0"/>
                <a:sym typeface=""/>
              </a:rPr>
              <a:t>다음 중 하나 이상에 해당</a:t>
            </a:r>
          </a:p>
          <a:p>
            <a:endParaRPr lang="ko-KR" b="1" dirty="0">
              <a:solidFill>
                <a:schemeClr val="bg1"/>
              </a:solidFill>
              <a:latin typeface="Candara" panose="020E0502030303020204" pitchFamily="34" charset="0"/>
              <a:sym typeface=""/>
            </a:endParaRPr>
          </a:p>
          <a:p>
            <a:pPr marL="285750" indent="-285750">
              <a:buFont typeface="Arial" panose="020B0604020202020204" pitchFamily="34" charset="0"/>
              <a:buChar char="•"/>
            </a:pPr>
            <a:r>
              <a:rPr lang="ko-KR" b="1" dirty="0">
                <a:solidFill>
                  <a:schemeClr val="bg1"/>
                </a:solidFill>
                <a:latin typeface="Candara" panose="020E0502030303020204" pitchFamily="34" charset="0"/>
                <a:sym typeface=""/>
              </a:rPr>
              <a:t>70세 이상의 여성 또는 80세 이상의 남성</a:t>
            </a:r>
          </a:p>
          <a:p>
            <a:pPr marL="285750" indent="-285750">
              <a:buFont typeface="Arial" panose="020B0604020202020204" pitchFamily="34" charset="0"/>
              <a:buChar char="•"/>
            </a:pPr>
            <a:r>
              <a:rPr lang="ko-KR" altLang="en-US" b="1" dirty="0">
                <a:solidFill>
                  <a:schemeClr val="bg1"/>
                </a:solidFill>
                <a:latin typeface="Candara" panose="020E0502030303020204" pitchFamily="34" charset="0"/>
                <a:sym typeface=""/>
              </a:rPr>
              <a:t>과거보다</a:t>
            </a:r>
            <a:r>
              <a:rPr lang="ko-KR" b="1" dirty="0">
                <a:solidFill>
                  <a:schemeClr val="bg1"/>
                </a:solidFill>
                <a:latin typeface="Candara" panose="020E0502030303020204" pitchFamily="34" charset="0"/>
                <a:sym typeface=""/>
              </a:rPr>
              <a:t> 키 감소 &gt;4cm*</a:t>
            </a:r>
          </a:p>
          <a:p>
            <a:pPr marL="285750" indent="-285750">
              <a:buFont typeface="Arial" panose="020B0604020202020204" pitchFamily="34" charset="0"/>
              <a:buChar char="•"/>
            </a:pPr>
            <a:r>
              <a:rPr lang="ko-KR" b="1" dirty="0">
                <a:solidFill>
                  <a:schemeClr val="bg1"/>
                </a:solidFill>
                <a:latin typeface="Candara" panose="020E0502030303020204" pitchFamily="34" charset="0"/>
                <a:sym typeface=""/>
              </a:rPr>
              <a:t>자가 보고되었지만 문서화되지 않은 이전 척추 골절</a:t>
            </a:r>
          </a:p>
          <a:p>
            <a:pPr marL="285750" indent="-285750">
              <a:buFont typeface="Arial" panose="020B0604020202020204" pitchFamily="34" charset="0"/>
              <a:buChar char="•"/>
            </a:pPr>
            <a:r>
              <a:rPr lang="ko-KR" b="1" dirty="0" err="1">
                <a:solidFill>
                  <a:schemeClr val="bg1"/>
                </a:solidFill>
                <a:latin typeface="Candara" panose="020E0502030303020204" pitchFamily="34" charset="0"/>
                <a:sym typeface=""/>
              </a:rPr>
              <a:t>글루코코르티코이드</a:t>
            </a:r>
            <a:r>
              <a:rPr lang="ko-KR" b="1" dirty="0">
                <a:solidFill>
                  <a:schemeClr val="bg1"/>
                </a:solidFill>
                <a:latin typeface="Candara" panose="020E0502030303020204" pitchFamily="34" charset="0"/>
                <a:sym typeface=""/>
              </a:rPr>
              <a:t> 요법(3개월 이상, 하루 5mg 이상의 </a:t>
            </a:r>
            <a:r>
              <a:rPr lang="ko-KR" b="1" dirty="0" err="1">
                <a:solidFill>
                  <a:schemeClr val="bg1"/>
                </a:solidFill>
                <a:latin typeface="Candara" panose="020E0502030303020204" pitchFamily="34" charset="0"/>
                <a:sym typeface=""/>
              </a:rPr>
              <a:t>프레드니솔론</a:t>
            </a:r>
            <a:r>
              <a:rPr lang="ko-KR" b="1" dirty="0">
                <a:solidFill>
                  <a:schemeClr val="bg1"/>
                </a:solidFill>
                <a:latin typeface="Candara" panose="020E0502030303020204" pitchFamily="34" charset="0"/>
                <a:sym typeface=""/>
              </a:rPr>
              <a:t> 또는 이에 상응하는 </a:t>
            </a:r>
            <a:r>
              <a:rPr lang="ko-KR" altLang="en-US" b="1" dirty="0">
                <a:solidFill>
                  <a:schemeClr val="bg1"/>
                </a:solidFill>
                <a:latin typeface="Candara" panose="020E0502030303020204" pitchFamily="34" charset="0"/>
                <a:sym typeface=""/>
              </a:rPr>
              <a:t>약</a:t>
            </a:r>
            <a:r>
              <a:rPr lang="ko-KR" b="1" dirty="0">
                <a:solidFill>
                  <a:schemeClr val="bg1"/>
                </a:solidFill>
                <a:latin typeface="Candara" panose="020E0502030303020204" pitchFamily="34" charset="0"/>
                <a:sym typeface=""/>
              </a:rPr>
              <a:t>제를 사용)</a:t>
            </a:r>
          </a:p>
          <a:p>
            <a:endParaRPr lang="ko-KR" b="1" dirty="0">
              <a:solidFill>
                <a:schemeClr val="bg1"/>
              </a:solidFill>
              <a:latin typeface="Candara" panose="020E0502030303020204" pitchFamily="34" charset="0"/>
              <a:ea typeface="Malgun Gothic"/>
            </a:endParaRPr>
          </a:p>
        </p:txBody>
      </p:sp>
      <p:pic>
        <p:nvPicPr>
          <p:cNvPr id="12" name="Graphic 11" descr="Home with solid fill">
            <a:hlinkClick r:id="rId4" action="ppaction://hlinksldjump"/>
            <a:extLst>
              <a:ext uri="{FF2B5EF4-FFF2-40B4-BE49-F238E27FC236}">
                <a16:creationId xmlns:a16="http://schemas.microsoft.com/office/drawing/2014/main" id="{1B27BE56-C925-3F44-B449-8F878B2428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484915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671519"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MRI 또는 CT 영상을 사용하여 척추 골절을 감지하는 새로운 접근 방식</a:t>
            </a:r>
          </a:p>
        </p:txBody>
      </p:sp>
      <p:sp>
        <p:nvSpPr>
          <p:cNvPr id="2" name="TextBox 1">
            <a:extLst>
              <a:ext uri="{FF2B5EF4-FFF2-40B4-BE49-F238E27FC236}">
                <a16:creationId xmlns:a16="http://schemas.microsoft.com/office/drawing/2014/main" id="{AA08DF40-046F-5B46-8F55-78B1C3E60EEA}"/>
              </a:ext>
            </a:extLst>
          </p:cNvPr>
          <p:cNvSpPr txBox="1"/>
          <p:nvPr/>
        </p:nvSpPr>
        <p:spPr>
          <a:xfrm>
            <a:off x="638330" y="1536492"/>
            <a:ext cx="7896070" cy="368114"/>
          </a:xfrm>
          <a:prstGeom prst="rect">
            <a:avLst/>
          </a:prstGeom>
          <a:noFill/>
        </p:spPr>
        <p:txBody>
          <a:bodyPr wrap="square" rtlCol="0">
            <a:spAutoFit/>
          </a:bodyPr>
          <a:lstStyle>
            <a:defPPr>
              <a:defRPr lang="ko-KR">
                <a:ea typeface="Malgun Gothic"/>
              </a:defRPr>
            </a:defPPr>
            <a:lvl1pPr>
              <a:lnSpc>
                <a:spcPct val="120000"/>
              </a:lnSpc>
              <a:spcAft>
                <a:spcPts val="600"/>
              </a:spcAft>
              <a:defRPr lang="ko-KR" sz="1600">
                <a:latin typeface="Candara" panose="020E0502030303020204" pitchFamily="34" charset="0"/>
                <a:ea typeface="Malgun Gothic"/>
              </a:defRPr>
            </a:lvl1pPr>
          </a:lstStyle>
          <a:p>
            <a:r>
              <a:rPr lang="ko-KR" b="1">
                <a:solidFill>
                  <a:srgbClr val="2F9588"/>
                </a:solidFill>
                <a:sym typeface=""/>
              </a:rPr>
              <a:t>기술 발전으로 다음과 같은 결과가 도출됨. </a:t>
            </a:r>
          </a:p>
        </p:txBody>
      </p:sp>
      <p:sp>
        <p:nvSpPr>
          <p:cNvPr id="10" name="TextBox 9">
            <a:extLst>
              <a:ext uri="{FF2B5EF4-FFF2-40B4-BE49-F238E27FC236}">
                <a16:creationId xmlns:a16="http://schemas.microsoft.com/office/drawing/2014/main" id="{AF531076-AB08-964A-86D8-92ECDE20EDFB}"/>
              </a:ext>
            </a:extLst>
          </p:cNvPr>
          <p:cNvSpPr txBox="1"/>
          <p:nvPr/>
        </p:nvSpPr>
        <p:spPr>
          <a:xfrm>
            <a:off x="762000" y="2072610"/>
            <a:ext cx="9296400" cy="3193438"/>
          </a:xfrm>
          <a:prstGeom prst="rect">
            <a:avLst/>
          </a:prstGeom>
          <a:noFill/>
        </p:spPr>
        <p:txBody>
          <a:bodyPr wrap="square" rtlCol="0">
            <a:spAutoFit/>
          </a:bodyPr>
          <a:lstStyle>
            <a:defPPr>
              <a:defRPr lang="ko-KR">
                <a:ea typeface="Malgun Gothic"/>
              </a:defRPr>
            </a:defPPr>
            <a:lvl1pPr>
              <a:lnSpc>
                <a:spcPct val="120000"/>
              </a:lnSpc>
              <a:spcAft>
                <a:spcPts val="600"/>
              </a:spcAft>
              <a:defRPr lang="ko-KR" sz="1600">
                <a:latin typeface="Candara" panose="020E0502030303020204" pitchFamily="34" charset="0"/>
                <a:ea typeface="Malgun Gothic"/>
              </a:defRPr>
            </a:lvl1pPr>
          </a:lstStyle>
          <a:p>
            <a:pPr marL="285750" indent="-285750">
              <a:buFont typeface="Arial" panose="020B0604020202020204" pitchFamily="34" charset="0"/>
              <a:buChar char="•"/>
            </a:pPr>
            <a:r>
              <a:rPr lang="ko-KR" b="1" kern="0" dirty="0">
                <a:solidFill>
                  <a:schemeClr val="tx1">
                    <a:lumMod val="100000"/>
                  </a:schemeClr>
                </a:solidFill>
                <a:sym typeface=""/>
              </a:rPr>
              <a:t>자기공명영상(MRI) 및 컴퓨터 단층촬영(CT)을 사용하여 </a:t>
            </a:r>
            <a:r>
              <a:rPr lang="ko-KR" b="1" kern="0" dirty="0" err="1">
                <a:solidFill>
                  <a:schemeClr val="tx1">
                    <a:lumMod val="100000"/>
                  </a:schemeClr>
                </a:solidFill>
                <a:sym typeface=""/>
              </a:rPr>
              <a:t>골다공증성</a:t>
            </a:r>
            <a:r>
              <a:rPr lang="ko-KR" b="1" kern="0" dirty="0">
                <a:solidFill>
                  <a:schemeClr val="tx1">
                    <a:lumMod val="100000"/>
                  </a:schemeClr>
                </a:solidFill>
                <a:sym typeface=""/>
              </a:rPr>
              <a:t> 척추 골절과 악성 척추 골절을 구별. 새로운 채점 시스템의 초기 연구는 높은 분류 정확도(98%)를 보여주었음</a:t>
            </a:r>
            <a:r>
              <a:rPr lang="ko-KR" b="1" kern="0" baseline="30000" dirty="0">
                <a:solidFill>
                  <a:schemeClr val="tx1">
                    <a:lumMod val="100000"/>
                  </a:schemeClr>
                </a:solidFill>
                <a:sym typeface=""/>
              </a:rPr>
              <a:t>1</a:t>
            </a:r>
          </a:p>
          <a:p>
            <a:pPr marL="285750" indent="-285750">
              <a:buFont typeface="Arial" panose="020B0604020202020204" pitchFamily="34" charset="0"/>
              <a:buChar char="•"/>
            </a:pPr>
            <a:endParaRPr lang="ko-KR" b="1" dirty="0">
              <a:sym typeface=""/>
            </a:endParaRPr>
          </a:p>
          <a:p>
            <a:pPr marL="285750" indent="-285750">
              <a:buFont typeface="Arial" panose="020B0604020202020204" pitchFamily="34" charset="0"/>
              <a:buChar char="•"/>
            </a:pPr>
            <a:r>
              <a:rPr lang="ko-KR" b="1" kern="0" dirty="0">
                <a:solidFill>
                  <a:schemeClr val="tx1">
                    <a:lumMod val="100000"/>
                  </a:schemeClr>
                </a:solidFill>
                <a:sym typeface=""/>
              </a:rPr>
              <a:t>3D 질감 기능과 부위별 </a:t>
            </a:r>
            <a:r>
              <a:rPr lang="ko-KR" b="1" kern="0" dirty="0" err="1">
                <a:solidFill>
                  <a:schemeClr val="tx1">
                    <a:lumMod val="100000"/>
                  </a:schemeClr>
                </a:solidFill>
                <a:sym typeface=""/>
              </a:rPr>
              <a:t>골밀도를</a:t>
            </a:r>
            <a:r>
              <a:rPr lang="ko-KR" b="1" kern="0" dirty="0">
                <a:solidFill>
                  <a:schemeClr val="tx1">
                    <a:lumMod val="100000"/>
                  </a:schemeClr>
                </a:solidFill>
                <a:sym typeface=""/>
              </a:rPr>
              <a:t> 이용한 CT 스캔을 통한 기회 골다공증 스크리닝</a:t>
            </a:r>
            <a:r>
              <a:rPr lang="ko-KR" b="1" kern="0" baseline="30000" dirty="0">
                <a:solidFill>
                  <a:schemeClr val="tx1">
                    <a:lumMod val="100000"/>
                  </a:schemeClr>
                </a:solidFill>
                <a:sym typeface=""/>
              </a:rPr>
              <a:t>2</a:t>
            </a:r>
          </a:p>
          <a:p>
            <a:pPr marL="285750" indent="-285750">
              <a:buFont typeface="Arial" panose="020B0604020202020204" pitchFamily="34" charset="0"/>
              <a:buChar char="•"/>
            </a:pPr>
            <a:endParaRPr lang="ko-KR" b="1" dirty="0">
              <a:sym typeface=""/>
            </a:endParaRPr>
          </a:p>
          <a:p>
            <a:pPr marL="285750" indent="-285750">
              <a:buFont typeface="Arial" panose="020B0604020202020204" pitchFamily="34" charset="0"/>
              <a:buChar char="•"/>
            </a:pPr>
            <a:r>
              <a:rPr lang="ko-KR" b="1" kern="0" dirty="0">
                <a:solidFill>
                  <a:schemeClr val="tx1">
                    <a:lumMod val="100000"/>
                  </a:schemeClr>
                </a:solidFill>
                <a:sym typeface=""/>
              </a:rPr>
              <a:t>CT 스캔에서 </a:t>
            </a:r>
            <a:r>
              <a:rPr lang="ko-KR" b="1" kern="0" dirty="0" err="1">
                <a:solidFill>
                  <a:schemeClr val="tx1">
                    <a:lumMod val="100000"/>
                  </a:schemeClr>
                </a:solidFill>
                <a:sym typeface=""/>
              </a:rPr>
              <a:t>골다공증성</a:t>
            </a:r>
            <a:r>
              <a:rPr lang="ko-KR" b="1" kern="0" dirty="0">
                <a:solidFill>
                  <a:schemeClr val="tx1">
                    <a:lumMod val="100000"/>
                  </a:schemeClr>
                </a:solidFill>
                <a:sym typeface=""/>
              </a:rPr>
              <a:t> 척추 골절의 자동 감지</a:t>
            </a:r>
            <a:r>
              <a:rPr lang="ko-KR" altLang="es-ES" b="1" kern="0" dirty="0">
                <a:solidFill>
                  <a:schemeClr val="tx1">
                    <a:lumMod val="100000"/>
                  </a:schemeClr>
                </a:solidFill>
                <a:sym typeface=""/>
              </a:rPr>
              <a:t>를 위한 심층 신경망</a:t>
            </a:r>
            <a:r>
              <a:rPr lang="en-US" altLang="ko-KR" b="1" kern="0" dirty="0">
                <a:solidFill>
                  <a:schemeClr val="tx1">
                    <a:lumMod val="100000"/>
                  </a:schemeClr>
                </a:solidFill>
                <a:sym typeface=""/>
              </a:rPr>
              <a:t> </a:t>
            </a:r>
            <a:r>
              <a:rPr lang="ko-KR" altLang="en-US" b="1" kern="0" dirty="0">
                <a:solidFill>
                  <a:schemeClr val="tx1">
                    <a:lumMod val="100000"/>
                  </a:schemeClr>
                </a:solidFill>
                <a:sym typeface=""/>
              </a:rPr>
              <a:t>시스템</a:t>
            </a:r>
            <a:r>
              <a:rPr lang="ko-KR" altLang="es-ES" b="1" kern="0" dirty="0">
                <a:solidFill>
                  <a:schemeClr val="tx1">
                    <a:lumMod val="100000"/>
                  </a:schemeClr>
                </a:solidFill>
                <a:sym typeface=""/>
              </a:rPr>
              <a:t>이 실</a:t>
            </a:r>
            <a:r>
              <a:rPr lang="ko-KR" altLang="en-US" b="1" kern="0" dirty="0">
                <a:solidFill>
                  <a:schemeClr val="tx1">
                    <a:lumMod val="100000"/>
                  </a:schemeClr>
                </a:solidFill>
                <a:sym typeface=""/>
              </a:rPr>
              <a:t>제</a:t>
            </a:r>
            <a:r>
              <a:rPr lang="ko-KR" altLang="es-ES" b="1" kern="0" dirty="0">
                <a:solidFill>
                  <a:schemeClr val="tx1">
                    <a:lumMod val="100000"/>
                  </a:schemeClr>
                </a:solidFill>
                <a:sym typeface=""/>
              </a:rPr>
              <a:t> 방사선 </a:t>
            </a:r>
            <a:r>
              <a:rPr lang="ko-KR" b="1" kern="0" dirty="0">
                <a:solidFill>
                  <a:schemeClr val="tx1">
                    <a:lumMod val="100000"/>
                  </a:schemeClr>
                </a:solidFill>
                <a:sym typeface=""/>
              </a:rPr>
              <a:t>전문의</a:t>
            </a:r>
            <a:r>
              <a:rPr lang="en-US" altLang="ko-KR" b="1" kern="0" dirty="0">
                <a:solidFill>
                  <a:schemeClr val="tx1">
                    <a:lumMod val="100000"/>
                  </a:schemeClr>
                </a:solidFill>
                <a:sym typeface=""/>
              </a:rPr>
              <a:t> </a:t>
            </a:r>
            <a:r>
              <a:rPr lang="ko-KR" altLang="en-US" b="1" kern="0" dirty="0">
                <a:solidFill>
                  <a:schemeClr val="tx1">
                    <a:lumMod val="100000"/>
                  </a:schemeClr>
                </a:solidFill>
                <a:sym typeface=""/>
              </a:rPr>
              <a:t>판독과</a:t>
            </a:r>
            <a:r>
              <a:rPr lang="ko-KR" altLang="es-ES" b="1" kern="0" dirty="0">
                <a:solidFill>
                  <a:schemeClr val="tx1">
                    <a:lumMod val="100000"/>
                  </a:schemeClr>
                </a:solidFill>
                <a:sym typeface=""/>
              </a:rPr>
              <a:t> 일치하는 </a:t>
            </a:r>
            <a:r>
              <a:rPr lang="ko-KR" b="1" kern="0" dirty="0">
                <a:solidFill>
                  <a:schemeClr val="tx1">
                    <a:lumMod val="100000"/>
                  </a:schemeClr>
                </a:solidFill>
                <a:sym typeface=""/>
              </a:rPr>
              <a:t>것으로 보고됨</a:t>
            </a:r>
            <a:r>
              <a:rPr lang="ko-KR" b="1" kern="0" baseline="30000" dirty="0">
                <a:solidFill>
                  <a:schemeClr val="tx1">
                    <a:lumMod val="100000"/>
                  </a:schemeClr>
                </a:solidFill>
                <a:sym typeface=""/>
              </a:rPr>
              <a:t>3</a:t>
            </a:r>
          </a:p>
          <a:p>
            <a:pPr marL="285750" indent="-285750">
              <a:buFont typeface="Arial" panose="020B0604020202020204" pitchFamily="34" charset="0"/>
              <a:buChar char="•"/>
            </a:pPr>
            <a:endParaRPr lang="ko-KR" b="1" dirty="0">
              <a:sym typeface=""/>
            </a:endParaRPr>
          </a:p>
          <a:p>
            <a:endParaRPr lang="ko-KR" b="1" dirty="0">
              <a:ea typeface="Malgun Gothic"/>
            </a:endParaRPr>
          </a:p>
        </p:txBody>
      </p:sp>
      <p:sp>
        <p:nvSpPr>
          <p:cNvPr id="11" name="TextBox 10">
            <a:extLst>
              <a:ext uri="{FF2B5EF4-FFF2-40B4-BE49-F238E27FC236}">
                <a16:creationId xmlns:a16="http://schemas.microsoft.com/office/drawing/2014/main" id="{478F9EB6-4F8C-8C46-B932-6E6545752E8A}"/>
              </a:ext>
            </a:extLst>
          </p:cNvPr>
          <p:cNvSpPr txBox="1"/>
          <p:nvPr/>
        </p:nvSpPr>
        <p:spPr>
          <a:xfrm>
            <a:off x="386856" y="6459394"/>
            <a:ext cx="11536887" cy="230832"/>
          </a:xfrm>
          <a:prstGeom prst="rect">
            <a:avLst/>
          </a:prstGeom>
          <a:noFill/>
        </p:spPr>
        <p:txBody>
          <a:bodyPr wrap="square" rtlCol="0">
            <a:spAutoFit/>
          </a:bodyPr>
          <a:lstStyle/>
          <a:p>
            <a:r>
              <a:rPr lang="ko-KR" sz="900" b="1" kern="0">
                <a:solidFill>
                  <a:schemeClr val="tx1">
                    <a:lumMod val="100000"/>
                  </a:schemeClr>
                </a:solidFill>
                <a:latin typeface="Calibri" panose="020F0502020204030204" pitchFamily="34" charset="0"/>
                <a:sym typeface=""/>
              </a:rPr>
              <a:t>1.  Li Z, et al. </a:t>
            </a:r>
            <a:r>
              <a:rPr lang="ko-KR" sz="900" b="1" i="1" kern="0">
                <a:solidFill>
                  <a:schemeClr val="tx1">
                    <a:lumMod val="100000"/>
                  </a:schemeClr>
                </a:solidFill>
                <a:latin typeface="Calibri" panose="020F0502020204030204" pitchFamily="34" charset="0"/>
                <a:sym typeface=""/>
              </a:rPr>
              <a:t>BMC Musculoskelet Disord </a:t>
            </a:r>
            <a:r>
              <a:rPr lang="ko-KR" sz="900" b="1" kern="0">
                <a:solidFill>
                  <a:schemeClr val="tx1">
                    <a:lumMod val="100000"/>
                  </a:schemeClr>
                </a:solidFill>
                <a:latin typeface="Calibri" panose="020F0502020204030204" pitchFamily="34" charset="0"/>
                <a:sym typeface=""/>
              </a:rPr>
              <a:t>2018 ;19:406; 2. Valentinitsch A,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2019;30:1275–85; 3. Tomita N, et al. </a:t>
            </a:r>
            <a:r>
              <a:rPr lang="ko-KR" sz="900" b="1" i="1" kern="0">
                <a:solidFill>
                  <a:schemeClr val="tx1">
                    <a:lumMod val="100000"/>
                  </a:schemeClr>
                </a:solidFill>
                <a:latin typeface="Calibri" panose="020F0502020204030204" pitchFamily="34" charset="0"/>
                <a:sym typeface=""/>
              </a:rPr>
              <a:t>Comput Biol Med</a:t>
            </a:r>
            <a:r>
              <a:rPr lang="ko-KR" sz="900" b="1" kern="0">
                <a:solidFill>
                  <a:schemeClr val="tx1">
                    <a:lumMod val="100000"/>
                  </a:schemeClr>
                </a:solidFill>
                <a:latin typeface="Calibri" panose="020F0502020204030204" pitchFamily="34" charset="0"/>
                <a:sym typeface=""/>
              </a:rPr>
              <a:t> 2018;98:8–15. </a:t>
            </a:r>
          </a:p>
        </p:txBody>
      </p:sp>
      <p:pic>
        <p:nvPicPr>
          <p:cNvPr id="7" name="Graphic 6" descr="Home with solid fill">
            <a:hlinkClick r:id="rId3" action="ppaction://hlinksldjump"/>
            <a:extLst>
              <a:ext uri="{FF2B5EF4-FFF2-40B4-BE49-F238E27FC236}">
                <a16:creationId xmlns:a16="http://schemas.microsoft.com/office/drawing/2014/main" id="{CD263B63-850B-D143-8476-66853EDE4F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3708253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척추 골절 </a:t>
            </a:r>
            <a:r>
              <a:rPr lang="ko-KR" sz="3600" b="1" dirty="0" err="1">
                <a:solidFill>
                  <a:srgbClr val="6BBBAD"/>
                </a:solidFill>
                <a:latin typeface="Candara" panose="020E0502030303020204" pitchFamily="34" charset="0"/>
                <a:sym typeface=""/>
              </a:rPr>
              <a:t>vs</a:t>
            </a:r>
            <a:r>
              <a:rPr lang="ko-KR" sz="3600" b="1" dirty="0">
                <a:solidFill>
                  <a:srgbClr val="6BBBAD"/>
                </a:solidFill>
                <a:latin typeface="Candara" panose="020E0502030303020204" pitchFamily="34" charset="0"/>
                <a:sym typeface=""/>
              </a:rPr>
              <a:t> </a:t>
            </a:r>
            <a:r>
              <a:rPr lang="ko-KR" altLang="en-US" sz="3600" b="1" dirty="0">
                <a:solidFill>
                  <a:srgbClr val="6BBBAD"/>
                </a:solidFill>
                <a:latin typeface="Candara" panose="020E0502030303020204" pitchFamily="34" charset="0"/>
                <a:sym typeface=""/>
              </a:rPr>
              <a:t>변</a:t>
            </a:r>
            <a:r>
              <a:rPr lang="ko-KR" sz="3600" b="1" dirty="0">
                <a:solidFill>
                  <a:srgbClr val="6BBBAD"/>
                </a:solidFill>
                <a:latin typeface="Candara" panose="020E0502030303020204" pitchFamily="34" charset="0"/>
                <a:sym typeface=""/>
              </a:rPr>
              <a:t>형: </a:t>
            </a:r>
          </a:p>
          <a:p>
            <a:r>
              <a:rPr lang="ko-KR" sz="3600" b="1" dirty="0">
                <a:solidFill>
                  <a:srgbClr val="6BBBAD"/>
                </a:solidFill>
                <a:latin typeface="Candara" panose="020E0502030303020204" pitchFamily="34" charset="0"/>
                <a:sym typeface=""/>
              </a:rPr>
              <a:t>구분하는 것이 중요 </a:t>
            </a:r>
          </a:p>
        </p:txBody>
      </p:sp>
      <p:sp>
        <p:nvSpPr>
          <p:cNvPr id="4" name="TextBox 3">
            <a:extLst>
              <a:ext uri="{FF2B5EF4-FFF2-40B4-BE49-F238E27FC236}">
                <a16:creationId xmlns:a16="http://schemas.microsoft.com/office/drawing/2014/main" id="{13BFEFBA-E4F2-43DC-959B-3FD2F3792E12}"/>
              </a:ext>
            </a:extLst>
          </p:cNvPr>
          <p:cNvSpPr txBox="1"/>
          <p:nvPr/>
        </p:nvSpPr>
        <p:spPr>
          <a:xfrm>
            <a:off x="630382" y="1524000"/>
            <a:ext cx="8672114" cy="923330"/>
          </a:xfrm>
          <a:prstGeom prst="rect">
            <a:avLst/>
          </a:prstGeom>
          <a:noFill/>
        </p:spPr>
        <p:txBody>
          <a:bodyPr wrap="square" rtlCol="0">
            <a:spAutoFit/>
          </a:bodyPr>
          <a:lstStyle/>
          <a:p>
            <a:pPr marL="285750" indent="-285750">
              <a:buFont typeface="Arial" panose="020B0604020202020204" pitchFamily="34" charset="0"/>
              <a:buChar char="•"/>
            </a:pPr>
            <a:r>
              <a:rPr lang="ko-KR" b="1" dirty="0">
                <a:latin typeface="Candara" panose="020E0502030303020204" pitchFamily="34" charset="0"/>
                <a:sym typeface=""/>
              </a:rPr>
              <a:t>모든 척추 </a:t>
            </a:r>
            <a:r>
              <a:rPr lang="ko-KR" altLang="es-ES" b="1" dirty="0">
                <a:latin typeface="Candara" panose="020E0502030303020204" pitchFamily="34" charset="0"/>
                <a:sym typeface=""/>
              </a:rPr>
              <a:t>골절은 </a:t>
            </a:r>
            <a:r>
              <a:rPr lang="ko-KR" altLang="en-US" b="1" dirty="0">
                <a:latin typeface="Candara" panose="020E0502030303020204" pitchFamily="34" charset="0"/>
                <a:sym typeface=""/>
              </a:rPr>
              <a:t>변</a:t>
            </a:r>
            <a:r>
              <a:rPr lang="ko-KR" b="1" dirty="0">
                <a:latin typeface="Candara" panose="020E0502030303020204" pitchFamily="34" charset="0"/>
                <a:sym typeface=""/>
              </a:rPr>
              <a:t>형(척추의 모양 변화)을 유발</a:t>
            </a:r>
          </a:p>
          <a:p>
            <a:pPr marL="285750" indent="-285750">
              <a:buClr>
                <a:schemeClr val="tx1"/>
              </a:buClr>
              <a:buFont typeface="Arial" panose="020B0604020202020204" pitchFamily="34" charset="0"/>
              <a:buChar char="•"/>
            </a:pPr>
            <a:r>
              <a:rPr lang="ko-KR" b="1" kern="0" dirty="0">
                <a:solidFill>
                  <a:srgbClr val="2F9588">
                    <a:lumMod val="100000"/>
                  </a:srgbClr>
                </a:solidFill>
                <a:latin typeface="Candara" panose="020E0502030303020204" pitchFamily="34" charset="0"/>
                <a:sym typeface=""/>
              </a:rPr>
              <a:t>그러나 </a:t>
            </a:r>
            <a:r>
              <a:rPr lang="ko-KR" altLang="es-ES" b="1" kern="0" dirty="0">
                <a:solidFill>
                  <a:srgbClr val="359588">
                    <a:lumMod val="100000"/>
                  </a:srgbClr>
                </a:solidFill>
                <a:latin typeface="Candara" panose="020E0502030303020204" pitchFamily="34" charset="0"/>
                <a:sym typeface=""/>
              </a:rPr>
              <a:t>모든 </a:t>
            </a:r>
            <a:r>
              <a:rPr lang="ko-KR" altLang="en-US" b="1" kern="0" dirty="0">
                <a:solidFill>
                  <a:srgbClr val="359588">
                    <a:lumMod val="100000"/>
                  </a:srgbClr>
                </a:solidFill>
                <a:latin typeface="Candara" panose="020E0502030303020204" pitchFamily="34" charset="0"/>
                <a:sym typeface=""/>
              </a:rPr>
              <a:t>변</a:t>
            </a:r>
            <a:r>
              <a:rPr lang="ko-KR" b="1" kern="0" dirty="0">
                <a:solidFill>
                  <a:srgbClr val="359588">
                    <a:lumMod val="100000"/>
                  </a:srgbClr>
                </a:solidFill>
                <a:latin typeface="Candara" panose="020E0502030303020204" pitchFamily="34" charset="0"/>
                <a:sym typeface=""/>
              </a:rPr>
              <a:t>형이</a:t>
            </a:r>
            <a:r>
              <a:rPr lang="ko-KR" b="1" kern="0" dirty="0">
                <a:solidFill>
                  <a:srgbClr val="2F9588">
                    <a:lumMod val="100000"/>
                  </a:srgbClr>
                </a:solidFill>
                <a:latin typeface="Candara" panose="020E0502030303020204" pitchFamily="34" charset="0"/>
                <a:sym typeface=""/>
              </a:rPr>
              <a:t> 척추 골절은 아님</a:t>
            </a:r>
          </a:p>
          <a:p>
            <a:pPr marL="285750" indent="-285750">
              <a:buFont typeface="Arial" panose="020B0604020202020204" pitchFamily="34" charset="0"/>
              <a:buChar char="•"/>
            </a:pPr>
            <a:endParaRPr lang="ko-KR" b="1" dirty="0">
              <a:latin typeface="Candara" panose="020E0502030303020204" pitchFamily="34" charset="0"/>
              <a:ea typeface="Malgun Gothic"/>
            </a:endParaRPr>
          </a:p>
        </p:txBody>
      </p:sp>
      <p:graphicFrame>
        <p:nvGraphicFramePr>
          <p:cNvPr id="5" name="Table 2">
            <a:extLst>
              <a:ext uri="{FF2B5EF4-FFF2-40B4-BE49-F238E27FC236}">
                <a16:creationId xmlns:a16="http://schemas.microsoft.com/office/drawing/2014/main" id="{D04CE3FE-F44A-024C-B7E6-15A3C0CDEB1C}"/>
              </a:ext>
            </a:extLst>
          </p:cNvPr>
          <p:cNvGraphicFramePr>
            <a:graphicFrameLocks noGrp="1"/>
          </p:cNvGraphicFramePr>
          <p:nvPr>
            <p:extLst>
              <p:ext uri="{D42A27DB-BD31-4B8C-83A1-F6EECF244321}">
                <p14:modId xmlns:p14="http://schemas.microsoft.com/office/powerpoint/2010/main" val="3764285252"/>
              </p:ext>
            </p:extLst>
          </p:nvPr>
        </p:nvGraphicFramePr>
        <p:xfrm>
          <a:off x="1748042" y="2447330"/>
          <a:ext cx="7446818" cy="2513688"/>
        </p:xfrm>
        <a:graphic>
          <a:graphicData uri="http://schemas.openxmlformats.org/drawingml/2006/table">
            <a:tbl>
              <a:tblPr firstRow="1" bandRow="1">
                <a:tableStyleId>{7DF18680-E054-41AD-8BC1-D1AEF772440D}</a:tableStyleId>
              </a:tblPr>
              <a:tblGrid>
                <a:gridCol w="3723409">
                  <a:extLst>
                    <a:ext uri="{9D8B030D-6E8A-4147-A177-3AD203B41FA5}">
                      <a16:colId xmlns:a16="http://schemas.microsoft.com/office/drawing/2014/main" val="887492938"/>
                    </a:ext>
                  </a:extLst>
                </a:gridCol>
                <a:gridCol w="3723409">
                  <a:extLst>
                    <a:ext uri="{9D8B030D-6E8A-4147-A177-3AD203B41FA5}">
                      <a16:colId xmlns:a16="http://schemas.microsoft.com/office/drawing/2014/main" val="3366533789"/>
                    </a:ext>
                  </a:extLst>
                </a:gridCol>
              </a:tblGrid>
              <a:tr h="513940">
                <a:tc gridSpan="2">
                  <a:txBody>
                    <a:bodyPr/>
                    <a:lstStyle/>
                    <a:p>
                      <a:pPr algn="ctr"/>
                      <a:r>
                        <a:rPr lang="ko-KR" sz="1800" b="1" spc="0" dirty="0">
                          <a:latin typeface="Candara" panose="020E0502030303020204" pitchFamily="34" charset="0"/>
                          <a:ea typeface="Malgun Gothic"/>
                          <a:cs typeface="+mn-cs"/>
                          <a:sym typeface=""/>
                        </a:rPr>
                        <a:t>척추 모양 변화의 감별 진단</a:t>
                      </a:r>
                    </a:p>
                  </a:txBody>
                  <a:tcPr anchor="ctr"/>
                </a:tc>
                <a:tc hMerge="1">
                  <a:txBody>
                    <a:bodyPr/>
                    <a:lstStyle/>
                    <a:p>
                      <a:pPr algn="ctr"/>
                      <a:endParaRPr lang="ko-KR" sz="1600" b="1">
                        <a:latin typeface="Candara" panose="020E0502030303020204" pitchFamily="34" charset="0"/>
                        <a:ea typeface="Malgun Gothic"/>
                      </a:endParaRPr>
                    </a:p>
                  </a:txBody>
                  <a:tcPr/>
                </a:tc>
                <a:extLst>
                  <a:ext uri="{0D108BD9-81ED-4DB2-BD59-A6C34878D82A}">
                    <a16:rowId xmlns:a16="http://schemas.microsoft.com/office/drawing/2014/main" val="2611905647"/>
                  </a:ext>
                </a:extLst>
              </a:tr>
              <a:tr h="409073">
                <a:tc>
                  <a:txBody>
                    <a:bodyPr/>
                    <a:lstStyle/>
                    <a:p>
                      <a:pPr algn="ctr"/>
                      <a:r>
                        <a:rPr lang="ko-KR" sz="1800" b="1" spc="0" dirty="0">
                          <a:solidFill>
                            <a:schemeClr val="lt1">
                              <a:lumMod val="100000"/>
                            </a:schemeClr>
                          </a:solidFill>
                          <a:latin typeface="Candara" panose="020E0502030303020204" pitchFamily="34" charset="0"/>
                          <a:ea typeface="Malgun Gothic"/>
                          <a:cs typeface="+mn-cs"/>
                          <a:sym typeface=""/>
                        </a:rPr>
                        <a:t>척추 골절</a:t>
                      </a:r>
                    </a:p>
                  </a:txBody>
                  <a:tcPr>
                    <a:solidFill>
                      <a:schemeClr val="accent5"/>
                    </a:solidFill>
                  </a:tcPr>
                </a:tc>
                <a:tc>
                  <a:txBody>
                    <a:bodyPr/>
                    <a:lstStyle/>
                    <a:p>
                      <a:pPr algn="ctr"/>
                      <a:r>
                        <a:rPr lang="ko-KR" altLang="es-ES" sz="1800" b="1" kern="1200" spc="0" dirty="0">
                          <a:solidFill>
                            <a:schemeClr val="lt1">
                              <a:lumMod val="100000"/>
                            </a:schemeClr>
                          </a:solidFill>
                          <a:latin typeface="Candara" panose="020E0502030303020204" pitchFamily="34" charset="0"/>
                          <a:ea typeface="Malgun Gothic"/>
                          <a:cs typeface="+mn-cs"/>
                          <a:sym typeface=""/>
                        </a:rPr>
                        <a:t>척추 </a:t>
                      </a:r>
                      <a:r>
                        <a:rPr lang="ko-KR" altLang="en-US" sz="1800" b="1" kern="1200" spc="0" dirty="0">
                          <a:solidFill>
                            <a:schemeClr val="lt1">
                              <a:lumMod val="100000"/>
                            </a:schemeClr>
                          </a:solidFill>
                          <a:latin typeface="Candara" panose="020E0502030303020204" pitchFamily="34" charset="0"/>
                          <a:ea typeface="Malgun Gothic"/>
                          <a:cs typeface="+mn-cs"/>
                          <a:sym typeface=""/>
                        </a:rPr>
                        <a:t>변</a:t>
                      </a:r>
                      <a:r>
                        <a:rPr lang="ko-KR" altLang="es-ES" sz="1800" b="1" kern="1200" spc="0" dirty="0">
                          <a:solidFill>
                            <a:schemeClr val="lt1">
                              <a:lumMod val="100000"/>
                            </a:schemeClr>
                          </a:solidFill>
                          <a:latin typeface="Candara" panose="020E0502030303020204" pitchFamily="34" charset="0"/>
                          <a:ea typeface="Malgun Gothic"/>
                          <a:cs typeface="+mn-cs"/>
                          <a:sym typeface=""/>
                        </a:rPr>
                        <a:t>형</a:t>
                      </a:r>
                    </a:p>
                  </a:txBody>
                  <a:tcPr>
                    <a:solidFill>
                      <a:schemeClr val="accent5"/>
                    </a:solidFill>
                  </a:tcPr>
                </a:tc>
                <a:extLst>
                  <a:ext uri="{0D108BD9-81ED-4DB2-BD59-A6C34878D82A}">
                    <a16:rowId xmlns:a16="http://schemas.microsoft.com/office/drawing/2014/main" val="1916977455"/>
                  </a:ext>
                </a:extLst>
              </a:tr>
              <a:tr h="159067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a:solidFill>
                            <a:schemeClr val="tx1"/>
                          </a:solidFill>
                          <a:latin typeface="Candara" panose="020E0502030303020204" pitchFamily="34" charset="0"/>
                          <a:ea typeface="Malgun Gothic"/>
                          <a:cs typeface="+mn-cs"/>
                          <a:sym typeface=""/>
                        </a:rPr>
                        <a:t>골다공증(작은 외상)</a:t>
                      </a:r>
                    </a:p>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외상</a:t>
                      </a:r>
                    </a:p>
                    <a:p>
                      <a:pPr marL="285750" indent="-285750" algn="l" defTabSz="914400" rtl="0" eaLnBrk="1" latinLnBrk="0" hangingPunct="1">
                        <a:buFont typeface="Arial" panose="020B0604020202020204" pitchFamily="34" charset="0"/>
                        <a:buChar char="•"/>
                      </a:pPr>
                      <a:r>
                        <a:rPr lang="ko-KR" altLang="en-US" sz="1600" b="1" kern="1200" spc="0" dirty="0">
                          <a:solidFill>
                            <a:schemeClr val="tx1"/>
                          </a:solidFill>
                          <a:latin typeface="Candara" panose="020E0502030303020204" pitchFamily="34" charset="0"/>
                          <a:ea typeface="Malgun Gothic"/>
                          <a:cs typeface="+mn-cs"/>
                          <a:sym typeface=""/>
                        </a:rPr>
                        <a:t>질환</a:t>
                      </a:r>
                      <a:r>
                        <a:rPr lang="ko-KR" sz="1600" b="1" kern="1200" spc="0" dirty="0">
                          <a:solidFill>
                            <a:schemeClr val="tx1"/>
                          </a:solidFill>
                          <a:latin typeface="Candara" panose="020E0502030303020204" pitchFamily="34" charset="0"/>
                          <a:ea typeface="Malgun Gothic"/>
                          <a:cs typeface="+mn-cs"/>
                          <a:sym typeface=""/>
                        </a:rPr>
                        <a:t>(예: 악성 종양 또는 감염)</a:t>
                      </a:r>
                    </a:p>
                  </a:txBody>
                  <a:tcPr/>
                </a:tc>
                <a:tc>
                  <a:txBody>
                    <a:bodyPr/>
                    <a:lstStyle/>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발달</a:t>
                      </a:r>
                      <a:r>
                        <a:rPr lang="ko-KR" altLang="en-US" sz="1600" b="1" kern="1200" spc="0" dirty="0">
                          <a:solidFill>
                            <a:schemeClr val="tx1"/>
                          </a:solidFill>
                          <a:latin typeface="Candara" panose="020E0502030303020204" pitchFamily="34" charset="0"/>
                          <a:ea typeface="Malgun Gothic"/>
                          <a:cs typeface="+mn-cs"/>
                          <a:sym typeface=""/>
                        </a:rPr>
                        <a:t>장애</a:t>
                      </a:r>
                      <a:r>
                        <a:rPr lang="ko-KR" sz="1600" b="1" kern="1200" spc="0" dirty="0">
                          <a:solidFill>
                            <a:schemeClr val="tx1"/>
                          </a:solidFill>
                          <a:latin typeface="Candara" panose="020E0502030303020204" pitchFamily="34" charset="0"/>
                          <a:ea typeface="Malgun Gothic"/>
                          <a:cs typeface="+mn-cs"/>
                          <a:sym typeface=""/>
                        </a:rPr>
                        <a:t> </a:t>
                      </a:r>
                    </a:p>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정상 변형</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lang="ko-KR">
                          <a:ea typeface="Malgun Gothic"/>
                        </a:defRPr>
                      </a:pPr>
                      <a:r>
                        <a:rPr lang="ko-KR" sz="1600" b="1" kern="1200" spc="0" dirty="0" err="1">
                          <a:solidFill>
                            <a:schemeClr val="tx1"/>
                          </a:solidFill>
                          <a:latin typeface="Candara" panose="020E0502030303020204" pitchFamily="34" charset="0"/>
                          <a:ea typeface="Malgun Gothic"/>
                          <a:cs typeface="+mn-cs"/>
                          <a:sym typeface=""/>
                        </a:rPr>
                        <a:t>쇼이에른만병</a:t>
                      </a:r>
                      <a:endParaRPr lang="ko-KR" sz="1600" b="1" kern="1200" spc="0" dirty="0">
                        <a:solidFill>
                          <a:schemeClr val="tx1"/>
                        </a:solidFill>
                        <a:latin typeface="Candara" panose="020E0502030303020204" pitchFamily="34" charset="0"/>
                        <a:ea typeface="Malgun Gothic"/>
                        <a:cs typeface="+mn-cs"/>
                        <a:sym typeface=""/>
                      </a:endParaRPr>
                    </a:p>
                    <a:p>
                      <a:pPr marL="285750" indent="-285750" algn="l" defTabSz="914400" rtl="0" eaLnBrk="1" latinLnBrk="0" hangingPunct="1">
                        <a:buFont typeface="Arial" panose="020B0604020202020204" pitchFamily="34" charset="0"/>
                        <a:buChar char="•"/>
                      </a:pPr>
                      <a:r>
                        <a:rPr lang="ko-KR" sz="1600" b="1" kern="1200" spc="0" dirty="0" err="1">
                          <a:solidFill>
                            <a:schemeClr val="tx1"/>
                          </a:solidFill>
                          <a:latin typeface="Candara" panose="020E0502030303020204" pitchFamily="34" charset="0"/>
                          <a:ea typeface="Malgun Gothic"/>
                          <a:cs typeface="+mn-cs"/>
                          <a:sym typeface=""/>
                        </a:rPr>
                        <a:t>척추분리증</a:t>
                      </a:r>
                      <a:endParaRPr lang="ko-KR" sz="1600" b="1" kern="1200" spc="0" dirty="0">
                        <a:solidFill>
                          <a:schemeClr val="tx1"/>
                        </a:solidFill>
                        <a:latin typeface="Candara" panose="020E0502030303020204" pitchFamily="34" charset="0"/>
                        <a:ea typeface="Malgun Gothic"/>
                        <a:cs typeface="+mn-cs"/>
                        <a:sym typeface=""/>
                      </a:endParaRPr>
                    </a:p>
                    <a:p>
                      <a:pPr marL="285750" indent="-285750" algn="l" defTabSz="914400" rtl="0" eaLnBrk="1" latinLnBrk="0" hangingPunct="1">
                        <a:buFont typeface="Arial" panose="020B0604020202020204" pitchFamily="34" charset="0"/>
                        <a:buChar char="•"/>
                      </a:pPr>
                      <a:r>
                        <a:rPr lang="ko-KR" sz="1600" b="1" kern="1200" spc="0" dirty="0">
                          <a:solidFill>
                            <a:schemeClr val="tx1"/>
                          </a:solidFill>
                          <a:latin typeface="Candara" panose="020E0502030303020204" pitchFamily="34" charset="0"/>
                          <a:ea typeface="Malgun Gothic"/>
                          <a:cs typeface="+mn-cs"/>
                          <a:sym typeface=""/>
                        </a:rPr>
                        <a:t>대사</a:t>
                      </a:r>
                      <a:r>
                        <a:rPr lang="ko-KR" altLang="en-US" sz="1600" b="1" kern="1200" spc="0" dirty="0">
                          <a:solidFill>
                            <a:schemeClr val="tx1"/>
                          </a:solidFill>
                          <a:latin typeface="Candara" panose="020E0502030303020204" pitchFamily="34" charset="0"/>
                          <a:ea typeface="Malgun Gothic"/>
                          <a:cs typeface="+mn-cs"/>
                          <a:sym typeface=""/>
                        </a:rPr>
                        <a:t>이상</a:t>
                      </a:r>
                      <a:r>
                        <a:rPr lang="ko-KR" sz="1600" b="1" kern="1200" spc="0" dirty="0">
                          <a:solidFill>
                            <a:schemeClr val="tx1"/>
                          </a:solidFill>
                          <a:latin typeface="Candara" panose="020E0502030303020204" pitchFamily="34" charset="0"/>
                          <a:ea typeface="Malgun Gothic"/>
                          <a:cs typeface="+mn-cs"/>
                          <a:sym typeface=""/>
                        </a:rPr>
                        <a:t> </a:t>
                      </a:r>
                    </a:p>
                  </a:txBody>
                  <a:tcPr/>
                </a:tc>
                <a:extLst>
                  <a:ext uri="{0D108BD9-81ED-4DB2-BD59-A6C34878D82A}">
                    <a16:rowId xmlns:a16="http://schemas.microsoft.com/office/drawing/2014/main" val="2703451982"/>
                  </a:ext>
                </a:extLst>
              </a:tr>
            </a:tbl>
          </a:graphicData>
        </a:graphic>
      </p:graphicFrame>
      <p:sp>
        <p:nvSpPr>
          <p:cNvPr id="7" name="TextBox 6">
            <a:extLst>
              <a:ext uri="{FF2B5EF4-FFF2-40B4-BE49-F238E27FC236}">
                <a16:creationId xmlns:a16="http://schemas.microsoft.com/office/drawing/2014/main" id="{E9046BD5-409C-684F-9A54-318060E7D358}"/>
              </a:ext>
            </a:extLst>
          </p:cNvPr>
          <p:cNvSpPr txBox="1"/>
          <p:nvPr/>
        </p:nvSpPr>
        <p:spPr>
          <a:xfrm>
            <a:off x="386856" y="6459394"/>
            <a:ext cx="11536887" cy="230832"/>
          </a:xfrm>
          <a:prstGeom prst="rect">
            <a:avLst/>
          </a:prstGeom>
          <a:noFill/>
        </p:spPr>
        <p:txBody>
          <a:bodyPr wrap="square" rtlCol="0">
            <a:spAutoFit/>
          </a:bodyPr>
          <a:lstStyle/>
          <a:p>
            <a:pPr lvl="0">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International Osteoporosis Foundation. Vertebral Fracture Teaching Program Part 2. </a:t>
            </a:r>
            <a:r>
              <a:rPr lang="ko-KR" sz="900" b="1" kern="0">
                <a:solidFill>
                  <a:schemeClr val="tx1">
                    <a:lumMod val="100000"/>
                  </a:schemeClr>
                </a:solidFill>
                <a:latin typeface="Calibri" panose="020F0502020204030204" pitchFamily="34" charset="0"/>
                <a:sym typeface=""/>
              </a:rPr>
              <a:t>https://www.osteoporosis.foundation/sites/iofbonehealth/files/2021-01/2011_VertebralFractureInitiative_PartII_VertebralFractures_Eng.pdf </a:t>
            </a:r>
          </a:p>
        </p:txBody>
      </p:sp>
      <p:pic>
        <p:nvPicPr>
          <p:cNvPr id="8" name="Graphic 7" descr="Home with solid fill">
            <a:hlinkClick r:id="rId3" action="ppaction://hlinksldjump"/>
            <a:extLst>
              <a:ext uri="{FF2B5EF4-FFF2-40B4-BE49-F238E27FC236}">
                <a16:creationId xmlns:a16="http://schemas.microsoft.com/office/drawing/2014/main" id="{797AD9AA-0272-AA40-BB54-C68B11EA80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9280845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AF568EB-71BD-CF40-9B8A-7B4C7BA96505}"/>
              </a:ext>
            </a:extLst>
          </p:cNvPr>
          <p:cNvSpPr/>
          <p:nvPr/>
        </p:nvSpPr>
        <p:spPr>
          <a:xfrm>
            <a:off x="931718" y="1524000"/>
            <a:ext cx="5583381" cy="609600"/>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3" name="Oval 2">
            <a:extLst>
              <a:ext uri="{FF2B5EF4-FFF2-40B4-BE49-F238E27FC236}">
                <a16:creationId xmlns:a16="http://schemas.microsoft.com/office/drawing/2014/main" id="{61773B51-9AFB-074B-A91B-B8BD4C8BA3BD}"/>
              </a:ext>
            </a:extLst>
          </p:cNvPr>
          <p:cNvSpPr/>
          <p:nvPr/>
        </p:nvSpPr>
        <p:spPr>
          <a:xfrm>
            <a:off x="588819" y="1565564"/>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 name="TextBox 1">
            <a:extLst>
              <a:ext uri="{FF2B5EF4-FFF2-40B4-BE49-F238E27FC236}">
                <a16:creationId xmlns:a16="http://schemas.microsoft.com/office/drawing/2014/main" id="{86ED1A4D-EB35-4B4B-A63B-C44EA2734C9E}"/>
              </a:ext>
            </a:extLst>
          </p:cNvPr>
          <p:cNvSpPr txBox="1"/>
          <p:nvPr/>
        </p:nvSpPr>
        <p:spPr>
          <a:xfrm>
            <a:off x="685800" y="1524000"/>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1</a:t>
            </a:r>
          </a:p>
        </p:txBody>
      </p:sp>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dirty="0">
                <a:solidFill>
                  <a:srgbClr val="6BBBAD"/>
                </a:solidFill>
                <a:latin typeface="Candara" panose="020E0502030303020204" pitchFamily="34" charset="0"/>
                <a:sym typeface=""/>
              </a:rPr>
              <a:t>척추 골절 보고를 위한 중요한 팁</a:t>
            </a:r>
          </a:p>
        </p:txBody>
      </p:sp>
      <p:sp>
        <p:nvSpPr>
          <p:cNvPr id="5" name="TextBox 4">
            <a:extLst>
              <a:ext uri="{FF2B5EF4-FFF2-40B4-BE49-F238E27FC236}">
                <a16:creationId xmlns:a16="http://schemas.microsoft.com/office/drawing/2014/main" id="{7D4A8DD2-4FB9-1544-AE60-9F3CC839E2DA}"/>
              </a:ext>
            </a:extLst>
          </p:cNvPr>
          <p:cNvSpPr txBox="1"/>
          <p:nvPr/>
        </p:nvSpPr>
        <p:spPr>
          <a:xfrm>
            <a:off x="1260764" y="1677888"/>
            <a:ext cx="5368636" cy="369332"/>
          </a:xfrm>
          <a:prstGeom prst="rect">
            <a:avLst/>
          </a:prstGeom>
          <a:noFill/>
        </p:spPr>
        <p:txBody>
          <a:bodyPr wrap="square" rtlCol="0">
            <a:spAutoFit/>
          </a:bodyPr>
          <a:lstStyle>
            <a:defPPr>
              <a:defRPr lang="ko-KR">
                <a:ea typeface="Malgun Gothic"/>
              </a:defRPr>
            </a:defPPr>
          </a:lstStyle>
          <a:p>
            <a:r>
              <a:rPr lang="ko-KR" b="1">
                <a:latin typeface="Candara" panose="020E0502030303020204" pitchFamily="34" charset="0"/>
                <a:sym typeface=""/>
              </a:rPr>
              <a:t>명확하고 모호하지 않은 정확한 용어 사용</a:t>
            </a:r>
          </a:p>
        </p:txBody>
      </p:sp>
      <p:sp>
        <p:nvSpPr>
          <p:cNvPr id="7" name="Oval 6">
            <a:extLst>
              <a:ext uri="{FF2B5EF4-FFF2-40B4-BE49-F238E27FC236}">
                <a16:creationId xmlns:a16="http://schemas.microsoft.com/office/drawing/2014/main" id="{C7836E39-2B40-E040-AC36-3074E936D7FE}"/>
              </a:ext>
            </a:extLst>
          </p:cNvPr>
          <p:cNvSpPr/>
          <p:nvPr/>
        </p:nvSpPr>
        <p:spPr>
          <a:xfrm>
            <a:off x="588819" y="2937164"/>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8" name="TextBox 7">
            <a:extLst>
              <a:ext uri="{FF2B5EF4-FFF2-40B4-BE49-F238E27FC236}">
                <a16:creationId xmlns:a16="http://schemas.microsoft.com/office/drawing/2014/main" id="{F0282B54-ABE0-1A4B-8179-11B13BE1AF5A}"/>
              </a:ext>
            </a:extLst>
          </p:cNvPr>
          <p:cNvSpPr txBox="1"/>
          <p:nvPr/>
        </p:nvSpPr>
        <p:spPr>
          <a:xfrm>
            <a:off x="685800" y="2895600"/>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2</a:t>
            </a:r>
          </a:p>
        </p:txBody>
      </p:sp>
      <p:sp>
        <p:nvSpPr>
          <p:cNvPr id="10" name="TextBox 9">
            <a:extLst>
              <a:ext uri="{FF2B5EF4-FFF2-40B4-BE49-F238E27FC236}">
                <a16:creationId xmlns:a16="http://schemas.microsoft.com/office/drawing/2014/main" id="{A564CEF9-A6BF-D741-B03F-4232A350C002}"/>
              </a:ext>
            </a:extLst>
          </p:cNvPr>
          <p:cNvSpPr txBox="1"/>
          <p:nvPr/>
        </p:nvSpPr>
        <p:spPr>
          <a:xfrm>
            <a:off x="1295400" y="2998486"/>
            <a:ext cx="5368636" cy="369332"/>
          </a:xfrm>
          <a:prstGeom prst="rect">
            <a:avLst/>
          </a:prstGeom>
          <a:noFill/>
        </p:spPr>
        <p:txBody>
          <a:bodyPr wrap="square" rtlCol="0">
            <a:spAutoFit/>
          </a:bodyPr>
          <a:lstStyle>
            <a:defPPr>
              <a:defRPr lang="ko-KR">
                <a:ea typeface="Malgun Gothic"/>
              </a:defRPr>
            </a:defPPr>
          </a:lstStyle>
          <a:p>
            <a:r>
              <a:rPr lang="ko-KR" b="1">
                <a:latin typeface="Candara" panose="020E0502030303020204" pitchFamily="34" charset="0"/>
                <a:sym typeface=""/>
              </a:rPr>
              <a:t>골절의 수와 등급 포함</a:t>
            </a:r>
          </a:p>
        </p:txBody>
      </p:sp>
      <p:sp>
        <p:nvSpPr>
          <p:cNvPr id="11" name="Oval 10">
            <a:extLst>
              <a:ext uri="{FF2B5EF4-FFF2-40B4-BE49-F238E27FC236}">
                <a16:creationId xmlns:a16="http://schemas.microsoft.com/office/drawing/2014/main" id="{7E7B2480-ED0C-384E-BE2A-FF9D63D8476B}"/>
              </a:ext>
            </a:extLst>
          </p:cNvPr>
          <p:cNvSpPr/>
          <p:nvPr/>
        </p:nvSpPr>
        <p:spPr>
          <a:xfrm>
            <a:off x="588819" y="4319642"/>
            <a:ext cx="457200" cy="481656"/>
          </a:xfrm>
          <a:prstGeom prst="ellips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2" name="TextBox 11">
            <a:extLst>
              <a:ext uri="{FF2B5EF4-FFF2-40B4-BE49-F238E27FC236}">
                <a16:creationId xmlns:a16="http://schemas.microsoft.com/office/drawing/2014/main" id="{7AF5320C-52D0-8640-8BD1-675DE6917714}"/>
              </a:ext>
            </a:extLst>
          </p:cNvPr>
          <p:cNvSpPr txBox="1"/>
          <p:nvPr/>
        </p:nvSpPr>
        <p:spPr>
          <a:xfrm>
            <a:off x="665019" y="4278078"/>
            <a:ext cx="609600" cy="523220"/>
          </a:xfrm>
          <a:prstGeom prst="rect">
            <a:avLst/>
          </a:prstGeom>
          <a:noFill/>
        </p:spPr>
        <p:txBody>
          <a:bodyPr wrap="square" rtlCol="0">
            <a:spAutoFit/>
          </a:bodyPr>
          <a:lstStyle/>
          <a:p>
            <a:r>
              <a:rPr lang="ko-KR" sz="2800" b="1">
                <a:solidFill>
                  <a:schemeClr val="bg1"/>
                </a:solidFill>
                <a:latin typeface="Candara" panose="020E0502030303020204" pitchFamily="34" charset="0"/>
                <a:sym typeface=""/>
              </a:rPr>
              <a:t>3</a:t>
            </a:r>
          </a:p>
        </p:txBody>
      </p:sp>
      <p:sp>
        <p:nvSpPr>
          <p:cNvPr id="13" name="TextBox 12">
            <a:extLst>
              <a:ext uri="{FF2B5EF4-FFF2-40B4-BE49-F238E27FC236}">
                <a16:creationId xmlns:a16="http://schemas.microsoft.com/office/drawing/2014/main" id="{0367EE7B-A46F-C54D-BE9D-891EDFE0C0F1}"/>
              </a:ext>
            </a:extLst>
          </p:cNvPr>
          <p:cNvSpPr txBox="1"/>
          <p:nvPr/>
        </p:nvSpPr>
        <p:spPr>
          <a:xfrm>
            <a:off x="1274619" y="4265106"/>
            <a:ext cx="4897581" cy="369332"/>
          </a:xfrm>
          <a:prstGeom prst="rect">
            <a:avLst/>
          </a:prstGeom>
          <a:noFill/>
        </p:spPr>
        <p:txBody>
          <a:bodyPr wrap="square" rtlCol="0">
            <a:spAutoFit/>
          </a:bodyPr>
          <a:lstStyle>
            <a:defPPr>
              <a:defRPr lang="ko-KR">
                <a:ea typeface="Malgun Gothic"/>
              </a:defRPr>
            </a:defPPr>
          </a:lstStyle>
          <a:p>
            <a:r>
              <a:rPr lang="ko-KR" b="1" dirty="0">
                <a:latin typeface="Candara" panose="020E0502030303020204" pitchFamily="34" charset="0"/>
                <a:sym typeface=""/>
              </a:rPr>
              <a:t>골절이 </a:t>
            </a:r>
            <a:r>
              <a:rPr lang="ko-KR" b="1" dirty="0" err="1">
                <a:latin typeface="Candara" panose="020E0502030303020204" pitchFamily="34" charset="0"/>
                <a:sym typeface=""/>
              </a:rPr>
              <a:t>골다공증성</a:t>
            </a:r>
            <a:r>
              <a:rPr lang="ko-KR" b="1" dirty="0">
                <a:latin typeface="Candara" panose="020E0502030303020204" pitchFamily="34" charset="0"/>
                <a:sym typeface=""/>
              </a:rPr>
              <a:t>, </a:t>
            </a:r>
            <a:r>
              <a:rPr lang="ko-KR" b="1" dirty="0" err="1">
                <a:latin typeface="Candara" panose="020E0502030303020204" pitchFamily="34" charset="0"/>
                <a:sym typeface=""/>
              </a:rPr>
              <a:t>외상성</a:t>
            </a:r>
            <a:r>
              <a:rPr lang="ko-KR" b="1" dirty="0">
                <a:latin typeface="Candara" panose="020E0502030303020204" pitchFamily="34" charset="0"/>
                <a:sym typeface=""/>
              </a:rPr>
              <a:t> </a:t>
            </a:r>
            <a:r>
              <a:rPr lang="ko-KR" altLang="es-ES" b="1" dirty="0">
                <a:latin typeface="Candara" panose="020E0502030303020204" pitchFamily="34" charset="0"/>
                <a:sym typeface=""/>
              </a:rPr>
              <a:t>또는 병적인지 </a:t>
            </a:r>
            <a:r>
              <a:rPr lang="ko-KR" b="1" dirty="0">
                <a:latin typeface="Candara" panose="020E0502030303020204" pitchFamily="34" charset="0"/>
                <a:sym typeface=""/>
              </a:rPr>
              <a:t>표시</a:t>
            </a:r>
          </a:p>
        </p:txBody>
      </p:sp>
      <p:sp>
        <p:nvSpPr>
          <p:cNvPr id="14" name="Rounded Rectangle 13">
            <a:extLst>
              <a:ext uri="{FF2B5EF4-FFF2-40B4-BE49-F238E27FC236}">
                <a16:creationId xmlns:a16="http://schemas.microsoft.com/office/drawing/2014/main" id="{C86152EE-B2B0-F843-9972-DFEC0C522255}"/>
              </a:ext>
            </a:extLst>
          </p:cNvPr>
          <p:cNvSpPr/>
          <p:nvPr/>
        </p:nvSpPr>
        <p:spPr>
          <a:xfrm>
            <a:off x="931717" y="2904757"/>
            <a:ext cx="5583381" cy="609600"/>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5" name="Rounded Rectangle 14">
            <a:extLst>
              <a:ext uri="{FF2B5EF4-FFF2-40B4-BE49-F238E27FC236}">
                <a16:creationId xmlns:a16="http://schemas.microsoft.com/office/drawing/2014/main" id="{04A8320E-3231-C243-85C1-5E83445833A7}"/>
              </a:ext>
            </a:extLst>
          </p:cNvPr>
          <p:cNvSpPr/>
          <p:nvPr/>
        </p:nvSpPr>
        <p:spPr>
          <a:xfrm>
            <a:off x="931716" y="4265105"/>
            <a:ext cx="5583381" cy="687895"/>
          </a:xfrm>
          <a:prstGeom prst="roundRect">
            <a:avLst/>
          </a:prstGeom>
          <a:noFill/>
          <a:ln>
            <a:solidFill>
              <a:srgbClr val="359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6" name="Triangle 15">
            <a:extLst>
              <a:ext uri="{FF2B5EF4-FFF2-40B4-BE49-F238E27FC236}">
                <a16:creationId xmlns:a16="http://schemas.microsoft.com/office/drawing/2014/main" id="{A0D31FC1-9B0F-B344-9D68-B60DC27A266E}"/>
              </a:ext>
            </a:extLst>
          </p:cNvPr>
          <p:cNvSpPr/>
          <p:nvPr/>
        </p:nvSpPr>
        <p:spPr>
          <a:xfrm rot="5400000">
            <a:off x="6858000" y="1752600"/>
            <a:ext cx="304800" cy="294620"/>
          </a:xfrm>
          <a:prstGeom prst="triangl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7" name="Triangle 16">
            <a:extLst>
              <a:ext uri="{FF2B5EF4-FFF2-40B4-BE49-F238E27FC236}">
                <a16:creationId xmlns:a16="http://schemas.microsoft.com/office/drawing/2014/main" id="{C05B8971-2EE9-6945-B349-338E1907879C}"/>
              </a:ext>
            </a:extLst>
          </p:cNvPr>
          <p:cNvSpPr/>
          <p:nvPr/>
        </p:nvSpPr>
        <p:spPr>
          <a:xfrm rot="5400000">
            <a:off x="6852906" y="3113346"/>
            <a:ext cx="304800" cy="294620"/>
          </a:xfrm>
          <a:prstGeom prst="triangle">
            <a:avLst/>
          </a:prstGeom>
          <a:solidFill>
            <a:srgbClr val="359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18" name="TextBox 17">
            <a:extLst>
              <a:ext uri="{FF2B5EF4-FFF2-40B4-BE49-F238E27FC236}">
                <a16:creationId xmlns:a16="http://schemas.microsoft.com/office/drawing/2014/main" id="{531C08B7-6307-004E-A7B3-31C8B995224C}"/>
              </a:ext>
            </a:extLst>
          </p:cNvPr>
          <p:cNvSpPr txBox="1"/>
          <p:nvPr/>
        </p:nvSpPr>
        <p:spPr>
          <a:xfrm>
            <a:off x="7467600" y="1600200"/>
            <a:ext cx="3429000" cy="923330"/>
          </a:xfrm>
          <a:prstGeom prst="rect">
            <a:avLst/>
          </a:prstGeom>
          <a:noFill/>
        </p:spPr>
        <p:txBody>
          <a:bodyPr wrap="square" rtlCol="0">
            <a:spAutoFit/>
          </a:bodyPr>
          <a:lstStyle/>
          <a:p>
            <a:r>
              <a:rPr lang="ko-KR" b="1">
                <a:latin typeface="Candara" panose="020E0502030303020204" pitchFamily="34" charset="0"/>
                <a:sym typeface=""/>
              </a:rPr>
              <a:t>예: 골절을 설명할 때 '붕괴' 또는 다른 용어가 아닌 '골절'을 사용</a:t>
            </a:r>
          </a:p>
        </p:txBody>
      </p:sp>
      <p:sp>
        <p:nvSpPr>
          <p:cNvPr id="19" name="TextBox 18">
            <a:extLst>
              <a:ext uri="{FF2B5EF4-FFF2-40B4-BE49-F238E27FC236}">
                <a16:creationId xmlns:a16="http://schemas.microsoft.com/office/drawing/2014/main" id="{9CAF82AF-0253-A94A-91AE-1F1CE0441F05}"/>
              </a:ext>
            </a:extLst>
          </p:cNvPr>
          <p:cNvSpPr txBox="1"/>
          <p:nvPr/>
        </p:nvSpPr>
        <p:spPr>
          <a:xfrm>
            <a:off x="7467600" y="2998486"/>
            <a:ext cx="3429000" cy="369332"/>
          </a:xfrm>
          <a:prstGeom prst="rect">
            <a:avLst/>
          </a:prstGeom>
          <a:noFill/>
        </p:spPr>
        <p:txBody>
          <a:bodyPr wrap="square" rtlCol="0">
            <a:spAutoFit/>
          </a:bodyPr>
          <a:lstStyle/>
          <a:p>
            <a:r>
              <a:rPr lang="ko-KR" b="1" dirty="0">
                <a:latin typeface="Candara" panose="020E0502030303020204" pitchFamily="34" charset="0"/>
                <a:sym typeface=""/>
              </a:rPr>
              <a:t>경증=1, </a:t>
            </a:r>
            <a:r>
              <a:rPr lang="ko-KR" altLang="en-US" b="1" dirty="0" err="1">
                <a:latin typeface="Candara" panose="020E0502030303020204" pitchFamily="34" charset="0"/>
                <a:sym typeface=""/>
              </a:rPr>
              <a:t>중등증</a:t>
            </a:r>
            <a:r>
              <a:rPr lang="ko-KR" b="1" dirty="0">
                <a:latin typeface="Candara" panose="020E0502030303020204" pitchFamily="34" charset="0"/>
                <a:sym typeface=""/>
              </a:rPr>
              <a:t>=2, 중증=3</a:t>
            </a:r>
          </a:p>
        </p:txBody>
      </p:sp>
      <p:sp>
        <p:nvSpPr>
          <p:cNvPr id="20" name="TextBox 19">
            <a:extLst>
              <a:ext uri="{FF2B5EF4-FFF2-40B4-BE49-F238E27FC236}">
                <a16:creationId xmlns:a16="http://schemas.microsoft.com/office/drawing/2014/main" id="{6B1BE50F-8F63-F64B-9117-CE8181D7875A}"/>
              </a:ext>
            </a:extLst>
          </p:cNvPr>
          <p:cNvSpPr txBox="1"/>
          <p:nvPr/>
        </p:nvSpPr>
        <p:spPr>
          <a:xfrm>
            <a:off x="386856" y="6459394"/>
            <a:ext cx="11536887" cy="230832"/>
          </a:xfrm>
          <a:prstGeom prst="rect">
            <a:avLst/>
          </a:prstGeom>
          <a:noFill/>
        </p:spPr>
        <p:txBody>
          <a:bodyPr wrap="square" rtlCol="0">
            <a:spAutoFit/>
          </a:bodyPr>
          <a:lstStyle/>
          <a:p>
            <a:pPr lvl="0">
              <a:defRPr lang="ko-KR">
                <a:ea typeface="Malgun Gothic"/>
              </a:defRPr>
            </a:pPr>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International Osteoporosis Foundation. Vertebral Fracture Teaching Program Part 2. </a:t>
            </a:r>
            <a:r>
              <a:rPr lang="ko-KR" sz="900" b="1" kern="0">
                <a:solidFill>
                  <a:schemeClr val="tx1">
                    <a:lumMod val="100000"/>
                  </a:schemeClr>
                </a:solidFill>
                <a:latin typeface="Calibri" panose="020F0502020204030204" pitchFamily="34" charset="0"/>
                <a:sym typeface=""/>
              </a:rPr>
              <a:t>https://www.osteoporosis.foundation/sites/iofbonehealth/files/2021-01/2011_VertebralFractureInitiative_PartII_VertebralFractures_Eng.pdf </a:t>
            </a:r>
          </a:p>
        </p:txBody>
      </p:sp>
      <p:pic>
        <p:nvPicPr>
          <p:cNvPr id="22" name="Graphic 21" descr="Home with solid fill">
            <a:hlinkClick r:id="rId3" action="ppaction://hlinksldjump"/>
            <a:extLst>
              <a:ext uri="{FF2B5EF4-FFF2-40B4-BE49-F238E27FC236}">
                <a16:creationId xmlns:a16="http://schemas.microsoft.com/office/drawing/2014/main" id="{D1648EDE-5F47-764F-BD86-E88F341579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814382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52600" y="572869"/>
            <a:ext cx="8153400" cy="1200329"/>
          </a:xfrm>
          <a:prstGeom prst="rect">
            <a:avLst/>
          </a:prstGeom>
          <a:noFill/>
        </p:spPr>
        <p:txBody>
          <a:bodyPr wrap="square" rtlCol="0">
            <a:spAutoFit/>
          </a:bodyPr>
          <a:lstStyle/>
          <a:p>
            <a:r>
              <a:rPr lang="ko-KR" altLang="es-ES" sz="3600" b="1" kern="0" dirty="0">
                <a:solidFill>
                  <a:srgbClr val="42AD4E">
                    <a:lumMod val="100000"/>
                  </a:srgbClr>
                </a:solidFill>
                <a:latin typeface="Candara" panose="020E0502030303020204" pitchFamily="34" charset="0"/>
                <a:sym typeface=""/>
              </a:rPr>
              <a:t>골다공증 </a:t>
            </a:r>
            <a:r>
              <a:rPr lang="ko-KR" altLang="en-US" sz="3600" b="1" kern="0" dirty="0">
                <a:solidFill>
                  <a:srgbClr val="42AD4E">
                    <a:lumMod val="100000"/>
                  </a:srgbClr>
                </a:solidFill>
                <a:latin typeface="Candara" panose="020E0502030303020204" pitchFamily="34" charset="0"/>
                <a:sym typeface=""/>
              </a:rPr>
              <a:t>검</a:t>
            </a:r>
            <a:r>
              <a:rPr lang="ko-KR" altLang="es-ES" sz="3600" b="1" kern="0" dirty="0">
                <a:solidFill>
                  <a:srgbClr val="42AD4E">
                    <a:lumMod val="100000"/>
                  </a:srgbClr>
                </a:solidFill>
                <a:latin typeface="Candara" panose="020E0502030303020204" pitchFamily="34" charset="0"/>
                <a:sym typeface=""/>
              </a:rPr>
              <a:t>사 중 척추 영상을 사용하여 </a:t>
            </a:r>
            <a:r>
              <a:rPr lang="ko-KR" altLang="en-US" sz="3600" b="1" kern="0" dirty="0">
                <a:solidFill>
                  <a:srgbClr val="42AD4E">
                    <a:lumMod val="100000"/>
                  </a:srgbClr>
                </a:solidFill>
                <a:latin typeface="Candara" panose="020E0502030303020204" pitchFamily="34" charset="0"/>
                <a:sym typeface=""/>
              </a:rPr>
              <a:t>기존의 </a:t>
            </a:r>
            <a:r>
              <a:rPr lang="ko-KR" altLang="es-ES" sz="3600" b="1" kern="0" dirty="0">
                <a:solidFill>
                  <a:srgbClr val="42AD4E">
                    <a:lumMod val="100000"/>
                  </a:srgbClr>
                </a:solidFill>
                <a:latin typeface="Candara" panose="020E0502030303020204" pitchFamily="34" charset="0"/>
                <a:sym typeface=""/>
              </a:rPr>
              <a:t>척추 골절을 기</a:t>
            </a:r>
            <a:r>
              <a:rPr lang="ko-KR" altLang="en-US" sz="3600" b="1" kern="0" dirty="0">
                <a:solidFill>
                  <a:srgbClr val="42AD4E">
                    <a:lumMod val="100000"/>
                  </a:srgbClr>
                </a:solidFill>
                <a:latin typeface="Candara" panose="020E0502030303020204" pitchFamily="34" charset="0"/>
                <a:sym typeface=""/>
              </a:rPr>
              <a:t>본</a:t>
            </a:r>
            <a:r>
              <a:rPr lang="ko-KR" altLang="es-ES" sz="3600" b="1" kern="0" dirty="0">
                <a:solidFill>
                  <a:srgbClr val="42AD4E">
                    <a:lumMod val="100000"/>
                  </a:srgbClr>
                </a:solidFill>
                <a:latin typeface="Candara" panose="020E0502030303020204" pitchFamily="34" charset="0"/>
                <a:sym typeface=""/>
              </a:rPr>
              <a:t>적</a:t>
            </a:r>
            <a:r>
              <a:rPr lang="ko-KR" altLang="en-US" sz="3600" b="1" kern="0" dirty="0">
                <a:solidFill>
                  <a:srgbClr val="42AD4E">
                    <a:lumMod val="100000"/>
                  </a:srgbClr>
                </a:solidFill>
                <a:latin typeface="Candara" panose="020E0502030303020204" pitchFamily="34" charset="0"/>
                <a:sym typeface=""/>
              </a:rPr>
              <a:t>으로</a:t>
            </a:r>
            <a:r>
              <a:rPr lang="en-US" altLang="ko-KR" sz="3600" b="1" kern="0" dirty="0">
                <a:solidFill>
                  <a:srgbClr val="42AD4E">
                    <a:lumMod val="100000"/>
                  </a:srgbClr>
                </a:solidFill>
                <a:latin typeface="Candara" panose="020E0502030303020204" pitchFamily="34" charset="0"/>
                <a:sym typeface=""/>
              </a:rPr>
              <a:t> </a:t>
            </a:r>
            <a:r>
              <a:rPr lang="ko-KR" altLang="es-ES" sz="3600" b="1" kern="0" dirty="0">
                <a:solidFill>
                  <a:srgbClr val="42AD4E">
                    <a:lumMod val="100000"/>
                  </a:srgbClr>
                </a:solidFill>
                <a:latin typeface="Candara" panose="020E0502030303020204" pitchFamily="34" charset="0"/>
                <a:sym typeface=""/>
              </a:rPr>
              <a:t>평가</a:t>
            </a:r>
            <a:r>
              <a:rPr lang="ko-KR" sz="3600" b="1" kern="0" baseline="30000" dirty="0">
                <a:solidFill>
                  <a:srgbClr val="42AD4E">
                    <a:lumMod val="100000"/>
                  </a:srgbClr>
                </a:solidFill>
                <a:latin typeface="Candara" panose="020E0502030303020204" pitchFamily="34" charset="0"/>
                <a:sym typeface=""/>
              </a:rPr>
              <a:t>1</a:t>
            </a:r>
          </a:p>
        </p:txBody>
      </p:sp>
      <p:pic>
        <p:nvPicPr>
          <p:cNvPr id="3" name="Picture 2">
            <a:extLst>
              <a:ext uri="{FF2B5EF4-FFF2-40B4-BE49-F238E27FC236}">
                <a16:creationId xmlns:a16="http://schemas.microsoft.com/office/drawing/2014/main" id="{BD3A5171-4AEB-4440-AA14-F9E38350D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7873" y="25401"/>
            <a:ext cx="1879600" cy="1879600"/>
          </a:xfrm>
          <a:prstGeom prst="rect">
            <a:avLst/>
          </a:prstGeom>
        </p:spPr>
      </p:pic>
      <p:graphicFrame>
        <p:nvGraphicFramePr>
          <p:cNvPr id="6" name="Table 10">
            <a:extLst>
              <a:ext uri="{FF2B5EF4-FFF2-40B4-BE49-F238E27FC236}">
                <a16:creationId xmlns:a16="http://schemas.microsoft.com/office/drawing/2014/main" id="{FEC2A074-B112-9A43-BDBA-4A9AE455E61E}"/>
              </a:ext>
            </a:extLst>
          </p:cNvPr>
          <p:cNvGraphicFramePr>
            <a:graphicFrameLocks noGrp="1"/>
          </p:cNvGraphicFramePr>
          <p:nvPr>
            <p:extLst>
              <p:ext uri="{D42A27DB-BD31-4B8C-83A1-F6EECF244321}">
                <p14:modId xmlns:p14="http://schemas.microsoft.com/office/powerpoint/2010/main" val="4209307555"/>
              </p:ext>
            </p:extLst>
          </p:nvPr>
        </p:nvGraphicFramePr>
        <p:xfrm>
          <a:off x="1752600" y="2745740"/>
          <a:ext cx="8676190" cy="1350772"/>
        </p:xfrm>
        <a:graphic>
          <a:graphicData uri="http://schemas.openxmlformats.org/drawingml/2006/table">
            <a:tbl>
              <a:tblPr firstRow="1" bandRow="1">
                <a:tableStyleId>{2D5ABB26-0587-4C30-8999-92F81FD0307C}</a:tableStyleId>
              </a:tblPr>
              <a:tblGrid>
                <a:gridCol w="8676190">
                  <a:extLst>
                    <a:ext uri="{9D8B030D-6E8A-4147-A177-3AD203B41FA5}">
                      <a16:colId xmlns:a16="http://schemas.microsoft.com/office/drawing/2014/main" val="3666094635"/>
                    </a:ext>
                  </a:extLst>
                </a:gridCol>
              </a:tblGrid>
              <a:tr h="1350772">
                <a:tc>
                  <a:txBody>
                    <a:bodyPr/>
                    <a:lstStyle/>
                    <a:p>
                      <a:pPr algn="l"/>
                      <a:r>
                        <a:rPr lang="es-ES" altLang="ko-KR" sz="1800" b="1" kern="0" spc="0" baseline="0" dirty="0">
                          <a:solidFill>
                            <a:schemeClr val="tx1">
                              <a:lumMod val="100000"/>
                            </a:schemeClr>
                          </a:solidFill>
                          <a:latin typeface="Candara" panose="020E0502030303020204" pitchFamily="34" charset="0"/>
                          <a:ea typeface="Malgun Gothic"/>
                          <a:cs typeface="+mn-cs"/>
                          <a:sym typeface=""/>
                        </a:rPr>
                        <a:t>X</a:t>
                      </a:r>
                      <a:r>
                        <a:rPr lang="en-US" altLang="ko-KR" sz="1800" b="1" kern="0" spc="0" baseline="0" dirty="0">
                          <a:solidFill>
                            <a:schemeClr val="tx1">
                              <a:lumMod val="100000"/>
                            </a:schemeClr>
                          </a:solidFill>
                          <a:latin typeface="Candara" panose="020E0502030303020204" pitchFamily="34" charset="0"/>
                          <a:ea typeface="Malgun Gothic"/>
                          <a:cs typeface="+mn-cs"/>
                          <a:sym typeface=""/>
                        </a:rPr>
                        <a:t>--ray</a:t>
                      </a:r>
                      <a:r>
                        <a:rPr lang="ko-KR" altLang="es-ES" sz="1800" b="1" kern="0" spc="0" baseline="0" dirty="0">
                          <a:solidFill>
                            <a:schemeClr val="tx1">
                              <a:lumMod val="100000"/>
                            </a:schemeClr>
                          </a:solidFill>
                          <a:latin typeface="Candara" panose="020E0502030303020204" pitchFamily="34" charset="0"/>
                          <a:ea typeface="Malgun Gothic"/>
                          <a:cs typeface="+mn-cs"/>
                          <a:sym typeface=""/>
                        </a:rPr>
                        <a:t> 혹은 </a:t>
                      </a:r>
                      <a:r>
                        <a:rPr lang="ko-KR" b="1" kern="0" spc="0" baseline="0" dirty="0">
                          <a:solidFill>
                            <a:schemeClr val="tx1">
                              <a:lumMod val="100000"/>
                            </a:schemeClr>
                          </a:solidFill>
                          <a:latin typeface="Candara" panose="020E0502030303020204" pitchFamily="34" charset="0"/>
                          <a:ea typeface="Malgun Gothic"/>
                          <a:cs typeface="+mn-cs"/>
                          <a:sym typeface=""/>
                        </a:rPr>
                        <a:t>DXA를 </a:t>
                      </a:r>
                      <a:r>
                        <a:rPr lang="ko-KR" altLang="es-ES" sz="1800" b="1" kern="0" spc="0" baseline="0" dirty="0">
                          <a:solidFill>
                            <a:schemeClr val="tx1">
                              <a:lumMod val="100000"/>
                            </a:schemeClr>
                          </a:solidFill>
                          <a:latin typeface="Candara" panose="020E0502030303020204" pitchFamily="34" charset="0"/>
                          <a:ea typeface="Malgun Gothic"/>
                          <a:cs typeface="+mn-cs"/>
                          <a:sym typeface=""/>
                        </a:rPr>
                        <a:t>사용하여 </a:t>
                      </a:r>
                      <a:r>
                        <a:rPr lang="ko-KR" altLang="en-US" sz="1800" b="1" kern="0" spc="0" baseline="0" dirty="0">
                          <a:solidFill>
                            <a:schemeClr val="tx1">
                              <a:lumMod val="100000"/>
                            </a:schemeClr>
                          </a:solidFill>
                          <a:latin typeface="Candara" panose="020E0502030303020204" pitchFamily="34" charset="0"/>
                          <a:ea typeface="Malgun Gothic"/>
                          <a:cs typeface="+mn-cs"/>
                          <a:sym typeface=""/>
                        </a:rPr>
                        <a:t>기존의</a:t>
                      </a:r>
                      <a:r>
                        <a:rPr lang="ko-KR" altLang="es-ES" sz="1800" b="1" kern="0" spc="0" baseline="0" dirty="0">
                          <a:solidFill>
                            <a:schemeClr val="tx1">
                              <a:lumMod val="100000"/>
                            </a:schemeClr>
                          </a:solidFill>
                          <a:latin typeface="Candara" panose="020E0502030303020204" pitchFamily="34" charset="0"/>
                          <a:ea typeface="Malgun Gothic"/>
                          <a:cs typeface="+mn-cs"/>
                          <a:sym typeface=""/>
                        </a:rPr>
                        <a:t> 척추 </a:t>
                      </a:r>
                      <a:r>
                        <a:rPr lang="ko-KR" b="1" kern="0" spc="0" baseline="0" dirty="0">
                          <a:solidFill>
                            <a:schemeClr val="tx1">
                              <a:lumMod val="100000"/>
                            </a:schemeClr>
                          </a:solidFill>
                          <a:latin typeface="Candara" panose="020E0502030303020204" pitchFamily="34" charset="0"/>
                          <a:ea typeface="Malgun Gothic"/>
                          <a:cs typeface="+mn-cs"/>
                          <a:sym typeface=""/>
                        </a:rPr>
                        <a:t>골절을 검출하면 미래의 골절에 대한 개인의 위험을 보다 정확하게 예측할 수 있으며,</a:t>
                      </a:r>
                      <a:r>
                        <a:rPr lang="ko-KR" b="1" kern="0" spc="0" baseline="0" dirty="0">
                          <a:solidFill>
                            <a:srgbClr val="2F9588">
                              <a:lumMod val="100000"/>
                            </a:srgbClr>
                          </a:solidFill>
                          <a:latin typeface="Candara" panose="020E0502030303020204" pitchFamily="34" charset="0"/>
                          <a:ea typeface="Malgun Gothic"/>
                          <a:cs typeface="+mn-cs"/>
                          <a:sym typeface=""/>
                        </a:rPr>
                        <a:t>치료 결정에 영향을 미칠 수 있습니다</a:t>
                      </a:r>
                      <a:r>
                        <a:rPr lang="ko-KR" b="1" kern="0" spc="0" baseline="30000" dirty="0">
                          <a:solidFill>
                            <a:schemeClr val="tx1">
                              <a:lumMod val="100000"/>
                            </a:schemeClr>
                          </a:solidFill>
                          <a:latin typeface="Candara" panose="020E0502030303020204" pitchFamily="34" charset="0"/>
                          <a:ea typeface="Malgun Gothic"/>
                          <a:cs typeface="+mn-cs"/>
                          <a:sym typeface=""/>
                        </a:rPr>
                        <a:t>2</a:t>
                      </a:r>
                    </a:p>
                  </a:txBody>
                  <a:tcPr anchor="ctr">
                    <a:solidFill>
                      <a:srgbClr val="DAE3F3"/>
                    </a:solidFill>
                  </a:tcPr>
                </a:tc>
                <a:extLst>
                  <a:ext uri="{0D108BD9-81ED-4DB2-BD59-A6C34878D82A}">
                    <a16:rowId xmlns:a16="http://schemas.microsoft.com/office/drawing/2014/main" val="2011538633"/>
                  </a:ext>
                </a:extLst>
              </a:tr>
            </a:tbl>
          </a:graphicData>
        </a:graphic>
      </p:graphicFrame>
      <p:sp>
        <p:nvSpPr>
          <p:cNvPr id="7" name="TextBox 6">
            <a:extLst>
              <a:ext uri="{FF2B5EF4-FFF2-40B4-BE49-F238E27FC236}">
                <a16:creationId xmlns:a16="http://schemas.microsoft.com/office/drawing/2014/main" id="{0BB6A904-E25F-2D49-AC5B-AFEC20FBF6F9}"/>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Chandran M, et al. </a:t>
            </a:r>
            <a:r>
              <a:rPr lang="ko-KR" sz="900" b="1" i="1" kern="0">
                <a:solidFill>
                  <a:schemeClr val="tx1">
                    <a:lumMod val="100000"/>
                  </a:schemeClr>
                </a:solidFill>
                <a:latin typeface="Calibri" panose="020F0502020204030204" pitchFamily="34" charset="0"/>
                <a:sym typeface=""/>
              </a:rPr>
              <a:t>Osteoporos Int </a:t>
            </a:r>
            <a:r>
              <a:rPr lang="ko-KR" sz="900" b="1" kern="0">
                <a:solidFill>
                  <a:schemeClr val="tx1">
                    <a:lumMod val="100000"/>
                  </a:schemeClr>
                </a:solidFill>
                <a:latin typeface="Calibri" panose="020F0502020204030204" pitchFamily="34" charset="0"/>
                <a:sym typeface=""/>
              </a:rPr>
              <a:t>2021;32:1249–75.; 2. Lems WF, et al. </a:t>
            </a:r>
            <a:r>
              <a:rPr lang="ko-KR" sz="900" b="1" i="1" kern="0">
                <a:solidFill>
                  <a:schemeClr val="tx1">
                    <a:lumMod val="100000"/>
                  </a:schemeClr>
                </a:solidFill>
                <a:latin typeface="Calibri" panose="020F0502020204030204" pitchFamily="34" charset="0"/>
                <a:sym typeface=""/>
              </a:rPr>
              <a:t>Osteporos Int </a:t>
            </a:r>
            <a:r>
              <a:rPr lang="ko-KR" sz="900" b="1" kern="0">
                <a:solidFill>
                  <a:schemeClr val="tx1">
                    <a:lumMod val="100000"/>
                  </a:schemeClr>
                </a:solidFill>
                <a:latin typeface="Calibri" panose="020F0502020204030204" pitchFamily="34" charset="0"/>
                <a:sym typeface=""/>
              </a:rPr>
              <a:t>2021;32:399–411. </a:t>
            </a:r>
          </a:p>
        </p:txBody>
      </p:sp>
      <p:pic>
        <p:nvPicPr>
          <p:cNvPr id="10" name="Graphic 9" descr="Home with solid fill">
            <a:hlinkClick r:id="rId4" action="ppaction://hlinksldjump"/>
            <a:extLst>
              <a:ext uri="{FF2B5EF4-FFF2-40B4-BE49-F238E27FC236}">
                <a16:creationId xmlns:a16="http://schemas.microsoft.com/office/drawing/2014/main" id="{D4C0FE7B-A558-3E46-BD58-607FCA3BEF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3301416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53E43-4D7C-4D4B-BDC0-90C61A7509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71"/>
          <a:stretch/>
        </p:blipFill>
        <p:spPr>
          <a:xfrm>
            <a:off x="271850" y="196991"/>
            <a:ext cx="11963400" cy="756026"/>
          </a:xfrm>
          <a:prstGeom prst="rect">
            <a:avLst/>
          </a:prstGeom>
        </p:spPr>
      </p:pic>
      <p:sp>
        <p:nvSpPr>
          <p:cNvPr id="7" name="TextBox 6">
            <a:extLst>
              <a:ext uri="{FF2B5EF4-FFF2-40B4-BE49-F238E27FC236}">
                <a16:creationId xmlns:a16="http://schemas.microsoft.com/office/drawing/2014/main" id="{1127ABD3-46BB-9840-B0E4-B0C73C2A724E}"/>
              </a:ext>
            </a:extLst>
          </p:cNvPr>
          <p:cNvSpPr txBox="1"/>
          <p:nvPr/>
        </p:nvSpPr>
        <p:spPr>
          <a:xfrm>
            <a:off x="386859" y="1117991"/>
            <a:ext cx="5427785" cy="646331"/>
          </a:xfrm>
          <a:prstGeom prst="rect">
            <a:avLst/>
          </a:prstGeom>
          <a:noFill/>
        </p:spPr>
        <p:txBody>
          <a:bodyPr wrap="square" rtlCol="0">
            <a:spAutoFit/>
          </a:bodyPr>
          <a:lstStyle/>
          <a:p>
            <a:r>
              <a:rPr lang="ko-KR" sz="3600" b="1">
                <a:solidFill>
                  <a:srgbClr val="6BBBAD"/>
                </a:solidFill>
                <a:latin typeface="Candara" panose="020E0502030303020204" pitchFamily="34" charset="0"/>
                <a:sym typeface=""/>
              </a:rPr>
              <a:t>임상 표준 7</a:t>
            </a:r>
          </a:p>
        </p:txBody>
      </p:sp>
      <p:sp>
        <p:nvSpPr>
          <p:cNvPr id="9" name="TextBox 8">
            <a:extLst>
              <a:ext uri="{FF2B5EF4-FFF2-40B4-BE49-F238E27FC236}">
                <a16:creationId xmlns:a16="http://schemas.microsoft.com/office/drawing/2014/main" id="{7FAFE3A5-7B30-4449-BAC8-0FEC58475598}"/>
              </a:ext>
            </a:extLst>
          </p:cNvPr>
          <p:cNvSpPr txBox="1"/>
          <p:nvPr/>
        </p:nvSpPr>
        <p:spPr>
          <a:xfrm>
            <a:off x="386859" y="2013745"/>
            <a:ext cx="5427785" cy="923330"/>
          </a:xfrm>
          <a:prstGeom prst="rect">
            <a:avLst/>
          </a:prstGeom>
          <a:noFill/>
        </p:spPr>
        <p:txBody>
          <a:bodyPr wrap="square" rtlCol="0">
            <a:spAutoFit/>
          </a:bodyPr>
          <a:lstStyle/>
          <a:p>
            <a:r>
              <a:rPr lang="ko-KR" b="1" kern="0">
                <a:solidFill>
                  <a:srgbClr val="3FBEAC">
                    <a:lumMod val="100000"/>
                  </a:srgbClr>
                </a:solidFill>
                <a:latin typeface="Calibri" panose="020F0502020204030204" pitchFamily="34" charset="0"/>
                <a:sym typeface=""/>
              </a:rPr>
              <a:t>낙상 위험도 평가</a:t>
            </a:r>
            <a:r>
              <a:rPr lang="ko-KR" b="1" kern="0">
                <a:solidFill>
                  <a:srgbClr val="0063A6">
                    <a:lumMod val="100000"/>
                  </a:srgbClr>
                </a:solidFill>
                <a:latin typeface="Calibri" panose="020F0502020204030204" pitchFamily="34" charset="0"/>
                <a:sym typeface=""/>
              </a:rPr>
              <a:t>는 개인의 향후 골절 위험 테스트의 표준 구성요소가 되어야 함</a:t>
            </a:r>
          </a:p>
        </p:txBody>
      </p:sp>
      <p:pic>
        <p:nvPicPr>
          <p:cNvPr id="2" name="Picture 1">
            <a:extLst>
              <a:ext uri="{FF2B5EF4-FFF2-40B4-BE49-F238E27FC236}">
                <a16:creationId xmlns:a16="http://schemas.microsoft.com/office/drawing/2014/main" id="{D181E946-1657-4D4B-A261-6633F2793594}"/>
              </a:ext>
            </a:extLst>
          </p:cNvPr>
          <p:cNvPicPr>
            <a:picLocks noChangeAspect="1"/>
          </p:cNvPicPr>
          <p:nvPr/>
        </p:nvPicPr>
        <p:blipFill>
          <a:blip r:embed="rId4"/>
          <a:stretch>
            <a:fillRect/>
          </a:stretch>
        </p:blipFill>
        <p:spPr>
          <a:xfrm>
            <a:off x="6096000" y="1291860"/>
            <a:ext cx="5168900" cy="4145889"/>
          </a:xfrm>
          <a:prstGeom prst="rect">
            <a:avLst/>
          </a:prstGeom>
        </p:spPr>
      </p:pic>
      <p:sp>
        <p:nvSpPr>
          <p:cNvPr id="10" name="TextBox 9">
            <a:extLst>
              <a:ext uri="{FF2B5EF4-FFF2-40B4-BE49-F238E27FC236}">
                <a16:creationId xmlns:a16="http://schemas.microsoft.com/office/drawing/2014/main" id="{EA2E1635-D1FC-2F4E-885E-E82BA74FAFE7}"/>
              </a:ext>
            </a:extLst>
          </p:cNvPr>
          <p:cNvSpPr txBox="1"/>
          <p:nvPr/>
        </p:nvSpPr>
        <p:spPr>
          <a:xfrm>
            <a:off x="386856" y="6521038"/>
            <a:ext cx="11536887" cy="230832"/>
          </a:xfrm>
          <a:prstGeom prst="rect">
            <a:avLst/>
          </a:prstGeom>
          <a:noFill/>
        </p:spPr>
        <p:txBody>
          <a:bodyPr wrap="square" rtlCol="0">
            <a:spAutoFit/>
          </a:bodyPr>
          <a:lstStyle/>
          <a:p>
            <a:r>
              <a:rPr lang="ko-KR" sz="900" b="1" kern="0">
                <a:solidFill>
                  <a:schemeClr val="tx1">
                    <a:lumMod val="100000"/>
                  </a:schemeClr>
                </a:solidFill>
                <a:latin typeface="Candara" panose="020E0502030303020204" pitchFamily="34" charset="0"/>
                <a:sym typeface=""/>
              </a:rPr>
              <a:t>Chandran M, et al.</a:t>
            </a:r>
            <a:r>
              <a:rPr lang="ko-KR" sz="900" b="1" i="1" kern="0">
                <a:solidFill>
                  <a:schemeClr val="tx1">
                    <a:lumMod val="100000"/>
                  </a:schemeClr>
                </a:solidFill>
                <a:latin typeface="Candara" panose="020E0502030303020204" pitchFamily="34" charset="0"/>
                <a:sym typeface=""/>
              </a:rPr>
              <a:t>Osteoporos Int</a:t>
            </a:r>
            <a:r>
              <a:rPr lang="ko-KR" sz="900" b="1" kern="0">
                <a:solidFill>
                  <a:schemeClr val="tx1">
                    <a:lumMod val="100000"/>
                  </a:schemeClr>
                </a:solidFill>
                <a:latin typeface="Candara" panose="020E0502030303020204" pitchFamily="34" charset="0"/>
                <a:sym typeface=""/>
              </a:rPr>
              <a:t> 2021;32:1249–75</a:t>
            </a:r>
          </a:p>
        </p:txBody>
      </p:sp>
      <p:pic>
        <p:nvPicPr>
          <p:cNvPr id="12" name="Graphic 11" descr="Home with solid fill">
            <a:hlinkClick r:id="rId5" action="ppaction://hlinksldjump"/>
            <a:extLst>
              <a:ext uri="{FF2B5EF4-FFF2-40B4-BE49-F238E27FC236}">
                <a16:creationId xmlns:a16="http://schemas.microsoft.com/office/drawing/2014/main" id="{CA50EC2C-6213-1C42-826A-80B3E3F820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0097240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755CA82-FFCE-7A43-9DAB-B3A1767514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7460" y="2441880"/>
            <a:ext cx="4314139" cy="3710977"/>
          </a:xfrm>
          <a:prstGeom prst="rect">
            <a:avLst/>
          </a:prstGeom>
        </p:spPr>
      </p:pic>
      <p:pic>
        <p:nvPicPr>
          <p:cNvPr id="33" name="Picture 32">
            <a:extLst>
              <a:ext uri="{FF2B5EF4-FFF2-40B4-BE49-F238E27FC236}">
                <a16:creationId xmlns:a16="http://schemas.microsoft.com/office/drawing/2014/main" id="{CCF0FAAD-3B75-8442-B586-4210E5113D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2853" y="2320884"/>
            <a:ext cx="5703352" cy="3724638"/>
          </a:xfrm>
          <a:prstGeom prst="rect">
            <a:avLst/>
          </a:prstGeom>
        </p:spPr>
      </p:pic>
      <p:pic>
        <p:nvPicPr>
          <p:cNvPr id="7" name="Picture 6">
            <a:extLst>
              <a:ext uri="{FF2B5EF4-FFF2-40B4-BE49-F238E27FC236}">
                <a16:creationId xmlns:a16="http://schemas.microsoft.com/office/drawing/2014/main" id="{AB1D2D87-9846-3949-A1B0-0923C73DCF91}"/>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2215978" y="2133600"/>
            <a:ext cx="301078" cy="667391"/>
          </a:xfrm>
          <a:prstGeom prst="rect">
            <a:avLst/>
          </a:prstGeom>
        </p:spPr>
      </p:pic>
      <p:sp>
        <p:nvSpPr>
          <p:cNvPr id="9" name="TextBox 8">
            <a:extLst>
              <a:ext uri="{FF2B5EF4-FFF2-40B4-BE49-F238E27FC236}">
                <a16:creationId xmlns:a16="http://schemas.microsoft.com/office/drawing/2014/main" id="{8DB5C2E4-7AAF-457A-8280-A9D3352376F7}"/>
              </a:ext>
            </a:extLst>
          </p:cNvPr>
          <p:cNvSpPr txBox="1"/>
          <p:nvPr/>
        </p:nvSpPr>
        <p:spPr>
          <a:xfrm>
            <a:off x="1734300" y="168159"/>
            <a:ext cx="10229099"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낙상 병력은 골절의 주요 위험 요소</a:t>
            </a:r>
            <a:r>
              <a:rPr lang="ko-KR" sz="3600" b="1" kern="0" baseline="30000" dirty="0">
                <a:solidFill>
                  <a:srgbClr val="6BBBAD">
                    <a:lumMod val="100000"/>
                  </a:srgbClr>
                </a:solidFill>
                <a:latin typeface="Candara" panose="020E0502030303020204" pitchFamily="34" charset="0"/>
                <a:sym typeface=""/>
              </a:rPr>
              <a:t>1 </a:t>
            </a:r>
          </a:p>
        </p:txBody>
      </p:sp>
      <p:pic>
        <p:nvPicPr>
          <p:cNvPr id="6" name="Picture 5">
            <a:extLst>
              <a:ext uri="{FF2B5EF4-FFF2-40B4-BE49-F238E27FC236}">
                <a16:creationId xmlns:a16="http://schemas.microsoft.com/office/drawing/2014/main" id="{D67C3AF2-9E16-0149-9A4C-F4958959EAF0}"/>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1852674" y="2115187"/>
            <a:ext cx="355816" cy="654378"/>
          </a:xfrm>
          <a:prstGeom prst="rect">
            <a:avLst/>
          </a:prstGeom>
        </p:spPr>
      </p:pic>
      <p:pic>
        <p:nvPicPr>
          <p:cNvPr id="8" name="Picture 7">
            <a:extLst>
              <a:ext uri="{FF2B5EF4-FFF2-40B4-BE49-F238E27FC236}">
                <a16:creationId xmlns:a16="http://schemas.microsoft.com/office/drawing/2014/main" id="{89B3F228-E20C-0F4B-960E-92E021BA5EFC}"/>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2520778" y="2133602"/>
            <a:ext cx="355816" cy="654378"/>
          </a:xfrm>
          <a:prstGeom prst="rect">
            <a:avLst/>
          </a:prstGeom>
        </p:spPr>
      </p:pic>
      <p:pic>
        <p:nvPicPr>
          <p:cNvPr id="10" name="Picture 9">
            <a:extLst>
              <a:ext uri="{FF2B5EF4-FFF2-40B4-BE49-F238E27FC236}">
                <a16:creationId xmlns:a16="http://schemas.microsoft.com/office/drawing/2014/main" id="{F75A48FD-2D86-F34A-8804-3787C7A0D0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358110" y="2127761"/>
            <a:ext cx="301078" cy="667391"/>
          </a:xfrm>
          <a:prstGeom prst="rect">
            <a:avLst/>
          </a:prstGeom>
        </p:spPr>
      </p:pic>
      <p:pic>
        <p:nvPicPr>
          <p:cNvPr id="11" name="Picture 10">
            <a:extLst>
              <a:ext uri="{FF2B5EF4-FFF2-40B4-BE49-F238E27FC236}">
                <a16:creationId xmlns:a16="http://schemas.microsoft.com/office/drawing/2014/main" id="{4C237205-917F-2440-9012-AEB9A6796A53}"/>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153945" y="2133600"/>
            <a:ext cx="355816" cy="654378"/>
          </a:xfrm>
          <a:prstGeom prst="rect">
            <a:avLst/>
          </a:prstGeom>
        </p:spPr>
      </p:pic>
      <p:pic>
        <p:nvPicPr>
          <p:cNvPr id="12" name="Picture 11">
            <a:extLst>
              <a:ext uri="{FF2B5EF4-FFF2-40B4-BE49-F238E27FC236}">
                <a16:creationId xmlns:a16="http://schemas.microsoft.com/office/drawing/2014/main" id="{2EDAB794-9DCA-AC41-BA7E-809A005B1F6F}"/>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2871981" y="2152009"/>
            <a:ext cx="301078" cy="667391"/>
          </a:xfrm>
          <a:prstGeom prst="rect">
            <a:avLst/>
          </a:prstGeom>
        </p:spPr>
      </p:pic>
      <p:pic>
        <p:nvPicPr>
          <p:cNvPr id="13" name="Picture 12">
            <a:extLst>
              <a:ext uri="{FF2B5EF4-FFF2-40B4-BE49-F238E27FC236}">
                <a16:creationId xmlns:a16="http://schemas.microsoft.com/office/drawing/2014/main" id="{A405BD63-6461-D847-B242-74F02F500784}"/>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758984" y="2130999"/>
            <a:ext cx="355816" cy="654378"/>
          </a:xfrm>
          <a:prstGeom prst="rect">
            <a:avLst/>
          </a:prstGeom>
        </p:spPr>
      </p:pic>
      <p:pic>
        <p:nvPicPr>
          <p:cNvPr id="14" name="Picture 13">
            <a:extLst>
              <a:ext uri="{FF2B5EF4-FFF2-40B4-BE49-F238E27FC236}">
                <a16:creationId xmlns:a16="http://schemas.microsoft.com/office/drawing/2014/main" id="{F9BBF156-3E3E-294B-AAC5-72767EC644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90780" y="2132921"/>
            <a:ext cx="301078" cy="667391"/>
          </a:xfrm>
          <a:prstGeom prst="rect">
            <a:avLst/>
          </a:prstGeom>
        </p:spPr>
      </p:pic>
      <p:pic>
        <p:nvPicPr>
          <p:cNvPr id="15" name="Picture 14">
            <a:extLst>
              <a:ext uri="{FF2B5EF4-FFF2-40B4-BE49-F238E27FC236}">
                <a16:creationId xmlns:a16="http://schemas.microsoft.com/office/drawing/2014/main" id="{CFCC0DCE-3397-B644-A575-91C8383E48EA}"/>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475240" y="2151430"/>
            <a:ext cx="301078" cy="667391"/>
          </a:xfrm>
          <a:prstGeom prst="rect">
            <a:avLst/>
          </a:prstGeom>
        </p:spPr>
      </p:pic>
      <p:pic>
        <p:nvPicPr>
          <p:cNvPr id="3" name="Picture 2">
            <a:extLst>
              <a:ext uri="{FF2B5EF4-FFF2-40B4-BE49-F238E27FC236}">
                <a16:creationId xmlns:a16="http://schemas.microsoft.com/office/drawing/2014/main" id="{E1FB95BC-61F5-FC43-8ED9-65E8A9453E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14792" y="2143956"/>
            <a:ext cx="320384" cy="633366"/>
          </a:xfrm>
          <a:prstGeom prst="rect">
            <a:avLst/>
          </a:prstGeom>
        </p:spPr>
      </p:pic>
      <p:pic>
        <p:nvPicPr>
          <p:cNvPr id="17" name="Picture 16">
            <a:extLst>
              <a:ext uri="{FF2B5EF4-FFF2-40B4-BE49-F238E27FC236}">
                <a16:creationId xmlns:a16="http://schemas.microsoft.com/office/drawing/2014/main" id="{3404BCA9-20FC-894D-AAD8-0DA6C44060AB}"/>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2897217" y="3733800"/>
            <a:ext cx="301078" cy="667391"/>
          </a:xfrm>
          <a:prstGeom prst="rect">
            <a:avLst/>
          </a:prstGeom>
        </p:spPr>
      </p:pic>
      <p:pic>
        <p:nvPicPr>
          <p:cNvPr id="18" name="Picture 17">
            <a:extLst>
              <a:ext uri="{FF2B5EF4-FFF2-40B4-BE49-F238E27FC236}">
                <a16:creationId xmlns:a16="http://schemas.microsoft.com/office/drawing/2014/main" id="{04F027C1-6781-264B-82AB-D43AA09F626B}"/>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2533913" y="3715387"/>
            <a:ext cx="355816" cy="654378"/>
          </a:xfrm>
          <a:prstGeom prst="rect">
            <a:avLst/>
          </a:prstGeom>
        </p:spPr>
      </p:pic>
      <p:pic>
        <p:nvPicPr>
          <p:cNvPr id="19" name="Picture 18">
            <a:extLst>
              <a:ext uri="{FF2B5EF4-FFF2-40B4-BE49-F238E27FC236}">
                <a16:creationId xmlns:a16="http://schemas.microsoft.com/office/drawing/2014/main" id="{733A9F94-8EFC-5549-8C07-5B48A8B5245D}"/>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202017" y="3733802"/>
            <a:ext cx="355816" cy="654378"/>
          </a:xfrm>
          <a:prstGeom prst="rect">
            <a:avLst/>
          </a:prstGeom>
        </p:spPr>
      </p:pic>
      <p:pic>
        <p:nvPicPr>
          <p:cNvPr id="20" name="Picture 19">
            <a:extLst>
              <a:ext uri="{FF2B5EF4-FFF2-40B4-BE49-F238E27FC236}">
                <a16:creationId xmlns:a16="http://schemas.microsoft.com/office/drawing/2014/main" id="{80CD6C09-C943-EF4D-9D64-2EE1B3490B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2055288" y="3734038"/>
            <a:ext cx="301078" cy="667391"/>
          </a:xfrm>
          <a:prstGeom prst="rect">
            <a:avLst/>
          </a:prstGeom>
        </p:spPr>
      </p:pic>
      <p:pic>
        <p:nvPicPr>
          <p:cNvPr id="21" name="Picture 20">
            <a:extLst>
              <a:ext uri="{FF2B5EF4-FFF2-40B4-BE49-F238E27FC236}">
                <a16:creationId xmlns:a16="http://schemas.microsoft.com/office/drawing/2014/main" id="{DF29EBE7-EBA5-4B40-9A48-3769EC399A8B}"/>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835184" y="3733800"/>
            <a:ext cx="355816" cy="654378"/>
          </a:xfrm>
          <a:prstGeom prst="rect">
            <a:avLst/>
          </a:prstGeom>
        </p:spPr>
      </p:pic>
      <p:pic>
        <p:nvPicPr>
          <p:cNvPr id="22" name="Picture 21">
            <a:extLst>
              <a:ext uri="{FF2B5EF4-FFF2-40B4-BE49-F238E27FC236}">
                <a16:creationId xmlns:a16="http://schemas.microsoft.com/office/drawing/2014/main" id="{54933A0A-DF53-BD4B-9A73-773575BCADB9}"/>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553220" y="3752209"/>
            <a:ext cx="301078" cy="667391"/>
          </a:xfrm>
          <a:prstGeom prst="rect">
            <a:avLst/>
          </a:prstGeom>
        </p:spPr>
      </p:pic>
      <p:pic>
        <p:nvPicPr>
          <p:cNvPr id="24" name="Picture 23">
            <a:extLst>
              <a:ext uri="{FF2B5EF4-FFF2-40B4-BE49-F238E27FC236}">
                <a16:creationId xmlns:a16="http://schemas.microsoft.com/office/drawing/2014/main" id="{91D99EA5-436B-134F-9088-300CA3D979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365766" y="3720789"/>
            <a:ext cx="301078" cy="667391"/>
          </a:xfrm>
          <a:prstGeom prst="rect">
            <a:avLst/>
          </a:prstGeom>
        </p:spPr>
      </p:pic>
      <p:pic>
        <p:nvPicPr>
          <p:cNvPr id="26" name="Picture 25">
            <a:extLst>
              <a:ext uri="{FF2B5EF4-FFF2-40B4-BE49-F238E27FC236}">
                <a16:creationId xmlns:a16="http://schemas.microsoft.com/office/drawing/2014/main" id="{DBC2F09F-CF44-2240-8D3D-616C416734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731182" y="3720789"/>
            <a:ext cx="320384" cy="633366"/>
          </a:xfrm>
          <a:prstGeom prst="rect">
            <a:avLst/>
          </a:prstGeom>
        </p:spPr>
      </p:pic>
      <p:pic>
        <p:nvPicPr>
          <p:cNvPr id="27" name="Picture 26">
            <a:extLst>
              <a:ext uri="{FF2B5EF4-FFF2-40B4-BE49-F238E27FC236}">
                <a16:creationId xmlns:a16="http://schemas.microsoft.com/office/drawing/2014/main" id="{E48B53DA-FDC1-8148-BC2E-58E6C67BC6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751354" y="3720789"/>
            <a:ext cx="301078" cy="667391"/>
          </a:xfrm>
          <a:prstGeom prst="rect">
            <a:avLst/>
          </a:prstGeom>
        </p:spPr>
      </p:pic>
      <p:pic>
        <p:nvPicPr>
          <p:cNvPr id="28" name="Picture 27">
            <a:extLst>
              <a:ext uri="{FF2B5EF4-FFF2-40B4-BE49-F238E27FC236}">
                <a16:creationId xmlns:a16="http://schemas.microsoft.com/office/drawing/2014/main" id="{F3F02CDB-636E-B941-9AA7-C13AC59B9F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56308" y="3720789"/>
            <a:ext cx="320384" cy="633366"/>
          </a:xfrm>
          <a:prstGeom prst="rect">
            <a:avLst/>
          </a:prstGeom>
        </p:spPr>
      </p:pic>
      <p:sp>
        <p:nvSpPr>
          <p:cNvPr id="29" name="TextBox 28">
            <a:extLst>
              <a:ext uri="{FF2B5EF4-FFF2-40B4-BE49-F238E27FC236}">
                <a16:creationId xmlns:a16="http://schemas.microsoft.com/office/drawing/2014/main" id="{5DBC1932-0D8A-3E46-9C8D-7BD6B14F72F4}"/>
              </a:ext>
            </a:extLst>
          </p:cNvPr>
          <p:cNvSpPr txBox="1"/>
          <p:nvPr/>
        </p:nvSpPr>
        <p:spPr>
          <a:xfrm>
            <a:off x="917617" y="2844225"/>
            <a:ext cx="3422512" cy="584775"/>
          </a:xfrm>
          <a:prstGeom prst="rect">
            <a:avLst/>
          </a:prstGeom>
          <a:noFill/>
        </p:spPr>
        <p:txBody>
          <a:bodyPr wrap="square" rtlCol="0">
            <a:spAutoFit/>
          </a:bodyPr>
          <a:lstStyle/>
          <a:p>
            <a:r>
              <a:rPr lang="ko-KR" sz="1600" b="1" kern="0" dirty="0">
                <a:solidFill>
                  <a:srgbClr val="359588">
                    <a:lumMod val="100000"/>
                  </a:srgbClr>
                </a:solidFill>
                <a:latin typeface="Candara" panose="020E0502030303020204" pitchFamily="34" charset="0"/>
                <a:sym typeface=""/>
              </a:rPr>
              <a:t>65세 이상</a:t>
            </a:r>
            <a:r>
              <a:rPr lang="ko-KR" sz="1600" b="1" kern="0" dirty="0">
                <a:solidFill>
                  <a:schemeClr val="tx1">
                    <a:lumMod val="100000"/>
                  </a:schemeClr>
                </a:solidFill>
                <a:latin typeface="Candara" panose="020E0502030303020204" pitchFamily="34" charset="0"/>
                <a:sym typeface=""/>
              </a:rPr>
              <a:t> 노인 10명 중 </a:t>
            </a:r>
            <a:r>
              <a:rPr lang="ko-KR" sz="3200" b="1" kern="0" dirty="0">
                <a:solidFill>
                  <a:srgbClr val="359588">
                    <a:lumMod val="100000"/>
                  </a:srgbClr>
                </a:solidFill>
                <a:latin typeface="Candara" panose="020E0502030303020204" pitchFamily="34" charset="0"/>
                <a:sym typeface=""/>
              </a:rPr>
              <a:t>3명</a:t>
            </a:r>
            <a:endParaRPr lang="ko-KR" sz="1600" b="1" kern="0" dirty="0">
              <a:solidFill>
                <a:srgbClr val="359588">
                  <a:lumMod val="100000"/>
                </a:srgbClr>
              </a:solidFill>
              <a:latin typeface="Candara" panose="020E0502030303020204" pitchFamily="34" charset="0"/>
              <a:sym typeface=""/>
            </a:endParaRPr>
          </a:p>
        </p:txBody>
      </p:sp>
      <p:sp>
        <p:nvSpPr>
          <p:cNvPr id="30" name="TextBox 29">
            <a:extLst>
              <a:ext uri="{FF2B5EF4-FFF2-40B4-BE49-F238E27FC236}">
                <a16:creationId xmlns:a16="http://schemas.microsoft.com/office/drawing/2014/main" id="{298F3359-50D9-964F-92A9-1A00FCE7F9C6}"/>
              </a:ext>
            </a:extLst>
          </p:cNvPr>
          <p:cNvSpPr txBox="1"/>
          <p:nvPr/>
        </p:nvSpPr>
        <p:spPr>
          <a:xfrm>
            <a:off x="917617" y="4368225"/>
            <a:ext cx="3422512" cy="584775"/>
          </a:xfrm>
          <a:prstGeom prst="rect">
            <a:avLst/>
          </a:prstGeom>
          <a:noFill/>
        </p:spPr>
        <p:txBody>
          <a:bodyPr wrap="square" rtlCol="0">
            <a:spAutoFit/>
          </a:bodyPr>
          <a:lstStyle/>
          <a:p>
            <a:r>
              <a:rPr lang="ko-KR" sz="1600" b="1" kern="0" dirty="0">
                <a:solidFill>
                  <a:srgbClr val="359588">
                    <a:lumMod val="100000"/>
                  </a:srgbClr>
                </a:solidFill>
                <a:latin typeface="Candara" panose="020E0502030303020204" pitchFamily="34" charset="0"/>
                <a:sym typeface=""/>
              </a:rPr>
              <a:t>80세 이상</a:t>
            </a:r>
            <a:r>
              <a:rPr lang="ko-KR" sz="1600" b="1" kern="0" dirty="0">
                <a:solidFill>
                  <a:schemeClr val="tx1">
                    <a:lumMod val="100000"/>
                  </a:schemeClr>
                </a:solidFill>
                <a:latin typeface="Candara" panose="020E0502030303020204" pitchFamily="34" charset="0"/>
                <a:sym typeface=""/>
              </a:rPr>
              <a:t> 노인 10명 중 </a:t>
            </a:r>
            <a:r>
              <a:rPr lang="ko-KR" sz="3200" b="1" kern="0" dirty="0">
                <a:solidFill>
                  <a:srgbClr val="359588">
                    <a:lumMod val="100000"/>
                  </a:srgbClr>
                </a:solidFill>
                <a:latin typeface="Candara" panose="020E0502030303020204" pitchFamily="34" charset="0"/>
                <a:sym typeface=""/>
              </a:rPr>
              <a:t>5명</a:t>
            </a:r>
            <a:endParaRPr lang="ko-KR" sz="1600" b="1" kern="0" dirty="0">
              <a:solidFill>
                <a:srgbClr val="359588">
                  <a:lumMod val="100000"/>
                </a:srgbClr>
              </a:solidFill>
              <a:latin typeface="Candara" panose="020E0502030303020204" pitchFamily="34" charset="0"/>
              <a:sym typeface=""/>
            </a:endParaRPr>
          </a:p>
        </p:txBody>
      </p:sp>
      <p:sp>
        <p:nvSpPr>
          <p:cNvPr id="31" name="TextBox 30">
            <a:extLst>
              <a:ext uri="{FF2B5EF4-FFF2-40B4-BE49-F238E27FC236}">
                <a16:creationId xmlns:a16="http://schemas.microsoft.com/office/drawing/2014/main" id="{B1F32429-21C7-E64A-A745-5ECAB2D434D5}"/>
              </a:ext>
            </a:extLst>
          </p:cNvPr>
          <p:cNvSpPr txBox="1"/>
          <p:nvPr/>
        </p:nvSpPr>
        <p:spPr>
          <a:xfrm>
            <a:off x="678407" y="1504265"/>
            <a:ext cx="3733800" cy="369332"/>
          </a:xfrm>
          <a:prstGeom prst="rect">
            <a:avLst/>
          </a:prstGeom>
          <a:noFill/>
        </p:spPr>
        <p:txBody>
          <a:bodyPr wrap="square" rtlCol="0">
            <a:spAutoFit/>
          </a:bodyPr>
          <a:lstStyle/>
          <a:p>
            <a:r>
              <a:rPr lang="ko-KR" b="1" kern="0" dirty="0">
                <a:solidFill>
                  <a:srgbClr val="359588">
                    <a:lumMod val="100000"/>
                  </a:srgbClr>
                </a:solidFill>
                <a:latin typeface="Candara" panose="020E0502030303020204" pitchFamily="34" charset="0"/>
                <a:sym typeface=""/>
              </a:rPr>
              <a:t>1년에 한 번 이상 낙상하는 비율</a:t>
            </a:r>
            <a:r>
              <a:rPr lang="ko-KR" b="1" kern="0" baseline="30000" dirty="0">
                <a:solidFill>
                  <a:srgbClr val="359588">
                    <a:lumMod val="100000"/>
                  </a:srgbClr>
                </a:solidFill>
                <a:latin typeface="Candara" panose="020E0502030303020204" pitchFamily="34" charset="0"/>
                <a:sym typeface=""/>
              </a:rPr>
              <a:t> 2</a:t>
            </a:r>
          </a:p>
        </p:txBody>
      </p:sp>
      <p:sp>
        <p:nvSpPr>
          <p:cNvPr id="37" name="TextBox 36">
            <a:extLst>
              <a:ext uri="{FF2B5EF4-FFF2-40B4-BE49-F238E27FC236}">
                <a16:creationId xmlns:a16="http://schemas.microsoft.com/office/drawing/2014/main" id="{9330B0C7-8D95-5044-A48E-867631CC911E}"/>
              </a:ext>
            </a:extLst>
          </p:cNvPr>
          <p:cNvSpPr txBox="1"/>
          <p:nvPr/>
        </p:nvSpPr>
        <p:spPr>
          <a:xfrm>
            <a:off x="5654135" y="1511192"/>
            <a:ext cx="5181600" cy="646331"/>
          </a:xfrm>
          <a:prstGeom prst="rect">
            <a:avLst/>
          </a:prstGeom>
          <a:noFill/>
        </p:spPr>
        <p:txBody>
          <a:bodyPr wrap="square" rtlCol="0">
            <a:spAutoFit/>
          </a:bodyPr>
          <a:lstStyle/>
          <a:p>
            <a:pPr algn="ctr"/>
            <a:r>
              <a:rPr lang="ko-KR" b="1" kern="0" dirty="0">
                <a:solidFill>
                  <a:srgbClr val="359588">
                    <a:lumMod val="100000"/>
                  </a:srgbClr>
                </a:solidFill>
                <a:latin typeface="Candara" panose="020E0502030303020204" pitchFamily="34" charset="0"/>
                <a:sym typeface=""/>
              </a:rPr>
              <a:t>낙상 병력은 </a:t>
            </a:r>
            <a:r>
              <a:rPr lang="ko-KR" b="1" kern="0" dirty="0" err="1">
                <a:solidFill>
                  <a:srgbClr val="359588">
                    <a:lumMod val="100000"/>
                  </a:srgbClr>
                </a:solidFill>
                <a:latin typeface="Candara" panose="020E0502030303020204" pitchFamily="34" charset="0"/>
                <a:sym typeface=""/>
              </a:rPr>
              <a:t>Garvan</a:t>
            </a:r>
            <a:r>
              <a:rPr lang="ko-KR" b="1" kern="0" dirty="0">
                <a:solidFill>
                  <a:srgbClr val="359588">
                    <a:lumMod val="100000"/>
                  </a:srgbClr>
                </a:solidFill>
                <a:latin typeface="Candara" panose="020E0502030303020204" pitchFamily="34" charset="0"/>
                <a:sym typeface=""/>
              </a:rPr>
              <a:t> 골절 위험 </a:t>
            </a:r>
            <a:r>
              <a:rPr lang="ko-KR" b="1" kern="0" dirty="0" err="1">
                <a:solidFill>
                  <a:srgbClr val="359588">
                    <a:lumMod val="100000"/>
                  </a:srgbClr>
                </a:solidFill>
                <a:latin typeface="Candara" panose="020E0502030303020204" pitchFamily="34" charset="0"/>
                <a:sym typeface=""/>
              </a:rPr>
              <a:t>계산도구의</a:t>
            </a:r>
            <a:r>
              <a:rPr lang="ko-KR" b="1" kern="0" dirty="0">
                <a:solidFill>
                  <a:srgbClr val="359588">
                    <a:lumMod val="100000"/>
                  </a:srgbClr>
                </a:solidFill>
                <a:latin typeface="Candara" panose="020E0502030303020204" pitchFamily="34" charset="0"/>
                <a:sym typeface=""/>
              </a:rPr>
              <a:t> 위험 요소 중 하나</a:t>
            </a:r>
            <a:r>
              <a:rPr lang="ko-KR" b="1" kern="0" baseline="30000" dirty="0">
                <a:solidFill>
                  <a:srgbClr val="359588">
                    <a:lumMod val="100000"/>
                  </a:srgbClr>
                </a:solidFill>
                <a:latin typeface="Candara" panose="020E0502030303020204" pitchFamily="34" charset="0"/>
                <a:sym typeface=""/>
              </a:rPr>
              <a:t>3</a:t>
            </a:r>
          </a:p>
        </p:txBody>
      </p:sp>
      <p:sp>
        <p:nvSpPr>
          <p:cNvPr id="38" name="TextBox 37">
            <a:extLst>
              <a:ext uri="{FF2B5EF4-FFF2-40B4-BE49-F238E27FC236}">
                <a16:creationId xmlns:a16="http://schemas.microsoft.com/office/drawing/2014/main" id="{A40A9451-D075-5742-834B-0B88DB53B0D6}"/>
              </a:ext>
            </a:extLst>
          </p:cNvPr>
          <p:cNvSpPr txBox="1"/>
          <p:nvPr/>
        </p:nvSpPr>
        <p:spPr>
          <a:xfrm>
            <a:off x="386857" y="6324600"/>
            <a:ext cx="11018964" cy="507831"/>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 </a:t>
            </a:r>
            <a:r>
              <a:rPr lang="ko-KR" sz="900" b="1" kern="0">
                <a:solidFill>
                  <a:schemeClr val="tx1">
                    <a:lumMod val="100000"/>
                  </a:schemeClr>
                </a:solidFill>
                <a:latin typeface="Calibri" panose="020F0502020204030204" pitchFamily="34" charset="0"/>
                <a:sym typeface=""/>
              </a:rPr>
              <a:t>Royal Australian College of General Practitioners and Osteoporosis Australia. Osteoporosis prevention, diagnosis and management in postmenopausal women and men over 50 years of age. 2nd edn. East Melbourne, Vic: RACGP;2017; 5. National Institute for Health and Care Excellence (NICE) UK. Falls: Assessment and prevention of falls in older people, NICE Clinical Guideline 161, June 2013. 3. Garvan Fracture Risk Calculator. https://www.garvan.org.au/promotions/bone-fracture-risk/calculator/에서 이용 가능</a:t>
            </a:r>
          </a:p>
        </p:txBody>
      </p:sp>
      <p:pic>
        <p:nvPicPr>
          <p:cNvPr id="34" name="Graphic 33" descr="Home with solid fill">
            <a:hlinkClick r:id="rId8" action="ppaction://hlinksldjump"/>
            <a:extLst>
              <a:ext uri="{FF2B5EF4-FFF2-40B4-BE49-F238E27FC236}">
                <a16:creationId xmlns:a16="http://schemas.microsoft.com/office/drawing/2014/main" id="{7EB3535C-C8CB-CE4F-A1A9-44C30C685F3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5360810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1200329"/>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낙상을 보고했거나 낙상의 위험이 있는 고령자에 </a:t>
            </a:r>
            <a:r>
              <a:rPr lang="ko-KR" altLang="es-ES" sz="3600" b="1" kern="0" dirty="0">
                <a:solidFill>
                  <a:srgbClr val="6BBBAD">
                    <a:lumMod val="100000"/>
                  </a:srgbClr>
                </a:solidFill>
                <a:latin typeface="Candara" panose="020E0502030303020204" pitchFamily="34" charset="0"/>
                <a:sym typeface=""/>
              </a:rPr>
              <a:t>대해 </a:t>
            </a:r>
            <a:r>
              <a:rPr lang="ko-KR" altLang="en-US" sz="3600" b="1" kern="0" dirty="0">
                <a:solidFill>
                  <a:srgbClr val="6BBBAD">
                    <a:lumMod val="100000"/>
                  </a:srgbClr>
                </a:solidFill>
                <a:latin typeface="Candara" panose="020E0502030303020204" pitchFamily="34" charset="0"/>
                <a:sym typeface=""/>
              </a:rPr>
              <a:t>여러 요인</a:t>
            </a:r>
            <a:r>
              <a:rPr lang="ko-KR" altLang="es-ES" sz="3600" b="1" kern="0" dirty="0">
                <a:solidFill>
                  <a:srgbClr val="6BBBAD">
                    <a:lumMod val="100000"/>
                  </a:srgbClr>
                </a:solidFill>
                <a:latin typeface="Candara" panose="020E0502030303020204" pitchFamily="34" charset="0"/>
                <a:sym typeface=""/>
              </a:rPr>
              <a:t> </a:t>
            </a:r>
            <a:r>
              <a:rPr lang="ko-KR" altLang="en-US" sz="3600" b="1" kern="0" dirty="0">
                <a:solidFill>
                  <a:srgbClr val="6BBBAD">
                    <a:lumMod val="100000"/>
                  </a:srgbClr>
                </a:solidFill>
                <a:latin typeface="Candara" panose="020E0502030303020204" pitchFamily="34" charset="0"/>
                <a:sym typeface=""/>
              </a:rPr>
              <a:t>평가</a:t>
            </a:r>
            <a:r>
              <a:rPr lang="ko-KR" sz="3600" b="1" kern="0" baseline="30000" dirty="0">
                <a:solidFill>
                  <a:srgbClr val="6BBBAD">
                    <a:lumMod val="100000"/>
                  </a:srgbClr>
                </a:solidFill>
                <a:latin typeface="Candara" panose="020E0502030303020204" pitchFamily="34" charset="0"/>
                <a:sym typeface=""/>
              </a:rPr>
              <a:t>1</a:t>
            </a:r>
          </a:p>
        </p:txBody>
      </p:sp>
      <p:sp>
        <p:nvSpPr>
          <p:cNvPr id="4" name="TextBox 3">
            <a:extLst>
              <a:ext uri="{FF2B5EF4-FFF2-40B4-BE49-F238E27FC236}">
                <a16:creationId xmlns:a16="http://schemas.microsoft.com/office/drawing/2014/main" id="{13BFEFBA-E4F2-43DC-959B-3FD2F3792E12}"/>
              </a:ext>
            </a:extLst>
          </p:cNvPr>
          <p:cNvSpPr txBox="1"/>
          <p:nvPr/>
        </p:nvSpPr>
        <p:spPr>
          <a:xfrm>
            <a:off x="602673" y="1534954"/>
            <a:ext cx="10993120" cy="400110"/>
          </a:xfrm>
          <a:prstGeom prst="rect">
            <a:avLst/>
          </a:prstGeom>
          <a:noFill/>
        </p:spPr>
        <p:txBody>
          <a:bodyPr wrap="square" rtlCol="0">
            <a:spAutoFit/>
          </a:bodyPr>
          <a:lstStyle/>
          <a:p>
            <a:r>
              <a:rPr lang="ko-KR" sz="2000" b="1" kern="0">
                <a:solidFill>
                  <a:srgbClr val="359588">
                    <a:lumMod val="100000"/>
                  </a:srgbClr>
                </a:solidFill>
                <a:latin typeface="Candara Regular"/>
                <a:sym typeface=""/>
              </a:rPr>
              <a:t>평가 대상:</a:t>
            </a:r>
            <a:r>
              <a:rPr lang="ko-KR" sz="2000" b="1" kern="0" baseline="30000">
                <a:solidFill>
                  <a:srgbClr val="359588">
                    <a:lumMod val="100000"/>
                  </a:srgbClr>
                </a:solidFill>
                <a:latin typeface="Candara Regular"/>
                <a:sym typeface=""/>
              </a:rPr>
              <a:t>1 </a:t>
            </a:r>
          </a:p>
        </p:txBody>
      </p:sp>
      <p:pic>
        <p:nvPicPr>
          <p:cNvPr id="3" name="Picture 2">
            <a:extLst>
              <a:ext uri="{FF2B5EF4-FFF2-40B4-BE49-F238E27FC236}">
                <a16:creationId xmlns:a16="http://schemas.microsoft.com/office/drawing/2014/main" id="{D7DFC1DF-D458-154D-8B32-A3FF2F0F2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108246"/>
            <a:ext cx="620187" cy="634954"/>
          </a:xfrm>
          <a:prstGeom prst="ellipse">
            <a:avLst/>
          </a:prstGeom>
        </p:spPr>
      </p:pic>
      <p:sp>
        <p:nvSpPr>
          <p:cNvPr id="6" name="TextBox 5">
            <a:extLst>
              <a:ext uri="{FF2B5EF4-FFF2-40B4-BE49-F238E27FC236}">
                <a16:creationId xmlns:a16="http://schemas.microsoft.com/office/drawing/2014/main" id="{B42D17D0-2E8C-9B46-ACF9-91320E8EFDEA}"/>
              </a:ext>
            </a:extLst>
          </p:cNvPr>
          <p:cNvSpPr txBox="1"/>
          <p:nvPr/>
        </p:nvSpPr>
        <p:spPr>
          <a:xfrm>
            <a:off x="1371600" y="2303621"/>
            <a:ext cx="1752600" cy="338554"/>
          </a:xfrm>
          <a:prstGeom prst="rect">
            <a:avLst/>
          </a:prstGeom>
          <a:noFill/>
        </p:spPr>
        <p:txBody>
          <a:bodyPr wrap="square" rtlCol="0">
            <a:spAutoFit/>
          </a:bodyPr>
          <a:lstStyle/>
          <a:p>
            <a:r>
              <a:rPr lang="ko-KR" sz="1600" b="1">
                <a:latin typeface="Candara" panose="020E0502030303020204" pitchFamily="34" charset="0"/>
                <a:sym typeface=""/>
              </a:rPr>
              <a:t>낙상 이력</a:t>
            </a:r>
          </a:p>
        </p:txBody>
      </p:sp>
      <p:sp>
        <p:nvSpPr>
          <p:cNvPr id="8" name="TextBox 7">
            <a:extLst>
              <a:ext uri="{FF2B5EF4-FFF2-40B4-BE49-F238E27FC236}">
                <a16:creationId xmlns:a16="http://schemas.microsoft.com/office/drawing/2014/main" id="{5DBCC845-E375-724B-8E05-01E0D522DB61}"/>
              </a:ext>
            </a:extLst>
          </p:cNvPr>
          <p:cNvSpPr txBox="1"/>
          <p:nvPr/>
        </p:nvSpPr>
        <p:spPr>
          <a:xfrm>
            <a:off x="1371600" y="3048000"/>
            <a:ext cx="2514600" cy="584775"/>
          </a:xfrm>
          <a:prstGeom prst="rect">
            <a:avLst/>
          </a:prstGeom>
          <a:noFill/>
        </p:spPr>
        <p:txBody>
          <a:bodyPr wrap="square" rtlCol="0">
            <a:spAutoFit/>
          </a:bodyPr>
          <a:lstStyle/>
          <a:p>
            <a:r>
              <a:rPr lang="ko-KR" sz="1600" b="1" dirty="0">
                <a:latin typeface="Candara" panose="020E0502030303020204" pitchFamily="34" charset="0"/>
                <a:sym typeface=""/>
              </a:rPr>
              <a:t>보행, 균형 및 이동성, </a:t>
            </a:r>
            <a:br>
              <a:rPr lang="es-ES" altLang="ko-KR" sz="1600" b="1" dirty="0">
                <a:latin typeface="Candara" panose="020E0502030303020204" pitchFamily="34" charset="0"/>
                <a:sym typeface=""/>
              </a:rPr>
            </a:br>
            <a:r>
              <a:rPr lang="ko-KR" sz="1600" b="1" dirty="0">
                <a:latin typeface="Candara" panose="020E0502030303020204" pitchFamily="34" charset="0"/>
                <a:sym typeface=""/>
              </a:rPr>
              <a:t>근육 약화</a:t>
            </a:r>
          </a:p>
        </p:txBody>
      </p:sp>
      <p:sp>
        <p:nvSpPr>
          <p:cNvPr id="10" name="TextBox 9">
            <a:extLst>
              <a:ext uri="{FF2B5EF4-FFF2-40B4-BE49-F238E27FC236}">
                <a16:creationId xmlns:a16="http://schemas.microsoft.com/office/drawing/2014/main" id="{8A05EEDA-15E8-FB49-B924-A979FACF9783}"/>
              </a:ext>
            </a:extLst>
          </p:cNvPr>
          <p:cNvSpPr txBox="1"/>
          <p:nvPr/>
        </p:nvSpPr>
        <p:spPr>
          <a:xfrm>
            <a:off x="386856" y="6459394"/>
            <a:ext cx="11536887" cy="3693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National Institute for Health and Care Excellence (NICE) UK. Falls: Assessment and prevention of falls in older people, NICE Clinical Guideline 161, June 2013.</a:t>
            </a:r>
          </a:p>
          <a:p>
            <a:pPr lvl="0">
              <a:defRPr lang="ko-KR">
                <a:ea typeface="Malgun Gothic"/>
              </a:defRPr>
            </a:pPr>
            <a:endParaRPr lang="ko-KR" sz="900" b="1">
              <a:latin typeface="Calibri" panose="020F0502020204030204"/>
              <a:ea typeface="Malgun Gothic"/>
            </a:endParaRPr>
          </a:p>
        </p:txBody>
      </p:sp>
      <p:sp>
        <p:nvSpPr>
          <p:cNvPr id="12" name="TextBox 11">
            <a:extLst>
              <a:ext uri="{FF2B5EF4-FFF2-40B4-BE49-F238E27FC236}">
                <a16:creationId xmlns:a16="http://schemas.microsoft.com/office/drawing/2014/main" id="{BD470DF9-473A-C54F-AE86-C35376494236}"/>
              </a:ext>
            </a:extLst>
          </p:cNvPr>
          <p:cNvSpPr txBox="1"/>
          <p:nvPr/>
        </p:nvSpPr>
        <p:spPr>
          <a:xfrm>
            <a:off x="1371600" y="4138963"/>
            <a:ext cx="2514600" cy="338554"/>
          </a:xfrm>
          <a:prstGeom prst="rect">
            <a:avLst/>
          </a:prstGeom>
          <a:noFill/>
        </p:spPr>
        <p:txBody>
          <a:bodyPr wrap="square" rtlCol="0">
            <a:spAutoFit/>
          </a:bodyPr>
          <a:lstStyle/>
          <a:p>
            <a:r>
              <a:rPr lang="ko-KR" sz="1600" b="1">
                <a:latin typeface="Candara" panose="020E0502030303020204" pitchFamily="34" charset="0"/>
                <a:sym typeface=""/>
              </a:rPr>
              <a:t>골다공증의 위험 </a:t>
            </a:r>
          </a:p>
        </p:txBody>
      </p:sp>
      <p:sp>
        <p:nvSpPr>
          <p:cNvPr id="13" name="TextBox 12">
            <a:extLst>
              <a:ext uri="{FF2B5EF4-FFF2-40B4-BE49-F238E27FC236}">
                <a16:creationId xmlns:a16="http://schemas.microsoft.com/office/drawing/2014/main" id="{87AC0235-CE3D-EB4E-AE49-B0946C5652DF}"/>
              </a:ext>
            </a:extLst>
          </p:cNvPr>
          <p:cNvSpPr txBox="1"/>
          <p:nvPr/>
        </p:nvSpPr>
        <p:spPr>
          <a:xfrm>
            <a:off x="5355330" y="2180510"/>
            <a:ext cx="2340869" cy="584775"/>
          </a:xfrm>
          <a:prstGeom prst="rect">
            <a:avLst/>
          </a:prstGeom>
          <a:noFill/>
        </p:spPr>
        <p:txBody>
          <a:bodyPr wrap="square" rtlCol="0">
            <a:spAutoFit/>
          </a:bodyPr>
          <a:lstStyle/>
          <a:p>
            <a:r>
              <a:rPr lang="ko-KR" sz="1600" b="1">
                <a:latin typeface="Candara" panose="020E0502030303020204" pitchFamily="34" charset="0"/>
                <a:sym typeface=""/>
              </a:rPr>
              <a:t>지각된 기능과 낙상에 대한 두려움</a:t>
            </a:r>
          </a:p>
        </p:txBody>
      </p:sp>
      <p:sp>
        <p:nvSpPr>
          <p:cNvPr id="14" name="TextBox 13">
            <a:extLst>
              <a:ext uri="{FF2B5EF4-FFF2-40B4-BE49-F238E27FC236}">
                <a16:creationId xmlns:a16="http://schemas.microsoft.com/office/drawing/2014/main" id="{EC24BC08-C044-8A4E-8319-F17F5BB13942}"/>
              </a:ext>
            </a:extLst>
          </p:cNvPr>
          <p:cNvSpPr txBox="1"/>
          <p:nvPr/>
        </p:nvSpPr>
        <p:spPr>
          <a:xfrm>
            <a:off x="5355330" y="3202352"/>
            <a:ext cx="2340869" cy="338554"/>
          </a:xfrm>
          <a:prstGeom prst="rect">
            <a:avLst/>
          </a:prstGeom>
          <a:noFill/>
        </p:spPr>
        <p:txBody>
          <a:bodyPr wrap="square" rtlCol="0">
            <a:spAutoFit/>
          </a:bodyPr>
          <a:lstStyle/>
          <a:p>
            <a:r>
              <a:rPr lang="ko-KR" sz="1600" b="1">
                <a:latin typeface="Candara" panose="020E0502030303020204" pitchFamily="34" charset="0"/>
                <a:sym typeface=""/>
              </a:rPr>
              <a:t>시력 문제</a:t>
            </a:r>
          </a:p>
        </p:txBody>
      </p:sp>
      <p:sp>
        <p:nvSpPr>
          <p:cNvPr id="15" name="TextBox 14">
            <a:extLst>
              <a:ext uri="{FF2B5EF4-FFF2-40B4-BE49-F238E27FC236}">
                <a16:creationId xmlns:a16="http://schemas.microsoft.com/office/drawing/2014/main" id="{40987AD6-2CA1-CD4A-A463-94F051E1D07C}"/>
              </a:ext>
            </a:extLst>
          </p:cNvPr>
          <p:cNvSpPr txBox="1"/>
          <p:nvPr/>
        </p:nvSpPr>
        <p:spPr>
          <a:xfrm>
            <a:off x="5355330" y="3995162"/>
            <a:ext cx="2340869" cy="830997"/>
          </a:xfrm>
          <a:prstGeom prst="rect">
            <a:avLst/>
          </a:prstGeom>
          <a:noFill/>
        </p:spPr>
        <p:txBody>
          <a:bodyPr wrap="square" rtlCol="0">
            <a:spAutoFit/>
          </a:bodyPr>
          <a:lstStyle/>
          <a:p>
            <a:r>
              <a:rPr lang="ko-KR" sz="1600" b="1">
                <a:latin typeface="Candara" panose="020E0502030303020204" pitchFamily="34" charset="0"/>
                <a:sym typeface=""/>
              </a:rPr>
              <a:t>인지 장애 및 신경학적 검사</a:t>
            </a:r>
          </a:p>
        </p:txBody>
      </p:sp>
      <p:sp>
        <p:nvSpPr>
          <p:cNvPr id="16" name="TextBox 15">
            <a:extLst>
              <a:ext uri="{FF2B5EF4-FFF2-40B4-BE49-F238E27FC236}">
                <a16:creationId xmlns:a16="http://schemas.microsoft.com/office/drawing/2014/main" id="{C7ACAF2D-0A77-2446-B265-AB35E47FE046}"/>
              </a:ext>
            </a:extLst>
          </p:cNvPr>
          <p:cNvSpPr txBox="1"/>
          <p:nvPr/>
        </p:nvSpPr>
        <p:spPr>
          <a:xfrm>
            <a:off x="9317932" y="4109984"/>
            <a:ext cx="2340869" cy="584775"/>
          </a:xfrm>
          <a:prstGeom prst="rect">
            <a:avLst/>
          </a:prstGeom>
          <a:noFill/>
        </p:spPr>
        <p:txBody>
          <a:bodyPr wrap="square" rtlCol="0">
            <a:spAutoFit/>
          </a:bodyPr>
          <a:lstStyle/>
          <a:p>
            <a:r>
              <a:rPr lang="ko-KR" sz="1600" b="1">
                <a:latin typeface="Candara" panose="020E0502030303020204" pitchFamily="34" charset="0"/>
                <a:sym typeface=""/>
              </a:rPr>
              <a:t>집 안팎의 위험</a:t>
            </a:r>
          </a:p>
        </p:txBody>
      </p:sp>
      <p:sp>
        <p:nvSpPr>
          <p:cNvPr id="17" name="TextBox 16">
            <a:extLst>
              <a:ext uri="{FF2B5EF4-FFF2-40B4-BE49-F238E27FC236}">
                <a16:creationId xmlns:a16="http://schemas.microsoft.com/office/drawing/2014/main" id="{372AF166-4C9E-2D45-892E-0ADE3C0F74A7}"/>
              </a:ext>
            </a:extLst>
          </p:cNvPr>
          <p:cNvSpPr txBox="1"/>
          <p:nvPr/>
        </p:nvSpPr>
        <p:spPr>
          <a:xfrm>
            <a:off x="9317932" y="2303621"/>
            <a:ext cx="2340869" cy="338554"/>
          </a:xfrm>
          <a:prstGeom prst="rect">
            <a:avLst/>
          </a:prstGeom>
          <a:noFill/>
        </p:spPr>
        <p:txBody>
          <a:bodyPr wrap="square" rtlCol="0">
            <a:spAutoFit/>
          </a:bodyPr>
          <a:lstStyle/>
          <a:p>
            <a:r>
              <a:rPr lang="ko-KR" sz="1600" b="1">
                <a:latin typeface="Candara" panose="020E0502030303020204" pitchFamily="34" charset="0"/>
                <a:sym typeface=""/>
              </a:rPr>
              <a:t>요실금</a:t>
            </a:r>
          </a:p>
        </p:txBody>
      </p:sp>
      <p:sp>
        <p:nvSpPr>
          <p:cNvPr id="18" name="TextBox 17">
            <a:extLst>
              <a:ext uri="{FF2B5EF4-FFF2-40B4-BE49-F238E27FC236}">
                <a16:creationId xmlns:a16="http://schemas.microsoft.com/office/drawing/2014/main" id="{2A69A79B-0CA1-5E41-BAA2-E55B7CD58579}"/>
              </a:ext>
            </a:extLst>
          </p:cNvPr>
          <p:cNvSpPr txBox="1"/>
          <p:nvPr/>
        </p:nvSpPr>
        <p:spPr>
          <a:xfrm>
            <a:off x="9317932" y="3071722"/>
            <a:ext cx="2340869" cy="830997"/>
          </a:xfrm>
          <a:prstGeom prst="rect">
            <a:avLst/>
          </a:prstGeom>
          <a:noFill/>
        </p:spPr>
        <p:txBody>
          <a:bodyPr wrap="square" rtlCol="0">
            <a:spAutoFit/>
          </a:bodyPr>
          <a:lstStyle/>
          <a:p>
            <a:r>
              <a:rPr lang="ko-KR" sz="1600" b="1">
                <a:latin typeface="Candara" panose="020E0502030303020204" pitchFamily="34" charset="0"/>
                <a:sym typeface=""/>
              </a:rPr>
              <a:t>심혈관 검사 및 약물 재검토</a:t>
            </a:r>
          </a:p>
        </p:txBody>
      </p:sp>
      <p:pic>
        <p:nvPicPr>
          <p:cNvPr id="19" name="Picture 18">
            <a:extLst>
              <a:ext uri="{FF2B5EF4-FFF2-40B4-BE49-F238E27FC236}">
                <a16:creationId xmlns:a16="http://schemas.microsoft.com/office/drawing/2014/main" id="{E6BA8A15-6D55-DB43-A5F7-5E938D69D5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2942819"/>
            <a:ext cx="614696" cy="836273"/>
          </a:xfrm>
          <a:prstGeom prst="ellipse">
            <a:avLst/>
          </a:prstGeom>
        </p:spPr>
      </p:pic>
      <p:pic>
        <p:nvPicPr>
          <p:cNvPr id="21" name="Picture 20">
            <a:extLst>
              <a:ext uri="{FF2B5EF4-FFF2-40B4-BE49-F238E27FC236}">
                <a16:creationId xmlns:a16="http://schemas.microsoft.com/office/drawing/2014/main" id="{7AC3B3A0-E064-AF4D-9D4A-EA12C1C5D1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0613" y="4066295"/>
            <a:ext cx="435009" cy="543761"/>
          </a:xfrm>
          <a:prstGeom prst="ellipse">
            <a:avLst/>
          </a:prstGeom>
        </p:spPr>
      </p:pic>
      <p:sp>
        <p:nvSpPr>
          <p:cNvPr id="22" name="Oval 21">
            <a:extLst>
              <a:ext uri="{FF2B5EF4-FFF2-40B4-BE49-F238E27FC236}">
                <a16:creationId xmlns:a16="http://schemas.microsoft.com/office/drawing/2014/main" id="{F5617A21-4842-6D4F-8C60-6D2C826FB6DC}"/>
              </a:ext>
            </a:extLst>
          </p:cNvPr>
          <p:cNvSpPr/>
          <p:nvPr/>
        </p:nvSpPr>
        <p:spPr>
          <a:xfrm>
            <a:off x="4581790" y="4017063"/>
            <a:ext cx="762000" cy="707337"/>
          </a:xfrm>
          <a:prstGeom prst="ellipse">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24" name="Picture 23">
            <a:extLst>
              <a:ext uri="{FF2B5EF4-FFF2-40B4-BE49-F238E27FC236}">
                <a16:creationId xmlns:a16="http://schemas.microsoft.com/office/drawing/2014/main" id="{4A69A556-B767-934B-AD1F-116014A36F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1790" y="2193179"/>
            <a:ext cx="662682" cy="744784"/>
          </a:xfrm>
          <a:prstGeom prst="rect">
            <a:avLst/>
          </a:prstGeom>
        </p:spPr>
      </p:pic>
      <p:sp>
        <p:nvSpPr>
          <p:cNvPr id="25" name="Oval 24">
            <a:extLst>
              <a:ext uri="{FF2B5EF4-FFF2-40B4-BE49-F238E27FC236}">
                <a16:creationId xmlns:a16="http://schemas.microsoft.com/office/drawing/2014/main" id="{49DF522C-AA7D-8240-B950-051FEDDF9979}"/>
              </a:ext>
            </a:extLst>
          </p:cNvPr>
          <p:cNvSpPr/>
          <p:nvPr/>
        </p:nvSpPr>
        <p:spPr>
          <a:xfrm>
            <a:off x="4524036" y="2189671"/>
            <a:ext cx="762000" cy="707337"/>
          </a:xfrm>
          <a:prstGeom prst="ellipse">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sp>
        <p:nvSpPr>
          <p:cNvPr id="28" name="Oval 27">
            <a:extLst>
              <a:ext uri="{FF2B5EF4-FFF2-40B4-BE49-F238E27FC236}">
                <a16:creationId xmlns:a16="http://schemas.microsoft.com/office/drawing/2014/main" id="{CE53283D-FDE8-064A-8E12-7C5BD2A7D1EA}"/>
              </a:ext>
            </a:extLst>
          </p:cNvPr>
          <p:cNvSpPr/>
          <p:nvPr/>
        </p:nvSpPr>
        <p:spPr>
          <a:xfrm>
            <a:off x="602673" y="3984506"/>
            <a:ext cx="762000" cy="707337"/>
          </a:xfrm>
          <a:prstGeom prst="ellipse">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30" name="Picture 29">
            <a:extLst>
              <a:ext uri="{FF2B5EF4-FFF2-40B4-BE49-F238E27FC236}">
                <a16:creationId xmlns:a16="http://schemas.microsoft.com/office/drawing/2014/main" id="{F694BC84-5761-354A-AB45-D3293329CD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0578" y="3132238"/>
            <a:ext cx="506176" cy="425831"/>
          </a:xfrm>
          <a:prstGeom prst="rect">
            <a:avLst/>
          </a:prstGeom>
        </p:spPr>
      </p:pic>
      <p:sp>
        <p:nvSpPr>
          <p:cNvPr id="31" name="Oval 30">
            <a:extLst>
              <a:ext uri="{FF2B5EF4-FFF2-40B4-BE49-F238E27FC236}">
                <a16:creationId xmlns:a16="http://schemas.microsoft.com/office/drawing/2014/main" id="{88F1E35F-5884-CB45-A6DE-A67792DB9ADB}"/>
              </a:ext>
            </a:extLst>
          </p:cNvPr>
          <p:cNvSpPr/>
          <p:nvPr/>
        </p:nvSpPr>
        <p:spPr>
          <a:xfrm>
            <a:off x="8373368" y="3102663"/>
            <a:ext cx="762000" cy="707337"/>
          </a:xfrm>
          <a:prstGeom prst="ellipse">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33" name="Picture 32">
            <a:extLst>
              <a:ext uri="{FF2B5EF4-FFF2-40B4-BE49-F238E27FC236}">
                <a16:creationId xmlns:a16="http://schemas.microsoft.com/office/drawing/2014/main" id="{7C82AABF-E5C4-E047-94E0-6364BEDA69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06850" y="4096324"/>
            <a:ext cx="361807" cy="496249"/>
          </a:xfrm>
          <a:prstGeom prst="rect">
            <a:avLst/>
          </a:prstGeom>
        </p:spPr>
      </p:pic>
      <p:sp>
        <p:nvSpPr>
          <p:cNvPr id="34" name="Oval 33">
            <a:extLst>
              <a:ext uri="{FF2B5EF4-FFF2-40B4-BE49-F238E27FC236}">
                <a16:creationId xmlns:a16="http://schemas.microsoft.com/office/drawing/2014/main" id="{29ED68FF-0D13-9A4E-BA5A-67B698C668AC}"/>
              </a:ext>
            </a:extLst>
          </p:cNvPr>
          <p:cNvSpPr/>
          <p:nvPr/>
        </p:nvSpPr>
        <p:spPr>
          <a:xfrm>
            <a:off x="8305800" y="2189670"/>
            <a:ext cx="762000" cy="707337"/>
          </a:xfrm>
          <a:prstGeom prst="ellipse">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36" name="Picture 35">
            <a:extLst>
              <a:ext uri="{FF2B5EF4-FFF2-40B4-BE49-F238E27FC236}">
                <a16:creationId xmlns:a16="http://schemas.microsoft.com/office/drawing/2014/main" id="{F112276D-81F5-5642-BFDA-89726E2B6F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4064" y="2233448"/>
            <a:ext cx="644263" cy="627309"/>
          </a:xfrm>
          <a:prstGeom prst="ellipse">
            <a:avLst/>
          </a:prstGeom>
        </p:spPr>
      </p:pic>
      <p:pic>
        <p:nvPicPr>
          <p:cNvPr id="38" name="Picture 37">
            <a:extLst>
              <a:ext uri="{FF2B5EF4-FFF2-40B4-BE49-F238E27FC236}">
                <a16:creationId xmlns:a16="http://schemas.microsoft.com/office/drawing/2014/main" id="{958D9DE8-14A5-B24C-9D79-9786BCA5DD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95726" y="3154443"/>
            <a:ext cx="517285" cy="600988"/>
          </a:xfrm>
          <a:prstGeom prst="ellipse">
            <a:avLst/>
          </a:prstGeom>
        </p:spPr>
      </p:pic>
      <p:sp>
        <p:nvSpPr>
          <p:cNvPr id="40" name="Oval 39">
            <a:extLst>
              <a:ext uri="{FF2B5EF4-FFF2-40B4-BE49-F238E27FC236}">
                <a16:creationId xmlns:a16="http://schemas.microsoft.com/office/drawing/2014/main" id="{23442B16-CF7A-5F4A-8E1D-6B1FE4D2A2F1}"/>
              </a:ext>
            </a:extLst>
          </p:cNvPr>
          <p:cNvSpPr/>
          <p:nvPr/>
        </p:nvSpPr>
        <p:spPr>
          <a:xfrm>
            <a:off x="4572000" y="3026463"/>
            <a:ext cx="762000" cy="707337"/>
          </a:xfrm>
          <a:prstGeom prst="ellipse">
            <a:avLst/>
          </a:prstGeom>
          <a:noFill/>
          <a:ln>
            <a:solidFill>
              <a:srgbClr val="006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ea typeface="Malgun Gothic"/>
            </a:endParaRPr>
          </a:p>
        </p:txBody>
      </p:sp>
      <p:pic>
        <p:nvPicPr>
          <p:cNvPr id="41" name="Picture 40" descr="Shape, arrow&#10;&#10;Description automatically generated">
            <a:extLst>
              <a:ext uri="{FF2B5EF4-FFF2-40B4-BE49-F238E27FC236}">
                <a16:creationId xmlns:a16="http://schemas.microsoft.com/office/drawing/2014/main" id="{D07E9904-726C-1648-9053-044653B90C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00973" y="4064606"/>
            <a:ext cx="809962" cy="581344"/>
          </a:xfrm>
          <a:prstGeom prst="rect">
            <a:avLst/>
          </a:prstGeom>
        </p:spPr>
      </p:pic>
      <p:pic>
        <p:nvPicPr>
          <p:cNvPr id="32" name="Graphic 31" descr="Home with solid fill">
            <a:hlinkClick r:id="rId12" action="ppaction://hlinksldjump"/>
            <a:extLst>
              <a:ext uri="{FF2B5EF4-FFF2-40B4-BE49-F238E27FC236}">
                <a16:creationId xmlns:a16="http://schemas.microsoft.com/office/drawing/2014/main" id="{58152482-493C-BC4E-B772-E640397E473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27864627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56F372D8-525D-6743-A0C7-C066FE6F5AA8}"/>
              </a:ext>
            </a:extLst>
          </p:cNvPr>
          <p:cNvSpPr/>
          <p:nvPr/>
        </p:nvSpPr>
        <p:spPr>
          <a:xfrm>
            <a:off x="8305185" y="2064913"/>
            <a:ext cx="3276600" cy="1295400"/>
          </a:xfrm>
          <a:prstGeom prst="roundRect">
            <a:avLst/>
          </a:prstGeom>
          <a:solidFill>
            <a:srgbClr val="42A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solidFill>
                <a:schemeClr val="bg1"/>
              </a:solidFill>
              <a:ea typeface="Malgun Gothic"/>
            </a:endParaRPr>
          </a:p>
        </p:txBody>
      </p:sp>
      <p:sp>
        <p:nvSpPr>
          <p:cNvPr id="9" name="TextBox 8">
            <a:extLst>
              <a:ext uri="{FF2B5EF4-FFF2-40B4-BE49-F238E27FC236}">
                <a16:creationId xmlns:a16="http://schemas.microsoft.com/office/drawing/2014/main" id="{8DB5C2E4-7AAF-457A-8280-A9D3352376F7}"/>
              </a:ext>
            </a:extLst>
          </p:cNvPr>
          <p:cNvSpPr txBox="1"/>
          <p:nvPr/>
        </p:nvSpPr>
        <p:spPr>
          <a:xfrm>
            <a:off x="1706592" y="19186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환자의 집을 '낙상으로부터 안전'하게</a:t>
            </a:r>
            <a:r>
              <a:rPr lang="ko-KR" sz="3600" b="1" kern="0" baseline="30000" dirty="0">
                <a:solidFill>
                  <a:srgbClr val="6BBBAD">
                    <a:lumMod val="100000"/>
                  </a:srgbClr>
                </a:solidFill>
                <a:latin typeface="Candara" panose="020E0502030303020204" pitchFamily="34" charset="0"/>
                <a:sym typeface=""/>
              </a:rPr>
              <a:t>1</a:t>
            </a:r>
          </a:p>
        </p:txBody>
      </p:sp>
      <p:sp>
        <p:nvSpPr>
          <p:cNvPr id="4" name="TextBox 3">
            <a:extLst>
              <a:ext uri="{FF2B5EF4-FFF2-40B4-BE49-F238E27FC236}">
                <a16:creationId xmlns:a16="http://schemas.microsoft.com/office/drawing/2014/main" id="{13BFEFBA-E4F2-43DC-959B-3FD2F3792E12}"/>
              </a:ext>
            </a:extLst>
          </p:cNvPr>
          <p:cNvSpPr txBox="1"/>
          <p:nvPr/>
        </p:nvSpPr>
        <p:spPr>
          <a:xfrm>
            <a:off x="622532" y="1269123"/>
            <a:ext cx="10993120" cy="553998"/>
          </a:xfrm>
          <a:prstGeom prst="rect">
            <a:avLst/>
          </a:prstGeom>
          <a:noFill/>
        </p:spPr>
        <p:txBody>
          <a:bodyPr wrap="square" rtlCol="0">
            <a:spAutoFit/>
          </a:bodyPr>
          <a:lstStyle/>
          <a:p>
            <a:r>
              <a:rPr lang="ko-KR" b="1" kern="0" dirty="0">
                <a:solidFill>
                  <a:srgbClr val="359588">
                    <a:lumMod val="100000"/>
                  </a:srgbClr>
                </a:solidFill>
                <a:effectLst/>
                <a:latin typeface="Candara" panose="020E0502030303020204" pitchFamily="34" charset="0"/>
                <a:ea typeface="Malgun Gothic" panose="020F0502020204030204" pitchFamily="34" charset="0"/>
                <a:sym typeface=""/>
              </a:rPr>
              <a:t>환자나</a:t>
            </a:r>
            <a:r>
              <a:rPr lang="ko-KR" b="1" kern="0" dirty="0">
                <a:solidFill>
                  <a:srgbClr val="359588">
                    <a:lumMod val="100000"/>
                  </a:srgbClr>
                </a:solidFill>
                <a:latin typeface="Candara" panose="020E0502030303020204" pitchFamily="34" charset="0"/>
                <a:ea typeface="Malgun Gothic" panose="020F0502020204030204" pitchFamily="34" charset="0"/>
                <a:sym typeface=""/>
              </a:rPr>
              <a:t> 간병인에게 가정 안전 체크리스트를 사용하여 가정 환경을 검토하도록 권고하세요</a:t>
            </a:r>
            <a:endParaRPr lang="ko-KR" b="1" kern="0" dirty="0">
              <a:solidFill>
                <a:srgbClr val="359588">
                  <a:lumMod val="100000"/>
                </a:srgbClr>
              </a:solidFill>
              <a:effectLst/>
              <a:latin typeface="Candara" panose="020E0502030303020204" pitchFamily="34" charset="0"/>
              <a:ea typeface="Malgun Gothic" panose="020F0502020204030204" pitchFamily="34" charset="0"/>
              <a:sym typeface=""/>
            </a:endParaRPr>
          </a:p>
          <a:p>
            <a:endParaRPr lang="ko-KR" sz="1200" dirty="0">
              <a:solidFill>
                <a:srgbClr val="359588"/>
              </a:solidFill>
              <a:latin typeface="Candara Bold" panose="020E0702030303020204" pitchFamily="34" charset="0"/>
              <a:ea typeface="Malgun Gothic"/>
            </a:endParaRPr>
          </a:p>
        </p:txBody>
      </p:sp>
      <p:sp>
        <p:nvSpPr>
          <p:cNvPr id="2" name="TextBox 1">
            <a:extLst>
              <a:ext uri="{FF2B5EF4-FFF2-40B4-BE49-F238E27FC236}">
                <a16:creationId xmlns:a16="http://schemas.microsoft.com/office/drawing/2014/main" id="{A9B3BA8A-0602-EC40-8438-0F5C19D57CCC}"/>
              </a:ext>
            </a:extLst>
          </p:cNvPr>
          <p:cNvSpPr txBox="1"/>
          <p:nvPr/>
        </p:nvSpPr>
        <p:spPr>
          <a:xfrm>
            <a:off x="622532" y="1716236"/>
            <a:ext cx="8534400" cy="2230162"/>
          </a:xfrm>
          <a:prstGeom prst="rect">
            <a:avLst/>
          </a:prstGeom>
          <a:noFill/>
        </p:spPr>
        <p:txBody>
          <a:bodyPr wrap="square" rtlCol="0">
            <a:spAutoFit/>
          </a:bodyPr>
          <a:lstStyle/>
          <a:p>
            <a:pPr>
              <a:lnSpc>
                <a:spcPct val="120000"/>
              </a:lnSpc>
              <a:spcAft>
                <a:spcPts val="600"/>
              </a:spcAft>
            </a:pPr>
            <a:r>
              <a:rPr lang="ko-KR" sz="1600" b="1" dirty="0">
                <a:latin typeface="Candara" panose="020E0502030303020204" pitchFamily="34" charset="0"/>
                <a:sym typeface=""/>
              </a:rPr>
              <a:t>집 안팎에 위험 요소가 있는지 확인하도록 요청</a:t>
            </a:r>
          </a:p>
          <a:p>
            <a:pPr marL="285750" indent="-285750">
              <a:lnSpc>
                <a:spcPct val="120000"/>
              </a:lnSpc>
              <a:spcAft>
                <a:spcPts val="600"/>
              </a:spcAft>
              <a:buFont typeface="Arial" panose="020B0604020202020204" pitchFamily="34" charset="0"/>
              <a:buChar char="•"/>
            </a:pPr>
            <a:r>
              <a:rPr lang="ko-KR" sz="1600" b="1" dirty="0">
                <a:latin typeface="Candara" panose="020E0502030303020204" pitchFamily="34" charset="0"/>
                <a:sym typeface=""/>
              </a:rPr>
              <a:t>조명 불량 – 예: 계단 주변</a:t>
            </a:r>
          </a:p>
          <a:p>
            <a:pPr marL="285750" indent="-285750">
              <a:lnSpc>
                <a:spcPct val="120000"/>
              </a:lnSpc>
              <a:spcAft>
                <a:spcPts val="600"/>
              </a:spcAft>
              <a:buFont typeface="Arial" panose="020B0604020202020204" pitchFamily="34" charset="0"/>
              <a:buChar char="•"/>
            </a:pPr>
            <a:r>
              <a:rPr lang="ko-KR" sz="1600" b="1" dirty="0">
                <a:latin typeface="Candara" panose="020E0502030303020204" pitchFamily="34" charset="0"/>
                <a:sym typeface=""/>
              </a:rPr>
              <a:t>넘어질 위험 - 예: </a:t>
            </a:r>
            <a:r>
              <a:rPr lang="ko-KR" sz="1600" b="1" dirty="0" err="1">
                <a:latin typeface="Candara" panose="020E0502030303020204" pitchFamily="34" charset="0"/>
                <a:sym typeface=""/>
              </a:rPr>
              <a:t>전기코드</a:t>
            </a:r>
            <a:endParaRPr lang="ko-KR" sz="1600" b="1" dirty="0">
              <a:latin typeface="Candara" panose="020E0502030303020204" pitchFamily="34" charset="0"/>
              <a:sym typeface=""/>
            </a:endParaRPr>
          </a:p>
          <a:p>
            <a:pPr marL="285750" indent="-285750">
              <a:lnSpc>
                <a:spcPct val="120000"/>
              </a:lnSpc>
              <a:spcAft>
                <a:spcPts val="600"/>
              </a:spcAft>
              <a:buFont typeface="Arial" panose="020B0604020202020204" pitchFamily="34" charset="0"/>
              <a:buChar char="•"/>
            </a:pPr>
            <a:r>
              <a:rPr lang="ko-KR" sz="1600" b="1" dirty="0">
                <a:latin typeface="Candara" panose="020E0502030303020204" pitchFamily="34" charset="0"/>
                <a:sym typeface=""/>
              </a:rPr>
              <a:t>미끄러질 위험 – 예: 욕실</a:t>
            </a:r>
          </a:p>
          <a:p>
            <a:pPr marL="285750" indent="-285750">
              <a:lnSpc>
                <a:spcPct val="120000"/>
              </a:lnSpc>
              <a:spcAft>
                <a:spcPts val="600"/>
              </a:spcAft>
              <a:buFont typeface="Arial" panose="020B0604020202020204" pitchFamily="34" charset="0"/>
              <a:buChar char="•"/>
            </a:pPr>
            <a:r>
              <a:rPr lang="ko-KR" sz="1600" b="1" dirty="0">
                <a:latin typeface="Candara" panose="020E0502030303020204" pitchFamily="34" charset="0"/>
                <a:sym typeface=""/>
              </a:rPr>
              <a:t>구조적 위험 – 예: 고르지 않은 보도</a:t>
            </a:r>
          </a:p>
          <a:p>
            <a:pPr>
              <a:lnSpc>
                <a:spcPct val="120000"/>
              </a:lnSpc>
              <a:spcAft>
                <a:spcPts val="600"/>
              </a:spcAft>
            </a:pPr>
            <a:endParaRPr lang="ko-KR" sz="1600" b="1" dirty="0">
              <a:latin typeface="Candara" panose="020E0502030303020204" pitchFamily="34" charset="0"/>
              <a:ea typeface="Malgun Gothic"/>
            </a:endParaRPr>
          </a:p>
        </p:txBody>
      </p:sp>
      <p:sp>
        <p:nvSpPr>
          <p:cNvPr id="13" name="TextBox 12">
            <a:extLst>
              <a:ext uri="{FF2B5EF4-FFF2-40B4-BE49-F238E27FC236}">
                <a16:creationId xmlns:a16="http://schemas.microsoft.com/office/drawing/2014/main" id="{E60CCCD7-66E3-384B-AB88-07A105E176F7}"/>
              </a:ext>
            </a:extLst>
          </p:cNvPr>
          <p:cNvSpPr txBox="1"/>
          <p:nvPr/>
        </p:nvSpPr>
        <p:spPr>
          <a:xfrm>
            <a:off x="8533785" y="2225560"/>
            <a:ext cx="2895600" cy="1033937"/>
          </a:xfrm>
          <a:prstGeom prst="rect">
            <a:avLst/>
          </a:prstGeom>
          <a:noFill/>
        </p:spPr>
        <p:txBody>
          <a:bodyPr wrap="square" rtlCol="0">
            <a:spAutoFit/>
          </a:bodyPr>
          <a:lstStyle>
            <a:defPPr>
              <a:defRPr lang="ko-KR">
                <a:ea typeface="Malgun Gothic"/>
              </a:defRPr>
            </a:defPPr>
            <a:lvl1pPr>
              <a:lnSpc>
                <a:spcPct val="120000"/>
              </a:lnSpc>
              <a:spcAft>
                <a:spcPts val="600"/>
              </a:spcAft>
              <a:defRPr lang="ko-KR">
                <a:latin typeface="Candara" panose="020E0502030303020204" pitchFamily="34" charset="0"/>
                <a:ea typeface="Malgun Gothic"/>
              </a:defRPr>
            </a:lvl1pPr>
          </a:lstStyle>
          <a:p>
            <a:pPr algn="ctr"/>
            <a:r>
              <a:rPr lang="ko-KR" sz="1600" b="1" kern="0" dirty="0">
                <a:solidFill>
                  <a:schemeClr val="bg1">
                    <a:lumMod val="100000"/>
                  </a:schemeClr>
                </a:solidFill>
                <a:sym typeface=""/>
              </a:rPr>
              <a:t>가정 안전 체크리스트는 APFFA에서 확인할 수 있음 </a:t>
            </a:r>
            <a:endParaRPr lang="en-US" altLang="ko-KR" sz="1600" b="1" kern="0" dirty="0">
              <a:solidFill>
                <a:schemeClr val="bg1">
                  <a:lumMod val="100000"/>
                </a:schemeClr>
              </a:solidFill>
              <a:sym typeface=""/>
            </a:endParaRPr>
          </a:p>
          <a:p>
            <a:pPr algn="ctr"/>
            <a:r>
              <a:rPr lang="ko-KR" sz="1600" b="1" i="1" kern="0" dirty="0">
                <a:solidFill>
                  <a:schemeClr val="bg1">
                    <a:lumMod val="100000"/>
                  </a:schemeClr>
                </a:solidFill>
                <a:sym typeface=""/>
              </a:rPr>
              <a:t>뼈 건강 핸드북</a:t>
            </a:r>
          </a:p>
        </p:txBody>
      </p:sp>
      <p:pic>
        <p:nvPicPr>
          <p:cNvPr id="16" name="Picture 15">
            <a:extLst>
              <a:ext uri="{FF2B5EF4-FFF2-40B4-BE49-F238E27FC236}">
                <a16:creationId xmlns:a16="http://schemas.microsoft.com/office/drawing/2014/main" id="{929F3247-ACDC-6E42-8F1C-4A833A1893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4191000"/>
            <a:ext cx="3683000" cy="1930400"/>
          </a:xfrm>
          <a:prstGeom prst="rect">
            <a:avLst/>
          </a:prstGeom>
        </p:spPr>
      </p:pic>
      <p:pic>
        <p:nvPicPr>
          <p:cNvPr id="18" name="Picture 17">
            <a:extLst>
              <a:ext uri="{FF2B5EF4-FFF2-40B4-BE49-F238E27FC236}">
                <a16:creationId xmlns:a16="http://schemas.microsoft.com/office/drawing/2014/main" id="{3EC66CA2-F536-3543-BC88-56A73080A9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56552" y="4163301"/>
            <a:ext cx="2959100" cy="1955800"/>
          </a:xfrm>
          <a:prstGeom prst="rect">
            <a:avLst/>
          </a:prstGeom>
        </p:spPr>
      </p:pic>
      <p:pic>
        <p:nvPicPr>
          <p:cNvPr id="21" name="Picture 20">
            <a:extLst>
              <a:ext uri="{FF2B5EF4-FFF2-40B4-BE49-F238E27FC236}">
                <a16:creationId xmlns:a16="http://schemas.microsoft.com/office/drawing/2014/main" id="{E0FC0910-EA42-BF4E-99BA-302E51030C8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6800" y="4140200"/>
            <a:ext cx="3683000" cy="2032000"/>
          </a:xfrm>
          <a:prstGeom prst="rect">
            <a:avLst/>
          </a:prstGeom>
        </p:spPr>
      </p:pic>
      <p:sp>
        <p:nvSpPr>
          <p:cNvPr id="22" name="TextBox 21">
            <a:extLst>
              <a:ext uri="{FF2B5EF4-FFF2-40B4-BE49-F238E27FC236}">
                <a16:creationId xmlns:a16="http://schemas.microsoft.com/office/drawing/2014/main" id="{D854CC22-8D1A-D94D-99B6-1F41DA9552D1}"/>
              </a:ext>
            </a:extLst>
          </p:cNvPr>
          <p:cNvSpPr txBox="1"/>
          <p:nvPr/>
        </p:nvSpPr>
        <p:spPr>
          <a:xfrm>
            <a:off x="386856" y="6459394"/>
            <a:ext cx="11536887" cy="369332"/>
          </a:xfrm>
          <a:prstGeom prst="rect">
            <a:avLst/>
          </a:prstGeom>
          <a:noFill/>
        </p:spPr>
        <p:txBody>
          <a:bodyPr wrap="square" rtlCol="0">
            <a:spAutoFit/>
          </a:bodyPr>
          <a:lstStyle/>
          <a:p>
            <a:r>
              <a:rPr kumimoji="0" lang="ko-KR" sz="900" b="1" i="0" u="none" strike="noStrike" kern="0" cap="none" normalizeH="0" baseline="0" dirty="0">
                <a:ln>
                  <a:noFill/>
                </a:ln>
                <a:solidFill>
                  <a:schemeClr val="tx1">
                    <a:lumMod val="100000"/>
                  </a:schemeClr>
                </a:solidFill>
                <a:effectLst/>
                <a:uLnTx/>
                <a:uFillTx/>
                <a:latin typeface="Calibri" panose="020F0502020204030204" pitchFamily="34" charset="0"/>
                <a:sym typeface=""/>
              </a:rPr>
              <a:t>1</a:t>
            </a:r>
            <a:r>
              <a:rPr lang="ko-KR" sz="900" b="1" kern="0" dirty="0">
                <a:solidFill>
                  <a:schemeClr val="tx1">
                    <a:lumMod val="100000"/>
                  </a:schemeClr>
                </a:solidFill>
                <a:latin typeface="Calibri" panose="020F0502020204030204" pitchFamily="34" charset="0"/>
                <a:sym typeface=""/>
              </a:rPr>
              <a:t>. National </a:t>
            </a:r>
            <a:r>
              <a:rPr lang="ko-KR" sz="900" b="1" kern="0" dirty="0" err="1">
                <a:solidFill>
                  <a:schemeClr val="tx1">
                    <a:lumMod val="100000"/>
                  </a:schemeClr>
                </a:solidFill>
                <a:latin typeface="Calibri" panose="020F0502020204030204" pitchFamily="34" charset="0"/>
                <a:sym typeface=""/>
              </a:rPr>
              <a:t>Institute</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for</a:t>
            </a:r>
            <a:r>
              <a:rPr lang="ko-KR" sz="900" b="1" kern="0" dirty="0">
                <a:solidFill>
                  <a:schemeClr val="tx1">
                    <a:lumMod val="100000"/>
                  </a:schemeClr>
                </a:solidFill>
                <a:latin typeface="Calibri" panose="020F0502020204030204" pitchFamily="34" charset="0"/>
                <a:sym typeface=""/>
              </a:rPr>
              <a:t> Health and Care </a:t>
            </a:r>
            <a:r>
              <a:rPr lang="ko-KR" sz="900" b="1" kern="0" dirty="0" err="1">
                <a:solidFill>
                  <a:schemeClr val="tx1">
                    <a:lumMod val="100000"/>
                  </a:schemeClr>
                </a:solidFill>
                <a:latin typeface="Calibri" panose="020F0502020204030204" pitchFamily="34" charset="0"/>
                <a:sym typeface=""/>
              </a:rPr>
              <a:t>Excellence</a:t>
            </a:r>
            <a:r>
              <a:rPr lang="ko-KR" sz="900" b="1" kern="0" dirty="0">
                <a:solidFill>
                  <a:schemeClr val="tx1">
                    <a:lumMod val="100000"/>
                  </a:schemeClr>
                </a:solidFill>
                <a:latin typeface="Calibri" panose="020F0502020204030204" pitchFamily="34" charset="0"/>
                <a:sym typeface=""/>
              </a:rPr>
              <a:t> (NICE) UK. </a:t>
            </a:r>
            <a:r>
              <a:rPr lang="ko-KR" sz="900" b="1" kern="0" dirty="0" err="1">
                <a:solidFill>
                  <a:schemeClr val="tx1">
                    <a:lumMod val="100000"/>
                  </a:schemeClr>
                </a:solidFill>
                <a:latin typeface="Calibri" panose="020F0502020204030204" pitchFamily="34" charset="0"/>
                <a:sym typeface=""/>
              </a:rPr>
              <a:t>Falls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Assessment</a:t>
            </a:r>
            <a:r>
              <a:rPr lang="ko-KR" sz="900" b="1" kern="0" dirty="0">
                <a:solidFill>
                  <a:schemeClr val="tx1">
                    <a:lumMod val="100000"/>
                  </a:schemeClr>
                </a:solidFill>
                <a:latin typeface="Calibri" panose="020F0502020204030204" pitchFamily="34" charset="0"/>
                <a:sym typeface=""/>
              </a:rPr>
              <a:t> and </a:t>
            </a:r>
            <a:r>
              <a:rPr lang="ko-KR" sz="900" b="1" kern="0" dirty="0" err="1">
                <a:solidFill>
                  <a:schemeClr val="tx1">
                    <a:lumMod val="100000"/>
                  </a:schemeClr>
                </a:solidFill>
                <a:latin typeface="Calibri" panose="020F0502020204030204" pitchFamily="34" charset="0"/>
                <a:sym typeface=""/>
              </a:rPr>
              <a:t>prevention</a:t>
            </a:r>
            <a:r>
              <a:rPr lang="ko-KR" sz="900" b="1" kern="0" dirty="0">
                <a:solidFill>
                  <a:schemeClr val="tx1">
                    <a:lumMod val="100000"/>
                  </a:schemeClr>
                </a:solidFill>
                <a:latin typeface="Calibri" panose="020F0502020204030204" pitchFamily="34" charset="0"/>
                <a:sym typeface=""/>
              </a:rPr>
              <a:t> of </a:t>
            </a:r>
            <a:r>
              <a:rPr lang="ko-KR" sz="900" b="1" kern="0" dirty="0" err="1">
                <a:solidFill>
                  <a:schemeClr val="tx1">
                    <a:lumMod val="100000"/>
                  </a:schemeClr>
                </a:solidFill>
                <a:latin typeface="Calibri" panose="020F0502020204030204" pitchFamily="34" charset="0"/>
                <a:sym typeface=""/>
              </a:rPr>
              <a:t>falls</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in</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older</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people</a:t>
            </a:r>
            <a:r>
              <a:rPr lang="ko-KR" sz="900" b="1" kern="0" dirty="0">
                <a:solidFill>
                  <a:schemeClr val="tx1">
                    <a:lumMod val="100000"/>
                  </a:schemeClr>
                </a:solidFill>
                <a:latin typeface="Calibri" panose="020F0502020204030204" pitchFamily="34" charset="0"/>
                <a:sym typeface=""/>
              </a:rPr>
              <a:t>, NICE </a:t>
            </a:r>
            <a:r>
              <a:rPr lang="ko-KR" sz="900" b="1" kern="0" dirty="0" err="1">
                <a:solidFill>
                  <a:schemeClr val="tx1">
                    <a:lumMod val="100000"/>
                  </a:schemeClr>
                </a:solidFill>
                <a:latin typeface="Calibri" panose="020F0502020204030204" pitchFamily="34" charset="0"/>
                <a:sym typeface=""/>
              </a:rPr>
              <a:t>Clinical</a:t>
            </a:r>
            <a:r>
              <a:rPr lang="ko-KR" sz="900" b="1" kern="0" dirty="0">
                <a:solidFill>
                  <a:schemeClr val="tx1">
                    <a:lumMod val="100000"/>
                  </a:schemeClr>
                </a:solidFill>
                <a:latin typeface="Calibri" panose="020F0502020204030204" pitchFamily="34" charset="0"/>
                <a:sym typeface=""/>
              </a:rPr>
              <a:t> </a:t>
            </a:r>
            <a:r>
              <a:rPr lang="ko-KR" sz="900" b="1" kern="0" dirty="0" err="1">
                <a:solidFill>
                  <a:schemeClr val="tx1">
                    <a:lumMod val="100000"/>
                  </a:schemeClr>
                </a:solidFill>
                <a:latin typeface="Calibri" panose="020F0502020204030204" pitchFamily="34" charset="0"/>
                <a:sym typeface=""/>
              </a:rPr>
              <a:t>Guideline</a:t>
            </a:r>
            <a:r>
              <a:rPr lang="ko-KR" sz="900" b="1" kern="0" dirty="0">
                <a:solidFill>
                  <a:schemeClr val="tx1">
                    <a:lumMod val="100000"/>
                  </a:schemeClr>
                </a:solidFill>
                <a:latin typeface="Calibri" panose="020F0502020204030204" pitchFamily="34" charset="0"/>
                <a:sym typeface=""/>
              </a:rPr>
              <a:t> 161, </a:t>
            </a:r>
            <a:r>
              <a:rPr lang="ko-KR" sz="900" b="1" kern="0" dirty="0" err="1">
                <a:solidFill>
                  <a:schemeClr val="tx1">
                    <a:lumMod val="100000"/>
                  </a:schemeClr>
                </a:solidFill>
                <a:latin typeface="Calibri" panose="020F0502020204030204" pitchFamily="34" charset="0"/>
                <a:sym typeface=""/>
              </a:rPr>
              <a:t>June</a:t>
            </a:r>
            <a:r>
              <a:rPr lang="ko-KR" sz="900" b="1" kern="0" dirty="0">
                <a:solidFill>
                  <a:schemeClr val="tx1">
                    <a:lumMod val="100000"/>
                  </a:schemeClr>
                </a:solidFill>
                <a:latin typeface="Calibri" panose="020F0502020204030204" pitchFamily="34" charset="0"/>
                <a:sym typeface=""/>
              </a:rPr>
              <a:t> 2013.</a:t>
            </a:r>
          </a:p>
          <a:p>
            <a:pPr lvl="0">
              <a:defRPr lang="ko-KR">
                <a:ea typeface="Malgun Gothic"/>
              </a:defRPr>
            </a:pPr>
            <a:endParaRPr lang="ko-KR" sz="900" b="1" dirty="0">
              <a:latin typeface="Calibri" panose="020F0502020204030204"/>
              <a:ea typeface="Malgun Gothic"/>
            </a:endParaRPr>
          </a:p>
        </p:txBody>
      </p:sp>
      <p:pic>
        <p:nvPicPr>
          <p:cNvPr id="12" name="Graphic 11" descr="Home with solid fill">
            <a:hlinkClick r:id="rId6" action="ppaction://hlinksldjump"/>
            <a:extLst>
              <a:ext uri="{FF2B5EF4-FFF2-40B4-BE49-F238E27FC236}">
                <a16:creationId xmlns:a16="http://schemas.microsoft.com/office/drawing/2014/main" id="{DC42DBE2-98B5-9C40-A5E3-E3EFFA64C3D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11749122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person and an old person&#10;&#10;Description automatically generated with low confidence">
            <a:extLst>
              <a:ext uri="{FF2B5EF4-FFF2-40B4-BE49-F238E27FC236}">
                <a16:creationId xmlns:a16="http://schemas.microsoft.com/office/drawing/2014/main" id="{958292FC-82A0-2249-908F-E207E404B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544" y="1219201"/>
            <a:ext cx="7163978" cy="4785537"/>
          </a:xfrm>
          <a:prstGeom prst="rect">
            <a:avLst/>
          </a:prstGeom>
        </p:spPr>
      </p:pic>
      <p:sp>
        <p:nvSpPr>
          <p:cNvPr id="9" name="TextBox 8">
            <a:extLst>
              <a:ext uri="{FF2B5EF4-FFF2-40B4-BE49-F238E27FC236}">
                <a16:creationId xmlns:a16="http://schemas.microsoft.com/office/drawing/2014/main" id="{8DB5C2E4-7AAF-457A-8280-A9D3352376F7}"/>
              </a:ext>
            </a:extLst>
          </p:cNvPr>
          <p:cNvSpPr txBox="1"/>
          <p:nvPr/>
        </p:nvSpPr>
        <p:spPr>
          <a:xfrm>
            <a:off x="1734301" y="168159"/>
            <a:ext cx="9909060" cy="646331"/>
          </a:xfrm>
          <a:prstGeom prst="rect">
            <a:avLst/>
          </a:prstGeom>
          <a:noFill/>
        </p:spPr>
        <p:txBody>
          <a:bodyPr wrap="square" rtlCol="0">
            <a:spAutoFit/>
          </a:bodyPr>
          <a:lstStyle/>
          <a:p>
            <a:r>
              <a:rPr lang="ko-KR" sz="3600" b="1" kern="0" dirty="0">
                <a:solidFill>
                  <a:srgbClr val="6BBBAD">
                    <a:lumMod val="100000"/>
                  </a:srgbClr>
                </a:solidFill>
                <a:latin typeface="Candara" panose="020E0502030303020204" pitchFamily="34" charset="0"/>
                <a:sym typeface=""/>
              </a:rPr>
              <a:t>낙상 예방을 위한 운동 처방</a:t>
            </a:r>
            <a:r>
              <a:rPr lang="ko-KR" sz="3600" b="1" kern="0" baseline="30000" dirty="0">
                <a:solidFill>
                  <a:srgbClr val="6BBBAD">
                    <a:lumMod val="100000"/>
                  </a:srgbClr>
                </a:solidFill>
                <a:latin typeface="Candara" panose="020E0502030303020204" pitchFamily="34" charset="0"/>
                <a:sym typeface=""/>
              </a:rPr>
              <a:t>1 </a:t>
            </a:r>
          </a:p>
        </p:txBody>
      </p:sp>
      <p:sp>
        <p:nvSpPr>
          <p:cNvPr id="4" name="TextBox 3">
            <a:extLst>
              <a:ext uri="{FF2B5EF4-FFF2-40B4-BE49-F238E27FC236}">
                <a16:creationId xmlns:a16="http://schemas.microsoft.com/office/drawing/2014/main" id="{13BFEFBA-E4F2-43DC-959B-3FD2F3792E12}"/>
              </a:ext>
            </a:extLst>
          </p:cNvPr>
          <p:cNvSpPr txBox="1"/>
          <p:nvPr/>
        </p:nvSpPr>
        <p:spPr>
          <a:xfrm>
            <a:off x="609600" y="1219201"/>
            <a:ext cx="4233333" cy="1200329"/>
          </a:xfrm>
          <a:prstGeom prst="rect">
            <a:avLst/>
          </a:prstGeom>
          <a:noFill/>
        </p:spPr>
        <p:txBody>
          <a:bodyPr wrap="square" rtlCol="0">
            <a:spAutoFit/>
          </a:bodyPr>
          <a:lstStyle/>
          <a:p>
            <a:r>
              <a:rPr lang="ko-KR" b="1" kern="0" dirty="0">
                <a:solidFill>
                  <a:srgbClr val="359588">
                    <a:lumMod val="100000"/>
                  </a:srgbClr>
                </a:solidFill>
                <a:latin typeface="Candara" panose="020E0502030303020204" pitchFamily="34" charset="0"/>
                <a:sym typeface=""/>
              </a:rPr>
              <a:t>운동은 지역 사회에 거주하는 노인의 낙상 예방에 효과적인 것으로 나타남</a:t>
            </a:r>
            <a:r>
              <a:rPr lang="ko-KR" b="1" kern="0" baseline="30000" dirty="0">
                <a:solidFill>
                  <a:srgbClr val="359588">
                    <a:lumMod val="100000"/>
                  </a:srgbClr>
                </a:solidFill>
                <a:latin typeface="Candara" panose="020E0502030303020204" pitchFamily="34" charset="0"/>
                <a:sym typeface=""/>
              </a:rPr>
              <a:t>2</a:t>
            </a:r>
          </a:p>
          <a:p>
            <a:endParaRPr lang="ko-KR" b="1" dirty="0">
              <a:solidFill>
                <a:srgbClr val="359588"/>
              </a:solidFill>
              <a:latin typeface="Candara" panose="020E0502030303020204" pitchFamily="34" charset="0"/>
              <a:ea typeface="Malgun Gothic"/>
            </a:endParaRPr>
          </a:p>
        </p:txBody>
      </p:sp>
      <p:sp>
        <p:nvSpPr>
          <p:cNvPr id="8" name="TextBox 7">
            <a:extLst>
              <a:ext uri="{FF2B5EF4-FFF2-40B4-BE49-F238E27FC236}">
                <a16:creationId xmlns:a16="http://schemas.microsoft.com/office/drawing/2014/main" id="{B74B53AB-BF59-6B48-B1F7-7D666728BE35}"/>
              </a:ext>
            </a:extLst>
          </p:cNvPr>
          <p:cNvSpPr txBox="1"/>
          <p:nvPr/>
        </p:nvSpPr>
        <p:spPr>
          <a:xfrm>
            <a:off x="609600" y="2267774"/>
            <a:ext cx="3561347" cy="3193503"/>
          </a:xfrm>
          <a:prstGeom prst="rect">
            <a:avLst/>
          </a:prstGeom>
          <a:noFill/>
        </p:spPr>
        <p:txBody>
          <a:bodyPr wrap="square" rtlCol="0">
            <a:spAutoFit/>
          </a:bodyPr>
          <a:lstStyle>
            <a:defPPr>
              <a:defRPr lang="ko-KR">
                <a:ea typeface="Malgun Gothic"/>
              </a:defRPr>
            </a:defPPr>
          </a:lstStyle>
          <a:p>
            <a:pPr>
              <a:lnSpc>
                <a:spcPct val="120000"/>
              </a:lnSpc>
              <a:spcAft>
                <a:spcPts val="600"/>
              </a:spcAft>
            </a:pPr>
            <a:r>
              <a:rPr lang="ko-KR" sz="1600" b="1" kern="0" dirty="0">
                <a:solidFill>
                  <a:schemeClr val="tx1">
                    <a:lumMod val="100000"/>
                  </a:schemeClr>
                </a:solidFill>
                <a:latin typeface="Candara" panose="020E0502030303020204" pitchFamily="34" charset="0"/>
                <a:sym typeface=""/>
              </a:rPr>
              <a:t>운동은 다음과 같아야 함</a:t>
            </a:r>
            <a:r>
              <a:rPr lang="ko-KR" sz="1600" b="1" kern="0" baseline="30000" dirty="0">
                <a:solidFill>
                  <a:schemeClr val="tx1">
                    <a:lumMod val="100000"/>
                  </a:schemeClr>
                </a:solidFill>
                <a:latin typeface="Candara" panose="020E0502030303020204" pitchFamily="34" charset="0"/>
                <a:sym typeface=""/>
              </a:rPr>
              <a:t>2,3</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균형 및 기능적 운동 포함 </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운동의 이점을 유지하기 위해 지속적으로 시행</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일주일에 최소 3시간 이상</a:t>
            </a:r>
          </a:p>
          <a:p>
            <a:pPr marL="285750" indent="-285750">
              <a:lnSpc>
                <a:spcPct val="120000"/>
              </a:lnSpc>
              <a:spcAft>
                <a:spcPts val="600"/>
              </a:spcAft>
              <a:buClr>
                <a:srgbClr val="359588"/>
              </a:buClr>
              <a:buFont typeface="Wingdings" pitchFamily="2" charset="2"/>
              <a:buChar char="ü"/>
            </a:pPr>
            <a:r>
              <a:rPr lang="ko-KR" sz="1600" b="1" dirty="0">
                <a:latin typeface="Candara" panose="020E0502030303020204" pitchFamily="34" charset="0"/>
                <a:sym typeface=""/>
              </a:rPr>
              <a:t>부상 위험 최소화(낙상 포함) </a:t>
            </a:r>
          </a:p>
          <a:p>
            <a:pPr>
              <a:lnSpc>
                <a:spcPct val="120000"/>
              </a:lnSpc>
              <a:spcAft>
                <a:spcPts val="600"/>
              </a:spcAft>
            </a:pPr>
            <a:r>
              <a:rPr lang="ko-KR" sz="1600" b="1" kern="0" dirty="0">
                <a:solidFill>
                  <a:schemeClr val="tx1">
                    <a:lumMod val="100000"/>
                  </a:schemeClr>
                </a:solidFill>
                <a:latin typeface="Candara" panose="020E0502030303020204" pitchFamily="34" charset="0"/>
                <a:sym typeface=""/>
              </a:rPr>
              <a:t>운동은 집에서 또는 그룹 환경에서 할 수 있음</a:t>
            </a:r>
            <a:r>
              <a:rPr lang="ko-KR" sz="1600" b="1" kern="0" baseline="30000" dirty="0">
                <a:solidFill>
                  <a:schemeClr val="tx1">
                    <a:lumMod val="100000"/>
                  </a:schemeClr>
                </a:solidFill>
                <a:latin typeface="Candara" panose="020E0502030303020204" pitchFamily="34" charset="0"/>
                <a:sym typeface=""/>
              </a:rPr>
              <a:t>1,2</a:t>
            </a:r>
          </a:p>
          <a:p>
            <a:pPr marL="285750" indent="-285750">
              <a:lnSpc>
                <a:spcPct val="120000"/>
              </a:lnSpc>
              <a:spcAft>
                <a:spcPts val="600"/>
              </a:spcAft>
              <a:buFont typeface="Wingdings" pitchFamily="2" charset="2"/>
              <a:buChar char="ü"/>
            </a:pPr>
            <a:endParaRPr lang="ko-KR" sz="1600" b="1" dirty="0">
              <a:latin typeface="Candara" panose="020E0502030303020204" pitchFamily="34" charset="0"/>
              <a:ea typeface="Malgun Gothic"/>
            </a:endParaRPr>
          </a:p>
        </p:txBody>
      </p:sp>
      <p:sp>
        <p:nvSpPr>
          <p:cNvPr id="11" name="TextBox 10">
            <a:extLst>
              <a:ext uri="{FF2B5EF4-FFF2-40B4-BE49-F238E27FC236}">
                <a16:creationId xmlns:a16="http://schemas.microsoft.com/office/drawing/2014/main" id="{D422EDB8-5BB5-844B-858C-44CFBC925ADD}"/>
              </a:ext>
            </a:extLst>
          </p:cNvPr>
          <p:cNvSpPr txBox="1"/>
          <p:nvPr/>
        </p:nvSpPr>
        <p:spPr>
          <a:xfrm>
            <a:off x="386856" y="6459394"/>
            <a:ext cx="11536887" cy="230832"/>
          </a:xfrm>
          <a:prstGeom prst="rect">
            <a:avLst/>
          </a:prstGeom>
          <a:noFill/>
        </p:spPr>
        <p:txBody>
          <a:bodyPr wrap="square" rtlCol="0">
            <a:spAutoFit/>
          </a:bodyPr>
          <a:lstStyle/>
          <a:p>
            <a:r>
              <a:rPr kumimoji="0" lang="ko-KR" sz="900" b="1" i="0" u="none" strike="noStrike" kern="0" cap="none" normalizeH="0" baseline="0">
                <a:ln>
                  <a:noFill/>
                </a:ln>
                <a:solidFill>
                  <a:schemeClr val="tx1">
                    <a:lumMod val="100000"/>
                  </a:schemeClr>
                </a:solidFill>
                <a:effectLst/>
                <a:uLnTx/>
                <a:uFillTx/>
                <a:latin typeface="Calibri" panose="020F0502020204030204" pitchFamily="34" charset="0"/>
                <a:sym typeface=""/>
              </a:rPr>
              <a:t>1</a:t>
            </a:r>
            <a:r>
              <a:rPr lang="ko-KR" sz="900" b="1" kern="0">
                <a:solidFill>
                  <a:schemeClr val="tx1">
                    <a:lumMod val="100000"/>
                  </a:schemeClr>
                </a:solidFill>
                <a:latin typeface="Calibri" panose="020F0502020204030204" pitchFamily="34" charset="0"/>
                <a:sym typeface=""/>
              </a:rPr>
              <a:t>. Ebeling PR, et al. </a:t>
            </a:r>
            <a:r>
              <a:rPr lang="ko-KR" sz="900" b="1" i="1" kern="0">
                <a:solidFill>
                  <a:schemeClr val="tx1">
                    <a:lumMod val="100000"/>
                  </a:schemeClr>
                </a:solidFill>
                <a:latin typeface="Calibri" panose="020F0502020204030204" pitchFamily="34" charset="0"/>
                <a:sym typeface=""/>
              </a:rPr>
              <a:t>MJA Open </a:t>
            </a:r>
            <a:r>
              <a:rPr lang="ko-KR" sz="900" b="1" kern="0">
                <a:solidFill>
                  <a:schemeClr val="tx1">
                    <a:lumMod val="100000"/>
                  </a:schemeClr>
                </a:solidFill>
                <a:latin typeface="Calibri" panose="020F0502020204030204" pitchFamily="34" charset="0"/>
                <a:sym typeface=""/>
              </a:rPr>
              <a:t>2013;2 (Suppl 1): 1-46. 2.  Sherrington C, et al. </a:t>
            </a:r>
            <a:r>
              <a:rPr lang="ko-KR" sz="900" b="1" i="1" kern="0">
                <a:solidFill>
                  <a:schemeClr val="tx1">
                    <a:lumMod val="100000"/>
                  </a:schemeClr>
                </a:solidFill>
                <a:latin typeface="Calibri" panose="020F0502020204030204" pitchFamily="34" charset="0"/>
                <a:sym typeface=""/>
              </a:rPr>
              <a:t>Br J Sports Med </a:t>
            </a:r>
            <a:r>
              <a:rPr lang="ko-KR" sz="900" b="1" kern="0">
                <a:solidFill>
                  <a:schemeClr val="tx1">
                    <a:lumMod val="100000"/>
                  </a:schemeClr>
                </a:solidFill>
                <a:latin typeface="Calibri" panose="020F0502020204030204" pitchFamily="34" charset="0"/>
                <a:sym typeface=""/>
              </a:rPr>
              <a:t>2017;51:1749–57; 3. </a:t>
            </a:r>
            <a:r>
              <a:rPr lang="ko-KR" sz="900" b="1" kern="0">
                <a:solidFill>
                  <a:schemeClr val="tx1">
                    <a:lumMod val="100000"/>
                  </a:schemeClr>
                </a:solidFill>
                <a:latin typeface="Corbel" panose="020B0503020204020204" pitchFamily="34" charset="0"/>
                <a:sym typeface=""/>
              </a:rPr>
              <a:t>Sherrington C, et al.</a:t>
            </a:r>
            <a:r>
              <a:rPr lang="ko-KR" sz="900" b="1" i="1" kern="0">
                <a:solidFill>
                  <a:schemeClr val="tx1">
                    <a:lumMod val="100000"/>
                  </a:schemeClr>
                </a:solidFill>
                <a:latin typeface="Corbel" panose="020B0503020204020204" pitchFamily="34" charset="0"/>
                <a:sym typeface=""/>
              </a:rPr>
              <a:t> Cochrane Database Syst Rev.</a:t>
            </a:r>
            <a:r>
              <a:rPr lang="ko-KR" sz="900" b="1" kern="0">
                <a:solidFill>
                  <a:schemeClr val="tx1">
                    <a:lumMod val="100000"/>
                  </a:schemeClr>
                </a:solidFill>
                <a:latin typeface="Corbel" panose="020B0503020204020204" pitchFamily="34" charset="0"/>
                <a:sym typeface=""/>
              </a:rPr>
              <a:t> 2019;(1):CD012424.  </a:t>
            </a:r>
          </a:p>
        </p:txBody>
      </p:sp>
      <p:pic>
        <p:nvPicPr>
          <p:cNvPr id="13" name="Graphic 12" descr="Home with solid fill">
            <a:hlinkClick r:id="rId4" action="ppaction://hlinksldjump"/>
            <a:extLst>
              <a:ext uri="{FF2B5EF4-FFF2-40B4-BE49-F238E27FC236}">
                <a16:creationId xmlns:a16="http://schemas.microsoft.com/office/drawing/2014/main" id="{98491AD2-2412-B64A-9CBC-A2411E1379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5820" y="6140149"/>
            <a:ext cx="535782" cy="535782"/>
          </a:xfrm>
          <a:prstGeom prst="rect">
            <a:avLst/>
          </a:prstGeom>
        </p:spPr>
      </p:pic>
    </p:spTree>
    <p:extLst>
      <p:ext uri="{BB962C8B-B14F-4D97-AF65-F5344CB8AC3E}">
        <p14:creationId xmlns:p14="http://schemas.microsoft.com/office/powerpoint/2010/main" val="549397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root rId="c22fbfb2-3bb6-4eff-b809-6c76919a6644">
  <converter client="mstool1 (10.160.96.215)" created="Mon 24-Jan-2022 03:00:06-06:00" dstFile="APCO_FW_HCP_Slide_Kit_FINAL_version_210717_prep1.xml" id="637786116063130455" parser="8114b4f2-88fd-4938-827c-bbb6c6c6c6d2" rcvFile="APCO_FW_HCP_Slide_Kit_FINAL_version_210717_prep1.pptx" server="mstool1.strakertranslations.com (10.160.96.215)" srcFile="APCO_FW_HCP_Slide_Kit_FINAL_version_210717_prep1.pptx" tags="true">MsoDocApp.Common, Version=1.0.7955.23475, Culture=neutral, PublicKeyToken=null RELEASE Mon 09/27/2021 00:00:00.00 WB3312</converter>
  <options freeze="false" dummy="false" mark="false" clean="Both3" split="true" lang="ko"/>
</root>
</file>

<file path=customXml/itemProps1.xml><?xml version="1.0" encoding="utf-8"?>
<ds:datastoreItem xmlns:ds="http://schemas.openxmlformats.org/officeDocument/2006/customXml" ds:itemID="{D1E2CEF8-E107-40F8-998E-3126E48F3EE8}">
  <ds:schemaRefs/>
</ds:datastoreItem>
</file>

<file path=docProps/app.xml><?xml version="1.0" encoding="utf-8"?>
<Properties xmlns="http://schemas.openxmlformats.org/officeDocument/2006/extended-properties" xmlns:vt="http://schemas.openxmlformats.org/officeDocument/2006/docPropsVTypes">
  <TotalTime>784399</TotalTime>
  <Words>41311</Words>
  <Application>Microsoft Office PowerPoint</Application>
  <PresentationFormat>Widescreen</PresentationFormat>
  <Paragraphs>4708</Paragraphs>
  <Slides>233</Slides>
  <Notes>233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233</vt:i4>
      </vt:variant>
    </vt:vector>
  </HeadingPairs>
  <TitlesOfParts>
    <vt:vector size="248" baseType="lpstr">
      <vt:lpstr>Arial</vt:lpstr>
      <vt:lpstr>Arial Narrow</vt:lpstr>
      <vt:lpstr>Calibri</vt:lpstr>
      <vt:lpstr>Calibri Light</vt:lpstr>
      <vt:lpstr>Candara</vt:lpstr>
      <vt:lpstr>Candara Bold</vt:lpstr>
      <vt:lpstr>Candara Regular</vt:lpstr>
      <vt:lpstr>Candra Regular </vt:lpstr>
      <vt:lpstr>Corbel</vt:lpstr>
      <vt:lpstr>Courier New</vt:lpstr>
      <vt:lpstr>Georgia</vt:lpstr>
      <vt:lpstr>Symbol</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Manju chandran</dc:creator>
  <cp:lastModifiedBy>Camilla Toft</cp:lastModifiedBy>
  <cp:revision>391</cp:revision>
  <dcterms:created xsi:type="dcterms:W3CDTF">2021-03-11T02:31:20Z</dcterms:created>
  <dcterms:modified xsi:type="dcterms:W3CDTF">2022-10-14T04:31:51Z</dcterms:modified>
</cp:coreProperties>
</file>